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notesMasterIdLst>
    <p:notesMasterId r:id="rId49"/>
  </p:notesMasterIdLst>
  <p:sldIdLst>
    <p:sldId id="323" r:id="rId2"/>
    <p:sldId id="349" r:id="rId3"/>
    <p:sldId id="324" r:id="rId4"/>
    <p:sldId id="340" r:id="rId5"/>
    <p:sldId id="325" r:id="rId6"/>
    <p:sldId id="341" r:id="rId7"/>
    <p:sldId id="326" r:id="rId8"/>
    <p:sldId id="327" r:id="rId9"/>
    <p:sldId id="328" r:id="rId10"/>
    <p:sldId id="329" r:id="rId11"/>
    <p:sldId id="330" r:id="rId12"/>
    <p:sldId id="331" r:id="rId13"/>
    <p:sldId id="342" r:id="rId14"/>
    <p:sldId id="332" r:id="rId15"/>
    <p:sldId id="343" r:id="rId16"/>
    <p:sldId id="333" r:id="rId17"/>
    <p:sldId id="334" r:id="rId18"/>
    <p:sldId id="344" r:id="rId19"/>
    <p:sldId id="335" r:id="rId20"/>
    <p:sldId id="337" r:id="rId21"/>
    <p:sldId id="338" r:id="rId22"/>
    <p:sldId id="345" r:id="rId23"/>
    <p:sldId id="346" r:id="rId24"/>
    <p:sldId id="339" r:id="rId25"/>
    <p:sldId id="357" r:id="rId26"/>
    <p:sldId id="347" r:id="rId27"/>
    <p:sldId id="348" r:id="rId28"/>
    <p:sldId id="350" r:id="rId29"/>
    <p:sldId id="351" r:id="rId30"/>
    <p:sldId id="352" r:id="rId31"/>
    <p:sldId id="353" r:id="rId32"/>
    <p:sldId id="354" r:id="rId33"/>
    <p:sldId id="355" r:id="rId34"/>
    <p:sldId id="356" r:id="rId35"/>
    <p:sldId id="358" r:id="rId36"/>
    <p:sldId id="365" r:id="rId37"/>
    <p:sldId id="360" r:id="rId38"/>
    <p:sldId id="361" r:id="rId39"/>
    <p:sldId id="362" r:id="rId40"/>
    <p:sldId id="368" r:id="rId41"/>
    <p:sldId id="363" r:id="rId42"/>
    <p:sldId id="364" r:id="rId43"/>
    <p:sldId id="369" r:id="rId44"/>
    <p:sldId id="370" r:id="rId45"/>
    <p:sldId id="371" r:id="rId46"/>
    <p:sldId id="372" r:id="rId47"/>
    <p:sldId id="322" r:id="rId48"/>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170" y="1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8F4E478-9BCA-4CB6-ADCD-0A15CD09372F}" type="datetimeFigureOut">
              <a:rPr lang="id-ID" smtClean="0"/>
              <a:pPr/>
              <a:t>26/10/2023</a:t>
            </a:fld>
            <a:endParaRPr lang="id-ID"/>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34936B2-7C55-4935-9469-4522F3E35FBB}" type="slidenum">
              <a:rPr lang="id-ID" smtClean="0"/>
              <a:pPr/>
              <a:t>‹#›</a:t>
            </a:fld>
            <a:endParaRPr lang="id-ID"/>
          </a:p>
        </p:txBody>
      </p:sp>
    </p:spTree>
    <p:extLst>
      <p:ext uri="{BB962C8B-B14F-4D97-AF65-F5344CB8AC3E}">
        <p14:creationId xmlns:p14="http://schemas.microsoft.com/office/powerpoint/2010/main" val="28698520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B79175C7-FF02-44ED-A11D-C1A87EE73911}" type="datetimeFigureOut">
              <a:rPr lang="id-ID" smtClean="0"/>
              <a:pPr/>
              <a:t>26/10/2023</a:t>
            </a:fld>
            <a:endParaRPr lang="id-ID"/>
          </a:p>
        </p:txBody>
      </p:sp>
      <p:sp>
        <p:nvSpPr>
          <p:cNvPr id="19" name="Footer Placeholder 18"/>
          <p:cNvSpPr>
            <a:spLocks noGrp="1"/>
          </p:cNvSpPr>
          <p:nvPr>
            <p:ph type="ftr" sz="quarter" idx="11"/>
          </p:nvPr>
        </p:nvSpPr>
        <p:spPr/>
        <p:txBody>
          <a:bodyPr/>
          <a:lstStyle/>
          <a:p>
            <a:endParaRPr lang="id-ID"/>
          </a:p>
        </p:txBody>
      </p:sp>
      <p:sp>
        <p:nvSpPr>
          <p:cNvPr id="27" name="Slide Number Placeholder 26"/>
          <p:cNvSpPr>
            <a:spLocks noGrp="1"/>
          </p:cNvSpPr>
          <p:nvPr>
            <p:ph type="sldNum" sz="quarter" idx="12"/>
          </p:nvPr>
        </p:nvSpPr>
        <p:spPr/>
        <p:txBody>
          <a:bodyPr/>
          <a:lstStyle/>
          <a:p>
            <a:fld id="{27BA08A6-192A-4558-8FE4-1CE2F2D83EE2}" type="slidenum">
              <a:rPr lang="id-ID" smtClean="0"/>
              <a:pPr/>
              <a:t>‹#›</a:t>
            </a:fld>
            <a:endParaRPr lang="id-ID"/>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79175C7-FF02-44ED-A11D-C1A87EE73911}" type="datetimeFigureOut">
              <a:rPr lang="id-ID" smtClean="0"/>
              <a:pPr/>
              <a:t>26/10/2023</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7BA08A6-192A-4558-8FE4-1CE2F2D83EE2}" type="slidenum">
              <a:rPr lang="id-ID" smtClean="0"/>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79175C7-FF02-44ED-A11D-C1A87EE73911}" type="datetimeFigureOut">
              <a:rPr lang="id-ID" smtClean="0"/>
              <a:pPr/>
              <a:t>26/10/2023</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7BA08A6-192A-4558-8FE4-1CE2F2D83EE2}" type="slidenum">
              <a:rPr lang="id-ID" smtClean="0"/>
              <a:pPr/>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79175C7-FF02-44ED-A11D-C1A87EE73911}" type="datetimeFigureOut">
              <a:rPr lang="id-ID" smtClean="0"/>
              <a:pPr/>
              <a:t>26/10/2023</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7BA08A6-192A-4558-8FE4-1CE2F2D83EE2}" type="slidenum">
              <a:rPr lang="id-ID" smtClean="0"/>
              <a:pPr/>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79175C7-FF02-44ED-A11D-C1A87EE73911}" type="datetimeFigureOut">
              <a:rPr lang="id-ID" smtClean="0"/>
              <a:pPr/>
              <a:t>26/10/2023</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7BA08A6-192A-4558-8FE4-1CE2F2D83EE2}" type="slidenum">
              <a:rPr lang="id-ID" smtClean="0"/>
              <a:pPr/>
              <a:t>‹#›</a:t>
            </a:fld>
            <a:endParaRPr lang="id-ID"/>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79175C7-FF02-44ED-A11D-C1A87EE73911}" type="datetimeFigureOut">
              <a:rPr lang="id-ID" smtClean="0"/>
              <a:pPr/>
              <a:t>26/10/2023</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27BA08A6-192A-4558-8FE4-1CE2F2D83EE2}" type="slidenum">
              <a:rPr lang="id-ID" smtClean="0"/>
              <a:pPr/>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B79175C7-FF02-44ED-A11D-C1A87EE73911}" type="datetimeFigureOut">
              <a:rPr lang="id-ID" smtClean="0"/>
              <a:pPr/>
              <a:t>26/10/2023</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27BA08A6-192A-4558-8FE4-1CE2F2D83EE2}" type="slidenum">
              <a:rPr lang="id-ID" smtClean="0"/>
              <a:pPr/>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79175C7-FF02-44ED-A11D-C1A87EE73911}" type="datetimeFigureOut">
              <a:rPr lang="id-ID" smtClean="0"/>
              <a:pPr/>
              <a:t>26/10/2023</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27BA08A6-192A-4558-8FE4-1CE2F2D83EE2}" type="slidenum">
              <a:rPr lang="id-ID" smtClean="0"/>
              <a:pPr/>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9175C7-FF02-44ED-A11D-C1A87EE73911}" type="datetimeFigureOut">
              <a:rPr lang="id-ID" smtClean="0"/>
              <a:pPr/>
              <a:t>26/10/2023</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27BA08A6-192A-4558-8FE4-1CE2F2D83EE2}" type="slidenum">
              <a:rPr lang="id-ID" smtClean="0"/>
              <a:pPr/>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79175C7-FF02-44ED-A11D-C1A87EE73911}" type="datetimeFigureOut">
              <a:rPr lang="id-ID" smtClean="0"/>
              <a:pPr/>
              <a:t>26/10/2023</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27BA08A6-192A-4558-8FE4-1CE2F2D83EE2}" type="slidenum">
              <a:rPr lang="id-ID" smtClean="0"/>
              <a:pPr/>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79175C7-FF02-44ED-A11D-C1A87EE73911}" type="datetimeFigureOut">
              <a:rPr lang="id-ID" smtClean="0"/>
              <a:pPr/>
              <a:t>26/10/2023</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a:xfrm>
            <a:off x="8077200" y="6356350"/>
            <a:ext cx="609600" cy="365125"/>
          </a:xfrm>
        </p:spPr>
        <p:txBody>
          <a:bodyPr/>
          <a:lstStyle/>
          <a:p>
            <a:fld id="{27BA08A6-192A-4558-8FE4-1CE2F2D83EE2}" type="slidenum">
              <a:rPr lang="id-ID" smtClean="0"/>
              <a:pPr/>
              <a:t>‹#›</a:t>
            </a:fld>
            <a:endParaRPr lang="id-ID"/>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79175C7-FF02-44ED-A11D-C1A87EE73911}" type="datetimeFigureOut">
              <a:rPr lang="id-ID" smtClean="0"/>
              <a:pPr/>
              <a:t>26/10/2023</a:t>
            </a:fld>
            <a:endParaRPr lang="id-ID"/>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id-ID"/>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7BA08A6-192A-4558-8FE4-1CE2F2D83EE2}" type="slidenum">
              <a:rPr lang="id-ID" smtClean="0"/>
              <a:pPr/>
              <a:t>‹#›</a:t>
            </a:fld>
            <a:endParaRPr lang="id-ID"/>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84784"/>
            <a:ext cx="8229600" cy="1143000"/>
          </a:xfrm>
        </p:spPr>
        <p:txBody>
          <a:bodyPr>
            <a:noAutofit/>
          </a:bodyPr>
          <a:lstStyle/>
          <a:p>
            <a:pPr algn="ctr"/>
            <a:r>
              <a:rPr lang="en-US" sz="4800" b="1" dirty="0"/>
              <a:t>LEMBAGA KEUANGAN DAN PASAR MODAL</a:t>
            </a:r>
            <a:br>
              <a:rPr lang="en-US" sz="4800" b="1" dirty="0"/>
            </a:br>
            <a:endParaRPr lang="en-US" sz="4400" dirty="0"/>
          </a:p>
        </p:txBody>
      </p:sp>
      <p:sp>
        <p:nvSpPr>
          <p:cNvPr id="3" name="Content Placeholder 2"/>
          <p:cNvSpPr>
            <a:spLocks noGrp="1"/>
          </p:cNvSpPr>
          <p:nvPr>
            <p:ph idx="1"/>
          </p:nvPr>
        </p:nvSpPr>
        <p:spPr/>
        <p:txBody>
          <a:bodyPr/>
          <a:lstStyle/>
          <a:p>
            <a:pPr marL="0" indent="0">
              <a:buNone/>
            </a:pPr>
            <a:endParaRPr lang="en-US" dirty="0" smtClean="0"/>
          </a:p>
          <a:p>
            <a:pPr marL="0" indent="0">
              <a:buNone/>
            </a:pPr>
            <a:endParaRPr lang="en-US" sz="1800" dirty="0" smtClean="0"/>
          </a:p>
          <a:p>
            <a:pPr marL="0" indent="0" algn="ctr">
              <a:buNone/>
            </a:pPr>
            <a:endParaRPr lang="en-US" sz="2800" b="1" dirty="0" smtClean="0"/>
          </a:p>
          <a:p>
            <a:pPr marL="0" indent="0" algn="ctr">
              <a:buNone/>
            </a:pPr>
            <a:r>
              <a:rPr lang="en-US" sz="4000" b="1" dirty="0" smtClean="0"/>
              <a:t>PASAR UANG &amp; VALUTA ASING</a:t>
            </a:r>
            <a:endParaRPr lang="en-US" sz="4000" b="1" dirty="0"/>
          </a:p>
        </p:txBody>
      </p:sp>
    </p:spTree>
    <p:extLst>
      <p:ext uri="{BB962C8B-B14F-4D97-AF65-F5344CB8AC3E}">
        <p14:creationId xmlns:p14="http://schemas.microsoft.com/office/powerpoint/2010/main" val="2662023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980728"/>
            <a:ext cx="8229600" cy="5688632"/>
          </a:xfrm>
        </p:spPr>
        <p:txBody>
          <a:bodyPr>
            <a:normAutofit/>
          </a:bodyPr>
          <a:lstStyle/>
          <a:p>
            <a:pPr marL="1090613" indent="0" algn="just">
              <a:buNone/>
            </a:pPr>
            <a:endParaRPr lang="en-US" sz="2400" dirty="0" smtClean="0"/>
          </a:p>
          <a:p>
            <a:pPr marL="1489075" indent="-398463" algn="just">
              <a:buNone/>
            </a:pPr>
            <a:r>
              <a:rPr lang="en-US" sz="2400" i="1" dirty="0" smtClean="0"/>
              <a:t>b.	</a:t>
            </a:r>
            <a:r>
              <a:rPr lang="id-ID" sz="2400" i="1" dirty="0" smtClean="0"/>
              <a:t>tujuan</a:t>
            </a:r>
            <a:r>
              <a:rPr lang="id-ID" sz="2400" dirty="0" smtClean="0"/>
              <a:t> </a:t>
            </a:r>
            <a:r>
              <a:rPr lang="id-ID" sz="2400" dirty="0"/>
              <a:t>bagi pihak yang bermaksud menanamkan dananya di pasar uang adalah :</a:t>
            </a:r>
          </a:p>
          <a:p>
            <a:pPr marL="2005013" lvl="0" indent="-515938" algn="just">
              <a:buNone/>
            </a:pPr>
            <a:r>
              <a:rPr lang="en-US" sz="2400" dirty="0" smtClean="0"/>
              <a:t>1)</a:t>
            </a:r>
            <a:r>
              <a:rPr lang="id-ID" sz="2400" dirty="0"/>
              <a:t>	Untuk memperoleh penghasilan dengan tingkat suku bunga tertentu</a:t>
            </a:r>
          </a:p>
          <a:p>
            <a:pPr marL="2005013" lvl="0" indent="-515938" algn="just">
              <a:buNone/>
            </a:pPr>
            <a:r>
              <a:rPr lang="en-US" sz="2400" dirty="0" smtClean="0"/>
              <a:t>2)	</a:t>
            </a:r>
            <a:r>
              <a:rPr lang="id-ID" sz="2400" dirty="0" smtClean="0"/>
              <a:t>Bermaksud </a:t>
            </a:r>
            <a:r>
              <a:rPr lang="id-ID" sz="2400" dirty="0"/>
              <a:t>membantu pihak yang benar-benar mengalami kesulitan keuangan</a:t>
            </a:r>
          </a:p>
          <a:p>
            <a:pPr marL="2008188" lvl="0" indent="-519113" algn="just">
              <a:buNone/>
            </a:pPr>
            <a:r>
              <a:rPr lang="en-US" sz="2400" dirty="0" smtClean="0"/>
              <a:t>3)	</a:t>
            </a:r>
            <a:r>
              <a:rPr lang="id-ID" sz="2400" dirty="0" smtClean="0"/>
              <a:t>Spekulasi</a:t>
            </a:r>
            <a:r>
              <a:rPr lang="id-ID" sz="2400" dirty="0"/>
              <a:t>, dengan harapan akan memperoleh keuntungan besar dalam waktu yang relatif singkat dan dalam kondisi ekonomi tertentu.</a:t>
            </a:r>
          </a:p>
        </p:txBody>
      </p:sp>
    </p:spTree>
    <p:extLst>
      <p:ext uri="{BB962C8B-B14F-4D97-AF65-F5344CB8AC3E}">
        <p14:creationId xmlns:p14="http://schemas.microsoft.com/office/powerpoint/2010/main" val="12340461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700808"/>
            <a:ext cx="8229600" cy="5040560"/>
          </a:xfrm>
        </p:spPr>
        <p:txBody>
          <a:bodyPr/>
          <a:lstStyle/>
          <a:p>
            <a:pPr marL="1090613" indent="-457200" algn="just">
              <a:buNone/>
            </a:pPr>
            <a:r>
              <a:rPr lang="en-US" b="1" dirty="0" smtClean="0"/>
              <a:t>3.</a:t>
            </a:r>
            <a:r>
              <a:rPr lang="en-US" dirty="0" smtClean="0"/>
              <a:t>	</a:t>
            </a:r>
            <a:r>
              <a:rPr lang="en-US" b="1" dirty="0" err="1" smtClean="0"/>
              <a:t>Instrumen</a:t>
            </a:r>
            <a:r>
              <a:rPr lang="en-US" b="1" dirty="0" smtClean="0"/>
              <a:t> </a:t>
            </a:r>
            <a:r>
              <a:rPr lang="en-US" b="1" dirty="0" err="1" smtClean="0"/>
              <a:t>Pasar</a:t>
            </a:r>
            <a:r>
              <a:rPr lang="en-US" b="1" dirty="0" smtClean="0"/>
              <a:t> </a:t>
            </a:r>
            <a:r>
              <a:rPr lang="en-US" b="1" dirty="0" err="1" smtClean="0"/>
              <a:t>Uang</a:t>
            </a:r>
            <a:endParaRPr lang="en-US" b="1" dirty="0" smtClean="0"/>
          </a:p>
          <a:p>
            <a:pPr marL="1090613" indent="-457200" algn="just">
              <a:buNone/>
            </a:pPr>
            <a:r>
              <a:rPr lang="en-US" dirty="0" smtClean="0"/>
              <a:t>	</a:t>
            </a:r>
            <a:r>
              <a:rPr lang="id-ID" sz="2400" dirty="0"/>
              <a:t>Pemilihan dana oleh investor di dalam pasar uang tentu dengan berbagai pertimbangan.  Investor dapat memilih salah satu dari sekian banyak surat-surat berharga yang ditawarkan sesuai dengan tujuan masing-masing.  Surat-surat berharga yang ditawarkan di pasar uang kita sebut dengan </a:t>
            </a:r>
            <a:r>
              <a:rPr lang="id-ID" sz="2400" i="1" dirty="0"/>
              <a:t>instrumen pasar uang.</a:t>
            </a:r>
            <a:endParaRPr lang="id-ID" sz="2400" dirty="0"/>
          </a:p>
          <a:p>
            <a:pPr marL="1090613" indent="-457200">
              <a:buNone/>
            </a:pPr>
            <a:endParaRPr lang="en-US" dirty="0"/>
          </a:p>
        </p:txBody>
      </p:sp>
    </p:spTree>
    <p:extLst>
      <p:ext uri="{BB962C8B-B14F-4D97-AF65-F5344CB8AC3E}">
        <p14:creationId xmlns:p14="http://schemas.microsoft.com/office/powerpoint/2010/main" val="13766179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700808"/>
            <a:ext cx="8229600" cy="4896544"/>
          </a:xfrm>
        </p:spPr>
        <p:txBody>
          <a:bodyPr>
            <a:normAutofit lnSpcReduction="10000"/>
          </a:bodyPr>
          <a:lstStyle/>
          <a:p>
            <a:pPr marL="973138" indent="0" algn="just">
              <a:buNone/>
            </a:pPr>
            <a:r>
              <a:rPr lang="en-US" sz="2800" dirty="0"/>
              <a:t>J</a:t>
            </a:r>
            <a:r>
              <a:rPr lang="id-ID" sz="2800" dirty="0" smtClean="0"/>
              <a:t>enis-jenis </a:t>
            </a:r>
            <a:r>
              <a:rPr lang="id-ID" sz="2800" dirty="0"/>
              <a:t>instrumen pasar uang yang ditawarkan antara lain :</a:t>
            </a:r>
          </a:p>
          <a:p>
            <a:pPr marL="1312863" lvl="0" indent="-339725" algn="just">
              <a:buNone/>
            </a:pPr>
            <a:r>
              <a:rPr lang="en-US" sz="2800" i="1" dirty="0" smtClean="0"/>
              <a:t>a.	</a:t>
            </a:r>
            <a:r>
              <a:rPr lang="id-ID" sz="2800" i="1" dirty="0" smtClean="0"/>
              <a:t>Interbank </a:t>
            </a:r>
            <a:r>
              <a:rPr lang="id-ID" sz="2800" i="1" dirty="0"/>
              <a:t>Call Money</a:t>
            </a:r>
            <a:endParaRPr lang="id-ID" sz="2800" dirty="0"/>
          </a:p>
          <a:p>
            <a:pPr marL="1312863" indent="0" algn="just">
              <a:buNone/>
            </a:pPr>
            <a:r>
              <a:rPr lang="id-ID" sz="2800" dirty="0" smtClean="0"/>
              <a:t>Merupakan </a:t>
            </a:r>
            <a:r>
              <a:rPr lang="id-ID" sz="2800" dirty="0"/>
              <a:t>pinjaman antar bank yang terjadi dalam proses kliring.  Dalam transaksi kliring yang diselenggarakan oleh Bank Indonesia setiap hari kerja dan selalu saja ada yang kalah dan ada yang menang.  Bagi bank yang kalah kliring apabila tidak dapat menutupi kekalahannya maka akan terkena sanksi dari Bank Indonesia.  </a:t>
            </a:r>
            <a:endParaRPr lang="en-US" sz="2800" dirty="0" smtClean="0"/>
          </a:p>
          <a:p>
            <a:pPr marL="0" indent="0">
              <a:buNone/>
            </a:pPr>
            <a:endParaRPr lang="en-US" dirty="0"/>
          </a:p>
        </p:txBody>
      </p:sp>
    </p:spTree>
    <p:extLst>
      <p:ext uri="{BB962C8B-B14F-4D97-AF65-F5344CB8AC3E}">
        <p14:creationId xmlns:p14="http://schemas.microsoft.com/office/powerpoint/2010/main" val="28159636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1312863" indent="0" algn="just">
              <a:buNone/>
            </a:pPr>
            <a:r>
              <a:rPr lang="id-ID" sz="2400" dirty="0"/>
              <a:t>Oleh karena itu agar tidak terkena sanksi akibat kekurangan </a:t>
            </a:r>
            <a:r>
              <a:rPr lang="id-ID" sz="2400" dirty="0" smtClean="0"/>
              <a:t>likuiditas</a:t>
            </a:r>
            <a:r>
              <a:rPr lang="en-US" sz="2400" dirty="0" smtClean="0"/>
              <a:t>,</a:t>
            </a:r>
            <a:r>
              <a:rPr lang="id-ID" sz="2400" dirty="0" smtClean="0"/>
              <a:t> </a:t>
            </a:r>
            <a:r>
              <a:rPr lang="id-ID" sz="2400" dirty="0"/>
              <a:t>maka bank tersebut dapat meminjamkan uang dari bank lain yang kita kenal dengan nama </a:t>
            </a:r>
            <a:r>
              <a:rPr lang="id-ID" sz="2400" i="1" dirty="0"/>
              <a:t>interbank call money atau call money.</a:t>
            </a:r>
            <a:endParaRPr lang="id-ID" sz="2400" dirty="0"/>
          </a:p>
          <a:p>
            <a:pPr marL="1312863" indent="0" algn="just">
              <a:buNone/>
            </a:pPr>
            <a:r>
              <a:rPr lang="id-ID" sz="2400" dirty="0"/>
              <a:t>Jadi pengertian </a:t>
            </a:r>
            <a:r>
              <a:rPr lang="id-ID" sz="2400" i="1" dirty="0"/>
              <a:t>call money</a:t>
            </a:r>
            <a:r>
              <a:rPr lang="id-ID" sz="2400" dirty="0"/>
              <a:t> itu sendiri adalah </a:t>
            </a:r>
            <a:r>
              <a:rPr lang="id-ID" sz="2400" i="1" dirty="0"/>
              <a:t>kredit atau pinjaman yang harus segera dilunasi/dibayar apabila sudah ada tagihan atau panggilan dari pihak pemberi dana (kreditur). </a:t>
            </a:r>
            <a:r>
              <a:rPr lang="id-ID" sz="2400" dirty="0"/>
              <a:t> Jangak waktu kredit berkisar antara 1 hari sampai dengan 7 hari.</a:t>
            </a:r>
          </a:p>
          <a:p>
            <a:pPr marL="1090613" indent="0">
              <a:buNone/>
            </a:pPr>
            <a:endParaRPr lang="en-US" dirty="0"/>
          </a:p>
        </p:txBody>
      </p:sp>
    </p:spTree>
    <p:extLst>
      <p:ext uri="{BB962C8B-B14F-4D97-AF65-F5344CB8AC3E}">
        <p14:creationId xmlns:p14="http://schemas.microsoft.com/office/powerpoint/2010/main" val="33571077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700808"/>
            <a:ext cx="8229600" cy="4623792"/>
          </a:xfrm>
        </p:spPr>
        <p:txBody>
          <a:bodyPr>
            <a:normAutofit fontScale="92500"/>
          </a:bodyPr>
          <a:lstStyle/>
          <a:p>
            <a:pPr marL="1430338" lvl="0" indent="-457200" algn="just">
              <a:buNone/>
            </a:pPr>
            <a:r>
              <a:rPr lang="en-US" sz="2800" i="1" dirty="0" smtClean="0"/>
              <a:t>b.	</a:t>
            </a:r>
            <a:r>
              <a:rPr lang="id-ID" sz="2800" i="1" dirty="0" smtClean="0"/>
              <a:t>Sertifikat </a:t>
            </a:r>
            <a:r>
              <a:rPr lang="id-ID" sz="2800" i="1" dirty="0"/>
              <a:t>Bank Indonesia (SBI)</a:t>
            </a:r>
            <a:endParaRPr lang="id-ID" sz="2800" dirty="0"/>
          </a:p>
          <a:p>
            <a:pPr marL="1430338" indent="0" algn="just">
              <a:buNone/>
            </a:pPr>
            <a:r>
              <a:rPr lang="id-ID" sz="2800" dirty="0" smtClean="0"/>
              <a:t>Merupakan </a:t>
            </a:r>
            <a:r>
              <a:rPr lang="id-ID" sz="2800" dirty="0"/>
              <a:t>surat </a:t>
            </a:r>
            <a:r>
              <a:rPr lang="id-ID" sz="2800" dirty="0" smtClean="0"/>
              <a:t>berharga</a:t>
            </a:r>
            <a:r>
              <a:rPr lang="en-US" sz="2800" dirty="0" smtClean="0"/>
              <a:t> </a:t>
            </a:r>
            <a:r>
              <a:rPr lang="en-US" sz="2800" dirty="0" err="1" smtClean="0"/>
              <a:t>dalam</a:t>
            </a:r>
            <a:r>
              <a:rPr lang="en-US" sz="2800" dirty="0" smtClean="0"/>
              <a:t> </a:t>
            </a:r>
            <a:r>
              <a:rPr lang="en-US" sz="2800" dirty="0" err="1" smtClean="0"/>
              <a:t>mata</a:t>
            </a:r>
            <a:r>
              <a:rPr lang="en-US" sz="2800" dirty="0" smtClean="0"/>
              <a:t> </a:t>
            </a:r>
            <a:r>
              <a:rPr lang="en-US" sz="2800" dirty="0" err="1" smtClean="0"/>
              <a:t>uang</a:t>
            </a:r>
            <a:r>
              <a:rPr lang="en-US" sz="2800" dirty="0" smtClean="0"/>
              <a:t> rupiah</a:t>
            </a:r>
            <a:r>
              <a:rPr lang="id-ID" sz="2800" dirty="0" smtClean="0"/>
              <a:t> </a:t>
            </a:r>
            <a:r>
              <a:rPr lang="id-ID" sz="2800" dirty="0"/>
              <a:t>yang diterbitkan oleh Bank Sentral (Bank Indonesia</a:t>
            </a:r>
            <a:r>
              <a:rPr lang="id-ID" sz="2800" dirty="0" smtClean="0"/>
              <a:t>)</a:t>
            </a:r>
            <a:r>
              <a:rPr lang="en-US" sz="2800" dirty="0" smtClean="0"/>
              <a:t> </a:t>
            </a:r>
            <a:r>
              <a:rPr lang="en-US" sz="2800" dirty="0" err="1" smtClean="0"/>
              <a:t>sebagai</a:t>
            </a:r>
            <a:r>
              <a:rPr lang="en-US" sz="2800" dirty="0" smtClean="0"/>
              <a:t> </a:t>
            </a:r>
            <a:r>
              <a:rPr lang="en-US" sz="2800" dirty="0" err="1" smtClean="0"/>
              <a:t>bentuk</a:t>
            </a:r>
            <a:r>
              <a:rPr lang="en-US" sz="2800" dirty="0" smtClean="0"/>
              <a:t> </a:t>
            </a:r>
            <a:r>
              <a:rPr lang="en-US" sz="2800" dirty="0" err="1" smtClean="0"/>
              <a:t>pengakuan</a:t>
            </a:r>
            <a:r>
              <a:rPr lang="en-US" sz="2800" dirty="0" smtClean="0"/>
              <a:t> </a:t>
            </a:r>
            <a:r>
              <a:rPr lang="en-US" sz="2800" dirty="0" err="1" smtClean="0"/>
              <a:t>utang</a:t>
            </a:r>
            <a:r>
              <a:rPr lang="en-US" sz="2800" dirty="0" smtClean="0"/>
              <a:t> </a:t>
            </a:r>
            <a:r>
              <a:rPr lang="en-US" sz="2800" dirty="0" err="1" smtClean="0"/>
              <a:t>jangka</a:t>
            </a:r>
            <a:r>
              <a:rPr lang="en-US" sz="2800" dirty="0" smtClean="0"/>
              <a:t> </a:t>
            </a:r>
            <a:r>
              <a:rPr lang="en-US" sz="2800" dirty="0" err="1" smtClean="0"/>
              <a:t>pendek</a:t>
            </a:r>
            <a:r>
              <a:rPr lang="en-US" sz="2800" dirty="0" smtClean="0"/>
              <a:t> </a:t>
            </a:r>
            <a:r>
              <a:rPr lang="en-US" sz="2800" dirty="0" err="1" smtClean="0"/>
              <a:t>dengan</a:t>
            </a:r>
            <a:r>
              <a:rPr lang="en-US" sz="2800" dirty="0" smtClean="0"/>
              <a:t> </a:t>
            </a:r>
            <a:r>
              <a:rPr lang="en-US" sz="2800" dirty="0" err="1" smtClean="0"/>
              <a:t>sistem</a:t>
            </a:r>
            <a:r>
              <a:rPr lang="en-US" sz="2800" dirty="0" smtClean="0"/>
              <a:t> </a:t>
            </a:r>
            <a:r>
              <a:rPr lang="en-US" sz="2800" dirty="0" err="1" smtClean="0"/>
              <a:t>bunga</a:t>
            </a:r>
            <a:r>
              <a:rPr lang="en-US" sz="2800" dirty="0" smtClean="0"/>
              <a:t> </a:t>
            </a:r>
            <a:r>
              <a:rPr lang="en-US" sz="2800" dirty="0" err="1" smtClean="0"/>
              <a:t>atau</a:t>
            </a:r>
            <a:r>
              <a:rPr lang="en-US" sz="2800" dirty="0" smtClean="0"/>
              <a:t> </a:t>
            </a:r>
            <a:r>
              <a:rPr lang="en-US" sz="2800" dirty="0" err="1" smtClean="0"/>
              <a:t>disconto</a:t>
            </a:r>
            <a:r>
              <a:rPr lang="id-ID" sz="2800" dirty="0" smtClean="0"/>
              <a:t>.  </a:t>
            </a:r>
            <a:r>
              <a:rPr lang="id-ID" sz="2800" dirty="0"/>
              <a:t>Penerbitan SBI dilakukan atas unjuk dengan nominal tertentu dan biasanya dikaitkan dengan kebijaksanaan pemerintah terhadap operasi pasar terbuka </a:t>
            </a:r>
            <a:r>
              <a:rPr lang="id-ID" sz="2800" i="1" dirty="0"/>
              <a:t>(open market operation) </a:t>
            </a:r>
            <a:r>
              <a:rPr lang="id-ID" sz="2800" dirty="0"/>
              <a:t>dalam masalah penanggulangan jumlah uang beredar.</a:t>
            </a:r>
          </a:p>
          <a:p>
            <a:pPr marL="0" indent="0">
              <a:buNone/>
            </a:pPr>
            <a:endParaRPr lang="en-US" dirty="0"/>
          </a:p>
        </p:txBody>
      </p:sp>
    </p:spTree>
    <p:extLst>
      <p:ext uri="{BB962C8B-B14F-4D97-AF65-F5344CB8AC3E}">
        <p14:creationId xmlns:p14="http://schemas.microsoft.com/office/powerpoint/2010/main" val="39806353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1430338" indent="0" algn="just">
              <a:buNone/>
            </a:pPr>
            <a:r>
              <a:rPr lang="id-ID" sz="2800" dirty="0"/>
              <a:t>Tujuan bagi investor baik bank maupun lembaga keuangan lainnya membeli </a:t>
            </a:r>
            <a:r>
              <a:rPr lang="id-ID" sz="2800" dirty="0" smtClean="0"/>
              <a:t>SBI</a:t>
            </a:r>
            <a:r>
              <a:rPr lang="en-US" sz="2800" dirty="0" smtClean="0"/>
              <a:t>,</a:t>
            </a:r>
            <a:r>
              <a:rPr lang="id-ID" sz="2800" dirty="0" smtClean="0"/>
              <a:t> </a:t>
            </a:r>
            <a:r>
              <a:rPr lang="id-ID" sz="2800" dirty="0"/>
              <a:t>adalah sebagai akibat kelebihan dana yang tidak disalurkan untuk sementara waktu, namun jika pihak investor memerlukan dana kembali, maka dengan mudah SBI dapat </a:t>
            </a:r>
            <a:r>
              <a:rPr lang="id-ID" sz="2800" dirty="0" smtClean="0"/>
              <a:t>dijual </a:t>
            </a:r>
            <a:r>
              <a:rPr lang="id-ID" sz="2800" dirty="0"/>
              <a:t>kepada pihak Bank Indonesia atau pihak lainnya</a:t>
            </a:r>
          </a:p>
          <a:p>
            <a:pPr marL="0" indent="0">
              <a:buNone/>
            </a:pPr>
            <a:endParaRPr lang="en-US" sz="2800" dirty="0"/>
          </a:p>
        </p:txBody>
      </p:sp>
    </p:spTree>
    <p:extLst>
      <p:ext uri="{BB962C8B-B14F-4D97-AF65-F5344CB8AC3E}">
        <p14:creationId xmlns:p14="http://schemas.microsoft.com/office/powerpoint/2010/main" val="31087644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412776"/>
            <a:ext cx="8229600" cy="5445224"/>
          </a:xfrm>
        </p:spPr>
        <p:txBody>
          <a:bodyPr>
            <a:normAutofit fontScale="92500"/>
          </a:bodyPr>
          <a:lstStyle/>
          <a:p>
            <a:pPr marL="1430338" indent="-398463" algn="just">
              <a:lnSpc>
                <a:spcPct val="110000"/>
              </a:lnSpc>
              <a:spcAft>
                <a:spcPts val="600"/>
              </a:spcAft>
              <a:buNone/>
            </a:pPr>
            <a:r>
              <a:rPr lang="en-US" sz="2800" i="1" dirty="0"/>
              <a:t>c</a:t>
            </a:r>
            <a:r>
              <a:rPr lang="en-US" sz="2800" i="1" dirty="0" smtClean="0"/>
              <a:t>.	</a:t>
            </a:r>
            <a:r>
              <a:rPr lang="en-US" sz="2800" i="1" dirty="0" err="1" smtClean="0"/>
              <a:t>Setifikat</a:t>
            </a:r>
            <a:r>
              <a:rPr lang="en-US" sz="2800" i="1" dirty="0" smtClean="0"/>
              <a:t> </a:t>
            </a:r>
            <a:r>
              <a:rPr lang="en-US" sz="2800" i="1" dirty="0" err="1" smtClean="0"/>
              <a:t>deposito</a:t>
            </a:r>
            <a:endParaRPr lang="en-US" sz="2800" i="1" dirty="0" smtClean="0"/>
          </a:p>
          <a:p>
            <a:pPr marL="1430338" indent="0" algn="just">
              <a:lnSpc>
                <a:spcPct val="110000"/>
              </a:lnSpc>
              <a:spcAft>
                <a:spcPts val="600"/>
              </a:spcAft>
              <a:buNone/>
            </a:pPr>
            <a:r>
              <a:rPr lang="id-ID" sz="2800" dirty="0" smtClean="0"/>
              <a:t>Merupakan </a:t>
            </a:r>
            <a:r>
              <a:rPr lang="id-ID" sz="2800" dirty="0"/>
              <a:t>surat berharga yang diterbitkan oleh pihak perbankan atas unjuk dengan nominal tertentu.  Jangka waktunyapun bervariasi sesuai dengan keinginan bank.  </a:t>
            </a:r>
            <a:endParaRPr lang="en-US" sz="2800" dirty="0" smtClean="0"/>
          </a:p>
          <a:p>
            <a:pPr marL="1430338" indent="0" algn="just">
              <a:lnSpc>
                <a:spcPct val="110000"/>
              </a:lnSpc>
              <a:spcAft>
                <a:spcPts val="600"/>
              </a:spcAft>
              <a:buNone/>
            </a:pPr>
            <a:r>
              <a:rPr lang="id-ID" sz="2800" dirty="0" smtClean="0"/>
              <a:t>Pencairan </a:t>
            </a:r>
            <a:r>
              <a:rPr lang="id-ID" sz="2800" i="1" dirty="0"/>
              <a:t>sertifikat deposito</a:t>
            </a:r>
            <a:r>
              <a:rPr lang="id-ID" sz="2800" dirty="0"/>
              <a:t> dapat dilakukan setelah jatuh tempo.  Namun apabila investor memerlukan dana, maka dapat pula sertifikat deposito </a:t>
            </a:r>
            <a:r>
              <a:rPr lang="id-ID" sz="2800" dirty="0" smtClean="0"/>
              <a:t>ini </a:t>
            </a:r>
            <a:r>
              <a:rPr lang="id-ID" sz="2800" dirty="0"/>
              <a:t>diperjualbelikan apakah kepada lembaga atau pihak umum.</a:t>
            </a:r>
          </a:p>
          <a:p>
            <a:pPr marL="1430338" indent="0" algn="just">
              <a:lnSpc>
                <a:spcPct val="110000"/>
              </a:lnSpc>
              <a:spcAft>
                <a:spcPts val="600"/>
              </a:spcAft>
              <a:buNone/>
            </a:pPr>
            <a:endParaRPr lang="en-US" sz="2800" dirty="0" smtClean="0"/>
          </a:p>
        </p:txBody>
      </p:sp>
    </p:spTree>
    <p:extLst>
      <p:ext uri="{BB962C8B-B14F-4D97-AF65-F5344CB8AC3E}">
        <p14:creationId xmlns:p14="http://schemas.microsoft.com/office/powerpoint/2010/main" val="28826865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772816"/>
            <a:ext cx="8229600" cy="4551784"/>
          </a:xfrm>
        </p:spPr>
        <p:txBody>
          <a:bodyPr>
            <a:normAutofit/>
          </a:bodyPr>
          <a:lstStyle/>
          <a:p>
            <a:pPr marL="1430338" indent="0" algn="just">
              <a:buNone/>
            </a:pPr>
            <a:r>
              <a:rPr lang="id-ID" sz="2800" b="1" dirty="0"/>
              <a:t>Perbedaan</a:t>
            </a:r>
            <a:r>
              <a:rPr lang="id-ID" sz="2800" dirty="0"/>
              <a:t> antara sertifikat deposito dengan deposito berjangka adalah dalam hal </a:t>
            </a:r>
            <a:r>
              <a:rPr lang="id-ID" sz="2800" b="1" i="1" dirty="0"/>
              <a:t>identitas,</a:t>
            </a:r>
            <a:r>
              <a:rPr lang="id-ID" sz="2800" i="1" dirty="0"/>
              <a:t> </a:t>
            </a:r>
            <a:r>
              <a:rPr lang="id-ID" sz="2800" dirty="0"/>
              <a:t>dimana sertifkat deposito atas unjuk, sedangkan deposito berjangka atas nama.  </a:t>
            </a:r>
            <a:endParaRPr lang="en-US" sz="2800" dirty="0" smtClean="0"/>
          </a:p>
          <a:p>
            <a:pPr marL="1430338" indent="0" algn="just">
              <a:buNone/>
            </a:pPr>
            <a:r>
              <a:rPr lang="id-ID" sz="2800" dirty="0" smtClean="0"/>
              <a:t>Dengan </a:t>
            </a:r>
            <a:r>
              <a:rPr lang="id-ID" sz="2800" dirty="0"/>
              <a:t>tanpa identitas (atas unjuk) ini maka sertifikat deposito dapat diperjualbelikan</a:t>
            </a:r>
            <a:r>
              <a:rPr lang="en-US" sz="2800" dirty="0"/>
              <a:t>, </a:t>
            </a:r>
            <a:r>
              <a:rPr lang="id-ID" sz="2800" dirty="0"/>
              <a:t>sedangkan deposito berjangka tidak. </a:t>
            </a:r>
            <a:endParaRPr lang="en-US" sz="2800" dirty="0" smtClean="0"/>
          </a:p>
        </p:txBody>
      </p:sp>
    </p:spTree>
    <p:extLst>
      <p:ext uri="{BB962C8B-B14F-4D97-AF65-F5344CB8AC3E}">
        <p14:creationId xmlns:p14="http://schemas.microsoft.com/office/powerpoint/2010/main" val="24703954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1430338" indent="0" algn="just">
              <a:buNone/>
            </a:pPr>
            <a:r>
              <a:rPr lang="id-ID" sz="2800" dirty="0"/>
              <a:t>Kemudian dalam hal </a:t>
            </a:r>
            <a:r>
              <a:rPr lang="id-ID" sz="2800" b="1" i="1" dirty="0"/>
              <a:t>nominal</a:t>
            </a:r>
            <a:r>
              <a:rPr lang="en-US" sz="2800" b="1" i="1" dirty="0"/>
              <a:t>,</a:t>
            </a:r>
            <a:r>
              <a:rPr lang="id-ID" sz="2800" i="1" dirty="0"/>
              <a:t> </a:t>
            </a:r>
            <a:r>
              <a:rPr lang="id-ID" sz="2800" dirty="0"/>
              <a:t>sertifikat deposito sudah tercetak sedangkan deposito berjangka belum.</a:t>
            </a:r>
            <a:endParaRPr lang="en-US" sz="2800" dirty="0"/>
          </a:p>
          <a:p>
            <a:pPr marL="1430338" indent="0" algn="just">
              <a:buNone/>
            </a:pPr>
            <a:r>
              <a:rPr lang="id-ID" sz="2800" dirty="0"/>
              <a:t>Perbedaan lainnya adalah dalam hal </a:t>
            </a:r>
            <a:r>
              <a:rPr lang="id-ID" sz="2800" b="1" i="1" dirty="0"/>
              <a:t>penarikan bunga</a:t>
            </a:r>
            <a:r>
              <a:rPr lang="id-ID" sz="2800" i="1" dirty="0"/>
              <a:t>,</a:t>
            </a:r>
            <a:r>
              <a:rPr lang="id-ID" sz="2800" dirty="0"/>
              <a:t> di mana sertifikat deposito dapat ditarik dimuka sedangkan deposito berjangka hanya dapat ditarik setiap bulan atau setelah jatuh tempo.</a:t>
            </a:r>
            <a:endParaRPr lang="en-US" dirty="0"/>
          </a:p>
        </p:txBody>
      </p:sp>
    </p:spTree>
    <p:extLst>
      <p:ext uri="{BB962C8B-B14F-4D97-AF65-F5344CB8AC3E}">
        <p14:creationId xmlns:p14="http://schemas.microsoft.com/office/powerpoint/2010/main" val="30181084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772816"/>
            <a:ext cx="8229600" cy="4551784"/>
          </a:xfrm>
        </p:spPr>
        <p:txBody>
          <a:bodyPr>
            <a:normAutofit fontScale="92500" lnSpcReduction="20000"/>
          </a:bodyPr>
          <a:lstStyle/>
          <a:p>
            <a:pPr marL="1489075" indent="-457200" algn="just">
              <a:buNone/>
            </a:pPr>
            <a:r>
              <a:rPr lang="en-US" sz="2800" i="1" dirty="0" smtClean="0"/>
              <a:t>d</a:t>
            </a:r>
            <a:r>
              <a:rPr lang="id-ID" sz="2800" i="1" dirty="0" smtClean="0"/>
              <a:t>.</a:t>
            </a:r>
            <a:r>
              <a:rPr lang="id-ID" sz="2800" i="1" dirty="0"/>
              <a:t>	Surat Berharga Pasar Uang (SBPU)</a:t>
            </a:r>
            <a:endParaRPr lang="id-ID" sz="2800" dirty="0"/>
          </a:p>
          <a:p>
            <a:pPr marL="1489075" indent="0" algn="just">
              <a:buNone/>
            </a:pPr>
            <a:r>
              <a:rPr lang="id-ID" sz="2800" dirty="0" smtClean="0"/>
              <a:t>Merupakan </a:t>
            </a:r>
            <a:r>
              <a:rPr lang="id-ID" sz="2800" dirty="0"/>
              <a:t>surat berharga yang diperkenalkan oleh Bank Indonesia tahun 1985 sebagai salah satu alat untuk melakukan operasi pasar terbuka dalam rangka ikut menstabilkan nilai rupiah.  Bank atau lembaga keuangan yang ingin memperoleh dana jangka pendek dapat menerbitkan SBPU ini kemudian diperjualbelikan dengan bank atau pihak-pihak lainnya.</a:t>
            </a:r>
          </a:p>
          <a:p>
            <a:pPr marL="1489075" indent="0" algn="just">
              <a:buNone/>
            </a:pPr>
            <a:r>
              <a:rPr lang="id-ID" sz="2800" dirty="0" smtClean="0"/>
              <a:t>Penerbitan </a:t>
            </a:r>
            <a:r>
              <a:rPr lang="id-ID" sz="2800" dirty="0"/>
              <a:t>warkat-warkat dapat berupa wesel atau promes dengan jangka waktu antara 30 hari sampai dengan 180 hari.</a:t>
            </a:r>
          </a:p>
          <a:p>
            <a:pPr marL="1489075" indent="-398463">
              <a:buNone/>
            </a:pPr>
            <a:endParaRPr lang="en-US" dirty="0"/>
          </a:p>
        </p:txBody>
      </p:sp>
    </p:spTree>
    <p:extLst>
      <p:ext uri="{BB962C8B-B14F-4D97-AF65-F5344CB8AC3E}">
        <p14:creationId xmlns:p14="http://schemas.microsoft.com/office/powerpoint/2010/main" val="40442223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268413"/>
            <a:ext cx="8229600" cy="5056187"/>
          </a:xfrm>
        </p:spPr>
        <p:txBody>
          <a:bodyPr/>
          <a:lstStyle/>
          <a:p>
            <a:pPr marL="1150938" indent="-517525">
              <a:buNone/>
            </a:pPr>
            <a:r>
              <a:rPr lang="en-US" b="1" dirty="0" smtClean="0"/>
              <a:t>I.	PASAR UANG</a:t>
            </a:r>
          </a:p>
          <a:p>
            <a:pPr marL="1150938" indent="0">
              <a:buNone/>
            </a:pPr>
            <a:r>
              <a:rPr lang="en-US" u="sng" dirty="0" err="1" smtClean="0"/>
              <a:t>Pokok</a:t>
            </a:r>
            <a:r>
              <a:rPr lang="en-US" u="sng" dirty="0" smtClean="0"/>
              <a:t> </a:t>
            </a:r>
            <a:r>
              <a:rPr lang="en-US" u="sng" dirty="0" err="1" smtClean="0"/>
              <a:t>Bahasan</a:t>
            </a:r>
            <a:r>
              <a:rPr lang="en-US" dirty="0" smtClean="0"/>
              <a:t>:</a:t>
            </a:r>
          </a:p>
          <a:p>
            <a:pPr marL="1608138" indent="-457200">
              <a:buNone/>
            </a:pPr>
            <a:r>
              <a:rPr lang="en-US" dirty="0" smtClean="0"/>
              <a:t>1.	</a:t>
            </a:r>
            <a:r>
              <a:rPr lang="en-US" dirty="0" err="1" smtClean="0"/>
              <a:t>Pengertian</a:t>
            </a:r>
            <a:r>
              <a:rPr lang="en-US" dirty="0" smtClean="0"/>
              <a:t> </a:t>
            </a:r>
            <a:r>
              <a:rPr lang="en-US" dirty="0" err="1" smtClean="0"/>
              <a:t>Pasar</a:t>
            </a:r>
            <a:r>
              <a:rPr lang="en-US" dirty="0" smtClean="0"/>
              <a:t> </a:t>
            </a:r>
            <a:r>
              <a:rPr lang="en-US" dirty="0" err="1" smtClean="0"/>
              <a:t>Uang</a:t>
            </a:r>
            <a:endParaRPr lang="en-US" dirty="0" smtClean="0"/>
          </a:p>
          <a:p>
            <a:pPr marL="1608138" indent="-457200">
              <a:buNone/>
            </a:pPr>
            <a:r>
              <a:rPr lang="en-US" dirty="0" smtClean="0"/>
              <a:t>2.	</a:t>
            </a:r>
            <a:r>
              <a:rPr lang="en-US" dirty="0" err="1" smtClean="0"/>
              <a:t>Tujuan</a:t>
            </a:r>
            <a:r>
              <a:rPr lang="en-US" dirty="0" smtClean="0"/>
              <a:t> </a:t>
            </a:r>
            <a:r>
              <a:rPr lang="en-US" dirty="0" err="1" smtClean="0"/>
              <a:t>Pasar</a:t>
            </a:r>
            <a:r>
              <a:rPr lang="en-US" dirty="0" smtClean="0"/>
              <a:t> </a:t>
            </a:r>
            <a:r>
              <a:rPr lang="en-US" dirty="0" err="1" smtClean="0"/>
              <a:t>Uang</a:t>
            </a:r>
            <a:endParaRPr lang="en-US" dirty="0" smtClean="0"/>
          </a:p>
          <a:p>
            <a:pPr marL="1608138" indent="-457200">
              <a:buNone/>
            </a:pPr>
            <a:r>
              <a:rPr lang="en-US" dirty="0" smtClean="0"/>
              <a:t>3.	</a:t>
            </a:r>
            <a:r>
              <a:rPr lang="en-US" dirty="0" err="1" smtClean="0"/>
              <a:t>Instrumen</a:t>
            </a:r>
            <a:r>
              <a:rPr lang="en-US" dirty="0" smtClean="0"/>
              <a:t> </a:t>
            </a:r>
            <a:r>
              <a:rPr lang="en-US" dirty="0" err="1" smtClean="0"/>
              <a:t>Pasar</a:t>
            </a:r>
            <a:r>
              <a:rPr lang="en-US" dirty="0" smtClean="0"/>
              <a:t> </a:t>
            </a:r>
            <a:r>
              <a:rPr lang="en-US" dirty="0" err="1" smtClean="0"/>
              <a:t>Uang</a:t>
            </a:r>
            <a:endParaRPr lang="en-US" dirty="0" smtClean="0"/>
          </a:p>
          <a:p>
            <a:pPr marL="1195388" indent="-561975">
              <a:buNone/>
            </a:pPr>
            <a:r>
              <a:rPr lang="en-US" b="1" dirty="0" smtClean="0"/>
              <a:t>II.	VALUTA ASING (VALAS)</a:t>
            </a:r>
          </a:p>
          <a:p>
            <a:pPr marL="1195388" indent="-561975">
              <a:buNone/>
            </a:pPr>
            <a:r>
              <a:rPr lang="en-US" b="1" dirty="0" smtClean="0"/>
              <a:t>	</a:t>
            </a:r>
            <a:r>
              <a:rPr lang="en-US" u="sng" dirty="0" err="1" smtClean="0"/>
              <a:t>Pokok</a:t>
            </a:r>
            <a:r>
              <a:rPr lang="en-US" u="sng" dirty="0" smtClean="0"/>
              <a:t> </a:t>
            </a:r>
            <a:r>
              <a:rPr lang="en-US" u="sng" dirty="0" err="1" smtClean="0"/>
              <a:t>Bahasan</a:t>
            </a:r>
            <a:r>
              <a:rPr lang="en-US" u="sng" dirty="0" smtClean="0"/>
              <a:t>:</a:t>
            </a:r>
          </a:p>
          <a:p>
            <a:pPr marL="1608138" indent="-412750">
              <a:buNone/>
            </a:pPr>
            <a:r>
              <a:rPr lang="en-US" dirty="0" smtClean="0"/>
              <a:t>1.	</a:t>
            </a:r>
            <a:r>
              <a:rPr lang="en-US" dirty="0" err="1" smtClean="0"/>
              <a:t>Pengertian</a:t>
            </a:r>
            <a:r>
              <a:rPr lang="en-US" dirty="0" smtClean="0"/>
              <a:t> </a:t>
            </a:r>
            <a:r>
              <a:rPr lang="en-US" dirty="0" err="1" smtClean="0"/>
              <a:t>Valuta</a:t>
            </a:r>
            <a:r>
              <a:rPr lang="en-US" dirty="0" smtClean="0"/>
              <a:t> </a:t>
            </a:r>
            <a:r>
              <a:rPr lang="en-US" dirty="0" err="1" smtClean="0"/>
              <a:t>Asing</a:t>
            </a:r>
            <a:endParaRPr lang="en-US" dirty="0" smtClean="0"/>
          </a:p>
          <a:p>
            <a:pPr marL="1608138" indent="-412750">
              <a:buNone/>
            </a:pPr>
            <a:r>
              <a:rPr lang="en-US" dirty="0" smtClean="0"/>
              <a:t>2.	</a:t>
            </a:r>
            <a:r>
              <a:rPr lang="en-US" dirty="0" err="1" smtClean="0"/>
              <a:t>Tujuan</a:t>
            </a:r>
            <a:r>
              <a:rPr lang="en-US" dirty="0" smtClean="0"/>
              <a:t> </a:t>
            </a:r>
            <a:r>
              <a:rPr lang="en-US" dirty="0" err="1" smtClean="0"/>
              <a:t>Melakukan</a:t>
            </a:r>
            <a:r>
              <a:rPr lang="en-US" dirty="0" smtClean="0"/>
              <a:t> </a:t>
            </a:r>
            <a:r>
              <a:rPr lang="en-US" dirty="0" err="1" smtClean="0"/>
              <a:t>Transaksi</a:t>
            </a:r>
            <a:r>
              <a:rPr lang="en-US" dirty="0" smtClean="0"/>
              <a:t> VALAS</a:t>
            </a:r>
          </a:p>
          <a:p>
            <a:pPr marL="1608138" indent="-412750">
              <a:buNone/>
            </a:pPr>
            <a:r>
              <a:rPr lang="en-US" dirty="0" smtClean="0"/>
              <a:t>3.	</a:t>
            </a:r>
            <a:r>
              <a:rPr lang="en-US" dirty="0" err="1" smtClean="0"/>
              <a:t>Jenis-jenis</a:t>
            </a:r>
            <a:r>
              <a:rPr lang="en-US" dirty="0" smtClean="0"/>
              <a:t> </a:t>
            </a:r>
            <a:r>
              <a:rPr lang="en-US" dirty="0" err="1" smtClean="0"/>
              <a:t>Transaksi</a:t>
            </a:r>
            <a:r>
              <a:rPr lang="en-US" dirty="0" smtClean="0"/>
              <a:t> VALAS</a:t>
            </a:r>
          </a:p>
          <a:p>
            <a:pPr marL="693738" indent="0">
              <a:buNone/>
            </a:pPr>
            <a:endParaRPr lang="en-US" dirty="0"/>
          </a:p>
        </p:txBody>
      </p:sp>
    </p:spTree>
    <p:extLst>
      <p:ext uri="{BB962C8B-B14F-4D97-AF65-F5344CB8AC3E}">
        <p14:creationId xmlns:p14="http://schemas.microsoft.com/office/powerpoint/2010/main" val="34654842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412776"/>
            <a:ext cx="8229600" cy="4911824"/>
          </a:xfrm>
        </p:spPr>
        <p:txBody>
          <a:bodyPr>
            <a:normAutofit fontScale="92500" lnSpcReduction="20000"/>
          </a:bodyPr>
          <a:lstStyle/>
          <a:p>
            <a:pPr marL="1608138" indent="-412750" algn="just">
              <a:buNone/>
            </a:pPr>
            <a:r>
              <a:rPr lang="en-US" sz="2800" i="1" dirty="0"/>
              <a:t>e</a:t>
            </a:r>
            <a:r>
              <a:rPr lang="id-ID" sz="2800" i="1" dirty="0"/>
              <a:t>.	Banker’s Acceptance</a:t>
            </a:r>
            <a:endParaRPr lang="id-ID" sz="2800" dirty="0"/>
          </a:p>
          <a:p>
            <a:pPr marL="1608138" indent="0" algn="just">
              <a:buNone/>
            </a:pPr>
            <a:r>
              <a:rPr lang="id-ID" sz="2800" dirty="0"/>
              <a:t>Merupakan wesel bank yang diberikan cap dengan kata-kata </a:t>
            </a:r>
            <a:r>
              <a:rPr lang="id-ID" sz="2800" i="1" dirty="0"/>
              <a:t>“accepted” </a:t>
            </a:r>
            <a:r>
              <a:rPr lang="id-ID" sz="2800" dirty="0"/>
              <a:t>dan dapat diperjualbelikan di pasar uang sebagai salah satu sumber dana jangka pendek.  Jangka waktu penarikan wesel berkisar antara 30 hari sampai 180 hari.  Wesel yang diberi cap </a:t>
            </a:r>
            <a:r>
              <a:rPr lang="id-ID" sz="2800" i="1" dirty="0"/>
              <a:t>“accepted” </a:t>
            </a:r>
            <a:r>
              <a:rPr lang="id-ID" sz="2800" dirty="0"/>
              <a:t>ini yang kemudian kita kenal dengan </a:t>
            </a:r>
            <a:r>
              <a:rPr lang="id-ID" sz="2800" i="1" dirty="0"/>
              <a:t>“Banker’s Acceptance”.	</a:t>
            </a:r>
            <a:endParaRPr lang="id-ID" sz="2800" dirty="0"/>
          </a:p>
          <a:p>
            <a:pPr marL="1547813" indent="0" algn="just">
              <a:buNone/>
            </a:pPr>
            <a:r>
              <a:rPr lang="id-ID" sz="2800" i="1" dirty="0"/>
              <a:t>Jadi Banker’s acceptance </a:t>
            </a:r>
            <a:r>
              <a:rPr lang="id-ID" sz="2800" dirty="0"/>
              <a:t>terjadi dalam perdagangan luar negeri (ekspor impor).  Terjadinya </a:t>
            </a:r>
            <a:r>
              <a:rPr lang="id-ID" sz="2800" i="1" dirty="0"/>
              <a:t>banker’s acceptance di saat</a:t>
            </a:r>
            <a:r>
              <a:rPr lang="id-ID" sz="2800" dirty="0"/>
              <a:t> proses transaksi pembelian dan penjualan barang antar negara.  </a:t>
            </a:r>
            <a:endParaRPr lang="en-US" sz="2800" dirty="0"/>
          </a:p>
        </p:txBody>
      </p:sp>
    </p:spTree>
    <p:extLst>
      <p:ext uri="{BB962C8B-B14F-4D97-AF65-F5344CB8AC3E}">
        <p14:creationId xmlns:p14="http://schemas.microsoft.com/office/powerpoint/2010/main" val="11533741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772816"/>
            <a:ext cx="8229600" cy="4551784"/>
          </a:xfrm>
        </p:spPr>
        <p:txBody>
          <a:bodyPr>
            <a:normAutofit/>
          </a:bodyPr>
          <a:lstStyle/>
          <a:p>
            <a:pPr marL="1430338" lvl="0" indent="-398463" algn="just">
              <a:buNone/>
            </a:pPr>
            <a:r>
              <a:rPr lang="en-US" sz="2800" i="1" dirty="0" smtClean="0"/>
              <a:t>f</a:t>
            </a:r>
            <a:r>
              <a:rPr lang="id-ID" sz="2800" i="1" dirty="0" smtClean="0"/>
              <a:t>.</a:t>
            </a:r>
            <a:r>
              <a:rPr lang="id-ID" sz="2800" i="1" dirty="0"/>
              <a:t>	Commercial Paper</a:t>
            </a:r>
            <a:endParaRPr lang="id-ID" sz="2800" dirty="0"/>
          </a:p>
          <a:p>
            <a:pPr marL="1430338" indent="0" algn="just">
              <a:buNone/>
            </a:pPr>
            <a:r>
              <a:rPr lang="id-ID" sz="2800" dirty="0" smtClean="0"/>
              <a:t>Merupakan </a:t>
            </a:r>
            <a:r>
              <a:rPr lang="id-ID" sz="2800" dirty="0"/>
              <a:t>kertas berharga yang dapat diperdagangkan di pasar uang dengan jangka waktu yang tidak lebih dari 1 tahun.  Yang termasuk kedalam jenis </a:t>
            </a:r>
            <a:r>
              <a:rPr lang="id-ID" sz="2800" i="1" dirty="0"/>
              <a:t>commercial paper </a:t>
            </a:r>
            <a:r>
              <a:rPr lang="id-ID" sz="2800" dirty="0"/>
              <a:t>adalah promes yang diterbitkan oleh perusahaan lembaga keuangan, termasuk bank</a:t>
            </a:r>
            <a:r>
              <a:rPr lang="id-ID" sz="2800" dirty="0" smtClean="0"/>
              <a:t>.</a:t>
            </a:r>
          </a:p>
        </p:txBody>
      </p:sp>
    </p:spTree>
    <p:extLst>
      <p:ext uri="{BB962C8B-B14F-4D97-AF65-F5344CB8AC3E}">
        <p14:creationId xmlns:p14="http://schemas.microsoft.com/office/powerpoint/2010/main" val="26929785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1430338" indent="0" algn="just">
              <a:buNone/>
            </a:pPr>
            <a:r>
              <a:rPr lang="id-ID" sz="2800" dirty="0"/>
              <a:t>Kelebihan daripada  </a:t>
            </a:r>
            <a:r>
              <a:rPr lang="id-ID" sz="2800" i="1" dirty="0"/>
              <a:t>commercial paper </a:t>
            </a:r>
            <a:r>
              <a:rPr lang="id-ID" sz="2800" dirty="0"/>
              <a:t>terletak dari pada </a:t>
            </a:r>
            <a:r>
              <a:rPr lang="id-ID" sz="2800" dirty="0" smtClean="0"/>
              <a:t>jaminan</a:t>
            </a:r>
            <a:r>
              <a:rPr lang="en-US" sz="2800" dirty="0" smtClean="0"/>
              <a:t>,</a:t>
            </a:r>
            <a:r>
              <a:rPr lang="id-ID" sz="2800" dirty="0" smtClean="0"/>
              <a:t> </a:t>
            </a:r>
            <a:r>
              <a:rPr lang="id-ID" sz="2800" dirty="0"/>
              <a:t>dimana pihak penerbit tidak perlu menyediakan jaminan tertentu.  Kemudian tingkat suku bunga yang relatif rendah jika dibandingkan dengan jenis kredit lainnya.  Hal lain adalah penerbitannya relatif mudah dengan jangka waktu yang tidak terlalu pendek.  </a:t>
            </a:r>
            <a:endParaRPr lang="en-US" sz="2800" dirty="0"/>
          </a:p>
          <a:p>
            <a:pPr marL="1430338" indent="0">
              <a:buNone/>
            </a:pPr>
            <a:endParaRPr lang="en-US" dirty="0"/>
          </a:p>
        </p:txBody>
      </p:sp>
    </p:spTree>
    <p:extLst>
      <p:ext uri="{BB962C8B-B14F-4D97-AF65-F5344CB8AC3E}">
        <p14:creationId xmlns:p14="http://schemas.microsoft.com/office/powerpoint/2010/main" val="32666056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1430338" indent="0" algn="just">
              <a:buNone/>
            </a:pPr>
            <a:r>
              <a:rPr lang="id-ID" sz="2800" dirty="0"/>
              <a:t>Sedangkan kelemahannya adalah akibat tidak adanya jaminan tertentu, maka untuk menjualnya relatif lebih sulit apabila si penerbit tersebut bonafiditasnya dianggap kurang.  Kelemahan lainnya dana yang diperoleh hanya digunakan untuk modal kerja.</a:t>
            </a:r>
          </a:p>
          <a:p>
            <a:pPr marL="1430338" indent="0" algn="just">
              <a:buNone/>
            </a:pPr>
            <a:endParaRPr lang="en-US" dirty="0"/>
          </a:p>
        </p:txBody>
      </p:sp>
    </p:spTree>
    <p:extLst>
      <p:ext uri="{BB962C8B-B14F-4D97-AF65-F5344CB8AC3E}">
        <p14:creationId xmlns:p14="http://schemas.microsoft.com/office/powerpoint/2010/main" val="41210284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772816"/>
            <a:ext cx="8229600" cy="4551784"/>
          </a:xfrm>
        </p:spPr>
        <p:txBody>
          <a:bodyPr>
            <a:normAutofit/>
          </a:bodyPr>
          <a:lstStyle/>
          <a:p>
            <a:pPr marL="1430338" indent="-398463" algn="just">
              <a:buNone/>
            </a:pPr>
            <a:r>
              <a:rPr lang="en-US" sz="2800" i="1" dirty="0" smtClean="0"/>
              <a:t>g</a:t>
            </a:r>
            <a:r>
              <a:rPr lang="id-ID" sz="2800" i="1" dirty="0" smtClean="0"/>
              <a:t>.</a:t>
            </a:r>
            <a:r>
              <a:rPr lang="id-ID" sz="2800" i="1" dirty="0"/>
              <a:t>	Treasury Bills	</a:t>
            </a:r>
            <a:endParaRPr lang="id-ID" sz="2800" dirty="0"/>
          </a:p>
          <a:p>
            <a:pPr marL="1430338" indent="0" algn="just">
              <a:buNone/>
            </a:pPr>
            <a:r>
              <a:rPr lang="id-ID" sz="2800" dirty="0" smtClean="0"/>
              <a:t>Merupakan </a:t>
            </a:r>
            <a:r>
              <a:rPr lang="id-ID" sz="2800" dirty="0"/>
              <a:t>instrumen pasar </a:t>
            </a:r>
            <a:r>
              <a:rPr lang="en-US" sz="2800" dirty="0" err="1"/>
              <a:t>uang</a:t>
            </a:r>
            <a:r>
              <a:rPr lang="id-ID" sz="2800" dirty="0"/>
              <a:t> yang diterbitkan oleh Bank Sentral dengan jangka waktu paling lama 1 tahun.  Penerbitan </a:t>
            </a:r>
            <a:r>
              <a:rPr lang="id-ID" sz="2800" i="1" dirty="0"/>
              <a:t>treasury bills </a:t>
            </a:r>
            <a:r>
              <a:rPr lang="id-ID" sz="2800" dirty="0"/>
              <a:t> oleh Bank Sentral ini biasanya atas unjuk dengan nominal tertentu pula</a:t>
            </a:r>
            <a:r>
              <a:rPr lang="id-ID" sz="2800" dirty="0" smtClean="0"/>
              <a:t>.</a:t>
            </a:r>
            <a:endParaRPr lang="id-ID" sz="2800" dirty="0"/>
          </a:p>
        </p:txBody>
      </p:sp>
    </p:spTree>
    <p:extLst>
      <p:ext uri="{BB962C8B-B14F-4D97-AF65-F5344CB8AC3E}">
        <p14:creationId xmlns:p14="http://schemas.microsoft.com/office/powerpoint/2010/main" val="18842822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1489075" indent="0" algn="just">
              <a:buNone/>
            </a:pPr>
            <a:r>
              <a:rPr lang="id-ID" sz="2800" dirty="0" smtClean="0"/>
              <a:t>Keuntungan</a:t>
            </a:r>
            <a:r>
              <a:rPr lang="en-US" sz="2800" dirty="0" smtClean="0"/>
              <a:t> </a:t>
            </a:r>
            <a:r>
              <a:rPr lang="id-ID" sz="2800" dirty="0" smtClean="0"/>
              <a:t>dari</a:t>
            </a:r>
            <a:r>
              <a:rPr lang="en-US" sz="2800" dirty="0" smtClean="0"/>
              <a:t> </a:t>
            </a:r>
            <a:r>
              <a:rPr lang="id-ID" sz="2800" i="1" dirty="0" smtClean="0"/>
              <a:t>treasury</a:t>
            </a:r>
            <a:r>
              <a:rPr lang="en-US" sz="2800" i="1" dirty="0" smtClean="0"/>
              <a:t> </a:t>
            </a:r>
            <a:r>
              <a:rPr lang="id-ID" sz="2800" i="1" dirty="0" smtClean="0"/>
              <a:t>bills</a:t>
            </a:r>
            <a:r>
              <a:rPr lang="en-US" sz="2800" i="1" dirty="0" smtClean="0"/>
              <a:t> </a:t>
            </a:r>
            <a:r>
              <a:rPr lang="id-ID" sz="2800" dirty="0" smtClean="0"/>
              <a:t>ini</a:t>
            </a:r>
            <a:r>
              <a:rPr lang="en-US" sz="2800" dirty="0" smtClean="0"/>
              <a:t> </a:t>
            </a:r>
            <a:r>
              <a:rPr lang="id-ID" sz="2800" dirty="0" smtClean="0"/>
              <a:t>bagi pembeli</a:t>
            </a:r>
            <a:r>
              <a:rPr lang="en-US" sz="2800" dirty="0" smtClean="0"/>
              <a:t>,</a:t>
            </a:r>
            <a:r>
              <a:rPr lang="id-ID" sz="2800" dirty="0" smtClean="0"/>
              <a:t> faktor kepercayaan akan dibayar kembali sangat tinggi</a:t>
            </a:r>
            <a:r>
              <a:rPr lang="en-US" sz="2800" dirty="0" smtClean="0"/>
              <a:t>,</a:t>
            </a:r>
            <a:r>
              <a:rPr lang="id-ID" sz="2800" dirty="0" smtClean="0"/>
              <a:t> mengingat diterbitkan oleh bank pemerintah. Disamping itu jenis surat berharga ini mudah diperjualbelikan.</a:t>
            </a:r>
            <a:r>
              <a:rPr lang="en-US" sz="2800" dirty="0"/>
              <a:t> </a:t>
            </a:r>
            <a:endParaRPr lang="en-US" sz="2800" dirty="0" smtClean="0"/>
          </a:p>
          <a:p>
            <a:pPr marL="1489075" indent="0" algn="just">
              <a:buNone/>
            </a:pPr>
            <a:r>
              <a:rPr lang="id-ID" sz="2800" i="1" dirty="0" smtClean="0"/>
              <a:t>Tr</a:t>
            </a:r>
            <a:r>
              <a:rPr lang="en-US" sz="2800" i="1" dirty="0" smtClean="0"/>
              <a:t>e</a:t>
            </a:r>
            <a:r>
              <a:rPr lang="id-ID" sz="2800" i="1" dirty="0" smtClean="0"/>
              <a:t>asury </a:t>
            </a:r>
            <a:r>
              <a:rPr lang="id-ID" sz="2800" i="1" dirty="0"/>
              <a:t>bills </a:t>
            </a:r>
            <a:r>
              <a:rPr lang="id-ID" sz="2800" dirty="0"/>
              <a:t>diterbitkan di luar </a:t>
            </a:r>
            <a:r>
              <a:rPr lang="id-ID" sz="2800" dirty="0" smtClean="0"/>
              <a:t>negeri</a:t>
            </a:r>
            <a:r>
              <a:rPr lang="en-US" sz="2800" dirty="0" smtClean="0"/>
              <a:t>,</a:t>
            </a:r>
            <a:r>
              <a:rPr lang="id-ID" sz="2800" dirty="0" smtClean="0"/>
              <a:t> </a:t>
            </a:r>
            <a:r>
              <a:rPr lang="id-ID" sz="2800" dirty="0"/>
              <a:t>sedangkan di Indonesia dapat disamakan dengan Sertifikat Bank Indonesia (SBI) yang diterbitkan oleh Bank Indonesia.</a:t>
            </a:r>
          </a:p>
          <a:p>
            <a:pPr marL="914400" indent="0">
              <a:buNone/>
            </a:pPr>
            <a:endParaRPr lang="en-US" dirty="0"/>
          </a:p>
        </p:txBody>
      </p:sp>
    </p:spTree>
    <p:extLst>
      <p:ext uri="{BB962C8B-B14F-4D97-AF65-F5344CB8AC3E}">
        <p14:creationId xmlns:p14="http://schemas.microsoft.com/office/powerpoint/2010/main" val="391336502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1430338" indent="-398463" algn="just">
              <a:buNone/>
            </a:pPr>
            <a:r>
              <a:rPr lang="en-US" sz="2800" i="1" dirty="0" smtClean="0"/>
              <a:t>h</a:t>
            </a:r>
            <a:r>
              <a:rPr lang="id-ID" sz="2800" i="1" dirty="0"/>
              <a:t>.	Repuchase Agreement</a:t>
            </a:r>
            <a:endParaRPr lang="id-ID" sz="2800" dirty="0"/>
          </a:p>
          <a:p>
            <a:pPr marL="1430338" indent="0" algn="just">
              <a:buNone/>
            </a:pPr>
            <a:r>
              <a:rPr lang="id-ID" sz="2800" dirty="0"/>
              <a:t>Merupakan bentuk surat berharga yang juga dapat diperjualbelikan dengan suatu perjanjian tertulis </a:t>
            </a:r>
            <a:r>
              <a:rPr lang="id-ID" sz="2800" dirty="0" smtClean="0"/>
              <a:t>bahwa</a:t>
            </a:r>
            <a:r>
              <a:rPr lang="en-US" sz="2800" dirty="0" smtClean="0"/>
              <a:t>,</a:t>
            </a:r>
            <a:r>
              <a:rPr lang="id-ID" sz="2800" dirty="0" smtClean="0"/>
              <a:t> </a:t>
            </a:r>
            <a:r>
              <a:rPr lang="id-ID" sz="2800" dirty="0"/>
              <a:t>si penjual akan membeli kembali surat-surat berharga tersebut.  Pembelian kembali surat-surat berharga tersebut disertai dengan perjanjian yaitu harga dan tanggal jatuh temponya.</a:t>
            </a:r>
          </a:p>
        </p:txBody>
      </p:sp>
    </p:spTree>
    <p:extLst>
      <p:ext uri="{BB962C8B-B14F-4D97-AF65-F5344CB8AC3E}">
        <p14:creationId xmlns:p14="http://schemas.microsoft.com/office/powerpoint/2010/main" val="20914954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1430338" indent="-398463" algn="just">
              <a:buNone/>
            </a:pPr>
            <a:r>
              <a:rPr lang="en-US" sz="2800" i="1" dirty="0"/>
              <a:t>h</a:t>
            </a:r>
            <a:r>
              <a:rPr lang="id-ID" sz="2800" i="1" dirty="0"/>
              <a:t>.	Repuchase Agreement</a:t>
            </a:r>
            <a:endParaRPr lang="id-ID" sz="2800" dirty="0"/>
          </a:p>
          <a:p>
            <a:pPr marL="1430338" indent="0" algn="just">
              <a:buNone/>
            </a:pPr>
            <a:r>
              <a:rPr lang="id-ID" sz="2800" dirty="0"/>
              <a:t>Merupakan bentuk surat berharga yang juga dapat diperjualbelikan dengan suatu perjanjian tertulis bahwa si penjual akan membeli kembali surat-surat berharga tersebut.  Pembelian kembali surat-surat berharga tersebut disertai dengan perjanjian yaitu harga dan tanggal jatuh temponya.</a:t>
            </a:r>
          </a:p>
          <a:p>
            <a:pPr marL="1430338" indent="0">
              <a:buNone/>
            </a:pPr>
            <a:endParaRPr lang="en-US" dirty="0"/>
          </a:p>
        </p:txBody>
      </p:sp>
    </p:spTree>
    <p:extLst>
      <p:ext uri="{BB962C8B-B14F-4D97-AF65-F5344CB8AC3E}">
        <p14:creationId xmlns:p14="http://schemas.microsoft.com/office/powerpoint/2010/main" val="12513878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738188" indent="-501650" algn="just">
              <a:buNone/>
            </a:pPr>
            <a:r>
              <a:rPr lang="en-US" b="1" dirty="0" smtClean="0"/>
              <a:t>B.	PASAR VALUTA ASING</a:t>
            </a:r>
          </a:p>
          <a:p>
            <a:pPr marL="1150938" indent="-354013" algn="just">
              <a:buNone/>
            </a:pPr>
            <a:r>
              <a:rPr lang="en-US" b="1" dirty="0" smtClean="0"/>
              <a:t>1.	</a:t>
            </a:r>
            <a:r>
              <a:rPr lang="en-US" b="1" dirty="0" err="1" smtClean="0"/>
              <a:t>Pengertian</a:t>
            </a:r>
            <a:endParaRPr lang="en-US" b="1" dirty="0" smtClean="0"/>
          </a:p>
          <a:p>
            <a:pPr marL="1150938" indent="-354013" algn="just">
              <a:buNone/>
            </a:pPr>
            <a:r>
              <a:rPr lang="en-US" b="1" dirty="0" smtClean="0"/>
              <a:t>	</a:t>
            </a:r>
            <a:r>
              <a:rPr lang="en-US" dirty="0" err="1" smtClean="0"/>
              <a:t>Pasar</a:t>
            </a:r>
            <a:r>
              <a:rPr lang="en-US" dirty="0" smtClean="0"/>
              <a:t> </a:t>
            </a:r>
            <a:r>
              <a:rPr lang="en-US" dirty="0" err="1" smtClean="0"/>
              <a:t>Valuta</a:t>
            </a:r>
            <a:r>
              <a:rPr lang="en-US" dirty="0" smtClean="0"/>
              <a:t> </a:t>
            </a:r>
            <a:r>
              <a:rPr lang="en-US" dirty="0" err="1" smtClean="0"/>
              <a:t>Asing</a:t>
            </a:r>
            <a:r>
              <a:rPr lang="en-US" dirty="0" smtClean="0"/>
              <a:t> (</a:t>
            </a:r>
            <a:r>
              <a:rPr lang="en-US" dirty="0" err="1" smtClean="0"/>
              <a:t>Valas</a:t>
            </a:r>
            <a:r>
              <a:rPr lang="en-US" dirty="0" smtClean="0"/>
              <a:t>) yang </a:t>
            </a:r>
            <a:r>
              <a:rPr lang="en-US" dirty="0" err="1" smtClean="0"/>
              <a:t>sering</a:t>
            </a:r>
            <a:r>
              <a:rPr lang="en-US" dirty="0" smtClean="0"/>
              <a:t> </a:t>
            </a:r>
            <a:r>
              <a:rPr lang="en-US" dirty="0" err="1" smtClean="0"/>
              <a:t>disebut</a:t>
            </a:r>
            <a:r>
              <a:rPr lang="en-US" dirty="0" smtClean="0"/>
              <a:t> </a:t>
            </a:r>
            <a:r>
              <a:rPr lang="en-US" dirty="0" err="1" smtClean="0"/>
              <a:t>dengan</a:t>
            </a:r>
            <a:r>
              <a:rPr lang="en-US" dirty="0" smtClean="0"/>
              <a:t> </a:t>
            </a:r>
            <a:r>
              <a:rPr lang="en-US" dirty="0" err="1" smtClean="0"/>
              <a:t>istilah</a:t>
            </a:r>
            <a:r>
              <a:rPr lang="en-US" dirty="0" smtClean="0"/>
              <a:t> </a:t>
            </a:r>
            <a:r>
              <a:rPr lang="en-US" i="1" dirty="0" smtClean="0"/>
              <a:t>Foreign </a:t>
            </a:r>
            <a:r>
              <a:rPr lang="en-US" i="1" dirty="0" err="1" smtClean="0"/>
              <a:t>excbange</a:t>
            </a:r>
            <a:r>
              <a:rPr lang="en-US" i="1" dirty="0" smtClean="0"/>
              <a:t> market </a:t>
            </a:r>
            <a:r>
              <a:rPr lang="en-US" dirty="0" err="1" smtClean="0"/>
              <a:t>merupakan</a:t>
            </a:r>
            <a:r>
              <a:rPr lang="en-US" dirty="0" smtClean="0"/>
              <a:t> </a:t>
            </a:r>
            <a:r>
              <a:rPr lang="en-US" i="1" dirty="0" err="1" smtClean="0"/>
              <a:t>pasar</a:t>
            </a:r>
            <a:r>
              <a:rPr lang="en-US" i="1" dirty="0" smtClean="0"/>
              <a:t> </a:t>
            </a:r>
            <a:r>
              <a:rPr lang="en-US" i="1" dirty="0" err="1" smtClean="0"/>
              <a:t>dimana</a:t>
            </a:r>
            <a:r>
              <a:rPr lang="en-US" i="1" dirty="0" smtClean="0"/>
              <a:t> </a:t>
            </a:r>
            <a:r>
              <a:rPr lang="en-US" i="1" dirty="0" err="1" smtClean="0"/>
              <a:t>transaksi</a:t>
            </a:r>
            <a:r>
              <a:rPr lang="en-US" i="1" dirty="0" smtClean="0"/>
              <a:t> </a:t>
            </a:r>
            <a:r>
              <a:rPr lang="en-US" i="1" dirty="0" err="1" smtClean="0"/>
              <a:t>valuta</a:t>
            </a:r>
            <a:r>
              <a:rPr lang="en-US" i="1" dirty="0" smtClean="0"/>
              <a:t> </a:t>
            </a:r>
            <a:r>
              <a:rPr lang="en-US" i="1" dirty="0" err="1" smtClean="0"/>
              <a:t>asing</a:t>
            </a:r>
            <a:r>
              <a:rPr lang="en-US" i="1" dirty="0" smtClean="0"/>
              <a:t> </a:t>
            </a:r>
            <a:r>
              <a:rPr lang="en-US" i="1" dirty="0" err="1" smtClean="0"/>
              <a:t>dilakukan</a:t>
            </a:r>
            <a:r>
              <a:rPr lang="en-US" i="1" dirty="0" smtClean="0"/>
              <a:t> </a:t>
            </a:r>
            <a:r>
              <a:rPr lang="en-US" i="1" dirty="0" err="1" smtClean="0"/>
              <a:t>baik</a:t>
            </a:r>
            <a:r>
              <a:rPr lang="en-US" i="1" dirty="0" smtClean="0"/>
              <a:t> </a:t>
            </a:r>
            <a:r>
              <a:rPr lang="en-US" i="1" dirty="0" err="1" smtClean="0"/>
              <a:t>antar</a:t>
            </a:r>
            <a:r>
              <a:rPr lang="en-US" i="1" dirty="0" smtClean="0"/>
              <a:t> </a:t>
            </a:r>
            <a:r>
              <a:rPr lang="en-US" i="1" dirty="0" err="1" smtClean="0"/>
              <a:t>negara</a:t>
            </a:r>
            <a:r>
              <a:rPr lang="en-US" i="1" dirty="0" smtClean="0"/>
              <a:t> </a:t>
            </a:r>
            <a:r>
              <a:rPr lang="en-US" i="1" dirty="0" err="1" smtClean="0"/>
              <a:t>maupun</a:t>
            </a:r>
            <a:r>
              <a:rPr lang="en-US" i="1" dirty="0" smtClean="0"/>
              <a:t> </a:t>
            </a:r>
            <a:r>
              <a:rPr lang="en-US" i="1" dirty="0" err="1" smtClean="0"/>
              <a:t>dalam</a:t>
            </a:r>
            <a:r>
              <a:rPr lang="en-US" i="1" dirty="0" smtClean="0"/>
              <a:t> </a:t>
            </a:r>
            <a:r>
              <a:rPr lang="en-US" i="1" dirty="0" err="1" smtClean="0"/>
              <a:t>suatu</a:t>
            </a:r>
            <a:r>
              <a:rPr lang="en-US" i="1" dirty="0" smtClean="0"/>
              <a:t> </a:t>
            </a:r>
            <a:r>
              <a:rPr lang="en-US" i="1" dirty="0" err="1" smtClean="0"/>
              <a:t>negara</a:t>
            </a:r>
            <a:r>
              <a:rPr lang="en-US" i="1" dirty="0" smtClean="0"/>
              <a:t>. </a:t>
            </a:r>
            <a:r>
              <a:rPr lang="en-US" dirty="0" smtClean="0"/>
              <a:t> </a:t>
            </a:r>
            <a:r>
              <a:rPr lang="en-US" dirty="0" err="1" smtClean="0"/>
              <a:t>Transaksi</a:t>
            </a:r>
            <a:r>
              <a:rPr lang="en-US" dirty="0" smtClean="0"/>
              <a:t> </a:t>
            </a:r>
            <a:r>
              <a:rPr lang="en-US" dirty="0" err="1" smtClean="0"/>
              <a:t>dapat</a:t>
            </a:r>
            <a:r>
              <a:rPr lang="en-US" dirty="0" smtClean="0"/>
              <a:t> </a:t>
            </a:r>
            <a:r>
              <a:rPr lang="en-US" dirty="0" err="1" smtClean="0"/>
              <a:t>dilakukan</a:t>
            </a:r>
            <a:r>
              <a:rPr lang="en-US" dirty="0" smtClean="0"/>
              <a:t> </a:t>
            </a:r>
            <a:r>
              <a:rPr lang="en-US" dirty="0" err="1" smtClean="0"/>
              <a:t>oleh</a:t>
            </a:r>
            <a:r>
              <a:rPr lang="en-US" dirty="0" smtClean="0"/>
              <a:t> </a:t>
            </a:r>
            <a:r>
              <a:rPr lang="en-US" dirty="0" err="1" smtClean="0"/>
              <a:t>suatu</a:t>
            </a:r>
            <a:r>
              <a:rPr lang="en-US" dirty="0" smtClean="0"/>
              <a:t> </a:t>
            </a:r>
            <a:r>
              <a:rPr lang="en-US" dirty="0" err="1" smtClean="0"/>
              <a:t>badan</a:t>
            </a:r>
            <a:r>
              <a:rPr lang="en-US" dirty="0" smtClean="0"/>
              <a:t>/</a:t>
            </a:r>
            <a:r>
              <a:rPr lang="en-US" dirty="0" err="1" smtClean="0"/>
              <a:t>perusahaan</a:t>
            </a:r>
            <a:r>
              <a:rPr lang="en-US" dirty="0" smtClean="0"/>
              <a:t> </a:t>
            </a:r>
            <a:r>
              <a:rPr lang="en-US" dirty="0" err="1" smtClean="0"/>
              <a:t>atau</a:t>
            </a:r>
            <a:r>
              <a:rPr lang="en-US" dirty="0" smtClean="0"/>
              <a:t> </a:t>
            </a:r>
            <a:r>
              <a:rPr lang="en-US" dirty="0" err="1" smtClean="0"/>
              <a:t>secara</a:t>
            </a:r>
            <a:r>
              <a:rPr lang="en-US" dirty="0" smtClean="0"/>
              <a:t> </a:t>
            </a:r>
            <a:r>
              <a:rPr lang="en-US" dirty="0" err="1" smtClean="0"/>
              <a:t>perorangan</a:t>
            </a:r>
            <a:r>
              <a:rPr lang="en-US" dirty="0" smtClean="0"/>
              <a:t> </a:t>
            </a:r>
            <a:r>
              <a:rPr lang="en-US" dirty="0" err="1" smtClean="0"/>
              <a:t>dengan</a:t>
            </a:r>
            <a:r>
              <a:rPr lang="en-US" dirty="0" smtClean="0"/>
              <a:t> </a:t>
            </a:r>
            <a:r>
              <a:rPr lang="en-US" dirty="0" err="1" smtClean="0"/>
              <a:t>berbagai</a:t>
            </a:r>
            <a:r>
              <a:rPr lang="en-US" dirty="0" smtClean="0"/>
              <a:t> </a:t>
            </a:r>
            <a:r>
              <a:rPr lang="en-US" dirty="0" err="1" smtClean="0"/>
              <a:t>tujuan</a:t>
            </a:r>
            <a:r>
              <a:rPr lang="en-US" dirty="0" smtClean="0"/>
              <a:t>.</a:t>
            </a:r>
            <a:endParaRPr lang="en-US" b="1" dirty="0"/>
          </a:p>
        </p:txBody>
      </p:sp>
    </p:spTree>
    <p:extLst>
      <p:ext uri="{BB962C8B-B14F-4D97-AF65-F5344CB8AC3E}">
        <p14:creationId xmlns:p14="http://schemas.microsoft.com/office/powerpoint/2010/main" val="18766089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700808"/>
            <a:ext cx="8229600" cy="4623792"/>
          </a:xfrm>
        </p:spPr>
        <p:txBody>
          <a:bodyPr>
            <a:normAutofit/>
          </a:bodyPr>
          <a:lstStyle/>
          <a:p>
            <a:pPr marL="1195388" indent="0" algn="just">
              <a:buNone/>
            </a:pPr>
            <a:r>
              <a:rPr lang="en-US" dirty="0" err="1" smtClean="0"/>
              <a:t>Dalam</a:t>
            </a:r>
            <a:r>
              <a:rPr lang="en-US" dirty="0" smtClean="0"/>
              <a:t> </a:t>
            </a:r>
            <a:r>
              <a:rPr lang="en-US" dirty="0" err="1" smtClean="0"/>
              <a:t>setiap</a:t>
            </a:r>
            <a:r>
              <a:rPr lang="en-US" dirty="0" smtClean="0"/>
              <a:t> kali </a:t>
            </a:r>
            <a:r>
              <a:rPr lang="en-US" dirty="0" err="1" smtClean="0"/>
              <a:t>melakukan</a:t>
            </a:r>
            <a:r>
              <a:rPr lang="en-US" dirty="0" smtClean="0"/>
              <a:t> </a:t>
            </a:r>
            <a:r>
              <a:rPr lang="en-US" dirty="0" err="1" smtClean="0"/>
              <a:t>transaksi</a:t>
            </a:r>
            <a:r>
              <a:rPr lang="en-US" dirty="0" smtClean="0"/>
              <a:t> </a:t>
            </a:r>
            <a:r>
              <a:rPr lang="en-US" dirty="0" err="1" smtClean="0"/>
              <a:t>valas</a:t>
            </a:r>
            <a:r>
              <a:rPr lang="en-US" dirty="0" smtClean="0"/>
              <a:t> </a:t>
            </a:r>
            <a:r>
              <a:rPr lang="en-US" dirty="0" err="1" smtClean="0"/>
              <a:t>maka</a:t>
            </a:r>
            <a:r>
              <a:rPr lang="en-US" dirty="0" smtClean="0"/>
              <a:t> </a:t>
            </a:r>
            <a:r>
              <a:rPr lang="en-US" dirty="0" err="1" smtClean="0"/>
              <a:t>digunakan</a:t>
            </a:r>
            <a:r>
              <a:rPr lang="en-US" dirty="0" smtClean="0"/>
              <a:t> </a:t>
            </a:r>
            <a:r>
              <a:rPr lang="en-US" dirty="0" err="1" smtClean="0"/>
              <a:t>kurs</a:t>
            </a:r>
            <a:r>
              <a:rPr lang="en-US" dirty="0" smtClean="0"/>
              <a:t> (</a:t>
            </a:r>
            <a:r>
              <a:rPr lang="en-US" dirty="0" err="1" smtClean="0"/>
              <a:t>nilai</a:t>
            </a:r>
            <a:r>
              <a:rPr lang="en-US" dirty="0" smtClean="0"/>
              <a:t> </a:t>
            </a:r>
            <a:r>
              <a:rPr lang="en-US" dirty="0" err="1" smtClean="0"/>
              <a:t>tukar</a:t>
            </a:r>
            <a:r>
              <a:rPr lang="en-US" dirty="0" smtClean="0"/>
              <a:t>).  </a:t>
            </a:r>
            <a:r>
              <a:rPr lang="en-US" dirty="0" err="1" smtClean="0"/>
              <a:t>Nilai</a:t>
            </a:r>
            <a:r>
              <a:rPr lang="en-US" dirty="0" smtClean="0"/>
              <a:t> </a:t>
            </a:r>
            <a:r>
              <a:rPr lang="en-US" dirty="0" err="1" smtClean="0"/>
              <a:t>tukar</a:t>
            </a:r>
            <a:r>
              <a:rPr lang="en-US" dirty="0" smtClean="0"/>
              <a:t> </a:t>
            </a:r>
            <a:r>
              <a:rPr lang="en-US" dirty="0" err="1" smtClean="0"/>
              <a:t>ini</a:t>
            </a:r>
            <a:r>
              <a:rPr lang="en-US" dirty="0" smtClean="0"/>
              <a:t> </a:t>
            </a:r>
            <a:r>
              <a:rPr lang="en-US" dirty="0" err="1" smtClean="0"/>
              <a:t>dapat</a:t>
            </a:r>
            <a:r>
              <a:rPr lang="en-US" dirty="0" smtClean="0"/>
              <a:t> </a:t>
            </a:r>
            <a:r>
              <a:rPr lang="en-US" dirty="0" err="1" smtClean="0"/>
              <a:t>berubah-ubah</a:t>
            </a:r>
            <a:r>
              <a:rPr lang="en-US" dirty="0" smtClean="0"/>
              <a:t> </a:t>
            </a:r>
            <a:r>
              <a:rPr lang="en-US" dirty="0" err="1" smtClean="0"/>
              <a:t>sesuai</a:t>
            </a:r>
            <a:r>
              <a:rPr lang="en-US" dirty="0" smtClean="0"/>
              <a:t> </a:t>
            </a:r>
            <a:r>
              <a:rPr lang="en-US" dirty="0" err="1" smtClean="0"/>
              <a:t>kondisi</a:t>
            </a:r>
            <a:r>
              <a:rPr lang="en-US" dirty="0" smtClean="0"/>
              <a:t> </a:t>
            </a:r>
            <a:r>
              <a:rPr lang="en-US" dirty="0" err="1" smtClean="0"/>
              <a:t>dari</a:t>
            </a:r>
            <a:r>
              <a:rPr lang="en-US" dirty="0" smtClean="0"/>
              <a:t> </a:t>
            </a:r>
            <a:r>
              <a:rPr lang="en-US" dirty="0" err="1" smtClean="0"/>
              <a:t>waktu-ke</a:t>
            </a:r>
            <a:r>
              <a:rPr lang="en-US" dirty="0" smtClean="0"/>
              <a:t> </a:t>
            </a:r>
            <a:r>
              <a:rPr lang="en-US" dirty="0" err="1" smtClean="0"/>
              <a:t>waktu</a:t>
            </a:r>
            <a:r>
              <a:rPr lang="en-US" dirty="0" smtClean="0"/>
              <a:t> yang </a:t>
            </a:r>
            <a:r>
              <a:rPr lang="en-US" dirty="0" err="1" smtClean="0"/>
              <a:t>disebabkan</a:t>
            </a:r>
            <a:r>
              <a:rPr lang="en-US" dirty="0" smtClean="0"/>
              <a:t> </a:t>
            </a:r>
            <a:r>
              <a:rPr lang="en-US" dirty="0" err="1" smtClean="0"/>
              <a:t>oleh</a:t>
            </a:r>
            <a:r>
              <a:rPr lang="en-US" dirty="0" smtClean="0"/>
              <a:t> </a:t>
            </a:r>
            <a:r>
              <a:rPr lang="en-US" dirty="0" err="1" smtClean="0"/>
              <a:t>berbagai</a:t>
            </a:r>
            <a:r>
              <a:rPr lang="en-US" dirty="0" smtClean="0"/>
              <a:t> </a:t>
            </a:r>
            <a:r>
              <a:rPr lang="en-US" dirty="0" err="1" smtClean="0"/>
              <a:t>faktor</a:t>
            </a:r>
            <a:r>
              <a:rPr lang="en-US" dirty="0" smtClean="0"/>
              <a:t>, </a:t>
            </a:r>
            <a:r>
              <a:rPr lang="en-US" dirty="0" err="1" smtClean="0"/>
              <a:t>antara</a:t>
            </a:r>
            <a:r>
              <a:rPr lang="en-US" dirty="0" smtClean="0"/>
              <a:t> lain </a:t>
            </a:r>
            <a:r>
              <a:rPr lang="en-US" dirty="0" err="1" smtClean="0"/>
              <a:t>faktor</a:t>
            </a:r>
            <a:r>
              <a:rPr lang="en-US" dirty="0" smtClean="0"/>
              <a:t> </a:t>
            </a:r>
            <a:r>
              <a:rPr lang="en-US" dirty="0" err="1" smtClean="0"/>
              <a:t>ekonomi</a:t>
            </a:r>
            <a:r>
              <a:rPr lang="en-US" dirty="0" smtClean="0"/>
              <a:t> </a:t>
            </a:r>
            <a:r>
              <a:rPr lang="en-US" dirty="0" err="1" smtClean="0"/>
              <a:t>dan</a:t>
            </a:r>
            <a:r>
              <a:rPr lang="en-US" dirty="0" smtClean="0"/>
              <a:t> </a:t>
            </a:r>
            <a:r>
              <a:rPr lang="en-US" dirty="0" err="1" smtClean="0"/>
              <a:t>politik</a:t>
            </a:r>
            <a:r>
              <a:rPr lang="en-US" dirty="0" smtClean="0"/>
              <a:t>.</a:t>
            </a:r>
          </a:p>
          <a:p>
            <a:pPr marL="1195388" indent="0" algn="just">
              <a:buNone/>
            </a:pPr>
            <a:r>
              <a:rPr lang="en-US" dirty="0" err="1" smtClean="0"/>
              <a:t>Pasar</a:t>
            </a:r>
            <a:r>
              <a:rPr lang="en-US" dirty="0" smtClean="0"/>
              <a:t> </a:t>
            </a:r>
            <a:r>
              <a:rPr lang="en-US" dirty="0" err="1" smtClean="0"/>
              <a:t>valas</a:t>
            </a:r>
            <a:r>
              <a:rPr lang="en-US" dirty="0" smtClean="0"/>
              <a:t> </a:t>
            </a:r>
            <a:r>
              <a:rPr lang="en-US" dirty="0" err="1" smtClean="0"/>
              <a:t>terdapat</a:t>
            </a:r>
            <a:r>
              <a:rPr lang="en-US" dirty="0" smtClean="0"/>
              <a:t> di </a:t>
            </a:r>
            <a:r>
              <a:rPr lang="en-US" dirty="0" err="1" smtClean="0"/>
              <a:t>tiap</a:t>
            </a:r>
            <a:r>
              <a:rPr lang="en-US" dirty="0" smtClean="0"/>
              <a:t> </a:t>
            </a:r>
            <a:r>
              <a:rPr lang="en-US" dirty="0" err="1" smtClean="0"/>
              <a:t>negara</a:t>
            </a:r>
            <a:r>
              <a:rPr lang="en-US" dirty="0" smtClean="0"/>
              <a:t>, </a:t>
            </a:r>
            <a:r>
              <a:rPr lang="en-US" dirty="0" err="1" smtClean="0"/>
              <a:t>dan</a:t>
            </a:r>
            <a:r>
              <a:rPr lang="en-US" dirty="0" smtClean="0"/>
              <a:t> </a:t>
            </a:r>
            <a:r>
              <a:rPr lang="en-US" dirty="0" err="1" smtClean="0"/>
              <a:t>dalam</a:t>
            </a:r>
            <a:r>
              <a:rPr lang="en-US" dirty="0" smtClean="0"/>
              <a:t> </a:t>
            </a:r>
            <a:r>
              <a:rPr lang="en-US" dirty="0" err="1" smtClean="0"/>
              <a:t>prakteknya</a:t>
            </a:r>
            <a:r>
              <a:rPr lang="en-US" dirty="0" smtClean="0"/>
              <a:t> </a:t>
            </a:r>
            <a:r>
              <a:rPr lang="en-US" dirty="0" err="1" smtClean="0"/>
              <a:t>dapat</a:t>
            </a:r>
            <a:r>
              <a:rPr lang="en-US" dirty="0" smtClean="0"/>
              <a:t> </a:t>
            </a:r>
            <a:r>
              <a:rPr lang="en-US" dirty="0" err="1" smtClean="0"/>
              <a:t>dijangkau</a:t>
            </a:r>
            <a:r>
              <a:rPr lang="en-US" dirty="0" smtClean="0"/>
              <a:t> </a:t>
            </a:r>
            <a:r>
              <a:rPr lang="en-US" dirty="0" err="1" smtClean="0"/>
              <a:t>oleh</a:t>
            </a:r>
            <a:r>
              <a:rPr lang="en-US" dirty="0" smtClean="0"/>
              <a:t> </a:t>
            </a:r>
            <a:r>
              <a:rPr lang="en-US" dirty="0" err="1" smtClean="0"/>
              <a:t>setiap</a:t>
            </a:r>
            <a:r>
              <a:rPr lang="en-US" dirty="0" smtClean="0"/>
              <a:t> </a:t>
            </a:r>
            <a:r>
              <a:rPr lang="en-US" dirty="0" err="1" smtClean="0"/>
              <a:t>negara</a:t>
            </a:r>
            <a:r>
              <a:rPr lang="en-US" dirty="0" smtClean="0"/>
              <a:t> </a:t>
            </a:r>
            <a:r>
              <a:rPr lang="en-US" dirty="0" err="1" smtClean="0"/>
              <a:t>dengan</a:t>
            </a:r>
            <a:r>
              <a:rPr lang="en-US" dirty="0" smtClean="0"/>
              <a:t> </a:t>
            </a:r>
            <a:r>
              <a:rPr lang="en-US" dirty="0" err="1" smtClean="0"/>
              <a:t>sarana</a:t>
            </a:r>
            <a:r>
              <a:rPr lang="en-US" dirty="0" smtClean="0"/>
              <a:t> </a:t>
            </a:r>
            <a:r>
              <a:rPr lang="en-US" dirty="0" err="1" smtClean="0"/>
              <a:t>telekominaksi</a:t>
            </a:r>
            <a:r>
              <a:rPr lang="en-US" dirty="0" smtClean="0"/>
              <a:t> yang </a:t>
            </a:r>
            <a:r>
              <a:rPr lang="en-US" dirty="0" err="1" smtClean="0"/>
              <a:t>ada</a:t>
            </a:r>
            <a:r>
              <a:rPr lang="en-US" dirty="0" smtClean="0"/>
              <a:t>.  </a:t>
            </a:r>
            <a:r>
              <a:rPr lang="en-US" dirty="0" err="1" smtClean="0"/>
              <a:t>Karena</a:t>
            </a:r>
            <a:r>
              <a:rPr lang="en-US" dirty="0" smtClean="0"/>
              <a:t> </a:t>
            </a:r>
            <a:r>
              <a:rPr lang="en-US" dirty="0" err="1" smtClean="0"/>
              <a:t>menyangkut</a:t>
            </a:r>
            <a:r>
              <a:rPr lang="en-US" dirty="0" smtClean="0"/>
              <a:t> </a:t>
            </a:r>
            <a:r>
              <a:rPr lang="en-US" dirty="0" err="1" smtClean="0"/>
              <a:t>banyak</a:t>
            </a:r>
            <a:r>
              <a:rPr lang="en-US" dirty="0" smtClean="0"/>
              <a:t> </a:t>
            </a:r>
            <a:r>
              <a:rPr lang="en-US" dirty="0" err="1" smtClean="0"/>
              <a:t>negara</a:t>
            </a:r>
            <a:r>
              <a:rPr lang="en-US" dirty="0"/>
              <a:t> </a:t>
            </a:r>
            <a:r>
              <a:rPr lang="en-US" dirty="0" smtClean="0"/>
              <a:t>di </a:t>
            </a:r>
            <a:r>
              <a:rPr lang="en-US" dirty="0" err="1" smtClean="0"/>
              <a:t>seluruh</a:t>
            </a:r>
            <a:r>
              <a:rPr lang="en-US" dirty="0" smtClean="0"/>
              <a:t> </a:t>
            </a:r>
            <a:r>
              <a:rPr lang="en-US" dirty="0" err="1" smtClean="0"/>
              <a:t>dunia</a:t>
            </a:r>
            <a:r>
              <a:rPr lang="en-US" dirty="0" smtClean="0"/>
              <a:t>, </a:t>
            </a:r>
            <a:r>
              <a:rPr lang="en-US" dirty="0" err="1" smtClean="0"/>
              <a:t>maka</a:t>
            </a:r>
            <a:r>
              <a:rPr lang="en-US" dirty="0" smtClean="0"/>
              <a:t> </a:t>
            </a:r>
            <a:r>
              <a:rPr lang="en-US" dirty="0" err="1" smtClean="0"/>
              <a:t>transaksi</a:t>
            </a:r>
            <a:r>
              <a:rPr lang="en-US" dirty="0" smtClean="0"/>
              <a:t> yang </a:t>
            </a:r>
            <a:r>
              <a:rPr lang="en-US" dirty="0" err="1" smtClean="0"/>
              <a:t>dilakukan</a:t>
            </a:r>
            <a:r>
              <a:rPr lang="en-US" dirty="0" smtClean="0"/>
              <a:t> </a:t>
            </a:r>
            <a:r>
              <a:rPr lang="en-US" dirty="0" err="1" smtClean="0"/>
              <a:t>hampir</a:t>
            </a:r>
            <a:r>
              <a:rPr lang="en-US" dirty="0" smtClean="0"/>
              <a:t> </a:t>
            </a:r>
            <a:r>
              <a:rPr lang="en-US" dirty="0" err="1" smtClean="0"/>
              <a:t>tidak</a:t>
            </a:r>
            <a:r>
              <a:rPr lang="en-US" dirty="0" smtClean="0"/>
              <a:t> </a:t>
            </a:r>
            <a:r>
              <a:rPr lang="en-US" dirty="0" err="1" smtClean="0"/>
              <a:t>pernah</a:t>
            </a:r>
            <a:r>
              <a:rPr lang="en-US" dirty="0" smtClean="0"/>
              <a:t> </a:t>
            </a:r>
            <a:r>
              <a:rPr lang="en-US" dirty="0" err="1" smtClean="0"/>
              <a:t>tidur</a:t>
            </a:r>
            <a:r>
              <a:rPr lang="en-US" dirty="0" smtClean="0"/>
              <a:t>.  </a:t>
            </a:r>
            <a:endParaRPr lang="en-US" dirty="0"/>
          </a:p>
        </p:txBody>
      </p:sp>
    </p:spTree>
    <p:extLst>
      <p:ext uri="{BB962C8B-B14F-4D97-AF65-F5344CB8AC3E}">
        <p14:creationId xmlns:p14="http://schemas.microsoft.com/office/powerpoint/2010/main" val="14906708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4294967295"/>
          </p:nvPr>
        </p:nvSpPr>
        <p:spPr>
          <a:xfrm>
            <a:off x="0" y="1412875"/>
            <a:ext cx="8229600" cy="5040313"/>
          </a:xfrm>
        </p:spPr>
        <p:txBody>
          <a:bodyPr>
            <a:normAutofit fontScale="92500" lnSpcReduction="10000"/>
          </a:bodyPr>
          <a:lstStyle/>
          <a:p>
            <a:pPr marL="738188" indent="-398463" algn="just">
              <a:buNone/>
            </a:pPr>
            <a:r>
              <a:rPr lang="en-US" b="1" dirty="0" smtClean="0"/>
              <a:t>A.	PASAR UANG</a:t>
            </a:r>
          </a:p>
          <a:p>
            <a:pPr marL="1031875" indent="-293688" algn="just">
              <a:buNone/>
            </a:pPr>
            <a:r>
              <a:rPr lang="en-US" b="1" dirty="0" smtClean="0"/>
              <a:t>1.	</a:t>
            </a:r>
            <a:r>
              <a:rPr lang="en-US" b="1" dirty="0" err="1" smtClean="0"/>
              <a:t>Pengertian</a:t>
            </a:r>
            <a:r>
              <a:rPr lang="en-US" b="1" dirty="0" smtClean="0"/>
              <a:t> </a:t>
            </a:r>
            <a:r>
              <a:rPr lang="en-US" b="1" dirty="0" err="1" smtClean="0"/>
              <a:t>Pasar</a:t>
            </a:r>
            <a:r>
              <a:rPr lang="en-US" b="1" dirty="0" smtClean="0"/>
              <a:t> </a:t>
            </a:r>
            <a:r>
              <a:rPr lang="en-US" b="1" dirty="0" err="1" smtClean="0"/>
              <a:t>Uang</a:t>
            </a:r>
            <a:endParaRPr lang="en-US" b="1" dirty="0" smtClean="0"/>
          </a:p>
          <a:p>
            <a:pPr marL="1031875" indent="-398463" algn="just">
              <a:buNone/>
            </a:pPr>
            <a:r>
              <a:rPr lang="en-US" b="1" dirty="0" smtClean="0"/>
              <a:t>	</a:t>
            </a:r>
            <a:r>
              <a:rPr lang="id-ID" sz="2800" dirty="0"/>
              <a:t>Pasar uang </a:t>
            </a:r>
            <a:r>
              <a:rPr lang="id-ID" sz="2800" i="1" dirty="0"/>
              <a:t>(money market) </a:t>
            </a:r>
            <a:r>
              <a:rPr lang="id-ID" sz="2800" dirty="0"/>
              <a:t>di Indonesia masih relatif baru jika dibandingkan dengan negara-negara maju.  Namun dalam perkembangan dunia sekarang </a:t>
            </a:r>
            <a:r>
              <a:rPr lang="id-ID" sz="2800" dirty="0" smtClean="0"/>
              <a:t>ini</a:t>
            </a:r>
            <a:r>
              <a:rPr lang="en-US" sz="2800" dirty="0" smtClean="0"/>
              <a:t>,</a:t>
            </a:r>
            <a:r>
              <a:rPr lang="id-ID" sz="2800" dirty="0" smtClean="0"/>
              <a:t> </a:t>
            </a:r>
            <a:r>
              <a:rPr lang="id-ID" sz="2800" dirty="0"/>
              <a:t>maka pasar uang di Indonesia juga ikut berkembang walaupun tidak semarak perkembangan pasar modal </a:t>
            </a:r>
            <a:r>
              <a:rPr lang="id-ID" sz="2800" i="1" dirty="0"/>
              <a:t>(capital market</a:t>
            </a:r>
            <a:r>
              <a:rPr lang="id-ID" sz="2800" i="1" dirty="0" smtClean="0"/>
              <a:t>).</a:t>
            </a:r>
            <a:endParaRPr lang="en-US" sz="2800" i="1" dirty="0" smtClean="0"/>
          </a:p>
          <a:p>
            <a:pPr marL="1031875" indent="-398463" algn="just">
              <a:buNone/>
            </a:pPr>
            <a:r>
              <a:rPr lang="en-US" sz="2800" i="1" dirty="0"/>
              <a:t>	</a:t>
            </a:r>
            <a:r>
              <a:rPr lang="en-US" sz="2800" dirty="0" err="1" smtClean="0"/>
              <a:t>Menurut</a:t>
            </a:r>
            <a:r>
              <a:rPr lang="en-US" sz="2800" dirty="0" smtClean="0"/>
              <a:t> KBBI, </a:t>
            </a:r>
            <a:r>
              <a:rPr lang="en-US" sz="2800" i="1" dirty="0" err="1" smtClean="0"/>
              <a:t>pasar</a:t>
            </a:r>
            <a:r>
              <a:rPr lang="en-US" sz="2800" i="1" dirty="0" smtClean="0"/>
              <a:t> </a:t>
            </a:r>
            <a:r>
              <a:rPr lang="en-US" sz="2800" i="1" dirty="0" err="1" smtClean="0"/>
              <a:t>uang</a:t>
            </a:r>
            <a:r>
              <a:rPr lang="en-US" sz="2800" i="1" dirty="0" smtClean="0"/>
              <a:t> </a:t>
            </a:r>
            <a:r>
              <a:rPr lang="en-US" sz="2800" i="1" dirty="0" err="1" smtClean="0"/>
              <a:t>adalah</a:t>
            </a:r>
            <a:r>
              <a:rPr lang="en-US" sz="2800" i="1" dirty="0" smtClean="0"/>
              <a:t> </a:t>
            </a:r>
            <a:r>
              <a:rPr lang="en-US" sz="2800" i="1" dirty="0" err="1" smtClean="0"/>
              <a:t>pasar</a:t>
            </a:r>
            <a:r>
              <a:rPr lang="en-US" sz="2800" i="1" dirty="0" smtClean="0"/>
              <a:t> </a:t>
            </a:r>
            <a:r>
              <a:rPr lang="en-US" sz="2800" i="1" dirty="0" err="1" smtClean="0"/>
              <a:t>abstrak</a:t>
            </a:r>
            <a:r>
              <a:rPr lang="en-US" sz="2800" i="1" dirty="0" smtClean="0"/>
              <a:t> yang </a:t>
            </a:r>
            <a:r>
              <a:rPr lang="en-US" sz="2800" i="1" dirty="0" err="1" smtClean="0"/>
              <a:t>mempertemukan</a:t>
            </a:r>
            <a:r>
              <a:rPr lang="en-US" sz="2800" i="1" dirty="0" smtClean="0"/>
              <a:t> </a:t>
            </a:r>
            <a:r>
              <a:rPr lang="en-US" sz="2800" i="1" dirty="0" err="1" smtClean="0"/>
              <a:t>permintaan</a:t>
            </a:r>
            <a:r>
              <a:rPr lang="en-US" sz="2800" i="1" dirty="0" smtClean="0"/>
              <a:t> </a:t>
            </a:r>
            <a:r>
              <a:rPr lang="en-US" sz="2800" i="1" dirty="0" err="1" smtClean="0"/>
              <a:t>dan</a:t>
            </a:r>
            <a:r>
              <a:rPr lang="en-US" sz="2800" i="1" dirty="0" smtClean="0"/>
              <a:t> </a:t>
            </a:r>
            <a:r>
              <a:rPr lang="en-US" sz="2800" i="1" dirty="0" err="1" smtClean="0"/>
              <a:t>penawaran</a:t>
            </a:r>
            <a:r>
              <a:rPr lang="en-US" sz="2800" i="1" dirty="0" smtClean="0"/>
              <a:t> </a:t>
            </a:r>
            <a:r>
              <a:rPr lang="en-US" sz="2800" i="1" dirty="0" err="1" smtClean="0"/>
              <a:t>dana</a:t>
            </a:r>
            <a:r>
              <a:rPr lang="en-US" sz="2800" i="1" dirty="0" smtClean="0"/>
              <a:t> </a:t>
            </a:r>
            <a:r>
              <a:rPr lang="en-US" sz="2800" i="1" dirty="0" err="1" smtClean="0"/>
              <a:t>jangka</a:t>
            </a:r>
            <a:r>
              <a:rPr lang="en-US" sz="2800" i="1" dirty="0" smtClean="0"/>
              <a:t> </a:t>
            </a:r>
            <a:r>
              <a:rPr lang="en-US" sz="2800" i="1" dirty="0" err="1" smtClean="0"/>
              <a:t>pendek</a:t>
            </a:r>
            <a:r>
              <a:rPr lang="en-US" sz="2800" i="1" dirty="0" smtClean="0"/>
              <a:t> </a:t>
            </a:r>
            <a:r>
              <a:rPr lang="en-US" sz="2800" i="1" dirty="0" err="1" smtClean="0"/>
              <a:t>antara</a:t>
            </a:r>
            <a:r>
              <a:rPr lang="en-US" sz="2800" i="1" dirty="0" smtClean="0"/>
              <a:t> 1 s/d 360 </a:t>
            </a:r>
            <a:r>
              <a:rPr lang="en-US" sz="2800" i="1" dirty="0" err="1" smtClean="0"/>
              <a:t>hari</a:t>
            </a:r>
            <a:r>
              <a:rPr lang="en-US" sz="2800" i="1" dirty="0" smtClean="0"/>
              <a:t> </a:t>
            </a:r>
            <a:r>
              <a:rPr lang="en-US" sz="2800" i="1" dirty="0" err="1" smtClean="0"/>
              <a:t>dari</a:t>
            </a:r>
            <a:r>
              <a:rPr lang="en-US" sz="2800" i="1" dirty="0" smtClean="0"/>
              <a:t> </a:t>
            </a:r>
            <a:r>
              <a:rPr lang="en-US" sz="2800" i="1" dirty="0" err="1" smtClean="0"/>
              <a:t>calon</a:t>
            </a:r>
            <a:r>
              <a:rPr lang="en-US" sz="2800" i="1" dirty="0" smtClean="0"/>
              <a:t> </a:t>
            </a:r>
            <a:r>
              <a:rPr lang="en-US" sz="2800" i="1" dirty="0" err="1" smtClean="0"/>
              <a:t>penanam</a:t>
            </a:r>
            <a:r>
              <a:rPr lang="en-US" sz="2800" i="1" dirty="0" smtClean="0"/>
              <a:t> </a:t>
            </a:r>
            <a:r>
              <a:rPr lang="en-US" sz="2800" i="1" dirty="0" err="1" smtClean="0"/>
              <a:t>dan</a:t>
            </a:r>
            <a:r>
              <a:rPr lang="en-US" sz="2800" i="1" dirty="0" smtClean="0"/>
              <a:t> </a:t>
            </a:r>
            <a:r>
              <a:rPr lang="en-US" sz="2800" i="1" dirty="0" err="1" smtClean="0"/>
              <a:t>pencari</a:t>
            </a:r>
            <a:r>
              <a:rPr lang="en-US" sz="2800" i="1" dirty="0" smtClean="0"/>
              <a:t> modal.</a:t>
            </a:r>
          </a:p>
          <a:p>
            <a:pPr marL="1031875" indent="-398463" algn="just">
              <a:buNone/>
            </a:pPr>
            <a:r>
              <a:rPr lang="en-US" sz="2800" dirty="0"/>
              <a:t>	</a:t>
            </a:r>
            <a:endParaRPr lang="en-US" b="1" dirty="0"/>
          </a:p>
        </p:txBody>
      </p:sp>
    </p:spTree>
    <p:extLst>
      <p:ext uri="{BB962C8B-B14F-4D97-AF65-F5344CB8AC3E}">
        <p14:creationId xmlns:p14="http://schemas.microsoft.com/office/powerpoint/2010/main" val="84463981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1254125" indent="0" algn="just">
              <a:buNone/>
            </a:pPr>
            <a:r>
              <a:rPr lang="en-US" dirty="0" err="1" smtClean="0"/>
              <a:t>Sebagai</a:t>
            </a:r>
            <a:r>
              <a:rPr lang="en-US" dirty="0" smtClean="0"/>
              <a:t> </a:t>
            </a:r>
            <a:r>
              <a:rPr lang="en-US" dirty="0" err="1" smtClean="0"/>
              <a:t>contoh</a:t>
            </a:r>
            <a:r>
              <a:rPr lang="en-US" dirty="0" smtClean="0"/>
              <a:t>, </a:t>
            </a:r>
            <a:r>
              <a:rPr lang="en-US" dirty="0" err="1" smtClean="0"/>
              <a:t>pada</a:t>
            </a:r>
            <a:r>
              <a:rPr lang="en-US" dirty="0" smtClean="0"/>
              <a:t> </a:t>
            </a:r>
            <a:r>
              <a:rPr lang="en-US" dirty="0" err="1" smtClean="0"/>
              <a:t>saat</a:t>
            </a:r>
            <a:r>
              <a:rPr lang="en-US" dirty="0" smtClean="0"/>
              <a:t> </a:t>
            </a:r>
            <a:r>
              <a:rPr lang="en-US" dirty="0" err="1" smtClean="0"/>
              <a:t>transaksi</a:t>
            </a:r>
            <a:r>
              <a:rPr lang="en-US" dirty="0" smtClean="0"/>
              <a:t> </a:t>
            </a:r>
            <a:r>
              <a:rPr lang="en-US" dirty="0" err="1" smtClean="0"/>
              <a:t>tutup</a:t>
            </a:r>
            <a:r>
              <a:rPr lang="en-US" dirty="0" smtClean="0"/>
              <a:t> di </a:t>
            </a:r>
            <a:r>
              <a:rPr lang="en-US" dirty="0" err="1" smtClean="0"/>
              <a:t>suatu</a:t>
            </a:r>
            <a:r>
              <a:rPr lang="en-US" dirty="0" smtClean="0"/>
              <a:t> </a:t>
            </a:r>
            <a:r>
              <a:rPr lang="en-US" dirty="0" err="1" smtClean="0"/>
              <a:t>negara</a:t>
            </a:r>
            <a:r>
              <a:rPr lang="en-US" dirty="0" smtClean="0"/>
              <a:t> </a:t>
            </a:r>
            <a:r>
              <a:rPr lang="en-US" dirty="0" err="1" smtClean="0"/>
              <a:t>karena</a:t>
            </a:r>
            <a:r>
              <a:rPr lang="en-US" dirty="0" smtClean="0"/>
              <a:t> </a:t>
            </a:r>
            <a:r>
              <a:rPr lang="en-US" dirty="0" err="1" smtClean="0"/>
              <a:t>sudah</a:t>
            </a:r>
            <a:r>
              <a:rPr lang="en-US" dirty="0" smtClean="0"/>
              <a:t> </a:t>
            </a:r>
            <a:r>
              <a:rPr lang="en-US" dirty="0" err="1" smtClean="0"/>
              <a:t>larut</a:t>
            </a:r>
            <a:r>
              <a:rPr lang="en-US" dirty="0" smtClean="0"/>
              <a:t> </a:t>
            </a:r>
            <a:r>
              <a:rPr lang="en-US" dirty="0" err="1" smtClean="0"/>
              <a:t>malam</a:t>
            </a:r>
            <a:r>
              <a:rPr lang="en-US" dirty="0" smtClean="0"/>
              <a:t>,, </a:t>
            </a:r>
            <a:r>
              <a:rPr lang="en-US" dirty="0" err="1" smtClean="0"/>
              <a:t>maka</a:t>
            </a:r>
            <a:r>
              <a:rPr lang="en-US" dirty="0" smtClean="0"/>
              <a:t> </a:t>
            </a:r>
            <a:r>
              <a:rPr lang="en-US" dirty="0" err="1" smtClean="0"/>
              <a:t>pada</a:t>
            </a:r>
            <a:r>
              <a:rPr lang="en-US" dirty="0" smtClean="0"/>
              <a:t> </a:t>
            </a:r>
            <a:r>
              <a:rPr lang="en-US" dirty="0" err="1" smtClean="0"/>
              <a:t>saat</a:t>
            </a:r>
            <a:r>
              <a:rPr lang="en-US" dirty="0" smtClean="0"/>
              <a:t> yang </a:t>
            </a:r>
            <a:r>
              <a:rPr lang="en-US" dirty="0" err="1" smtClean="0"/>
              <a:t>sama</a:t>
            </a:r>
            <a:r>
              <a:rPr lang="en-US" dirty="0" smtClean="0"/>
              <a:t> di </a:t>
            </a:r>
            <a:r>
              <a:rPr lang="en-US" dirty="0" err="1" smtClean="0"/>
              <a:t>negara</a:t>
            </a:r>
            <a:r>
              <a:rPr lang="en-US" dirty="0" smtClean="0"/>
              <a:t> lain </a:t>
            </a:r>
            <a:r>
              <a:rPr lang="en-US" dirty="0" err="1" smtClean="0"/>
              <a:t>transaksi</a:t>
            </a:r>
            <a:r>
              <a:rPr lang="en-US" dirty="0" smtClean="0"/>
              <a:t> </a:t>
            </a:r>
            <a:r>
              <a:rPr lang="en-US" dirty="0" err="1" smtClean="0"/>
              <a:t>baru</a:t>
            </a:r>
            <a:r>
              <a:rPr lang="en-US" dirty="0" smtClean="0"/>
              <a:t> </a:t>
            </a:r>
            <a:r>
              <a:rPr lang="en-US" dirty="0" err="1" smtClean="0"/>
              <a:t>dimulai</a:t>
            </a:r>
            <a:r>
              <a:rPr lang="en-US" dirty="0" smtClean="0"/>
              <a:t> </a:t>
            </a:r>
            <a:r>
              <a:rPr lang="en-US" dirty="0" err="1" smtClean="0"/>
              <a:t>karena</a:t>
            </a:r>
            <a:r>
              <a:rPr lang="en-US" dirty="0" smtClean="0"/>
              <a:t> </a:t>
            </a:r>
            <a:r>
              <a:rPr lang="en-US" dirty="0" err="1" smtClean="0"/>
              <a:t>pagi</a:t>
            </a:r>
            <a:r>
              <a:rPr lang="en-US" dirty="0" smtClean="0"/>
              <a:t> </a:t>
            </a:r>
            <a:r>
              <a:rPr lang="en-US" dirty="0" err="1" smtClean="0"/>
              <a:t>hari</a:t>
            </a:r>
            <a:r>
              <a:rPr lang="en-US" dirty="0" smtClean="0"/>
              <a:t>.  </a:t>
            </a:r>
            <a:r>
              <a:rPr lang="en-US" dirty="0" err="1" smtClean="0"/>
              <a:t>Demikian</a:t>
            </a:r>
            <a:r>
              <a:rPr lang="en-US" dirty="0" smtClean="0"/>
              <a:t> </a:t>
            </a:r>
            <a:r>
              <a:rPr lang="en-US" dirty="0" err="1" smtClean="0"/>
              <a:t>transaksi</a:t>
            </a:r>
            <a:r>
              <a:rPr lang="en-US" dirty="0" smtClean="0"/>
              <a:t> </a:t>
            </a:r>
            <a:r>
              <a:rPr lang="en-US" dirty="0" err="1" smtClean="0"/>
              <a:t>selalu</a:t>
            </a:r>
            <a:r>
              <a:rPr lang="en-US" dirty="0" smtClean="0"/>
              <a:t> </a:t>
            </a:r>
            <a:r>
              <a:rPr lang="en-US" dirty="0" err="1" smtClean="0"/>
              <a:t>berputar</a:t>
            </a:r>
            <a:r>
              <a:rPr lang="en-US" dirty="0" smtClean="0"/>
              <a:t> </a:t>
            </a:r>
            <a:r>
              <a:rPr lang="en-US" dirty="0" err="1" smtClean="0"/>
              <a:t>antara</a:t>
            </a:r>
            <a:r>
              <a:rPr lang="en-US" dirty="0" smtClean="0"/>
              <a:t> </a:t>
            </a:r>
            <a:r>
              <a:rPr lang="en-US" dirty="0" err="1" smtClean="0"/>
              <a:t>pusat-pusat</a:t>
            </a:r>
            <a:r>
              <a:rPr lang="en-US" dirty="0" smtClean="0"/>
              <a:t> </a:t>
            </a:r>
            <a:r>
              <a:rPr lang="en-US" dirty="0" err="1" smtClean="0"/>
              <a:t>keuangan</a:t>
            </a:r>
            <a:r>
              <a:rPr lang="en-US" dirty="0" smtClean="0"/>
              <a:t> </a:t>
            </a:r>
            <a:r>
              <a:rPr lang="en-US" dirty="0" err="1" smtClean="0"/>
              <a:t>seperti</a:t>
            </a:r>
            <a:r>
              <a:rPr lang="en-US" dirty="0" smtClean="0"/>
              <a:t> New York, London, Tokyo, </a:t>
            </a:r>
            <a:r>
              <a:rPr lang="en-US" dirty="0" err="1" smtClean="0"/>
              <a:t>Hongkong</a:t>
            </a:r>
            <a:r>
              <a:rPr lang="en-US" dirty="0" smtClean="0"/>
              <a:t> </a:t>
            </a:r>
            <a:r>
              <a:rPr lang="en-US" dirty="0" err="1" smtClean="0"/>
              <a:t>atau</a:t>
            </a:r>
            <a:r>
              <a:rPr lang="en-US" dirty="0" smtClean="0"/>
              <a:t> Jakarta.</a:t>
            </a:r>
            <a:endParaRPr lang="en-US" dirty="0"/>
          </a:p>
        </p:txBody>
      </p:sp>
    </p:spTree>
    <p:extLst>
      <p:ext uri="{BB962C8B-B14F-4D97-AF65-F5344CB8AC3E}">
        <p14:creationId xmlns:p14="http://schemas.microsoft.com/office/powerpoint/2010/main" val="265263457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1254125" indent="0" algn="just">
              <a:buNone/>
            </a:pPr>
            <a:r>
              <a:rPr lang="en-US" dirty="0" smtClean="0"/>
              <a:t>Di Indonesia, Bank Indonesia </a:t>
            </a:r>
            <a:r>
              <a:rPr lang="en-US" dirty="0" err="1" smtClean="0"/>
              <a:t>juga</a:t>
            </a:r>
            <a:r>
              <a:rPr lang="en-US" dirty="0" smtClean="0"/>
              <a:t> </a:t>
            </a:r>
            <a:r>
              <a:rPr lang="en-US" dirty="0" err="1" smtClean="0"/>
              <a:t>menyelenggarakan</a:t>
            </a:r>
            <a:r>
              <a:rPr lang="en-US" dirty="0" smtClean="0"/>
              <a:t> bursa </a:t>
            </a:r>
            <a:r>
              <a:rPr lang="en-US" dirty="0" err="1" smtClean="0"/>
              <a:t>valas</a:t>
            </a:r>
            <a:r>
              <a:rPr lang="en-US" dirty="0" smtClean="0"/>
              <a:t>, di </a:t>
            </a:r>
            <a:r>
              <a:rPr lang="en-US" dirty="0" err="1" smtClean="0"/>
              <a:t>mana</a:t>
            </a:r>
            <a:r>
              <a:rPr lang="en-US" dirty="0" smtClean="0"/>
              <a:t> bank-bank </a:t>
            </a:r>
            <a:r>
              <a:rPr lang="en-US" dirty="0" err="1" smtClean="0"/>
              <a:t>devisa</a:t>
            </a:r>
            <a:r>
              <a:rPr lang="en-US" dirty="0" smtClean="0"/>
              <a:t> </a:t>
            </a:r>
            <a:r>
              <a:rPr lang="en-US" dirty="0" err="1" smtClean="0"/>
              <a:t>dapat</a:t>
            </a:r>
            <a:r>
              <a:rPr lang="en-US" dirty="0" smtClean="0"/>
              <a:t> </a:t>
            </a:r>
            <a:r>
              <a:rPr lang="en-US" dirty="0" err="1" smtClean="0"/>
              <a:t>melakukan</a:t>
            </a:r>
            <a:r>
              <a:rPr lang="en-US" dirty="0" smtClean="0"/>
              <a:t> </a:t>
            </a:r>
            <a:r>
              <a:rPr lang="en-US" dirty="0" err="1" smtClean="0"/>
              <a:t>transaksi</a:t>
            </a:r>
            <a:r>
              <a:rPr lang="en-US" dirty="0" smtClean="0"/>
              <a:t> </a:t>
            </a:r>
            <a:r>
              <a:rPr lang="en-US" dirty="0" err="1" smtClean="0"/>
              <a:t>valas</a:t>
            </a:r>
            <a:r>
              <a:rPr lang="en-US" dirty="0" smtClean="0"/>
              <a:t> </a:t>
            </a:r>
            <a:r>
              <a:rPr lang="en-US" dirty="0" err="1" smtClean="0"/>
              <a:t>dengan</a:t>
            </a:r>
            <a:r>
              <a:rPr lang="en-US" dirty="0" smtClean="0"/>
              <a:t> Bank Indonesia.  </a:t>
            </a:r>
            <a:r>
              <a:rPr lang="en-US" dirty="0" err="1" smtClean="0"/>
              <a:t>Kurs</a:t>
            </a:r>
            <a:r>
              <a:rPr lang="en-US" dirty="0" smtClean="0"/>
              <a:t> </a:t>
            </a:r>
            <a:r>
              <a:rPr lang="en-US" dirty="0" err="1" smtClean="0"/>
              <a:t>ditentukan</a:t>
            </a:r>
            <a:r>
              <a:rPr lang="en-US" dirty="0" smtClean="0"/>
              <a:t> </a:t>
            </a:r>
            <a:r>
              <a:rPr lang="en-US" dirty="0" err="1" smtClean="0"/>
              <a:t>oleh</a:t>
            </a:r>
            <a:r>
              <a:rPr lang="en-US" dirty="0" smtClean="0"/>
              <a:t> Bank Indonesia </a:t>
            </a:r>
            <a:r>
              <a:rPr lang="en-US" dirty="0" err="1" smtClean="0"/>
              <a:t>setiap</a:t>
            </a:r>
            <a:r>
              <a:rPr lang="en-US" dirty="0" smtClean="0"/>
              <a:t> </a:t>
            </a:r>
            <a:r>
              <a:rPr lang="en-US" dirty="0" err="1" smtClean="0"/>
              <a:t>hari</a:t>
            </a:r>
            <a:r>
              <a:rPr lang="en-US" dirty="0" smtClean="0"/>
              <a:t> </a:t>
            </a:r>
            <a:r>
              <a:rPr lang="en-US" dirty="0" err="1" smtClean="0"/>
              <a:t>dan</a:t>
            </a:r>
            <a:r>
              <a:rPr lang="en-US" dirty="0" smtClean="0"/>
              <a:t> </a:t>
            </a:r>
            <a:r>
              <a:rPr lang="en-US" dirty="0" err="1" smtClean="0"/>
              <a:t>selalu</a:t>
            </a:r>
            <a:r>
              <a:rPr lang="en-US" dirty="0" smtClean="0"/>
              <a:t> </a:t>
            </a:r>
            <a:r>
              <a:rPr lang="en-US" dirty="0" err="1" smtClean="0"/>
              <a:t>berubah-ubah</a:t>
            </a:r>
            <a:r>
              <a:rPr lang="en-US" dirty="0" smtClean="0"/>
              <a:t>.</a:t>
            </a:r>
          </a:p>
          <a:p>
            <a:pPr marL="1254125" indent="0" algn="just">
              <a:buNone/>
            </a:pPr>
            <a:r>
              <a:rPr lang="en-US" dirty="0" err="1" smtClean="0"/>
              <a:t>Transaksi</a:t>
            </a:r>
            <a:r>
              <a:rPr lang="en-US" dirty="0" smtClean="0"/>
              <a:t> </a:t>
            </a:r>
            <a:r>
              <a:rPr lang="en-US" dirty="0" err="1" smtClean="0"/>
              <a:t>valas</a:t>
            </a:r>
            <a:r>
              <a:rPr lang="en-US" dirty="0" smtClean="0"/>
              <a:t> </a:t>
            </a:r>
            <a:r>
              <a:rPr lang="en-US" dirty="0" err="1" smtClean="0"/>
              <a:t>antar</a:t>
            </a:r>
            <a:r>
              <a:rPr lang="en-US" dirty="0" smtClean="0"/>
              <a:t> bank </a:t>
            </a:r>
            <a:r>
              <a:rPr lang="en-US" dirty="0" err="1" smtClean="0"/>
              <a:t>devisa</a:t>
            </a:r>
            <a:r>
              <a:rPr lang="en-US" dirty="0" smtClean="0"/>
              <a:t>, </a:t>
            </a:r>
            <a:r>
              <a:rPr lang="en-US" dirty="0" err="1" smtClean="0"/>
              <a:t>dapat</a:t>
            </a:r>
            <a:r>
              <a:rPr lang="en-US" dirty="0" smtClean="0"/>
              <a:t> pula </a:t>
            </a:r>
            <a:r>
              <a:rPr lang="en-US" dirty="0" err="1" smtClean="0"/>
              <a:t>dilakukan</a:t>
            </a:r>
            <a:r>
              <a:rPr lang="en-US" dirty="0" smtClean="0"/>
              <a:t> </a:t>
            </a:r>
            <a:r>
              <a:rPr lang="en-US" dirty="0" err="1" smtClean="0"/>
              <a:t>dalam</a:t>
            </a:r>
            <a:r>
              <a:rPr lang="en-US" dirty="0" smtClean="0"/>
              <a:t> bursa </a:t>
            </a:r>
            <a:r>
              <a:rPr lang="en-US" dirty="0" err="1" smtClean="0"/>
              <a:t>bebas</a:t>
            </a:r>
            <a:r>
              <a:rPr lang="en-US" dirty="0" smtClean="0"/>
              <a:t>, </a:t>
            </a:r>
            <a:r>
              <a:rPr lang="en-US" dirty="0" err="1" smtClean="0"/>
              <a:t>baik</a:t>
            </a:r>
            <a:r>
              <a:rPr lang="en-US" dirty="0" smtClean="0"/>
              <a:t> </a:t>
            </a:r>
            <a:r>
              <a:rPr lang="en-US" dirty="0" err="1" smtClean="0"/>
              <a:t>dalam</a:t>
            </a:r>
            <a:r>
              <a:rPr lang="en-US" dirty="0" smtClean="0"/>
              <a:t> </a:t>
            </a:r>
            <a:r>
              <a:rPr lang="en-US" dirty="0" err="1" smtClean="0"/>
              <a:t>negeri</a:t>
            </a:r>
            <a:r>
              <a:rPr lang="en-US" dirty="0" smtClean="0"/>
              <a:t> </a:t>
            </a:r>
            <a:r>
              <a:rPr lang="en-US" dirty="0" err="1" smtClean="0"/>
              <a:t>maupun</a:t>
            </a:r>
            <a:r>
              <a:rPr lang="en-US" dirty="0" smtClean="0"/>
              <a:t> </a:t>
            </a:r>
            <a:r>
              <a:rPr lang="en-US" dirty="0" err="1" smtClean="0"/>
              <a:t>internasional</a:t>
            </a:r>
            <a:r>
              <a:rPr lang="en-US" dirty="0" smtClean="0"/>
              <a:t>.</a:t>
            </a:r>
            <a:endParaRPr lang="en-US" dirty="0"/>
          </a:p>
        </p:txBody>
      </p:sp>
    </p:spTree>
    <p:extLst>
      <p:ext uri="{BB962C8B-B14F-4D97-AF65-F5344CB8AC3E}">
        <p14:creationId xmlns:p14="http://schemas.microsoft.com/office/powerpoint/2010/main" val="212223823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700808"/>
            <a:ext cx="8229600" cy="4623792"/>
          </a:xfrm>
        </p:spPr>
        <p:txBody>
          <a:bodyPr/>
          <a:lstStyle/>
          <a:p>
            <a:pPr marL="1254125" indent="0" algn="just">
              <a:buNone/>
            </a:pPr>
            <a:r>
              <a:rPr lang="en-US" dirty="0" err="1" smtClean="0"/>
              <a:t>Dalam</a:t>
            </a:r>
            <a:r>
              <a:rPr lang="en-US" dirty="0" smtClean="0"/>
              <a:t> </a:t>
            </a:r>
            <a:r>
              <a:rPr lang="en-US" dirty="0" err="1" smtClean="0"/>
              <a:t>perdagangan</a:t>
            </a:r>
            <a:r>
              <a:rPr lang="en-US" dirty="0" smtClean="0"/>
              <a:t> </a:t>
            </a:r>
            <a:r>
              <a:rPr lang="en-US" dirty="0" err="1" smtClean="0"/>
              <a:t>valas</a:t>
            </a:r>
            <a:r>
              <a:rPr lang="en-US" dirty="0" smtClean="0"/>
              <a:t> </a:t>
            </a:r>
            <a:r>
              <a:rPr lang="en-US" dirty="0" err="1" smtClean="0"/>
              <a:t>internasional</a:t>
            </a:r>
            <a:r>
              <a:rPr lang="en-US" dirty="0" smtClean="0"/>
              <a:t>, </a:t>
            </a:r>
            <a:r>
              <a:rPr lang="en-US" dirty="0" err="1" smtClean="0"/>
              <a:t>hanya</a:t>
            </a:r>
            <a:r>
              <a:rPr lang="en-US" dirty="0" smtClean="0"/>
              <a:t> </a:t>
            </a:r>
            <a:r>
              <a:rPr lang="en-US" dirty="0" err="1" smtClean="0"/>
              <a:t>mata</a:t>
            </a:r>
            <a:r>
              <a:rPr lang="en-US" dirty="0" smtClean="0"/>
              <a:t> </a:t>
            </a:r>
            <a:r>
              <a:rPr lang="en-US" dirty="0" err="1" smtClean="0"/>
              <a:t>uang</a:t>
            </a:r>
            <a:r>
              <a:rPr lang="en-US" dirty="0" smtClean="0"/>
              <a:t> yang </a:t>
            </a:r>
            <a:r>
              <a:rPr lang="en-US" dirty="0" err="1" smtClean="0"/>
              <a:t>tergolong</a:t>
            </a:r>
            <a:r>
              <a:rPr lang="en-US" dirty="0" smtClean="0"/>
              <a:t> </a:t>
            </a:r>
            <a:r>
              <a:rPr lang="en-US" dirty="0" err="1" smtClean="0"/>
              <a:t>kuat</a:t>
            </a:r>
            <a:r>
              <a:rPr lang="en-US" dirty="0" smtClean="0"/>
              <a:t> </a:t>
            </a:r>
            <a:r>
              <a:rPr lang="en-US" i="1" dirty="0" smtClean="0"/>
              <a:t>(convertible </a:t>
            </a:r>
            <a:r>
              <a:rPr lang="en-US" i="1" dirty="0" err="1" smtClean="0"/>
              <a:t>curencies</a:t>
            </a:r>
            <a:r>
              <a:rPr lang="en-US" i="1" dirty="0" smtClean="0"/>
              <a:t>) </a:t>
            </a:r>
            <a:r>
              <a:rPr lang="en-US" dirty="0" smtClean="0"/>
              <a:t>yang </a:t>
            </a:r>
            <a:r>
              <a:rPr lang="en-US" dirty="0" err="1" smtClean="0"/>
              <a:t>sering</a:t>
            </a:r>
            <a:r>
              <a:rPr lang="en-US" dirty="0" smtClean="0"/>
              <a:t> </a:t>
            </a:r>
            <a:r>
              <a:rPr lang="en-US" dirty="0" err="1" smtClean="0"/>
              <a:t>diperdagangkan</a:t>
            </a:r>
            <a:r>
              <a:rPr lang="en-US" dirty="0" smtClean="0"/>
              <a:t>, </a:t>
            </a:r>
            <a:r>
              <a:rPr lang="en-US" dirty="0" err="1" smtClean="0"/>
              <a:t>sedangkan</a:t>
            </a:r>
            <a:r>
              <a:rPr lang="en-US" dirty="0" smtClean="0"/>
              <a:t> yang </a:t>
            </a:r>
            <a:r>
              <a:rPr lang="en-US" dirty="0" err="1" smtClean="0"/>
              <a:t>tidak</a:t>
            </a:r>
            <a:r>
              <a:rPr lang="en-US" dirty="0" smtClean="0"/>
              <a:t> </a:t>
            </a:r>
            <a:r>
              <a:rPr lang="en-US" dirty="0" err="1" smtClean="0"/>
              <a:t>termasuk</a:t>
            </a:r>
            <a:r>
              <a:rPr lang="en-US" dirty="0" smtClean="0"/>
              <a:t> </a:t>
            </a:r>
            <a:r>
              <a:rPr lang="en-US" dirty="0" err="1" smtClean="0"/>
              <a:t>dalam</a:t>
            </a:r>
            <a:r>
              <a:rPr lang="en-US" dirty="0" smtClean="0"/>
              <a:t> </a:t>
            </a:r>
            <a:r>
              <a:rPr lang="en-US" dirty="0" err="1" smtClean="0"/>
              <a:t>golongan</a:t>
            </a:r>
            <a:r>
              <a:rPr lang="en-US" dirty="0" smtClean="0"/>
              <a:t> </a:t>
            </a:r>
            <a:r>
              <a:rPr lang="en-US" dirty="0" err="1" smtClean="0"/>
              <a:t>tersebut</a:t>
            </a:r>
            <a:r>
              <a:rPr lang="en-US" dirty="0" smtClean="0"/>
              <a:t> </a:t>
            </a:r>
            <a:r>
              <a:rPr lang="en-US" dirty="0" err="1" smtClean="0"/>
              <a:t>jarang</a:t>
            </a:r>
            <a:r>
              <a:rPr lang="en-US" dirty="0" smtClean="0"/>
              <a:t> </a:t>
            </a:r>
            <a:r>
              <a:rPr lang="en-US" dirty="0" err="1" smtClean="0"/>
              <a:t>diperdagangkan</a:t>
            </a:r>
            <a:r>
              <a:rPr lang="en-US" dirty="0" smtClean="0"/>
              <a:t>.</a:t>
            </a:r>
          </a:p>
          <a:p>
            <a:pPr marL="1254125" indent="0" algn="just">
              <a:buNone/>
            </a:pPr>
            <a:r>
              <a:rPr lang="en-US" dirty="0" smtClean="0"/>
              <a:t>Yang </a:t>
            </a:r>
            <a:r>
              <a:rPr lang="en-US" dirty="0" err="1" smtClean="0"/>
              <a:t>termasuk</a:t>
            </a:r>
            <a:r>
              <a:rPr lang="en-US" dirty="0" smtClean="0"/>
              <a:t> </a:t>
            </a:r>
            <a:r>
              <a:rPr lang="en-US" dirty="0" err="1" smtClean="0"/>
              <a:t>ke</a:t>
            </a:r>
            <a:r>
              <a:rPr lang="en-US" dirty="0" smtClean="0"/>
              <a:t> </a:t>
            </a:r>
            <a:r>
              <a:rPr lang="en-US" dirty="0" err="1" smtClean="0"/>
              <a:t>dalam</a:t>
            </a:r>
            <a:r>
              <a:rPr lang="en-US" dirty="0" smtClean="0"/>
              <a:t> </a:t>
            </a:r>
            <a:r>
              <a:rPr lang="en-US" dirty="0" err="1" smtClean="0"/>
              <a:t>golongan</a:t>
            </a:r>
            <a:r>
              <a:rPr lang="en-US" dirty="0" smtClean="0"/>
              <a:t> </a:t>
            </a:r>
            <a:r>
              <a:rPr lang="en-US" dirty="0" err="1" smtClean="0"/>
              <a:t>mata</a:t>
            </a:r>
            <a:r>
              <a:rPr lang="en-US" dirty="0" smtClean="0"/>
              <a:t> </a:t>
            </a:r>
            <a:r>
              <a:rPr lang="en-US" dirty="0" err="1" smtClean="0"/>
              <a:t>uang</a:t>
            </a:r>
            <a:r>
              <a:rPr lang="en-US" dirty="0" smtClean="0"/>
              <a:t> yang </a:t>
            </a:r>
            <a:r>
              <a:rPr lang="en-US" dirty="0" err="1" smtClean="0"/>
              <a:t>kuat</a:t>
            </a:r>
            <a:r>
              <a:rPr lang="en-US" dirty="0" smtClean="0"/>
              <a:t> </a:t>
            </a:r>
            <a:r>
              <a:rPr lang="en-US" i="1" dirty="0" smtClean="0"/>
              <a:t>(convertible </a:t>
            </a:r>
            <a:r>
              <a:rPr lang="en-US" i="1" dirty="0" err="1" smtClean="0"/>
              <a:t>curencies</a:t>
            </a:r>
            <a:r>
              <a:rPr lang="en-US" i="1" dirty="0" smtClean="0"/>
              <a:t>) </a:t>
            </a:r>
            <a:r>
              <a:rPr lang="en-US" dirty="0" err="1" smtClean="0"/>
              <a:t>antara</a:t>
            </a:r>
            <a:r>
              <a:rPr lang="en-US" dirty="0" smtClean="0"/>
              <a:t> lain:</a:t>
            </a:r>
          </a:p>
          <a:p>
            <a:pPr marL="1652588" indent="-398463" algn="just">
              <a:buNone/>
            </a:pPr>
            <a:r>
              <a:rPr lang="en-US" dirty="0" smtClean="0"/>
              <a:t>1.	US </a:t>
            </a:r>
            <a:r>
              <a:rPr lang="en-US" dirty="0" err="1" smtClean="0"/>
              <a:t>Dolar</a:t>
            </a:r>
            <a:r>
              <a:rPr lang="en-US" dirty="0" smtClean="0"/>
              <a:t>	:   </a:t>
            </a:r>
            <a:r>
              <a:rPr lang="en-US" dirty="0" err="1" smtClean="0"/>
              <a:t>Dolar</a:t>
            </a:r>
            <a:r>
              <a:rPr lang="en-US" dirty="0" smtClean="0"/>
              <a:t> </a:t>
            </a:r>
            <a:r>
              <a:rPr lang="en-US" dirty="0" err="1" smtClean="0"/>
              <a:t>Amerika</a:t>
            </a:r>
            <a:r>
              <a:rPr lang="en-US" dirty="0" smtClean="0"/>
              <a:t> </a:t>
            </a:r>
            <a:r>
              <a:rPr lang="en-US" dirty="0" err="1" smtClean="0"/>
              <a:t>Serikat</a:t>
            </a:r>
            <a:endParaRPr lang="en-US" dirty="0" smtClean="0"/>
          </a:p>
          <a:p>
            <a:pPr marL="1652588" indent="-398463" algn="just">
              <a:buNone/>
            </a:pPr>
            <a:r>
              <a:rPr lang="en-US" dirty="0" smtClean="0"/>
              <a:t>2.	FRF		:   France </a:t>
            </a:r>
            <a:r>
              <a:rPr lang="en-US" dirty="0" err="1" smtClean="0"/>
              <a:t>Prancis</a:t>
            </a:r>
            <a:endParaRPr lang="en-US" dirty="0" smtClean="0"/>
          </a:p>
          <a:p>
            <a:pPr marL="1652588" indent="-398463" algn="just">
              <a:buNone/>
            </a:pPr>
            <a:r>
              <a:rPr lang="en-US" dirty="0" smtClean="0"/>
              <a:t>3.	JPN		:   Yen </a:t>
            </a:r>
            <a:r>
              <a:rPr lang="en-US" dirty="0" err="1" smtClean="0"/>
              <a:t>Jepang</a:t>
            </a:r>
            <a:endParaRPr lang="en-US" dirty="0"/>
          </a:p>
        </p:txBody>
      </p:sp>
    </p:spTree>
    <p:extLst>
      <p:ext uri="{BB962C8B-B14F-4D97-AF65-F5344CB8AC3E}">
        <p14:creationId xmlns:p14="http://schemas.microsoft.com/office/powerpoint/2010/main" val="401951445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340768"/>
            <a:ext cx="8229600" cy="4983832"/>
          </a:xfrm>
        </p:spPr>
        <p:txBody>
          <a:bodyPr>
            <a:normAutofit lnSpcReduction="10000"/>
          </a:bodyPr>
          <a:lstStyle/>
          <a:p>
            <a:pPr marL="1711325" indent="-457200" algn="just">
              <a:buNone/>
            </a:pPr>
            <a:r>
              <a:rPr lang="en-US" dirty="0" smtClean="0"/>
              <a:t>4.	SFR		:   France Swiss</a:t>
            </a:r>
          </a:p>
          <a:p>
            <a:pPr marL="1711325" indent="-457200" algn="just">
              <a:buNone/>
            </a:pPr>
            <a:r>
              <a:rPr lang="en-US" dirty="0" smtClean="0"/>
              <a:t>5.	AUD		:   </a:t>
            </a:r>
            <a:r>
              <a:rPr lang="en-US" dirty="0" err="1" smtClean="0"/>
              <a:t>Dolar</a:t>
            </a:r>
            <a:r>
              <a:rPr lang="en-US" dirty="0" smtClean="0"/>
              <a:t> Australia</a:t>
            </a:r>
          </a:p>
          <a:p>
            <a:pPr marL="1711325" indent="-457200" algn="just">
              <a:buNone/>
            </a:pPr>
            <a:r>
              <a:rPr lang="en-US" dirty="0" smtClean="0"/>
              <a:t>6.	CAD		:   </a:t>
            </a:r>
            <a:r>
              <a:rPr lang="en-US" dirty="0" err="1" smtClean="0"/>
              <a:t>Dolar</a:t>
            </a:r>
            <a:r>
              <a:rPr lang="en-US" dirty="0" smtClean="0"/>
              <a:t> Canada</a:t>
            </a:r>
          </a:p>
          <a:p>
            <a:pPr marL="1711325" indent="-457200" algn="just">
              <a:buNone/>
            </a:pPr>
            <a:r>
              <a:rPr lang="en-US" dirty="0" smtClean="0"/>
              <a:t>7.	DM		:   </a:t>
            </a:r>
            <a:r>
              <a:rPr lang="en-US" dirty="0" err="1" smtClean="0"/>
              <a:t>Deuts</a:t>
            </a:r>
            <a:r>
              <a:rPr lang="en-US" dirty="0" smtClean="0"/>
              <a:t> Mark </a:t>
            </a:r>
            <a:r>
              <a:rPr lang="en-US" dirty="0" err="1" smtClean="0"/>
              <a:t>Jerman</a:t>
            </a:r>
            <a:endParaRPr lang="en-US" dirty="0" smtClean="0"/>
          </a:p>
          <a:p>
            <a:pPr marL="1711325" indent="-457200" algn="just">
              <a:buNone/>
            </a:pPr>
            <a:r>
              <a:rPr lang="en-US" dirty="0" smtClean="0"/>
              <a:t>8.	SGD		:   </a:t>
            </a:r>
            <a:r>
              <a:rPr lang="en-US" dirty="0" err="1" smtClean="0"/>
              <a:t>Dolar</a:t>
            </a:r>
            <a:r>
              <a:rPr lang="en-US" dirty="0" smtClean="0"/>
              <a:t> </a:t>
            </a:r>
            <a:r>
              <a:rPr lang="en-US" dirty="0" err="1" smtClean="0"/>
              <a:t>Singapura</a:t>
            </a:r>
            <a:endParaRPr lang="en-US" dirty="0" smtClean="0"/>
          </a:p>
          <a:p>
            <a:pPr marL="1711325" indent="-457200" algn="just">
              <a:buNone/>
            </a:pPr>
            <a:r>
              <a:rPr lang="en-US" dirty="0" smtClean="0"/>
              <a:t>9.	HKD		:   </a:t>
            </a:r>
            <a:r>
              <a:rPr lang="en-US" dirty="0" err="1" smtClean="0"/>
              <a:t>Dolar</a:t>
            </a:r>
            <a:r>
              <a:rPr lang="en-US" dirty="0" smtClean="0"/>
              <a:t> </a:t>
            </a:r>
            <a:r>
              <a:rPr lang="en-US" dirty="0" err="1" smtClean="0"/>
              <a:t>Hongkong</a:t>
            </a:r>
            <a:endParaRPr lang="en-US" dirty="0" smtClean="0"/>
          </a:p>
          <a:p>
            <a:pPr marL="1711325" indent="-457200" algn="just">
              <a:buNone/>
            </a:pPr>
            <a:r>
              <a:rPr lang="en-US" dirty="0" smtClean="0"/>
              <a:t>10.	GBP		:   </a:t>
            </a:r>
            <a:r>
              <a:rPr lang="en-US" dirty="0" err="1" smtClean="0"/>
              <a:t>Poundsterling</a:t>
            </a:r>
            <a:r>
              <a:rPr lang="en-US" dirty="0" smtClean="0"/>
              <a:t> </a:t>
            </a:r>
            <a:r>
              <a:rPr lang="en-US" dirty="0" err="1" smtClean="0"/>
              <a:t>Inggris</a:t>
            </a:r>
            <a:endParaRPr lang="en-US" dirty="0" smtClean="0"/>
          </a:p>
          <a:p>
            <a:pPr marL="1254125" indent="0" algn="just">
              <a:buNone/>
            </a:pPr>
            <a:r>
              <a:rPr lang="en-US" dirty="0" err="1" smtClean="0"/>
              <a:t>Golongan</a:t>
            </a:r>
            <a:r>
              <a:rPr lang="en-US" dirty="0" smtClean="0"/>
              <a:t> yang </a:t>
            </a:r>
            <a:r>
              <a:rPr lang="en-US" dirty="0" err="1" smtClean="0"/>
              <a:t>kedua</a:t>
            </a:r>
            <a:r>
              <a:rPr lang="en-US" dirty="0" smtClean="0"/>
              <a:t> </a:t>
            </a:r>
            <a:r>
              <a:rPr lang="en-US" dirty="0" err="1" smtClean="0"/>
              <a:t>adalah</a:t>
            </a:r>
            <a:r>
              <a:rPr lang="en-US" dirty="0" smtClean="0"/>
              <a:t> </a:t>
            </a:r>
            <a:r>
              <a:rPr lang="en-US" dirty="0" err="1" smtClean="0"/>
              <a:t>jenis</a:t>
            </a:r>
            <a:r>
              <a:rPr lang="en-US" dirty="0" smtClean="0"/>
              <a:t> </a:t>
            </a:r>
            <a:r>
              <a:rPr lang="en-US" dirty="0" err="1" smtClean="0"/>
              <a:t>mata</a:t>
            </a:r>
            <a:r>
              <a:rPr lang="en-US" dirty="0" smtClean="0"/>
              <a:t> </a:t>
            </a:r>
            <a:r>
              <a:rPr lang="en-US" dirty="0" err="1" smtClean="0"/>
              <a:t>uang</a:t>
            </a:r>
            <a:r>
              <a:rPr lang="en-US" dirty="0" smtClean="0"/>
              <a:t> yang </a:t>
            </a:r>
            <a:r>
              <a:rPr lang="en-US" dirty="0" err="1" smtClean="0"/>
              <a:t>tergolong</a:t>
            </a:r>
            <a:r>
              <a:rPr lang="en-US" dirty="0" smtClean="0"/>
              <a:t> </a:t>
            </a:r>
            <a:r>
              <a:rPr lang="en-US" dirty="0" err="1" smtClean="0"/>
              <a:t>lemah</a:t>
            </a:r>
            <a:r>
              <a:rPr lang="en-US" dirty="0" smtClean="0"/>
              <a:t>, </a:t>
            </a:r>
            <a:r>
              <a:rPr lang="en-US" dirty="0" err="1" smtClean="0"/>
              <a:t>antara</a:t>
            </a:r>
            <a:r>
              <a:rPr lang="en-US" dirty="0" smtClean="0"/>
              <a:t> lain </a:t>
            </a:r>
            <a:r>
              <a:rPr lang="en-US" dirty="0" err="1" smtClean="0"/>
              <a:t>Rupe</a:t>
            </a:r>
            <a:r>
              <a:rPr lang="en-US" dirty="0" smtClean="0"/>
              <a:t> India, Peso Filipina </a:t>
            </a:r>
            <a:r>
              <a:rPr lang="en-US" dirty="0" err="1" smtClean="0"/>
              <a:t>dan</a:t>
            </a:r>
            <a:r>
              <a:rPr lang="en-US" dirty="0" smtClean="0"/>
              <a:t> Rupiah di </a:t>
            </a:r>
            <a:r>
              <a:rPr lang="en-US" dirty="0" err="1" smtClean="0"/>
              <a:t>Indonessia</a:t>
            </a:r>
            <a:r>
              <a:rPr lang="en-US" dirty="0" smtClean="0"/>
              <a:t>.  Mata </a:t>
            </a:r>
            <a:r>
              <a:rPr lang="en-US" dirty="0" err="1" smtClean="0"/>
              <a:t>uang</a:t>
            </a:r>
            <a:r>
              <a:rPr lang="en-US" dirty="0" smtClean="0"/>
              <a:t> </a:t>
            </a:r>
            <a:r>
              <a:rPr lang="en-US" dirty="0" err="1" smtClean="0"/>
              <a:t>ini</a:t>
            </a:r>
            <a:r>
              <a:rPr lang="en-US" dirty="0" smtClean="0"/>
              <a:t> </a:t>
            </a:r>
            <a:r>
              <a:rPr lang="en-US" dirty="0" err="1" smtClean="0"/>
              <a:t>jarang</a:t>
            </a:r>
            <a:r>
              <a:rPr lang="en-US" dirty="0" smtClean="0"/>
              <a:t> </a:t>
            </a:r>
            <a:r>
              <a:rPr lang="en-US" dirty="0" err="1" smtClean="0"/>
              <a:t>diperjualbelikan</a:t>
            </a:r>
            <a:r>
              <a:rPr lang="en-US" dirty="0" smtClean="0"/>
              <a:t> di </a:t>
            </a:r>
            <a:r>
              <a:rPr lang="en-US" dirty="0" err="1" smtClean="0"/>
              <a:t>Pasar</a:t>
            </a:r>
            <a:r>
              <a:rPr lang="en-US" dirty="0" smtClean="0"/>
              <a:t> </a:t>
            </a:r>
            <a:r>
              <a:rPr lang="en-US" dirty="0" err="1" smtClean="0"/>
              <a:t>Valas</a:t>
            </a:r>
            <a:r>
              <a:rPr lang="en-US" dirty="0" smtClean="0"/>
              <a:t>.</a:t>
            </a:r>
            <a:endParaRPr lang="en-US" dirty="0"/>
          </a:p>
        </p:txBody>
      </p:sp>
    </p:spTree>
    <p:extLst>
      <p:ext uri="{BB962C8B-B14F-4D97-AF65-F5344CB8AC3E}">
        <p14:creationId xmlns:p14="http://schemas.microsoft.com/office/powerpoint/2010/main" val="353832306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556792"/>
            <a:ext cx="8229600" cy="4767808"/>
          </a:xfrm>
        </p:spPr>
        <p:txBody>
          <a:bodyPr>
            <a:normAutofit lnSpcReduction="10000"/>
          </a:bodyPr>
          <a:lstStyle/>
          <a:p>
            <a:pPr marL="1195388" indent="-501650" algn="just">
              <a:buNone/>
            </a:pPr>
            <a:r>
              <a:rPr lang="en-US" b="1" dirty="0" smtClean="0"/>
              <a:t>2.	</a:t>
            </a:r>
            <a:r>
              <a:rPr lang="en-US" b="1" dirty="0" err="1" smtClean="0"/>
              <a:t>Tujuan</a:t>
            </a:r>
            <a:r>
              <a:rPr lang="en-US" b="1" dirty="0" smtClean="0"/>
              <a:t> </a:t>
            </a:r>
            <a:r>
              <a:rPr lang="en-US" b="1" dirty="0" err="1" smtClean="0"/>
              <a:t>Melakukan</a:t>
            </a:r>
            <a:r>
              <a:rPr lang="en-US" b="1" dirty="0" smtClean="0"/>
              <a:t> </a:t>
            </a:r>
            <a:r>
              <a:rPr lang="en-US" b="1" dirty="0" err="1" smtClean="0"/>
              <a:t>Transaksi</a:t>
            </a:r>
            <a:r>
              <a:rPr lang="en-US" b="1" dirty="0" smtClean="0"/>
              <a:t> </a:t>
            </a:r>
            <a:r>
              <a:rPr lang="en-US" b="1" dirty="0" err="1" smtClean="0"/>
              <a:t>Valas</a:t>
            </a:r>
            <a:endParaRPr lang="en-US" b="1" dirty="0" smtClean="0"/>
          </a:p>
          <a:p>
            <a:pPr marL="1195388" indent="-501650" algn="just">
              <a:buNone/>
            </a:pPr>
            <a:r>
              <a:rPr lang="en-US" b="1" dirty="0" smtClean="0"/>
              <a:t>	</a:t>
            </a:r>
            <a:r>
              <a:rPr lang="en-US" dirty="0" smtClean="0"/>
              <a:t>Ada </a:t>
            </a:r>
            <a:r>
              <a:rPr lang="en-US" dirty="0" err="1" smtClean="0"/>
              <a:t>beberapa</a:t>
            </a:r>
            <a:r>
              <a:rPr lang="en-US" dirty="0" smtClean="0"/>
              <a:t> </a:t>
            </a:r>
            <a:r>
              <a:rPr lang="en-US" dirty="0" err="1" smtClean="0"/>
              <a:t>tujuan</a:t>
            </a:r>
            <a:r>
              <a:rPr lang="en-US" dirty="0" smtClean="0"/>
              <a:t> </a:t>
            </a:r>
            <a:r>
              <a:rPr lang="en-US" dirty="0" err="1" smtClean="0"/>
              <a:t>dalam</a:t>
            </a:r>
            <a:r>
              <a:rPr lang="en-US" dirty="0" smtClean="0"/>
              <a:t> </a:t>
            </a:r>
            <a:r>
              <a:rPr lang="en-US" dirty="0" err="1" smtClean="0"/>
              <a:t>melakukan</a:t>
            </a:r>
            <a:r>
              <a:rPr lang="en-US" dirty="0" smtClean="0"/>
              <a:t> </a:t>
            </a:r>
            <a:r>
              <a:rPr lang="en-US" dirty="0" err="1" smtClean="0"/>
              <a:t>transaksi</a:t>
            </a:r>
            <a:r>
              <a:rPr lang="en-US" dirty="0" smtClean="0"/>
              <a:t> </a:t>
            </a:r>
            <a:r>
              <a:rPr lang="en-US" dirty="0" err="1" smtClean="0"/>
              <a:t>valas</a:t>
            </a:r>
            <a:r>
              <a:rPr lang="en-US" dirty="0" smtClean="0"/>
              <a:t>, </a:t>
            </a:r>
            <a:r>
              <a:rPr lang="en-US" dirty="0" err="1" smtClean="0"/>
              <a:t>baik</a:t>
            </a:r>
            <a:r>
              <a:rPr lang="en-US" dirty="0" smtClean="0"/>
              <a:t> yang </a:t>
            </a:r>
            <a:r>
              <a:rPr lang="en-US" dirty="0" err="1" smtClean="0"/>
              <a:t>dilakukan</a:t>
            </a:r>
            <a:r>
              <a:rPr lang="en-US" dirty="0" smtClean="0"/>
              <a:t> </a:t>
            </a:r>
            <a:r>
              <a:rPr lang="en-US" dirty="0" err="1" smtClean="0"/>
              <a:t>oleh</a:t>
            </a:r>
            <a:r>
              <a:rPr lang="en-US" dirty="0" smtClean="0"/>
              <a:t> </a:t>
            </a:r>
            <a:r>
              <a:rPr lang="en-US" dirty="0" err="1" smtClean="0"/>
              <a:t>perusahaan</a:t>
            </a:r>
            <a:r>
              <a:rPr lang="en-US" dirty="0" smtClean="0"/>
              <a:t>/</a:t>
            </a:r>
            <a:r>
              <a:rPr lang="en-US" dirty="0" err="1" smtClean="0"/>
              <a:t>badan</a:t>
            </a:r>
            <a:r>
              <a:rPr lang="en-US" dirty="0" smtClean="0"/>
              <a:t> </a:t>
            </a:r>
            <a:r>
              <a:rPr lang="en-US" dirty="0" err="1" smtClean="0"/>
              <a:t>maupun</a:t>
            </a:r>
            <a:r>
              <a:rPr lang="en-US" dirty="0" smtClean="0"/>
              <a:t> </a:t>
            </a:r>
            <a:r>
              <a:rPr lang="en-US" dirty="0" err="1" smtClean="0"/>
              <a:t>individu</a:t>
            </a:r>
            <a:r>
              <a:rPr lang="en-US" dirty="0" smtClean="0"/>
              <a:t>.  </a:t>
            </a:r>
            <a:r>
              <a:rPr lang="en-US" dirty="0" err="1" smtClean="0"/>
              <a:t>Tujuan-tujuan</a:t>
            </a:r>
            <a:r>
              <a:rPr lang="en-US" dirty="0" smtClean="0"/>
              <a:t> </a:t>
            </a:r>
            <a:r>
              <a:rPr lang="en-US" dirty="0" err="1" smtClean="0"/>
              <a:t>dimaksud</a:t>
            </a:r>
            <a:r>
              <a:rPr lang="en-US" dirty="0" smtClean="0"/>
              <a:t> </a:t>
            </a:r>
            <a:r>
              <a:rPr lang="en-US" dirty="0" err="1" smtClean="0"/>
              <a:t>adalah</a:t>
            </a:r>
            <a:r>
              <a:rPr lang="en-US" dirty="0" smtClean="0"/>
              <a:t>:</a:t>
            </a:r>
          </a:p>
          <a:p>
            <a:pPr marL="1608138" indent="-412750" algn="just">
              <a:buNone/>
            </a:pPr>
            <a:r>
              <a:rPr lang="en-US" i="1" dirty="0" smtClean="0"/>
              <a:t>a.	</a:t>
            </a:r>
            <a:r>
              <a:rPr lang="en-US" i="1" dirty="0" err="1" smtClean="0"/>
              <a:t>Untuk</a:t>
            </a:r>
            <a:r>
              <a:rPr lang="en-US" i="1" dirty="0" smtClean="0"/>
              <a:t> </a:t>
            </a:r>
            <a:r>
              <a:rPr lang="en-US" i="1" dirty="0" err="1" smtClean="0"/>
              <a:t>transaksi</a:t>
            </a:r>
            <a:r>
              <a:rPr lang="en-US" i="1" dirty="0" smtClean="0"/>
              <a:t> </a:t>
            </a:r>
            <a:r>
              <a:rPr lang="en-US" i="1" dirty="0" err="1" smtClean="0"/>
              <a:t>pembayaran</a:t>
            </a:r>
            <a:endParaRPr lang="en-US" i="1" dirty="0" smtClean="0"/>
          </a:p>
          <a:p>
            <a:pPr marL="1608138" indent="0" algn="just">
              <a:buNone/>
            </a:pPr>
            <a:r>
              <a:rPr lang="en-US" dirty="0" err="1" smtClean="0"/>
              <a:t>Sebagai</a:t>
            </a:r>
            <a:r>
              <a:rPr lang="en-US" dirty="0" smtClean="0"/>
              <a:t> </a:t>
            </a:r>
            <a:r>
              <a:rPr lang="en-US" dirty="0" err="1" smtClean="0"/>
              <a:t>contoh</a:t>
            </a:r>
            <a:r>
              <a:rPr lang="en-US" dirty="0" smtClean="0"/>
              <a:t>, PT </a:t>
            </a:r>
            <a:r>
              <a:rPr lang="en-US" dirty="0" err="1" smtClean="0"/>
              <a:t>Marras</a:t>
            </a:r>
            <a:r>
              <a:rPr lang="en-US" dirty="0" smtClean="0"/>
              <a:t> </a:t>
            </a:r>
            <a:r>
              <a:rPr lang="en-US" dirty="0" err="1" smtClean="0"/>
              <a:t>sebagai</a:t>
            </a:r>
            <a:r>
              <a:rPr lang="en-US" dirty="0" smtClean="0"/>
              <a:t> </a:t>
            </a:r>
            <a:r>
              <a:rPr lang="en-US" dirty="0" err="1" smtClean="0"/>
              <a:t>importir</a:t>
            </a:r>
            <a:r>
              <a:rPr lang="en-US" dirty="0" smtClean="0"/>
              <a:t> di Indonesia </a:t>
            </a:r>
            <a:r>
              <a:rPr lang="en-US" dirty="0" err="1" smtClean="0"/>
              <a:t>melakukan</a:t>
            </a:r>
            <a:r>
              <a:rPr lang="en-US" dirty="0" smtClean="0"/>
              <a:t> </a:t>
            </a:r>
            <a:r>
              <a:rPr lang="en-US" dirty="0" err="1" smtClean="0"/>
              <a:t>pembelian</a:t>
            </a:r>
            <a:r>
              <a:rPr lang="en-US" dirty="0" smtClean="0"/>
              <a:t> </a:t>
            </a:r>
            <a:r>
              <a:rPr lang="en-US" dirty="0" err="1" smtClean="0"/>
              <a:t>sejumlah</a:t>
            </a:r>
            <a:r>
              <a:rPr lang="en-US" dirty="0" smtClean="0"/>
              <a:t> </a:t>
            </a:r>
            <a:r>
              <a:rPr lang="en-US" dirty="0" err="1" smtClean="0"/>
              <a:t>barang</a:t>
            </a:r>
            <a:r>
              <a:rPr lang="en-US" dirty="0" smtClean="0"/>
              <a:t> </a:t>
            </a:r>
            <a:r>
              <a:rPr lang="en-US" dirty="0" err="1" smtClean="0"/>
              <a:t>berupa</a:t>
            </a:r>
            <a:r>
              <a:rPr lang="en-US" dirty="0" smtClean="0"/>
              <a:t> </a:t>
            </a:r>
            <a:r>
              <a:rPr lang="en-US" dirty="0" err="1" smtClean="0"/>
              <a:t>mesin-mesin</a:t>
            </a:r>
            <a:r>
              <a:rPr lang="en-US" dirty="0" smtClean="0"/>
              <a:t> </a:t>
            </a:r>
            <a:r>
              <a:rPr lang="en-US" dirty="0" err="1" smtClean="0"/>
              <a:t>dari</a:t>
            </a:r>
            <a:r>
              <a:rPr lang="en-US" dirty="0" smtClean="0"/>
              <a:t> PT Roche di </a:t>
            </a:r>
            <a:r>
              <a:rPr lang="en-US" dirty="0" err="1" smtClean="0"/>
              <a:t>Jerman</a:t>
            </a:r>
            <a:r>
              <a:rPr lang="en-US" dirty="0" smtClean="0"/>
              <a:t>.  </a:t>
            </a:r>
            <a:r>
              <a:rPr lang="en-US" dirty="0" err="1" smtClean="0"/>
              <a:t>Pembayaran</a:t>
            </a:r>
            <a:r>
              <a:rPr lang="en-US" dirty="0" smtClean="0"/>
              <a:t> </a:t>
            </a:r>
            <a:r>
              <a:rPr lang="en-US" dirty="0" err="1" smtClean="0"/>
              <a:t>dilakukan</a:t>
            </a:r>
            <a:r>
              <a:rPr lang="en-US" dirty="0" smtClean="0"/>
              <a:t> </a:t>
            </a:r>
            <a:r>
              <a:rPr lang="en-US" dirty="0" err="1" smtClean="0"/>
              <a:t>sesuai</a:t>
            </a:r>
            <a:r>
              <a:rPr lang="en-US" dirty="0" smtClean="0"/>
              <a:t> </a:t>
            </a:r>
            <a:r>
              <a:rPr lang="en-US" dirty="0" err="1" smtClean="0"/>
              <a:t>kontrak</a:t>
            </a:r>
            <a:r>
              <a:rPr lang="en-US" dirty="0" smtClean="0"/>
              <a:t> yang </a:t>
            </a:r>
            <a:r>
              <a:rPr lang="en-US" dirty="0" err="1" smtClean="0"/>
              <a:t>telah</a:t>
            </a:r>
            <a:r>
              <a:rPr lang="en-US" dirty="0" smtClean="0"/>
              <a:t> </a:t>
            </a:r>
            <a:r>
              <a:rPr lang="en-US" dirty="0" err="1" smtClean="0"/>
              <a:t>disepakati</a:t>
            </a:r>
            <a:r>
              <a:rPr lang="en-US" dirty="0" smtClean="0"/>
              <a:t>, </a:t>
            </a:r>
            <a:r>
              <a:rPr lang="en-US" dirty="0" err="1" smtClean="0"/>
              <a:t>apakah</a:t>
            </a:r>
            <a:r>
              <a:rPr lang="en-US" dirty="0" smtClean="0"/>
              <a:t> </a:t>
            </a:r>
            <a:r>
              <a:rPr lang="en-US" dirty="0" err="1" smtClean="0"/>
              <a:t>dengan</a:t>
            </a:r>
            <a:r>
              <a:rPr lang="en-US" dirty="0" smtClean="0"/>
              <a:t> DM </a:t>
            </a:r>
            <a:r>
              <a:rPr lang="en-US" dirty="0" err="1" smtClean="0"/>
              <a:t>Jerman</a:t>
            </a:r>
            <a:r>
              <a:rPr lang="en-US" dirty="0" smtClean="0"/>
              <a:t> </a:t>
            </a:r>
            <a:r>
              <a:rPr lang="en-US" dirty="0" err="1" smtClean="0"/>
              <a:t>atau</a:t>
            </a:r>
            <a:r>
              <a:rPr lang="en-US" dirty="0" smtClean="0"/>
              <a:t> </a:t>
            </a:r>
            <a:r>
              <a:rPr lang="en-US" dirty="0" err="1" smtClean="0"/>
              <a:t>dengan</a:t>
            </a:r>
            <a:r>
              <a:rPr lang="en-US" dirty="0" smtClean="0"/>
              <a:t> Rupiah.</a:t>
            </a:r>
            <a:endParaRPr lang="en-US" dirty="0"/>
          </a:p>
        </p:txBody>
      </p:sp>
    </p:spTree>
    <p:extLst>
      <p:ext uri="{BB962C8B-B14F-4D97-AF65-F5344CB8AC3E}">
        <p14:creationId xmlns:p14="http://schemas.microsoft.com/office/powerpoint/2010/main" val="387805140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1608138" indent="0" algn="just">
              <a:buNone/>
            </a:pPr>
            <a:r>
              <a:rPr lang="en-US" dirty="0" err="1" smtClean="0"/>
              <a:t>Jika</a:t>
            </a:r>
            <a:r>
              <a:rPr lang="en-US" dirty="0" smtClean="0"/>
              <a:t> </a:t>
            </a:r>
            <a:r>
              <a:rPr lang="en-US" dirty="0" err="1" smtClean="0"/>
              <a:t>pembayaran</a:t>
            </a:r>
            <a:r>
              <a:rPr lang="en-US" dirty="0" smtClean="0"/>
              <a:t> </a:t>
            </a:r>
            <a:r>
              <a:rPr lang="en-US" dirty="0" err="1" smtClean="0"/>
              <a:t>dilakukan</a:t>
            </a:r>
            <a:r>
              <a:rPr lang="en-US" dirty="0" smtClean="0"/>
              <a:t> </a:t>
            </a:r>
            <a:r>
              <a:rPr lang="en-US" dirty="0" err="1" smtClean="0"/>
              <a:t>dengan</a:t>
            </a:r>
            <a:r>
              <a:rPr lang="en-US" dirty="0" smtClean="0"/>
              <a:t> </a:t>
            </a:r>
            <a:r>
              <a:rPr lang="en-US" dirty="0" err="1" smtClean="0"/>
              <a:t>mata</a:t>
            </a:r>
            <a:r>
              <a:rPr lang="en-US" dirty="0" smtClean="0"/>
              <a:t> </a:t>
            </a:r>
            <a:r>
              <a:rPr lang="en-US" dirty="0" err="1" smtClean="0"/>
              <a:t>uang</a:t>
            </a:r>
            <a:r>
              <a:rPr lang="en-US" dirty="0" smtClean="0"/>
              <a:t> </a:t>
            </a:r>
            <a:r>
              <a:rPr lang="en-US" dirty="0" err="1" smtClean="0"/>
              <a:t>eksportir</a:t>
            </a:r>
            <a:r>
              <a:rPr lang="en-US" dirty="0" smtClean="0"/>
              <a:t> (DM), </a:t>
            </a:r>
            <a:r>
              <a:rPr lang="en-US" dirty="0" err="1" smtClean="0"/>
              <a:t>maka</a:t>
            </a:r>
            <a:r>
              <a:rPr lang="en-US" dirty="0" smtClean="0"/>
              <a:t> </a:t>
            </a:r>
            <a:r>
              <a:rPr lang="en-US" dirty="0" err="1" smtClean="0"/>
              <a:t>transaksi</a:t>
            </a:r>
            <a:r>
              <a:rPr lang="en-US" dirty="0" smtClean="0"/>
              <a:t> </a:t>
            </a:r>
            <a:r>
              <a:rPr lang="en-US" dirty="0" err="1" smtClean="0"/>
              <a:t>valas</a:t>
            </a:r>
            <a:r>
              <a:rPr lang="en-US" dirty="0" smtClean="0"/>
              <a:t> </a:t>
            </a:r>
            <a:r>
              <a:rPr lang="en-US" dirty="0" err="1" smtClean="0"/>
              <a:t>akan</a:t>
            </a:r>
            <a:r>
              <a:rPr lang="en-US" dirty="0" smtClean="0"/>
              <a:t> </a:t>
            </a:r>
            <a:r>
              <a:rPr lang="en-US" dirty="0" err="1" smtClean="0"/>
              <a:t>terjadi</a:t>
            </a:r>
            <a:r>
              <a:rPr lang="en-US" dirty="0" smtClean="0"/>
              <a:t> di Indonesia (</a:t>
            </a:r>
            <a:r>
              <a:rPr lang="en-US" dirty="0" err="1" smtClean="0"/>
              <a:t>importir</a:t>
            </a:r>
            <a:r>
              <a:rPr lang="en-US" dirty="0" smtClean="0"/>
              <a:t>) </a:t>
            </a:r>
            <a:r>
              <a:rPr lang="en-US" dirty="0" err="1" smtClean="0"/>
              <a:t>dengan</a:t>
            </a:r>
            <a:r>
              <a:rPr lang="en-US" dirty="0" smtClean="0"/>
              <a:t>   </a:t>
            </a:r>
            <a:r>
              <a:rPr lang="en-US" dirty="0" err="1" smtClean="0"/>
              <a:t>membeli</a:t>
            </a:r>
            <a:r>
              <a:rPr lang="en-US" dirty="0" smtClean="0"/>
              <a:t> DM </a:t>
            </a:r>
            <a:r>
              <a:rPr lang="en-US" dirty="0" err="1" smtClean="0"/>
              <a:t>Jerman</a:t>
            </a:r>
            <a:r>
              <a:rPr lang="en-US" dirty="0" smtClean="0"/>
              <a:t>, </a:t>
            </a:r>
            <a:r>
              <a:rPr lang="en-US" dirty="0" err="1" smtClean="0"/>
              <a:t>kemudian</a:t>
            </a:r>
            <a:r>
              <a:rPr lang="en-US" dirty="0" smtClean="0"/>
              <a:t> </a:t>
            </a:r>
            <a:r>
              <a:rPr lang="en-US" dirty="0" err="1" smtClean="0"/>
              <a:t>dikirim</a:t>
            </a:r>
            <a:r>
              <a:rPr lang="en-US" dirty="0" smtClean="0"/>
              <a:t> </a:t>
            </a:r>
            <a:r>
              <a:rPr lang="en-US" dirty="0" err="1" smtClean="0"/>
              <a:t>ke</a:t>
            </a:r>
            <a:r>
              <a:rPr lang="en-US" dirty="0" smtClean="0"/>
              <a:t> </a:t>
            </a:r>
            <a:r>
              <a:rPr lang="en-US" dirty="0" err="1" smtClean="0"/>
              <a:t>Jerman</a:t>
            </a:r>
            <a:r>
              <a:rPr lang="en-US" dirty="0" smtClean="0"/>
              <a:t> </a:t>
            </a:r>
            <a:r>
              <a:rPr lang="en-US" dirty="0" err="1" smtClean="0"/>
              <a:t>untuk</a:t>
            </a:r>
            <a:r>
              <a:rPr lang="en-US" dirty="0" smtClean="0"/>
              <a:t> </a:t>
            </a:r>
            <a:r>
              <a:rPr lang="en-US" dirty="0" err="1" smtClean="0"/>
              <a:t>pembayaran</a:t>
            </a:r>
            <a:r>
              <a:rPr lang="en-US" dirty="0" smtClean="0"/>
              <a:t>.  </a:t>
            </a:r>
          </a:p>
          <a:p>
            <a:pPr marL="1608138" indent="0" algn="just">
              <a:buNone/>
            </a:pPr>
            <a:r>
              <a:rPr lang="en-US" dirty="0" err="1" smtClean="0"/>
              <a:t>Namun</a:t>
            </a:r>
            <a:r>
              <a:rPr lang="en-US" dirty="0" smtClean="0"/>
              <a:t> </a:t>
            </a:r>
            <a:r>
              <a:rPr lang="en-US" dirty="0" err="1" smtClean="0"/>
              <a:t>bila</a:t>
            </a:r>
            <a:r>
              <a:rPr lang="en-US" dirty="0" smtClean="0"/>
              <a:t> </a:t>
            </a:r>
            <a:r>
              <a:rPr lang="en-US" dirty="0" err="1" smtClean="0"/>
              <a:t>pembayaran</a:t>
            </a:r>
            <a:r>
              <a:rPr lang="en-US" dirty="0" smtClean="0"/>
              <a:t> </a:t>
            </a:r>
            <a:r>
              <a:rPr lang="en-US" dirty="0" err="1" smtClean="0"/>
              <a:t>dilakukan</a:t>
            </a:r>
            <a:r>
              <a:rPr lang="en-US" dirty="0" smtClean="0"/>
              <a:t> </a:t>
            </a:r>
            <a:r>
              <a:rPr lang="en-US" dirty="0" err="1" smtClean="0"/>
              <a:t>dengan</a:t>
            </a:r>
            <a:r>
              <a:rPr lang="en-US" dirty="0" smtClean="0"/>
              <a:t> </a:t>
            </a:r>
            <a:r>
              <a:rPr lang="en-US" dirty="0" err="1" smtClean="0"/>
              <a:t>mata</a:t>
            </a:r>
            <a:r>
              <a:rPr lang="en-US" dirty="0" smtClean="0"/>
              <a:t> </a:t>
            </a:r>
            <a:r>
              <a:rPr lang="en-US" dirty="0" err="1" smtClean="0"/>
              <a:t>uang</a:t>
            </a:r>
            <a:r>
              <a:rPr lang="en-US" dirty="0" smtClean="0"/>
              <a:t> </a:t>
            </a:r>
            <a:r>
              <a:rPr lang="en-US" dirty="0" err="1" smtClean="0"/>
              <a:t>pembeli</a:t>
            </a:r>
            <a:r>
              <a:rPr lang="en-US" dirty="0" smtClean="0"/>
              <a:t> di Indonesia </a:t>
            </a:r>
            <a:r>
              <a:rPr lang="en-US" dirty="0" err="1" smtClean="0"/>
              <a:t>dengan</a:t>
            </a:r>
            <a:r>
              <a:rPr lang="en-US" dirty="0" smtClean="0"/>
              <a:t> rupiah, </a:t>
            </a:r>
            <a:r>
              <a:rPr lang="en-US" dirty="0" err="1" smtClean="0"/>
              <a:t>maka</a:t>
            </a:r>
            <a:r>
              <a:rPr lang="en-US" dirty="0" smtClean="0"/>
              <a:t> </a:t>
            </a:r>
            <a:r>
              <a:rPr lang="en-US" dirty="0" err="1" smtClean="0"/>
              <a:t>transaksi</a:t>
            </a:r>
            <a:r>
              <a:rPr lang="en-US" dirty="0" smtClean="0"/>
              <a:t> </a:t>
            </a:r>
            <a:r>
              <a:rPr lang="en-US" dirty="0" err="1" smtClean="0"/>
              <a:t>jual</a:t>
            </a:r>
            <a:r>
              <a:rPr lang="en-US" dirty="0" smtClean="0"/>
              <a:t> </a:t>
            </a:r>
            <a:r>
              <a:rPr lang="en-US" dirty="0" err="1" smtClean="0"/>
              <a:t>beli</a:t>
            </a:r>
            <a:r>
              <a:rPr lang="en-US" dirty="0" smtClean="0"/>
              <a:t> </a:t>
            </a:r>
            <a:r>
              <a:rPr lang="en-US" dirty="0" err="1" smtClean="0"/>
              <a:t>terjadi</a:t>
            </a:r>
            <a:r>
              <a:rPr lang="en-US" dirty="0" smtClean="0"/>
              <a:t> di </a:t>
            </a:r>
            <a:r>
              <a:rPr lang="en-US" dirty="0" err="1" smtClean="0"/>
              <a:t>pihak</a:t>
            </a:r>
            <a:r>
              <a:rPr lang="en-US" dirty="0" smtClean="0"/>
              <a:t> </a:t>
            </a:r>
            <a:r>
              <a:rPr lang="en-US" dirty="0" err="1" smtClean="0"/>
              <a:t>eksportir</a:t>
            </a:r>
            <a:r>
              <a:rPr lang="en-US" dirty="0" smtClean="0"/>
              <a:t> di </a:t>
            </a:r>
            <a:r>
              <a:rPr lang="en-US" dirty="0" err="1" smtClean="0"/>
              <a:t>Jerman</a:t>
            </a:r>
            <a:r>
              <a:rPr lang="en-US" dirty="0" smtClean="0"/>
              <a:t>, </a:t>
            </a:r>
            <a:r>
              <a:rPr lang="en-US" dirty="0" err="1" smtClean="0"/>
              <a:t>dimana</a:t>
            </a:r>
            <a:r>
              <a:rPr lang="en-US" dirty="0" smtClean="0"/>
              <a:t> </a:t>
            </a:r>
            <a:r>
              <a:rPr lang="en-US" dirty="0" err="1" smtClean="0"/>
              <a:t>pihak</a:t>
            </a:r>
            <a:r>
              <a:rPr lang="en-US" dirty="0" smtClean="0"/>
              <a:t> </a:t>
            </a:r>
            <a:r>
              <a:rPr lang="en-US" dirty="0" err="1" smtClean="0"/>
              <a:t>eksportir</a:t>
            </a:r>
            <a:r>
              <a:rPr lang="en-US" dirty="0" smtClean="0"/>
              <a:t> </a:t>
            </a:r>
            <a:r>
              <a:rPr lang="en-US" dirty="0" err="1" smtClean="0"/>
              <a:t>harus</a:t>
            </a:r>
            <a:r>
              <a:rPr lang="en-US" dirty="0" smtClean="0"/>
              <a:t> </a:t>
            </a:r>
            <a:r>
              <a:rPr lang="en-US" dirty="0" err="1" smtClean="0"/>
              <a:t>lebih</a:t>
            </a:r>
            <a:r>
              <a:rPr lang="en-US" dirty="0" smtClean="0"/>
              <a:t> </a:t>
            </a:r>
            <a:r>
              <a:rPr lang="en-US" dirty="0" err="1" smtClean="0"/>
              <a:t>dulu</a:t>
            </a:r>
            <a:r>
              <a:rPr lang="en-US" dirty="0" smtClean="0"/>
              <a:t> </a:t>
            </a:r>
            <a:r>
              <a:rPr lang="en-US" dirty="0" err="1" smtClean="0"/>
              <a:t>menukarkan</a:t>
            </a:r>
            <a:r>
              <a:rPr lang="en-US" dirty="0" smtClean="0"/>
              <a:t> rupiah </a:t>
            </a:r>
            <a:r>
              <a:rPr lang="en-US" dirty="0" err="1" smtClean="0"/>
              <a:t>ke</a:t>
            </a:r>
            <a:r>
              <a:rPr lang="en-US" dirty="0" smtClean="0"/>
              <a:t> DM di </a:t>
            </a:r>
            <a:r>
              <a:rPr lang="en-US" dirty="0" err="1" smtClean="0"/>
              <a:t>Jerman</a:t>
            </a:r>
            <a:r>
              <a:rPr lang="en-US" dirty="0" smtClean="0"/>
              <a:t>.</a:t>
            </a:r>
            <a:endParaRPr lang="en-US" dirty="0"/>
          </a:p>
        </p:txBody>
      </p:sp>
    </p:spTree>
    <p:extLst>
      <p:ext uri="{BB962C8B-B14F-4D97-AF65-F5344CB8AC3E}">
        <p14:creationId xmlns:p14="http://schemas.microsoft.com/office/powerpoint/2010/main" val="24876202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700808"/>
            <a:ext cx="8229600" cy="4623792"/>
          </a:xfrm>
        </p:spPr>
        <p:txBody>
          <a:bodyPr>
            <a:normAutofit fontScale="92500"/>
          </a:bodyPr>
          <a:lstStyle/>
          <a:p>
            <a:pPr marL="1608138" indent="-412750" algn="just">
              <a:buNone/>
            </a:pPr>
            <a:r>
              <a:rPr lang="en-US" i="1" dirty="0" smtClean="0"/>
              <a:t>b.	</a:t>
            </a:r>
            <a:r>
              <a:rPr lang="en-US" i="1" dirty="0" err="1" smtClean="0"/>
              <a:t>Mempertahankan</a:t>
            </a:r>
            <a:r>
              <a:rPr lang="en-US" i="1" dirty="0" smtClean="0"/>
              <a:t> </a:t>
            </a:r>
            <a:r>
              <a:rPr lang="en-US" i="1" dirty="0" err="1"/>
              <a:t>D</a:t>
            </a:r>
            <a:r>
              <a:rPr lang="en-US" i="1" dirty="0" err="1" smtClean="0"/>
              <a:t>aya</a:t>
            </a:r>
            <a:r>
              <a:rPr lang="en-US" i="1" dirty="0" smtClean="0"/>
              <a:t> </a:t>
            </a:r>
            <a:r>
              <a:rPr lang="en-US" i="1" dirty="0" err="1"/>
              <a:t>B</a:t>
            </a:r>
            <a:r>
              <a:rPr lang="en-US" i="1" dirty="0" err="1" smtClean="0"/>
              <a:t>eli</a:t>
            </a:r>
            <a:endParaRPr lang="en-US" i="1" dirty="0" smtClean="0"/>
          </a:p>
          <a:p>
            <a:pPr marL="1608138" indent="-412750" algn="just">
              <a:buNone/>
            </a:pPr>
            <a:r>
              <a:rPr lang="en-US" i="1" dirty="0" smtClean="0"/>
              <a:t>	</a:t>
            </a:r>
            <a:r>
              <a:rPr lang="en-US" dirty="0" err="1" smtClean="0"/>
              <a:t>Kebijaksanaan</a:t>
            </a:r>
            <a:r>
              <a:rPr lang="en-US" dirty="0" smtClean="0"/>
              <a:t> </a:t>
            </a:r>
            <a:r>
              <a:rPr lang="en-US" dirty="0" err="1" smtClean="0"/>
              <a:t>pemerintahan</a:t>
            </a:r>
            <a:r>
              <a:rPr lang="en-US" dirty="0" smtClean="0"/>
              <a:t> </a:t>
            </a:r>
            <a:r>
              <a:rPr lang="en-US" dirty="0" err="1" smtClean="0"/>
              <a:t>melaksanakan</a:t>
            </a:r>
            <a:r>
              <a:rPr lang="en-US" dirty="0" smtClean="0"/>
              <a:t> </a:t>
            </a:r>
            <a:r>
              <a:rPr lang="en-US" dirty="0" err="1" smtClean="0"/>
              <a:t>devaluasi</a:t>
            </a:r>
            <a:r>
              <a:rPr lang="en-US" dirty="0" smtClean="0"/>
              <a:t> </a:t>
            </a:r>
            <a:r>
              <a:rPr lang="en-US" dirty="0" err="1" smtClean="0"/>
              <a:t>bertujuan</a:t>
            </a:r>
            <a:r>
              <a:rPr lang="en-US" dirty="0" smtClean="0"/>
              <a:t> </a:t>
            </a:r>
            <a:r>
              <a:rPr lang="en-US" dirty="0" err="1" smtClean="0"/>
              <a:t>untuk</a:t>
            </a:r>
            <a:r>
              <a:rPr lang="en-US" dirty="0" smtClean="0"/>
              <a:t> </a:t>
            </a:r>
            <a:r>
              <a:rPr lang="en-US" dirty="0" err="1" smtClean="0"/>
              <a:t>meningkatkan</a:t>
            </a:r>
            <a:r>
              <a:rPr lang="en-US" dirty="0" smtClean="0"/>
              <a:t> </a:t>
            </a:r>
            <a:r>
              <a:rPr lang="en-US" dirty="0" err="1" smtClean="0"/>
              <a:t>ekspor</a:t>
            </a:r>
            <a:r>
              <a:rPr lang="en-US" dirty="0" smtClean="0"/>
              <a:t> </a:t>
            </a:r>
            <a:r>
              <a:rPr lang="en-US" dirty="0" err="1" smtClean="0"/>
              <a:t>sehingga</a:t>
            </a:r>
            <a:r>
              <a:rPr lang="en-US" dirty="0" smtClean="0"/>
              <a:t> </a:t>
            </a:r>
            <a:r>
              <a:rPr lang="en-US" dirty="0" err="1" smtClean="0"/>
              <a:t>barang-barang</a:t>
            </a:r>
            <a:r>
              <a:rPr lang="en-US" dirty="0" smtClean="0"/>
              <a:t> </a:t>
            </a:r>
            <a:r>
              <a:rPr lang="en-US" dirty="0" err="1" smtClean="0"/>
              <a:t>kita</a:t>
            </a:r>
            <a:r>
              <a:rPr lang="en-US" dirty="0" smtClean="0"/>
              <a:t> yang di </a:t>
            </a:r>
            <a:r>
              <a:rPr lang="en-US" dirty="0" err="1" smtClean="0"/>
              <a:t>luar</a:t>
            </a:r>
            <a:r>
              <a:rPr lang="en-US" dirty="0" smtClean="0"/>
              <a:t> </a:t>
            </a:r>
            <a:r>
              <a:rPr lang="en-US" dirty="0" err="1" smtClean="0"/>
              <a:t>negeri</a:t>
            </a:r>
            <a:r>
              <a:rPr lang="en-US" dirty="0" smtClean="0"/>
              <a:t> </a:t>
            </a:r>
            <a:r>
              <a:rPr lang="en-US" dirty="0" err="1" smtClean="0"/>
              <a:t>menjadi</a:t>
            </a:r>
            <a:r>
              <a:rPr lang="en-US" dirty="0" smtClean="0"/>
              <a:t> </a:t>
            </a:r>
            <a:r>
              <a:rPr lang="en-US" dirty="0" err="1" smtClean="0"/>
              <a:t>lebih</a:t>
            </a:r>
            <a:r>
              <a:rPr lang="en-US" dirty="0" smtClean="0"/>
              <a:t> </a:t>
            </a:r>
            <a:r>
              <a:rPr lang="en-US" dirty="0" err="1" smtClean="0"/>
              <a:t>kompetitif</a:t>
            </a:r>
            <a:r>
              <a:rPr lang="en-US" dirty="0" smtClean="0"/>
              <a:t>.  </a:t>
            </a:r>
            <a:r>
              <a:rPr lang="en-US" dirty="0" err="1" smtClean="0"/>
              <a:t>Dengan</a:t>
            </a:r>
            <a:r>
              <a:rPr lang="en-US" dirty="0" smtClean="0"/>
              <a:t> </a:t>
            </a:r>
            <a:r>
              <a:rPr lang="en-US" dirty="0" err="1" smtClean="0"/>
              <a:t>melaksanakan</a:t>
            </a:r>
            <a:r>
              <a:rPr lang="en-US" dirty="0" smtClean="0"/>
              <a:t> </a:t>
            </a:r>
            <a:r>
              <a:rPr lang="en-US" dirty="0" err="1" smtClean="0"/>
              <a:t>devaluasi</a:t>
            </a:r>
            <a:r>
              <a:rPr lang="en-US" dirty="0" smtClean="0"/>
              <a:t>, </a:t>
            </a:r>
            <a:r>
              <a:rPr lang="en-US" dirty="0" err="1" smtClean="0"/>
              <a:t>maka</a:t>
            </a:r>
            <a:r>
              <a:rPr lang="en-US" dirty="0" smtClean="0"/>
              <a:t> </a:t>
            </a:r>
            <a:r>
              <a:rPr lang="en-US" dirty="0" err="1" smtClean="0"/>
              <a:t>nilai</a:t>
            </a:r>
            <a:r>
              <a:rPr lang="en-US" dirty="0" smtClean="0"/>
              <a:t> </a:t>
            </a:r>
            <a:r>
              <a:rPr lang="en-US" dirty="0" err="1" smtClean="0"/>
              <a:t>tukar</a:t>
            </a:r>
            <a:r>
              <a:rPr lang="en-US" dirty="0" smtClean="0"/>
              <a:t> rupiah </a:t>
            </a:r>
            <a:r>
              <a:rPr lang="en-US" dirty="0" err="1" smtClean="0"/>
              <a:t>diturunkan</a:t>
            </a:r>
            <a:r>
              <a:rPr lang="en-US" dirty="0" smtClean="0"/>
              <a:t> </a:t>
            </a:r>
            <a:r>
              <a:rPr lang="en-US" dirty="0" err="1" smtClean="0"/>
              <a:t>terhadap</a:t>
            </a:r>
            <a:r>
              <a:rPr lang="en-US" dirty="0" smtClean="0"/>
              <a:t> </a:t>
            </a:r>
            <a:r>
              <a:rPr lang="en-US" dirty="0" err="1" smtClean="0"/>
              <a:t>mata</a:t>
            </a:r>
            <a:r>
              <a:rPr lang="en-US" dirty="0" smtClean="0"/>
              <a:t> </a:t>
            </a:r>
            <a:r>
              <a:rPr lang="en-US" dirty="0" err="1" smtClean="0"/>
              <a:t>uang</a:t>
            </a:r>
            <a:r>
              <a:rPr lang="en-US" dirty="0" smtClean="0"/>
              <a:t> yang </a:t>
            </a:r>
            <a:r>
              <a:rPr lang="en-US" dirty="0" err="1" smtClean="0"/>
              <a:t>didevaluasikan</a:t>
            </a:r>
            <a:r>
              <a:rPr lang="en-US" dirty="0" smtClean="0"/>
              <a:t>.  Akan </a:t>
            </a:r>
            <a:r>
              <a:rPr lang="en-US" dirty="0" err="1" smtClean="0"/>
              <a:t>tetapi</a:t>
            </a:r>
            <a:r>
              <a:rPr lang="en-US" dirty="0" smtClean="0"/>
              <a:t>, </a:t>
            </a:r>
            <a:r>
              <a:rPr lang="en-US" dirty="0" err="1" smtClean="0"/>
              <a:t>bagi</a:t>
            </a:r>
            <a:r>
              <a:rPr lang="en-US" dirty="0" smtClean="0"/>
              <a:t> </a:t>
            </a:r>
            <a:r>
              <a:rPr lang="en-US" dirty="0" err="1" smtClean="0"/>
              <a:t>pemegang</a:t>
            </a:r>
            <a:r>
              <a:rPr lang="en-US" dirty="0" smtClean="0"/>
              <a:t> rupiah </a:t>
            </a:r>
            <a:r>
              <a:rPr lang="en-US" dirty="0" err="1" smtClean="0"/>
              <a:t>dalam</a:t>
            </a:r>
            <a:r>
              <a:rPr lang="en-US" dirty="0" smtClean="0"/>
              <a:t> </a:t>
            </a:r>
            <a:r>
              <a:rPr lang="en-US" dirty="0" err="1" smtClean="0"/>
              <a:t>negeri</a:t>
            </a:r>
            <a:r>
              <a:rPr lang="en-US" dirty="0" smtClean="0"/>
              <a:t> </a:t>
            </a:r>
            <a:r>
              <a:rPr lang="en-US" dirty="0" err="1" smtClean="0"/>
              <a:t>justru</a:t>
            </a:r>
            <a:r>
              <a:rPr lang="en-US" dirty="0" smtClean="0"/>
              <a:t> </a:t>
            </a:r>
            <a:r>
              <a:rPr lang="en-US" dirty="0" err="1" smtClean="0"/>
              <a:t>nilai</a:t>
            </a:r>
            <a:r>
              <a:rPr lang="en-US" dirty="0" smtClean="0"/>
              <a:t> </a:t>
            </a:r>
            <a:r>
              <a:rPr lang="en-US" dirty="0" err="1" smtClean="0"/>
              <a:t>tukar</a:t>
            </a:r>
            <a:r>
              <a:rPr lang="en-US" dirty="0" smtClean="0"/>
              <a:t> </a:t>
            </a:r>
            <a:r>
              <a:rPr lang="en-US" dirty="0" err="1" smtClean="0"/>
              <a:t>uangnya</a:t>
            </a:r>
            <a:r>
              <a:rPr lang="en-US" dirty="0" smtClean="0"/>
              <a:t> </a:t>
            </a:r>
            <a:r>
              <a:rPr lang="en-US" dirty="0" err="1" smtClean="0"/>
              <a:t>terhadap</a:t>
            </a:r>
            <a:r>
              <a:rPr lang="en-US" dirty="0" smtClean="0"/>
              <a:t> </a:t>
            </a:r>
            <a:r>
              <a:rPr lang="en-US" dirty="0" err="1" smtClean="0"/>
              <a:t>mata</a:t>
            </a:r>
            <a:r>
              <a:rPr lang="en-US" dirty="0" smtClean="0"/>
              <a:t> </a:t>
            </a:r>
            <a:r>
              <a:rPr lang="en-US" dirty="0" err="1" smtClean="0"/>
              <a:t>uang</a:t>
            </a:r>
            <a:r>
              <a:rPr lang="en-US" dirty="0" smtClean="0"/>
              <a:t> </a:t>
            </a:r>
            <a:r>
              <a:rPr lang="en-US" dirty="0" err="1" smtClean="0"/>
              <a:t>asing</a:t>
            </a:r>
            <a:r>
              <a:rPr lang="en-US" dirty="0" smtClean="0"/>
              <a:t> </a:t>
            </a:r>
            <a:r>
              <a:rPr lang="en-US" dirty="0" err="1" smtClean="0"/>
              <a:t>malah</a:t>
            </a:r>
            <a:r>
              <a:rPr lang="en-US" dirty="0" smtClean="0"/>
              <a:t> </a:t>
            </a:r>
            <a:r>
              <a:rPr lang="en-US" dirty="0" err="1" smtClean="0"/>
              <a:t>menjadi</a:t>
            </a:r>
            <a:r>
              <a:rPr lang="en-US" dirty="0" smtClean="0"/>
              <a:t> </a:t>
            </a:r>
            <a:r>
              <a:rPr lang="en-US" dirty="0" err="1" smtClean="0"/>
              <a:t>turun</a:t>
            </a:r>
            <a:r>
              <a:rPr lang="en-US" dirty="0" smtClean="0"/>
              <a:t>, </a:t>
            </a:r>
            <a:r>
              <a:rPr lang="en-US" dirty="0" err="1" smtClean="0"/>
              <a:t>akibatnya</a:t>
            </a:r>
            <a:r>
              <a:rPr lang="en-US" dirty="0" smtClean="0"/>
              <a:t> </a:t>
            </a:r>
            <a:r>
              <a:rPr lang="en-US" dirty="0" err="1" smtClean="0"/>
              <a:t>daya</a:t>
            </a:r>
            <a:r>
              <a:rPr lang="en-US" dirty="0" smtClean="0"/>
              <a:t> </a:t>
            </a:r>
            <a:r>
              <a:rPr lang="en-US" dirty="0" err="1" smtClean="0"/>
              <a:t>belipun</a:t>
            </a:r>
            <a:r>
              <a:rPr lang="en-US" dirty="0" smtClean="0"/>
              <a:t> </a:t>
            </a:r>
            <a:r>
              <a:rPr lang="en-US" dirty="0" err="1" smtClean="0"/>
              <a:t>menurun</a:t>
            </a:r>
            <a:r>
              <a:rPr lang="en-US" dirty="0" smtClean="0"/>
              <a:t> </a:t>
            </a:r>
            <a:r>
              <a:rPr lang="en-US" dirty="0" err="1" smtClean="0"/>
              <a:t>jika</a:t>
            </a:r>
            <a:r>
              <a:rPr lang="en-US" dirty="0" smtClean="0"/>
              <a:t> </a:t>
            </a:r>
            <a:r>
              <a:rPr lang="en-US" dirty="0" err="1" smtClean="0"/>
              <a:t>dibandingkan</a:t>
            </a:r>
            <a:r>
              <a:rPr lang="en-US" dirty="0" smtClean="0"/>
              <a:t> </a:t>
            </a:r>
            <a:r>
              <a:rPr lang="en-US" dirty="0" err="1" smtClean="0"/>
              <a:t>dengan</a:t>
            </a:r>
            <a:r>
              <a:rPr lang="en-US" dirty="0" smtClean="0"/>
              <a:t> </a:t>
            </a:r>
            <a:r>
              <a:rPr lang="en-US" dirty="0" err="1" smtClean="0"/>
              <a:t>valas</a:t>
            </a:r>
            <a:r>
              <a:rPr lang="en-US" dirty="0" smtClean="0"/>
              <a:t> </a:t>
            </a:r>
            <a:r>
              <a:rPr lang="en-US" dirty="0" err="1" smtClean="0"/>
              <a:t>tersebut</a:t>
            </a:r>
            <a:r>
              <a:rPr lang="en-US" dirty="0" smtClean="0"/>
              <a:t>. </a:t>
            </a:r>
            <a:endParaRPr lang="en-US" i="1" dirty="0"/>
          </a:p>
        </p:txBody>
      </p:sp>
    </p:spTree>
    <p:extLst>
      <p:ext uri="{BB962C8B-B14F-4D97-AF65-F5344CB8AC3E}">
        <p14:creationId xmlns:p14="http://schemas.microsoft.com/office/powerpoint/2010/main" val="131696553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484784"/>
            <a:ext cx="8229600" cy="4839816"/>
          </a:xfrm>
        </p:spPr>
        <p:txBody>
          <a:bodyPr>
            <a:normAutofit fontScale="92500" lnSpcReduction="10000"/>
          </a:bodyPr>
          <a:lstStyle/>
          <a:p>
            <a:pPr marL="1608138" indent="-412750" algn="just">
              <a:buNone/>
            </a:pPr>
            <a:r>
              <a:rPr lang="en-US" i="1" dirty="0"/>
              <a:t>c</a:t>
            </a:r>
            <a:r>
              <a:rPr lang="en-US" i="1" dirty="0" smtClean="0"/>
              <a:t>.	</a:t>
            </a:r>
            <a:r>
              <a:rPr lang="en-US" i="1" dirty="0" err="1" smtClean="0"/>
              <a:t>Pengiriman</a:t>
            </a:r>
            <a:r>
              <a:rPr lang="en-US" i="1" dirty="0" smtClean="0"/>
              <a:t> </a:t>
            </a:r>
            <a:r>
              <a:rPr lang="en-US" i="1" dirty="0" err="1"/>
              <a:t>U</a:t>
            </a:r>
            <a:r>
              <a:rPr lang="en-US" i="1" dirty="0" err="1" smtClean="0"/>
              <a:t>ang</a:t>
            </a:r>
            <a:r>
              <a:rPr lang="en-US" i="1" dirty="0" smtClean="0"/>
              <a:t> </a:t>
            </a:r>
            <a:r>
              <a:rPr lang="en-US" i="1" dirty="0" err="1" smtClean="0"/>
              <a:t>ke</a:t>
            </a:r>
            <a:r>
              <a:rPr lang="en-US" i="1" dirty="0" smtClean="0"/>
              <a:t> </a:t>
            </a:r>
            <a:r>
              <a:rPr lang="en-US" i="1" dirty="0" err="1" smtClean="0"/>
              <a:t>Luar</a:t>
            </a:r>
            <a:r>
              <a:rPr lang="en-US" i="1" dirty="0" smtClean="0"/>
              <a:t> </a:t>
            </a:r>
            <a:r>
              <a:rPr lang="en-US" i="1" dirty="0" err="1" smtClean="0"/>
              <a:t>Negeri</a:t>
            </a:r>
            <a:endParaRPr lang="en-US" i="1" dirty="0" smtClean="0"/>
          </a:p>
          <a:p>
            <a:pPr marL="1608138" indent="-412750" algn="just">
              <a:buNone/>
            </a:pPr>
            <a:r>
              <a:rPr lang="en-US" i="1" dirty="0" smtClean="0"/>
              <a:t>	</a:t>
            </a:r>
            <a:r>
              <a:rPr lang="en-US" dirty="0" smtClean="0"/>
              <a:t>Transfer </a:t>
            </a:r>
            <a:r>
              <a:rPr lang="en-US" dirty="0" err="1" smtClean="0"/>
              <a:t>ke</a:t>
            </a:r>
            <a:r>
              <a:rPr lang="en-US" dirty="0" smtClean="0"/>
              <a:t> </a:t>
            </a:r>
            <a:r>
              <a:rPr lang="en-US" dirty="0" err="1" smtClean="0"/>
              <a:t>luar</a:t>
            </a:r>
            <a:r>
              <a:rPr lang="en-US" dirty="0" smtClean="0"/>
              <a:t> </a:t>
            </a:r>
            <a:r>
              <a:rPr lang="en-US" dirty="0" err="1" smtClean="0"/>
              <a:t>negeri</a:t>
            </a:r>
            <a:r>
              <a:rPr lang="en-US" dirty="0" smtClean="0"/>
              <a:t> </a:t>
            </a:r>
            <a:r>
              <a:rPr lang="en-US" dirty="0" err="1" smtClean="0"/>
              <a:t>merupakan</a:t>
            </a:r>
            <a:r>
              <a:rPr lang="en-US" dirty="0" smtClean="0"/>
              <a:t> </a:t>
            </a:r>
            <a:r>
              <a:rPr lang="en-US" dirty="0" err="1" smtClean="0"/>
              <a:t>jasa</a:t>
            </a:r>
            <a:r>
              <a:rPr lang="en-US" dirty="0" smtClean="0"/>
              <a:t> bank </a:t>
            </a:r>
            <a:r>
              <a:rPr lang="en-US" dirty="0" err="1" smtClean="0"/>
              <a:t>dalam</a:t>
            </a:r>
            <a:r>
              <a:rPr lang="en-US" dirty="0" smtClean="0"/>
              <a:t> </a:t>
            </a:r>
            <a:r>
              <a:rPr lang="en-US" dirty="0" err="1" smtClean="0"/>
              <a:t>pengiriman</a:t>
            </a:r>
            <a:r>
              <a:rPr lang="en-US" dirty="0" smtClean="0"/>
              <a:t> </a:t>
            </a:r>
            <a:r>
              <a:rPr lang="en-US" dirty="0" err="1" smtClean="0"/>
              <a:t>uang</a:t>
            </a:r>
            <a:r>
              <a:rPr lang="en-US" dirty="0" smtClean="0"/>
              <a:t> </a:t>
            </a:r>
            <a:r>
              <a:rPr lang="en-US" dirty="0" err="1" smtClean="0"/>
              <a:t>ke</a:t>
            </a:r>
            <a:r>
              <a:rPr lang="en-US" dirty="0" smtClean="0"/>
              <a:t> </a:t>
            </a:r>
            <a:r>
              <a:rPr lang="en-US" dirty="0" err="1" smtClean="0"/>
              <a:t>luar</a:t>
            </a:r>
            <a:r>
              <a:rPr lang="en-US" dirty="0" smtClean="0"/>
              <a:t> </a:t>
            </a:r>
            <a:r>
              <a:rPr lang="en-US" dirty="0" err="1" smtClean="0"/>
              <a:t>negeri</a:t>
            </a:r>
            <a:r>
              <a:rPr lang="en-US" dirty="0" smtClean="0"/>
              <a:t>.  </a:t>
            </a:r>
            <a:r>
              <a:rPr lang="en-US" dirty="0" err="1" smtClean="0"/>
              <a:t>Sarana</a:t>
            </a:r>
            <a:r>
              <a:rPr lang="en-US" dirty="0" smtClean="0"/>
              <a:t> yang </a:t>
            </a:r>
            <a:r>
              <a:rPr lang="en-US" dirty="0" err="1" smtClean="0"/>
              <a:t>digunakan</a:t>
            </a:r>
            <a:r>
              <a:rPr lang="en-US" dirty="0" smtClean="0"/>
              <a:t> </a:t>
            </a:r>
            <a:r>
              <a:rPr lang="en-US" dirty="0" err="1" smtClean="0"/>
              <a:t>dalam</a:t>
            </a:r>
            <a:r>
              <a:rPr lang="en-US" dirty="0" smtClean="0"/>
              <a:t> </a:t>
            </a:r>
            <a:r>
              <a:rPr lang="en-US" dirty="0" err="1" smtClean="0"/>
              <a:t>pengiriman</a:t>
            </a:r>
            <a:r>
              <a:rPr lang="en-US" dirty="0" smtClean="0"/>
              <a:t> </a:t>
            </a:r>
            <a:r>
              <a:rPr lang="en-US" dirty="0" err="1" smtClean="0"/>
              <a:t>ini</a:t>
            </a:r>
            <a:r>
              <a:rPr lang="en-US" dirty="0" smtClean="0"/>
              <a:t> </a:t>
            </a:r>
            <a:r>
              <a:rPr lang="en-US" dirty="0" err="1" smtClean="0"/>
              <a:t>dapat</a:t>
            </a:r>
            <a:r>
              <a:rPr lang="en-US" dirty="0" smtClean="0"/>
              <a:t> </a:t>
            </a:r>
            <a:r>
              <a:rPr lang="en-US" dirty="0" err="1" smtClean="0"/>
              <a:t>dilakukan</a:t>
            </a:r>
            <a:r>
              <a:rPr lang="en-US" dirty="0" smtClean="0"/>
              <a:t> </a:t>
            </a:r>
            <a:r>
              <a:rPr lang="en-US" dirty="0" err="1" smtClean="0"/>
              <a:t>dengan</a:t>
            </a:r>
            <a:r>
              <a:rPr lang="en-US" dirty="0" smtClean="0"/>
              <a:t> </a:t>
            </a:r>
            <a:r>
              <a:rPr lang="en-US" dirty="0" err="1" smtClean="0"/>
              <a:t>menggunakan</a:t>
            </a:r>
            <a:r>
              <a:rPr lang="en-US" dirty="0" smtClean="0"/>
              <a:t> </a:t>
            </a:r>
            <a:r>
              <a:rPr lang="en-US" dirty="0" err="1" smtClean="0"/>
              <a:t>sarana</a:t>
            </a:r>
            <a:r>
              <a:rPr lang="en-US" dirty="0" smtClean="0"/>
              <a:t> telex</a:t>
            </a:r>
            <a:r>
              <a:rPr lang="en-US" i="1" dirty="0" smtClean="0"/>
              <a:t>, </a:t>
            </a:r>
            <a:r>
              <a:rPr lang="en-US" dirty="0" err="1" smtClean="0"/>
              <a:t>telepon</a:t>
            </a:r>
            <a:r>
              <a:rPr lang="en-US" dirty="0" smtClean="0"/>
              <a:t>, </a:t>
            </a:r>
            <a:r>
              <a:rPr lang="en-US" dirty="0" err="1" smtClean="0"/>
              <a:t>faksimile</a:t>
            </a:r>
            <a:r>
              <a:rPr lang="en-US" dirty="0" smtClean="0"/>
              <a:t> </a:t>
            </a:r>
            <a:r>
              <a:rPr lang="en-US" dirty="0" err="1" smtClean="0"/>
              <a:t>atau</a:t>
            </a:r>
            <a:r>
              <a:rPr lang="en-US" dirty="0" smtClean="0"/>
              <a:t> </a:t>
            </a:r>
            <a:r>
              <a:rPr lang="en-US" dirty="0" err="1" smtClean="0"/>
              <a:t>sarana</a:t>
            </a:r>
            <a:r>
              <a:rPr lang="en-US" dirty="0" smtClean="0"/>
              <a:t> </a:t>
            </a:r>
            <a:r>
              <a:rPr lang="en-US" dirty="0" err="1" smtClean="0"/>
              <a:t>lainnya</a:t>
            </a:r>
            <a:r>
              <a:rPr lang="en-US" dirty="0" smtClean="0"/>
              <a:t>.  </a:t>
            </a:r>
            <a:r>
              <a:rPr lang="en-US" dirty="0" err="1" smtClean="0"/>
              <a:t>Pengirimn</a:t>
            </a:r>
            <a:r>
              <a:rPr lang="en-US" dirty="0" smtClean="0"/>
              <a:t> </a:t>
            </a:r>
            <a:r>
              <a:rPr lang="en-US" dirty="0" err="1" smtClean="0"/>
              <a:t>dapat</a:t>
            </a:r>
            <a:r>
              <a:rPr lang="en-US" dirty="0" smtClean="0"/>
              <a:t> </a:t>
            </a:r>
            <a:r>
              <a:rPr lang="en-US" dirty="0" err="1" smtClean="0"/>
              <a:t>dilakukan</a:t>
            </a:r>
            <a:r>
              <a:rPr lang="en-US" dirty="0" smtClean="0"/>
              <a:t> </a:t>
            </a:r>
            <a:r>
              <a:rPr lang="en-US" dirty="0" err="1" smtClean="0"/>
              <a:t>dengan</a:t>
            </a:r>
            <a:r>
              <a:rPr lang="en-US" dirty="0" smtClean="0"/>
              <a:t> </a:t>
            </a:r>
            <a:r>
              <a:rPr lang="en-US" dirty="0" err="1" smtClean="0"/>
              <a:t>menggunakan</a:t>
            </a:r>
            <a:r>
              <a:rPr lang="en-US" dirty="0" smtClean="0"/>
              <a:t> </a:t>
            </a:r>
            <a:r>
              <a:rPr lang="en-US" dirty="0" err="1" smtClean="0"/>
              <a:t>negara</a:t>
            </a:r>
            <a:r>
              <a:rPr lang="en-US" dirty="0" smtClean="0"/>
              <a:t> </a:t>
            </a:r>
            <a:r>
              <a:rPr lang="en-US" dirty="0" err="1" smtClean="0"/>
              <a:t>pengirim</a:t>
            </a:r>
            <a:r>
              <a:rPr lang="en-US" dirty="0" smtClean="0"/>
              <a:t> </a:t>
            </a:r>
            <a:r>
              <a:rPr lang="en-US" dirty="0" err="1" smtClean="0"/>
              <a:t>atau</a:t>
            </a:r>
            <a:r>
              <a:rPr lang="en-US" dirty="0" smtClean="0"/>
              <a:t> </a:t>
            </a:r>
            <a:r>
              <a:rPr lang="en-US" dirty="0" err="1" smtClean="0"/>
              <a:t>negara</a:t>
            </a:r>
            <a:r>
              <a:rPr lang="en-US" dirty="0" smtClean="0"/>
              <a:t> yang </a:t>
            </a:r>
            <a:r>
              <a:rPr lang="en-US" dirty="0" err="1" smtClean="0"/>
              <a:t>akan</a:t>
            </a:r>
            <a:r>
              <a:rPr lang="en-US" dirty="0" smtClean="0"/>
              <a:t> </a:t>
            </a:r>
            <a:r>
              <a:rPr lang="en-US" dirty="0" err="1" smtClean="0"/>
              <a:t>dikirimkan</a:t>
            </a:r>
            <a:r>
              <a:rPr lang="en-US" dirty="0" smtClean="0"/>
              <a:t>.  </a:t>
            </a:r>
            <a:r>
              <a:rPr lang="en-US" dirty="0" err="1" smtClean="0"/>
              <a:t>Jika</a:t>
            </a:r>
            <a:r>
              <a:rPr lang="en-US" dirty="0" smtClean="0"/>
              <a:t> </a:t>
            </a:r>
            <a:r>
              <a:rPr lang="en-US" dirty="0" err="1" smtClean="0"/>
              <a:t>pengiriman</a:t>
            </a:r>
            <a:r>
              <a:rPr lang="en-US" dirty="0" smtClean="0"/>
              <a:t> </a:t>
            </a:r>
            <a:r>
              <a:rPr lang="en-US" dirty="0" err="1" smtClean="0"/>
              <a:t>dalam</a:t>
            </a:r>
            <a:r>
              <a:rPr lang="en-US" dirty="0" smtClean="0"/>
              <a:t> </a:t>
            </a:r>
            <a:r>
              <a:rPr lang="en-US" dirty="0" err="1" smtClean="0"/>
              <a:t>mata</a:t>
            </a:r>
            <a:r>
              <a:rPr lang="en-US" dirty="0" smtClean="0"/>
              <a:t> </a:t>
            </a:r>
            <a:r>
              <a:rPr lang="en-US" dirty="0" err="1" smtClean="0"/>
              <a:t>uang</a:t>
            </a:r>
            <a:r>
              <a:rPr lang="en-US" dirty="0" smtClean="0"/>
              <a:t> </a:t>
            </a:r>
            <a:r>
              <a:rPr lang="en-US" dirty="0" err="1" smtClean="0"/>
              <a:t>negara</a:t>
            </a:r>
            <a:r>
              <a:rPr lang="en-US" dirty="0" smtClean="0"/>
              <a:t> </a:t>
            </a:r>
            <a:r>
              <a:rPr lang="en-US" dirty="0" err="1" smtClean="0"/>
              <a:t>tujuan</a:t>
            </a:r>
            <a:r>
              <a:rPr lang="en-US" dirty="0" smtClean="0"/>
              <a:t> </a:t>
            </a:r>
            <a:r>
              <a:rPr lang="en-US" dirty="0" err="1" smtClean="0"/>
              <a:t>maka</a:t>
            </a:r>
            <a:r>
              <a:rPr lang="en-US" dirty="0" smtClean="0"/>
              <a:t> </a:t>
            </a:r>
            <a:r>
              <a:rPr lang="en-US" dirty="0" err="1" smtClean="0"/>
              <a:t>pertukaran</a:t>
            </a:r>
            <a:r>
              <a:rPr lang="en-US" dirty="0" smtClean="0"/>
              <a:t> </a:t>
            </a:r>
            <a:r>
              <a:rPr lang="en-US" dirty="0" err="1" smtClean="0"/>
              <a:t>valas</a:t>
            </a:r>
            <a:r>
              <a:rPr lang="en-US" dirty="0" smtClean="0"/>
              <a:t> </a:t>
            </a:r>
            <a:r>
              <a:rPr lang="en-US" dirty="0" err="1" smtClean="0"/>
              <a:t>terjadi</a:t>
            </a:r>
            <a:r>
              <a:rPr lang="en-US" dirty="0" smtClean="0"/>
              <a:t> di </a:t>
            </a:r>
            <a:r>
              <a:rPr lang="en-US" dirty="0" err="1" smtClean="0"/>
              <a:t>negara</a:t>
            </a:r>
            <a:r>
              <a:rPr lang="en-US" dirty="0" smtClean="0"/>
              <a:t> </a:t>
            </a:r>
            <a:r>
              <a:rPr lang="en-US" dirty="0" err="1" smtClean="0"/>
              <a:t>pengirim</a:t>
            </a:r>
            <a:r>
              <a:rPr lang="en-US" dirty="0" smtClean="0"/>
              <a:t>, </a:t>
            </a:r>
            <a:r>
              <a:rPr lang="en-US" dirty="0" err="1" smtClean="0"/>
              <a:t>demikian</a:t>
            </a:r>
            <a:r>
              <a:rPr lang="en-US" dirty="0" smtClean="0"/>
              <a:t> pula </a:t>
            </a:r>
            <a:r>
              <a:rPr lang="en-US" dirty="0" err="1" smtClean="0"/>
              <a:t>jika</a:t>
            </a:r>
            <a:r>
              <a:rPr lang="en-US" dirty="0" smtClean="0"/>
              <a:t> </a:t>
            </a:r>
            <a:r>
              <a:rPr lang="en-US" dirty="0" err="1" smtClean="0"/>
              <a:t>pengiriman</a:t>
            </a:r>
            <a:r>
              <a:rPr lang="en-US" dirty="0" smtClean="0"/>
              <a:t> </a:t>
            </a:r>
            <a:r>
              <a:rPr lang="en-US" dirty="0" err="1" smtClean="0"/>
              <a:t>dengan</a:t>
            </a:r>
            <a:r>
              <a:rPr lang="en-US" dirty="0" smtClean="0"/>
              <a:t> </a:t>
            </a:r>
            <a:r>
              <a:rPr lang="en-US" dirty="0" err="1" smtClean="0"/>
              <a:t>menggunakan</a:t>
            </a:r>
            <a:r>
              <a:rPr lang="en-US" dirty="0" smtClean="0"/>
              <a:t> </a:t>
            </a:r>
            <a:r>
              <a:rPr lang="en-US" dirty="0" err="1" smtClean="0"/>
              <a:t>negara</a:t>
            </a:r>
            <a:r>
              <a:rPr lang="en-US" dirty="0" smtClean="0"/>
              <a:t> </a:t>
            </a:r>
            <a:r>
              <a:rPr lang="en-US" dirty="0" err="1" smtClean="0"/>
              <a:t>pengirim</a:t>
            </a:r>
            <a:r>
              <a:rPr lang="en-US" dirty="0" smtClean="0"/>
              <a:t>, </a:t>
            </a:r>
            <a:r>
              <a:rPr lang="en-US" dirty="0" err="1" smtClean="0"/>
              <a:t>maka</a:t>
            </a:r>
            <a:r>
              <a:rPr lang="en-US" dirty="0" smtClean="0"/>
              <a:t> </a:t>
            </a:r>
            <a:r>
              <a:rPr lang="en-US" dirty="0" err="1" smtClean="0"/>
              <a:t>transaksi</a:t>
            </a:r>
            <a:r>
              <a:rPr lang="en-US" dirty="0" smtClean="0"/>
              <a:t> </a:t>
            </a:r>
            <a:r>
              <a:rPr lang="en-US" dirty="0" err="1" smtClean="0"/>
              <a:t>valas</a:t>
            </a:r>
            <a:r>
              <a:rPr lang="en-US" dirty="0" smtClean="0"/>
              <a:t> </a:t>
            </a:r>
            <a:r>
              <a:rPr lang="en-US" dirty="0" err="1" smtClean="0"/>
              <a:t>terjadi</a:t>
            </a:r>
            <a:r>
              <a:rPr lang="en-US" dirty="0" smtClean="0"/>
              <a:t> di </a:t>
            </a:r>
            <a:r>
              <a:rPr lang="en-US" dirty="0" err="1" smtClean="0"/>
              <a:t>negara</a:t>
            </a:r>
            <a:r>
              <a:rPr lang="en-US" dirty="0" smtClean="0"/>
              <a:t> </a:t>
            </a:r>
            <a:r>
              <a:rPr lang="en-US" dirty="0" err="1" smtClean="0"/>
              <a:t>tujuan</a:t>
            </a:r>
            <a:r>
              <a:rPr lang="en-US" dirty="0" smtClean="0"/>
              <a:t>.</a:t>
            </a:r>
            <a:endParaRPr lang="en-US" dirty="0"/>
          </a:p>
        </p:txBody>
      </p:sp>
    </p:spTree>
    <p:extLst>
      <p:ext uri="{BB962C8B-B14F-4D97-AF65-F5344CB8AC3E}">
        <p14:creationId xmlns:p14="http://schemas.microsoft.com/office/powerpoint/2010/main" val="143475098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1608138" indent="-412750" algn="just">
              <a:buNone/>
            </a:pPr>
            <a:r>
              <a:rPr lang="en-US" sz="2800" i="1" dirty="0"/>
              <a:t>d</a:t>
            </a:r>
            <a:r>
              <a:rPr lang="en-US" sz="2800" i="1" dirty="0" smtClean="0"/>
              <a:t>.	</a:t>
            </a:r>
            <a:r>
              <a:rPr lang="en-US" sz="2800" i="1" dirty="0" err="1" smtClean="0"/>
              <a:t>Mencari</a:t>
            </a:r>
            <a:r>
              <a:rPr lang="en-US" sz="2800" i="1" dirty="0" smtClean="0"/>
              <a:t> </a:t>
            </a:r>
            <a:r>
              <a:rPr lang="en-US" sz="2800" i="1" dirty="0" err="1" smtClean="0"/>
              <a:t>Keuntungan</a:t>
            </a:r>
            <a:endParaRPr lang="en-US" sz="2800" i="1" dirty="0" smtClean="0"/>
          </a:p>
          <a:p>
            <a:pPr marL="1608138" indent="-412750" algn="just">
              <a:buNone/>
            </a:pPr>
            <a:r>
              <a:rPr lang="en-US" sz="2800" i="1" dirty="0" smtClean="0"/>
              <a:t>	</a:t>
            </a:r>
            <a:r>
              <a:rPr lang="en-US" sz="2800" dirty="0" err="1" smtClean="0"/>
              <a:t>Transaksi</a:t>
            </a:r>
            <a:r>
              <a:rPr lang="en-US" sz="2800" dirty="0" smtClean="0"/>
              <a:t> </a:t>
            </a:r>
            <a:r>
              <a:rPr lang="en-US" sz="2800" dirty="0" err="1" smtClean="0"/>
              <a:t>valas</a:t>
            </a:r>
            <a:r>
              <a:rPr lang="en-US" sz="2800" dirty="0" smtClean="0"/>
              <a:t> </a:t>
            </a:r>
            <a:r>
              <a:rPr lang="en-US" sz="2800" dirty="0" err="1" smtClean="0"/>
              <a:t>dapat</a:t>
            </a:r>
            <a:r>
              <a:rPr lang="en-US" sz="2800" dirty="0" smtClean="0"/>
              <a:t> pula </a:t>
            </a:r>
            <a:r>
              <a:rPr lang="en-US" sz="2800" dirty="0" err="1" smtClean="0"/>
              <a:t>dilakukan</a:t>
            </a:r>
            <a:r>
              <a:rPr lang="en-US" sz="2800" dirty="0" smtClean="0"/>
              <a:t> </a:t>
            </a:r>
            <a:r>
              <a:rPr lang="en-US" sz="2800" dirty="0" err="1" smtClean="0"/>
              <a:t>untuk</a:t>
            </a:r>
            <a:r>
              <a:rPr lang="en-US" sz="2800" dirty="0" smtClean="0"/>
              <a:t> </a:t>
            </a:r>
            <a:r>
              <a:rPr lang="en-US" sz="2800" dirty="0" err="1" smtClean="0"/>
              <a:t>mencari</a:t>
            </a:r>
            <a:r>
              <a:rPr lang="en-US" sz="2800" dirty="0" smtClean="0"/>
              <a:t> </a:t>
            </a:r>
            <a:r>
              <a:rPr lang="en-US" sz="2800" dirty="0" err="1" smtClean="0"/>
              <a:t>keuntungan</a:t>
            </a:r>
            <a:r>
              <a:rPr lang="en-US" sz="2800" dirty="0" smtClean="0"/>
              <a:t> </a:t>
            </a:r>
            <a:r>
              <a:rPr lang="en-US" sz="2800" dirty="0" err="1" smtClean="0"/>
              <a:t>atau</a:t>
            </a:r>
            <a:r>
              <a:rPr lang="en-US" sz="2800" dirty="0" smtClean="0"/>
              <a:t> </a:t>
            </a:r>
            <a:r>
              <a:rPr lang="en-US" sz="2800" dirty="0" err="1" smtClean="0"/>
              <a:t>kemudahan</a:t>
            </a:r>
            <a:r>
              <a:rPr lang="en-US" sz="2800" dirty="0" smtClean="0"/>
              <a:t> </a:t>
            </a:r>
            <a:r>
              <a:rPr lang="en-US" sz="2800" dirty="0" err="1" smtClean="0"/>
              <a:t>dalam</a:t>
            </a:r>
            <a:r>
              <a:rPr lang="en-US" sz="2800" dirty="0" smtClean="0"/>
              <a:t> </a:t>
            </a:r>
            <a:r>
              <a:rPr lang="en-US" sz="2800" dirty="0" err="1" smtClean="0"/>
              <a:t>berbelanja</a:t>
            </a:r>
            <a:r>
              <a:rPr lang="en-US" sz="2800" dirty="0" smtClean="0"/>
              <a:t>.</a:t>
            </a:r>
          </a:p>
          <a:p>
            <a:pPr marL="1608138" indent="-412750" algn="just">
              <a:buNone/>
            </a:pPr>
            <a:r>
              <a:rPr lang="en-US" sz="2800" i="1" dirty="0"/>
              <a:t>	</a:t>
            </a:r>
            <a:r>
              <a:rPr lang="en-US" sz="2800" i="1" dirty="0" err="1" smtClean="0"/>
              <a:t>Sebagai</a:t>
            </a:r>
            <a:r>
              <a:rPr lang="en-US" sz="2800" i="1" dirty="0" smtClean="0"/>
              <a:t> </a:t>
            </a:r>
            <a:r>
              <a:rPr lang="en-US" sz="2800" i="1" dirty="0" err="1" smtClean="0"/>
              <a:t>pola</a:t>
            </a:r>
            <a:r>
              <a:rPr lang="en-US" sz="2800" i="1" dirty="0" smtClean="0"/>
              <a:t> </a:t>
            </a:r>
            <a:r>
              <a:rPr lang="en-US" sz="2800" dirty="0" err="1"/>
              <a:t>u</a:t>
            </a:r>
            <a:r>
              <a:rPr lang="en-US" sz="2800" dirty="0" err="1" smtClean="0"/>
              <a:t>ntuk</a:t>
            </a:r>
            <a:r>
              <a:rPr lang="en-US" sz="2800" dirty="0" smtClean="0"/>
              <a:t> </a:t>
            </a:r>
            <a:r>
              <a:rPr lang="en-US" sz="2800" dirty="0" err="1" smtClean="0"/>
              <a:t>mencari</a:t>
            </a:r>
            <a:r>
              <a:rPr lang="en-US" sz="2800" dirty="0" smtClean="0"/>
              <a:t> </a:t>
            </a:r>
            <a:r>
              <a:rPr lang="en-US" sz="2800" dirty="0" err="1" smtClean="0"/>
              <a:t>keuntungan</a:t>
            </a:r>
            <a:r>
              <a:rPr lang="en-US" sz="2800" dirty="0" smtClean="0"/>
              <a:t>, </a:t>
            </a:r>
            <a:r>
              <a:rPr lang="en-US" sz="2800" dirty="0" err="1" smtClean="0"/>
              <a:t>nasabah</a:t>
            </a:r>
            <a:r>
              <a:rPr lang="en-US" sz="2800" dirty="0" smtClean="0"/>
              <a:t> </a:t>
            </a:r>
            <a:r>
              <a:rPr lang="en-US" sz="2800" dirty="0" err="1" smtClean="0"/>
              <a:t>dapat</a:t>
            </a:r>
            <a:r>
              <a:rPr lang="en-US" sz="2800" dirty="0" smtClean="0"/>
              <a:t> </a:t>
            </a:r>
            <a:r>
              <a:rPr lang="en-US" sz="2800" dirty="0" err="1" smtClean="0"/>
              <a:t>menyimpan</a:t>
            </a:r>
            <a:r>
              <a:rPr lang="en-US" sz="2800" dirty="0" smtClean="0"/>
              <a:t> </a:t>
            </a:r>
            <a:r>
              <a:rPr lang="en-US" sz="2800" dirty="0" err="1" smtClean="0"/>
              <a:t>uangnya</a:t>
            </a:r>
            <a:r>
              <a:rPr lang="en-US" sz="2800" dirty="0" smtClean="0"/>
              <a:t> </a:t>
            </a:r>
            <a:r>
              <a:rPr lang="en-US" sz="2800" dirty="0" err="1" smtClean="0"/>
              <a:t>dalam</a:t>
            </a:r>
            <a:r>
              <a:rPr lang="en-US" sz="2800" dirty="0" smtClean="0"/>
              <a:t> </a:t>
            </a:r>
            <a:r>
              <a:rPr lang="en-US" sz="2800" dirty="0" err="1" smtClean="0"/>
              <a:t>bentuk</a:t>
            </a:r>
            <a:r>
              <a:rPr lang="en-US" sz="2800" dirty="0" smtClean="0"/>
              <a:t> </a:t>
            </a:r>
            <a:r>
              <a:rPr lang="en-US" sz="2800" dirty="0" err="1" smtClean="0"/>
              <a:t>deposito</a:t>
            </a:r>
            <a:r>
              <a:rPr lang="en-US" sz="2800" dirty="0" smtClean="0"/>
              <a:t> </a:t>
            </a:r>
            <a:r>
              <a:rPr lang="en-US" sz="2800" dirty="0" err="1" smtClean="0"/>
              <a:t>valas</a:t>
            </a:r>
            <a:r>
              <a:rPr lang="en-US" sz="2800" dirty="0" smtClean="0"/>
              <a:t> </a:t>
            </a:r>
            <a:r>
              <a:rPr lang="en-US" sz="2800" dirty="0" err="1" smtClean="0"/>
              <a:t>atau</a:t>
            </a:r>
            <a:r>
              <a:rPr lang="en-US" sz="2800" dirty="0" smtClean="0"/>
              <a:t> </a:t>
            </a:r>
            <a:r>
              <a:rPr lang="en-US" sz="2800" dirty="0" err="1" smtClean="0"/>
              <a:t>giro</a:t>
            </a:r>
            <a:r>
              <a:rPr lang="en-US" sz="2800" dirty="0" smtClean="0"/>
              <a:t> </a:t>
            </a:r>
            <a:r>
              <a:rPr lang="en-US" sz="2800" dirty="0" err="1" smtClean="0"/>
              <a:t>valas</a:t>
            </a:r>
            <a:r>
              <a:rPr lang="en-US" sz="2800" dirty="0" smtClean="0"/>
              <a:t>.  </a:t>
            </a:r>
            <a:endParaRPr lang="en-US" sz="2800" i="1" dirty="0"/>
          </a:p>
        </p:txBody>
      </p:sp>
    </p:spTree>
    <p:extLst>
      <p:ext uri="{BB962C8B-B14F-4D97-AF65-F5344CB8AC3E}">
        <p14:creationId xmlns:p14="http://schemas.microsoft.com/office/powerpoint/2010/main" val="411234316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700808"/>
            <a:ext cx="8229600" cy="4320480"/>
          </a:xfrm>
        </p:spPr>
        <p:txBody>
          <a:bodyPr>
            <a:normAutofit/>
          </a:bodyPr>
          <a:lstStyle/>
          <a:p>
            <a:pPr marL="1608138" indent="0" algn="just">
              <a:buNone/>
            </a:pPr>
            <a:r>
              <a:rPr lang="en-US" sz="2800" dirty="0" err="1" smtClean="0"/>
              <a:t>Keuntungan</a:t>
            </a:r>
            <a:r>
              <a:rPr lang="en-US" sz="2800" dirty="0" smtClean="0"/>
              <a:t> </a:t>
            </a:r>
            <a:r>
              <a:rPr lang="en-US" sz="2800" dirty="0" err="1" smtClean="0"/>
              <a:t>dalam</a:t>
            </a:r>
            <a:r>
              <a:rPr lang="en-US" sz="2800" dirty="0" smtClean="0"/>
              <a:t> </a:t>
            </a:r>
            <a:r>
              <a:rPr lang="en-US" sz="2800" dirty="0" err="1" smtClean="0"/>
              <a:t>hal</a:t>
            </a:r>
            <a:r>
              <a:rPr lang="en-US" sz="2800" dirty="0" smtClean="0"/>
              <a:t> </a:t>
            </a:r>
            <a:r>
              <a:rPr lang="en-US" sz="2800" dirty="0" err="1" smtClean="0"/>
              <a:t>ini</a:t>
            </a:r>
            <a:r>
              <a:rPr lang="en-US" sz="2800" dirty="0" smtClean="0"/>
              <a:t> </a:t>
            </a:r>
            <a:r>
              <a:rPr lang="en-US" sz="2800" dirty="0" err="1" smtClean="0"/>
              <a:t>yakni</a:t>
            </a:r>
            <a:r>
              <a:rPr lang="en-US" sz="2800" dirty="0" smtClean="0"/>
              <a:t> </a:t>
            </a:r>
            <a:r>
              <a:rPr lang="en-US" sz="2800" dirty="0" err="1"/>
              <a:t>disamping</a:t>
            </a:r>
            <a:r>
              <a:rPr lang="en-US" sz="2800" dirty="0"/>
              <a:t> </a:t>
            </a:r>
            <a:r>
              <a:rPr lang="en-US" sz="2800" dirty="0" err="1"/>
              <a:t>memperoleh</a:t>
            </a:r>
            <a:r>
              <a:rPr lang="en-US" sz="2800" dirty="0"/>
              <a:t> </a:t>
            </a:r>
            <a:r>
              <a:rPr lang="en-US" sz="2800" dirty="0" err="1"/>
              <a:t>bunga</a:t>
            </a:r>
            <a:r>
              <a:rPr lang="en-US" sz="2800" dirty="0"/>
              <a:t>, </a:t>
            </a:r>
            <a:r>
              <a:rPr lang="en-US" sz="2800" dirty="0" err="1"/>
              <a:t>nasabah</a:t>
            </a:r>
            <a:r>
              <a:rPr lang="en-US" sz="2800" dirty="0"/>
              <a:t> </a:t>
            </a:r>
            <a:r>
              <a:rPr lang="en-US" sz="2800" dirty="0" err="1"/>
              <a:t>juga</a:t>
            </a:r>
            <a:r>
              <a:rPr lang="en-US" sz="2800" dirty="0"/>
              <a:t> </a:t>
            </a:r>
            <a:r>
              <a:rPr lang="en-US" sz="2800" dirty="0" err="1"/>
              <a:t>akan</a:t>
            </a:r>
            <a:r>
              <a:rPr lang="en-US" sz="2800" dirty="0"/>
              <a:t> </a:t>
            </a:r>
            <a:r>
              <a:rPr lang="en-US" sz="2800" dirty="0" err="1"/>
              <a:t>memperoleh</a:t>
            </a:r>
            <a:r>
              <a:rPr lang="en-US" sz="2800" dirty="0"/>
              <a:t> </a:t>
            </a:r>
            <a:r>
              <a:rPr lang="en-US" sz="2800" dirty="0" err="1"/>
              <a:t>keuntungan</a:t>
            </a:r>
            <a:r>
              <a:rPr lang="en-US" sz="2800" dirty="0"/>
              <a:t> </a:t>
            </a:r>
            <a:r>
              <a:rPr lang="en-US" sz="2800" dirty="0" err="1"/>
              <a:t>dari</a:t>
            </a:r>
            <a:r>
              <a:rPr lang="en-US" sz="2800" dirty="0"/>
              <a:t> </a:t>
            </a:r>
            <a:r>
              <a:rPr lang="en-US" sz="2800" dirty="0" err="1"/>
              <a:t>kenaikan</a:t>
            </a:r>
            <a:r>
              <a:rPr lang="en-US" sz="2800" dirty="0"/>
              <a:t> </a:t>
            </a:r>
            <a:r>
              <a:rPr lang="en-US" sz="2800" dirty="0" err="1"/>
              <a:t>kurs</a:t>
            </a:r>
            <a:r>
              <a:rPr lang="en-US" sz="2800" dirty="0"/>
              <a:t> yang </a:t>
            </a:r>
            <a:r>
              <a:rPr lang="en-US" sz="2800" dirty="0" err="1" smtClean="0"/>
              <a:t>terjadi</a:t>
            </a:r>
            <a:r>
              <a:rPr lang="en-US" sz="2800" dirty="0" smtClean="0"/>
              <a:t> </a:t>
            </a:r>
            <a:r>
              <a:rPr lang="en-US" sz="2800" dirty="0" err="1" smtClean="0"/>
              <a:t>secara</a:t>
            </a:r>
            <a:r>
              <a:rPr lang="en-US" sz="2800" dirty="0" smtClean="0"/>
              <a:t> </a:t>
            </a:r>
            <a:r>
              <a:rPr lang="en-US" sz="2800" dirty="0" err="1" smtClean="0"/>
              <a:t>terus</a:t>
            </a:r>
            <a:r>
              <a:rPr lang="en-US" sz="2800" dirty="0" smtClean="0"/>
              <a:t> </a:t>
            </a:r>
            <a:r>
              <a:rPr lang="en-US" sz="2800" dirty="0" err="1"/>
              <a:t>menerus</a:t>
            </a:r>
            <a:r>
              <a:rPr lang="en-US" sz="2800" dirty="0"/>
              <a:t>.  </a:t>
            </a:r>
            <a:r>
              <a:rPr lang="en-US" sz="2800" dirty="0" err="1"/>
              <a:t>Keuntungan</a:t>
            </a:r>
            <a:r>
              <a:rPr lang="en-US" sz="2800" dirty="0"/>
              <a:t> </a:t>
            </a:r>
            <a:r>
              <a:rPr lang="en-US" sz="2800" dirty="0" err="1" smtClean="0"/>
              <a:t>lainnya</a:t>
            </a:r>
            <a:r>
              <a:rPr lang="en-US" sz="2800" dirty="0" smtClean="0"/>
              <a:t> </a:t>
            </a:r>
            <a:r>
              <a:rPr lang="en-US" sz="2800" dirty="0" err="1" smtClean="0"/>
              <a:t>bagi</a:t>
            </a:r>
            <a:r>
              <a:rPr lang="en-US" sz="2800" dirty="0" smtClean="0"/>
              <a:t> </a:t>
            </a:r>
            <a:r>
              <a:rPr lang="en-US" sz="2800" dirty="0" err="1" smtClean="0"/>
              <a:t>nasabah</a:t>
            </a:r>
            <a:r>
              <a:rPr lang="en-US" sz="2800" dirty="0" smtClean="0"/>
              <a:t> yang </a:t>
            </a:r>
            <a:r>
              <a:rPr lang="en-US" sz="2800" dirty="0" err="1" smtClean="0"/>
              <a:t>menyimpan</a:t>
            </a:r>
            <a:r>
              <a:rPr lang="en-US" sz="2800" dirty="0" smtClean="0"/>
              <a:t> di </a:t>
            </a:r>
            <a:r>
              <a:rPr lang="en-US" sz="2800" dirty="0" err="1" smtClean="0"/>
              <a:t>rekening</a:t>
            </a:r>
            <a:r>
              <a:rPr lang="en-US" sz="2800" dirty="0" smtClean="0"/>
              <a:t> </a:t>
            </a:r>
            <a:r>
              <a:rPr lang="en-US" sz="2800" dirty="0" err="1" smtClean="0"/>
              <a:t>giro</a:t>
            </a:r>
            <a:r>
              <a:rPr lang="en-US" sz="2800" dirty="0" smtClean="0"/>
              <a:t> </a:t>
            </a:r>
            <a:r>
              <a:rPr lang="en-US" sz="2800" dirty="0" err="1" smtClean="0"/>
              <a:t>valas</a:t>
            </a:r>
            <a:r>
              <a:rPr lang="en-US" sz="2800" dirty="0" smtClean="0"/>
              <a:t> </a:t>
            </a:r>
            <a:r>
              <a:rPr lang="en-US" sz="2800" dirty="0" err="1"/>
              <a:t>ialah</a:t>
            </a:r>
            <a:r>
              <a:rPr lang="en-US" sz="2800" dirty="0"/>
              <a:t> </a:t>
            </a:r>
            <a:r>
              <a:rPr lang="en-US" sz="2800" dirty="0" err="1"/>
              <a:t>nasabah</a:t>
            </a:r>
            <a:r>
              <a:rPr lang="en-US" sz="2800" dirty="0"/>
              <a:t> </a:t>
            </a:r>
            <a:r>
              <a:rPr lang="en-US" sz="2800" dirty="0" err="1"/>
              <a:t>dapat</a:t>
            </a:r>
            <a:r>
              <a:rPr lang="en-US" sz="2800" dirty="0"/>
              <a:t> </a:t>
            </a:r>
            <a:r>
              <a:rPr lang="en-US" sz="2800" dirty="0" err="1"/>
              <a:t>menarik</a:t>
            </a:r>
            <a:r>
              <a:rPr lang="en-US" sz="2800" dirty="0"/>
              <a:t> </a:t>
            </a:r>
            <a:r>
              <a:rPr lang="en-US" sz="2800" dirty="0" err="1"/>
              <a:t>atau</a:t>
            </a:r>
            <a:r>
              <a:rPr lang="en-US" sz="2800" dirty="0"/>
              <a:t> </a:t>
            </a:r>
            <a:r>
              <a:rPr lang="en-US" sz="2800" dirty="0" err="1"/>
              <a:t>mengeluarkan</a:t>
            </a:r>
            <a:r>
              <a:rPr lang="en-US" sz="2800" dirty="0"/>
              <a:t> </a:t>
            </a:r>
            <a:r>
              <a:rPr lang="en-US" sz="2800" dirty="0" err="1"/>
              <a:t>cek</a:t>
            </a:r>
            <a:r>
              <a:rPr lang="en-US" sz="2800" dirty="0"/>
              <a:t> </a:t>
            </a:r>
            <a:r>
              <a:rPr lang="en-US" sz="2800" dirty="0" err="1"/>
              <a:t>dan</a:t>
            </a:r>
            <a:r>
              <a:rPr lang="en-US" sz="2800" dirty="0"/>
              <a:t> </a:t>
            </a:r>
            <a:r>
              <a:rPr lang="en-US" sz="2800" dirty="0" err="1"/>
              <a:t>bilyet</a:t>
            </a:r>
            <a:r>
              <a:rPr lang="en-US" sz="2800" dirty="0"/>
              <a:t> </a:t>
            </a:r>
            <a:r>
              <a:rPr lang="en-US" sz="2800" dirty="0" err="1"/>
              <a:t>giro</a:t>
            </a:r>
            <a:r>
              <a:rPr lang="en-US" sz="2800" dirty="0"/>
              <a:t> </a:t>
            </a:r>
            <a:r>
              <a:rPr lang="en-US" sz="2800" dirty="0" err="1"/>
              <a:t>dalam</a:t>
            </a:r>
            <a:r>
              <a:rPr lang="en-US" sz="2800" dirty="0"/>
              <a:t> </a:t>
            </a:r>
            <a:r>
              <a:rPr lang="en-US" sz="2800" dirty="0" err="1"/>
              <a:t>valas</a:t>
            </a:r>
            <a:r>
              <a:rPr lang="en-US" sz="2800" dirty="0"/>
              <a:t> </a:t>
            </a:r>
            <a:r>
              <a:rPr lang="en-US" sz="2800" dirty="0" err="1"/>
              <a:t>sebagai</a:t>
            </a:r>
            <a:r>
              <a:rPr lang="en-US" sz="2800" dirty="0"/>
              <a:t> </a:t>
            </a:r>
            <a:r>
              <a:rPr lang="en-US" sz="2800" dirty="0" err="1"/>
              <a:t>alat</a:t>
            </a:r>
            <a:r>
              <a:rPr lang="en-US" sz="2800" dirty="0"/>
              <a:t> </a:t>
            </a:r>
            <a:r>
              <a:rPr lang="en-US" sz="2800" dirty="0" err="1"/>
              <a:t>pembayaran</a:t>
            </a:r>
            <a:r>
              <a:rPr lang="en-US" sz="2800" dirty="0"/>
              <a:t>.</a:t>
            </a:r>
            <a:endParaRPr lang="en-US" sz="2800" i="1" dirty="0"/>
          </a:p>
          <a:p>
            <a:pPr marL="1608138" indent="0">
              <a:buNone/>
            </a:pPr>
            <a:endParaRPr lang="en-US" sz="2800" dirty="0"/>
          </a:p>
        </p:txBody>
      </p:sp>
    </p:spTree>
    <p:extLst>
      <p:ext uri="{BB962C8B-B14F-4D97-AF65-F5344CB8AC3E}">
        <p14:creationId xmlns:p14="http://schemas.microsoft.com/office/powerpoint/2010/main" val="17238548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738188" indent="0" algn="just">
              <a:buNone/>
            </a:pPr>
            <a:r>
              <a:rPr lang="en-US" sz="2400" dirty="0" err="1"/>
              <a:t>Pasar</a:t>
            </a:r>
            <a:r>
              <a:rPr lang="en-US" sz="2400" dirty="0"/>
              <a:t> </a:t>
            </a:r>
            <a:r>
              <a:rPr lang="en-US" sz="2400" dirty="0" err="1"/>
              <a:t>uang</a:t>
            </a:r>
            <a:r>
              <a:rPr lang="en-US" sz="2400" dirty="0"/>
              <a:t> </a:t>
            </a:r>
            <a:r>
              <a:rPr lang="en-US" sz="2400" dirty="0" err="1"/>
              <a:t>juga</a:t>
            </a:r>
            <a:r>
              <a:rPr lang="en-US" sz="2400" dirty="0"/>
              <a:t> </a:t>
            </a:r>
            <a:r>
              <a:rPr lang="en-US" sz="2400" dirty="0" err="1"/>
              <a:t>diartikan</a:t>
            </a:r>
            <a:r>
              <a:rPr lang="en-US" sz="2400" dirty="0"/>
              <a:t> </a:t>
            </a:r>
            <a:r>
              <a:rPr lang="en-US" sz="2400" dirty="0" err="1"/>
              <a:t>sebagai</a:t>
            </a:r>
            <a:r>
              <a:rPr lang="en-US" sz="2400" dirty="0"/>
              <a:t> </a:t>
            </a:r>
            <a:r>
              <a:rPr lang="en-US" sz="2400" i="1" dirty="0" err="1"/>
              <a:t>tempat</a:t>
            </a:r>
            <a:r>
              <a:rPr lang="en-US" sz="2400" i="1" dirty="0"/>
              <a:t> </a:t>
            </a:r>
            <a:r>
              <a:rPr lang="en-US" sz="2400" i="1" dirty="0" err="1"/>
              <a:t>bagi</a:t>
            </a:r>
            <a:r>
              <a:rPr lang="en-US" sz="2400" i="1" dirty="0"/>
              <a:t> </a:t>
            </a:r>
            <a:r>
              <a:rPr lang="en-US" sz="2400" i="1" dirty="0" err="1"/>
              <a:t>pihak</a:t>
            </a:r>
            <a:r>
              <a:rPr lang="en-US" sz="2400" i="1" dirty="0"/>
              <a:t> </a:t>
            </a:r>
            <a:r>
              <a:rPr lang="en-US" sz="2400" i="1" dirty="0" err="1"/>
              <a:t>atau</a:t>
            </a:r>
            <a:r>
              <a:rPr lang="en-US" sz="2400" i="1" dirty="0"/>
              <a:t> </a:t>
            </a:r>
            <a:r>
              <a:rPr lang="en-US" sz="2400" i="1" dirty="0" err="1"/>
              <a:t>perseorangan</a:t>
            </a:r>
            <a:r>
              <a:rPr lang="en-US" sz="2400" i="1" dirty="0"/>
              <a:t> </a:t>
            </a:r>
            <a:r>
              <a:rPr lang="en-US" sz="2400" i="1" dirty="0" err="1"/>
              <a:t>untuk</a:t>
            </a:r>
            <a:r>
              <a:rPr lang="en-US" sz="2400" i="1" dirty="0"/>
              <a:t> </a:t>
            </a:r>
            <a:r>
              <a:rPr lang="en-US" sz="2400" i="1" dirty="0" err="1"/>
              <a:t>dapat</a:t>
            </a:r>
            <a:r>
              <a:rPr lang="en-US" sz="2400" i="1" dirty="0"/>
              <a:t> </a:t>
            </a:r>
            <a:r>
              <a:rPr lang="en-US" sz="2400" i="1" dirty="0" err="1"/>
              <a:t>meminjam</a:t>
            </a:r>
            <a:r>
              <a:rPr lang="en-US" sz="2400" i="1" dirty="0"/>
              <a:t> </a:t>
            </a:r>
            <a:r>
              <a:rPr lang="en-US" sz="2400" i="1" dirty="0" err="1"/>
              <a:t>dana</a:t>
            </a:r>
            <a:r>
              <a:rPr lang="en-US" sz="2400" i="1" dirty="0"/>
              <a:t> </a:t>
            </a:r>
            <a:r>
              <a:rPr lang="en-US" sz="2400" i="1" dirty="0" err="1"/>
              <a:t>dengan</a:t>
            </a:r>
            <a:r>
              <a:rPr lang="en-US" sz="2400" i="1" dirty="0"/>
              <a:t> </a:t>
            </a:r>
            <a:r>
              <a:rPr lang="en-US" sz="2400" i="1" dirty="0" err="1"/>
              <a:t>tingkat</a:t>
            </a:r>
            <a:r>
              <a:rPr lang="en-US" sz="2400" i="1" dirty="0"/>
              <a:t> </a:t>
            </a:r>
            <a:r>
              <a:rPr lang="en-US" sz="2400" i="1" dirty="0" err="1"/>
              <a:t>bunga</a:t>
            </a:r>
            <a:r>
              <a:rPr lang="en-US" sz="2400" i="1" dirty="0"/>
              <a:t> </a:t>
            </a:r>
            <a:r>
              <a:rPr lang="en-US" sz="2400" i="1" dirty="0" err="1"/>
              <a:t>sebagai</a:t>
            </a:r>
            <a:r>
              <a:rPr lang="en-US" sz="2400" i="1" dirty="0"/>
              <a:t> </a:t>
            </a:r>
            <a:r>
              <a:rPr lang="en-US" sz="2400" i="1" dirty="0" err="1"/>
              <a:t>imbalan</a:t>
            </a:r>
            <a:r>
              <a:rPr lang="en-US" sz="2400" i="1" dirty="0"/>
              <a:t> </a:t>
            </a:r>
            <a:r>
              <a:rPr lang="en-US" sz="2400" i="1" dirty="0" err="1"/>
              <a:t>atau</a:t>
            </a:r>
            <a:r>
              <a:rPr lang="en-US" sz="2400" i="1" dirty="0"/>
              <a:t> </a:t>
            </a:r>
            <a:r>
              <a:rPr lang="en-US" sz="2400" i="1" dirty="0" err="1"/>
              <a:t>keuntungan</a:t>
            </a:r>
            <a:r>
              <a:rPr lang="en-US" sz="2400" i="1" dirty="0"/>
              <a:t> yang </a:t>
            </a:r>
            <a:r>
              <a:rPr lang="en-US" sz="2400" i="1" dirty="0" err="1"/>
              <a:t>ditawarkan</a:t>
            </a:r>
            <a:r>
              <a:rPr lang="en-US" sz="2400" i="1" dirty="0"/>
              <a:t> </a:t>
            </a:r>
            <a:r>
              <a:rPr lang="en-US" sz="2400" i="1" dirty="0" err="1"/>
              <a:t>kepada</a:t>
            </a:r>
            <a:r>
              <a:rPr lang="en-US" sz="2400" i="1" dirty="0"/>
              <a:t> </a:t>
            </a:r>
            <a:r>
              <a:rPr lang="en-US" sz="2400" i="1" dirty="0" err="1"/>
              <a:t>pemberi</a:t>
            </a:r>
            <a:r>
              <a:rPr lang="en-US" sz="2400" i="1" dirty="0"/>
              <a:t> </a:t>
            </a:r>
            <a:r>
              <a:rPr lang="en-US" sz="2400" i="1" dirty="0" err="1"/>
              <a:t>dana</a:t>
            </a:r>
            <a:r>
              <a:rPr lang="en-US" sz="2400" dirty="0"/>
              <a:t>.  </a:t>
            </a:r>
            <a:endParaRPr lang="en-US" sz="2400" dirty="0" smtClean="0"/>
          </a:p>
          <a:p>
            <a:pPr marL="738188" indent="0" algn="just">
              <a:buNone/>
            </a:pPr>
            <a:r>
              <a:rPr lang="en-US" sz="2400" dirty="0" err="1" smtClean="0"/>
              <a:t>Dengan</a:t>
            </a:r>
            <a:r>
              <a:rPr lang="en-US" sz="2400" dirty="0" smtClean="0"/>
              <a:t> </a:t>
            </a:r>
            <a:r>
              <a:rPr lang="en-US" sz="2400" dirty="0"/>
              <a:t>kata lain, </a:t>
            </a:r>
            <a:r>
              <a:rPr lang="en-US" sz="2400" dirty="0" err="1"/>
              <a:t>pasar</a:t>
            </a:r>
            <a:r>
              <a:rPr lang="en-US" sz="2400" dirty="0"/>
              <a:t> </a:t>
            </a:r>
            <a:r>
              <a:rPr lang="en-US" sz="2400" dirty="0" err="1"/>
              <a:t>uang</a:t>
            </a:r>
            <a:r>
              <a:rPr lang="en-US" sz="2400" dirty="0"/>
              <a:t> </a:t>
            </a:r>
            <a:r>
              <a:rPr lang="en-US" sz="2400" dirty="0" err="1"/>
              <a:t>adalah</a:t>
            </a:r>
            <a:r>
              <a:rPr lang="en-US" sz="2400" dirty="0"/>
              <a:t> </a:t>
            </a:r>
            <a:r>
              <a:rPr lang="en-US" sz="2400" i="1" dirty="0" err="1"/>
              <a:t>tempat</a:t>
            </a:r>
            <a:r>
              <a:rPr lang="en-US" sz="2400" i="1" dirty="0"/>
              <a:t> </a:t>
            </a:r>
            <a:r>
              <a:rPr lang="en-US" sz="2400" i="1" dirty="0" err="1"/>
              <a:t>memperoleh</a:t>
            </a:r>
            <a:r>
              <a:rPr lang="en-US" sz="2400" i="1" dirty="0"/>
              <a:t> </a:t>
            </a:r>
            <a:r>
              <a:rPr lang="en-US" sz="2400" i="1" dirty="0" err="1"/>
              <a:t>dana</a:t>
            </a:r>
            <a:r>
              <a:rPr lang="en-US" sz="2400" i="1" dirty="0"/>
              <a:t> </a:t>
            </a:r>
            <a:r>
              <a:rPr lang="en-US" sz="2400" i="1" dirty="0" err="1"/>
              <a:t>dan</a:t>
            </a:r>
            <a:r>
              <a:rPr lang="en-US" sz="2400" i="1" dirty="0"/>
              <a:t> </a:t>
            </a:r>
            <a:r>
              <a:rPr lang="en-US" sz="2400" i="1" dirty="0" err="1"/>
              <a:t>investasi</a:t>
            </a:r>
            <a:r>
              <a:rPr lang="en-US" sz="2400" i="1" dirty="0"/>
              <a:t> </a:t>
            </a:r>
            <a:r>
              <a:rPr lang="en-US" sz="2400" i="1" dirty="0" err="1" smtClean="0"/>
              <a:t>dana</a:t>
            </a:r>
            <a:r>
              <a:rPr lang="en-US" sz="2400" i="1" dirty="0" smtClean="0"/>
              <a:t>, </a:t>
            </a:r>
            <a:r>
              <a:rPr lang="en-US" sz="2400" i="1" dirty="0" err="1"/>
              <a:t>dimana</a:t>
            </a:r>
            <a:r>
              <a:rPr lang="en-US" sz="2400" i="1" dirty="0"/>
              <a:t> modal yang </a:t>
            </a:r>
            <a:r>
              <a:rPr lang="en-US" sz="2400" i="1" dirty="0" err="1"/>
              <a:t>ditawarkan</a:t>
            </a:r>
            <a:r>
              <a:rPr lang="en-US" sz="2400" i="1" dirty="0"/>
              <a:t> </a:t>
            </a:r>
            <a:r>
              <a:rPr lang="en-US" sz="2400" i="1" dirty="0" err="1"/>
              <a:t>adalah</a:t>
            </a:r>
            <a:r>
              <a:rPr lang="en-US" sz="2400" i="1" dirty="0"/>
              <a:t> </a:t>
            </a:r>
            <a:r>
              <a:rPr lang="en-US" sz="2400" i="1" dirty="0" err="1"/>
              <a:t>berjangka</a:t>
            </a:r>
            <a:r>
              <a:rPr lang="en-US" sz="2400" i="1" dirty="0"/>
              <a:t> </a:t>
            </a:r>
            <a:r>
              <a:rPr lang="en-US" sz="2400" i="1" dirty="0" err="1"/>
              <a:t>waktu</a:t>
            </a:r>
            <a:r>
              <a:rPr lang="en-US" sz="2400" i="1" dirty="0"/>
              <a:t> </a:t>
            </a:r>
            <a:r>
              <a:rPr lang="en-US" sz="2400" i="1" dirty="0" err="1"/>
              <a:t>pendek</a:t>
            </a:r>
            <a:r>
              <a:rPr lang="en-US" sz="2400" i="1" dirty="0" smtClean="0"/>
              <a:t>.</a:t>
            </a:r>
          </a:p>
          <a:p>
            <a:pPr marL="738188" indent="0" algn="just">
              <a:buNone/>
            </a:pPr>
            <a:r>
              <a:rPr lang="en-US" sz="2400" i="1" dirty="0" smtClean="0"/>
              <a:t> </a:t>
            </a:r>
            <a:r>
              <a:rPr lang="en-US" sz="2400" dirty="0" err="1"/>
              <a:t>Dalam</a:t>
            </a:r>
            <a:r>
              <a:rPr lang="en-US" sz="2400" dirty="0"/>
              <a:t> </a:t>
            </a:r>
            <a:r>
              <a:rPr lang="en-US" sz="2400" dirty="0" err="1"/>
              <a:t>pasar</a:t>
            </a:r>
            <a:r>
              <a:rPr lang="en-US" sz="2400" dirty="0"/>
              <a:t> </a:t>
            </a:r>
            <a:r>
              <a:rPr lang="en-US" sz="2400" dirty="0" err="1" smtClean="0"/>
              <a:t>uang</a:t>
            </a:r>
            <a:r>
              <a:rPr lang="en-US" sz="2400" dirty="0" smtClean="0"/>
              <a:t>, </a:t>
            </a:r>
            <a:r>
              <a:rPr lang="en-US" sz="2400" dirty="0" err="1"/>
              <a:t>transaksi</a:t>
            </a:r>
            <a:r>
              <a:rPr lang="en-US" sz="2400" dirty="0"/>
              <a:t> </a:t>
            </a:r>
            <a:r>
              <a:rPr lang="en-US" sz="2400" dirty="0" err="1"/>
              <a:t>lebih</a:t>
            </a:r>
            <a:r>
              <a:rPr lang="en-US" sz="2400" dirty="0"/>
              <a:t> </a:t>
            </a:r>
            <a:r>
              <a:rPr lang="en-US" sz="2400" dirty="0" err="1"/>
              <a:t>banyak</a:t>
            </a:r>
            <a:r>
              <a:rPr lang="en-US" sz="2400" dirty="0"/>
              <a:t> </a:t>
            </a:r>
            <a:r>
              <a:rPr lang="en-US" sz="2400" dirty="0" err="1"/>
              <a:t>dilakukan</a:t>
            </a:r>
            <a:r>
              <a:rPr lang="en-US" sz="2400" dirty="0"/>
              <a:t> </a:t>
            </a:r>
            <a:r>
              <a:rPr lang="en-US" sz="2400" dirty="0" err="1"/>
              <a:t>dengan</a:t>
            </a:r>
            <a:r>
              <a:rPr lang="en-US" sz="2400" dirty="0"/>
              <a:t> media </a:t>
            </a:r>
            <a:r>
              <a:rPr lang="en-US" sz="2400" dirty="0" err="1"/>
              <a:t>elektronik</a:t>
            </a:r>
            <a:r>
              <a:rPr lang="en-US" sz="2400" dirty="0"/>
              <a:t>, </a:t>
            </a:r>
            <a:r>
              <a:rPr lang="en-US" sz="2400" dirty="0" err="1"/>
              <a:t>sehingga</a:t>
            </a:r>
            <a:r>
              <a:rPr lang="en-US" sz="2400" dirty="0"/>
              <a:t> </a:t>
            </a:r>
            <a:r>
              <a:rPr lang="en-US" sz="2400" dirty="0" err="1"/>
              <a:t>nasabah</a:t>
            </a:r>
            <a:r>
              <a:rPr lang="en-US" sz="2400" dirty="0"/>
              <a:t> </a:t>
            </a:r>
            <a:r>
              <a:rPr lang="en-US" sz="2400" dirty="0" err="1"/>
              <a:t>tidak</a:t>
            </a:r>
            <a:r>
              <a:rPr lang="en-US" sz="2400" dirty="0"/>
              <a:t> </a:t>
            </a:r>
            <a:r>
              <a:rPr lang="en-US" sz="2400" dirty="0" err="1"/>
              <a:t>perlu</a:t>
            </a:r>
            <a:r>
              <a:rPr lang="en-US" sz="2400" dirty="0"/>
              <a:t> </a:t>
            </a:r>
            <a:r>
              <a:rPr lang="en-US" sz="2400" dirty="0" err="1"/>
              <a:t>datang</a:t>
            </a:r>
            <a:r>
              <a:rPr lang="en-US" sz="2400" dirty="0"/>
              <a:t> </a:t>
            </a:r>
            <a:r>
              <a:rPr lang="en-US" sz="2400" dirty="0" err="1"/>
              <a:t>secara</a:t>
            </a:r>
            <a:r>
              <a:rPr lang="en-US" sz="2400" dirty="0"/>
              <a:t> </a:t>
            </a:r>
            <a:r>
              <a:rPr lang="en-US" sz="2400" dirty="0" err="1"/>
              <a:t>langsung</a:t>
            </a:r>
            <a:r>
              <a:rPr lang="en-US" sz="2400" dirty="0"/>
              <a:t>.</a:t>
            </a:r>
            <a:endParaRPr lang="id-ID" sz="2400" dirty="0"/>
          </a:p>
          <a:p>
            <a:pPr marL="738188" indent="0">
              <a:buNone/>
            </a:pPr>
            <a:endParaRPr lang="en-US" dirty="0"/>
          </a:p>
        </p:txBody>
      </p:sp>
    </p:spTree>
    <p:extLst>
      <p:ext uri="{BB962C8B-B14F-4D97-AF65-F5344CB8AC3E}">
        <p14:creationId xmlns:p14="http://schemas.microsoft.com/office/powerpoint/2010/main" val="221679770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700808"/>
            <a:ext cx="8229600" cy="4623792"/>
          </a:xfrm>
        </p:spPr>
        <p:txBody>
          <a:bodyPr/>
          <a:lstStyle/>
          <a:p>
            <a:pPr marL="1608138" indent="-412750" algn="just">
              <a:buNone/>
            </a:pPr>
            <a:r>
              <a:rPr lang="en-US" i="1" dirty="0"/>
              <a:t>e.	</a:t>
            </a:r>
            <a:r>
              <a:rPr lang="en-US" i="1" dirty="0" err="1"/>
              <a:t>Pemagaran</a:t>
            </a:r>
            <a:r>
              <a:rPr lang="en-US" i="1" dirty="0"/>
              <a:t> </a:t>
            </a:r>
            <a:r>
              <a:rPr lang="en-US" i="1" dirty="0" err="1"/>
              <a:t>Resiko</a:t>
            </a:r>
            <a:endParaRPr lang="en-US" i="1" dirty="0"/>
          </a:p>
          <a:p>
            <a:pPr marL="1608138" indent="-412750" algn="just">
              <a:buNone/>
            </a:pPr>
            <a:r>
              <a:rPr lang="en-US" i="1" dirty="0"/>
              <a:t>	</a:t>
            </a:r>
            <a:r>
              <a:rPr lang="en-US" dirty="0" err="1"/>
              <a:t>Dalam</a:t>
            </a:r>
            <a:r>
              <a:rPr lang="en-US" dirty="0"/>
              <a:t> </a:t>
            </a:r>
            <a:r>
              <a:rPr lang="en-US" dirty="0" err="1"/>
              <a:t>hal</a:t>
            </a:r>
            <a:r>
              <a:rPr lang="en-US" dirty="0"/>
              <a:t> </a:t>
            </a:r>
            <a:r>
              <a:rPr lang="en-US" dirty="0" err="1"/>
              <a:t>pemagaran</a:t>
            </a:r>
            <a:r>
              <a:rPr lang="en-US" dirty="0"/>
              <a:t> </a:t>
            </a:r>
            <a:r>
              <a:rPr lang="en-US" dirty="0" err="1"/>
              <a:t>resiko</a:t>
            </a:r>
            <a:r>
              <a:rPr lang="en-US" dirty="0"/>
              <a:t> </a:t>
            </a:r>
            <a:r>
              <a:rPr lang="en-US" dirty="0" err="1"/>
              <a:t>atau</a:t>
            </a:r>
            <a:r>
              <a:rPr lang="en-US" dirty="0"/>
              <a:t> </a:t>
            </a:r>
            <a:r>
              <a:rPr lang="en-US" i="1" dirty="0"/>
              <a:t>hedging, </a:t>
            </a:r>
            <a:r>
              <a:rPr lang="en-US" dirty="0" err="1"/>
              <a:t>sering</a:t>
            </a:r>
            <a:r>
              <a:rPr lang="en-US" dirty="0"/>
              <a:t> kali </a:t>
            </a:r>
            <a:r>
              <a:rPr lang="en-US" dirty="0" err="1"/>
              <a:t>terhadap</a:t>
            </a:r>
            <a:r>
              <a:rPr lang="en-US" dirty="0"/>
              <a:t> </a:t>
            </a:r>
            <a:r>
              <a:rPr lang="en-US" dirty="0" err="1"/>
              <a:t>hutang</a:t>
            </a:r>
            <a:r>
              <a:rPr lang="en-US" dirty="0"/>
              <a:t> </a:t>
            </a:r>
            <a:r>
              <a:rPr lang="en-US" dirty="0" err="1"/>
              <a:t>dalam</a:t>
            </a:r>
            <a:r>
              <a:rPr lang="en-US" dirty="0"/>
              <a:t> </a:t>
            </a:r>
            <a:r>
              <a:rPr lang="en-US" dirty="0" err="1"/>
              <a:t>valuta</a:t>
            </a:r>
            <a:r>
              <a:rPr lang="en-US" dirty="0"/>
              <a:t> </a:t>
            </a:r>
            <a:r>
              <a:rPr lang="en-US" dirty="0" err="1"/>
              <a:t>asing</a:t>
            </a:r>
            <a:r>
              <a:rPr lang="en-US" dirty="0"/>
              <a:t>.  Hal </a:t>
            </a:r>
            <a:r>
              <a:rPr lang="en-US" dirty="0" err="1"/>
              <a:t>ini</a:t>
            </a:r>
            <a:r>
              <a:rPr lang="en-US" dirty="0"/>
              <a:t> </a:t>
            </a:r>
            <a:r>
              <a:rPr lang="en-US" dirty="0" err="1"/>
              <a:t>akibat</a:t>
            </a:r>
            <a:r>
              <a:rPr lang="en-US" dirty="0"/>
              <a:t> </a:t>
            </a:r>
            <a:r>
              <a:rPr lang="en-US" dirty="0" err="1"/>
              <a:t>dari</a:t>
            </a:r>
            <a:r>
              <a:rPr lang="en-US" dirty="0"/>
              <a:t> </a:t>
            </a:r>
            <a:r>
              <a:rPr lang="en-US" dirty="0" err="1"/>
              <a:t>sering</a:t>
            </a:r>
            <a:r>
              <a:rPr lang="en-US" dirty="0"/>
              <a:t> </a:t>
            </a:r>
            <a:r>
              <a:rPr lang="en-US" dirty="0" err="1"/>
              <a:t>terjadinya</a:t>
            </a:r>
            <a:r>
              <a:rPr lang="en-US" dirty="0"/>
              <a:t> </a:t>
            </a:r>
            <a:r>
              <a:rPr lang="en-US" dirty="0" err="1"/>
              <a:t>kenaikan</a:t>
            </a:r>
            <a:r>
              <a:rPr lang="en-US" dirty="0"/>
              <a:t> </a:t>
            </a:r>
            <a:r>
              <a:rPr lang="en-US" dirty="0" err="1"/>
              <a:t>kurs</a:t>
            </a:r>
            <a:r>
              <a:rPr lang="en-US" dirty="0"/>
              <a:t> yang </a:t>
            </a:r>
            <a:r>
              <a:rPr lang="en-US" dirty="0" err="1"/>
              <a:t>terus</a:t>
            </a:r>
            <a:r>
              <a:rPr lang="en-US" dirty="0"/>
              <a:t> </a:t>
            </a:r>
            <a:r>
              <a:rPr lang="en-US" dirty="0" err="1"/>
              <a:t>menerus</a:t>
            </a:r>
            <a:r>
              <a:rPr lang="en-US" dirty="0"/>
              <a:t>.  </a:t>
            </a:r>
            <a:r>
              <a:rPr lang="en-US" dirty="0" err="1"/>
              <a:t>Kenaikan</a:t>
            </a:r>
            <a:r>
              <a:rPr lang="en-US" dirty="0"/>
              <a:t> </a:t>
            </a:r>
            <a:r>
              <a:rPr lang="en-US" dirty="0" err="1"/>
              <a:t>kurs</a:t>
            </a:r>
            <a:r>
              <a:rPr lang="en-US" dirty="0"/>
              <a:t> </a:t>
            </a:r>
            <a:r>
              <a:rPr lang="en-US" dirty="0" err="1"/>
              <a:t>ini</a:t>
            </a:r>
            <a:r>
              <a:rPr lang="en-US" dirty="0"/>
              <a:t> </a:t>
            </a:r>
            <a:r>
              <a:rPr lang="en-US" dirty="0" err="1"/>
              <a:t>dapat</a:t>
            </a:r>
            <a:r>
              <a:rPr lang="en-US" dirty="0"/>
              <a:t> </a:t>
            </a:r>
            <a:r>
              <a:rPr lang="en-US" dirty="0" err="1"/>
              <a:t>meningkatkan</a:t>
            </a:r>
            <a:r>
              <a:rPr lang="en-US" dirty="0"/>
              <a:t> </a:t>
            </a:r>
            <a:r>
              <a:rPr lang="en-US" dirty="0" err="1"/>
              <a:t>nilai</a:t>
            </a:r>
            <a:r>
              <a:rPr lang="en-US" dirty="0"/>
              <a:t> </a:t>
            </a:r>
            <a:r>
              <a:rPr lang="en-US" dirty="0" err="1"/>
              <a:t>pinjaman</a:t>
            </a:r>
            <a:r>
              <a:rPr lang="en-US" dirty="0"/>
              <a:t> </a:t>
            </a:r>
            <a:r>
              <a:rPr lang="en-US" dirty="0" err="1"/>
              <a:t>atau</a:t>
            </a:r>
            <a:r>
              <a:rPr lang="en-US" dirty="0"/>
              <a:t> </a:t>
            </a:r>
            <a:r>
              <a:rPr lang="en-US" dirty="0" err="1"/>
              <a:t>hutang</a:t>
            </a:r>
            <a:r>
              <a:rPr lang="en-US" dirty="0"/>
              <a:t> </a:t>
            </a:r>
            <a:r>
              <a:rPr lang="en-US" dirty="0" err="1"/>
              <a:t>jika</a:t>
            </a:r>
            <a:r>
              <a:rPr lang="en-US" dirty="0"/>
              <a:t> </a:t>
            </a:r>
            <a:r>
              <a:rPr lang="en-US" dirty="0" err="1"/>
              <a:t>tidak</a:t>
            </a:r>
            <a:r>
              <a:rPr lang="en-US" dirty="0"/>
              <a:t> </a:t>
            </a:r>
            <a:r>
              <a:rPr lang="en-US" dirty="0" err="1"/>
              <a:t>dilakukan</a:t>
            </a:r>
            <a:r>
              <a:rPr lang="en-US" dirty="0"/>
              <a:t> </a:t>
            </a:r>
            <a:r>
              <a:rPr lang="en-US" i="1" dirty="0"/>
              <a:t>hedging.  </a:t>
            </a:r>
            <a:r>
              <a:rPr lang="en-US" dirty="0" err="1"/>
              <a:t>Dengan</a:t>
            </a:r>
            <a:r>
              <a:rPr lang="en-US" dirty="0"/>
              <a:t> </a:t>
            </a:r>
            <a:r>
              <a:rPr lang="en-US" dirty="0" err="1"/>
              <a:t>dilakukan</a:t>
            </a:r>
            <a:r>
              <a:rPr lang="en-US" dirty="0"/>
              <a:t> </a:t>
            </a:r>
            <a:r>
              <a:rPr lang="en-US" i="1" dirty="0"/>
              <a:t>hedging, </a:t>
            </a:r>
            <a:r>
              <a:rPr lang="en-US" dirty="0" err="1" smtClean="0"/>
              <a:t>resiko</a:t>
            </a:r>
            <a:r>
              <a:rPr lang="en-US" dirty="0" smtClean="0"/>
              <a:t> </a:t>
            </a:r>
            <a:r>
              <a:rPr lang="en-US" dirty="0" err="1"/>
              <a:t>kerugian</a:t>
            </a:r>
            <a:r>
              <a:rPr lang="en-US" dirty="0"/>
              <a:t> </a:t>
            </a:r>
            <a:r>
              <a:rPr lang="en-US" dirty="0" err="1"/>
              <a:t>dapat</a:t>
            </a:r>
            <a:r>
              <a:rPr lang="en-US" dirty="0"/>
              <a:t> </a:t>
            </a:r>
            <a:r>
              <a:rPr lang="en-US" dirty="0" err="1"/>
              <a:t>diperkecil</a:t>
            </a:r>
            <a:r>
              <a:rPr lang="en-US" dirty="0"/>
              <a:t> </a:t>
            </a:r>
            <a:r>
              <a:rPr lang="en-US" dirty="0" err="1"/>
              <a:t>seminimal</a:t>
            </a:r>
            <a:r>
              <a:rPr lang="en-US" dirty="0"/>
              <a:t> </a:t>
            </a:r>
            <a:r>
              <a:rPr lang="en-US" dirty="0" err="1"/>
              <a:t>mungkin</a:t>
            </a:r>
            <a:r>
              <a:rPr lang="en-US" dirty="0"/>
              <a:t>.</a:t>
            </a:r>
          </a:p>
          <a:p>
            <a:pPr marL="1254125" indent="0">
              <a:buNone/>
            </a:pPr>
            <a:endParaRPr lang="en-US" dirty="0"/>
          </a:p>
        </p:txBody>
      </p:sp>
    </p:spTree>
    <p:extLst>
      <p:ext uri="{BB962C8B-B14F-4D97-AF65-F5344CB8AC3E}">
        <p14:creationId xmlns:p14="http://schemas.microsoft.com/office/powerpoint/2010/main" val="260066832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1608138" indent="-412750" algn="just">
              <a:buNone/>
            </a:pPr>
            <a:r>
              <a:rPr lang="en-US" i="1" dirty="0" smtClean="0"/>
              <a:t>f.	</a:t>
            </a:r>
            <a:r>
              <a:rPr lang="en-US" i="1" dirty="0" err="1" smtClean="0"/>
              <a:t>Kemudahan</a:t>
            </a:r>
            <a:r>
              <a:rPr lang="en-US" i="1" dirty="0" smtClean="0"/>
              <a:t> </a:t>
            </a:r>
            <a:r>
              <a:rPr lang="en-US" i="1" dirty="0" err="1" smtClean="0"/>
              <a:t>Berbelanja</a:t>
            </a:r>
            <a:endParaRPr lang="en-US" i="1" dirty="0" smtClean="0"/>
          </a:p>
          <a:p>
            <a:pPr marL="1608138" indent="-412750" algn="just">
              <a:buNone/>
            </a:pPr>
            <a:r>
              <a:rPr lang="en-US" i="1" dirty="0" smtClean="0"/>
              <a:t>	</a:t>
            </a:r>
            <a:r>
              <a:rPr lang="en-US" dirty="0" err="1" smtClean="0"/>
              <a:t>Kemudahan</a:t>
            </a:r>
            <a:r>
              <a:rPr lang="en-US" dirty="0" smtClean="0"/>
              <a:t> yang </a:t>
            </a:r>
            <a:r>
              <a:rPr lang="en-US" dirty="0" err="1" smtClean="0"/>
              <a:t>dimaksudkan</a:t>
            </a:r>
            <a:r>
              <a:rPr lang="en-US" dirty="0" smtClean="0"/>
              <a:t> </a:t>
            </a:r>
            <a:r>
              <a:rPr lang="en-US" dirty="0" err="1" smtClean="0"/>
              <a:t>terutama</a:t>
            </a:r>
            <a:r>
              <a:rPr lang="en-US" dirty="0" smtClean="0"/>
              <a:t> </a:t>
            </a:r>
            <a:r>
              <a:rPr lang="en-US" dirty="0" err="1" smtClean="0"/>
              <a:t>bagi</a:t>
            </a:r>
            <a:r>
              <a:rPr lang="en-US" dirty="0" smtClean="0"/>
              <a:t> </a:t>
            </a:r>
            <a:r>
              <a:rPr lang="en-US" dirty="0" err="1" smtClean="0"/>
              <a:t>mereka</a:t>
            </a:r>
            <a:r>
              <a:rPr lang="en-US" dirty="0" smtClean="0"/>
              <a:t> yang </a:t>
            </a:r>
            <a:r>
              <a:rPr lang="en-US" dirty="0" err="1" smtClean="0"/>
              <a:t>suka</a:t>
            </a:r>
            <a:r>
              <a:rPr lang="en-US" dirty="0" smtClean="0"/>
              <a:t> </a:t>
            </a:r>
            <a:r>
              <a:rPr lang="en-US" dirty="0" err="1" smtClean="0"/>
              <a:t>bepergian</a:t>
            </a:r>
            <a:r>
              <a:rPr lang="en-US" dirty="0" smtClean="0"/>
              <a:t> </a:t>
            </a:r>
            <a:r>
              <a:rPr lang="en-US" dirty="0" err="1" smtClean="0"/>
              <a:t>ke</a:t>
            </a:r>
            <a:r>
              <a:rPr lang="en-US" dirty="0" smtClean="0"/>
              <a:t> </a:t>
            </a:r>
            <a:r>
              <a:rPr lang="en-US" dirty="0" err="1" smtClean="0"/>
              <a:t>luar</a:t>
            </a:r>
            <a:r>
              <a:rPr lang="en-US" dirty="0" smtClean="0"/>
              <a:t> </a:t>
            </a:r>
            <a:r>
              <a:rPr lang="en-US" dirty="0" err="1" smtClean="0"/>
              <a:t>negeri</a:t>
            </a:r>
            <a:r>
              <a:rPr lang="en-US" dirty="0" smtClean="0"/>
              <a:t>.  </a:t>
            </a:r>
            <a:r>
              <a:rPr lang="en-US" dirty="0" err="1" smtClean="0"/>
              <a:t>Kemudahan</a:t>
            </a:r>
            <a:r>
              <a:rPr lang="en-US" dirty="0" smtClean="0"/>
              <a:t> </a:t>
            </a:r>
            <a:r>
              <a:rPr lang="en-US" dirty="0" err="1" smtClean="0"/>
              <a:t>ini</a:t>
            </a:r>
            <a:r>
              <a:rPr lang="en-US" dirty="0" smtClean="0"/>
              <a:t> </a:t>
            </a:r>
            <a:r>
              <a:rPr lang="en-US" dirty="0" err="1" smtClean="0"/>
              <a:t>dapat</a:t>
            </a:r>
            <a:r>
              <a:rPr lang="en-US" dirty="0" smtClean="0"/>
              <a:t> </a:t>
            </a:r>
            <a:r>
              <a:rPr lang="en-US" dirty="0" err="1" smtClean="0"/>
              <a:t>diwujudkan</a:t>
            </a:r>
            <a:r>
              <a:rPr lang="en-US" dirty="0" smtClean="0"/>
              <a:t> </a:t>
            </a:r>
            <a:r>
              <a:rPr lang="en-US" dirty="0" err="1" smtClean="0"/>
              <a:t>dengan</a:t>
            </a:r>
            <a:r>
              <a:rPr lang="en-US" dirty="0" smtClean="0"/>
              <a:t> </a:t>
            </a:r>
            <a:r>
              <a:rPr lang="en-US" dirty="0" err="1" smtClean="0"/>
              <a:t>membeli</a:t>
            </a:r>
            <a:r>
              <a:rPr lang="en-US" dirty="0" smtClean="0"/>
              <a:t> </a:t>
            </a:r>
            <a:r>
              <a:rPr lang="en-US" i="1" dirty="0" smtClean="0"/>
              <a:t>traveller </a:t>
            </a:r>
            <a:r>
              <a:rPr lang="en-US" i="1" dirty="0" err="1" smtClean="0"/>
              <a:t>cheque</a:t>
            </a:r>
            <a:r>
              <a:rPr lang="en-US" i="1" dirty="0" smtClean="0"/>
              <a:t> (TC) </a:t>
            </a:r>
            <a:r>
              <a:rPr lang="en-US" dirty="0" err="1" smtClean="0"/>
              <a:t>atau</a:t>
            </a:r>
            <a:r>
              <a:rPr lang="en-US" dirty="0" smtClean="0"/>
              <a:t> </a:t>
            </a:r>
            <a:r>
              <a:rPr lang="en-US" dirty="0" err="1" smtClean="0"/>
              <a:t>cek</a:t>
            </a:r>
            <a:r>
              <a:rPr lang="en-US" dirty="0" smtClean="0"/>
              <a:t> </a:t>
            </a:r>
            <a:r>
              <a:rPr lang="en-US" dirty="0" err="1" smtClean="0"/>
              <a:t>perjalanan</a:t>
            </a:r>
            <a:r>
              <a:rPr lang="en-US" dirty="0" smtClean="0"/>
              <a:t>.  </a:t>
            </a:r>
            <a:r>
              <a:rPr lang="en-US" dirty="0" err="1" smtClean="0"/>
              <a:t>Dengan</a:t>
            </a:r>
            <a:r>
              <a:rPr lang="en-US" dirty="0" smtClean="0"/>
              <a:t> </a:t>
            </a:r>
            <a:r>
              <a:rPr lang="en-US" dirty="0" err="1" smtClean="0"/>
              <a:t>membawa</a:t>
            </a:r>
            <a:r>
              <a:rPr lang="en-US" dirty="0" smtClean="0"/>
              <a:t> </a:t>
            </a:r>
            <a:r>
              <a:rPr lang="en-US" i="1" dirty="0" smtClean="0"/>
              <a:t>TC </a:t>
            </a:r>
            <a:r>
              <a:rPr lang="en-US" dirty="0" err="1" smtClean="0"/>
              <a:t>ini</a:t>
            </a:r>
            <a:r>
              <a:rPr lang="en-US" dirty="0" smtClean="0"/>
              <a:t> </a:t>
            </a:r>
            <a:r>
              <a:rPr lang="en-US" dirty="0" err="1" smtClean="0"/>
              <a:t>nasabah</a:t>
            </a:r>
            <a:r>
              <a:rPr lang="en-US" dirty="0" smtClean="0"/>
              <a:t> </a:t>
            </a:r>
            <a:r>
              <a:rPr lang="en-US" dirty="0" err="1" smtClean="0"/>
              <a:t>dengan</a:t>
            </a:r>
            <a:r>
              <a:rPr lang="en-US" dirty="0" smtClean="0"/>
              <a:t> </a:t>
            </a:r>
            <a:r>
              <a:rPr lang="en-US" dirty="0" err="1" smtClean="0"/>
              <a:t>mudah</a:t>
            </a:r>
            <a:r>
              <a:rPr lang="en-US" dirty="0" smtClean="0"/>
              <a:t> </a:t>
            </a:r>
            <a:r>
              <a:rPr lang="en-US" dirty="0" err="1" smtClean="0"/>
              <a:t>dapat</a:t>
            </a:r>
            <a:r>
              <a:rPr lang="en-US" dirty="0" smtClean="0"/>
              <a:t> </a:t>
            </a:r>
            <a:r>
              <a:rPr lang="en-US" dirty="0" err="1" smtClean="0"/>
              <a:t>berbelanja</a:t>
            </a:r>
            <a:r>
              <a:rPr lang="en-US" dirty="0" smtClean="0"/>
              <a:t> di </a:t>
            </a:r>
            <a:r>
              <a:rPr lang="en-US" dirty="0" err="1" smtClean="0"/>
              <a:t>berbagai</a:t>
            </a:r>
            <a:r>
              <a:rPr lang="en-US" dirty="0" smtClean="0"/>
              <a:t> </a:t>
            </a:r>
            <a:r>
              <a:rPr lang="en-US" dirty="0" err="1" smtClean="0"/>
              <a:t>tempat</a:t>
            </a:r>
            <a:r>
              <a:rPr lang="en-US" dirty="0" smtClean="0"/>
              <a:t> </a:t>
            </a:r>
            <a:r>
              <a:rPr lang="en-US" dirty="0" err="1" smtClean="0"/>
              <a:t>dan</a:t>
            </a:r>
            <a:r>
              <a:rPr lang="en-US" dirty="0" smtClean="0"/>
              <a:t> di </a:t>
            </a:r>
            <a:r>
              <a:rPr lang="en-US" dirty="0" err="1" smtClean="0"/>
              <a:t>berbagai</a:t>
            </a:r>
            <a:r>
              <a:rPr lang="en-US" dirty="0" smtClean="0"/>
              <a:t> </a:t>
            </a:r>
            <a:r>
              <a:rPr lang="en-US" dirty="0" err="1" smtClean="0"/>
              <a:t>negara</a:t>
            </a:r>
            <a:r>
              <a:rPr lang="en-US" dirty="0" smtClean="0"/>
              <a:t>.  </a:t>
            </a:r>
            <a:r>
              <a:rPr lang="en-US" dirty="0" err="1" smtClean="0"/>
              <a:t>Kemudian</a:t>
            </a:r>
            <a:r>
              <a:rPr lang="en-US" dirty="0" smtClean="0"/>
              <a:t> nominal </a:t>
            </a:r>
            <a:r>
              <a:rPr lang="en-US" i="1" dirty="0" smtClean="0"/>
              <a:t>TC </a:t>
            </a:r>
            <a:r>
              <a:rPr lang="en-US" dirty="0" smtClean="0"/>
              <a:t>pun </a:t>
            </a:r>
            <a:r>
              <a:rPr lang="en-US" dirty="0" err="1" smtClean="0"/>
              <a:t>mengikuti</a:t>
            </a:r>
            <a:r>
              <a:rPr lang="en-US" dirty="0" smtClean="0"/>
              <a:t> </a:t>
            </a:r>
            <a:r>
              <a:rPr lang="en-US" dirty="0" err="1" smtClean="0"/>
              <a:t>kurs</a:t>
            </a:r>
            <a:r>
              <a:rPr lang="en-US" dirty="0" smtClean="0"/>
              <a:t> yang </a:t>
            </a:r>
            <a:r>
              <a:rPr lang="en-US" dirty="0" err="1" smtClean="0"/>
              <a:t>terus</a:t>
            </a:r>
            <a:r>
              <a:rPr lang="en-US" dirty="0" smtClean="0"/>
              <a:t> </a:t>
            </a:r>
            <a:r>
              <a:rPr lang="en-US" dirty="0" err="1" smtClean="0"/>
              <a:t>berkembang</a:t>
            </a:r>
            <a:r>
              <a:rPr lang="en-US" dirty="0" smtClean="0"/>
              <a:t>.</a:t>
            </a:r>
            <a:endParaRPr lang="en-US" i="1" dirty="0"/>
          </a:p>
        </p:txBody>
      </p:sp>
    </p:spTree>
    <p:extLst>
      <p:ext uri="{BB962C8B-B14F-4D97-AF65-F5344CB8AC3E}">
        <p14:creationId xmlns:p14="http://schemas.microsoft.com/office/powerpoint/2010/main" val="6160984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28800"/>
            <a:ext cx="8229600" cy="4677152"/>
          </a:xfrm>
        </p:spPr>
        <p:txBody>
          <a:bodyPr>
            <a:normAutofit lnSpcReduction="10000"/>
          </a:bodyPr>
          <a:lstStyle/>
          <a:p>
            <a:pPr marL="1195388" indent="-501650" algn="just">
              <a:buNone/>
            </a:pPr>
            <a:r>
              <a:rPr lang="en-US" b="1" dirty="0" smtClean="0"/>
              <a:t>3.	</a:t>
            </a:r>
            <a:r>
              <a:rPr lang="en-US" b="1" dirty="0" err="1" smtClean="0"/>
              <a:t>Jenis-jenis</a:t>
            </a:r>
            <a:r>
              <a:rPr lang="en-US" b="1" dirty="0" smtClean="0"/>
              <a:t> </a:t>
            </a:r>
            <a:r>
              <a:rPr lang="en-US" b="1" dirty="0" err="1" smtClean="0"/>
              <a:t>Transaksi</a:t>
            </a:r>
            <a:r>
              <a:rPr lang="en-US" b="1" dirty="0" smtClean="0"/>
              <a:t> </a:t>
            </a:r>
            <a:r>
              <a:rPr lang="en-US" b="1" dirty="0" err="1" smtClean="0"/>
              <a:t>Valas</a:t>
            </a:r>
            <a:endParaRPr lang="en-US" b="1" dirty="0" smtClean="0"/>
          </a:p>
          <a:p>
            <a:pPr marL="1195388" indent="0" algn="just">
              <a:buNone/>
            </a:pPr>
            <a:r>
              <a:rPr lang="en-US" dirty="0" err="1" smtClean="0"/>
              <a:t>Dalam</a:t>
            </a:r>
            <a:r>
              <a:rPr lang="en-US" dirty="0" smtClean="0"/>
              <a:t> </a:t>
            </a:r>
            <a:r>
              <a:rPr lang="en-US" dirty="0" err="1" smtClean="0"/>
              <a:t>jual</a:t>
            </a:r>
            <a:r>
              <a:rPr lang="en-US" dirty="0" smtClean="0"/>
              <a:t> </a:t>
            </a:r>
            <a:r>
              <a:rPr lang="en-US" dirty="0" err="1" smtClean="0"/>
              <a:t>beli</a:t>
            </a:r>
            <a:r>
              <a:rPr lang="en-US" dirty="0" smtClean="0"/>
              <a:t> </a:t>
            </a:r>
            <a:r>
              <a:rPr lang="en-US" dirty="0" err="1" smtClean="0"/>
              <a:t>antara</a:t>
            </a:r>
            <a:r>
              <a:rPr lang="en-US" dirty="0" smtClean="0"/>
              <a:t> bank </a:t>
            </a:r>
            <a:r>
              <a:rPr lang="en-US" dirty="0" err="1" smtClean="0"/>
              <a:t>dengan</a:t>
            </a:r>
            <a:r>
              <a:rPr lang="en-US" dirty="0" smtClean="0"/>
              <a:t> </a:t>
            </a:r>
            <a:r>
              <a:rPr lang="en-US" dirty="0" err="1" smtClean="0"/>
              <a:t>nasabah</a:t>
            </a:r>
            <a:r>
              <a:rPr lang="en-US" dirty="0" smtClean="0"/>
              <a:t> </a:t>
            </a:r>
            <a:r>
              <a:rPr lang="en-US" dirty="0" err="1" smtClean="0"/>
              <a:t>seperti</a:t>
            </a:r>
            <a:r>
              <a:rPr lang="en-US" dirty="0" smtClean="0"/>
              <a:t> bank notes, traveller </a:t>
            </a:r>
            <a:r>
              <a:rPr lang="en-US" dirty="0" err="1" smtClean="0"/>
              <a:t>cheque</a:t>
            </a:r>
            <a:r>
              <a:rPr lang="en-US" dirty="0" smtClean="0"/>
              <a:t>, </a:t>
            </a:r>
            <a:r>
              <a:rPr lang="en-US" dirty="0" err="1" smtClean="0"/>
              <a:t>rekening</a:t>
            </a:r>
            <a:r>
              <a:rPr lang="en-US" dirty="0" smtClean="0"/>
              <a:t> </a:t>
            </a:r>
            <a:r>
              <a:rPr lang="en-US" dirty="0" err="1" smtClean="0"/>
              <a:t>giro</a:t>
            </a:r>
            <a:r>
              <a:rPr lang="en-US" dirty="0" smtClean="0"/>
              <a:t> </a:t>
            </a:r>
            <a:r>
              <a:rPr lang="en-US" dirty="0" err="1" smtClean="0"/>
              <a:t>valas</a:t>
            </a:r>
            <a:r>
              <a:rPr lang="en-US" dirty="0" smtClean="0"/>
              <a:t> </a:t>
            </a:r>
            <a:r>
              <a:rPr lang="en-US" dirty="0" err="1" smtClean="0"/>
              <a:t>atau</a:t>
            </a:r>
            <a:r>
              <a:rPr lang="en-US" dirty="0" smtClean="0"/>
              <a:t> </a:t>
            </a:r>
            <a:r>
              <a:rPr lang="en-US" dirty="0" err="1" smtClean="0"/>
              <a:t>deposito</a:t>
            </a:r>
            <a:r>
              <a:rPr lang="en-US" dirty="0" smtClean="0"/>
              <a:t> </a:t>
            </a:r>
            <a:r>
              <a:rPr lang="en-US" dirty="0" err="1" smtClean="0"/>
              <a:t>valas</a:t>
            </a:r>
            <a:r>
              <a:rPr lang="en-US" dirty="0" smtClean="0"/>
              <a:t>, </a:t>
            </a:r>
            <a:r>
              <a:rPr lang="en-US" dirty="0" err="1" smtClean="0"/>
              <a:t>penyerahannya</a:t>
            </a:r>
            <a:r>
              <a:rPr lang="en-US" dirty="0" smtClean="0"/>
              <a:t> </a:t>
            </a:r>
            <a:r>
              <a:rPr lang="en-US" dirty="0" err="1" smtClean="0"/>
              <a:t>dapat</a:t>
            </a:r>
            <a:r>
              <a:rPr lang="en-US" dirty="0" smtClean="0"/>
              <a:t> </a:t>
            </a:r>
            <a:r>
              <a:rPr lang="en-US" dirty="0" err="1" smtClean="0"/>
              <a:t>dilakukan</a:t>
            </a:r>
            <a:r>
              <a:rPr lang="en-US" dirty="0" smtClean="0"/>
              <a:t> </a:t>
            </a:r>
            <a:r>
              <a:rPr lang="en-US" dirty="0" err="1" smtClean="0"/>
              <a:t>pada</a:t>
            </a:r>
            <a:r>
              <a:rPr lang="en-US" dirty="0" smtClean="0"/>
              <a:t> </a:t>
            </a:r>
            <a:r>
              <a:rPr lang="en-US" dirty="0" err="1" smtClean="0"/>
              <a:t>saat</a:t>
            </a:r>
            <a:r>
              <a:rPr lang="en-US" dirty="0" smtClean="0"/>
              <a:t> </a:t>
            </a:r>
            <a:r>
              <a:rPr lang="en-US" dirty="0" err="1" smtClean="0"/>
              <a:t>transaksi</a:t>
            </a:r>
            <a:r>
              <a:rPr lang="en-US" dirty="0" smtClean="0"/>
              <a:t> </a:t>
            </a:r>
            <a:r>
              <a:rPr lang="en-US" dirty="0" err="1" smtClean="0"/>
              <a:t>dilakukan</a:t>
            </a:r>
            <a:r>
              <a:rPr lang="en-US" dirty="0"/>
              <a:t>.</a:t>
            </a:r>
            <a:r>
              <a:rPr lang="en-US" dirty="0" smtClean="0"/>
              <a:t> </a:t>
            </a:r>
            <a:r>
              <a:rPr lang="en-US" dirty="0" err="1"/>
              <a:t>N</a:t>
            </a:r>
            <a:r>
              <a:rPr lang="en-US" dirty="0" err="1" smtClean="0"/>
              <a:t>amun</a:t>
            </a:r>
            <a:r>
              <a:rPr lang="en-US" dirty="0" smtClean="0"/>
              <a:t> </a:t>
            </a:r>
            <a:r>
              <a:rPr lang="en-US" dirty="0" err="1" smtClean="0"/>
              <a:t>untuk</a:t>
            </a:r>
            <a:r>
              <a:rPr lang="en-US" dirty="0" smtClean="0"/>
              <a:t> </a:t>
            </a:r>
            <a:r>
              <a:rPr lang="en-US" dirty="0" err="1" smtClean="0"/>
              <a:t>transaksi</a:t>
            </a:r>
            <a:r>
              <a:rPr lang="en-US" dirty="0" smtClean="0"/>
              <a:t> </a:t>
            </a:r>
            <a:r>
              <a:rPr lang="en-US" dirty="0" err="1" smtClean="0"/>
              <a:t>valas</a:t>
            </a:r>
            <a:r>
              <a:rPr lang="en-US" dirty="0" smtClean="0"/>
              <a:t> yang </a:t>
            </a:r>
            <a:r>
              <a:rPr lang="en-US" dirty="0" err="1" smtClean="0"/>
              <a:t>dilakukan</a:t>
            </a:r>
            <a:r>
              <a:rPr lang="en-US" dirty="0" smtClean="0"/>
              <a:t> </a:t>
            </a:r>
            <a:r>
              <a:rPr lang="en-US" dirty="0" err="1" smtClean="0"/>
              <a:t>dalam</a:t>
            </a:r>
            <a:r>
              <a:rPr lang="en-US" dirty="0" smtClean="0"/>
              <a:t> </a:t>
            </a:r>
            <a:r>
              <a:rPr lang="en-US" dirty="0" err="1" smtClean="0"/>
              <a:t>perdagangan</a:t>
            </a:r>
            <a:r>
              <a:rPr lang="en-US" dirty="0" smtClean="0"/>
              <a:t> </a:t>
            </a:r>
            <a:r>
              <a:rPr lang="en-US" dirty="0" err="1" smtClean="0"/>
              <a:t>internasional</a:t>
            </a:r>
            <a:r>
              <a:rPr lang="en-US" dirty="0" smtClean="0"/>
              <a:t> </a:t>
            </a:r>
            <a:r>
              <a:rPr lang="en-US" dirty="0" err="1" smtClean="0"/>
              <a:t>tidak</a:t>
            </a:r>
            <a:r>
              <a:rPr lang="en-US" dirty="0" smtClean="0"/>
              <a:t> </a:t>
            </a:r>
            <a:r>
              <a:rPr lang="en-US" dirty="0" err="1" smtClean="0"/>
              <a:t>selamanya</a:t>
            </a:r>
            <a:r>
              <a:rPr lang="en-US" dirty="0" smtClean="0"/>
              <a:t> </a:t>
            </a:r>
            <a:r>
              <a:rPr lang="en-US" dirty="0" err="1" smtClean="0"/>
              <a:t>penyerahan</a:t>
            </a:r>
            <a:r>
              <a:rPr lang="en-US" dirty="0" smtClean="0"/>
              <a:t> </a:t>
            </a:r>
            <a:r>
              <a:rPr lang="en-US" dirty="0" err="1" smtClean="0"/>
              <a:t>dapat</a:t>
            </a:r>
            <a:r>
              <a:rPr lang="en-US" dirty="0" smtClean="0"/>
              <a:t> </a:t>
            </a:r>
            <a:r>
              <a:rPr lang="en-US" dirty="0" err="1" smtClean="0"/>
              <a:t>dilakukan</a:t>
            </a:r>
            <a:r>
              <a:rPr lang="en-US" dirty="0" smtClean="0"/>
              <a:t> </a:t>
            </a:r>
            <a:r>
              <a:rPr lang="en-US" dirty="0" err="1" smtClean="0"/>
              <a:t>pada</a:t>
            </a:r>
            <a:r>
              <a:rPr lang="en-US" dirty="0" smtClean="0"/>
              <a:t> </a:t>
            </a:r>
            <a:r>
              <a:rPr lang="en-US" dirty="0" err="1" smtClean="0"/>
              <a:t>saat</a:t>
            </a:r>
            <a:r>
              <a:rPr lang="en-US" dirty="0" smtClean="0"/>
              <a:t> </a:t>
            </a:r>
            <a:r>
              <a:rPr lang="en-US" dirty="0" err="1" smtClean="0"/>
              <a:t>transaksi</a:t>
            </a:r>
            <a:r>
              <a:rPr lang="en-US" dirty="0" smtClean="0"/>
              <a:t>, </a:t>
            </a:r>
            <a:r>
              <a:rPr lang="en-US" dirty="0" err="1" smtClean="0"/>
              <a:t>mengingat</a:t>
            </a:r>
            <a:r>
              <a:rPr lang="en-US" dirty="0" smtClean="0"/>
              <a:t> </a:t>
            </a:r>
            <a:r>
              <a:rPr lang="en-US" dirty="0" err="1" smtClean="0"/>
              <a:t>jarak</a:t>
            </a:r>
            <a:r>
              <a:rPr lang="en-US" dirty="0" smtClean="0"/>
              <a:t> yang </a:t>
            </a:r>
            <a:r>
              <a:rPr lang="en-US" dirty="0" err="1" smtClean="0"/>
              <a:t>relatif</a:t>
            </a:r>
            <a:r>
              <a:rPr lang="en-US" dirty="0" smtClean="0"/>
              <a:t> </a:t>
            </a:r>
            <a:r>
              <a:rPr lang="en-US" dirty="0" err="1" smtClean="0"/>
              <a:t>jauh</a:t>
            </a:r>
            <a:r>
              <a:rPr lang="en-US" dirty="0" smtClean="0"/>
              <a:t>, </a:t>
            </a:r>
            <a:r>
              <a:rPr lang="en-US" dirty="0" err="1" smtClean="0"/>
              <a:t>perbedaan</a:t>
            </a:r>
            <a:r>
              <a:rPr lang="en-US" dirty="0" smtClean="0"/>
              <a:t> </a:t>
            </a:r>
            <a:r>
              <a:rPr lang="en-US" dirty="0" err="1" smtClean="0"/>
              <a:t>waktu</a:t>
            </a:r>
            <a:r>
              <a:rPr lang="en-US" dirty="0" smtClean="0"/>
              <a:t> </a:t>
            </a:r>
            <a:r>
              <a:rPr lang="en-US" dirty="0" err="1" smtClean="0"/>
              <a:t>serta</a:t>
            </a:r>
            <a:r>
              <a:rPr lang="en-US" dirty="0" smtClean="0"/>
              <a:t> volume </a:t>
            </a:r>
            <a:r>
              <a:rPr lang="en-US" dirty="0" err="1" smtClean="0"/>
              <a:t>transaksi</a:t>
            </a:r>
            <a:r>
              <a:rPr lang="en-US" dirty="0" smtClean="0"/>
              <a:t> yang </a:t>
            </a:r>
            <a:r>
              <a:rPr lang="en-US" dirty="0" err="1" smtClean="0"/>
              <a:t>besar</a:t>
            </a:r>
            <a:r>
              <a:rPr lang="en-US" dirty="0" smtClean="0"/>
              <a:t>, </a:t>
            </a:r>
            <a:r>
              <a:rPr lang="en-US" dirty="0" err="1" smtClean="0"/>
              <a:t>walaupun</a:t>
            </a:r>
            <a:r>
              <a:rPr lang="en-US" dirty="0" smtClean="0"/>
              <a:t> </a:t>
            </a:r>
            <a:r>
              <a:rPr lang="en-US" dirty="0" err="1" smtClean="0"/>
              <a:t>transaksi</a:t>
            </a:r>
            <a:r>
              <a:rPr lang="en-US" dirty="0" smtClean="0"/>
              <a:t> </a:t>
            </a:r>
            <a:r>
              <a:rPr lang="en-US" dirty="0" err="1" smtClean="0"/>
              <a:t>ditutup</a:t>
            </a:r>
            <a:r>
              <a:rPr lang="en-US" dirty="0" smtClean="0"/>
              <a:t> </a:t>
            </a:r>
            <a:r>
              <a:rPr lang="en-US" dirty="0" err="1" smtClean="0"/>
              <a:t>secara</a:t>
            </a:r>
            <a:r>
              <a:rPr lang="en-US" dirty="0" smtClean="0"/>
              <a:t> </a:t>
            </a:r>
            <a:r>
              <a:rPr lang="en-US" dirty="0" err="1" smtClean="0"/>
              <a:t>tunai</a:t>
            </a:r>
            <a:r>
              <a:rPr lang="en-US" dirty="0" smtClean="0"/>
              <a:t> </a:t>
            </a:r>
            <a:r>
              <a:rPr lang="en-US" i="1" dirty="0" smtClean="0"/>
              <a:t>(spot).</a:t>
            </a:r>
            <a:r>
              <a:rPr lang="en-US" b="1" dirty="0" smtClean="0"/>
              <a:t>	</a:t>
            </a:r>
            <a:endParaRPr lang="en-US" b="1" dirty="0"/>
          </a:p>
        </p:txBody>
      </p:sp>
    </p:spTree>
    <p:extLst>
      <p:ext uri="{BB962C8B-B14F-4D97-AF65-F5344CB8AC3E}">
        <p14:creationId xmlns:p14="http://schemas.microsoft.com/office/powerpoint/2010/main" val="246806646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1254125" indent="0" algn="just">
              <a:buNone/>
            </a:pPr>
            <a:r>
              <a:rPr lang="en-US" dirty="0" err="1" smtClean="0"/>
              <a:t>Oleh</a:t>
            </a:r>
            <a:r>
              <a:rPr lang="en-US" dirty="0" smtClean="0"/>
              <a:t> </a:t>
            </a:r>
            <a:r>
              <a:rPr lang="en-US" dirty="0" err="1" smtClean="0"/>
              <a:t>karena</a:t>
            </a:r>
            <a:r>
              <a:rPr lang="en-US" dirty="0" smtClean="0"/>
              <a:t> </a:t>
            </a:r>
            <a:r>
              <a:rPr lang="en-US" dirty="0" err="1" smtClean="0"/>
              <a:t>itu</a:t>
            </a:r>
            <a:r>
              <a:rPr lang="en-US" dirty="0" smtClean="0"/>
              <a:t>, </a:t>
            </a:r>
            <a:r>
              <a:rPr lang="en-US" dirty="0" err="1" smtClean="0"/>
              <a:t>ada</a:t>
            </a:r>
            <a:r>
              <a:rPr lang="en-US" dirty="0" smtClean="0"/>
              <a:t> 3 </a:t>
            </a:r>
            <a:r>
              <a:rPr lang="en-US" dirty="0" err="1" smtClean="0"/>
              <a:t>jenis</a:t>
            </a:r>
            <a:r>
              <a:rPr lang="en-US" dirty="0" smtClean="0"/>
              <a:t> </a:t>
            </a:r>
            <a:r>
              <a:rPr lang="en-US" dirty="0" err="1" smtClean="0"/>
              <a:t>transaksi</a:t>
            </a:r>
            <a:r>
              <a:rPr lang="en-US" dirty="0" smtClean="0"/>
              <a:t> yang </a:t>
            </a:r>
            <a:r>
              <a:rPr lang="en-US" dirty="0" err="1" smtClean="0"/>
              <a:t>dapat</a:t>
            </a:r>
            <a:r>
              <a:rPr lang="en-US" dirty="0" smtClean="0"/>
              <a:t> </a:t>
            </a:r>
            <a:r>
              <a:rPr lang="en-US" dirty="0" err="1" smtClean="0"/>
              <a:t>dilakukan</a:t>
            </a:r>
            <a:r>
              <a:rPr lang="en-US" dirty="0" smtClean="0"/>
              <a:t>, </a:t>
            </a:r>
            <a:r>
              <a:rPr lang="en-US" dirty="0" err="1" smtClean="0"/>
              <a:t>yaitu</a:t>
            </a:r>
            <a:r>
              <a:rPr lang="en-US" dirty="0" smtClean="0"/>
              <a:t>:</a:t>
            </a:r>
          </a:p>
          <a:p>
            <a:pPr marL="1711325" indent="-457200" algn="just">
              <a:buNone/>
            </a:pPr>
            <a:r>
              <a:rPr lang="en-US" dirty="0" smtClean="0"/>
              <a:t>a.	</a:t>
            </a:r>
            <a:r>
              <a:rPr lang="en-US" dirty="0" err="1" smtClean="0"/>
              <a:t>Transaksi</a:t>
            </a:r>
            <a:r>
              <a:rPr lang="en-US" dirty="0" smtClean="0"/>
              <a:t> </a:t>
            </a:r>
            <a:r>
              <a:rPr lang="en-US" dirty="0" err="1" smtClean="0"/>
              <a:t>Tunai</a:t>
            </a:r>
            <a:r>
              <a:rPr lang="en-US" dirty="0" smtClean="0"/>
              <a:t> </a:t>
            </a:r>
            <a:r>
              <a:rPr lang="en-US" i="1" dirty="0" smtClean="0"/>
              <a:t>(</a:t>
            </a:r>
            <a:r>
              <a:rPr lang="en-US" i="1" dirty="0"/>
              <a:t>s</a:t>
            </a:r>
            <a:r>
              <a:rPr lang="en-US" i="1" dirty="0" smtClean="0"/>
              <a:t>pot transaction)</a:t>
            </a:r>
          </a:p>
          <a:p>
            <a:pPr marL="1711325" indent="-457200" algn="just">
              <a:buNone/>
            </a:pPr>
            <a:r>
              <a:rPr lang="en-US" dirty="0" smtClean="0"/>
              <a:t>	</a:t>
            </a:r>
            <a:r>
              <a:rPr lang="en-US" dirty="0" err="1" smtClean="0"/>
              <a:t>Yaitu</a:t>
            </a:r>
            <a:r>
              <a:rPr lang="en-US" dirty="0" smtClean="0"/>
              <a:t> </a:t>
            </a:r>
            <a:r>
              <a:rPr lang="en-US" dirty="0" err="1" smtClean="0"/>
              <a:t>transaksi</a:t>
            </a:r>
            <a:r>
              <a:rPr lang="en-US" dirty="0" smtClean="0"/>
              <a:t> </a:t>
            </a:r>
            <a:r>
              <a:rPr lang="en-US" dirty="0" err="1" smtClean="0"/>
              <a:t>pembelian</a:t>
            </a:r>
            <a:r>
              <a:rPr lang="en-US" dirty="0" smtClean="0"/>
              <a:t> </a:t>
            </a:r>
            <a:r>
              <a:rPr lang="en-US" dirty="0" err="1" smtClean="0"/>
              <a:t>dan</a:t>
            </a:r>
            <a:r>
              <a:rPr lang="en-US" dirty="0" smtClean="0"/>
              <a:t> </a:t>
            </a:r>
            <a:r>
              <a:rPr lang="en-US" dirty="0" err="1" smtClean="0"/>
              <a:t>penjualan</a:t>
            </a:r>
            <a:r>
              <a:rPr lang="en-US" dirty="0" smtClean="0"/>
              <a:t> </a:t>
            </a:r>
            <a:r>
              <a:rPr lang="en-US" dirty="0" err="1" smtClean="0"/>
              <a:t>valuta</a:t>
            </a:r>
            <a:r>
              <a:rPr lang="en-US" dirty="0" smtClean="0"/>
              <a:t> </a:t>
            </a:r>
            <a:r>
              <a:rPr lang="en-US" dirty="0" err="1" smtClean="0"/>
              <a:t>asing</a:t>
            </a:r>
            <a:r>
              <a:rPr lang="en-US" dirty="0" smtClean="0"/>
              <a:t> </a:t>
            </a:r>
            <a:r>
              <a:rPr lang="en-US" dirty="0" err="1" smtClean="0"/>
              <a:t>untuk</a:t>
            </a:r>
            <a:r>
              <a:rPr lang="en-US" dirty="0" smtClean="0"/>
              <a:t> </a:t>
            </a:r>
            <a:r>
              <a:rPr lang="en-US" dirty="0" err="1" smtClean="0"/>
              <a:t>penyerahan</a:t>
            </a:r>
            <a:r>
              <a:rPr lang="en-US" dirty="0" smtClean="0"/>
              <a:t> </a:t>
            </a:r>
            <a:r>
              <a:rPr lang="en-US" dirty="0" err="1" smtClean="0"/>
              <a:t>pada</a:t>
            </a:r>
            <a:r>
              <a:rPr lang="en-US" dirty="0" smtClean="0"/>
              <a:t> </a:t>
            </a:r>
            <a:r>
              <a:rPr lang="en-US" dirty="0" err="1" smtClean="0"/>
              <a:t>saat</a:t>
            </a:r>
            <a:r>
              <a:rPr lang="en-US" dirty="0" smtClean="0"/>
              <a:t> </a:t>
            </a:r>
            <a:r>
              <a:rPr lang="en-US" dirty="0" err="1" smtClean="0"/>
              <a:t>itu</a:t>
            </a:r>
            <a:r>
              <a:rPr lang="en-US" dirty="0" smtClean="0"/>
              <a:t> </a:t>
            </a:r>
            <a:r>
              <a:rPr lang="en-US" dirty="0" err="1" smtClean="0"/>
              <a:t>atau</a:t>
            </a:r>
            <a:r>
              <a:rPr lang="en-US" dirty="0" smtClean="0"/>
              <a:t> </a:t>
            </a:r>
            <a:r>
              <a:rPr lang="en-US" dirty="0" err="1" smtClean="0"/>
              <a:t>penyelesaian</a:t>
            </a:r>
            <a:r>
              <a:rPr lang="en-US" dirty="0" smtClean="0"/>
              <a:t> paling </a:t>
            </a:r>
            <a:r>
              <a:rPr lang="en-US" dirty="0" err="1" smtClean="0"/>
              <a:t>lambat</a:t>
            </a:r>
            <a:r>
              <a:rPr lang="en-US" dirty="0" smtClean="0"/>
              <a:t> </a:t>
            </a:r>
            <a:r>
              <a:rPr lang="en-US" dirty="0" err="1" smtClean="0"/>
              <a:t>dalam</a:t>
            </a:r>
            <a:r>
              <a:rPr lang="en-US" dirty="0" smtClean="0"/>
              <a:t> </a:t>
            </a:r>
            <a:r>
              <a:rPr lang="en-US" dirty="0" err="1" smtClean="0"/>
              <a:t>jangka</a:t>
            </a:r>
            <a:r>
              <a:rPr lang="en-US" dirty="0" smtClean="0"/>
              <a:t> </a:t>
            </a:r>
            <a:r>
              <a:rPr lang="en-US" dirty="0" err="1" smtClean="0"/>
              <a:t>waktu</a:t>
            </a:r>
            <a:r>
              <a:rPr lang="en-US" dirty="0" smtClean="0"/>
              <a:t> </a:t>
            </a:r>
            <a:r>
              <a:rPr lang="en-US" dirty="0" err="1" smtClean="0"/>
              <a:t>dua</a:t>
            </a:r>
            <a:r>
              <a:rPr lang="en-US" dirty="0" smtClean="0"/>
              <a:t> </a:t>
            </a:r>
            <a:r>
              <a:rPr lang="en-US" dirty="0" err="1" smtClean="0"/>
              <a:t>hari</a:t>
            </a:r>
            <a:r>
              <a:rPr lang="en-US" dirty="0" smtClean="0"/>
              <a:t>.  </a:t>
            </a:r>
          </a:p>
          <a:p>
            <a:pPr marL="1711325" indent="-457200" algn="just">
              <a:buNone/>
            </a:pPr>
            <a:r>
              <a:rPr lang="en-US" dirty="0"/>
              <a:t>	</a:t>
            </a:r>
            <a:r>
              <a:rPr lang="en-US" dirty="0" smtClean="0"/>
              <a:t>Ada 3 </a:t>
            </a:r>
            <a:r>
              <a:rPr lang="en-US" dirty="0" err="1" smtClean="0"/>
              <a:t>cara</a:t>
            </a:r>
            <a:r>
              <a:rPr lang="en-US" dirty="0" smtClean="0"/>
              <a:t> </a:t>
            </a:r>
            <a:r>
              <a:rPr lang="en-US" dirty="0" err="1" smtClean="0"/>
              <a:t>penyerahan</a:t>
            </a:r>
            <a:r>
              <a:rPr lang="en-US" dirty="0" smtClean="0"/>
              <a:t> </a:t>
            </a:r>
            <a:r>
              <a:rPr lang="en-US" dirty="0" err="1" smtClean="0"/>
              <a:t>dalam</a:t>
            </a:r>
            <a:r>
              <a:rPr lang="en-US" dirty="0" smtClean="0"/>
              <a:t> </a:t>
            </a:r>
            <a:r>
              <a:rPr lang="en-US" dirty="0" err="1" smtClean="0"/>
              <a:t>transaksi</a:t>
            </a:r>
            <a:r>
              <a:rPr lang="en-US" dirty="0" smtClean="0"/>
              <a:t> spot, </a:t>
            </a:r>
            <a:r>
              <a:rPr lang="en-US" dirty="0" err="1" smtClean="0"/>
              <a:t>yaitu</a:t>
            </a:r>
            <a:r>
              <a:rPr lang="en-US" dirty="0" smtClean="0"/>
              <a:t>:</a:t>
            </a:r>
          </a:p>
          <a:p>
            <a:pPr marL="1711325" indent="-457200">
              <a:buNone/>
            </a:pPr>
            <a:endParaRPr lang="en-US" dirty="0" smtClean="0"/>
          </a:p>
          <a:p>
            <a:pPr marL="1608138" indent="0">
              <a:buNone/>
            </a:pPr>
            <a:endParaRPr lang="en-US" dirty="0"/>
          </a:p>
        </p:txBody>
      </p:sp>
    </p:spTree>
    <p:extLst>
      <p:ext uri="{BB962C8B-B14F-4D97-AF65-F5344CB8AC3E}">
        <p14:creationId xmlns:p14="http://schemas.microsoft.com/office/powerpoint/2010/main" val="102761457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844824"/>
            <a:ext cx="8229600" cy="4104456"/>
          </a:xfrm>
        </p:spPr>
        <p:txBody>
          <a:bodyPr>
            <a:normAutofit fontScale="92500"/>
          </a:bodyPr>
          <a:lstStyle/>
          <a:p>
            <a:pPr marL="2109788" indent="-398463" algn="just">
              <a:buNone/>
            </a:pPr>
            <a:r>
              <a:rPr lang="en-US" sz="2800" i="1" dirty="0" smtClean="0"/>
              <a:t>1)	Value today, </a:t>
            </a:r>
            <a:r>
              <a:rPr lang="en-US" sz="2800" dirty="0" err="1" smtClean="0"/>
              <a:t>yakni</a:t>
            </a:r>
            <a:r>
              <a:rPr lang="en-US" sz="2800" dirty="0" smtClean="0"/>
              <a:t> </a:t>
            </a:r>
            <a:r>
              <a:rPr lang="en-US" sz="2800" dirty="0" err="1" smtClean="0"/>
              <a:t>penyerahan</a:t>
            </a:r>
            <a:r>
              <a:rPr lang="en-US" sz="2800" dirty="0" smtClean="0"/>
              <a:t> </a:t>
            </a:r>
            <a:r>
              <a:rPr lang="en-US" sz="2800" dirty="0" err="1" smtClean="0"/>
              <a:t>dilakukan</a:t>
            </a:r>
            <a:r>
              <a:rPr lang="en-US" sz="2800" dirty="0" smtClean="0"/>
              <a:t> </a:t>
            </a:r>
            <a:r>
              <a:rPr lang="en-US" sz="2800" dirty="0" err="1" smtClean="0"/>
              <a:t>pada</a:t>
            </a:r>
            <a:r>
              <a:rPr lang="en-US" sz="2800" dirty="0" smtClean="0"/>
              <a:t> </a:t>
            </a:r>
            <a:r>
              <a:rPr lang="en-US" sz="2800" dirty="0" err="1" smtClean="0"/>
              <a:t>tanggal</a:t>
            </a:r>
            <a:r>
              <a:rPr lang="en-US" sz="2800" dirty="0" smtClean="0"/>
              <a:t> (</a:t>
            </a:r>
            <a:r>
              <a:rPr lang="en-US" sz="2800" dirty="0" err="1" smtClean="0"/>
              <a:t>hari</a:t>
            </a:r>
            <a:r>
              <a:rPr lang="en-US" sz="2800" dirty="0" smtClean="0"/>
              <a:t>) yang </a:t>
            </a:r>
            <a:r>
              <a:rPr lang="en-US" sz="2800" dirty="0" err="1" smtClean="0"/>
              <a:t>sama</a:t>
            </a:r>
            <a:r>
              <a:rPr lang="en-US" sz="2800" dirty="0" smtClean="0"/>
              <a:t> </a:t>
            </a:r>
            <a:r>
              <a:rPr lang="en-US" sz="2800" dirty="0" err="1" smtClean="0"/>
              <a:t>dengan</a:t>
            </a:r>
            <a:r>
              <a:rPr lang="en-US" sz="2800" dirty="0" smtClean="0"/>
              <a:t> </a:t>
            </a:r>
            <a:r>
              <a:rPr lang="en-US" sz="2800" dirty="0" err="1" smtClean="0"/>
              <a:t>tanggal</a:t>
            </a:r>
            <a:r>
              <a:rPr lang="en-US" sz="2800" dirty="0" smtClean="0"/>
              <a:t> (</a:t>
            </a:r>
            <a:r>
              <a:rPr lang="en-US" sz="2800" dirty="0" err="1" smtClean="0"/>
              <a:t>hari</a:t>
            </a:r>
            <a:r>
              <a:rPr lang="en-US" sz="2800" dirty="0" smtClean="0"/>
              <a:t>) </a:t>
            </a:r>
            <a:r>
              <a:rPr lang="en-US" sz="2800" dirty="0" err="1" smtClean="0"/>
              <a:t>dilakukannya</a:t>
            </a:r>
            <a:r>
              <a:rPr lang="en-US" sz="2800" dirty="0" smtClean="0"/>
              <a:t> </a:t>
            </a:r>
            <a:r>
              <a:rPr lang="en-US" sz="2800" dirty="0" err="1" smtClean="0"/>
              <a:t>transaksi</a:t>
            </a:r>
            <a:r>
              <a:rPr lang="en-US" sz="2800" dirty="0" smtClean="0"/>
              <a:t>.  </a:t>
            </a:r>
            <a:r>
              <a:rPr lang="en-US" sz="2800" dirty="0" err="1" smtClean="0"/>
              <a:t>Penyerahan</a:t>
            </a:r>
            <a:r>
              <a:rPr lang="en-US" sz="2800" dirty="0" smtClean="0"/>
              <a:t> </a:t>
            </a:r>
            <a:r>
              <a:rPr lang="en-US" sz="2800" dirty="0" err="1" smtClean="0"/>
              <a:t>ini</a:t>
            </a:r>
            <a:r>
              <a:rPr lang="en-US" sz="2800" dirty="0" smtClean="0"/>
              <a:t> </a:t>
            </a:r>
            <a:r>
              <a:rPr lang="en-US" sz="2800" dirty="0" err="1" smtClean="0"/>
              <a:t>sering</a:t>
            </a:r>
            <a:r>
              <a:rPr lang="en-US" sz="2800" dirty="0" smtClean="0"/>
              <a:t> </a:t>
            </a:r>
            <a:r>
              <a:rPr lang="en-US" sz="2800" dirty="0" err="1" smtClean="0"/>
              <a:t>disebut</a:t>
            </a:r>
            <a:r>
              <a:rPr lang="en-US" sz="2800" dirty="0" smtClean="0"/>
              <a:t> </a:t>
            </a:r>
            <a:r>
              <a:rPr lang="en-US" sz="2800" dirty="0" err="1" smtClean="0"/>
              <a:t>juga</a:t>
            </a:r>
            <a:r>
              <a:rPr lang="en-US" sz="2800" dirty="0" smtClean="0"/>
              <a:t> </a:t>
            </a:r>
            <a:r>
              <a:rPr lang="en-US" sz="2800" i="1" dirty="0" smtClean="0"/>
              <a:t>cash </a:t>
            </a:r>
            <a:r>
              <a:rPr lang="en-US" sz="2800" i="1" dirty="0" err="1" smtClean="0"/>
              <a:t>settlemen</a:t>
            </a:r>
            <a:r>
              <a:rPr lang="en-US" sz="2800" i="1" dirty="0" smtClean="0"/>
              <a:t>.</a:t>
            </a:r>
            <a:r>
              <a:rPr lang="en-US" i="1" dirty="0" smtClean="0"/>
              <a:t>	</a:t>
            </a:r>
          </a:p>
          <a:p>
            <a:pPr marL="2109788" indent="-501650" algn="just">
              <a:buNone/>
            </a:pPr>
            <a:r>
              <a:rPr lang="en-US" i="1" dirty="0"/>
              <a:t>2)	Value tomorrow, </a:t>
            </a:r>
            <a:r>
              <a:rPr lang="en-US" dirty="0" err="1"/>
              <a:t>yakni</a:t>
            </a:r>
            <a:r>
              <a:rPr lang="en-US" dirty="0"/>
              <a:t> </a:t>
            </a:r>
            <a:r>
              <a:rPr lang="en-US" dirty="0" err="1"/>
              <a:t>penyerahan</a:t>
            </a:r>
            <a:r>
              <a:rPr lang="en-US" dirty="0"/>
              <a:t> </a:t>
            </a:r>
            <a:r>
              <a:rPr lang="en-US" dirty="0" err="1"/>
              <a:t>dilakukan</a:t>
            </a:r>
            <a:r>
              <a:rPr lang="en-US" dirty="0"/>
              <a:t> </a:t>
            </a:r>
            <a:r>
              <a:rPr lang="en-US" dirty="0" err="1"/>
              <a:t>pada</a:t>
            </a:r>
            <a:r>
              <a:rPr lang="en-US" dirty="0"/>
              <a:t> </a:t>
            </a:r>
            <a:r>
              <a:rPr lang="en-US" dirty="0" err="1"/>
              <a:t>hari</a:t>
            </a:r>
            <a:r>
              <a:rPr lang="en-US" dirty="0"/>
              <a:t> </a:t>
            </a:r>
            <a:r>
              <a:rPr lang="en-US" dirty="0" err="1"/>
              <a:t>kerja</a:t>
            </a:r>
            <a:r>
              <a:rPr lang="en-US" dirty="0"/>
              <a:t> </a:t>
            </a:r>
            <a:r>
              <a:rPr lang="en-US" dirty="0" err="1"/>
              <a:t>berikutnya</a:t>
            </a:r>
            <a:r>
              <a:rPr lang="en-US" dirty="0"/>
              <a:t> </a:t>
            </a:r>
            <a:r>
              <a:rPr lang="en-US" dirty="0" err="1"/>
              <a:t>atau</a:t>
            </a:r>
            <a:r>
              <a:rPr lang="en-US" dirty="0"/>
              <a:t> </a:t>
            </a:r>
            <a:r>
              <a:rPr lang="en-US" dirty="0" err="1"/>
              <a:t>disebut</a:t>
            </a:r>
            <a:r>
              <a:rPr lang="en-US" dirty="0"/>
              <a:t> </a:t>
            </a:r>
            <a:r>
              <a:rPr lang="en-US" i="1" dirty="0"/>
              <a:t>one day settlement.</a:t>
            </a:r>
          </a:p>
          <a:p>
            <a:pPr marL="2109788" indent="-501650" algn="just">
              <a:buNone/>
            </a:pPr>
            <a:r>
              <a:rPr lang="en-US" i="1" dirty="0"/>
              <a:t>3)	Value spot, </a:t>
            </a:r>
            <a:r>
              <a:rPr lang="en-US" dirty="0" err="1"/>
              <a:t>yakni</a:t>
            </a:r>
            <a:r>
              <a:rPr lang="en-US" dirty="0"/>
              <a:t> </a:t>
            </a:r>
            <a:r>
              <a:rPr lang="en-US" dirty="0" err="1"/>
              <a:t>penyerahan</a:t>
            </a:r>
            <a:r>
              <a:rPr lang="en-US" dirty="0"/>
              <a:t> </a:t>
            </a:r>
            <a:r>
              <a:rPr lang="en-US" dirty="0" err="1"/>
              <a:t>dilakukan</a:t>
            </a:r>
            <a:r>
              <a:rPr lang="en-US" dirty="0"/>
              <a:t> </a:t>
            </a:r>
            <a:r>
              <a:rPr lang="en-US" dirty="0" err="1" smtClean="0"/>
              <a:t>dua</a:t>
            </a:r>
            <a:r>
              <a:rPr lang="en-US" dirty="0" smtClean="0"/>
              <a:t> </a:t>
            </a:r>
            <a:r>
              <a:rPr lang="en-US" dirty="0" err="1"/>
              <a:t>hari</a:t>
            </a:r>
            <a:r>
              <a:rPr lang="en-US" dirty="0"/>
              <a:t> </a:t>
            </a:r>
            <a:r>
              <a:rPr lang="en-US" dirty="0" err="1"/>
              <a:t>kerja</a:t>
            </a:r>
            <a:r>
              <a:rPr lang="en-US" dirty="0"/>
              <a:t> </a:t>
            </a:r>
            <a:r>
              <a:rPr lang="en-US" dirty="0" err="1"/>
              <a:t>setelah</a:t>
            </a:r>
            <a:r>
              <a:rPr lang="en-US" dirty="0"/>
              <a:t> </a:t>
            </a:r>
            <a:r>
              <a:rPr lang="en-US" dirty="0" err="1"/>
              <a:t>transaksi</a:t>
            </a:r>
            <a:endParaRPr lang="en-US" dirty="0"/>
          </a:p>
          <a:p>
            <a:pPr marL="2109788" indent="-398463" algn="just">
              <a:buNone/>
            </a:pPr>
            <a:endParaRPr lang="en-US" i="1" dirty="0"/>
          </a:p>
        </p:txBody>
      </p:sp>
    </p:spTree>
    <p:extLst>
      <p:ext uri="{BB962C8B-B14F-4D97-AF65-F5344CB8AC3E}">
        <p14:creationId xmlns:p14="http://schemas.microsoft.com/office/powerpoint/2010/main" val="227453040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1608138" indent="-412750" algn="just">
              <a:buNone/>
            </a:pPr>
            <a:r>
              <a:rPr lang="en-US" dirty="0" smtClean="0"/>
              <a:t>b.	</a:t>
            </a:r>
            <a:r>
              <a:rPr lang="en-US" dirty="0" err="1" smtClean="0"/>
              <a:t>Transaksi</a:t>
            </a:r>
            <a:r>
              <a:rPr lang="en-US" dirty="0" smtClean="0"/>
              <a:t> </a:t>
            </a:r>
            <a:r>
              <a:rPr lang="en-US" dirty="0" err="1" smtClean="0"/>
              <a:t>Tunggak</a:t>
            </a:r>
            <a:r>
              <a:rPr lang="en-US" dirty="0" smtClean="0"/>
              <a:t> </a:t>
            </a:r>
            <a:r>
              <a:rPr lang="en-US" i="1" dirty="0" smtClean="0"/>
              <a:t>(forward transaction)</a:t>
            </a:r>
          </a:p>
          <a:p>
            <a:pPr marL="1652588" indent="-457200" algn="just">
              <a:buNone/>
            </a:pPr>
            <a:r>
              <a:rPr lang="en-US" dirty="0" smtClean="0"/>
              <a:t>	</a:t>
            </a:r>
            <a:r>
              <a:rPr lang="en-US" dirty="0" err="1" smtClean="0"/>
              <a:t>Yaitu</a:t>
            </a:r>
            <a:r>
              <a:rPr lang="en-US" dirty="0" smtClean="0"/>
              <a:t> </a:t>
            </a:r>
            <a:r>
              <a:rPr lang="en-US" dirty="0" err="1" smtClean="0"/>
              <a:t>transaksi</a:t>
            </a:r>
            <a:r>
              <a:rPr lang="en-US" dirty="0" smtClean="0"/>
              <a:t> </a:t>
            </a:r>
            <a:r>
              <a:rPr lang="en-US" dirty="0" err="1" smtClean="0"/>
              <a:t>pembelian</a:t>
            </a:r>
            <a:r>
              <a:rPr lang="en-US" dirty="0" smtClean="0"/>
              <a:t> </a:t>
            </a:r>
            <a:r>
              <a:rPr lang="en-US" dirty="0" err="1" smtClean="0"/>
              <a:t>dan</a:t>
            </a:r>
            <a:r>
              <a:rPr lang="en-US" dirty="0" smtClean="0"/>
              <a:t> </a:t>
            </a:r>
            <a:r>
              <a:rPr lang="en-US" dirty="0" err="1" smtClean="0"/>
              <a:t>penjualan</a:t>
            </a:r>
            <a:r>
              <a:rPr lang="en-US" dirty="0" smtClean="0"/>
              <a:t> </a:t>
            </a:r>
            <a:r>
              <a:rPr lang="en-US" dirty="0" err="1" smtClean="0"/>
              <a:t>valas</a:t>
            </a:r>
            <a:r>
              <a:rPr lang="en-US" dirty="0" smtClean="0"/>
              <a:t> yang </a:t>
            </a:r>
            <a:r>
              <a:rPr lang="en-US" dirty="0" err="1" smtClean="0"/>
              <a:t>nilainya</a:t>
            </a:r>
            <a:r>
              <a:rPr lang="en-US" dirty="0" smtClean="0"/>
              <a:t> </a:t>
            </a:r>
            <a:r>
              <a:rPr lang="en-US" dirty="0" err="1" smtClean="0"/>
              <a:t>ditetapkan</a:t>
            </a:r>
            <a:r>
              <a:rPr lang="en-US" dirty="0" smtClean="0"/>
              <a:t> </a:t>
            </a:r>
            <a:r>
              <a:rPr lang="en-US" dirty="0" err="1" smtClean="0"/>
              <a:t>pada</a:t>
            </a:r>
            <a:r>
              <a:rPr lang="en-US" dirty="0" smtClean="0"/>
              <a:t> </a:t>
            </a:r>
            <a:r>
              <a:rPr lang="en-US" dirty="0" err="1" smtClean="0"/>
              <a:t>saat</a:t>
            </a:r>
            <a:r>
              <a:rPr lang="en-US" dirty="0" smtClean="0"/>
              <a:t> </a:t>
            </a:r>
            <a:r>
              <a:rPr lang="en-US" dirty="0" err="1" smtClean="0"/>
              <a:t>ini</a:t>
            </a:r>
            <a:r>
              <a:rPr lang="en-US" dirty="0" smtClean="0"/>
              <a:t> </a:t>
            </a:r>
            <a:r>
              <a:rPr lang="en-US" dirty="0" err="1" smtClean="0"/>
              <a:t>dan</a:t>
            </a:r>
            <a:r>
              <a:rPr lang="en-US" dirty="0" smtClean="0"/>
              <a:t> </a:t>
            </a:r>
            <a:r>
              <a:rPr lang="en-US" dirty="0" err="1" smtClean="0"/>
              <a:t>diberlakukan</a:t>
            </a:r>
            <a:r>
              <a:rPr lang="en-US" dirty="0" smtClean="0"/>
              <a:t> </a:t>
            </a:r>
            <a:r>
              <a:rPr lang="en-US" dirty="0" err="1" smtClean="0"/>
              <a:t>untuk</a:t>
            </a:r>
            <a:r>
              <a:rPr lang="en-US" dirty="0" smtClean="0"/>
              <a:t> </a:t>
            </a:r>
            <a:r>
              <a:rPr lang="en-US" dirty="0" err="1" smtClean="0"/>
              <a:t>waktu</a:t>
            </a:r>
            <a:r>
              <a:rPr lang="en-US" dirty="0" smtClean="0"/>
              <a:t> yang </a:t>
            </a:r>
            <a:r>
              <a:rPr lang="en-US" dirty="0" err="1" smtClean="0"/>
              <a:t>akan</a:t>
            </a:r>
            <a:r>
              <a:rPr lang="en-US" dirty="0" smtClean="0"/>
              <a:t> </a:t>
            </a:r>
            <a:r>
              <a:rPr lang="en-US" dirty="0" err="1" smtClean="0"/>
              <a:t>datang</a:t>
            </a:r>
            <a:r>
              <a:rPr lang="en-US" dirty="0" smtClean="0"/>
              <a:t> </a:t>
            </a:r>
            <a:r>
              <a:rPr lang="en-US" dirty="0" err="1" smtClean="0"/>
              <a:t>antara</a:t>
            </a:r>
            <a:r>
              <a:rPr lang="en-US" dirty="0" smtClean="0"/>
              <a:t>  2 x 24 jam </a:t>
            </a:r>
            <a:r>
              <a:rPr lang="en-US" dirty="0" err="1" smtClean="0"/>
              <a:t>hingga</a:t>
            </a:r>
            <a:r>
              <a:rPr lang="en-US" dirty="0" smtClean="0"/>
              <a:t> </a:t>
            </a:r>
            <a:r>
              <a:rPr lang="en-US" dirty="0" err="1" smtClean="0"/>
              <a:t>dengan</a:t>
            </a:r>
            <a:r>
              <a:rPr lang="en-US" dirty="0" smtClean="0"/>
              <a:t> 1 </a:t>
            </a:r>
            <a:r>
              <a:rPr lang="en-US" dirty="0" err="1" smtClean="0"/>
              <a:t>tahun</a:t>
            </a:r>
            <a:r>
              <a:rPr lang="en-US" dirty="0" smtClean="0"/>
              <a:t>.  </a:t>
            </a:r>
            <a:r>
              <a:rPr lang="en-US" dirty="0" err="1" smtClean="0"/>
              <a:t>Akibat</a:t>
            </a:r>
            <a:r>
              <a:rPr lang="en-US" dirty="0" smtClean="0"/>
              <a:t> </a:t>
            </a:r>
            <a:r>
              <a:rPr lang="en-US" dirty="0" err="1" smtClean="0"/>
              <a:t>dibayar</a:t>
            </a:r>
            <a:r>
              <a:rPr lang="en-US" dirty="0" smtClean="0"/>
              <a:t> </a:t>
            </a:r>
            <a:r>
              <a:rPr lang="en-US" dirty="0" err="1" smtClean="0"/>
              <a:t>dengan</a:t>
            </a:r>
            <a:r>
              <a:rPr lang="en-US" dirty="0" smtClean="0"/>
              <a:t> </a:t>
            </a:r>
            <a:r>
              <a:rPr lang="en-US" dirty="0" err="1" smtClean="0"/>
              <a:t>jangka</a:t>
            </a:r>
            <a:r>
              <a:rPr lang="en-US" dirty="0" smtClean="0"/>
              <a:t> </a:t>
            </a:r>
            <a:r>
              <a:rPr lang="en-US" dirty="0" err="1" smtClean="0"/>
              <a:t>waktu</a:t>
            </a:r>
            <a:r>
              <a:rPr lang="en-US" dirty="0" smtClean="0"/>
              <a:t>, </a:t>
            </a:r>
            <a:r>
              <a:rPr lang="en-US" dirty="0" err="1" smtClean="0"/>
              <a:t>maka</a:t>
            </a:r>
            <a:r>
              <a:rPr lang="en-US" dirty="0" smtClean="0"/>
              <a:t> </a:t>
            </a:r>
            <a:r>
              <a:rPr lang="en-US" i="1" dirty="0" smtClean="0"/>
              <a:t>rate </a:t>
            </a:r>
            <a:r>
              <a:rPr lang="en-US" dirty="0" smtClean="0"/>
              <a:t>yang </a:t>
            </a:r>
            <a:r>
              <a:rPr lang="en-US" dirty="0" err="1" smtClean="0"/>
              <a:t>digunakan</a:t>
            </a:r>
            <a:r>
              <a:rPr lang="en-US" dirty="0" smtClean="0"/>
              <a:t> </a:t>
            </a:r>
            <a:r>
              <a:rPr lang="en-US" dirty="0" err="1" smtClean="0"/>
              <a:t>dalam</a:t>
            </a:r>
            <a:r>
              <a:rPr lang="en-US" dirty="0" smtClean="0"/>
              <a:t> </a:t>
            </a:r>
            <a:r>
              <a:rPr lang="en-US" dirty="0" err="1" smtClean="0"/>
              <a:t>transaksi</a:t>
            </a:r>
            <a:r>
              <a:rPr lang="en-US" dirty="0" smtClean="0"/>
              <a:t> </a:t>
            </a:r>
            <a:r>
              <a:rPr lang="en-US" dirty="0" err="1" smtClean="0"/>
              <a:t>tunggak</a:t>
            </a:r>
            <a:r>
              <a:rPr lang="en-US" dirty="0" smtClean="0"/>
              <a:t>/forward </a:t>
            </a:r>
            <a:r>
              <a:rPr lang="en-US" dirty="0" err="1" smtClean="0"/>
              <a:t>lebih</a:t>
            </a:r>
            <a:r>
              <a:rPr lang="en-US" dirty="0" smtClean="0"/>
              <a:t> </a:t>
            </a:r>
            <a:r>
              <a:rPr lang="en-US" dirty="0" err="1" smtClean="0"/>
              <a:t>tinggi</a:t>
            </a:r>
            <a:r>
              <a:rPr lang="en-US" dirty="0" smtClean="0"/>
              <a:t> </a:t>
            </a:r>
            <a:r>
              <a:rPr lang="en-US" dirty="0" err="1" smtClean="0"/>
              <a:t>jika</a:t>
            </a:r>
            <a:r>
              <a:rPr lang="en-US" dirty="0" smtClean="0"/>
              <a:t> </a:t>
            </a:r>
            <a:r>
              <a:rPr lang="en-US" dirty="0" err="1" smtClean="0"/>
              <a:t>dibandingkan</a:t>
            </a:r>
            <a:r>
              <a:rPr lang="en-US" dirty="0" smtClean="0"/>
              <a:t> </a:t>
            </a:r>
            <a:r>
              <a:rPr lang="en-US" dirty="0" err="1" smtClean="0"/>
              <a:t>dengan</a:t>
            </a:r>
            <a:r>
              <a:rPr lang="en-US" dirty="0" smtClean="0"/>
              <a:t> </a:t>
            </a:r>
            <a:r>
              <a:rPr lang="en-US" dirty="0" err="1" smtClean="0"/>
              <a:t>transaksi</a:t>
            </a:r>
            <a:r>
              <a:rPr lang="en-US" dirty="0" smtClean="0"/>
              <a:t> </a:t>
            </a:r>
            <a:r>
              <a:rPr lang="en-US" dirty="0" err="1" smtClean="0"/>
              <a:t>tunai</a:t>
            </a:r>
            <a:r>
              <a:rPr lang="en-US" dirty="0" smtClean="0"/>
              <a:t> /spot.</a:t>
            </a:r>
            <a:endParaRPr lang="en-US" i="1" dirty="0"/>
          </a:p>
        </p:txBody>
      </p:sp>
    </p:spTree>
    <p:extLst>
      <p:ext uri="{BB962C8B-B14F-4D97-AF65-F5344CB8AC3E}">
        <p14:creationId xmlns:p14="http://schemas.microsoft.com/office/powerpoint/2010/main" val="68369628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1652588" indent="-354013" algn="just">
              <a:buNone/>
            </a:pPr>
            <a:r>
              <a:rPr lang="en-US" dirty="0" smtClean="0"/>
              <a:t>c.	</a:t>
            </a:r>
            <a:r>
              <a:rPr lang="en-US" dirty="0" err="1" smtClean="0"/>
              <a:t>Transaksi</a:t>
            </a:r>
            <a:r>
              <a:rPr lang="en-US" dirty="0" smtClean="0"/>
              <a:t> Barter </a:t>
            </a:r>
            <a:r>
              <a:rPr lang="en-US" i="1" dirty="0" smtClean="0"/>
              <a:t>(swap </a:t>
            </a:r>
            <a:r>
              <a:rPr lang="en-US" i="1" dirty="0" err="1" smtClean="0"/>
              <a:t>trnsaction</a:t>
            </a:r>
            <a:r>
              <a:rPr lang="en-US" i="1" dirty="0" smtClean="0"/>
              <a:t>)</a:t>
            </a:r>
          </a:p>
          <a:p>
            <a:pPr marL="1652588" indent="0" algn="just">
              <a:buNone/>
            </a:pPr>
            <a:r>
              <a:rPr lang="en-US" dirty="0" err="1" smtClean="0"/>
              <a:t>Yakni</a:t>
            </a:r>
            <a:r>
              <a:rPr lang="en-US" dirty="0" smtClean="0"/>
              <a:t> </a:t>
            </a:r>
            <a:r>
              <a:rPr lang="en-US" dirty="0" err="1" smtClean="0"/>
              <a:t>kontrak</a:t>
            </a:r>
            <a:r>
              <a:rPr lang="en-US" dirty="0" smtClean="0"/>
              <a:t> </a:t>
            </a:r>
            <a:r>
              <a:rPr lang="en-US" dirty="0" err="1" smtClean="0"/>
              <a:t>pembelian</a:t>
            </a:r>
            <a:r>
              <a:rPr lang="en-US" dirty="0" smtClean="0"/>
              <a:t> </a:t>
            </a:r>
            <a:r>
              <a:rPr lang="en-US" dirty="0" err="1" smtClean="0"/>
              <a:t>dan</a:t>
            </a:r>
            <a:r>
              <a:rPr lang="en-US" dirty="0" smtClean="0"/>
              <a:t> </a:t>
            </a:r>
            <a:r>
              <a:rPr lang="en-US" dirty="0" err="1" smtClean="0"/>
              <a:t>penjualan</a:t>
            </a:r>
            <a:r>
              <a:rPr lang="en-US" dirty="0" smtClean="0"/>
              <a:t> </a:t>
            </a:r>
            <a:r>
              <a:rPr lang="en-US" dirty="0" err="1" smtClean="0"/>
              <a:t>valas</a:t>
            </a:r>
            <a:r>
              <a:rPr lang="en-US" dirty="0" smtClean="0"/>
              <a:t> </a:t>
            </a:r>
            <a:r>
              <a:rPr lang="en-US" dirty="0" err="1" smtClean="0"/>
              <a:t>dengan</a:t>
            </a:r>
            <a:r>
              <a:rPr lang="en-US" dirty="0" smtClean="0"/>
              <a:t> </a:t>
            </a:r>
            <a:r>
              <a:rPr lang="en-US" dirty="0" err="1" smtClean="0"/>
              <a:t>harga</a:t>
            </a:r>
            <a:r>
              <a:rPr lang="en-US" dirty="0" smtClean="0"/>
              <a:t> </a:t>
            </a:r>
            <a:r>
              <a:rPr lang="en-US" dirty="0" err="1" smtClean="0"/>
              <a:t>tunai</a:t>
            </a:r>
            <a:r>
              <a:rPr lang="en-US" dirty="0" smtClean="0"/>
              <a:t>/spot yang </a:t>
            </a:r>
            <a:r>
              <a:rPr lang="en-US" dirty="0" err="1" smtClean="0"/>
              <a:t>dikombinasikan</a:t>
            </a:r>
            <a:r>
              <a:rPr lang="en-US" dirty="0" smtClean="0"/>
              <a:t> </a:t>
            </a:r>
            <a:r>
              <a:rPr lang="en-US" dirty="0" err="1" smtClean="0"/>
              <a:t>dengan</a:t>
            </a:r>
            <a:r>
              <a:rPr lang="en-US" dirty="0" smtClean="0"/>
              <a:t> </a:t>
            </a:r>
            <a:r>
              <a:rPr lang="en-US" dirty="0" err="1" smtClean="0"/>
              <a:t>pembelian</a:t>
            </a:r>
            <a:r>
              <a:rPr lang="en-US" dirty="0" smtClean="0"/>
              <a:t> </a:t>
            </a:r>
            <a:r>
              <a:rPr lang="en-US" dirty="0" err="1" smtClean="0"/>
              <a:t>dan</a:t>
            </a:r>
            <a:r>
              <a:rPr lang="en-US" dirty="0" smtClean="0"/>
              <a:t> </a:t>
            </a:r>
            <a:r>
              <a:rPr lang="en-US" dirty="0" err="1" smtClean="0"/>
              <a:t>penjualan</a:t>
            </a:r>
            <a:r>
              <a:rPr lang="en-US" dirty="0" smtClean="0"/>
              <a:t> </a:t>
            </a:r>
            <a:r>
              <a:rPr lang="en-US" dirty="0" err="1" smtClean="0"/>
              <a:t>valas</a:t>
            </a:r>
            <a:r>
              <a:rPr lang="en-US" dirty="0" smtClean="0"/>
              <a:t> yang </a:t>
            </a:r>
            <a:r>
              <a:rPr lang="en-US" dirty="0" err="1" smtClean="0"/>
              <a:t>sama</a:t>
            </a:r>
            <a:r>
              <a:rPr lang="en-US" dirty="0" smtClean="0"/>
              <a:t> </a:t>
            </a:r>
            <a:r>
              <a:rPr lang="en-US" dirty="0" err="1" smtClean="0"/>
              <a:t>dengan</a:t>
            </a:r>
            <a:r>
              <a:rPr lang="en-US" dirty="0" smtClean="0"/>
              <a:t> </a:t>
            </a:r>
            <a:r>
              <a:rPr lang="en-US" dirty="0" err="1" smtClean="0"/>
              <a:t>harga</a:t>
            </a:r>
            <a:r>
              <a:rPr lang="en-US" dirty="0" smtClean="0"/>
              <a:t> </a:t>
            </a:r>
            <a:r>
              <a:rPr lang="en-US" smtClean="0"/>
              <a:t>tunggak/forward</a:t>
            </a:r>
            <a:r>
              <a:rPr lang="en-US" dirty="0" smtClean="0"/>
              <a:t>.  </a:t>
            </a:r>
            <a:r>
              <a:rPr lang="en-US" dirty="0" err="1" smtClean="0"/>
              <a:t>Tujuan</a:t>
            </a:r>
            <a:r>
              <a:rPr lang="en-US" dirty="0" smtClean="0"/>
              <a:t> </a:t>
            </a:r>
            <a:r>
              <a:rPr lang="en-US" dirty="0" err="1" smtClean="0"/>
              <a:t>dari</a:t>
            </a:r>
            <a:r>
              <a:rPr lang="en-US" dirty="0" smtClean="0"/>
              <a:t> </a:t>
            </a:r>
            <a:r>
              <a:rPr lang="en-US" dirty="0" err="1" smtClean="0"/>
              <a:t>transaksi</a:t>
            </a:r>
            <a:r>
              <a:rPr lang="en-US" dirty="0" smtClean="0"/>
              <a:t> </a:t>
            </a:r>
            <a:r>
              <a:rPr lang="en-US" dirty="0" err="1" smtClean="0"/>
              <a:t>ini</a:t>
            </a:r>
            <a:r>
              <a:rPr lang="en-US" dirty="0" smtClean="0"/>
              <a:t> </a:t>
            </a:r>
            <a:r>
              <a:rPr lang="en-US" dirty="0" err="1" smtClean="0"/>
              <a:t>adalah</a:t>
            </a:r>
            <a:r>
              <a:rPr lang="en-US" dirty="0" smtClean="0"/>
              <a:t> </a:t>
            </a:r>
            <a:r>
              <a:rPr lang="en-US" dirty="0" err="1" smtClean="0"/>
              <a:t>untuk</a:t>
            </a:r>
            <a:r>
              <a:rPr lang="en-US" dirty="0" smtClean="0"/>
              <a:t> </a:t>
            </a:r>
            <a:r>
              <a:rPr lang="en-US" dirty="0" err="1" smtClean="0"/>
              <a:t>menjaga</a:t>
            </a:r>
            <a:r>
              <a:rPr lang="en-US" dirty="0" smtClean="0"/>
              <a:t> </a:t>
            </a:r>
            <a:r>
              <a:rPr lang="en-US" dirty="0" err="1" smtClean="0"/>
              <a:t>kemungkinan</a:t>
            </a:r>
            <a:r>
              <a:rPr lang="en-US" dirty="0" smtClean="0"/>
              <a:t> </a:t>
            </a:r>
            <a:r>
              <a:rPr lang="en-US" dirty="0" err="1" smtClean="0"/>
              <a:t>dari</a:t>
            </a:r>
            <a:r>
              <a:rPr lang="en-US" dirty="0" smtClean="0"/>
              <a:t> </a:t>
            </a:r>
            <a:r>
              <a:rPr lang="en-US" dirty="0" err="1" smtClean="0"/>
              <a:t>kerugian</a:t>
            </a:r>
            <a:r>
              <a:rPr lang="en-US" dirty="0" smtClean="0"/>
              <a:t> yang </a:t>
            </a:r>
            <a:r>
              <a:rPr lang="en-US" dirty="0" err="1" smtClean="0"/>
              <a:t>disebabkan</a:t>
            </a:r>
            <a:r>
              <a:rPr lang="en-US" dirty="0" smtClean="0"/>
              <a:t> </a:t>
            </a:r>
            <a:r>
              <a:rPr lang="en-US" dirty="0" err="1" smtClean="0"/>
              <a:t>perubahan</a:t>
            </a:r>
            <a:r>
              <a:rPr lang="en-US" dirty="0" smtClean="0"/>
              <a:t> </a:t>
            </a:r>
            <a:r>
              <a:rPr lang="en-US" dirty="0" err="1" smtClean="0"/>
              <a:t>kurs</a:t>
            </a:r>
            <a:r>
              <a:rPr lang="en-US" dirty="0" smtClean="0"/>
              <a:t>.</a:t>
            </a:r>
            <a:endParaRPr lang="en-US" dirty="0"/>
          </a:p>
        </p:txBody>
      </p:sp>
    </p:spTree>
    <p:extLst>
      <p:ext uri="{BB962C8B-B14F-4D97-AF65-F5344CB8AC3E}">
        <p14:creationId xmlns:p14="http://schemas.microsoft.com/office/powerpoint/2010/main" val="138159412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endParaRPr lang="id-ID" dirty="0" smtClean="0"/>
          </a:p>
          <a:p>
            <a:endParaRPr lang="id-ID" dirty="0" smtClean="0"/>
          </a:p>
          <a:p>
            <a:pPr marL="0" indent="0">
              <a:buNone/>
            </a:pPr>
            <a:endParaRPr lang="id-ID" dirty="0" smtClean="0"/>
          </a:p>
          <a:p>
            <a:pPr marL="0" indent="0">
              <a:buNone/>
            </a:pPr>
            <a:r>
              <a:rPr lang="id-ID" dirty="0" smtClean="0"/>
              <a:t>		</a:t>
            </a:r>
            <a:r>
              <a:rPr lang="id-ID" sz="4000" b="1" i="1" dirty="0" smtClean="0">
                <a:latin typeface="Arial Narrow" pitchFamily="34" charset="0"/>
              </a:rPr>
              <a:t>SEKIAN  &amp;  TERIMA KASIH</a:t>
            </a:r>
            <a:endParaRPr lang="id-ID" sz="4000" b="1" i="1" dirty="0">
              <a:latin typeface="Arial Narrow"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700808"/>
            <a:ext cx="8229600" cy="4752528"/>
          </a:xfrm>
        </p:spPr>
        <p:txBody>
          <a:bodyPr>
            <a:normAutofit fontScale="92500" lnSpcReduction="20000"/>
          </a:bodyPr>
          <a:lstStyle/>
          <a:p>
            <a:pPr marL="919163" indent="0" algn="just">
              <a:lnSpc>
                <a:spcPct val="110000"/>
              </a:lnSpc>
              <a:spcAft>
                <a:spcPts val="600"/>
              </a:spcAft>
              <a:buNone/>
            </a:pPr>
            <a:r>
              <a:rPr lang="en-US" sz="2800" dirty="0" err="1" smtClean="0"/>
              <a:t>Perbedaan</a:t>
            </a:r>
            <a:r>
              <a:rPr lang="en-US" sz="2800" dirty="0" smtClean="0"/>
              <a:t> </a:t>
            </a:r>
            <a:r>
              <a:rPr lang="en-US" sz="2800" dirty="0" err="1" smtClean="0"/>
              <a:t>antara</a:t>
            </a:r>
            <a:r>
              <a:rPr lang="en-US" sz="2800" dirty="0" smtClean="0"/>
              <a:t> </a:t>
            </a:r>
            <a:r>
              <a:rPr lang="id-ID" sz="2800" dirty="0" smtClean="0"/>
              <a:t>pasar </a:t>
            </a:r>
            <a:r>
              <a:rPr lang="id-ID" sz="2800" dirty="0"/>
              <a:t>uang dan pasar modal </a:t>
            </a:r>
            <a:r>
              <a:rPr lang="en-US" sz="2800" dirty="0"/>
              <a:t>:</a:t>
            </a:r>
            <a:endParaRPr lang="en-US" sz="2800" dirty="0" smtClean="0"/>
          </a:p>
          <a:p>
            <a:pPr marL="1376363" indent="-461963" algn="just">
              <a:lnSpc>
                <a:spcPct val="110000"/>
              </a:lnSpc>
              <a:spcAft>
                <a:spcPts val="600"/>
              </a:spcAft>
              <a:buNone/>
            </a:pPr>
            <a:r>
              <a:rPr lang="en-US" sz="2800" dirty="0" smtClean="0"/>
              <a:t>a.</a:t>
            </a:r>
            <a:r>
              <a:rPr lang="id-ID" sz="2800" dirty="0" smtClean="0"/>
              <a:t> </a:t>
            </a:r>
            <a:r>
              <a:rPr lang="en-US" sz="2800" dirty="0" smtClean="0"/>
              <a:t>	D</a:t>
            </a:r>
            <a:r>
              <a:rPr lang="id-ID" sz="2800" dirty="0" smtClean="0"/>
              <a:t>ari </a:t>
            </a:r>
            <a:r>
              <a:rPr lang="id-ID" sz="2800" i="1" dirty="0"/>
              <a:t>instrumen yang </a:t>
            </a:r>
            <a:r>
              <a:rPr lang="id-ID" sz="2800" i="1" dirty="0" smtClean="0"/>
              <a:t>diperjualbelikan</a:t>
            </a:r>
            <a:endParaRPr lang="en-US" sz="2800" dirty="0" smtClean="0"/>
          </a:p>
          <a:p>
            <a:pPr marL="1376363" indent="-461963" algn="just">
              <a:lnSpc>
                <a:spcPct val="110000"/>
              </a:lnSpc>
              <a:spcAft>
                <a:spcPts val="600"/>
              </a:spcAft>
              <a:buNone/>
            </a:pPr>
            <a:r>
              <a:rPr lang="en-US" sz="2800" dirty="0" smtClean="0"/>
              <a:t>	</a:t>
            </a:r>
            <a:r>
              <a:rPr lang="en-US" sz="2800" dirty="0"/>
              <a:t>J</a:t>
            </a:r>
            <a:r>
              <a:rPr lang="id-ID" sz="2800" dirty="0" smtClean="0"/>
              <a:t>ika </a:t>
            </a:r>
            <a:r>
              <a:rPr lang="id-ID" sz="2800" dirty="0"/>
              <a:t>di dalam pasar modal yang diperjualbelikan adalah surat-surat berharga jangka panjang seperti saham atau obligasi, sedangkan di dalam pasar uang yang diperjualbelikan adalah surat berharga jangka pendek yang jangka waktunya tidak lebih dari satu tahun, seperti </a:t>
            </a:r>
            <a:r>
              <a:rPr lang="id-ID" sz="2800" i="1" dirty="0"/>
              <a:t>Comercial Paper, Call Money, </a:t>
            </a:r>
            <a:r>
              <a:rPr lang="id-ID" sz="2800" dirty="0"/>
              <a:t>Sertifikat Bank Indonesia, Surat Berharga Pasar Uang atau Banker’s Accepted.  </a:t>
            </a:r>
            <a:endParaRPr lang="en-US" sz="2800" dirty="0" smtClean="0"/>
          </a:p>
        </p:txBody>
      </p:sp>
    </p:spTree>
    <p:extLst>
      <p:ext uri="{BB962C8B-B14F-4D97-AF65-F5344CB8AC3E}">
        <p14:creationId xmlns:p14="http://schemas.microsoft.com/office/powerpoint/2010/main" val="1539230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28800"/>
            <a:ext cx="8229600" cy="4695800"/>
          </a:xfrm>
        </p:spPr>
        <p:txBody>
          <a:bodyPr/>
          <a:lstStyle/>
          <a:p>
            <a:pPr marL="1376363" indent="-461963" algn="just">
              <a:lnSpc>
                <a:spcPct val="110000"/>
              </a:lnSpc>
              <a:spcAft>
                <a:spcPts val="600"/>
              </a:spcAft>
              <a:buNone/>
            </a:pPr>
            <a:r>
              <a:rPr lang="en-US" sz="2400" dirty="0"/>
              <a:t>b.	D</a:t>
            </a:r>
            <a:r>
              <a:rPr lang="id-ID" sz="2400" dirty="0"/>
              <a:t>ari segi </a:t>
            </a:r>
            <a:r>
              <a:rPr lang="id-ID" sz="2400" i="1" dirty="0"/>
              <a:t>pasar tempat diperjualbelikannya surat-surat berharga</a:t>
            </a:r>
            <a:endParaRPr lang="en-US" sz="2400" i="1" dirty="0"/>
          </a:p>
          <a:p>
            <a:pPr marL="1376363" indent="-461963" algn="just">
              <a:lnSpc>
                <a:spcPct val="110000"/>
              </a:lnSpc>
              <a:spcAft>
                <a:spcPts val="600"/>
              </a:spcAft>
              <a:buNone/>
            </a:pPr>
            <a:r>
              <a:rPr lang="en-US" sz="2400" dirty="0"/>
              <a:t>	D</a:t>
            </a:r>
            <a:r>
              <a:rPr lang="id-ID" sz="2400" dirty="0"/>
              <a:t>alam jual beli pasar modal</a:t>
            </a:r>
            <a:r>
              <a:rPr lang="en-US" sz="2400" dirty="0"/>
              <a:t>,</a:t>
            </a:r>
            <a:r>
              <a:rPr lang="id-ID" sz="2400" dirty="0"/>
              <a:t> para penj</a:t>
            </a:r>
            <a:r>
              <a:rPr lang="en-US" sz="2400" dirty="0"/>
              <a:t>u</a:t>
            </a:r>
            <a:r>
              <a:rPr lang="id-ID" sz="2400" dirty="0"/>
              <a:t>al dan pembeli dapat bertemu di suatu tempat tertentu seperti di bursa efek, sedangkan pasar uang tempat pasarnya abstrak, artinya penjualan dan pembelian surat-surat tersebut tidak di dalam pasar tertentu, akan tetapi melalui sarana elektronik seperti telepon, facsmile atau telex.</a:t>
            </a:r>
            <a:endParaRPr lang="en-US" sz="2400" dirty="0"/>
          </a:p>
        </p:txBody>
      </p:sp>
    </p:spTree>
    <p:extLst>
      <p:ext uri="{BB962C8B-B14F-4D97-AF65-F5344CB8AC3E}">
        <p14:creationId xmlns:p14="http://schemas.microsoft.com/office/powerpoint/2010/main" val="3174162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28800"/>
            <a:ext cx="8229600" cy="4695800"/>
          </a:xfrm>
        </p:spPr>
        <p:txBody>
          <a:bodyPr>
            <a:normAutofit fontScale="92500" lnSpcReduction="20000"/>
          </a:bodyPr>
          <a:lstStyle/>
          <a:p>
            <a:pPr marL="1489075" indent="-515938" algn="just">
              <a:buNone/>
            </a:pPr>
            <a:r>
              <a:rPr lang="en-US" dirty="0" smtClean="0"/>
              <a:t>c.	</a:t>
            </a:r>
            <a:r>
              <a:rPr lang="id-ID" sz="2800" dirty="0" smtClean="0"/>
              <a:t>dari </a:t>
            </a:r>
            <a:r>
              <a:rPr lang="id-ID" sz="2800" i="1" dirty="0"/>
              <a:t>tujuan para penjual atau pihak yang mengeluarkan surat-surat </a:t>
            </a:r>
            <a:r>
              <a:rPr lang="id-ID" sz="2800" i="1" dirty="0" smtClean="0"/>
              <a:t>berharga</a:t>
            </a:r>
            <a:endParaRPr lang="en-US" sz="2800" i="1" dirty="0" smtClean="0"/>
          </a:p>
          <a:p>
            <a:pPr marL="1489075" indent="-515938" algn="just">
              <a:buNone/>
            </a:pPr>
            <a:r>
              <a:rPr lang="en-US" sz="2800" i="1" dirty="0" smtClean="0"/>
              <a:t>	</a:t>
            </a:r>
            <a:r>
              <a:rPr lang="en-US" sz="2800" dirty="0" smtClean="0"/>
              <a:t>D</a:t>
            </a:r>
            <a:r>
              <a:rPr lang="id-ID" sz="2800" dirty="0" smtClean="0"/>
              <a:t>alam </a:t>
            </a:r>
            <a:r>
              <a:rPr lang="id-ID" sz="2800" dirty="0"/>
              <a:t>pasar </a:t>
            </a:r>
            <a:r>
              <a:rPr lang="id-ID" sz="2800" dirty="0" smtClean="0"/>
              <a:t>uang</a:t>
            </a:r>
            <a:r>
              <a:rPr lang="en-US" sz="2800" dirty="0" smtClean="0"/>
              <a:t>,</a:t>
            </a:r>
            <a:r>
              <a:rPr lang="id-ID" sz="2800" dirty="0" smtClean="0"/>
              <a:t> </a:t>
            </a:r>
            <a:r>
              <a:rPr lang="id-ID" sz="2800" dirty="0"/>
              <a:t>tujuannya adalah untuk memenuhi kebutuhan modal jangka pendek seperti untuk keperluan modal kerja, sedangkan di dalam pasar modal lebih ditekankan kepada tujuan investasi atau untuk ekspansi perusahaan.  Jadi bagi investor dengan membeli surat-surat berharga di pasar uang tujuannya adalah untuk mencari keuntungan semata dan di dalam pasar modal disamping keuntungan juga untuk penguasaan perusahaan.</a:t>
            </a:r>
          </a:p>
          <a:p>
            <a:pPr marL="1489075" indent="-515938">
              <a:buNone/>
            </a:pPr>
            <a:endParaRPr lang="en-US" dirty="0"/>
          </a:p>
        </p:txBody>
      </p:sp>
    </p:spTree>
    <p:extLst>
      <p:ext uri="{BB962C8B-B14F-4D97-AF65-F5344CB8AC3E}">
        <p14:creationId xmlns:p14="http://schemas.microsoft.com/office/powerpoint/2010/main" val="2465518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340768"/>
            <a:ext cx="8229600" cy="4983832"/>
          </a:xfrm>
        </p:spPr>
        <p:txBody>
          <a:bodyPr>
            <a:normAutofit fontScale="85000" lnSpcReduction="20000"/>
          </a:bodyPr>
          <a:lstStyle/>
          <a:p>
            <a:pPr marL="1031875" indent="-396875">
              <a:buNone/>
            </a:pPr>
            <a:r>
              <a:rPr lang="en-US" b="1" dirty="0" smtClean="0"/>
              <a:t>2.	</a:t>
            </a:r>
            <a:r>
              <a:rPr lang="en-US" b="1" dirty="0" err="1" smtClean="0"/>
              <a:t>Tujuan</a:t>
            </a:r>
            <a:r>
              <a:rPr lang="en-US" b="1" dirty="0" smtClean="0"/>
              <a:t> </a:t>
            </a:r>
            <a:r>
              <a:rPr lang="en-US" b="1" dirty="0" err="1" smtClean="0"/>
              <a:t>Pasar</a:t>
            </a:r>
            <a:r>
              <a:rPr lang="en-US" b="1" dirty="0" smtClean="0"/>
              <a:t> </a:t>
            </a:r>
            <a:r>
              <a:rPr lang="en-US" b="1" dirty="0" err="1" smtClean="0"/>
              <a:t>Uang</a:t>
            </a:r>
            <a:endParaRPr lang="en-US" b="1" dirty="0" smtClean="0"/>
          </a:p>
          <a:p>
            <a:pPr marL="1090613" indent="0" algn="just">
              <a:buNone/>
            </a:pPr>
            <a:r>
              <a:rPr lang="id-ID" sz="2800" dirty="0" smtClean="0"/>
              <a:t>Seperti </a:t>
            </a:r>
            <a:r>
              <a:rPr lang="id-ID" sz="2800" dirty="0"/>
              <a:t>halnya pasar modal, dalam pasar uang terdapat 2 pihak yang terlibat secara langsung maupun tidak langsung.  Masing-masing pihak saling berkepentingan satu sama lainnya dan mempunyai tujuan masing-masing pula. </a:t>
            </a:r>
          </a:p>
          <a:p>
            <a:pPr marL="1090613" indent="0" algn="just">
              <a:buNone/>
            </a:pPr>
            <a:r>
              <a:rPr lang="id-ID" sz="2800" dirty="0" smtClean="0"/>
              <a:t>Pihak-pihak </a:t>
            </a:r>
            <a:r>
              <a:rPr lang="id-ID" sz="2800" dirty="0"/>
              <a:t>yang terlibat dalam pasar uang adalah :</a:t>
            </a:r>
          </a:p>
          <a:p>
            <a:pPr marL="1485900" lvl="0" indent="-395288" algn="just">
              <a:buNone/>
            </a:pPr>
            <a:r>
              <a:rPr lang="en-US" sz="2800" i="1" dirty="0" smtClean="0"/>
              <a:t>a.	</a:t>
            </a:r>
            <a:r>
              <a:rPr lang="id-ID" sz="2800" i="1" dirty="0" smtClean="0"/>
              <a:t>Pihak </a:t>
            </a:r>
            <a:r>
              <a:rPr lang="id-ID" sz="2800" i="1" dirty="0"/>
              <a:t>yang membutuhkan dana,</a:t>
            </a:r>
            <a:r>
              <a:rPr lang="id-ID" sz="2800" dirty="0"/>
              <a:t> yakni bank atau perusahaan non bank yang kebetulan membutuhkan dana yang segera harus dipenuhi untuk kepentingan tertentu.</a:t>
            </a:r>
          </a:p>
          <a:p>
            <a:pPr marL="1489075" lvl="0" indent="-398463" algn="just">
              <a:buNone/>
            </a:pPr>
            <a:r>
              <a:rPr lang="en-US" sz="2800" i="1" dirty="0" smtClean="0"/>
              <a:t>b.	</a:t>
            </a:r>
            <a:r>
              <a:rPr lang="id-ID" sz="2800" i="1" dirty="0" smtClean="0"/>
              <a:t>Pihak </a:t>
            </a:r>
            <a:r>
              <a:rPr lang="id-ID" sz="2800" i="1" dirty="0"/>
              <a:t>yang menanamkan dana,</a:t>
            </a:r>
            <a:r>
              <a:rPr lang="id-ID" sz="2800" dirty="0"/>
              <a:t> yaitu pihak yang menyediakan dana atau pihak yang menjual dana baik bank maupun perusahaan non </a:t>
            </a:r>
            <a:r>
              <a:rPr lang="id-ID" sz="2800" dirty="0" smtClean="0"/>
              <a:t>bank</a:t>
            </a:r>
            <a:r>
              <a:rPr lang="en-US" sz="2800" dirty="0" smtClean="0"/>
              <a:t>,</a:t>
            </a:r>
            <a:r>
              <a:rPr lang="id-ID" sz="2800" dirty="0" smtClean="0"/>
              <a:t> </a:t>
            </a:r>
            <a:r>
              <a:rPr lang="id-ID" sz="2800" dirty="0"/>
              <a:t>dengan tujuan investasi di pasar uang.</a:t>
            </a:r>
          </a:p>
          <a:p>
            <a:pPr marL="1090613" indent="-396875">
              <a:buNone/>
            </a:pPr>
            <a:endParaRPr lang="en-US" b="1" dirty="0"/>
          </a:p>
        </p:txBody>
      </p:sp>
    </p:spTree>
    <p:extLst>
      <p:ext uri="{BB962C8B-B14F-4D97-AF65-F5344CB8AC3E}">
        <p14:creationId xmlns:p14="http://schemas.microsoft.com/office/powerpoint/2010/main" val="3800445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484784"/>
            <a:ext cx="8229600" cy="4608512"/>
          </a:xfrm>
        </p:spPr>
        <p:txBody>
          <a:bodyPr>
            <a:normAutofit fontScale="92500" lnSpcReduction="20000"/>
          </a:bodyPr>
          <a:lstStyle/>
          <a:p>
            <a:pPr marL="1489075" indent="-398463" algn="just">
              <a:buNone/>
            </a:pPr>
            <a:r>
              <a:rPr lang="en-US" sz="2800" i="1" dirty="0" smtClean="0"/>
              <a:t>a.	</a:t>
            </a:r>
            <a:r>
              <a:rPr lang="en-US" sz="2800" i="1" dirty="0" err="1" smtClean="0"/>
              <a:t>Tujuan</a:t>
            </a:r>
            <a:r>
              <a:rPr lang="en-US" sz="2800" dirty="0" smtClean="0"/>
              <a:t> </a:t>
            </a:r>
            <a:r>
              <a:rPr lang="en-US" sz="2800" dirty="0" err="1" smtClean="0"/>
              <a:t>pihak</a:t>
            </a:r>
            <a:r>
              <a:rPr lang="en-US" sz="2800" dirty="0" smtClean="0"/>
              <a:t> yang </a:t>
            </a:r>
            <a:r>
              <a:rPr lang="en-US" sz="2800" dirty="0" err="1" smtClean="0"/>
              <a:t>membutuhkan</a:t>
            </a:r>
            <a:r>
              <a:rPr lang="en-US" sz="2800" dirty="0" smtClean="0"/>
              <a:t> </a:t>
            </a:r>
            <a:r>
              <a:rPr lang="en-US" sz="2800" dirty="0" err="1" smtClean="0"/>
              <a:t>dana</a:t>
            </a:r>
            <a:r>
              <a:rPr lang="en-US" sz="2800" dirty="0" smtClean="0"/>
              <a:t>:</a:t>
            </a:r>
            <a:endParaRPr lang="id-ID" sz="2800" dirty="0"/>
          </a:p>
          <a:p>
            <a:pPr marL="2005013" lvl="0" indent="-457200" algn="just">
              <a:buNone/>
            </a:pPr>
            <a:r>
              <a:rPr lang="en-US" sz="2800" dirty="0" smtClean="0"/>
              <a:t>1)	</a:t>
            </a:r>
            <a:r>
              <a:rPr lang="id-ID" sz="2800" dirty="0" smtClean="0"/>
              <a:t>Untuk </a:t>
            </a:r>
            <a:r>
              <a:rPr lang="id-ID" sz="2800" dirty="0"/>
              <a:t>memenuhi kebutuhan dana jangka pendek, seperti membayar hutang yang segera akan jatuh </a:t>
            </a:r>
            <a:r>
              <a:rPr lang="id-ID" sz="2800" dirty="0" smtClean="0"/>
              <a:t>tempo</a:t>
            </a:r>
            <a:endParaRPr lang="en-US" sz="2800" dirty="0" smtClean="0"/>
          </a:p>
          <a:p>
            <a:pPr marL="2008188" lvl="0" indent="-460375" algn="just">
              <a:buNone/>
            </a:pPr>
            <a:r>
              <a:rPr lang="en-US" sz="2800" dirty="0" smtClean="0"/>
              <a:t>2)	</a:t>
            </a:r>
            <a:r>
              <a:rPr lang="id-ID" sz="2800" dirty="0" smtClean="0"/>
              <a:t>Untuk </a:t>
            </a:r>
            <a:r>
              <a:rPr lang="id-ID" sz="2800" dirty="0"/>
              <a:t>memenuhi kebutuhan likuiditas, karena disebabkan kekurangan uang kas</a:t>
            </a:r>
          </a:p>
          <a:p>
            <a:pPr marL="2005013" lvl="0" indent="-457200" algn="just">
              <a:buNone/>
            </a:pPr>
            <a:r>
              <a:rPr lang="en-US" sz="2800" dirty="0" smtClean="0"/>
              <a:t>3)	</a:t>
            </a:r>
            <a:r>
              <a:rPr lang="id-ID" sz="2800" dirty="0" smtClean="0"/>
              <a:t>Untuk </a:t>
            </a:r>
            <a:r>
              <a:rPr lang="id-ID" sz="2800" dirty="0"/>
              <a:t>memenuhi kebutuhan modal kerja, yaitu membayar biaya-biaya, upah karyawan, gaji, pembelian bahan dan kebutuhan modal kerja lainnya</a:t>
            </a:r>
          </a:p>
          <a:p>
            <a:pPr marL="2006600" lvl="0" indent="-400050" algn="just">
              <a:buNone/>
            </a:pPr>
            <a:r>
              <a:rPr lang="en-US" sz="2800" dirty="0" smtClean="0"/>
              <a:t>4)	</a:t>
            </a:r>
            <a:r>
              <a:rPr lang="id-ID" sz="2800" dirty="0" smtClean="0"/>
              <a:t>Sedang </a:t>
            </a:r>
            <a:r>
              <a:rPr lang="id-ID" sz="2800" dirty="0"/>
              <a:t>menjalani kalah kliring, hal ini terjadi di lembaga kliring dan harus segera dibayar</a:t>
            </a:r>
            <a:r>
              <a:rPr lang="id-ID" sz="2800" dirty="0" smtClean="0"/>
              <a:t>.</a:t>
            </a:r>
            <a:endParaRPr lang="en-US" sz="2800" dirty="0" smtClean="0"/>
          </a:p>
          <a:p>
            <a:pPr marL="1090613" indent="0" algn="just">
              <a:buNone/>
            </a:pPr>
            <a:endParaRPr lang="id-ID" sz="2800" dirty="0"/>
          </a:p>
          <a:p>
            <a:pPr marL="1490663" lvl="0" indent="-400050" algn="just">
              <a:buNone/>
            </a:pPr>
            <a:endParaRPr lang="id-ID" sz="2800" dirty="0"/>
          </a:p>
          <a:p>
            <a:pPr marL="0" indent="0">
              <a:buNone/>
            </a:pPr>
            <a:endParaRPr lang="en-US" dirty="0"/>
          </a:p>
        </p:txBody>
      </p:sp>
    </p:spTree>
    <p:extLst>
      <p:ext uri="{BB962C8B-B14F-4D97-AF65-F5344CB8AC3E}">
        <p14:creationId xmlns:p14="http://schemas.microsoft.com/office/powerpoint/2010/main" val="20531107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2056</TotalTime>
  <Words>854</Words>
  <Application>Microsoft Office PowerPoint</Application>
  <PresentationFormat>On-screen Show (4:3)</PresentationFormat>
  <Paragraphs>137</Paragraphs>
  <Slides>47</Slides>
  <Notes>0</Notes>
  <HiddenSlides>0</HiddenSlides>
  <MMClips>0</MMClips>
  <ScaleCrop>false</ScaleCrop>
  <HeadingPairs>
    <vt:vector size="4" baseType="variant">
      <vt:variant>
        <vt:lpstr>Theme</vt:lpstr>
      </vt:variant>
      <vt:variant>
        <vt:i4>1</vt:i4>
      </vt:variant>
      <vt:variant>
        <vt:lpstr>Slide Titles</vt:lpstr>
      </vt:variant>
      <vt:variant>
        <vt:i4>47</vt:i4>
      </vt:variant>
    </vt:vector>
  </HeadingPairs>
  <TitlesOfParts>
    <vt:vector size="48" baseType="lpstr">
      <vt:lpstr>Flow</vt:lpstr>
      <vt:lpstr>LEMBAGA KEUANGAN DAN PASAR MODAL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tosiba</dc:creator>
  <cp:lastModifiedBy>Windows User</cp:lastModifiedBy>
  <cp:revision>288</cp:revision>
  <dcterms:created xsi:type="dcterms:W3CDTF">2016-12-22T16:23:11Z</dcterms:created>
  <dcterms:modified xsi:type="dcterms:W3CDTF">2023-10-26T03:13:27Z</dcterms:modified>
</cp:coreProperties>
</file>