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9" autoAdjust="0"/>
    <p:restoredTop sz="94660"/>
  </p:normalViewPr>
  <p:slideViewPr>
    <p:cSldViewPr snapToGrid="0">
      <p:cViewPr varScale="1">
        <p:scale>
          <a:sx n="76" d="100"/>
          <a:sy n="76" d="100"/>
        </p:scale>
        <p:origin x="3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555B96-AE56-4D41-9C42-A72A8C1FDC26}" type="datetimeFigureOut">
              <a:rPr lang="en-ID" smtClean="0"/>
              <a:t>03/11/2024</a:t>
            </a:fld>
            <a:endParaRPr lang="en-ID"/>
          </a:p>
        </p:txBody>
      </p:sp>
      <p:sp>
        <p:nvSpPr>
          <p:cNvPr id="5" name="Footer Placeholder 4"/>
          <p:cNvSpPr>
            <a:spLocks noGrp="1"/>
          </p:cNvSpPr>
          <p:nvPr>
            <p:ph type="ftr" sz="quarter" idx="11"/>
          </p:nvPr>
        </p:nvSpPr>
        <p:spPr/>
        <p:txBody>
          <a:bodyPr/>
          <a:lstStyle/>
          <a:p>
            <a:endParaRPr lang="en-ID"/>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473691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555B96-AE56-4D41-9C42-A72A8C1FDC26}" type="datetimeFigureOut">
              <a:rPr lang="en-ID" smtClean="0"/>
              <a:t>03/11/2024</a:t>
            </a:fld>
            <a:endParaRPr lang="en-ID"/>
          </a:p>
        </p:txBody>
      </p:sp>
      <p:sp>
        <p:nvSpPr>
          <p:cNvPr id="5" name="Footer Placeholder 4"/>
          <p:cNvSpPr>
            <a:spLocks noGrp="1"/>
          </p:cNvSpPr>
          <p:nvPr>
            <p:ph type="ftr" sz="quarter" idx="11"/>
          </p:nvPr>
        </p:nvSpPr>
        <p:spPr/>
        <p:txBody>
          <a:bodyPr/>
          <a:lstStyle/>
          <a:p>
            <a:endParaRPr lang="en-ID"/>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2170418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555B96-AE56-4D41-9C42-A72A8C1FDC26}" type="datetimeFigureOut">
              <a:rPr lang="en-ID" smtClean="0"/>
              <a:t>03/11/2024</a:t>
            </a:fld>
            <a:endParaRPr lang="en-ID"/>
          </a:p>
        </p:txBody>
      </p:sp>
      <p:sp>
        <p:nvSpPr>
          <p:cNvPr id="5" name="Footer Placeholder 4"/>
          <p:cNvSpPr>
            <a:spLocks noGrp="1"/>
          </p:cNvSpPr>
          <p:nvPr>
            <p:ph type="ftr" sz="quarter" idx="11"/>
          </p:nvPr>
        </p:nvSpPr>
        <p:spPr/>
        <p:txBody>
          <a:bodyPr/>
          <a:lstStyle/>
          <a:p>
            <a:endParaRPr lang="en-ID"/>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20D910C-6A47-4D0F-8304-A38D5C64DBA2}" type="slidenum">
              <a:rPr lang="en-ID" smtClean="0"/>
              <a:t>‹#›</a:t>
            </a:fld>
            <a:endParaRPr lang="en-ID"/>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8979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D555B96-AE56-4D41-9C42-A72A8C1FDC26}" type="datetimeFigureOut">
              <a:rPr lang="en-ID" smtClean="0"/>
              <a:t>03/11/2024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742682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D555B96-AE56-4D41-9C42-A72A8C1FDC26}" type="datetimeFigureOut">
              <a:rPr lang="en-ID" smtClean="0"/>
              <a:t>03/11/2024</a:t>
            </a:fld>
            <a:endParaRPr lang="en-ID"/>
          </a:p>
        </p:txBody>
      </p:sp>
      <p:sp>
        <p:nvSpPr>
          <p:cNvPr id="6" name="Footer Placeholder 5"/>
          <p:cNvSpPr>
            <a:spLocks noGrp="1"/>
          </p:cNvSpPr>
          <p:nvPr>
            <p:ph type="ftr" sz="quarter" idx="11"/>
          </p:nvPr>
        </p:nvSpPr>
        <p:spPr/>
        <p:txBody>
          <a:bodyPr/>
          <a:lstStyle/>
          <a:p>
            <a:endParaRPr lang="en-ID"/>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0D910C-6A47-4D0F-8304-A38D5C64DBA2}" type="slidenum">
              <a:rPr lang="en-ID" smtClean="0"/>
              <a:t>‹#›</a:t>
            </a:fld>
            <a:endParaRPr lang="en-ID"/>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6844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D555B96-AE56-4D41-9C42-A72A8C1FDC26}" type="datetimeFigureOut">
              <a:rPr lang="en-ID" smtClean="0"/>
              <a:t>03/11/2024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3983848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555B96-AE56-4D41-9C42-A72A8C1FDC26}" type="datetimeFigureOut">
              <a:rPr lang="en-ID" smtClean="0"/>
              <a:t>03/11/2024</a:t>
            </a:fld>
            <a:endParaRPr lang="en-ID"/>
          </a:p>
        </p:txBody>
      </p:sp>
      <p:sp>
        <p:nvSpPr>
          <p:cNvPr id="5" name="Footer Placeholder 4"/>
          <p:cNvSpPr>
            <a:spLocks noGrp="1"/>
          </p:cNvSpPr>
          <p:nvPr>
            <p:ph type="ftr" sz="quarter" idx="11"/>
          </p:nvPr>
        </p:nvSpPr>
        <p:spPr/>
        <p:txBody>
          <a:bodyPr/>
          <a:lstStyle/>
          <a:p>
            <a:endParaRPr lang="en-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10458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555B96-AE56-4D41-9C42-A72A8C1FDC26}" type="datetimeFigureOut">
              <a:rPr lang="en-ID" smtClean="0"/>
              <a:t>03/11/2024</a:t>
            </a:fld>
            <a:endParaRPr lang="en-ID"/>
          </a:p>
        </p:txBody>
      </p:sp>
      <p:sp>
        <p:nvSpPr>
          <p:cNvPr id="5" name="Footer Placeholder 4"/>
          <p:cNvSpPr>
            <a:spLocks noGrp="1"/>
          </p:cNvSpPr>
          <p:nvPr>
            <p:ph type="ftr" sz="quarter" idx="11"/>
          </p:nvPr>
        </p:nvSpPr>
        <p:spPr/>
        <p:txBody>
          <a:bodyPr/>
          <a:lstStyle/>
          <a:p>
            <a:endParaRPr lang="en-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54060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555B96-AE56-4D41-9C42-A72A8C1FDC26}" type="datetimeFigureOut">
              <a:rPr lang="en-ID" smtClean="0"/>
              <a:t>03/11/2024</a:t>
            </a:fld>
            <a:endParaRPr lang="en-ID"/>
          </a:p>
        </p:txBody>
      </p:sp>
      <p:sp>
        <p:nvSpPr>
          <p:cNvPr id="5" name="Footer Placeholder 4"/>
          <p:cNvSpPr>
            <a:spLocks noGrp="1"/>
          </p:cNvSpPr>
          <p:nvPr>
            <p:ph type="ftr" sz="quarter" idx="11"/>
          </p:nvPr>
        </p:nvSpPr>
        <p:spPr/>
        <p:txBody>
          <a:bodyPr/>
          <a:lstStyle/>
          <a:p>
            <a:endParaRPr lang="en-ID"/>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179112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555B96-AE56-4D41-9C42-A72A8C1FDC26}" type="datetimeFigureOut">
              <a:rPr lang="en-ID" smtClean="0"/>
              <a:t>03/11/2024</a:t>
            </a:fld>
            <a:endParaRPr lang="en-ID"/>
          </a:p>
        </p:txBody>
      </p:sp>
      <p:sp>
        <p:nvSpPr>
          <p:cNvPr id="5" name="Footer Placeholder 4"/>
          <p:cNvSpPr>
            <a:spLocks noGrp="1"/>
          </p:cNvSpPr>
          <p:nvPr>
            <p:ph type="ftr" sz="quarter" idx="11"/>
          </p:nvPr>
        </p:nvSpPr>
        <p:spPr/>
        <p:txBody>
          <a:bodyPr/>
          <a:lstStyle/>
          <a:p>
            <a:endParaRPr lang="en-ID"/>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1521605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555B96-AE56-4D41-9C42-A72A8C1FDC26}" type="datetimeFigureOut">
              <a:rPr lang="en-ID" smtClean="0"/>
              <a:t>03/11/2024</a:t>
            </a:fld>
            <a:endParaRPr lang="en-ID"/>
          </a:p>
        </p:txBody>
      </p:sp>
      <p:sp>
        <p:nvSpPr>
          <p:cNvPr id="6" name="Footer Placeholder 5"/>
          <p:cNvSpPr>
            <a:spLocks noGrp="1"/>
          </p:cNvSpPr>
          <p:nvPr>
            <p:ph type="ftr" sz="quarter" idx="11"/>
          </p:nvPr>
        </p:nvSpPr>
        <p:spPr/>
        <p:txBody>
          <a:bodyPr/>
          <a:lstStyle/>
          <a:p>
            <a:endParaRPr lang="en-ID"/>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29299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555B96-AE56-4D41-9C42-A72A8C1FDC26}" type="datetimeFigureOut">
              <a:rPr lang="en-ID" smtClean="0"/>
              <a:t>03/11/2024</a:t>
            </a:fld>
            <a:endParaRPr lang="en-ID"/>
          </a:p>
        </p:txBody>
      </p:sp>
      <p:sp>
        <p:nvSpPr>
          <p:cNvPr id="8" name="Footer Placeholder 7"/>
          <p:cNvSpPr>
            <a:spLocks noGrp="1"/>
          </p:cNvSpPr>
          <p:nvPr>
            <p:ph type="ftr" sz="quarter" idx="11"/>
          </p:nvPr>
        </p:nvSpPr>
        <p:spPr/>
        <p:txBody>
          <a:bodyPr/>
          <a:lstStyle/>
          <a:p>
            <a:endParaRPr lang="en-ID"/>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2182679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555B96-AE56-4D41-9C42-A72A8C1FDC26}" type="datetimeFigureOut">
              <a:rPr lang="en-ID" smtClean="0"/>
              <a:t>03/11/2024</a:t>
            </a:fld>
            <a:endParaRPr lang="en-ID"/>
          </a:p>
        </p:txBody>
      </p:sp>
      <p:sp>
        <p:nvSpPr>
          <p:cNvPr id="4" name="Footer Placeholder 3"/>
          <p:cNvSpPr>
            <a:spLocks noGrp="1"/>
          </p:cNvSpPr>
          <p:nvPr>
            <p:ph type="ftr" sz="quarter" idx="11"/>
          </p:nvPr>
        </p:nvSpPr>
        <p:spPr/>
        <p:txBody>
          <a:bodyPr/>
          <a:lstStyle/>
          <a:p>
            <a:endParaRPr lang="en-ID"/>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341016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55B96-AE56-4D41-9C42-A72A8C1FDC26}" type="datetimeFigureOut">
              <a:rPr lang="en-ID" smtClean="0"/>
              <a:t>03/11/2024</a:t>
            </a:fld>
            <a:endParaRPr lang="en-ID"/>
          </a:p>
        </p:txBody>
      </p:sp>
      <p:sp>
        <p:nvSpPr>
          <p:cNvPr id="3" name="Footer Placeholder 2"/>
          <p:cNvSpPr>
            <a:spLocks noGrp="1"/>
          </p:cNvSpPr>
          <p:nvPr>
            <p:ph type="ftr" sz="quarter" idx="11"/>
          </p:nvPr>
        </p:nvSpPr>
        <p:spPr/>
        <p:txBody>
          <a:bodyPr/>
          <a:lstStyle/>
          <a:p>
            <a:endParaRPr lang="en-ID"/>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183146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555B96-AE56-4D41-9C42-A72A8C1FDC26}" type="datetimeFigureOut">
              <a:rPr lang="en-ID" smtClean="0"/>
              <a:t>03/11/2024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98417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555B96-AE56-4D41-9C42-A72A8C1FDC26}" type="datetimeFigureOut">
              <a:rPr lang="en-ID" smtClean="0"/>
              <a:t>03/11/2024</a:t>
            </a:fld>
            <a:endParaRPr lang="en-ID"/>
          </a:p>
        </p:txBody>
      </p:sp>
      <p:sp>
        <p:nvSpPr>
          <p:cNvPr id="6" name="Footer Placeholder 5"/>
          <p:cNvSpPr>
            <a:spLocks noGrp="1"/>
          </p:cNvSpPr>
          <p:nvPr>
            <p:ph type="ftr" sz="quarter" idx="11"/>
          </p:nvPr>
        </p:nvSpPr>
        <p:spPr/>
        <p:txBody>
          <a:bodyPr/>
          <a:lstStyle/>
          <a:p>
            <a:endParaRPr lang="en-ID"/>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0D910C-6A47-4D0F-8304-A38D5C64DBA2}" type="slidenum">
              <a:rPr lang="en-ID" smtClean="0"/>
              <a:t>‹#›</a:t>
            </a:fld>
            <a:endParaRPr lang="en-ID"/>
          </a:p>
        </p:txBody>
      </p:sp>
    </p:spTree>
    <p:extLst>
      <p:ext uri="{BB962C8B-B14F-4D97-AF65-F5344CB8AC3E}">
        <p14:creationId xmlns:p14="http://schemas.microsoft.com/office/powerpoint/2010/main" val="24699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D555B96-AE56-4D41-9C42-A72A8C1FDC26}" type="datetimeFigureOut">
              <a:rPr lang="en-ID" smtClean="0"/>
              <a:t>03/11/2024</a:t>
            </a:fld>
            <a:endParaRPr lang="en-ID"/>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20D910C-6A47-4D0F-8304-A38D5C64DBA2}" type="slidenum">
              <a:rPr lang="en-ID" smtClean="0"/>
              <a:t>‹#›</a:t>
            </a:fld>
            <a:endParaRPr lang="en-ID"/>
          </a:p>
        </p:txBody>
      </p:sp>
    </p:spTree>
    <p:extLst>
      <p:ext uri="{BB962C8B-B14F-4D97-AF65-F5344CB8AC3E}">
        <p14:creationId xmlns:p14="http://schemas.microsoft.com/office/powerpoint/2010/main" val="1915484889"/>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98AD0-D115-0FF8-DE13-5E90332F259F}"/>
              </a:ext>
            </a:extLst>
          </p:cNvPr>
          <p:cNvSpPr>
            <a:spLocks noGrp="1"/>
          </p:cNvSpPr>
          <p:nvPr>
            <p:ph type="ctrTitle"/>
          </p:nvPr>
        </p:nvSpPr>
        <p:spPr/>
        <p:txBody>
          <a:bodyPr>
            <a:normAutofit fontScale="90000"/>
          </a:bodyPr>
          <a:lstStyle/>
          <a:p>
            <a:r>
              <a:rPr lang="en-US"/>
              <a:t>Sistem jaringan Listrik dan penangkal petir pada bangunan</a:t>
            </a:r>
            <a:endParaRPr lang="en-ID"/>
          </a:p>
        </p:txBody>
      </p:sp>
      <p:sp>
        <p:nvSpPr>
          <p:cNvPr id="3" name="Subtitle 2">
            <a:extLst>
              <a:ext uri="{FF2B5EF4-FFF2-40B4-BE49-F238E27FC236}">
                <a16:creationId xmlns:a16="http://schemas.microsoft.com/office/drawing/2014/main" id="{19167ECA-B930-DF39-7EE4-C89F07E76F0C}"/>
              </a:ext>
            </a:extLst>
          </p:cNvPr>
          <p:cNvSpPr>
            <a:spLocks noGrp="1"/>
          </p:cNvSpPr>
          <p:nvPr>
            <p:ph type="subTitle" idx="1"/>
          </p:nvPr>
        </p:nvSpPr>
        <p:spPr/>
        <p:txBody>
          <a:bodyPr/>
          <a:lstStyle/>
          <a:p>
            <a:r>
              <a:rPr lang="en-US"/>
              <a:t>Pertemuan ke 13</a:t>
            </a:r>
            <a:endParaRPr lang="en-ID"/>
          </a:p>
        </p:txBody>
      </p:sp>
    </p:spTree>
    <p:extLst>
      <p:ext uri="{BB962C8B-B14F-4D97-AF65-F5344CB8AC3E}">
        <p14:creationId xmlns:p14="http://schemas.microsoft.com/office/powerpoint/2010/main" val="195642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5BA30-73EE-2F14-0B69-B4EF14EFC0D9}"/>
              </a:ext>
            </a:extLst>
          </p:cNvPr>
          <p:cNvSpPr>
            <a:spLocks noGrp="1"/>
          </p:cNvSpPr>
          <p:nvPr>
            <p:ph idx="1"/>
          </p:nvPr>
        </p:nvSpPr>
        <p:spPr>
          <a:xfrm>
            <a:off x="2449512" y="1540189"/>
            <a:ext cx="8915400" cy="3777622"/>
          </a:xfrm>
        </p:spPr>
        <p:txBody>
          <a:bodyPr/>
          <a:lstStyle/>
          <a:p>
            <a:r>
              <a:rPr lang="en-ID" b="1"/>
              <a:t>Menjaga kualitas listrik</a:t>
            </a:r>
          </a:p>
          <a:p>
            <a:pPr marL="0" indent="0" algn="just">
              <a:buNone/>
            </a:pPr>
            <a:r>
              <a:rPr lang="en-ID"/>
              <a:t>Sistem kelistrikan bangunan harus dirancang untuk menjaga kualitas listrik yang baik, termasuk tegangan yang stabil dan tanpa gangguan, frekuensi yang tepat, dan impedansi yang sesuai.</a:t>
            </a:r>
          </a:p>
          <a:p>
            <a:pPr marL="0" indent="0" algn="just">
              <a:buNone/>
            </a:pPr>
            <a:endParaRPr lang="en-ID"/>
          </a:p>
          <a:p>
            <a:pPr algn="just"/>
            <a:r>
              <a:rPr lang="en-ID" b="1"/>
              <a:t>Menjaga keselamatan pengguna</a:t>
            </a:r>
          </a:p>
          <a:p>
            <a:pPr marL="0" indent="0" algn="just">
              <a:buNone/>
            </a:pPr>
            <a:r>
              <a:rPr lang="en-ID"/>
              <a:t>Sistem kelistrikan bangunan harus dirancang dan dipasang dengan memperhatikan keselamatan pengguna. Sistem grounding yang tepat, pemilihan kabel dan pengaman yang sesuai, serta pemeliharaan dan inspeksi rutin dapat membantu mencegah kecelakaan dan kebakaran akibat arus listrik yang berlebihan atau hubungan pendek.</a:t>
            </a:r>
          </a:p>
          <a:p>
            <a:endParaRPr lang="en-ID"/>
          </a:p>
        </p:txBody>
      </p:sp>
      <p:sp>
        <p:nvSpPr>
          <p:cNvPr id="2" name="Content Placeholder 2">
            <a:extLst>
              <a:ext uri="{FF2B5EF4-FFF2-40B4-BE49-F238E27FC236}">
                <a16:creationId xmlns:a16="http://schemas.microsoft.com/office/drawing/2014/main" id="{FB7D7EF7-39EB-63CC-0BE2-3DBDF675DDBE}"/>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9</a:t>
            </a:r>
            <a:endParaRPr lang="en-ID" sz="3600" b="1" i="1">
              <a:solidFill>
                <a:schemeClr val="bg1"/>
              </a:solidFill>
            </a:endParaRPr>
          </a:p>
        </p:txBody>
      </p:sp>
    </p:spTree>
    <p:extLst>
      <p:ext uri="{BB962C8B-B14F-4D97-AF65-F5344CB8AC3E}">
        <p14:creationId xmlns:p14="http://schemas.microsoft.com/office/powerpoint/2010/main" val="3006146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3ED28-FAE9-215E-DFC8-40D89A48384A}"/>
              </a:ext>
            </a:extLst>
          </p:cNvPr>
          <p:cNvSpPr>
            <a:spLocks noGrp="1"/>
          </p:cNvSpPr>
          <p:nvPr>
            <p:ph type="title"/>
          </p:nvPr>
        </p:nvSpPr>
        <p:spPr>
          <a:xfrm>
            <a:off x="4431563" y="3048379"/>
            <a:ext cx="8911687" cy="1280890"/>
          </a:xfrm>
        </p:spPr>
        <p:txBody>
          <a:bodyPr/>
          <a:lstStyle/>
          <a:p>
            <a:r>
              <a:rPr lang="en-US"/>
              <a:t>TERIMAKASIH</a:t>
            </a:r>
            <a:endParaRPr lang="en-ID"/>
          </a:p>
        </p:txBody>
      </p:sp>
      <p:sp>
        <p:nvSpPr>
          <p:cNvPr id="4" name="Content Placeholder 2">
            <a:extLst>
              <a:ext uri="{FF2B5EF4-FFF2-40B4-BE49-F238E27FC236}">
                <a16:creationId xmlns:a16="http://schemas.microsoft.com/office/drawing/2014/main" id="{391861B0-5C11-816F-105F-D1834A9CD1F8}"/>
              </a:ext>
            </a:extLst>
          </p:cNvPr>
          <p:cNvSpPr txBox="1">
            <a:spLocks/>
          </p:cNvSpPr>
          <p:nvPr/>
        </p:nvSpPr>
        <p:spPr>
          <a:xfrm>
            <a:off x="889000" y="781955"/>
            <a:ext cx="571500" cy="635000"/>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10</a:t>
            </a:r>
            <a:endParaRPr lang="en-ID" sz="3600" b="1" i="1">
              <a:solidFill>
                <a:schemeClr val="bg1"/>
              </a:solidFill>
            </a:endParaRPr>
          </a:p>
        </p:txBody>
      </p:sp>
    </p:spTree>
    <p:extLst>
      <p:ext uri="{BB962C8B-B14F-4D97-AF65-F5344CB8AC3E}">
        <p14:creationId xmlns:p14="http://schemas.microsoft.com/office/powerpoint/2010/main" val="9674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1F48D-4A62-850F-5392-3C5D1C904265}"/>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B9800DB0-3614-B625-45CF-620B883D7E61}"/>
              </a:ext>
            </a:extLst>
          </p:cNvPr>
          <p:cNvSpPr>
            <a:spLocks noGrp="1"/>
          </p:cNvSpPr>
          <p:nvPr>
            <p:ph idx="1"/>
          </p:nvPr>
        </p:nvSpPr>
        <p:spPr/>
        <p:txBody>
          <a:bodyPr/>
          <a:lstStyle/>
          <a:p>
            <a:endParaRPr lang="en-ID"/>
          </a:p>
        </p:txBody>
      </p:sp>
    </p:spTree>
    <p:extLst>
      <p:ext uri="{BB962C8B-B14F-4D97-AF65-F5344CB8AC3E}">
        <p14:creationId xmlns:p14="http://schemas.microsoft.com/office/powerpoint/2010/main" val="399575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325F5-5E8D-F0B7-CC99-F0FBF7B315B3}"/>
              </a:ext>
            </a:extLst>
          </p:cNvPr>
          <p:cNvSpPr>
            <a:spLocks noGrp="1"/>
          </p:cNvSpPr>
          <p:nvPr>
            <p:ph type="title"/>
          </p:nvPr>
        </p:nvSpPr>
        <p:spPr/>
        <p:txBody>
          <a:bodyPr/>
          <a:lstStyle/>
          <a:p>
            <a:r>
              <a:rPr lang="en-US"/>
              <a:t>Jaringan Listrik pada bangunan tinggi </a:t>
            </a:r>
            <a:endParaRPr lang="en-ID"/>
          </a:p>
        </p:txBody>
      </p:sp>
      <p:sp>
        <p:nvSpPr>
          <p:cNvPr id="3" name="Content Placeholder 2">
            <a:extLst>
              <a:ext uri="{FF2B5EF4-FFF2-40B4-BE49-F238E27FC236}">
                <a16:creationId xmlns:a16="http://schemas.microsoft.com/office/drawing/2014/main" id="{BBF8C933-EC27-5914-67F4-43815934B996}"/>
              </a:ext>
            </a:extLst>
          </p:cNvPr>
          <p:cNvSpPr>
            <a:spLocks noGrp="1"/>
          </p:cNvSpPr>
          <p:nvPr>
            <p:ph idx="1"/>
          </p:nvPr>
        </p:nvSpPr>
        <p:spPr>
          <a:xfrm>
            <a:off x="2182812" y="1435100"/>
            <a:ext cx="8915400" cy="4476122"/>
          </a:xfrm>
        </p:spPr>
        <p:txBody>
          <a:bodyPr>
            <a:normAutofit lnSpcReduction="10000"/>
          </a:bodyPr>
          <a:lstStyle/>
          <a:p>
            <a:pPr marL="0" indent="0">
              <a:buNone/>
            </a:pPr>
            <a:r>
              <a:rPr lang="en-ID"/>
              <a:t>Sistem Instalasi Listrik</a:t>
            </a:r>
          </a:p>
          <a:p>
            <a:pPr marL="0" indent="0">
              <a:buNone/>
            </a:pPr>
            <a:r>
              <a:rPr lang="en-ID"/>
              <a:t>Sistem instalasi listrik adalah suatu proses penyaluran daya listrik yang dibangkitkan dari sumber tenaga listrik ke alat-alat listrik atau beban yang disesuaikan dengan ketentuan yang telah ditetapkan dalam peraturan dan standar listrik yang ada</a:t>
            </a:r>
          </a:p>
          <a:p>
            <a:pPr marL="0" indent="0">
              <a:buNone/>
            </a:pPr>
            <a:r>
              <a:rPr lang="en-ID"/>
              <a:t>Sistem listrik bangunan merupakan sistem yang digunakan untuk mengalirkan listrik ke seluruh bagian bangunan. Sistem ini terdiri dari beberapa komponen, yaitu :</a:t>
            </a:r>
          </a:p>
          <a:p>
            <a:r>
              <a:rPr lang="en-ID"/>
              <a:t> sumber daya Listrik</a:t>
            </a:r>
          </a:p>
          <a:p>
            <a:r>
              <a:rPr lang="en-ID"/>
              <a:t> kabel</a:t>
            </a:r>
          </a:p>
          <a:p>
            <a:r>
              <a:rPr lang="en-ID"/>
              <a:t>Sakelar</a:t>
            </a:r>
          </a:p>
          <a:p>
            <a:r>
              <a:rPr lang="en-ID"/>
              <a:t>stop kontak</a:t>
            </a:r>
          </a:p>
          <a:p>
            <a:pPr marL="0" indent="0">
              <a:buNone/>
            </a:pPr>
            <a:r>
              <a:rPr lang="en-ID"/>
              <a:t>Sistem kelistrikan bangunan harus dirancang dan diinstal dengan benar agar dapat berfungsi dengan baik dan aman.</a:t>
            </a:r>
          </a:p>
        </p:txBody>
      </p:sp>
      <p:sp>
        <p:nvSpPr>
          <p:cNvPr id="4" name="Content Placeholder 2">
            <a:extLst>
              <a:ext uri="{FF2B5EF4-FFF2-40B4-BE49-F238E27FC236}">
                <a16:creationId xmlns:a16="http://schemas.microsoft.com/office/drawing/2014/main" id="{B8280AF7-8D35-EA8B-4C03-A4EA37CEB741}"/>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1</a:t>
            </a:r>
            <a:endParaRPr lang="en-ID" sz="3600" b="1" i="1">
              <a:solidFill>
                <a:schemeClr val="bg1"/>
              </a:solidFill>
            </a:endParaRPr>
          </a:p>
        </p:txBody>
      </p:sp>
    </p:spTree>
    <p:extLst>
      <p:ext uri="{BB962C8B-B14F-4D97-AF65-F5344CB8AC3E}">
        <p14:creationId xmlns:p14="http://schemas.microsoft.com/office/powerpoint/2010/main" val="1880486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658B0-E299-4FAB-11D2-90D19F02FD7B}"/>
              </a:ext>
            </a:extLst>
          </p:cNvPr>
          <p:cNvSpPr>
            <a:spLocks noGrp="1"/>
          </p:cNvSpPr>
          <p:nvPr>
            <p:ph type="title"/>
          </p:nvPr>
        </p:nvSpPr>
        <p:spPr>
          <a:xfrm>
            <a:off x="1905001" y="624110"/>
            <a:ext cx="9599612" cy="1280890"/>
          </a:xfrm>
        </p:spPr>
        <p:txBody>
          <a:bodyPr/>
          <a:lstStyle/>
          <a:p>
            <a:r>
              <a:rPr lang="en-US" b="1"/>
              <a:t>Jalur Distribusi Listrik kedalam Bangunan</a:t>
            </a:r>
            <a:endParaRPr lang="en-ID" b="1"/>
          </a:p>
        </p:txBody>
      </p:sp>
      <p:sp>
        <p:nvSpPr>
          <p:cNvPr id="3" name="Content Placeholder 2">
            <a:extLst>
              <a:ext uri="{FF2B5EF4-FFF2-40B4-BE49-F238E27FC236}">
                <a16:creationId xmlns:a16="http://schemas.microsoft.com/office/drawing/2014/main" id="{F4BADC37-9EBE-83C9-D20D-FFC101E1CB8D}"/>
              </a:ext>
            </a:extLst>
          </p:cNvPr>
          <p:cNvSpPr>
            <a:spLocks noGrp="1"/>
          </p:cNvSpPr>
          <p:nvPr>
            <p:ph idx="1"/>
          </p:nvPr>
        </p:nvSpPr>
        <p:spPr/>
        <p:txBody>
          <a:bodyPr/>
          <a:lstStyle/>
          <a:p>
            <a:endParaRPr lang="en-ID"/>
          </a:p>
        </p:txBody>
      </p:sp>
      <p:pic>
        <p:nvPicPr>
          <p:cNvPr id="5" name="Picture 4">
            <a:extLst>
              <a:ext uri="{FF2B5EF4-FFF2-40B4-BE49-F238E27FC236}">
                <a16:creationId xmlns:a16="http://schemas.microsoft.com/office/drawing/2014/main" id="{23E04ED0-6F8C-2456-A269-C0B25E2557CB}"/>
              </a:ext>
            </a:extLst>
          </p:cNvPr>
          <p:cNvPicPr>
            <a:picLocks noChangeAspect="1"/>
          </p:cNvPicPr>
          <p:nvPr/>
        </p:nvPicPr>
        <p:blipFill>
          <a:blip r:embed="rId2"/>
          <a:stretch>
            <a:fillRect/>
          </a:stretch>
        </p:blipFill>
        <p:spPr>
          <a:xfrm>
            <a:off x="1816100" y="1799551"/>
            <a:ext cx="8369299" cy="4934624"/>
          </a:xfrm>
          <a:prstGeom prst="rect">
            <a:avLst/>
          </a:prstGeom>
        </p:spPr>
      </p:pic>
      <p:sp>
        <p:nvSpPr>
          <p:cNvPr id="4" name="Content Placeholder 2">
            <a:extLst>
              <a:ext uri="{FF2B5EF4-FFF2-40B4-BE49-F238E27FC236}">
                <a16:creationId xmlns:a16="http://schemas.microsoft.com/office/drawing/2014/main" id="{00C5928E-E803-4B91-F3C8-8EB87678B2EC}"/>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2</a:t>
            </a:r>
            <a:endParaRPr lang="en-ID" sz="3600" b="1" i="1">
              <a:solidFill>
                <a:schemeClr val="bg1"/>
              </a:solidFill>
            </a:endParaRPr>
          </a:p>
        </p:txBody>
      </p:sp>
    </p:spTree>
    <p:extLst>
      <p:ext uri="{BB962C8B-B14F-4D97-AF65-F5344CB8AC3E}">
        <p14:creationId xmlns:p14="http://schemas.microsoft.com/office/powerpoint/2010/main" val="251183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0773E-522B-9A43-98DA-0851EEFF6826}"/>
              </a:ext>
            </a:extLst>
          </p:cNvPr>
          <p:cNvSpPr>
            <a:spLocks noGrp="1"/>
          </p:cNvSpPr>
          <p:nvPr>
            <p:ph type="title"/>
          </p:nvPr>
        </p:nvSpPr>
        <p:spPr/>
        <p:txBody>
          <a:bodyPr/>
          <a:lstStyle/>
          <a:p>
            <a:pPr algn="ctr"/>
            <a:r>
              <a:rPr lang="en-US" b="1"/>
              <a:t>Sistem Distribusi Listrik</a:t>
            </a:r>
            <a:endParaRPr lang="en-ID" b="1"/>
          </a:p>
        </p:txBody>
      </p:sp>
      <p:sp>
        <p:nvSpPr>
          <p:cNvPr id="3" name="Content Placeholder 2">
            <a:extLst>
              <a:ext uri="{FF2B5EF4-FFF2-40B4-BE49-F238E27FC236}">
                <a16:creationId xmlns:a16="http://schemas.microsoft.com/office/drawing/2014/main" id="{16787937-2E10-E619-8FC5-416B378ECD8A}"/>
              </a:ext>
            </a:extLst>
          </p:cNvPr>
          <p:cNvSpPr>
            <a:spLocks noGrp="1"/>
          </p:cNvSpPr>
          <p:nvPr>
            <p:ph idx="1"/>
          </p:nvPr>
        </p:nvSpPr>
        <p:spPr/>
        <p:txBody>
          <a:bodyPr/>
          <a:lstStyle/>
          <a:p>
            <a:r>
              <a:rPr lang="en-ID"/>
              <a:t>Sistem distribusi arus listrik harus dirancang dengan cermat untuk memastikan pasokan listrik yang stabil dan aman untuk pengguna. Kualitas listrik harus dijaga dengan menjaga tegangan yang stabil dan tanpa gangguan, serta melindungi dari risiko hubungan pendek atau korsleting yang dapat mengakibatkan kebakaran atau kecelakaan.</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1800" b="0"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t>Listrik dari PLN masuk melalui gardu</a:t>
            </a:r>
          </a:p>
          <a:p>
            <a:endParaRPr lang="en-ID"/>
          </a:p>
        </p:txBody>
      </p:sp>
      <p:sp>
        <p:nvSpPr>
          <p:cNvPr id="4" name="Content Placeholder 2">
            <a:extLst>
              <a:ext uri="{FF2B5EF4-FFF2-40B4-BE49-F238E27FC236}">
                <a16:creationId xmlns:a16="http://schemas.microsoft.com/office/drawing/2014/main" id="{5319992E-B4B4-5989-1747-548074BD117C}"/>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3</a:t>
            </a:r>
            <a:endParaRPr lang="en-ID" sz="3600" b="1" i="1">
              <a:solidFill>
                <a:schemeClr val="bg1"/>
              </a:solidFill>
            </a:endParaRPr>
          </a:p>
        </p:txBody>
      </p:sp>
    </p:spTree>
    <p:extLst>
      <p:ext uri="{BB962C8B-B14F-4D97-AF65-F5344CB8AC3E}">
        <p14:creationId xmlns:p14="http://schemas.microsoft.com/office/powerpoint/2010/main" val="324494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276F7-8FAC-EB4A-9C0D-BBE0D427BFD0}"/>
              </a:ext>
            </a:extLst>
          </p:cNvPr>
          <p:cNvSpPr>
            <a:spLocks noGrp="1"/>
          </p:cNvSpPr>
          <p:nvPr>
            <p:ph type="title"/>
          </p:nvPr>
        </p:nvSpPr>
        <p:spPr>
          <a:xfrm>
            <a:off x="2592925" y="624110"/>
            <a:ext cx="8911687" cy="691245"/>
          </a:xfrm>
        </p:spPr>
        <p:txBody>
          <a:bodyPr>
            <a:normAutofit fontScale="90000"/>
          </a:bodyPr>
          <a:lstStyle/>
          <a:p>
            <a:r>
              <a:rPr lang="en-ID" b="1"/>
              <a:t>Jenis-jenis Sistem Kelistrikan Bangunan</a:t>
            </a:r>
            <a:br>
              <a:rPr lang="en-ID" b="1"/>
            </a:br>
            <a:endParaRPr lang="en-ID"/>
          </a:p>
        </p:txBody>
      </p:sp>
      <p:sp>
        <p:nvSpPr>
          <p:cNvPr id="3" name="Content Placeholder 2">
            <a:extLst>
              <a:ext uri="{FF2B5EF4-FFF2-40B4-BE49-F238E27FC236}">
                <a16:creationId xmlns:a16="http://schemas.microsoft.com/office/drawing/2014/main" id="{9EDFB783-E494-4757-0B78-F6AA458B5572}"/>
              </a:ext>
            </a:extLst>
          </p:cNvPr>
          <p:cNvSpPr>
            <a:spLocks noGrp="1"/>
          </p:cNvSpPr>
          <p:nvPr>
            <p:ph idx="1"/>
          </p:nvPr>
        </p:nvSpPr>
        <p:spPr>
          <a:xfrm>
            <a:off x="889000" y="680355"/>
            <a:ext cx="495300" cy="635000"/>
          </a:xfrm>
        </p:spPr>
        <p:txBody>
          <a:bodyPr>
            <a:normAutofit lnSpcReduction="10000"/>
          </a:bodyPr>
          <a:lstStyle/>
          <a:p>
            <a:pPr marL="0" indent="0">
              <a:buNone/>
            </a:pPr>
            <a:r>
              <a:rPr lang="en-US" sz="3600" b="1" i="1">
                <a:solidFill>
                  <a:schemeClr val="bg1"/>
                </a:solidFill>
              </a:rPr>
              <a:t>4</a:t>
            </a:r>
            <a:endParaRPr lang="en-ID" sz="3600" b="1" i="1">
              <a:solidFill>
                <a:schemeClr val="bg1"/>
              </a:solidFill>
            </a:endParaRPr>
          </a:p>
        </p:txBody>
      </p:sp>
      <p:sp>
        <p:nvSpPr>
          <p:cNvPr id="5" name="TextBox 4">
            <a:extLst>
              <a:ext uri="{FF2B5EF4-FFF2-40B4-BE49-F238E27FC236}">
                <a16:creationId xmlns:a16="http://schemas.microsoft.com/office/drawing/2014/main" id="{79A9A072-A6AA-90B5-8029-473BC3BCA64A}"/>
              </a:ext>
            </a:extLst>
          </p:cNvPr>
          <p:cNvSpPr txBox="1"/>
          <p:nvPr/>
        </p:nvSpPr>
        <p:spPr>
          <a:xfrm>
            <a:off x="1727200" y="1611690"/>
            <a:ext cx="9663112" cy="2585323"/>
          </a:xfrm>
          <a:prstGeom prst="rect">
            <a:avLst/>
          </a:prstGeom>
          <a:noFill/>
        </p:spPr>
        <p:txBody>
          <a:bodyPr wrap="square">
            <a:spAutoFit/>
          </a:bodyPr>
          <a:lstStyle/>
          <a:p>
            <a:r>
              <a:rPr lang="en-ID" b="1"/>
              <a:t>Sistem Kelistrikan Tunggal</a:t>
            </a:r>
          </a:p>
          <a:p>
            <a:r>
              <a:rPr lang="en-ID"/>
              <a:t>Sistem ini adalah yang paling umum digunakan pada bangunan kecil atau hunian. Sistem kelistrikan tunggal terdiri dari satu sumber daya listrik yang terhubung ke seluruh bagian bangunan.</a:t>
            </a:r>
          </a:p>
          <a:p>
            <a:endParaRPr lang="en-ID"/>
          </a:p>
          <a:p>
            <a:r>
              <a:rPr lang="en-ID" b="1"/>
              <a:t>Sistem Kelistrikan Tiga Fasa</a:t>
            </a:r>
          </a:p>
          <a:p>
            <a:r>
              <a:rPr lang="en-ID"/>
              <a:t>Sistem ini digunakan pada bangunan besar seperti gedung perkantoran atau pabrik. Sistem kelistrikan tiga fasa terdiri dari tiga sumber daya listrik yang terhubung secara paralel, yang memungkinkan aliran listrik yang lebih stabil dan efisien.</a:t>
            </a:r>
          </a:p>
        </p:txBody>
      </p:sp>
      <p:sp>
        <p:nvSpPr>
          <p:cNvPr id="7" name="TextBox 6">
            <a:extLst>
              <a:ext uri="{FF2B5EF4-FFF2-40B4-BE49-F238E27FC236}">
                <a16:creationId xmlns:a16="http://schemas.microsoft.com/office/drawing/2014/main" id="{D9B64367-D685-1F0C-6F71-723F40C4DA0E}"/>
              </a:ext>
            </a:extLst>
          </p:cNvPr>
          <p:cNvSpPr txBox="1"/>
          <p:nvPr/>
        </p:nvSpPr>
        <p:spPr>
          <a:xfrm>
            <a:off x="1727200" y="4390251"/>
            <a:ext cx="9663112" cy="1477328"/>
          </a:xfrm>
          <a:prstGeom prst="rect">
            <a:avLst/>
          </a:prstGeom>
          <a:noFill/>
        </p:spPr>
        <p:txBody>
          <a:bodyPr wrap="square">
            <a:spAutoFit/>
          </a:bodyPr>
          <a:lstStyle/>
          <a:p>
            <a:r>
              <a:rPr lang="en-ID" b="1"/>
              <a:t>Sistem Kelistrikan Darurat</a:t>
            </a:r>
          </a:p>
          <a:p>
            <a:r>
              <a:rPr lang="en-ID"/>
              <a:t>Sistem ini digunakan sebagai cadangan jika terjadi pemadaman listrik. Sistem kelistrikan darurat menggunakan baterai dan generator untuk menyediakan daya listrik saat terjadi pemadaman.</a:t>
            </a:r>
          </a:p>
          <a:p>
            <a:endParaRPr lang="en-ID"/>
          </a:p>
        </p:txBody>
      </p:sp>
    </p:spTree>
    <p:extLst>
      <p:ext uri="{BB962C8B-B14F-4D97-AF65-F5344CB8AC3E}">
        <p14:creationId xmlns:p14="http://schemas.microsoft.com/office/powerpoint/2010/main" val="979365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BDEBDD-9076-56B4-59B7-40EEDDBEE5D1}"/>
              </a:ext>
            </a:extLst>
          </p:cNvPr>
          <p:cNvSpPr>
            <a:spLocks noGrp="1"/>
          </p:cNvSpPr>
          <p:nvPr>
            <p:ph idx="1"/>
          </p:nvPr>
        </p:nvSpPr>
        <p:spPr>
          <a:xfrm>
            <a:off x="2157412" y="1663700"/>
            <a:ext cx="8915400" cy="3777622"/>
          </a:xfrm>
        </p:spPr>
        <p:txBody>
          <a:bodyPr/>
          <a:lstStyle/>
          <a:p>
            <a:pPr marL="0" indent="0">
              <a:buNone/>
            </a:pPr>
            <a:r>
              <a:rPr lang="en-ID" b="1"/>
              <a:t>Sistem Kelistrikan Uninterruptible Power Supply (UPS)</a:t>
            </a:r>
          </a:p>
          <a:p>
            <a:pPr marL="0" indent="0">
              <a:buNone/>
            </a:pPr>
            <a:r>
              <a:rPr lang="en-ID"/>
              <a:t>Sistem ini digunakan untuk melindungi peralatan yang sangat sensitif terhadap pemadaman listrik atau gangguan listrik lainnya. Sistem UPS menggunakan baterai untuk menyediakan daya listrik sementara saat terjadi pemadaman listrik.</a:t>
            </a:r>
          </a:p>
          <a:p>
            <a:pPr marL="0" indent="0">
              <a:buNone/>
            </a:pPr>
            <a:endParaRPr lang="en-ID"/>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D" sz="1800" b="1" i="0" u="none" strike="noStrike" kern="1200" cap="none" spc="0" normalizeH="0" baseline="0" noProof="0">
                <a:ln>
                  <a:noFill/>
                </a:ln>
                <a:solidFill>
                  <a:prstClr val="black"/>
                </a:solidFill>
                <a:effectLst/>
                <a:uLnTx/>
                <a:uFillTx/>
                <a:latin typeface="Century Gothic" panose="020B0502020202020204"/>
                <a:ea typeface="+mn-ea"/>
                <a:cs typeface="+mn-cs"/>
              </a:rPr>
              <a:t>Sistem Kelistrikan Terdistribusi</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D" sz="1800" b="0" i="0" u="none" strike="noStrike" kern="1200" cap="none" spc="0" normalizeH="0" baseline="0" noProof="0">
                <a:ln>
                  <a:noFill/>
                </a:ln>
                <a:solidFill>
                  <a:prstClr val="black"/>
                </a:solidFill>
                <a:effectLst/>
                <a:uLnTx/>
                <a:uFillTx/>
                <a:latin typeface="Century Gothic" panose="020B0502020202020204"/>
                <a:ea typeface="+mn-ea"/>
                <a:cs typeface="+mn-cs"/>
              </a:rPr>
              <a:t>Sistem ini digunakan pada bangunan besar dengan banyak bagian atau ruangan yang memerlukan daya listrik. Sistem kelistrikan terdistribusi memiliki beberapa panel listrik yang masing-masing terhubung dengan beberapa bagian atau ruangan dalam bangunan.</a:t>
            </a:r>
          </a:p>
          <a:p>
            <a:pPr marL="0" indent="0">
              <a:buNone/>
            </a:pPr>
            <a:endParaRPr lang="en-ID"/>
          </a:p>
          <a:p>
            <a:endParaRPr lang="en-ID"/>
          </a:p>
        </p:txBody>
      </p:sp>
      <p:sp>
        <p:nvSpPr>
          <p:cNvPr id="4" name="Content Placeholder 2">
            <a:extLst>
              <a:ext uri="{FF2B5EF4-FFF2-40B4-BE49-F238E27FC236}">
                <a16:creationId xmlns:a16="http://schemas.microsoft.com/office/drawing/2014/main" id="{843C5FA3-4E99-4620-5DD9-D2F684F7F064}"/>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5</a:t>
            </a:r>
            <a:endParaRPr lang="en-ID" sz="3600" b="1" i="1">
              <a:solidFill>
                <a:schemeClr val="bg1"/>
              </a:solidFill>
            </a:endParaRPr>
          </a:p>
        </p:txBody>
      </p:sp>
    </p:spTree>
    <p:extLst>
      <p:ext uri="{BB962C8B-B14F-4D97-AF65-F5344CB8AC3E}">
        <p14:creationId xmlns:p14="http://schemas.microsoft.com/office/powerpoint/2010/main" val="232325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F31C5-7EDE-6209-5B4F-9DDA24DAB229}"/>
              </a:ext>
            </a:extLst>
          </p:cNvPr>
          <p:cNvSpPr>
            <a:spLocks noGrp="1"/>
          </p:cNvSpPr>
          <p:nvPr>
            <p:ph type="title"/>
          </p:nvPr>
        </p:nvSpPr>
        <p:spPr/>
        <p:txBody>
          <a:bodyPr>
            <a:normAutofit fontScale="90000"/>
          </a:bodyPr>
          <a:lstStyle/>
          <a:p>
            <a:pPr marL="342900" marR="0" lvl="0" indent="-342900" algn="ctr" defTabSz="457200" rtl="0" eaLnBrk="1" fontAlgn="auto" latinLnBrk="0" hangingPunct="1">
              <a:lnSpc>
                <a:spcPct val="100000"/>
              </a:lnSpc>
              <a:spcBef>
                <a:spcPts val="1000"/>
              </a:spcBef>
              <a:spcAft>
                <a:spcPts val="0"/>
              </a:spcAft>
              <a:tabLst/>
              <a:defRPr/>
            </a:pPr>
            <a:r>
              <a:rPr kumimoji="0" lang="en-ID" sz="2800" b="1"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t>Komponen-komponen Utama </a:t>
            </a:r>
            <a:br>
              <a:rPr kumimoji="0" lang="en-ID" sz="2800" b="1"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br>
            <a:r>
              <a:rPr kumimoji="0" lang="en-ID" sz="2800" b="1"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t>Sistem Kelistrikan Bangunan</a:t>
            </a:r>
            <a:br>
              <a:rPr kumimoji="0" lang="en-ID" sz="1800" b="1"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br>
            <a:endParaRPr lang="en-ID"/>
          </a:p>
        </p:txBody>
      </p:sp>
      <p:sp>
        <p:nvSpPr>
          <p:cNvPr id="3" name="Content Placeholder 2">
            <a:extLst>
              <a:ext uri="{FF2B5EF4-FFF2-40B4-BE49-F238E27FC236}">
                <a16:creationId xmlns:a16="http://schemas.microsoft.com/office/drawing/2014/main" id="{15582739-7423-64F1-9F1E-7E28F817356C}"/>
              </a:ext>
            </a:extLst>
          </p:cNvPr>
          <p:cNvSpPr>
            <a:spLocks noGrp="1"/>
          </p:cNvSpPr>
          <p:nvPr>
            <p:ph idx="1"/>
          </p:nvPr>
        </p:nvSpPr>
        <p:spPr>
          <a:xfrm>
            <a:off x="1930400" y="1993900"/>
            <a:ext cx="9574212" cy="3987800"/>
          </a:xfrm>
        </p:spPr>
        <p:txBody>
          <a:bodyPr>
            <a:normAutofit fontScale="85000" lnSpcReduction="20000"/>
          </a:bodyPr>
          <a:lstStyle/>
          <a:p>
            <a:r>
              <a:rPr lang="en-ID" sz="1900" b="1"/>
              <a:t>Panel Listrik</a:t>
            </a:r>
          </a:p>
          <a:p>
            <a:pPr marL="0" indent="0">
              <a:buNone/>
            </a:pPr>
            <a:r>
              <a:rPr lang="en-ID" sz="1900"/>
              <a:t>Panel listrik adalah pusat pengendalian arus listrik yang membagi arus 	listrik ke beberapa sirkuit atau subpanel di dalam bangunan. Panel listrik 	biasanya terletak di ruangan khusus yang dikenal sebagai ruang panel.</a:t>
            </a:r>
          </a:p>
          <a:p>
            <a:pPr marL="0" indent="0">
              <a:buNone/>
            </a:pPr>
            <a:endParaRPr lang="en-ID" sz="1900"/>
          </a:p>
          <a:p>
            <a:r>
              <a:rPr lang="en-ID" sz="1900" b="1"/>
              <a:t>Kabel Listrik</a:t>
            </a:r>
          </a:p>
          <a:p>
            <a:pPr marL="0" indent="0">
              <a:buNone/>
            </a:pPr>
            <a:r>
              <a:rPr lang="en-ID" sz="1900"/>
              <a:t>Kabel listrik digunakan untuk menghubungkan panel listrik dengan peralatan listrik di dalam bangunan. Kabel listrik terbuat dari tembaga atau aluminium dan dilapisi dengan bahan isolasi untuk melindungi pengguna dari kontak langsung dengan kawat listrik.</a:t>
            </a:r>
          </a:p>
          <a:p>
            <a:pPr marL="0" indent="0">
              <a:buNone/>
            </a:pPr>
            <a:endParaRPr lang="en-ID" sz="1900"/>
          </a:p>
          <a:p>
            <a:r>
              <a:rPr lang="en-ID" sz="1900" b="1"/>
              <a:t>Saklar dan Stop Kontak</a:t>
            </a:r>
          </a:p>
          <a:p>
            <a:pPr marL="0" indent="0">
              <a:buNone/>
            </a:pPr>
            <a:r>
              <a:rPr lang="en-ID" sz="1900"/>
              <a:t>Saklar dan stop kontak digunakan untuk mengontrol arus listrik ke peralatan listrik seperti lampu, AC, dan peralatan rumah tangga lainnya. Saklar biasanya dipasang pada dinding atau dalam kotak listrik, sedangkan stop kontak terletak di dinding atau lantai.</a:t>
            </a:r>
          </a:p>
          <a:p>
            <a:pPr marL="0" indent="0">
              <a:buNone/>
            </a:pPr>
            <a:endParaRPr lang="en-ID" sz="1900"/>
          </a:p>
          <a:p>
            <a:pPr marL="0" indent="0">
              <a:buNone/>
            </a:pPr>
            <a:endParaRPr lang="en-ID"/>
          </a:p>
        </p:txBody>
      </p:sp>
      <p:sp>
        <p:nvSpPr>
          <p:cNvPr id="4" name="Content Placeholder 2">
            <a:extLst>
              <a:ext uri="{FF2B5EF4-FFF2-40B4-BE49-F238E27FC236}">
                <a16:creationId xmlns:a16="http://schemas.microsoft.com/office/drawing/2014/main" id="{D485DB6E-7E9E-5515-F7AD-FB97FB3790E3}"/>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6</a:t>
            </a:r>
            <a:endParaRPr lang="en-ID" sz="3600" b="1" i="1">
              <a:solidFill>
                <a:schemeClr val="bg1"/>
              </a:solidFill>
            </a:endParaRPr>
          </a:p>
        </p:txBody>
      </p:sp>
    </p:spTree>
    <p:extLst>
      <p:ext uri="{BB962C8B-B14F-4D97-AF65-F5344CB8AC3E}">
        <p14:creationId xmlns:p14="http://schemas.microsoft.com/office/powerpoint/2010/main" val="42270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2201DB-F328-1669-AA93-180AE7C54300}"/>
              </a:ext>
            </a:extLst>
          </p:cNvPr>
          <p:cNvSpPr>
            <a:spLocks noGrp="1"/>
          </p:cNvSpPr>
          <p:nvPr>
            <p:ph idx="1"/>
          </p:nvPr>
        </p:nvSpPr>
        <p:spPr>
          <a:xfrm>
            <a:off x="1943100" y="977900"/>
            <a:ext cx="9345612" cy="4660900"/>
          </a:xfrm>
        </p:spPr>
        <p:txBody>
          <a:bodyPr>
            <a:normAutofit fontScale="47500" lnSpcReduction="20000"/>
          </a:bodyPr>
          <a:lstStyle/>
          <a:p>
            <a:r>
              <a:rPr lang="en-ID" sz="3800" b="1"/>
              <a:t>Lampu</a:t>
            </a:r>
          </a:p>
          <a:p>
            <a:pPr marL="0" indent="0">
              <a:buNone/>
            </a:pPr>
            <a:r>
              <a:rPr lang="en-ID" sz="3800"/>
              <a:t>Lampu adalah peralatan listrik yang menghasilkan cahaya. Ada banyak jenis lampu yang digunakan dalam sistem kelistrikan bangunan, termasuk lampu pijar, lampu neon, lampu LED, dan lain-lain.</a:t>
            </a:r>
          </a:p>
          <a:p>
            <a:pPr marL="0" indent="0">
              <a:buNone/>
            </a:pPr>
            <a:endParaRPr lang="en-ID" sz="3800"/>
          </a:p>
          <a:p>
            <a:r>
              <a:rPr lang="en-ID" sz="3800" b="1"/>
              <a:t>UPS</a:t>
            </a:r>
          </a:p>
          <a:p>
            <a:pPr marL="0" indent="0">
              <a:buNone/>
            </a:pPr>
            <a:r>
              <a:rPr lang="en-ID" sz="3800"/>
              <a:t>UPS (Uninterruptible Power Supply) adalah perangkat yang digunakan untuk memberikan pasokan listrik darurat ketika terjadi pemadaman listrik. UPS berfungsi dengan menyimpan daya di dalam baterai dan mengeluarkan daya saat terjadi pemadaman listrik.</a:t>
            </a:r>
          </a:p>
          <a:p>
            <a:pPr marL="0" indent="0">
              <a:buNone/>
            </a:pPr>
            <a:endParaRPr lang="en-ID" sz="3800"/>
          </a:p>
          <a:p>
            <a:r>
              <a:rPr lang="en-ID" sz="3800" b="1"/>
              <a:t>Generator</a:t>
            </a:r>
          </a:p>
          <a:p>
            <a:pPr marL="0" indent="0">
              <a:buNone/>
            </a:pPr>
            <a:r>
              <a:rPr lang="en-ID" sz="3800"/>
              <a:t>Generator digunakan untuk menghasilkan daya listrik secara mandiri ketika pasokan listrik dari jaringan PLN tidak tersedia. Generator biasanya menggunakan bahan bakar seperti bensin, diesel atau gas untuk menghasilkan daya listrik.</a:t>
            </a:r>
          </a:p>
          <a:p>
            <a:pPr marL="0" indent="0">
              <a:buNone/>
            </a:pPr>
            <a:endParaRPr lang="en-ID" sz="3800"/>
          </a:p>
          <a:p>
            <a:endParaRPr lang="en-ID"/>
          </a:p>
        </p:txBody>
      </p:sp>
      <p:sp>
        <p:nvSpPr>
          <p:cNvPr id="4" name="Content Placeholder 2">
            <a:extLst>
              <a:ext uri="{FF2B5EF4-FFF2-40B4-BE49-F238E27FC236}">
                <a16:creationId xmlns:a16="http://schemas.microsoft.com/office/drawing/2014/main" id="{1D2CF258-755D-BEC6-4A71-464C97AAD043}"/>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7</a:t>
            </a:r>
            <a:endParaRPr lang="en-ID" sz="3600" b="1" i="1">
              <a:solidFill>
                <a:schemeClr val="bg1"/>
              </a:solidFill>
            </a:endParaRPr>
          </a:p>
        </p:txBody>
      </p:sp>
    </p:spTree>
    <p:extLst>
      <p:ext uri="{BB962C8B-B14F-4D97-AF65-F5344CB8AC3E}">
        <p14:creationId xmlns:p14="http://schemas.microsoft.com/office/powerpoint/2010/main" val="349834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DB6D0-98F2-6D15-7E3E-51AFD51F462F}"/>
              </a:ext>
            </a:extLst>
          </p:cNvPr>
          <p:cNvSpPr>
            <a:spLocks noGrp="1"/>
          </p:cNvSpPr>
          <p:nvPr>
            <p:ph type="title"/>
          </p:nvPr>
        </p:nvSpPr>
        <p:spPr>
          <a:xfrm>
            <a:off x="2592925" y="624110"/>
            <a:ext cx="8911687" cy="671290"/>
          </a:xfrm>
        </p:spPr>
        <p:txBody>
          <a:bodyPr>
            <a:normAutofit fontScale="90000"/>
          </a:bodyPr>
          <a:lstStyle/>
          <a:p>
            <a:pPr marL="342900" marR="0" lvl="0" indent="-342900" defTabSz="457200" rtl="0" eaLnBrk="1" fontAlgn="auto" latinLnBrk="0" hangingPunct="1">
              <a:lnSpc>
                <a:spcPct val="100000"/>
              </a:lnSpc>
              <a:spcBef>
                <a:spcPts val="1000"/>
              </a:spcBef>
              <a:spcAft>
                <a:spcPts val="0"/>
              </a:spcAft>
              <a:tabLst/>
              <a:defRPr/>
            </a:pPr>
            <a:r>
              <a:rPr kumimoji="0" lang="en-ID" sz="2800" b="1"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t>Fungsi Sistem Kelistrikan Bangunan</a:t>
            </a:r>
            <a:br>
              <a:rPr kumimoji="0" lang="en-ID" sz="2800" b="1"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br>
            <a:endParaRPr lang="en-ID" sz="2800"/>
          </a:p>
        </p:txBody>
      </p:sp>
      <p:sp>
        <p:nvSpPr>
          <p:cNvPr id="3" name="Content Placeholder 2">
            <a:extLst>
              <a:ext uri="{FF2B5EF4-FFF2-40B4-BE49-F238E27FC236}">
                <a16:creationId xmlns:a16="http://schemas.microsoft.com/office/drawing/2014/main" id="{E50F9C08-6064-A7DD-39EE-9ACEDFC6A8E3}"/>
              </a:ext>
            </a:extLst>
          </p:cNvPr>
          <p:cNvSpPr>
            <a:spLocks noGrp="1"/>
          </p:cNvSpPr>
          <p:nvPr>
            <p:ph idx="1"/>
          </p:nvPr>
        </p:nvSpPr>
        <p:spPr>
          <a:xfrm>
            <a:off x="2260600" y="1384300"/>
            <a:ext cx="9040812" cy="4356100"/>
          </a:xfrm>
        </p:spPr>
        <p:txBody>
          <a:bodyPr>
            <a:normAutofit fontScale="92500" lnSpcReduction="10000"/>
          </a:bodyPr>
          <a:lstStyle/>
          <a:p>
            <a:r>
              <a:rPr lang="en-ID" b="1"/>
              <a:t>Menyediakan pasokan listrik</a:t>
            </a:r>
          </a:p>
          <a:p>
            <a:pPr marL="0" indent="0">
              <a:buNone/>
            </a:pPr>
            <a:r>
              <a:rPr lang="en-ID"/>
              <a:t>Sistem kelistrikan bangunan memiliki fungsi utama untuk memasok sumber daya listrik. Dengan demikian maka perabotan rumah yang memerlukan listrik sebagai sumber energi bisa beroperasi.</a:t>
            </a:r>
          </a:p>
          <a:p>
            <a:pPr marL="0" indent="0">
              <a:buNone/>
            </a:pPr>
            <a:endParaRPr lang="en-ID"/>
          </a:p>
          <a:p>
            <a:r>
              <a:rPr lang="en-ID" b="1"/>
              <a:t>Meningkatkan kenyamanan dan keamanan</a:t>
            </a:r>
          </a:p>
          <a:p>
            <a:pPr marL="0" indent="0">
              <a:buNone/>
            </a:pPr>
            <a:r>
              <a:rPr lang="en-ID"/>
              <a:t>Sistem kelistrikan juga membantu meningkatkan kenyamanan dan keamanan penghuni bangunan dengan menyediakan pencahayaan yang memadai, sistem pemanas dan pendingin udara, serta sistem keamanan dan alarm.</a:t>
            </a:r>
          </a:p>
          <a:p>
            <a:pPr marL="0" indent="0">
              <a:buNone/>
            </a:pPr>
            <a:endParaRPr lang="en-ID"/>
          </a:p>
          <a:p>
            <a:r>
              <a:rPr lang="en-ID" b="1"/>
              <a:t>Menghemat energi</a:t>
            </a:r>
          </a:p>
          <a:p>
            <a:pPr marL="0" indent="0">
              <a:buNone/>
            </a:pPr>
            <a:r>
              <a:rPr lang="en-ID"/>
              <a:t>Sistem kelistrikan bangunan juga dapat membantu menghemat energi dengan menggunakan peralatan yang hemat energi dan sistem otomatisasi yang mengoptimalkan penggunaan energi.</a:t>
            </a:r>
          </a:p>
          <a:p>
            <a:endParaRPr lang="en-ID"/>
          </a:p>
        </p:txBody>
      </p:sp>
      <p:sp>
        <p:nvSpPr>
          <p:cNvPr id="4" name="Content Placeholder 2">
            <a:extLst>
              <a:ext uri="{FF2B5EF4-FFF2-40B4-BE49-F238E27FC236}">
                <a16:creationId xmlns:a16="http://schemas.microsoft.com/office/drawing/2014/main" id="{2CE43246-B7C1-F498-481D-0C5E6C9596F4}"/>
              </a:ext>
            </a:extLst>
          </p:cNvPr>
          <p:cNvSpPr txBox="1">
            <a:spLocks/>
          </p:cNvSpPr>
          <p:nvPr/>
        </p:nvSpPr>
        <p:spPr>
          <a:xfrm>
            <a:off x="889000" y="680355"/>
            <a:ext cx="495300" cy="6350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3600" b="1" i="1">
                <a:solidFill>
                  <a:schemeClr val="bg1"/>
                </a:solidFill>
              </a:rPr>
              <a:t>8</a:t>
            </a:r>
            <a:endParaRPr lang="en-ID" sz="3600" b="1" i="1">
              <a:solidFill>
                <a:schemeClr val="bg1"/>
              </a:solidFill>
            </a:endParaRPr>
          </a:p>
        </p:txBody>
      </p:sp>
    </p:spTree>
    <p:extLst>
      <p:ext uri="{BB962C8B-B14F-4D97-AF65-F5344CB8AC3E}">
        <p14:creationId xmlns:p14="http://schemas.microsoft.com/office/powerpoint/2010/main" val="193194835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TM02892315[[fn=Wisp]]</Template>
  <TotalTime>520</TotalTime>
  <Words>758</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Sistem jaringan Listrik dan penangkal petir pada bangunan</vt:lpstr>
      <vt:lpstr>Jaringan Listrik pada bangunan tinggi </vt:lpstr>
      <vt:lpstr>Jalur Distribusi Listrik kedalam Bangunan</vt:lpstr>
      <vt:lpstr>Sistem Distribusi Listrik</vt:lpstr>
      <vt:lpstr>Jenis-jenis Sistem Kelistrikan Bangunan </vt:lpstr>
      <vt:lpstr>PowerPoint Presentation</vt:lpstr>
      <vt:lpstr>Komponen-komponen Utama  Sistem Kelistrikan Bangunan </vt:lpstr>
      <vt:lpstr>PowerPoint Presentation</vt:lpstr>
      <vt:lpstr>Fungsi Sistem Kelistrikan Bangunan </vt:lpstr>
      <vt:lpstr>PowerPoint Presentation</vt:lpstr>
      <vt:lpstr>TERIMAKASIH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Lenovo</cp:lastModifiedBy>
  <cp:revision>5</cp:revision>
  <dcterms:created xsi:type="dcterms:W3CDTF">2024-10-31T01:02:05Z</dcterms:created>
  <dcterms:modified xsi:type="dcterms:W3CDTF">2024-11-03T17:52:43Z</dcterms:modified>
</cp:coreProperties>
</file>