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3" r:id="rId8"/>
    <p:sldId id="265" r:id="rId9"/>
    <p:sldId id="266" r:id="rId10"/>
    <p:sldId id="267" r:id="rId11"/>
    <p:sldId id="262" r:id="rId12"/>
    <p:sldId id="268" r:id="rId13"/>
    <p:sldId id="269" r:id="rId14"/>
    <p:sldId id="270" r:id="rId15"/>
    <p:sldId id="264" r:id="rId16"/>
    <p:sldId id="271" r:id="rId17"/>
    <p:sldId id="272" r:id="rId18"/>
    <p:sldId id="273" r:id="rId19"/>
    <p:sldId id="274" r:id="rId20"/>
  </p:sldIdLst>
  <p:sldSz cx="18288000" cy="10287000"/>
  <p:notesSz cx="6858000" cy="9144000"/>
  <p:embeddedFontLst>
    <p:embeddedFont>
      <p:font typeface="Abstracted Dream" panose="020B0604020202020204" charset="-128"/>
      <p:regular r:id="rId21"/>
    </p:embeddedFont>
    <p:embeddedFont>
      <p:font typeface="Adventurous" panose="020B0604020202020204" charset="-128"/>
      <p:regular r:id="rId22"/>
    </p:embeddedFont>
    <p:embeddedFont>
      <p:font typeface="AeroDragon" panose="020B0604020202020204" charset="-128"/>
      <p:regular r:id="rId23"/>
    </p:embeddedFont>
    <p:embeddedFont>
      <p:font typeface="AeroFlame" panose="020B0604020202020204" charset="-128"/>
      <p:regular r:id="rId24"/>
    </p:embeddedFont>
    <p:embeddedFont>
      <p:font typeface="Aesthetic color" panose="020B0604020202020204" charset="-128"/>
      <p:regular r:id="rId25"/>
    </p:embeddedFont>
    <p:embeddedFont>
      <p:font typeface="Aeternum" panose="020B0604020202020204" charset="-128"/>
      <p:regular r:id="rId26"/>
    </p:embeddedFont>
    <p:embeddedFont>
      <p:font typeface="Amara" panose="020B0604020202020204" charset="-128"/>
      <p:regular r:id="rId27"/>
    </p:embeddedFont>
    <p:embeddedFont>
      <p:font typeface="Amber Kai" panose="020B0604020202020204" charset="-128"/>
      <p:regular r:id="rId28"/>
    </p:embeddedFont>
    <p:embeddedFont>
      <p:font typeface="Biski" panose="020B0604020202020204" charset="-34"/>
      <p:regular r:id="rId29"/>
    </p:embeddedFont>
    <p:embeddedFont>
      <p:font typeface="Blaka" panose="020B0604020202020204" charset="-78"/>
      <p:regular r:id="rId30"/>
    </p:embeddedFont>
    <p:embeddedFont>
      <p:font typeface="Calibri" panose="020F0502020204030204" pitchFamily="34" charset="0"/>
      <p:regular r:id="rId31"/>
      <p:bold r:id="rId32"/>
      <p:italic r:id="rId33"/>
      <p:boldItalic r:id="rId34"/>
    </p:embeddedFont>
    <p:embeddedFont>
      <p:font typeface="Gotham" panose="020B0604020202020204" charset="0"/>
      <p:regular r:id="rId35"/>
    </p:embeddedFont>
    <p:embeddedFont>
      <p:font typeface="Lulu Font TH" panose="020B0604020202020204" charset="-34"/>
      <p:regular r:id="rId36"/>
    </p:embeddedFont>
    <p:embeddedFont>
      <p:font typeface="Marykate" panose="020B0604020202020204" charset="0"/>
      <p:regular r:id="rId37"/>
    </p:embeddedFont>
    <p:embeddedFont>
      <p:font typeface="More Sugar" panose="020B0604020202020204" charset="0"/>
      <p:regular r:id="rId38"/>
    </p:embeddedFont>
    <p:embeddedFont>
      <p:font typeface="More Sugar Thin" panose="020B0604020202020204" charset="0"/>
      <p:regular r:id="rId39"/>
    </p:embeddedFont>
    <p:embeddedFont>
      <p:font typeface="Recoleta" panose="020B060402020202020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1" d="100"/>
          <a:sy n="41" d="100"/>
        </p:scale>
        <p:origin x="82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9.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sv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jpe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svg"/><Relationship Id="rId10" Type="http://schemas.openxmlformats.org/officeDocument/2006/relationships/image" Target="../media/image9.svg"/><Relationship Id="rId19" Type="http://schemas.openxmlformats.org/officeDocument/2006/relationships/image" Target="../media/image18.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26.svg"/><Relationship Id="rId2" Type="http://schemas.openxmlformats.org/officeDocument/2006/relationships/image" Target="../media/image1.jpeg"/><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28.svg"/><Relationship Id="rId2" Type="http://schemas.openxmlformats.org/officeDocument/2006/relationships/image" Target="../media/image1.jpeg"/><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26.svg"/><Relationship Id="rId2" Type="http://schemas.openxmlformats.org/officeDocument/2006/relationships/image" Target="../media/image1.jpeg"/><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19" Type="http://schemas.openxmlformats.org/officeDocument/2006/relationships/image" Target="../media/image28.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5.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6.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28.svg"/><Relationship Id="rId2" Type="http://schemas.openxmlformats.org/officeDocument/2006/relationships/image" Target="../media/image1.jpeg"/><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7.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28.svg"/><Relationship Id="rId2" Type="http://schemas.openxmlformats.org/officeDocument/2006/relationships/image" Target="../media/image1.jpeg"/><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19" Type="http://schemas.openxmlformats.org/officeDocument/2006/relationships/image" Target="../media/image22.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8.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28.svg"/><Relationship Id="rId2" Type="http://schemas.openxmlformats.org/officeDocument/2006/relationships/image" Target="../media/image1.jpeg"/><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19" Type="http://schemas.openxmlformats.org/officeDocument/2006/relationships/image" Target="../media/image22.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9.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23.png"/><Relationship Id="rId26" Type="http://schemas.openxmlformats.org/officeDocument/2006/relationships/image" Target="../media/image21.png"/><Relationship Id="rId3" Type="http://schemas.openxmlformats.org/officeDocument/2006/relationships/image" Target="../media/image2.png"/><Relationship Id="rId21" Type="http://schemas.openxmlformats.org/officeDocument/2006/relationships/image" Target="../media/image16.sv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30.svg"/><Relationship Id="rId25" Type="http://schemas.openxmlformats.org/officeDocument/2006/relationships/image" Target="../media/image20.svg"/><Relationship Id="rId2" Type="http://schemas.openxmlformats.org/officeDocument/2006/relationships/image" Target="../media/image1.jpeg"/><Relationship Id="rId16" Type="http://schemas.openxmlformats.org/officeDocument/2006/relationships/image" Target="../media/image29.png"/><Relationship Id="rId20"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19.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18.svg"/><Relationship Id="rId10" Type="http://schemas.openxmlformats.org/officeDocument/2006/relationships/image" Target="../media/image9.svg"/><Relationship Id="rId19" Type="http://schemas.openxmlformats.org/officeDocument/2006/relationships/image" Target="../media/image24.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17.png"/><Relationship Id="rId27" Type="http://schemas.openxmlformats.org/officeDocument/2006/relationships/image" Target="../media/image22.sv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27.png"/><Relationship Id="rId3" Type="http://schemas.openxmlformats.org/officeDocument/2006/relationships/image" Target="../media/image2.png"/><Relationship Id="rId21" Type="http://schemas.openxmlformats.org/officeDocument/2006/relationships/image" Target="../media/image22.sv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26.svg"/><Relationship Id="rId2" Type="http://schemas.openxmlformats.org/officeDocument/2006/relationships/image" Target="../media/image1.jpeg"/><Relationship Id="rId16" Type="http://schemas.openxmlformats.org/officeDocument/2006/relationships/image" Target="../media/image25.pn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19" Type="http://schemas.openxmlformats.org/officeDocument/2006/relationships/image" Target="../media/image28.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28.svg"/><Relationship Id="rId2" Type="http://schemas.openxmlformats.org/officeDocument/2006/relationships/image" Target="../media/image1.jpeg"/><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26.svg"/><Relationship Id="rId2" Type="http://schemas.openxmlformats.org/officeDocument/2006/relationships/image" Target="../media/image1.jpeg"/><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19" Type="http://schemas.openxmlformats.org/officeDocument/2006/relationships/image" Target="../media/image28.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26.svg"/><Relationship Id="rId2" Type="http://schemas.openxmlformats.org/officeDocument/2006/relationships/image" Target="../media/image1.jpeg"/><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19" Type="http://schemas.openxmlformats.org/officeDocument/2006/relationships/image" Target="../media/image28.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6.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26.svg"/><Relationship Id="rId2" Type="http://schemas.openxmlformats.org/officeDocument/2006/relationships/image" Target="../media/image1.jpeg"/><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19" Type="http://schemas.openxmlformats.org/officeDocument/2006/relationships/image" Target="../media/image28.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7.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26.svg"/><Relationship Id="rId2" Type="http://schemas.openxmlformats.org/officeDocument/2006/relationships/image" Target="../media/image1.jpeg"/><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19" Type="http://schemas.openxmlformats.org/officeDocument/2006/relationships/image" Target="../media/image28.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8.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9.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967" t="-13961" r="-4385" b="-14456"/>
            </a:stretch>
          </a:blipFill>
        </p:spPr>
      </p:sp>
      <p:grpSp>
        <p:nvGrpSpPr>
          <p:cNvPr id="3" name="Group 3"/>
          <p:cNvGrpSpPr/>
          <p:nvPr/>
        </p:nvGrpSpPr>
        <p:grpSpPr>
          <a:xfrm>
            <a:off x="1525999" y="693190"/>
            <a:ext cx="15917348" cy="9117517"/>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p:nvPr/>
          </p:nvSpPr>
          <p:spPr>
            <a:xfrm>
              <a:off x="0" y="-38100"/>
              <a:ext cx="3764577" cy="219446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25999" y="561269"/>
            <a:ext cx="15917348" cy="9164462"/>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0" name="Freeform 10"/>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1" name="Freeform 1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2" name="Freeform 12"/>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3" name="Freeform 13"/>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4" name="Freeform 14"/>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9" name="Group 19"/>
          <p:cNvGrpSpPr/>
          <p:nvPr/>
        </p:nvGrpSpPr>
        <p:grpSpPr>
          <a:xfrm>
            <a:off x="1185326" y="561269"/>
            <a:ext cx="15917348" cy="9164462"/>
            <a:chOff x="0" y="0"/>
            <a:chExt cx="3764577" cy="2167467"/>
          </a:xfrm>
        </p:grpSpPr>
        <p:sp>
          <p:nvSpPr>
            <p:cNvPr id="20" name="Freeform 20"/>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21" name="TextBox 21"/>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5"/>
            <a:stretch>
              <a:fillRect/>
            </a:stretch>
          </a:blipFill>
        </p:spPr>
      </p:sp>
      <p:sp>
        <p:nvSpPr>
          <p:cNvPr id="23" name="Freeform 23"/>
          <p:cNvSpPr/>
          <p:nvPr/>
        </p:nvSpPr>
        <p:spPr>
          <a:xfrm rot="2832433">
            <a:off x="15381820" y="3788199"/>
            <a:ext cx="988020" cy="974509"/>
          </a:xfrm>
          <a:custGeom>
            <a:avLst/>
            <a:gdLst/>
            <a:ahLst/>
            <a:cxnLst/>
            <a:rect l="l" t="t" r="r" b="b"/>
            <a:pathLst>
              <a:path w="988020" h="974509">
                <a:moveTo>
                  <a:pt x="0" y="0"/>
                </a:moveTo>
                <a:lnTo>
                  <a:pt x="988020" y="0"/>
                </a:lnTo>
                <a:lnTo>
                  <a:pt x="988020" y="974509"/>
                </a:lnTo>
                <a:lnTo>
                  <a:pt x="0" y="97450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4" name="Freeform 24"/>
          <p:cNvSpPr/>
          <p:nvPr/>
        </p:nvSpPr>
        <p:spPr>
          <a:xfrm rot="1661043">
            <a:off x="2451655" y="3251829"/>
            <a:ext cx="744588" cy="734406"/>
          </a:xfrm>
          <a:custGeom>
            <a:avLst/>
            <a:gdLst/>
            <a:ahLst/>
            <a:cxnLst/>
            <a:rect l="l" t="t" r="r" b="b"/>
            <a:pathLst>
              <a:path w="744588" h="734406">
                <a:moveTo>
                  <a:pt x="0" y="0"/>
                </a:moveTo>
                <a:lnTo>
                  <a:pt x="744588" y="0"/>
                </a:lnTo>
                <a:lnTo>
                  <a:pt x="744588" y="734406"/>
                </a:lnTo>
                <a:lnTo>
                  <a:pt x="0" y="7344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5" name="Freeform 25"/>
          <p:cNvSpPr/>
          <p:nvPr/>
        </p:nvSpPr>
        <p:spPr>
          <a:xfrm rot="-2827985">
            <a:off x="14008251" y="8045760"/>
            <a:ext cx="1108076" cy="1092922"/>
          </a:xfrm>
          <a:custGeom>
            <a:avLst/>
            <a:gdLst/>
            <a:ahLst/>
            <a:cxnLst/>
            <a:rect l="l" t="t" r="r" b="b"/>
            <a:pathLst>
              <a:path w="1108076" h="1092922">
                <a:moveTo>
                  <a:pt x="0" y="0"/>
                </a:moveTo>
                <a:lnTo>
                  <a:pt x="1108076" y="0"/>
                </a:lnTo>
                <a:lnTo>
                  <a:pt x="1108076" y="1092923"/>
                </a:lnTo>
                <a:lnTo>
                  <a:pt x="0" y="109292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6" name="Freeform 26"/>
          <p:cNvSpPr/>
          <p:nvPr/>
        </p:nvSpPr>
        <p:spPr>
          <a:xfrm rot="726058">
            <a:off x="4470813" y="981339"/>
            <a:ext cx="1192835" cy="1176523"/>
          </a:xfrm>
          <a:custGeom>
            <a:avLst/>
            <a:gdLst/>
            <a:ahLst/>
            <a:cxnLst/>
            <a:rect l="l" t="t" r="r" b="b"/>
            <a:pathLst>
              <a:path w="1192835" h="1176523">
                <a:moveTo>
                  <a:pt x="0" y="0"/>
                </a:moveTo>
                <a:lnTo>
                  <a:pt x="1192835" y="0"/>
                </a:lnTo>
                <a:lnTo>
                  <a:pt x="1192835" y="1176523"/>
                </a:lnTo>
                <a:lnTo>
                  <a:pt x="0" y="117652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7" name="Freeform 27"/>
          <p:cNvSpPr/>
          <p:nvPr/>
        </p:nvSpPr>
        <p:spPr>
          <a:xfrm rot="-714928">
            <a:off x="12149152" y="391998"/>
            <a:ext cx="1317310" cy="1317310"/>
          </a:xfrm>
          <a:custGeom>
            <a:avLst/>
            <a:gdLst/>
            <a:ahLst/>
            <a:cxnLst/>
            <a:rect l="l" t="t" r="r" b="b"/>
            <a:pathLst>
              <a:path w="1317310" h="1317310">
                <a:moveTo>
                  <a:pt x="0" y="0"/>
                </a:moveTo>
                <a:lnTo>
                  <a:pt x="1317310" y="0"/>
                </a:lnTo>
                <a:lnTo>
                  <a:pt x="1317310" y="1317310"/>
                </a:lnTo>
                <a:lnTo>
                  <a:pt x="0" y="131731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8" name="Freeform 28"/>
          <p:cNvSpPr/>
          <p:nvPr/>
        </p:nvSpPr>
        <p:spPr>
          <a:xfrm rot="-9162297">
            <a:off x="2778944" y="8126290"/>
            <a:ext cx="2363783" cy="2045746"/>
          </a:xfrm>
          <a:custGeom>
            <a:avLst/>
            <a:gdLst/>
            <a:ahLst/>
            <a:cxnLst/>
            <a:rect l="l" t="t" r="r" b="b"/>
            <a:pathLst>
              <a:path w="2363783" h="2045746">
                <a:moveTo>
                  <a:pt x="0" y="0"/>
                </a:moveTo>
                <a:lnTo>
                  <a:pt x="2363783" y="0"/>
                </a:lnTo>
                <a:lnTo>
                  <a:pt x="2363783" y="2045746"/>
                </a:lnTo>
                <a:lnTo>
                  <a:pt x="0" y="20457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9" name="Freeform 29"/>
          <p:cNvSpPr/>
          <p:nvPr/>
        </p:nvSpPr>
        <p:spPr>
          <a:xfrm>
            <a:off x="8456361" y="1477160"/>
            <a:ext cx="1375279" cy="792661"/>
          </a:xfrm>
          <a:custGeom>
            <a:avLst/>
            <a:gdLst/>
            <a:ahLst/>
            <a:cxnLst/>
            <a:rect l="l" t="t" r="r" b="b"/>
            <a:pathLst>
              <a:path w="1375279" h="792661">
                <a:moveTo>
                  <a:pt x="0" y="0"/>
                </a:moveTo>
                <a:lnTo>
                  <a:pt x="1375278" y="0"/>
                </a:lnTo>
                <a:lnTo>
                  <a:pt x="1375278" y="792660"/>
                </a:lnTo>
                <a:lnTo>
                  <a:pt x="0" y="79266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30" name="TextBox 30"/>
          <p:cNvSpPr txBox="1"/>
          <p:nvPr/>
        </p:nvSpPr>
        <p:spPr>
          <a:xfrm>
            <a:off x="2325618" y="3973445"/>
            <a:ext cx="13636764" cy="3251753"/>
          </a:xfrm>
          <a:prstGeom prst="rect">
            <a:avLst/>
          </a:prstGeom>
        </p:spPr>
        <p:txBody>
          <a:bodyPr lIns="0" tIns="0" rIns="0" bIns="0" rtlCol="0" anchor="t">
            <a:spAutoFit/>
          </a:bodyPr>
          <a:lstStyle/>
          <a:p>
            <a:pPr algn="ctr">
              <a:lnSpc>
                <a:spcPts val="12521"/>
              </a:lnSpc>
            </a:pPr>
            <a:r>
              <a:rPr lang="en-US" sz="12521">
                <a:solidFill>
                  <a:srgbClr val="020202"/>
                </a:solidFill>
                <a:latin typeface="More Sugar"/>
                <a:ea typeface="More Sugar"/>
                <a:cs typeface="More Sugar"/>
                <a:sym typeface="More Sugar"/>
              </a:rPr>
              <a:t>Gerund and Infinitive</a:t>
            </a:r>
          </a:p>
        </p:txBody>
      </p:sp>
      <p:sp>
        <p:nvSpPr>
          <p:cNvPr id="31" name="TextBox 31"/>
          <p:cNvSpPr txBox="1"/>
          <p:nvPr/>
        </p:nvSpPr>
        <p:spPr>
          <a:xfrm>
            <a:off x="5480193" y="7177573"/>
            <a:ext cx="7327614" cy="708025"/>
          </a:xfrm>
          <a:prstGeom prst="rect">
            <a:avLst/>
          </a:prstGeom>
        </p:spPr>
        <p:txBody>
          <a:bodyPr lIns="0" tIns="0" rIns="0" bIns="0" rtlCol="0" anchor="t">
            <a:spAutoFit/>
          </a:bodyPr>
          <a:lstStyle/>
          <a:p>
            <a:pPr algn="ctr">
              <a:lnSpc>
                <a:spcPts val="5600"/>
              </a:lnSpc>
            </a:pPr>
            <a:r>
              <a:rPr lang="en-US" sz="4000">
                <a:solidFill>
                  <a:srgbClr val="3C2E3D"/>
                </a:solidFill>
                <a:latin typeface="More Sugar Thin"/>
                <a:ea typeface="More Sugar Thin"/>
                <a:cs typeface="More Sugar Thin"/>
                <a:sym typeface="More Sugar Thin"/>
              </a:rPr>
              <a:t>Advanced English Grammar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967" t="-13961" r="-4385" b="-14456"/>
            </a:stretch>
          </a:blipFill>
        </p:spPr>
      </p:sp>
      <p:grpSp>
        <p:nvGrpSpPr>
          <p:cNvPr id="3" name="Group 3"/>
          <p:cNvGrpSpPr/>
          <p:nvPr/>
        </p:nvGrpSpPr>
        <p:grpSpPr>
          <a:xfrm>
            <a:off x="1525999" y="693190"/>
            <a:ext cx="15917348" cy="9117517"/>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p:nvPr/>
          </p:nvSpPr>
          <p:spPr>
            <a:xfrm>
              <a:off x="0" y="-38100"/>
              <a:ext cx="3764577" cy="219446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25999" y="561269"/>
            <a:ext cx="15917348" cy="9164462"/>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0" name="Freeform 10"/>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1" name="Freeform 1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2" name="Freeform 12"/>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3" name="Freeform 13"/>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4" name="Freeform 14"/>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9" name="Group 19"/>
          <p:cNvGrpSpPr/>
          <p:nvPr/>
        </p:nvGrpSpPr>
        <p:grpSpPr>
          <a:xfrm>
            <a:off x="1185326" y="561269"/>
            <a:ext cx="15917348" cy="9164462"/>
            <a:chOff x="0" y="0"/>
            <a:chExt cx="3764577" cy="2167467"/>
          </a:xfrm>
        </p:grpSpPr>
        <p:sp>
          <p:nvSpPr>
            <p:cNvPr id="20" name="Freeform 20"/>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21" name="TextBox 21"/>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5"/>
            <a:stretch>
              <a:fillRect/>
            </a:stretch>
          </a:blipFill>
        </p:spPr>
      </p:sp>
      <p:sp>
        <p:nvSpPr>
          <p:cNvPr id="23" name="TextBox 23"/>
          <p:cNvSpPr txBox="1"/>
          <p:nvPr/>
        </p:nvSpPr>
        <p:spPr>
          <a:xfrm>
            <a:off x="2712472" y="2836145"/>
            <a:ext cx="14097066" cy="4634231"/>
          </a:xfrm>
          <a:prstGeom prst="rect">
            <a:avLst/>
          </a:prstGeom>
        </p:spPr>
        <p:txBody>
          <a:bodyPr lIns="0" tIns="0" rIns="0" bIns="0" rtlCol="0" anchor="t">
            <a:spAutoFit/>
          </a:bodyPr>
          <a:lstStyle/>
          <a:p>
            <a:pPr algn="just">
              <a:lnSpc>
                <a:spcPts val="6019"/>
              </a:lnSpc>
            </a:pPr>
            <a:r>
              <a:rPr lang="en-US" sz="4299">
                <a:solidFill>
                  <a:srgbClr val="3C2E3D"/>
                </a:solidFill>
                <a:latin typeface="Aeternum"/>
                <a:ea typeface="Aeternum"/>
                <a:cs typeface="Aeternum"/>
                <a:sym typeface="Aeternum"/>
              </a:rPr>
              <a:t>I look forward to meeting you.</a:t>
            </a:r>
          </a:p>
          <a:p>
            <a:pPr algn="just">
              <a:lnSpc>
                <a:spcPts val="6019"/>
              </a:lnSpc>
            </a:pPr>
            <a:r>
              <a:rPr lang="en-US" sz="4299">
                <a:solidFill>
                  <a:srgbClr val="3C2E3D"/>
                </a:solidFill>
                <a:latin typeface="Aeternum"/>
                <a:ea typeface="Aeternum"/>
                <a:cs typeface="Aeternum"/>
                <a:sym typeface="Aeternum"/>
              </a:rPr>
              <a:t>She is accustomed to working late hours.</a:t>
            </a:r>
          </a:p>
          <a:p>
            <a:pPr algn="just">
              <a:lnSpc>
                <a:spcPts val="6019"/>
              </a:lnSpc>
            </a:pPr>
            <a:r>
              <a:rPr lang="en-US" sz="4299">
                <a:solidFill>
                  <a:srgbClr val="3C2E3D"/>
                </a:solidFill>
                <a:latin typeface="Aeternum"/>
                <a:ea typeface="Aeternum"/>
                <a:cs typeface="Aeternum"/>
                <a:sym typeface="Aeternum"/>
              </a:rPr>
              <a:t>They are committed to improving their skills.</a:t>
            </a:r>
          </a:p>
          <a:p>
            <a:pPr algn="just">
              <a:lnSpc>
                <a:spcPts val="6019"/>
              </a:lnSpc>
            </a:pPr>
            <a:r>
              <a:rPr lang="en-US" sz="4299">
                <a:solidFill>
                  <a:srgbClr val="3C2E3D"/>
                </a:solidFill>
                <a:latin typeface="Aeternum"/>
                <a:ea typeface="Aeternum"/>
                <a:cs typeface="Aeternum"/>
                <a:sym typeface="Aeternum"/>
              </a:rPr>
              <a:t>He is opposed to changing the rules.</a:t>
            </a:r>
          </a:p>
          <a:p>
            <a:pPr algn="just">
              <a:lnSpc>
                <a:spcPts val="6019"/>
              </a:lnSpc>
            </a:pPr>
            <a:endParaRPr lang="en-US" sz="4299">
              <a:solidFill>
                <a:srgbClr val="3C2E3D"/>
              </a:solidFill>
              <a:latin typeface="Aeternum"/>
              <a:ea typeface="Aeternum"/>
              <a:cs typeface="Aeternum"/>
              <a:sym typeface="Aeternum"/>
            </a:endParaRPr>
          </a:p>
          <a:p>
            <a:pPr algn="just">
              <a:lnSpc>
                <a:spcPts val="6019"/>
              </a:lnSpc>
            </a:pPr>
            <a:endParaRPr lang="en-US" sz="4299">
              <a:solidFill>
                <a:srgbClr val="3C2E3D"/>
              </a:solidFill>
              <a:latin typeface="Aeternum"/>
              <a:ea typeface="Aeternum"/>
              <a:cs typeface="Aeternum"/>
              <a:sym typeface="Aeternum"/>
            </a:endParaRPr>
          </a:p>
        </p:txBody>
      </p:sp>
      <p:sp>
        <p:nvSpPr>
          <p:cNvPr id="24" name="TextBox 24"/>
          <p:cNvSpPr txBox="1"/>
          <p:nvPr/>
        </p:nvSpPr>
        <p:spPr>
          <a:xfrm>
            <a:off x="3356324" y="1364860"/>
            <a:ext cx="2157611" cy="1067435"/>
          </a:xfrm>
          <a:prstGeom prst="rect">
            <a:avLst/>
          </a:prstGeom>
        </p:spPr>
        <p:txBody>
          <a:bodyPr lIns="0" tIns="0" rIns="0" bIns="0" rtlCol="0" anchor="t">
            <a:spAutoFit/>
          </a:bodyPr>
          <a:lstStyle/>
          <a:p>
            <a:pPr algn="ctr">
              <a:lnSpc>
                <a:spcPts val="7839"/>
              </a:lnSpc>
            </a:pPr>
            <a:r>
              <a:rPr lang="en-US" sz="5599">
                <a:solidFill>
                  <a:srgbClr val="3C2E3D"/>
                </a:solidFill>
                <a:latin typeface="AeroFlame"/>
                <a:ea typeface="AeroFlame"/>
                <a:cs typeface="AeroFlame"/>
                <a:sym typeface="AeroFlame"/>
              </a:rPr>
              <a:t>example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967" t="-13961" r="-4385" b="-14456"/>
            </a:stretch>
          </a:blipFill>
        </p:spPr>
      </p:sp>
      <p:grpSp>
        <p:nvGrpSpPr>
          <p:cNvPr id="3" name="Group 3"/>
          <p:cNvGrpSpPr/>
          <p:nvPr/>
        </p:nvGrpSpPr>
        <p:grpSpPr>
          <a:xfrm>
            <a:off x="1525999" y="693190"/>
            <a:ext cx="15917348" cy="9117517"/>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p:nvPr/>
          </p:nvSpPr>
          <p:spPr>
            <a:xfrm>
              <a:off x="0" y="-38100"/>
              <a:ext cx="3764577" cy="219446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25999" y="561269"/>
            <a:ext cx="15917348" cy="9164462"/>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0" name="Freeform 10"/>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1" name="Freeform 1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2" name="Freeform 12"/>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3" name="Freeform 13"/>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4" name="Freeform 14"/>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9" name="Group 19"/>
          <p:cNvGrpSpPr/>
          <p:nvPr/>
        </p:nvGrpSpPr>
        <p:grpSpPr>
          <a:xfrm>
            <a:off x="1185326" y="561269"/>
            <a:ext cx="15917348" cy="9164462"/>
            <a:chOff x="0" y="0"/>
            <a:chExt cx="3764577" cy="2167467"/>
          </a:xfrm>
        </p:grpSpPr>
        <p:sp>
          <p:nvSpPr>
            <p:cNvPr id="20" name="Freeform 20"/>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21" name="TextBox 21"/>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5"/>
            <a:stretch>
              <a:fillRect/>
            </a:stretch>
          </a:blipFill>
        </p:spPr>
      </p:sp>
      <p:sp>
        <p:nvSpPr>
          <p:cNvPr id="23" name="Freeform 23"/>
          <p:cNvSpPr/>
          <p:nvPr/>
        </p:nvSpPr>
        <p:spPr>
          <a:xfrm>
            <a:off x="14350585" y="1018619"/>
            <a:ext cx="2458952" cy="1605025"/>
          </a:xfrm>
          <a:custGeom>
            <a:avLst/>
            <a:gdLst/>
            <a:ahLst/>
            <a:cxnLst/>
            <a:rect l="l" t="t" r="r" b="b"/>
            <a:pathLst>
              <a:path w="2458952" h="1605025">
                <a:moveTo>
                  <a:pt x="0" y="0"/>
                </a:moveTo>
                <a:lnTo>
                  <a:pt x="2458952" y="0"/>
                </a:lnTo>
                <a:lnTo>
                  <a:pt x="2458952" y="1605025"/>
                </a:lnTo>
                <a:lnTo>
                  <a:pt x="0" y="160502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5" name="TextBox 25"/>
          <p:cNvSpPr txBox="1"/>
          <p:nvPr/>
        </p:nvSpPr>
        <p:spPr>
          <a:xfrm>
            <a:off x="4446812" y="1036364"/>
            <a:ext cx="9802588" cy="1410963"/>
          </a:xfrm>
          <a:prstGeom prst="rect">
            <a:avLst/>
          </a:prstGeom>
        </p:spPr>
        <p:txBody>
          <a:bodyPr wrap="square" lIns="0" tIns="0" rIns="0" bIns="0" rtlCol="0" anchor="t">
            <a:spAutoFit/>
          </a:bodyPr>
          <a:lstStyle/>
          <a:p>
            <a:pPr algn="ctr">
              <a:lnSpc>
                <a:spcPts val="11480"/>
              </a:lnSpc>
            </a:pPr>
            <a:r>
              <a:rPr lang="en-US" sz="8200" dirty="0">
                <a:solidFill>
                  <a:srgbClr val="3C2E3D"/>
                </a:solidFill>
                <a:latin typeface="Blaka"/>
                <a:ea typeface="Blaka"/>
                <a:cs typeface="Blaka"/>
                <a:sym typeface="Blaka"/>
              </a:rPr>
              <a:t>Gerund as Complement</a:t>
            </a:r>
          </a:p>
        </p:txBody>
      </p:sp>
      <p:sp>
        <p:nvSpPr>
          <p:cNvPr id="26" name="TextBox 26"/>
          <p:cNvSpPr txBox="1"/>
          <p:nvPr/>
        </p:nvSpPr>
        <p:spPr>
          <a:xfrm>
            <a:off x="2340050" y="3221731"/>
            <a:ext cx="13426579" cy="2547621"/>
          </a:xfrm>
          <a:prstGeom prst="rect">
            <a:avLst/>
          </a:prstGeom>
        </p:spPr>
        <p:txBody>
          <a:bodyPr lIns="0" tIns="0" rIns="0" bIns="0" rtlCol="0" anchor="t">
            <a:spAutoFit/>
          </a:bodyPr>
          <a:lstStyle/>
          <a:p>
            <a:pPr marL="1014722" lvl="1" indent="-507361" algn="l">
              <a:lnSpc>
                <a:spcPts val="6579"/>
              </a:lnSpc>
              <a:buFont typeface="Arial"/>
              <a:buChar char="•"/>
            </a:pPr>
            <a:r>
              <a:rPr lang="en-US" sz="4699">
                <a:solidFill>
                  <a:srgbClr val="3C2E3D"/>
                </a:solidFill>
                <a:latin typeface="Abstracted Dream"/>
                <a:ea typeface="Abstracted Dream"/>
                <a:cs typeface="Abstracted Dream"/>
                <a:sym typeface="Abstracted Dream"/>
              </a:rPr>
              <a:t>My hobby is reading a book</a:t>
            </a:r>
          </a:p>
          <a:p>
            <a:pPr marL="1014722" lvl="1" indent="-507361" algn="l">
              <a:lnSpc>
                <a:spcPts val="6579"/>
              </a:lnSpc>
              <a:buFont typeface="Arial"/>
              <a:buChar char="•"/>
            </a:pPr>
            <a:r>
              <a:rPr lang="en-US" sz="4699">
                <a:solidFill>
                  <a:srgbClr val="3C2E3D"/>
                </a:solidFill>
                <a:latin typeface="Abstracted Dream"/>
                <a:ea typeface="Abstracted Dream"/>
                <a:cs typeface="Abstracted Dream"/>
                <a:sym typeface="Abstracted Dream"/>
              </a:rPr>
              <a:t>His favorite sport is surfing and diving</a:t>
            </a:r>
          </a:p>
          <a:p>
            <a:pPr marL="1014722" lvl="1" indent="-507361" algn="l">
              <a:lnSpc>
                <a:spcPts val="6579"/>
              </a:lnSpc>
              <a:buFont typeface="Arial"/>
              <a:buChar char="•"/>
            </a:pPr>
            <a:r>
              <a:rPr lang="en-US" sz="4699">
                <a:solidFill>
                  <a:srgbClr val="3C2E3D"/>
                </a:solidFill>
                <a:latin typeface="Abstracted Dream"/>
                <a:ea typeface="Abstracted Dream"/>
                <a:cs typeface="Abstracted Dream"/>
                <a:sym typeface="Abstracted Dream"/>
              </a:rPr>
              <a:t>What he wants to do is screaming to release his burden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967" t="-13961" r="-4385" b="-14456"/>
            </a:stretch>
          </a:blipFill>
        </p:spPr>
      </p:sp>
      <p:grpSp>
        <p:nvGrpSpPr>
          <p:cNvPr id="3" name="Group 3"/>
          <p:cNvGrpSpPr/>
          <p:nvPr/>
        </p:nvGrpSpPr>
        <p:grpSpPr>
          <a:xfrm>
            <a:off x="1525999" y="693190"/>
            <a:ext cx="15917348" cy="9117517"/>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p:nvPr/>
          </p:nvSpPr>
          <p:spPr>
            <a:xfrm>
              <a:off x="0" y="-38100"/>
              <a:ext cx="3764577" cy="219446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25999" y="561269"/>
            <a:ext cx="15917348" cy="9164462"/>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0" name="Freeform 10"/>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1" name="Freeform 1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2" name="Freeform 12"/>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3" name="Freeform 13"/>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4" name="Freeform 14"/>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9" name="Group 19"/>
          <p:cNvGrpSpPr/>
          <p:nvPr/>
        </p:nvGrpSpPr>
        <p:grpSpPr>
          <a:xfrm>
            <a:off x="1185326" y="561269"/>
            <a:ext cx="15917348" cy="9164462"/>
            <a:chOff x="0" y="0"/>
            <a:chExt cx="3764577" cy="2167467"/>
          </a:xfrm>
        </p:grpSpPr>
        <p:sp>
          <p:nvSpPr>
            <p:cNvPr id="20" name="Freeform 20"/>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21" name="TextBox 21"/>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5"/>
            <a:stretch>
              <a:fillRect/>
            </a:stretch>
          </a:blipFill>
        </p:spPr>
      </p:sp>
      <p:sp>
        <p:nvSpPr>
          <p:cNvPr id="23" name="TextBox 23"/>
          <p:cNvSpPr txBox="1"/>
          <p:nvPr/>
        </p:nvSpPr>
        <p:spPr>
          <a:xfrm>
            <a:off x="2169141" y="2836145"/>
            <a:ext cx="13408846" cy="6158231"/>
          </a:xfrm>
          <a:prstGeom prst="rect">
            <a:avLst/>
          </a:prstGeom>
        </p:spPr>
        <p:txBody>
          <a:bodyPr lIns="0" tIns="0" rIns="0" bIns="0" rtlCol="0" anchor="t">
            <a:spAutoFit/>
          </a:bodyPr>
          <a:lstStyle/>
          <a:p>
            <a:pPr algn="just">
              <a:lnSpc>
                <a:spcPts val="6019"/>
              </a:lnSpc>
            </a:pPr>
            <a:r>
              <a:rPr lang="en-US" sz="4299">
                <a:solidFill>
                  <a:srgbClr val="3C2E3D"/>
                </a:solidFill>
                <a:latin typeface="Aeternum"/>
                <a:ea typeface="Aeternum"/>
                <a:cs typeface="Aeternum"/>
                <a:sym typeface="Aeternum"/>
              </a:rPr>
              <a:t>An infinitive is the base form of a verb, often preceded by 'to'. Examples include:</a:t>
            </a:r>
          </a:p>
          <a:p>
            <a:pPr marL="928365" lvl="1" indent="-464182" algn="just">
              <a:lnSpc>
                <a:spcPts val="6019"/>
              </a:lnSpc>
              <a:buFont typeface="Arial"/>
              <a:buChar char="•"/>
            </a:pPr>
            <a:r>
              <a:rPr lang="en-US" sz="4299">
                <a:solidFill>
                  <a:srgbClr val="3C2E3D"/>
                </a:solidFill>
                <a:latin typeface="Aeternum"/>
                <a:ea typeface="Aeternum"/>
                <a:cs typeface="Aeternum"/>
                <a:sym typeface="Aeternum"/>
              </a:rPr>
              <a:t>To eat</a:t>
            </a:r>
          </a:p>
          <a:p>
            <a:pPr marL="928365" lvl="1" indent="-464182" algn="just">
              <a:lnSpc>
                <a:spcPts val="6019"/>
              </a:lnSpc>
              <a:buFont typeface="Arial"/>
              <a:buChar char="•"/>
            </a:pPr>
            <a:r>
              <a:rPr lang="en-US" sz="4299">
                <a:solidFill>
                  <a:srgbClr val="3C2E3D"/>
                </a:solidFill>
                <a:latin typeface="Aeternum"/>
                <a:ea typeface="Aeternum"/>
                <a:cs typeface="Aeternum"/>
                <a:sym typeface="Aeternum"/>
              </a:rPr>
              <a:t>To run</a:t>
            </a:r>
          </a:p>
          <a:p>
            <a:pPr marL="928365" lvl="1" indent="-464182" algn="just">
              <a:lnSpc>
                <a:spcPts val="6019"/>
              </a:lnSpc>
              <a:buFont typeface="Arial"/>
              <a:buChar char="•"/>
            </a:pPr>
            <a:r>
              <a:rPr lang="en-US" sz="4299">
                <a:solidFill>
                  <a:srgbClr val="3C2E3D"/>
                </a:solidFill>
                <a:latin typeface="Aeternum"/>
                <a:ea typeface="Aeternum"/>
                <a:cs typeface="Aeternum"/>
                <a:sym typeface="Aeternum"/>
              </a:rPr>
              <a:t>To learn</a:t>
            </a:r>
          </a:p>
          <a:p>
            <a:pPr algn="just">
              <a:lnSpc>
                <a:spcPts val="6019"/>
              </a:lnSpc>
            </a:pPr>
            <a:r>
              <a:rPr lang="en-US" sz="4299">
                <a:solidFill>
                  <a:srgbClr val="3C2E3D"/>
                </a:solidFill>
                <a:latin typeface="Aeternum"/>
                <a:ea typeface="Aeternum"/>
                <a:cs typeface="Aeternum"/>
                <a:sym typeface="Aeternum"/>
              </a:rPr>
              <a:t>Infinitives can function as nouns, adjectives, or adverbs in a sentence.</a:t>
            </a:r>
          </a:p>
          <a:p>
            <a:pPr algn="just">
              <a:lnSpc>
                <a:spcPts val="6019"/>
              </a:lnSpc>
            </a:pPr>
            <a:endParaRPr lang="en-US" sz="4299">
              <a:solidFill>
                <a:srgbClr val="3C2E3D"/>
              </a:solidFill>
              <a:latin typeface="Aeternum"/>
              <a:ea typeface="Aeternum"/>
              <a:cs typeface="Aeternum"/>
              <a:sym typeface="Aeternum"/>
            </a:endParaRPr>
          </a:p>
        </p:txBody>
      </p:sp>
      <p:sp>
        <p:nvSpPr>
          <p:cNvPr id="24" name="TextBox 24"/>
          <p:cNvSpPr txBox="1"/>
          <p:nvPr/>
        </p:nvSpPr>
        <p:spPr>
          <a:xfrm>
            <a:off x="5684615" y="803003"/>
            <a:ext cx="6165949" cy="1202056"/>
          </a:xfrm>
          <a:prstGeom prst="rect">
            <a:avLst/>
          </a:prstGeom>
        </p:spPr>
        <p:txBody>
          <a:bodyPr lIns="0" tIns="0" rIns="0" bIns="0" rtlCol="0" anchor="t">
            <a:spAutoFit/>
          </a:bodyPr>
          <a:lstStyle/>
          <a:p>
            <a:pPr algn="ctr">
              <a:lnSpc>
                <a:spcPts val="8819"/>
              </a:lnSpc>
            </a:pPr>
            <a:r>
              <a:rPr lang="en-US" sz="6299">
                <a:solidFill>
                  <a:srgbClr val="3C2E3D"/>
                </a:solidFill>
                <a:latin typeface="AeroFlame"/>
                <a:ea typeface="AeroFlame"/>
                <a:cs typeface="AeroFlame"/>
                <a:sym typeface="AeroFlame"/>
              </a:rPr>
              <a:t>What is an Infinitive?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967" t="-13961" r="-4385" b="-14456"/>
            </a:stretch>
          </a:blipFill>
        </p:spPr>
      </p:sp>
      <p:grpSp>
        <p:nvGrpSpPr>
          <p:cNvPr id="3" name="Group 3"/>
          <p:cNvGrpSpPr/>
          <p:nvPr/>
        </p:nvGrpSpPr>
        <p:grpSpPr>
          <a:xfrm>
            <a:off x="1525999" y="693190"/>
            <a:ext cx="15917348" cy="9117517"/>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p:nvPr/>
          </p:nvSpPr>
          <p:spPr>
            <a:xfrm>
              <a:off x="0" y="-38100"/>
              <a:ext cx="3764577" cy="219446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25999" y="561269"/>
            <a:ext cx="15917348" cy="9164462"/>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0" name="Freeform 10"/>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1" name="Freeform 1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2" name="Freeform 12"/>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3" name="Freeform 13"/>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4" name="Freeform 14"/>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9" name="Group 19"/>
          <p:cNvGrpSpPr/>
          <p:nvPr/>
        </p:nvGrpSpPr>
        <p:grpSpPr>
          <a:xfrm>
            <a:off x="1185326" y="561269"/>
            <a:ext cx="15917348" cy="9164462"/>
            <a:chOff x="0" y="0"/>
            <a:chExt cx="3764577" cy="2167467"/>
          </a:xfrm>
        </p:grpSpPr>
        <p:sp>
          <p:nvSpPr>
            <p:cNvPr id="20" name="Freeform 20"/>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21" name="TextBox 21"/>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5"/>
            <a:stretch>
              <a:fillRect/>
            </a:stretch>
          </a:blipFill>
        </p:spPr>
      </p:sp>
      <p:sp>
        <p:nvSpPr>
          <p:cNvPr id="23" name="Freeform 23"/>
          <p:cNvSpPr/>
          <p:nvPr/>
        </p:nvSpPr>
        <p:spPr>
          <a:xfrm rot="566367">
            <a:off x="14100030" y="7802428"/>
            <a:ext cx="2582597" cy="1760861"/>
          </a:xfrm>
          <a:custGeom>
            <a:avLst/>
            <a:gdLst/>
            <a:ahLst/>
            <a:cxnLst/>
            <a:rect l="l" t="t" r="r" b="b"/>
            <a:pathLst>
              <a:path w="2582597" h="1760861">
                <a:moveTo>
                  <a:pt x="0" y="0"/>
                </a:moveTo>
                <a:lnTo>
                  <a:pt x="2582597" y="0"/>
                </a:lnTo>
                <a:lnTo>
                  <a:pt x="2582597" y="1760861"/>
                </a:lnTo>
                <a:lnTo>
                  <a:pt x="0" y="176086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4" name="TextBox 24"/>
          <p:cNvSpPr txBox="1"/>
          <p:nvPr/>
        </p:nvSpPr>
        <p:spPr>
          <a:xfrm>
            <a:off x="6041852" y="889272"/>
            <a:ext cx="5451475" cy="1202056"/>
          </a:xfrm>
          <a:prstGeom prst="rect">
            <a:avLst/>
          </a:prstGeom>
        </p:spPr>
        <p:txBody>
          <a:bodyPr lIns="0" tIns="0" rIns="0" bIns="0" rtlCol="0" anchor="t">
            <a:spAutoFit/>
          </a:bodyPr>
          <a:lstStyle/>
          <a:p>
            <a:pPr algn="ctr">
              <a:lnSpc>
                <a:spcPts val="8819"/>
              </a:lnSpc>
            </a:pPr>
            <a:r>
              <a:rPr lang="en-US" sz="6299">
                <a:solidFill>
                  <a:srgbClr val="000000"/>
                </a:solidFill>
                <a:latin typeface="AeroDragon"/>
                <a:ea typeface="AeroDragon"/>
                <a:cs typeface="AeroDragon"/>
                <a:sym typeface="AeroDragon"/>
              </a:rPr>
              <a:t>Uses of Infinitives</a:t>
            </a:r>
          </a:p>
        </p:txBody>
      </p:sp>
      <p:sp>
        <p:nvSpPr>
          <p:cNvPr id="25" name="TextBox 25"/>
          <p:cNvSpPr txBox="1"/>
          <p:nvPr/>
        </p:nvSpPr>
        <p:spPr>
          <a:xfrm>
            <a:off x="2052477" y="2204330"/>
            <a:ext cx="14757060" cy="6083570"/>
          </a:xfrm>
          <a:prstGeom prst="rect">
            <a:avLst/>
          </a:prstGeom>
        </p:spPr>
        <p:txBody>
          <a:bodyPr lIns="0" tIns="0" rIns="0" bIns="0" rtlCol="0" anchor="t">
            <a:spAutoFit/>
          </a:bodyPr>
          <a:lstStyle/>
          <a:p>
            <a:pPr algn="ctr">
              <a:lnSpc>
                <a:spcPts val="5935"/>
              </a:lnSpc>
            </a:pPr>
            <a:r>
              <a:rPr lang="en-US" sz="4239">
                <a:solidFill>
                  <a:srgbClr val="000000"/>
                </a:solidFill>
                <a:latin typeface="Amara"/>
                <a:ea typeface="Amara"/>
                <a:cs typeface="Amara"/>
                <a:sym typeface="Amara"/>
              </a:rPr>
              <a:t>Infinitives can also be used in different parts of a sentence:</a:t>
            </a:r>
          </a:p>
          <a:p>
            <a:pPr algn="ctr">
              <a:lnSpc>
                <a:spcPts val="5935"/>
              </a:lnSpc>
            </a:pPr>
            <a:endParaRPr lang="en-US" sz="4239">
              <a:solidFill>
                <a:srgbClr val="000000"/>
              </a:solidFill>
              <a:latin typeface="Amara"/>
              <a:ea typeface="Amara"/>
              <a:cs typeface="Amara"/>
              <a:sym typeface="Amara"/>
            </a:endParaRPr>
          </a:p>
          <a:p>
            <a:pPr marL="915279" lvl="1" indent="-457640" algn="l">
              <a:lnSpc>
                <a:spcPts val="5935"/>
              </a:lnSpc>
              <a:buFont typeface="Arial"/>
              <a:buChar char="•"/>
            </a:pPr>
            <a:r>
              <a:rPr lang="en-US" sz="4239">
                <a:solidFill>
                  <a:srgbClr val="000000"/>
                </a:solidFill>
                <a:latin typeface="Amara"/>
                <a:ea typeface="Amara"/>
                <a:cs typeface="Amara"/>
                <a:sym typeface="Amara"/>
              </a:rPr>
              <a:t>As Subject:  To learn is a great ambition.</a:t>
            </a:r>
          </a:p>
          <a:p>
            <a:pPr marL="915279" lvl="1" indent="-457640" algn="l">
              <a:lnSpc>
                <a:spcPts val="5935"/>
              </a:lnSpc>
              <a:buFont typeface="Arial"/>
              <a:buChar char="•"/>
            </a:pPr>
            <a:r>
              <a:rPr lang="en-US" sz="4239">
                <a:solidFill>
                  <a:srgbClr val="000000"/>
                </a:solidFill>
                <a:latin typeface="Amara"/>
                <a:ea typeface="Amara"/>
                <a:cs typeface="Amara"/>
                <a:sym typeface="Amara"/>
              </a:rPr>
              <a:t>As Object : She decided to leave.</a:t>
            </a:r>
          </a:p>
          <a:p>
            <a:pPr marL="915279" lvl="1" indent="-457640" algn="l">
              <a:lnSpc>
                <a:spcPts val="5935"/>
              </a:lnSpc>
              <a:buFont typeface="Arial"/>
              <a:buChar char="•"/>
            </a:pPr>
            <a:r>
              <a:rPr lang="en-US" sz="4239">
                <a:solidFill>
                  <a:srgbClr val="000000"/>
                </a:solidFill>
                <a:latin typeface="Amara"/>
                <a:ea typeface="Amara"/>
                <a:cs typeface="Amara"/>
                <a:sym typeface="Amara"/>
              </a:rPr>
              <a:t>As Complement: His goal is to succeed.</a:t>
            </a:r>
          </a:p>
          <a:p>
            <a:pPr algn="ctr">
              <a:lnSpc>
                <a:spcPts val="5935"/>
              </a:lnSpc>
            </a:pPr>
            <a:endParaRPr lang="en-US" sz="4239">
              <a:solidFill>
                <a:srgbClr val="000000"/>
              </a:solidFill>
              <a:latin typeface="Amara"/>
              <a:ea typeface="Amara"/>
              <a:cs typeface="Amara"/>
              <a:sym typeface="Amara"/>
            </a:endParaRPr>
          </a:p>
          <a:p>
            <a:pPr algn="ctr">
              <a:lnSpc>
                <a:spcPts val="5935"/>
              </a:lnSpc>
            </a:pPr>
            <a:r>
              <a:rPr lang="en-US" sz="4239">
                <a:solidFill>
                  <a:srgbClr val="000000"/>
                </a:solidFill>
                <a:latin typeface="Amara"/>
                <a:ea typeface="Amara"/>
                <a:cs typeface="Amara"/>
                <a:sym typeface="Amara"/>
              </a:rPr>
              <a:t>Infinitives follow certain verbs like want, decide, hope, etc.</a:t>
            </a:r>
          </a:p>
          <a:p>
            <a:pPr algn="ctr">
              <a:lnSpc>
                <a:spcPts val="5935"/>
              </a:lnSpc>
            </a:pPr>
            <a:endParaRPr lang="en-US" sz="4239">
              <a:solidFill>
                <a:srgbClr val="000000"/>
              </a:solidFill>
              <a:latin typeface="Amara"/>
              <a:ea typeface="Amara"/>
              <a:cs typeface="Amara"/>
              <a:sym typeface="Amar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967" t="-13961" r="-4385" b="-14456"/>
            </a:stretch>
          </a:blipFill>
        </p:spPr>
      </p:sp>
      <p:grpSp>
        <p:nvGrpSpPr>
          <p:cNvPr id="3" name="Group 3"/>
          <p:cNvGrpSpPr/>
          <p:nvPr/>
        </p:nvGrpSpPr>
        <p:grpSpPr>
          <a:xfrm>
            <a:off x="1525999" y="693190"/>
            <a:ext cx="15917348" cy="9117517"/>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p:nvPr/>
          </p:nvSpPr>
          <p:spPr>
            <a:xfrm>
              <a:off x="0" y="-38100"/>
              <a:ext cx="3764577" cy="219446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25999" y="561269"/>
            <a:ext cx="15917348" cy="9164462"/>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0" name="Freeform 10"/>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1" name="Freeform 1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2" name="Freeform 12"/>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3" name="Freeform 13"/>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4" name="Freeform 14"/>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9" name="Group 19"/>
          <p:cNvGrpSpPr/>
          <p:nvPr/>
        </p:nvGrpSpPr>
        <p:grpSpPr>
          <a:xfrm>
            <a:off x="1185326" y="561269"/>
            <a:ext cx="15917348" cy="9164462"/>
            <a:chOff x="0" y="0"/>
            <a:chExt cx="3764577" cy="2167467"/>
          </a:xfrm>
        </p:grpSpPr>
        <p:sp>
          <p:nvSpPr>
            <p:cNvPr id="20" name="Freeform 20"/>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21" name="TextBox 21"/>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5"/>
            <a:stretch>
              <a:fillRect/>
            </a:stretch>
          </a:blipFill>
        </p:spPr>
      </p:sp>
      <p:sp>
        <p:nvSpPr>
          <p:cNvPr id="23" name="Freeform 23"/>
          <p:cNvSpPr/>
          <p:nvPr/>
        </p:nvSpPr>
        <p:spPr>
          <a:xfrm>
            <a:off x="12994859" y="1260473"/>
            <a:ext cx="2458952" cy="1605025"/>
          </a:xfrm>
          <a:custGeom>
            <a:avLst/>
            <a:gdLst/>
            <a:ahLst/>
            <a:cxnLst/>
            <a:rect l="l" t="t" r="r" b="b"/>
            <a:pathLst>
              <a:path w="2458952" h="1605025">
                <a:moveTo>
                  <a:pt x="0" y="0"/>
                </a:moveTo>
                <a:lnTo>
                  <a:pt x="2458952" y="0"/>
                </a:lnTo>
                <a:lnTo>
                  <a:pt x="2458952" y="1605026"/>
                </a:lnTo>
                <a:lnTo>
                  <a:pt x="0" y="160502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4" name="Freeform 24"/>
          <p:cNvSpPr/>
          <p:nvPr/>
        </p:nvSpPr>
        <p:spPr>
          <a:xfrm rot="566367">
            <a:off x="13706902" y="7260554"/>
            <a:ext cx="2582597" cy="1760861"/>
          </a:xfrm>
          <a:custGeom>
            <a:avLst/>
            <a:gdLst/>
            <a:ahLst/>
            <a:cxnLst/>
            <a:rect l="l" t="t" r="r" b="b"/>
            <a:pathLst>
              <a:path w="2582597" h="1760861">
                <a:moveTo>
                  <a:pt x="0" y="0"/>
                </a:moveTo>
                <a:lnTo>
                  <a:pt x="2582597" y="0"/>
                </a:lnTo>
                <a:lnTo>
                  <a:pt x="2582597" y="1760861"/>
                </a:lnTo>
                <a:lnTo>
                  <a:pt x="0" y="176086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5" name="TextBox 25"/>
          <p:cNvSpPr txBox="1"/>
          <p:nvPr/>
        </p:nvSpPr>
        <p:spPr>
          <a:xfrm>
            <a:off x="4408369" y="1031873"/>
            <a:ext cx="7827963" cy="1109980"/>
          </a:xfrm>
          <a:prstGeom prst="rect">
            <a:avLst/>
          </a:prstGeom>
        </p:spPr>
        <p:txBody>
          <a:bodyPr lIns="0" tIns="0" rIns="0" bIns="0" rtlCol="0" anchor="t">
            <a:spAutoFit/>
          </a:bodyPr>
          <a:lstStyle/>
          <a:p>
            <a:pPr algn="ctr">
              <a:lnSpc>
                <a:spcPts val="8119"/>
              </a:lnSpc>
            </a:pPr>
            <a:r>
              <a:rPr lang="en-US" sz="5799">
                <a:solidFill>
                  <a:srgbClr val="000000"/>
                </a:solidFill>
                <a:latin typeface="AeroFlame"/>
                <a:ea typeface="AeroFlame"/>
                <a:cs typeface="AeroFlame"/>
                <a:sym typeface="AeroFlame"/>
              </a:rPr>
              <a:t>Verbs Followed by Infinitives</a:t>
            </a:r>
          </a:p>
        </p:txBody>
      </p:sp>
      <p:sp>
        <p:nvSpPr>
          <p:cNvPr id="26" name="TextBox 26"/>
          <p:cNvSpPr txBox="1"/>
          <p:nvPr/>
        </p:nvSpPr>
        <p:spPr>
          <a:xfrm>
            <a:off x="4016753" y="2505933"/>
            <a:ext cx="9841409" cy="4112895"/>
          </a:xfrm>
          <a:prstGeom prst="rect">
            <a:avLst/>
          </a:prstGeom>
        </p:spPr>
        <p:txBody>
          <a:bodyPr lIns="0" tIns="0" rIns="0" bIns="0" rtlCol="0" anchor="t">
            <a:spAutoFit/>
          </a:bodyPr>
          <a:lstStyle/>
          <a:p>
            <a:pPr marL="1230627" lvl="1" indent="-615313" algn="l">
              <a:lnSpc>
                <a:spcPts val="7979"/>
              </a:lnSpc>
              <a:buAutoNum type="arabicPeriod"/>
            </a:pPr>
            <a:r>
              <a:rPr lang="en-US" sz="5699">
                <a:solidFill>
                  <a:srgbClr val="000000"/>
                </a:solidFill>
                <a:latin typeface="Amber Kai"/>
                <a:ea typeface="Amber Kai"/>
                <a:cs typeface="Amber Kai"/>
                <a:sym typeface="Amber Kai"/>
              </a:rPr>
              <a:t>Want: She wants to learn Spanish.</a:t>
            </a:r>
          </a:p>
          <a:p>
            <a:pPr marL="1230627" lvl="1" indent="-615313" algn="l">
              <a:lnSpc>
                <a:spcPts val="7979"/>
              </a:lnSpc>
              <a:buAutoNum type="arabicPeriod"/>
            </a:pPr>
            <a:r>
              <a:rPr lang="en-US" sz="5699">
                <a:solidFill>
                  <a:srgbClr val="000000"/>
                </a:solidFill>
                <a:latin typeface="Amber Kai"/>
                <a:ea typeface="Amber Kai"/>
                <a:cs typeface="Amber Kai"/>
                <a:sym typeface="Amber Kai"/>
              </a:rPr>
              <a:t>Decide: He decided to quit his job.</a:t>
            </a:r>
          </a:p>
          <a:p>
            <a:pPr marL="1230627" lvl="1" indent="-615313" algn="l">
              <a:lnSpc>
                <a:spcPts val="7979"/>
              </a:lnSpc>
              <a:buAutoNum type="arabicPeriod"/>
            </a:pPr>
            <a:r>
              <a:rPr lang="en-US" sz="5699">
                <a:solidFill>
                  <a:srgbClr val="000000"/>
                </a:solidFill>
                <a:latin typeface="Amber Kai"/>
                <a:ea typeface="Amber Kai"/>
                <a:cs typeface="Amber Kai"/>
                <a:sym typeface="Amber Kai"/>
              </a:rPr>
              <a:t>Plan: They plan to travel next year.</a:t>
            </a:r>
          </a:p>
          <a:p>
            <a:pPr algn="l">
              <a:lnSpc>
                <a:spcPts val="7979"/>
              </a:lnSpc>
            </a:pPr>
            <a:endParaRPr lang="en-US" sz="5699">
              <a:solidFill>
                <a:srgbClr val="000000"/>
              </a:solidFill>
              <a:latin typeface="Amber Kai"/>
              <a:ea typeface="Amber Kai"/>
              <a:cs typeface="Amber Kai"/>
              <a:sym typeface="Amber Ka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967" t="-13961" r="-4385" b="-14456"/>
            </a:stretch>
          </a:blipFill>
        </p:spPr>
      </p:sp>
      <p:grpSp>
        <p:nvGrpSpPr>
          <p:cNvPr id="3" name="Group 3"/>
          <p:cNvGrpSpPr/>
          <p:nvPr/>
        </p:nvGrpSpPr>
        <p:grpSpPr>
          <a:xfrm>
            <a:off x="1525999" y="693190"/>
            <a:ext cx="15917348" cy="9117517"/>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p:nvPr/>
          </p:nvSpPr>
          <p:spPr>
            <a:xfrm>
              <a:off x="0" y="-38100"/>
              <a:ext cx="3764577" cy="219446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25999" y="561269"/>
            <a:ext cx="15917348" cy="9164462"/>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0" name="Freeform 10"/>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1" name="Freeform 1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2" name="Freeform 12"/>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3" name="Freeform 13"/>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4" name="Freeform 14"/>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9" name="Group 19"/>
          <p:cNvGrpSpPr/>
          <p:nvPr/>
        </p:nvGrpSpPr>
        <p:grpSpPr>
          <a:xfrm>
            <a:off x="1185326" y="561269"/>
            <a:ext cx="15917348" cy="9164462"/>
            <a:chOff x="0" y="0"/>
            <a:chExt cx="3764577" cy="2167467"/>
          </a:xfrm>
        </p:grpSpPr>
        <p:sp>
          <p:nvSpPr>
            <p:cNvPr id="20" name="Freeform 20"/>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21" name="TextBox 21"/>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5"/>
            <a:stretch>
              <a:fillRect/>
            </a:stretch>
          </a:blipFill>
        </p:spPr>
      </p:sp>
      <p:sp>
        <p:nvSpPr>
          <p:cNvPr id="23" name="TextBox 23"/>
          <p:cNvSpPr txBox="1"/>
          <p:nvPr/>
        </p:nvSpPr>
        <p:spPr>
          <a:xfrm>
            <a:off x="2610083" y="972656"/>
            <a:ext cx="14151917" cy="1203313"/>
          </a:xfrm>
          <a:prstGeom prst="rect">
            <a:avLst/>
          </a:prstGeom>
        </p:spPr>
        <p:txBody>
          <a:bodyPr wrap="square" lIns="0" tIns="0" rIns="0" bIns="0" rtlCol="0" anchor="t">
            <a:spAutoFit/>
          </a:bodyPr>
          <a:lstStyle/>
          <a:p>
            <a:pPr algn="ctr">
              <a:lnSpc>
                <a:spcPts val="9800"/>
              </a:lnSpc>
            </a:pPr>
            <a:r>
              <a:rPr lang="en-US" sz="7000" dirty="0">
                <a:solidFill>
                  <a:srgbClr val="3C2E3D"/>
                </a:solidFill>
                <a:latin typeface="Blaka"/>
                <a:ea typeface="Blaka"/>
                <a:cs typeface="Blaka"/>
                <a:sym typeface="Blaka"/>
              </a:rPr>
              <a:t>Verb Followed by Gerund and  to Infinitive</a:t>
            </a:r>
          </a:p>
        </p:txBody>
      </p:sp>
      <p:sp>
        <p:nvSpPr>
          <p:cNvPr id="24" name="TextBox 24"/>
          <p:cNvSpPr txBox="1"/>
          <p:nvPr/>
        </p:nvSpPr>
        <p:spPr>
          <a:xfrm>
            <a:off x="3613870" y="2452194"/>
            <a:ext cx="11258174" cy="3219451"/>
          </a:xfrm>
          <a:prstGeom prst="rect">
            <a:avLst/>
          </a:prstGeom>
        </p:spPr>
        <p:txBody>
          <a:bodyPr lIns="0" tIns="0" rIns="0" bIns="0" rtlCol="0" anchor="t">
            <a:spAutoFit/>
          </a:bodyPr>
          <a:lstStyle/>
          <a:p>
            <a:pPr algn="ctr">
              <a:lnSpc>
                <a:spcPts val="6299"/>
              </a:lnSpc>
            </a:pPr>
            <a:r>
              <a:rPr lang="en-US" sz="4499">
                <a:solidFill>
                  <a:srgbClr val="3C2E3D"/>
                </a:solidFill>
                <a:latin typeface="Abstracted Dream"/>
                <a:ea typeface="Abstracted Dream"/>
                <a:cs typeface="Abstracted Dream"/>
                <a:sym typeface="Abstracted Dream"/>
              </a:rPr>
              <a:t>advice, mean, allow, neglect, begin, permit, continue, prefer, dislike, propose, forget, regret, hate, remember, intend, start, like, stop, love, try</a:t>
            </a:r>
          </a:p>
          <a:p>
            <a:pPr algn="ctr">
              <a:lnSpc>
                <a:spcPts val="6299"/>
              </a:lnSpc>
            </a:pPr>
            <a:endParaRPr lang="en-US" sz="4499">
              <a:solidFill>
                <a:srgbClr val="3C2E3D"/>
              </a:solidFill>
              <a:latin typeface="Abstracted Dream"/>
              <a:ea typeface="Abstracted Dream"/>
              <a:cs typeface="Abstracted Dream"/>
              <a:sym typeface="Abstracted Dream"/>
            </a:endParaRPr>
          </a:p>
        </p:txBody>
      </p:sp>
      <p:sp>
        <p:nvSpPr>
          <p:cNvPr id="25" name="TextBox 25"/>
          <p:cNvSpPr txBox="1"/>
          <p:nvPr/>
        </p:nvSpPr>
        <p:spPr>
          <a:xfrm>
            <a:off x="2081024" y="5158363"/>
            <a:ext cx="14323867" cy="4853939"/>
          </a:xfrm>
          <a:prstGeom prst="rect">
            <a:avLst/>
          </a:prstGeom>
        </p:spPr>
        <p:txBody>
          <a:bodyPr lIns="0" tIns="0" rIns="0" bIns="0" rtlCol="0" anchor="t">
            <a:spAutoFit/>
          </a:bodyPr>
          <a:lstStyle/>
          <a:p>
            <a:pPr algn="l">
              <a:lnSpc>
                <a:spcPts val="5460"/>
              </a:lnSpc>
            </a:pPr>
            <a:r>
              <a:rPr lang="en-US" sz="3900">
                <a:solidFill>
                  <a:srgbClr val="3C2E3D"/>
                </a:solidFill>
                <a:latin typeface="Aesthetic color"/>
                <a:ea typeface="Aesthetic color"/>
                <a:cs typeface="Aesthetic color"/>
                <a:sym typeface="Aesthetic color"/>
              </a:rPr>
              <a:t>Remember:</a:t>
            </a:r>
          </a:p>
          <a:p>
            <a:pPr marL="842016" lvl="1" indent="-421008" algn="l">
              <a:lnSpc>
                <a:spcPts val="5460"/>
              </a:lnSpc>
              <a:buFont typeface="Arial"/>
              <a:buChar char="•"/>
            </a:pPr>
            <a:r>
              <a:rPr lang="en-US" sz="3900">
                <a:solidFill>
                  <a:srgbClr val="3C2E3D"/>
                </a:solidFill>
                <a:latin typeface="Aesthetic color"/>
                <a:ea typeface="Aesthetic color"/>
                <a:cs typeface="Aesthetic color"/>
                <a:sym typeface="Aesthetic color"/>
              </a:rPr>
              <a:t>I remember seeing her (I have a memory of this.)</a:t>
            </a:r>
          </a:p>
          <a:p>
            <a:pPr marL="842016" lvl="1" indent="-421008" algn="l">
              <a:lnSpc>
                <a:spcPts val="5460"/>
              </a:lnSpc>
              <a:buFont typeface="Arial"/>
              <a:buChar char="•"/>
            </a:pPr>
            <a:r>
              <a:rPr lang="en-US" sz="3900">
                <a:solidFill>
                  <a:srgbClr val="3C2E3D"/>
                </a:solidFill>
                <a:latin typeface="Aesthetic color"/>
                <a:ea typeface="Aesthetic color"/>
                <a:cs typeface="Aesthetic color"/>
                <a:sym typeface="Aesthetic color"/>
              </a:rPr>
              <a:t>I remembered to call her (I didn’t forget to do it).</a:t>
            </a:r>
          </a:p>
          <a:p>
            <a:pPr algn="l">
              <a:lnSpc>
                <a:spcPts val="5460"/>
              </a:lnSpc>
            </a:pPr>
            <a:r>
              <a:rPr lang="en-US" sz="3900">
                <a:solidFill>
                  <a:srgbClr val="3C2E3D"/>
                </a:solidFill>
                <a:latin typeface="Aesthetic color"/>
                <a:ea typeface="Aesthetic color"/>
                <a:cs typeface="Aesthetic color"/>
                <a:sym typeface="Aesthetic color"/>
              </a:rPr>
              <a:t>Stop:</a:t>
            </a:r>
          </a:p>
          <a:p>
            <a:pPr marL="842016" lvl="1" indent="-421008" algn="l">
              <a:lnSpc>
                <a:spcPts val="5460"/>
              </a:lnSpc>
              <a:buFont typeface="Arial"/>
              <a:buChar char="•"/>
            </a:pPr>
            <a:r>
              <a:rPr lang="en-US" sz="3900">
                <a:solidFill>
                  <a:srgbClr val="3C2E3D"/>
                </a:solidFill>
                <a:latin typeface="Aesthetic color"/>
                <a:ea typeface="Aesthetic color"/>
                <a:cs typeface="Aesthetic color"/>
                <a:sym typeface="Aesthetic color"/>
              </a:rPr>
              <a:t>He stopped smoking (He quit the habit.)</a:t>
            </a:r>
          </a:p>
          <a:p>
            <a:pPr marL="842016" lvl="1" indent="-421008" algn="l">
              <a:lnSpc>
                <a:spcPts val="5460"/>
              </a:lnSpc>
              <a:buFont typeface="Arial"/>
              <a:buChar char="•"/>
            </a:pPr>
            <a:r>
              <a:rPr lang="en-US" sz="3900">
                <a:solidFill>
                  <a:srgbClr val="3C2E3D"/>
                </a:solidFill>
                <a:latin typeface="Aesthetic color"/>
                <a:ea typeface="Aesthetic color"/>
                <a:cs typeface="Aesthetic color"/>
                <a:sym typeface="Aesthetic color"/>
              </a:rPr>
              <a:t>He stopped to smoke (He paused another activity to smoke.)</a:t>
            </a:r>
          </a:p>
          <a:p>
            <a:pPr algn="l">
              <a:lnSpc>
                <a:spcPts val="5460"/>
              </a:lnSpc>
            </a:pPr>
            <a:endParaRPr lang="en-US" sz="3900">
              <a:solidFill>
                <a:srgbClr val="3C2E3D"/>
              </a:solidFill>
              <a:latin typeface="Aesthetic color"/>
              <a:ea typeface="Aesthetic color"/>
              <a:cs typeface="Aesthetic color"/>
              <a:sym typeface="Aesthetic colo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967" t="-13961" r="-4385" b="-14456"/>
            </a:stretch>
          </a:blipFill>
        </p:spPr>
      </p:sp>
      <p:grpSp>
        <p:nvGrpSpPr>
          <p:cNvPr id="3" name="Group 3"/>
          <p:cNvGrpSpPr/>
          <p:nvPr/>
        </p:nvGrpSpPr>
        <p:grpSpPr>
          <a:xfrm>
            <a:off x="1525999" y="693190"/>
            <a:ext cx="15917348" cy="9117517"/>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p:nvPr/>
          </p:nvSpPr>
          <p:spPr>
            <a:xfrm>
              <a:off x="0" y="-38100"/>
              <a:ext cx="3764577" cy="219446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25999" y="561269"/>
            <a:ext cx="15917348" cy="9164462"/>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0" name="Freeform 10"/>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1" name="Freeform 1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2" name="Freeform 12"/>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3" name="Freeform 13"/>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4" name="Freeform 14"/>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9" name="Group 19"/>
          <p:cNvGrpSpPr/>
          <p:nvPr/>
        </p:nvGrpSpPr>
        <p:grpSpPr>
          <a:xfrm>
            <a:off x="1185326" y="561269"/>
            <a:ext cx="15917348" cy="9164462"/>
            <a:chOff x="0" y="0"/>
            <a:chExt cx="3764577" cy="2167467"/>
          </a:xfrm>
        </p:grpSpPr>
        <p:sp>
          <p:nvSpPr>
            <p:cNvPr id="20" name="Freeform 20"/>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21" name="TextBox 21"/>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5"/>
            <a:stretch>
              <a:fillRect/>
            </a:stretch>
          </a:blipFill>
        </p:spPr>
      </p:sp>
      <p:sp>
        <p:nvSpPr>
          <p:cNvPr id="23" name="Freeform 23"/>
          <p:cNvSpPr/>
          <p:nvPr/>
        </p:nvSpPr>
        <p:spPr>
          <a:xfrm rot="566367">
            <a:off x="13706902" y="7260554"/>
            <a:ext cx="2582597" cy="1760861"/>
          </a:xfrm>
          <a:custGeom>
            <a:avLst/>
            <a:gdLst/>
            <a:ahLst/>
            <a:cxnLst/>
            <a:rect l="l" t="t" r="r" b="b"/>
            <a:pathLst>
              <a:path w="2582597" h="1760861">
                <a:moveTo>
                  <a:pt x="0" y="0"/>
                </a:moveTo>
                <a:lnTo>
                  <a:pt x="2582597" y="0"/>
                </a:lnTo>
                <a:lnTo>
                  <a:pt x="2582597" y="1760861"/>
                </a:lnTo>
                <a:lnTo>
                  <a:pt x="0" y="176086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4" name="TextBox 24"/>
          <p:cNvSpPr txBox="1"/>
          <p:nvPr/>
        </p:nvSpPr>
        <p:spPr>
          <a:xfrm>
            <a:off x="3331716" y="936897"/>
            <a:ext cx="11624568" cy="991870"/>
          </a:xfrm>
          <a:prstGeom prst="rect">
            <a:avLst/>
          </a:prstGeom>
        </p:spPr>
        <p:txBody>
          <a:bodyPr lIns="0" tIns="0" rIns="0" bIns="0" rtlCol="0" anchor="t">
            <a:spAutoFit/>
          </a:bodyPr>
          <a:lstStyle/>
          <a:p>
            <a:pPr algn="ctr">
              <a:lnSpc>
                <a:spcPts val="7279"/>
              </a:lnSpc>
            </a:pPr>
            <a:r>
              <a:rPr lang="en-US" sz="5199">
                <a:solidFill>
                  <a:srgbClr val="000000"/>
                </a:solidFill>
                <a:latin typeface="Aesthetic color"/>
                <a:ea typeface="Aesthetic color"/>
                <a:cs typeface="Aesthetic color"/>
                <a:sym typeface="Aesthetic color"/>
              </a:rPr>
              <a:t>Infinitives without 'to' (Bare Infinitives)</a:t>
            </a:r>
          </a:p>
        </p:txBody>
      </p:sp>
      <p:sp>
        <p:nvSpPr>
          <p:cNvPr id="25" name="TextBox 25"/>
          <p:cNvSpPr txBox="1"/>
          <p:nvPr/>
        </p:nvSpPr>
        <p:spPr>
          <a:xfrm>
            <a:off x="2634796" y="2429773"/>
            <a:ext cx="13699753" cy="3872231"/>
          </a:xfrm>
          <a:prstGeom prst="rect">
            <a:avLst/>
          </a:prstGeom>
        </p:spPr>
        <p:txBody>
          <a:bodyPr lIns="0" tIns="0" rIns="0" bIns="0" rtlCol="0" anchor="t">
            <a:spAutoFit/>
          </a:bodyPr>
          <a:lstStyle/>
          <a:p>
            <a:pPr algn="ctr">
              <a:lnSpc>
                <a:spcPts val="6019"/>
              </a:lnSpc>
            </a:pPr>
            <a:r>
              <a:rPr lang="en-US" sz="4299">
                <a:solidFill>
                  <a:srgbClr val="000000"/>
                </a:solidFill>
                <a:latin typeface="Aeternum"/>
                <a:ea typeface="Aeternum"/>
                <a:cs typeface="Aeternum"/>
                <a:sym typeface="Aeternum"/>
              </a:rPr>
              <a:t>In certain cases, infinitives are used without the word to. These are known as bare infinitives. Common instances include after modal verbs (can, could, must, should) and after verbs like let, make, see, hear, and feel.</a:t>
            </a:r>
          </a:p>
          <a:p>
            <a:pPr algn="ctr">
              <a:lnSpc>
                <a:spcPts val="6019"/>
              </a:lnSpc>
            </a:pPr>
            <a:endParaRPr lang="en-US" sz="4299">
              <a:solidFill>
                <a:srgbClr val="000000"/>
              </a:solidFill>
              <a:latin typeface="Aeternum"/>
              <a:ea typeface="Aeternum"/>
              <a:cs typeface="Aeternum"/>
              <a:sym typeface="Aeternum"/>
            </a:endParaRPr>
          </a:p>
        </p:txBody>
      </p:sp>
      <p:sp>
        <p:nvSpPr>
          <p:cNvPr id="26" name="TextBox 26"/>
          <p:cNvSpPr txBox="1"/>
          <p:nvPr/>
        </p:nvSpPr>
        <p:spPr>
          <a:xfrm>
            <a:off x="2634796" y="6140079"/>
            <a:ext cx="8888909" cy="2879725"/>
          </a:xfrm>
          <a:prstGeom prst="rect">
            <a:avLst/>
          </a:prstGeom>
        </p:spPr>
        <p:txBody>
          <a:bodyPr lIns="0" tIns="0" rIns="0" bIns="0" rtlCol="0" anchor="t">
            <a:spAutoFit/>
          </a:bodyPr>
          <a:lstStyle/>
          <a:p>
            <a:pPr algn="l">
              <a:lnSpc>
                <a:spcPts val="5599"/>
              </a:lnSpc>
            </a:pPr>
            <a:r>
              <a:rPr lang="en-US" sz="3999">
                <a:solidFill>
                  <a:srgbClr val="000000"/>
                </a:solidFill>
                <a:latin typeface="Aeternum"/>
                <a:ea typeface="Aeternum"/>
                <a:cs typeface="Aeternum"/>
                <a:sym typeface="Aeternum"/>
              </a:rPr>
              <a:t>Examples:</a:t>
            </a:r>
          </a:p>
          <a:p>
            <a:pPr marL="863596" lvl="1" indent="-431798" algn="l">
              <a:lnSpc>
                <a:spcPts val="5599"/>
              </a:lnSpc>
              <a:buFont typeface="Arial"/>
              <a:buChar char="•"/>
            </a:pPr>
            <a:r>
              <a:rPr lang="en-US" sz="3999">
                <a:solidFill>
                  <a:srgbClr val="000000"/>
                </a:solidFill>
                <a:latin typeface="Aeternum"/>
                <a:ea typeface="Aeternum"/>
                <a:cs typeface="Aeternum"/>
                <a:sym typeface="Aeternum"/>
              </a:rPr>
              <a:t>Modal verb: You must go now.</a:t>
            </a:r>
          </a:p>
          <a:p>
            <a:pPr marL="863596" lvl="1" indent="-431798" algn="l">
              <a:lnSpc>
                <a:spcPts val="5599"/>
              </a:lnSpc>
              <a:buFont typeface="Arial"/>
              <a:buChar char="•"/>
            </a:pPr>
            <a:r>
              <a:rPr lang="en-US" sz="3999">
                <a:solidFill>
                  <a:srgbClr val="000000"/>
                </a:solidFill>
                <a:latin typeface="Aeternum"/>
                <a:ea typeface="Aeternum"/>
                <a:cs typeface="Aeternum"/>
                <a:sym typeface="Aeternum"/>
              </a:rPr>
              <a:t>Causative verb: She made him apologize.</a:t>
            </a:r>
          </a:p>
          <a:p>
            <a:pPr algn="l">
              <a:lnSpc>
                <a:spcPts val="5599"/>
              </a:lnSpc>
            </a:pPr>
            <a:endParaRPr lang="en-US" sz="3999">
              <a:solidFill>
                <a:srgbClr val="000000"/>
              </a:solidFill>
              <a:latin typeface="Aeternum"/>
              <a:ea typeface="Aeternum"/>
              <a:cs typeface="Aeternum"/>
              <a:sym typeface="Aeternum"/>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967" t="-13961" r="-4385" b="-14456"/>
            </a:stretch>
          </a:blipFill>
        </p:spPr>
      </p:sp>
      <p:grpSp>
        <p:nvGrpSpPr>
          <p:cNvPr id="3" name="Group 3"/>
          <p:cNvGrpSpPr/>
          <p:nvPr/>
        </p:nvGrpSpPr>
        <p:grpSpPr>
          <a:xfrm>
            <a:off x="1525999" y="693190"/>
            <a:ext cx="15917348" cy="9117517"/>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p:nvPr/>
          </p:nvSpPr>
          <p:spPr>
            <a:xfrm>
              <a:off x="0" y="-38100"/>
              <a:ext cx="3764577" cy="219446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25999" y="561269"/>
            <a:ext cx="15917348" cy="9164462"/>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0" name="Freeform 10"/>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1" name="Freeform 1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2" name="Freeform 12"/>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3" name="Freeform 13"/>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4" name="Freeform 14"/>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9" name="Group 19"/>
          <p:cNvGrpSpPr/>
          <p:nvPr/>
        </p:nvGrpSpPr>
        <p:grpSpPr>
          <a:xfrm>
            <a:off x="1185326" y="561269"/>
            <a:ext cx="15917348" cy="9164462"/>
            <a:chOff x="0" y="0"/>
            <a:chExt cx="3764577" cy="2167467"/>
          </a:xfrm>
        </p:grpSpPr>
        <p:sp>
          <p:nvSpPr>
            <p:cNvPr id="20" name="Freeform 20"/>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21" name="TextBox 21"/>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5"/>
            <a:stretch>
              <a:fillRect/>
            </a:stretch>
          </a:blipFill>
        </p:spPr>
      </p:sp>
      <p:sp>
        <p:nvSpPr>
          <p:cNvPr id="23" name="Freeform 23"/>
          <p:cNvSpPr/>
          <p:nvPr/>
        </p:nvSpPr>
        <p:spPr>
          <a:xfrm rot="566367">
            <a:off x="13706902" y="7260554"/>
            <a:ext cx="2582597" cy="1760861"/>
          </a:xfrm>
          <a:custGeom>
            <a:avLst/>
            <a:gdLst/>
            <a:ahLst/>
            <a:cxnLst/>
            <a:rect l="l" t="t" r="r" b="b"/>
            <a:pathLst>
              <a:path w="2582597" h="1760861">
                <a:moveTo>
                  <a:pt x="0" y="0"/>
                </a:moveTo>
                <a:lnTo>
                  <a:pt x="2582597" y="0"/>
                </a:lnTo>
                <a:lnTo>
                  <a:pt x="2582597" y="1760861"/>
                </a:lnTo>
                <a:lnTo>
                  <a:pt x="0" y="176086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4" name="TextBox 24"/>
          <p:cNvSpPr txBox="1"/>
          <p:nvPr/>
        </p:nvSpPr>
        <p:spPr>
          <a:xfrm>
            <a:off x="2545556" y="936897"/>
            <a:ext cx="13196888" cy="991870"/>
          </a:xfrm>
          <a:prstGeom prst="rect">
            <a:avLst/>
          </a:prstGeom>
        </p:spPr>
        <p:txBody>
          <a:bodyPr lIns="0" tIns="0" rIns="0" bIns="0" rtlCol="0" anchor="t">
            <a:spAutoFit/>
          </a:bodyPr>
          <a:lstStyle/>
          <a:p>
            <a:pPr algn="ctr">
              <a:lnSpc>
                <a:spcPts val="7279"/>
              </a:lnSpc>
            </a:pPr>
            <a:r>
              <a:rPr lang="en-US" sz="5199">
                <a:solidFill>
                  <a:srgbClr val="000000"/>
                </a:solidFill>
                <a:latin typeface="Aesthetic color"/>
                <a:ea typeface="Aesthetic color"/>
                <a:cs typeface="Aesthetic color"/>
                <a:sym typeface="Aesthetic color"/>
              </a:rPr>
              <a:t>Common Mistakes with Gerunds and Infinitives</a:t>
            </a:r>
          </a:p>
        </p:txBody>
      </p:sp>
      <p:sp>
        <p:nvSpPr>
          <p:cNvPr id="25" name="TextBox 25"/>
          <p:cNvSpPr txBox="1"/>
          <p:nvPr/>
        </p:nvSpPr>
        <p:spPr>
          <a:xfrm>
            <a:off x="2634796" y="2429773"/>
            <a:ext cx="13699753" cy="3110231"/>
          </a:xfrm>
          <a:prstGeom prst="rect">
            <a:avLst/>
          </a:prstGeom>
        </p:spPr>
        <p:txBody>
          <a:bodyPr lIns="0" tIns="0" rIns="0" bIns="0" rtlCol="0" anchor="t">
            <a:spAutoFit/>
          </a:bodyPr>
          <a:lstStyle/>
          <a:p>
            <a:pPr algn="just">
              <a:lnSpc>
                <a:spcPts val="6019"/>
              </a:lnSpc>
            </a:pPr>
            <a:r>
              <a:rPr lang="en-US" sz="4299">
                <a:solidFill>
                  <a:srgbClr val="000000"/>
                </a:solidFill>
                <a:latin typeface="Aeternum"/>
                <a:ea typeface="Aeternum"/>
                <a:cs typeface="Aeternum"/>
                <a:sym typeface="Aeternum"/>
              </a:rPr>
              <a:t>Using the wrong verb form after certain verbs. For example:</a:t>
            </a:r>
          </a:p>
          <a:p>
            <a:pPr algn="just">
              <a:lnSpc>
                <a:spcPts val="6019"/>
              </a:lnSpc>
            </a:pPr>
            <a:r>
              <a:rPr lang="en-US" sz="4299">
                <a:solidFill>
                  <a:srgbClr val="000000"/>
                </a:solidFill>
                <a:latin typeface="Aeternum"/>
                <a:ea typeface="Aeternum"/>
                <a:cs typeface="Aeternum"/>
                <a:sym typeface="Aeternum"/>
              </a:rPr>
              <a:t>Incorrect: She enjoys to swim.</a:t>
            </a:r>
          </a:p>
          <a:p>
            <a:pPr algn="just">
              <a:lnSpc>
                <a:spcPts val="6019"/>
              </a:lnSpc>
            </a:pPr>
            <a:r>
              <a:rPr lang="en-US" sz="4299">
                <a:solidFill>
                  <a:srgbClr val="000000"/>
                </a:solidFill>
                <a:latin typeface="Aeternum"/>
                <a:ea typeface="Aeternum"/>
                <a:cs typeface="Aeternum"/>
                <a:sym typeface="Aeternum"/>
              </a:rPr>
              <a:t>Correct: She enjoys swimming.</a:t>
            </a:r>
          </a:p>
          <a:p>
            <a:pPr algn="ctr">
              <a:lnSpc>
                <a:spcPts val="6019"/>
              </a:lnSpc>
            </a:pPr>
            <a:endParaRPr lang="en-US" sz="4299">
              <a:solidFill>
                <a:srgbClr val="000000"/>
              </a:solidFill>
              <a:latin typeface="Aeternum"/>
              <a:ea typeface="Aeternum"/>
              <a:cs typeface="Aeternum"/>
              <a:sym typeface="Aeternum"/>
            </a:endParaRPr>
          </a:p>
        </p:txBody>
      </p:sp>
      <p:sp>
        <p:nvSpPr>
          <p:cNvPr id="26" name="TextBox 26"/>
          <p:cNvSpPr txBox="1"/>
          <p:nvPr/>
        </p:nvSpPr>
        <p:spPr>
          <a:xfrm>
            <a:off x="2545556" y="4931848"/>
            <a:ext cx="13870853" cy="4289425"/>
          </a:xfrm>
          <a:prstGeom prst="rect">
            <a:avLst/>
          </a:prstGeom>
        </p:spPr>
        <p:txBody>
          <a:bodyPr lIns="0" tIns="0" rIns="0" bIns="0" rtlCol="0" anchor="t">
            <a:spAutoFit/>
          </a:bodyPr>
          <a:lstStyle/>
          <a:p>
            <a:pPr algn="l">
              <a:lnSpc>
                <a:spcPts val="5599"/>
              </a:lnSpc>
            </a:pPr>
            <a:r>
              <a:rPr lang="en-US" sz="3999">
                <a:solidFill>
                  <a:srgbClr val="000000"/>
                </a:solidFill>
                <a:latin typeface="Aeternum"/>
                <a:ea typeface="Aeternum"/>
                <a:cs typeface="Aeternum"/>
                <a:sym typeface="Aeternum"/>
              </a:rPr>
              <a:t>Forgetting that some verbs change meaning depending on whether they are followed by a gerund or an infinitive.</a:t>
            </a:r>
          </a:p>
          <a:p>
            <a:pPr algn="l">
              <a:lnSpc>
                <a:spcPts val="5599"/>
              </a:lnSpc>
            </a:pPr>
            <a:r>
              <a:rPr lang="en-US" sz="3999">
                <a:solidFill>
                  <a:srgbClr val="000000"/>
                </a:solidFill>
                <a:latin typeface="Aeternum"/>
                <a:ea typeface="Aeternum"/>
                <a:cs typeface="Aeternum"/>
                <a:sym typeface="Aeternum"/>
              </a:rPr>
              <a:t>Incorrect: He remembered to see her last year. (If you meant to recall a memory, use the gerund form.)</a:t>
            </a:r>
          </a:p>
          <a:p>
            <a:pPr algn="l">
              <a:lnSpc>
                <a:spcPts val="5599"/>
              </a:lnSpc>
            </a:pPr>
            <a:r>
              <a:rPr lang="en-US" sz="3999">
                <a:solidFill>
                  <a:srgbClr val="000000"/>
                </a:solidFill>
                <a:latin typeface="Aeternum"/>
                <a:ea typeface="Aeternum"/>
                <a:cs typeface="Aeternum"/>
                <a:sym typeface="Aeternum"/>
              </a:rPr>
              <a:t>Correct: He remembered seeing her last year.</a:t>
            </a:r>
          </a:p>
          <a:p>
            <a:pPr algn="l">
              <a:lnSpc>
                <a:spcPts val="5599"/>
              </a:lnSpc>
            </a:pPr>
            <a:endParaRPr lang="en-US" sz="3999">
              <a:solidFill>
                <a:srgbClr val="000000"/>
              </a:solidFill>
              <a:latin typeface="Aeternum"/>
              <a:ea typeface="Aeternum"/>
              <a:cs typeface="Aeternum"/>
              <a:sym typeface="Aeternum"/>
            </a:endParaRPr>
          </a:p>
        </p:txBody>
      </p:sp>
      <p:sp>
        <p:nvSpPr>
          <p:cNvPr id="27" name="Freeform 27"/>
          <p:cNvSpPr/>
          <p:nvPr/>
        </p:nvSpPr>
        <p:spPr>
          <a:xfrm rot="-1724695">
            <a:off x="1618204" y="2584340"/>
            <a:ext cx="886702" cy="767400"/>
          </a:xfrm>
          <a:custGeom>
            <a:avLst/>
            <a:gdLst/>
            <a:ahLst/>
            <a:cxnLst/>
            <a:rect l="l" t="t" r="r" b="b"/>
            <a:pathLst>
              <a:path w="886702" h="767400">
                <a:moveTo>
                  <a:pt x="0" y="0"/>
                </a:moveTo>
                <a:lnTo>
                  <a:pt x="886701" y="0"/>
                </a:lnTo>
                <a:lnTo>
                  <a:pt x="886701" y="767400"/>
                </a:lnTo>
                <a:lnTo>
                  <a:pt x="0" y="7674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8" name="Freeform 28"/>
          <p:cNvSpPr/>
          <p:nvPr/>
        </p:nvSpPr>
        <p:spPr>
          <a:xfrm rot="-1724695">
            <a:off x="1618204" y="5073435"/>
            <a:ext cx="886702" cy="767400"/>
          </a:xfrm>
          <a:custGeom>
            <a:avLst/>
            <a:gdLst/>
            <a:ahLst/>
            <a:cxnLst/>
            <a:rect l="l" t="t" r="r" b="b"/>
            <a:pathLst>
              <a:path w="886702" h="767400">
                <a:moveTo>
                  <a:pt x="0" y="0"/>
                </a:moveTo>
                <a:lnTo>
                  <a:pt x="886701" y="0"/>
                </a:lnTo>
                <a:lnTo>
                  <a:pt x="886701" y="767400"/>
                </a:lnTo>
                <a:lnTo>
                  <a:pt x="0" y="7674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967" t="-13961" r="-4385" b="-14456"/>
            </a:stretch>
          </a:blipFill>
        </p:spPr>
      </p:sp>
      <p:grpSp>
        <p:nvGrpSpPr>
          <p:cNvPr id="3" name="Group 3"/>
          <p:cNvGrpSpPr/>
          <p:nvPr/>
        </p:nvGrpSpPr>
        <p:grpSpPr>
          <a:xfrm>
            <a:off x="1525999" y="693190"/>
            <a:ext cx="15917348" cy="9117517"/>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p:nvPr/>
          </p:nvSpPr>
          <p:spPr>
            <a:xfrm>
              <a:off x="0" y="-38100"/>
              <a:ext cx="3764577" cy="219446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25999" y="561269"/>
            <a:ext cx="15917348" cy="9164462"/>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0" name="Freeform 10"/>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1" name="Freeform 1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2" name="Freeform 12"/>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3" name="Freeform 13"/>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4" name="Freeform 14"/>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9" name="Group 19"/>
          <p:cNvGrpSpPr/>
          <p:nvPr/>
        </p:nvGrpSpPr>
        <p:grpSpPr>
          <a:xfrm>
            <a:off x="1185326" y="561269"/>
            <a:ext cx="15917348" cy="9164462"/>
            <a:chOff x="0" y="0"/>
            <a:chExt cx="3764577" cy="2167467"/>
          </a:xfrm>
        </p:grpSpPr>
        <p:sp>
          <p:nvSpPr>
            <p:cNvPr id="20" name="Freeform 20"/>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21" name="TextBox 21"/>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5"/>
            <a:stretch>
              <a:fillRect/>
            </a:stretch>
          </a:blipFill>
        </p:spPr>
      </p:sp>
      <p:sp>
        <p:nvSpPr>
          <p:cNvPr id="23" name="Freeform 23"/>
          <p:cNvSpPr/>
          <p:nvPr/>
        </p:nvSpPr>
        <p:spPr>
          <a:xfrm rot="566367">
            <a:off x="13706902" y="7260554"/>
            <a:ext cx="2582597" cy="1760861"/>
          </a:xfrm>
          <a:custGeom>
            <a:avLst/>
            <a:gdLst/>
            <a:ahLst/>
            <a:cxnLst/>
            <a:rect l="l" t="t" r="r" b="b"/>
            <a:pathLst>
              <a:path w="2582597" h="1760861">
                <a:moveTo>
                  <a:pt x="0" y="0"/>
                </a:moveTo>
                <a:lnTo>
                  <a:pt x="2582597" y="0"/>
                </a:lnTo>
                <a:lnTo>
                  <a:pt x="2582597" y="1760861"/>
                </a:lnTo>
                <a:lnTo>
                  <a:pt x="0" y="176086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4" name="TextBox 24"/>
          <p:cNvSpPr txBox="1"/>
          <p:nvPr/>
        </p:nvSpPr>
        <p:spPr>
          <a:xfrm>
            <a:off x="7646987" y="936897"/>
            <a:ext cx="4515352" cy="1915795"/>
          </a:xfrm>
          <a:prstGeom prst="rect">
            <a:avLst/>
          </a:prstGeom>
        </p:spPr>
        <p:txBody>
          <a:bodyPr lIns="0" tIns="0" rIns="0" bIns="0" rtlCol="0" anchor="t">
            <a:spAutoFit/>
          </a:bodyPr>
          <a:lstStyle/>
          <a:p>
            <a:pPr algn="ctr">
              <a:lnSpc>
                <a:spcPts val="7279"/>
              </a:lnSpc>
            </a:pPr>
            <a:r>
              <a:rPr lang="en-US" sz="5199">
                <a:solidFill>
                  <a:srgbClr val="000000"/>
                </a:solidFill>
                <a:latin typeface="Aesthetic color"/>
                <a:ea typeface="Aesthetic color"/>
                <a:cs typeface="Aesthetic color"/>
                <a:sym typeface="Aesthetic color"/>
              </a:rPr>
              <a:t>Conclusion</a:t>
            </a:r>
          </a:p>
          <a:p>
            <a:pPr algn="ctr">
              <a:lnSpc>
                <a:spcPts val="7279"/>
              </a:lnSpc>
            </a:pPr>
            <a:endParaRPr lang="en-US" sz="5199">
              <a:solidFill>
                <a:srgbClr val="000000"/>
              </a:solidFill>
              <a:latin typeface="Aesthetic color"/>
              <a:ea typeface="Aesthetic color"/>
              <a:cs typeface="Aesthetic color"/>
              <a:sym typeface="Aesthetic color"/>
            </a:endParaRPr>
          </a:p>
        </p:txBody>
      </p:sp>
      <p:sp>
        <p:nvSpPr>
          <p:cNvPr id="25" name="TextBox 25"/>
          <p:cNvSpPr txBox="1"/>
          <p:nvPr/>
        </p:nvSpPr>
        <p:spPr>
          <a:xfrm>
            <a:off x="2634796" y="2426465"/>
            <a:ext cx="13699753" cy="4634231"/>
          </a:xfrm>
          <a:prstGeom prst="rect">
            <a:avLst/>
          </a:prstGeom>
        </p:spPr>
        <p:txBody>
          <a:bodyPr lIns="0" tIns="0" rIns="0" bIns="0" rtlCol="0" anchor="t">
            <a:spAutoFit/>
          </a:bodyPr>
          <a:lstStyle/>
          <a:p>
            <a:pPr marL="928365" lvl="1" indent="-464182" algn="just">
              <a:lnSpc>
                <a:spcPts val="6019"/>
              </a:lnSpc>
              <a:buFont typeface="Arial"/>
              <a:buChar char="•"/>
            </a:pPr>
            <a:r>
              <a:rPr lang="en-US" sz="4299">
                <a:solidFill>
                  <a:srgbClr val="000000"/>
                </a:solidFill>
                <a:latin typeface="Aeternum"/>
                <a:ea typeface="Aeternum"/>
                <a:cs typeface="Aeternum"/>
                <a:sym typeface="Aeternum"/>
              </a:rPr>
              <a:t>Gerunds and infinitives are essential for sentence construction.</a:t>
            </a:r>
          </a:p>
          <a:p>
            <a:pPr marL="928365" lvl="1" indent="-464182" algn="just">
              <a:lnSpc>
                <a:spcPts val="6019"/>
              </a:lnSpc>
              <a:buFont typeface="Arial"/>
              <a:buChar char="•"/>
            </a:pPr>
            <a:r>
              <a:rPr lang="en-US" sz="4299">
                <a:solidFill>
                  <a:srgbClr val="000000"/>
                </a:solidFill>
                <a:latin typeface="Aeternum"/>
                <a:ea typeface="Aeternum"/>
                <a:cs typeface="Aeternum"/>
                <a:sym typeface="Aeternum"/>
              </a:rPr>
              <a:t>Both can function as subjects, objects, or complements.</a:t>
            </a:r>
          </a:p>
          <a:p>
            <a:pPr marL="928365" lvl="1" indent="-464182" algn="just">
              <a:lnSpc>
                <a:spcPts val="6019"/>
              </a:lnSpc>
              <a:buFont typeface="Arial"/>
              <a:buChar char="•"/>
            </a:pPr>
            <a:r>
              <a:rPr lang="en-US" sz="4299">
                <a:solidFill>
                  <a:srgbClr val="000000"/>
                </a:solidFill>
                <a:latin typeface="Aeternum"/>
                <a:ea typeface="Aeternum"/>
                <a:cs typeface="Aeternum"/>
                <a:sym typeface="Aeternum"/>
              </a:rPr>
              <a:t>Understanding the differences will help improve fluency in English.</a:t>
            </a:r>
          </a:p>
          <a:p>
            <a:pPr algn="ctr">
              <a:lnSpc>
                <a:spcPts val="6019"/>
              </a:lnSpc>
            </a:pPr>
            <a:endParaRPr lang="en-US" sz="4299">
              <a:solidFill>
                <a:srgbClr val="000000"/>
              </a:solidFill>
              <a:latin typeface="Aeternum"/>
              <a:ea typeface="Aeternum"/>
              <a:cs typeface="Aeternum"/>
              <a:sym typeface="Aeternum"/>
            </a:endParaRPr>
          </a:p>
        </p:txBody>
      </p:sp>
      <p:sp>
        <p:nvSpPr>
          <p:cNvPr id="26" name="Freeform 26"/>
          <p:cNvSpPr/>
          <p:nvPr/>
        </p:nvSpPr>
        <p:spPr>
          <a:xfrm rot="-1724695">
            <a:off x="1789241" y="2686956"/>
            <a:ext cx="886702" cy="767400"/>
          </a:xfrm>
          <a:custGeom>
            <a:avLst/>
            <a:gdLst/>
            <a:ahLst/>
            <a:cxnLst/>
            <a:rect l="l" t="t" r="r" b="b"/>
            <a:pathLst>
              <a:path w="886702" h="767400">
                <a:moveTo>
                  <a:pt x="0" y="0"/>
                </a:moveTo>
                <a:lnTo>
                  <a:pt x="886701" y="0"/>
                </a:lnTo>
                <a:lnTo>
                  <a:pt x="886701" y="767400"/>
                </a:lnTo>
                <a:lnTo>
                  <a:pt x="0" y="7674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7" name="Freeform 27"/>
          <p:cNvSpPr/>
          <p:nvPr/>
        </p:nvSpPr>
        <p:spPr>
          <a:xfrm rot="-1724695">
            <a:off x="7776879" y="7314497"/>
            <a:ext cx="886702" cy="767400"/>
          </a:xfrm>
          <a:custGeom>
            <a:avLst/>
            <a:gdLst/>
            <a:ahLst/>
            <a:cxnLst/>
            <a:rect l="l" t="t" r="r" b="b"/>
            <a:pathLst>
              <a:path w="886702" h="767400">
                <a:moveTo>
                  <a:pt x="0" y="0"/>
                </a:moveTo>
                <a:lnTo>
                  <a:pt x="886701" y="0"/>
                </a:lnTo>
                <a:lnTo>
                  <a:pt x="886701" y="767400"/>
                </a:lnTo>
                <a:lnTo>
                  <a:pt x="0" y="7674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967" t="-13961" r="-4385" b="-14456"/>
            </a:stretch>
          </a:blipFill>
        </p:spPr>
      </p:sp>
      <p:grpSp>
        <p:nvGrpSpPr>
          <p:cNvPr id="3" name="Group 3"/>
          <p:cNvGrpSpPr/>
          <p:nvPr/>
        </p:nvGrpSpPr>
        <p:grpSpPr>
          <a:xfrm>
            <a:off x="1525999" y="693190"/>
            <a:ext cx="15917348" cy="9117517"/>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p:nvPr/>
          </p:nvSpPr>
          <p:spPr>
            <a:xfrm>
              <a:off x="0" y="-38100"/>
              <a:ext cx="3764577" cy="219446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25999" y="561269"/>
            <a:ext cx="15917348" cy="9164462"/>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0" name="Freeform 10"/>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1" name="Freeform 1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2" name="Freeform 12"/>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3" name="Freeform 13"/>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4" name="Freeform 14"/>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9" name="Group 19"/>
          <p:cNvGrpSpPr/>
          <p:nvPr/>
        </p:nvGrpSpPr>
        <p:grpSpPr>
          <a:xfrm>
            <a:off x="1185326" y="561269"/>
            <a:ext cx="15917348" cy="9164462"/>
            <a:chOff x="0" y="0"/>
            <a:chExt cx="3764577" cy="2167467"/>
          </a:xfrm>
        </p:grpSpPr>
        <p:sp>
          <p:nvSpPr>
            <p:cNvPr id="20" name="Freeform 20"/>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21" name="TextBox 21"/>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5"/>
            <a:stretch>
              <a:fillRect/>
            </a:stretch>
          </a:blipFill>
        </p:spPr>
      </p:sp>
      <p:sp>
        <p:nvSpPr>
          <p:cNvPr id="23" name="Freeform 23"/>
          <p:cNvSpPr/>
          <p:nvPr/>
        </p:nvSpPr>
        <p:spPr>
          <a:xfrm>
            <a:off x="5486400" y="3474720"/>
            <a:ext cx="7315200" cy="3337560"/>
          </a:xfrm>
          <a:custGeom>
            <a:avLst/>
            <a:gdLst/>
            <a:ahLst/>
            <a:cxnLst/>
            <a:rect l="l" t="t" r="r" b="b"/>
            <a:pathLst>
              <a:path w="7315200" h="3337560">
                <a:moveTo>
                  <a:pt x="0" y="0"/>
                </a:moveTo>
                <a:lnTo>
                  <a:pt x="7315200" y="0"/>
                </a:lnTo>
                <a:lnTo>
                  <a:pt x="7315200" y="3337560"/>
                </a:lnTo>
                <a:lnTo>
                  <a:pt x="0" y="333756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4" name="Freeform 24"/>
          <p:cNvSpPr/>
          <p:nvPr/>
        </p:nvSpPr>
        <p:spPr>
          <a:xfrm>
            <a:off x="8299190" y="2096821"/>
            <a:ext cx="1689620" cy="973835"/>
          </a:xfrm>
          <a:custGeom>
            <a:avLst/>
            <a:gdLst/>
            <a:ahLst/>
            <a:cxnLst/>
            <a:rect l="l" t="t" r="r" b="b"/>
            <a:pathLst>
              <a:path w="1689620" h="973835">
                <a:moveTo>
                  <a:pt x="0" y="0"/>
                </a:moveTo>
                <a:lnTo>
                  <a:pt x="1689620" y="0"/>
                </a:lnTo>
                <a:lnTo>
                  <a:pt x="1689620" y="973835"/>
                </a:lnTo>
                <a:lnTo>
                  <a:pt x="0" y="97383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5" name="TextBox 25"/>
          <p:cNvSpPr txBox="1"/>
          <p:nvPr/>
        </p:nvSpPr>
        <p:spPr>
          <a:xfrm>
            <a:off x="4429161" y="5398366"/>
            <a:ext cx="9429677" cy="1670603"/>
          </a:xfrm>
          <a:prstGeom prst="rect">
            <a:avLst/>
          </a:prstGeom>
        </p:spPr>
        <p:txBody>
          <a:bodyPr lIns="0" tIns="0" rIns="0" bIns="0" rtlCol="0" anchor="t">
            <a:spAutoFit/>
          </a:bodyPr>
          <a:lstStyle/>
          <a:p>
            <a:pPr algn="ctr">
              <a:lnSpc>
                <a:spcPts val="12521"/>
              </a:lnSpc>
            </a:pPr>
            <a:r>
              <a:rPr lang="en-US" sz="12521">
                <a:solidFill>
                  <a:srgbClr val="182C45"/>
                </a:solidFill>
                <a:latin typeface="More Sugar"/>
                <a:ea typeface="More Sugar"/>
                <a:cs typeface="More Sugar"/>
                <a:sym typeface="More Sugar"/>
              </a:rPr>
              <a:t>Thank you </a:t>
            </a:r>
          </a:p>
        </p:txBody>
      </p:sp>
      <p:sp>
        <p:nvSpPr>
          <p:cNvPr id="26" name="TextBox 26"/>
          <p:cNvSpPr txBox="1"/>
          <p:nvPr/>
        </p:nvSpPr>
        <p:spPr>
          <a:xfrm>
            <a:off x="6345811" y="7072011"/>
            <a:ext cx="5596379" cy="688909"/>
          </a:xfrm>
          <a:prstGeom prst="rect">
            <a:avLst/>
          </a:prstGeom>
        </p:spPr>
        <p:txBody>
          <a:bodyPr lIns="0" tIns="0" rIns="0" bIns="0" rtlCol="0" anchor="t">
            <a:spAutoFit/>
          </a:bodyPr>
          <a:lstStyle/>
          <a:p>
            <a:pPr algn="ctr">
              <a:lnSpc>
                <a:spcPts val="5600"/>
              </a:lnSpc>
            </a:pPr>
            <a:r>
              <a:rPr lang="en-US" sz="4000">
                <a:solidFill>
                  <a:srgbClr val="3C2E3D"/>
                </a:solidFill>
                <a:latin typeface="More Sugar Thin"/>
                <a:ea typeface="More Sugar Thin"/>
                <a:cs typeface="More Sugar Thin"/>
                <a:sym typeface="More Sugar Thin"/>
              </a:rPr>
              <a:t>See you next time!</a:t>
            </a:r>
          </a:p>
        </p:txBody>
      </p:sp>
      <p:sp>
        <p:nvSpPr>
          <p:cNvPr id="27" name="Freeform 27"/>
          <p:cNvSpPr/>
          <p:nvPr/>
        </p:nvSpPr>
        <p:spPr>
          <a:xfrm rot="-7967566">
            <a:off x="2287364" y="5419393"/>
            <a:ext cx="988020" cy="974509"/>
          </a:xfrm>
          <a:custGeom>
            <a:avLst/>
            <a:gdLst/>
            <a:ahLst/>
            <a:cxnLst/>
            <a:rect l="l" t="t" r="r" b="b"/>
            <a:pathLst>
              <a:path w="988020" h="974509">
                <a:moveTo>
                  <a:pt x="0" y="0"/>
                </a:moveTo>
                <a:lnTo>
                  <a:pt x="988020" y="0"/>
                </a:lnTo>
                <a:lnTo>
                  <a:pt x="988020" y="974509"/>
                </a:lnTo>
                <a:lnTo>
                  <a:pt x="0" y="97450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8" name="Freeform 28"/>
          <p:cNvSpPr/>
          <p:nvPr/>
        </p:nvSpPr>
        <p:spPr>
          <a:xfrm rot="-9138956">
            <a:off x="15394088" y="6079868"/>
            <a:ext cx="744588" cy="734406"/>
          </a:xfrm>
          <a:custGeom>
            <a:avLst/>
            <a:gdLst/>
            <a:ahLst/>
            <a:cxnLst/>
            <a:rect l="l" t="t" r="r" b="b"/>
            <a:pathLst>
              <a:path w="744588" h="734406">
                <a:moveTo>
                  <a:pt x="0" y="0"/>
                </a:moveTo>
                <a:lnTo>
                  <a:pt x="744589" y="0"/>
                </a:lnTo>
                <a:lnTo>
                  <a:pt x="744589" y="734406"/>
                </a:lnTo>
                <a:lnTo>
                  <a:pt x="0" y="73440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9" name="Freeform 29"/>
          <p:cNvSpPr/>
          <p:nvPr/>
        </p:nvSpPr>
        <p:spPr>
          <a:xfrm rot="7972014">
            <a:off x="3697928" y="1051488"/>
            <a:ext cx="1108076" cy="1092922"/>
          </a:xfrm>
          <a:custGeom>
            <a:avLst/>
            <a:gdLst/>
            <a:ahLst/>
            <a:cxnLst/>
            <a:rect l="l" t="t" r="r" b="b"/>
            <a:pathLst>
              <a:path w="1108076" h="1092922">
                <a:moveTo>
                  <a:pt x="0" y="0"/>
                </a:moveTo>
                <a:lnTo>
                  <a:pt x="1108075" y="0"/>
                </a:lnTo>
                <a:lnTo>
                  <a:pt x="1108075" y="1092922"/>
                </a:lnTo>
                <a:lnTo>
                  <a:pt x="0" y="109292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30" name="Freeform 30"/>
          <p:cNvSpPr/>
          <p:nvPr/>
        </p:nvSpPr>
        <p:spPr>
          <a:xfrm rot="-10073941">
            <a:off x="12709349" y="8003960"/>
            <a:ext cx="1192835" cy="1176523"/>
          </a:xfrm>
          <a:custGeom>
            <a:avLst/>
            <a:gdLst/>
            <a:ahLst/>
            <a:cxnLst/>
            <a:rect l="l" t="t" r="r" b="b"/>
            <a:pathLst>
              <a:path w="1192835" h="1176523">
                <a:moveTo>
                  <a:pt x="0" y="0"/>
                </a:moveTo>
                <a:lnTo>
                  <a:pt x="1192835" y="0"/>
                </a:lnTo>
                <a:lnTo>
                  <a:pt x="1192835" y="1176523"/>
                </a:lnTo>
                <a:lnTo>
                  <a:pt x="0" y="117652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31" name="Freeform 31"/>
          <p:cNvSpPr/>
          <p:nvPr/>
        </p:nvSpPr>
        <p:spPr>
          <a:xfrm rot="10085071">
            <a:off x="4655764" y="8714021"/>
            <a:ext cx="1317310" cy="1317310"/>
          </a:xfrm>
          <a:custGeom>
            <a:avLst/>
            <a:gdLst/>
            <a:ahLst/>
            <a:cxnLst/>
            <a:rect l="l" t="t" r="r" b="b"/>
            <a:pathLst>
              <a:path w="1317310" h="1317310">
                <a:moveTo>
                  <a:pt x="0" y="0"/>
                </a:moveTo>
                <a:lnTo>
                  <a:pt x="1317310" y="0"/>
                </a:lnTo>
                <a:lnTo>
                  <a:pt x="1317310" y="1317310"/>
                </a:lnTo>
                <a:lnTo>
                  <a:pt x="0" y="131731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32" name="Freeform 32"/>
          <p:cNvSpPr/>
          <p:nvPr/>
        </p:nvSpPr>
        <p:spPr>
          <a:xfrm rot="1637702">
            <a:off x="13447605" y="-81175"/>
            <a:ext cx="2363783" cy="2045746"/>
          </a:xfrm>
          <a:custGeom>
            <a:avLst/>
            <a:gdLst/>
            <a:ahLst/>
            <a:cxnLst/>
            <a:rect l="l" t="t" r="r" b="b"/>
            <a:pathLst>
              <a:path w="2363783" h="2045746">
                <a:moveTo>
                  <a:pt x="0" y="0"/>
                </a:moveTo>
                <a:lnTo>
                  <a:pt x="2363782" y="0"/>
                </a:lnTo>
                <a:lnTo>
                  <a:pt x="2363782" y="2045746"/>
                </a:lnTo>
                <a:lnTo>
                  <a:pt x="0" y="2045746"/>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967" t="-13961" r="-4385" b="-14456"/>
            </a:stretch>
          </a:blipFill>
        </p:spPr>
      </p:sp>
      <p:grpSp>
        <p:nvGrpSpPr>
          <p:cNvPr id="3" name="Group 3"/>
          <p:cNvGrpSpPr/>
          <p:nvPr/>
        </p:nvGrpSpPr>
        <p:grpSpPr>
          <a:xfrm>
            <a:off x="1525999" y="693190"/>
            <a:ext cx="15917348" cy="9117517"/>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p:nvPr/>
          </p:nvSpPr>
          <p:spPr>
            <a:xfrm>
              <a:off x="0" y="-38100"/>
              <a:ext cx="3764577" cy="219446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25999" y="561269"/>
            <a:ext cx="15917348" cy="9164462"/>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0" name="Freeform 10"/>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1" name="Freeform 1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2" name="Freeform 12"/>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3" name="Freeform 13"/>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4" name="Freeform 14"/>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9" name="Group 19"/>
          <p:cNvGrpSpPr/>
          <p:nvPr/>
        </p:nvGrpSpPr>
        <p:grpSpPr>
          <a:xfrm>
            <a:off x="1185326" y="561269"/>
            <a:ext cx="15917348" cy="9164462"/>
            <a:chOff x="0" y="0"/>
            <a:chExt cx="3764577" cy="2167467"/>
          </a:xfrm>
        </p:grpSpPr>
        <p:sp>
          <p:nvSpPr>
            <p:cNvPr id="20" name="Freeform 20"/>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21" name="TextBox 21"/>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5"/>
            <a:stretch>
              <a:fillRect/>
            </a:stretch>
          </a:blipFill>
        </p:spPr>
      </p:sp>
      <p:sp>
        <p:nvSpPr>
          <p:cNvPr id="23" name="Freeform 23"/>
          <p:cNvSpPr/>
          <p:nvPr/>
        </p:nvSpPr>
        <p:spPr>
          <a:xfrm>
            <a:off x="12994859" y="1260473"/>
            <a:ext cx="2458952" cy="1605025"/>
          </a:xfrm>
          <a:custGeom>
            <a:avLst/>
            <a:gdLst/>
            <a:ahLst/>
            <a:cxnLst/>
            <a:rect l="l" t="t" r="r" b="b"/>
            <a:pathLst>
              <a:path w="2458952" h="1605025">
                <a:moveTo>
                  <a:pt x="0" y="0"/>
                </a:moveTo>
                <a:lnTo>
                  <a:pt x="2458952" y="0"/>
                </a:lnTo>
                <a:lnTo>
                  <a:pt x="2458952" y="1605026"/>
                </a:lnTo>
                <a:lnTo>
                  <a:pt x="0" y="160502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4" name="Freeform 24"/>
          <p:cNvSpPr/>
          <p:nvPr/>
        </p:nvSpPr>
        <p:spPr>
          <a:xfrm rot="566367">
            <a:off x="13706902" y="7260554"/>
            <a:ext cx="2582597" cy="1760861"/>
          </a:xfrm>
          <a:custGeom>
            <a:avLst/>
            <a:gdLst/>
            <a:ahLst/>
            <a:cxnLst/>
            <a:rect l="l" t="t" r="r" b="b"/>
            <a:pathLst>
              <a:path w="2582597" h="1760861">
                <a:moveTo>
                  <a:pt x="0" y="0"/>
                </a:moveTo>
                <a:lnTo>
                  <a:pt x="2582597" y="0"/>
                </a:lnTo>
                <a:lnTo>
                  <a:pt x="2582597" y="1760861"/>
                </a:lnTo>
                <a:lnTo>
                  <a:pt x="0" y="176086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5" name="Freeform 25"/>
          <p:cNvSpPr/>
          <p:nvPr/>
        </p:nvSpPr>
        <p:spPr>
          <a:xfrm rot="-1724695">
            <a:off x="2166839" y="2935355"/>
            <a:ext cx="886702" cy="767400"/>
          </a:xfrm>
          <a:custGeom>
            <a:avLst/>
            <a:gdLst/>
            <a:ahLst/>
            <a:cxnLst/>
            <a:rect l="l" t="t" r="r" b="b"/>
            <a:pathLst>
              <a:path w="886702" h="767400">
                <a:moveTo>
                  <a:pt x="0" y="0"/>
                </a:moveTo>
                <a:lnTo>
                  <a:pt x="886701" y="0"/>
                </a:lnTo>
                <a:lnTo>
                  <a:pt x="886701" y="767400"/>
                </a:lnTo>
                <a:lnTo>
                  <a:pt x="0" y="7674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6" name="TextBox 26"/>
          <p:cNvSpPr txBox="1"/>
          <p:nvPr/>
        </p:nvSpPr>
        <p:spPr>
          <a:xfrm>
            <a:off x="3212006" y="2652880"/>
            <a:ext cx="13204403" cy="1722755"/>
          </a:xfrm>
          <a:prstGeom prst="rect">
            <a:avLst/>
          </a:prstGeom>
        </p:spPr>
        <p:txBody>
          <a:bodyPr lIns="0" tIns="0" rIns="0" bIns="0" rtlCol="0" anchor="t">
            <a:spAutoFit/>
          </a:bodyPr>
          <a:lstStyle/>
          <a:p>
            <a:pPr algn="l">
              <a:lnSpc>
                <a:spcPts val="3699"/>
              </a:lnSpc>
            </a:pPr>
            <a:r>
              <a:rPr lang="en-US" sz="3699">
                <a:solidFill>
                  <a:srgbClr val="020202"/>
                </a:solidFill>
                <a:latin typeface="Biski"/>
                <a:ea typeface="Biski"/>
                <a:cs typeface="Biski"/>
                <a:sym typeface="Biski"/>
              </a:rPr>
              <a:t>Gerund: A verb form that ends in -ing and functions as a noun (e.g., running, swimming).</a:t>
            </a:r>
          </a:p>
          <a:p>
            <a:pPr algn="l">
              <a:lnSpc>
                <a:spcPts val="3699"/>
              </a:lnSpc>
            </a:pPr>
            <a:endParaRPr lang="en-US" sz="3699">
              <a:solidFill>
                <a:srgbClr val="020202"/>
              </a:solidFill>
              <a:latin typeface="Biski"/>
              <a:ea typeface="Biski"/>
              <a:cs typeface="Biski"/>
              <a:sym typeface="Biski"/>
            </a:endParaRPr>
          </a:p>
        </p:txBody>
      </p:sp>
      <p:sp>
        <p:nvSpPr>
          <p:cNvPr id="27" name="TextBox 27"/>
          <p:cNvSpPr txBox="1"/>
          <p:nvPr/>
        </p:nvSpPr>
        <p:spPr>
          <a:xfrm>
            <a:off x="3265138" y="4206526"/>
            <a:ext cx="13151271" cy="1256030"/>
          </a:xfrm>
          <a:prstGeom prst="rect">
            <a:avLst/>
          </a:prstGeom>
        </p:spPr>
        <p:txBody>
          <a:bodyPr lIns="0" tIns="0" rIns="0" bIns="0" rtlCol="0" anchor="t">
            <a:spAutoFit/>
          </a:bodyPr>
          <a:lstStyle/>
          <a:p>
            <a:pPr algn="l">
              <a:lnSpc>
                <a:spcPts val="3699"/>
              </a:lnSpc>
            </a:pPr>
            <a:r>
              <a:rPr lang="en-US" sz="3699">
                <a:solidFill>
                  <a:srgbClr val="020202"/>
                </a:solidFill>
                <a:latin typeface="Biski"/>
                <a:ea typeface="Biski"/>
                <a:cs typeface="Biski"/>
                <a:sym typeface="Biski"/>
              </a:rPr>
              <a:t>Infinitive: The base form of a verb, often preceded by to (e.g., to run, to swim).</a:t>
            </a:r>
          </a:p>
        </p:txBody>
      </p:sp>
      <p:sp>
        <p:nvSpPr>
          <p:cNvPr id="28" name="TextBox 28"/>
          <p:cNvSpPr txBox="1"/>
          <p:nvPr/>
        </p:nvSpPr>
        <p:spPr>
          <a:xfrm>
            <a:off x="3130822" y="5795931"/>
            <a:ext cx="12322990" cy="2189480"/>
          </a:xfrm>
          <a:prstGeom prst="rect">
            <a:avLst/>
          </a:prstGeom>
        </p:spPr>
        <p:txBody>
          <a:bodyPr lIns="0" tIns="0" rIns="0" bIns="0" rtlCol="0" anchor="t">
            <a:spAutoFit/>
          </a:bodyPr>
          <a:lstStyle/>
          <a:p>
            <a:pPr algn="just">
              <a:lnSpc>
                <a:spcPts val="3699"/>
              </a:lnSpc>
            </a:pPr>
            <a:r>
              <a:rPr lang="en-US" sz="3699">
                <a:solidFill>
                  <a:srgbClr val="020202"/>
                </a:solidFill>
                <a:latin typeface="Biski"/>
                <a:ea typeface="Biski"/>
                <a:cs typeface="Biski"/>
                <a:sym typeface="Biski"/>
              </a:rPr>
              <a:t>Both can function as subjects, objects, or complements in a sentence.</a:t>
            </a:r>
          </a:p>
          <a:p>
            <a:pPr algn="just">
              <a:lnSpc>
                <a:spcPts val="3699"/>
              </a:lnSpc>
            </a:pPr>
            <a:endParaRPr lang="en-US" sz="3699">
              <a:solidFill>
                <a:srgbClr val="020202"/>
              </a:solidFill>
              <a:latin typeface="Biski"/>
              <a:ea typeface="Biski"/>
              <a:cs typeface="Biski"/>
              <a:sym typeface="Biski"/>
            </a:endParaRPr>
          </a:p>
          <a:p>
            <a:pPr algn="just">
              <a:lnSpc>
                <a:spcPts val="3699"/>
              </a:lnSpc>
            </a:pPr>
            <a:endParaRPr lang="en-US" sz="3699">
              <a:solidFill>
                <a:srgbClr val="020202"/>
              </a:solidFill>
              <a:latin typeface="Biski"/>
              <a:ea typeface="Biski"/>
              <a:cs typeface="Biski"/>
              <a:sym typeface="Biski"/>
            </a:endParaRPr>
          </a:p>
        </p:txBody>
      </p:sp>
      <p:sp>
        <p:nvSpPr>
          <p:cNvPr id="29" name="TextBox 29"/>
          <p:cNvSpPr txBox="1"/>
          <p:nvPr/>
        </p:nvSpPr>
        <p:spPr>
          <a:xfrm>
            <a:off x="3183431" y="1259636"/>
            <a:ext cx="10396560" cy="1811020"/>
          </a:xfrm>
          <a:prstGeom prst="rect">
            <a:avLst/>
          </a:prstGeom>
        </p:spPr>
        <p:txBody>
          <a:bodyPr wrap="square" lIns="0" tIns="0" rIns="0" bIns="0" rtlCol="0" anchor="t">
            <a:spAutoFit/>
          </a:bodyPr>
          <a:lstStyle/>
          <a:p>
            <a:pPr algn="ctr">
              <a:lnSpc>
                <a:spcPts val="7279"/>
              </a:lnSpc>
            </a:pPr>
            <a:r>
              <a:rPr lang="en-US" sz="5199" dirty="0">
                <a:solidFill>
                  <a:srgbClr val="3C2E3D"/>
                </a:solidFill>
                <a:latin typeface="Lulu Font TH"/>
                <a:ea typeface="Lulu Font TH"/>
                <a:cs typeface="Lulu Font TH"/>
                <a:sym typeface="Lulu Font TH"/>
              </a:rPr>
              <a:t>What Are Gerunds and Infinitives?</a:t>
            </a:r>
          </a:p>
          <a:p>
            <a:pPr algn="ctr">
              <a:lnSpc>
                <a:spcPts val="7279"/>
              </a:lnSpc>
            </a:pPr>
            <a:endParaRPr lang="en-US" sz="5199" dirty="0">
              <a:solidFill>
                <a:srgbClr val="3C2E3D"/>
              </a:solidFill>
              <a:latin typeface="Lulu Font TH"/>
              <a:ea typeface="Lulu Font TH"/>
              <a:cs typeface="Lulu Font TH"/>
              <a:sym typeface="Lulu Font TH"/>
            </a:endParaRPr>
          </a:p>
        </p:txBody>
      </p:sp>
      <p:sp>
        <p:nvSpPr>
          <p:cNvPr id="30" name="Freeform 30"/>
          <p:cNvSpPr/>
          <p:nvPr/>
        </p:nvSpPr>
        <p:spPr>
          <a:xfrm rot="-1724695">
            <a:off x="2114229" y="4472099"/>
            <a:ext cx="886702" cy="767400"/>
          </a:xfrm>
          <a:custGeom>
            <a:avLst/>
            <a:gdLst/>
            <a:ahLst/>
            <a:cxnLst/>
            <a:rect l="l" t="t" r="r" b="b"/>
            <a:pathLst>
              <a:path w="886702" h="767400">
                <a:moveTo>
                  <a:pt x="0" y="0"/>
                </a:moveTo>
                <a:lnTo>
                  <a:pt x="886702" y="0"/>
                </a:lnTo>
                <a:lnTo>
                  <a:pt x="886702" y="767400"/>
                </a:lnTo>
                <a:lnTo>
                  <a:pt x="0" y="7674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31" name="Freeform 31"/>
          <p:cNvSpPr/>
          <p:nvPr/>
        </p:nvSpPr>
        <p:spPr>
          <a:xfrm rot="-1724695">
            <a:off x="2114229" y="6009507"/>
            <a:ext cx="886702" cy="767400"/>
          </a:xfrm>
          <a:custGeom>
            <a:avLst/>
            <a:gdLst/>
            <a:ahLst/>
            <a:cxnLst/>
            <a:rect l="l" t="t" r="r" b="b"/>
            <a:pathLst>
              <a:path w="886702" h="767400">
                <a:moveTo>
                  <a:pt x="0" y="0"/>
                </a:moveTo>
                <a:lnTo>
                  <a:pt x="886702" y="0"/>
                </a:lnTo>
                <a:lnTo>
                  <a:pt x="886702" y="767400"/>
                </a:lnTo>
                <a:lnTo>
                  <a:pt x="0" y="7674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967" t="-13961" r="-4385" b="-14456"/>
            </a:stretch>
          </a:blipFill>
        </p:spPr>
      </p:sp>
      <p:grpSp>
        <p:nvGrpSpPr>
          <p:cNvPr id="3" name="Group 3"/>
          <p:cNvGrpSpPr/>
          <p:nvPr/>
        </p:nvGrpSpPr>
        <p:grpSpPr>
          <a:xfrm>
            <a:off x="1525999" y="693190"/>
            <a:ext cx="15917348" cy="9117517"/>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p:nvPr/>
          </p:nvSpPr>
          <p:spPr>
            <a:xfrm>
              <a:off x="0" y="-38100"/>
              <a:ext cx="3764577" cy="219446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25999" y="561269"/>
            <a:ext cx="15917348" cy="9164462"/>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0" name="Freeform 10"/>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1" name="Freeform 1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2" name="Freeform 12"/>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3" name="Freeform 13"/>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4" name="Freeform 14"/>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9" name="Group 19"/>
          <p:cNvGrpSpPr/>
          <p:nvPr/>
        </p:nvGrpSpPr>
        <p:grpSpPr>
          <a:xfrm>
            <a:off x="1185326" y="561269"/>
            <a:ext cx="15917348" cy="9164462"/>
            <a:chOff x="0" y="0"/>
            <a:chExt cx="3764577" cy="2167467"/>
          </a:xfrm>
        </p:grpSpPr>
        <p:sp>
          <p:nvSpPr>
            <p:cNvPr id="20" name="Freeform 20"/>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21" name="TextBox 21"/>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5"/>
            <a:stretch>
              <a:fillRect/>
            </a:stretch>
          </a:blipFill>
        </p:spPr>
      </p:sp>
      <p:sp>
        <p:nvSpPr>
          <p:cNvPr id="23" name="Freeform 23"/>
          <p:cNvSpPr/>
          <p:nvPr/>
        </p:nvSpPr>
        <p:spPr>
          <a:xfrm rot="566367">
            <a:off x="13706902" y="7260554"/>
            <a:ext cx="2582597" cy="1760861"/>
          </a:xfrm>
          <a:custGeom>
            <a:avLst/>
            <a:gdLst/>
            <a:ahLst/>
            <a:cxnLst/>
            <a:rect l="l" t="t" r="r" b="b"/>
            <a:pathLst>
              <a:path w="2582597" h="1760861">
                <a:moveTo>
                  <a:pt x="0" y="0"/>
                </a:moveTo>
                <a:lnTo>
                  <a:pt x="2582597" y="0"/>
                </a:lnTo>
                <a:lnTo>
                  <a:pt x="2582597" y="1760861"/>
                </a:lnTo>
                <a:lnTo>
                  <a:pt x="0" y="176086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4" name="TextBox 24"/>
          <p:cNvSpPr txBox="1"/>
          <p:nvPr/>
        </p:nvSpPr>
        <p:spPr>
          <a:xfrm>
            <a:off x="2187501" y="1036364"/>
            <a:ext cx="13388431" cy="1410963"/>
          </a:xfrm>
          <a:prstGeom prst="rect">
            <a:avLst/>
          </a:prstGeom>
        </p:spPr>
        <p:txBody>
          <a:bodyPr wrap="square" lIns="0" tIns="0" rIns="0" bIns="0" rtlCol="0" anchor="t">
            <a:spAutoFit/>
          </a:bodyPr>
          <a:lstStyle/>
          <a:p>
            <a:pPr algn="ctr">
              <a:lnSpc>
                <a:spcPts val="11480"/>
              </a:lnSpc>
            </a:pPr>
            <a:r>
              <a:rPr lang="en-US" sz="8200" dirty="0">
                <a:solidFill>
                  <a:srgbClr val="3C2E3D"/>
                </a:solidFill>
                <a:latin typeface="Blaka"/>
                <a:ea typeface="Blaka"/>
                <a:cs typeface="Blaka"/>
                <a:sym typeface="Blaka"/>
              </a:rPr>
              <a:t>Understanding Their Role in English</a:t>
            </a:r>
          </a:p>
        </p:txBody>
      </p:sp>
      <p:sp>
        <p:nvSpPr>
          <p:cNvPr id="25" name="TextBox 25"/>
          <p:cNvSpPr txBox="1"/>
          <p:nvPr/>
        </p:nvSpPr>
        <p:spPr>
          <a:xfrm>
            <a:off x="2912672" y="2710756"/>
            <a:ext cx="12462655" cy="4558031"/>
          </a:xfrm>
          <a:prstGeom prst="rect">
            <a:avLst/>
          </a:prstGeom>
        </p:spPr>
        <p:txBody>
          <a:bodyPr lIns="0" tIns="0" rIns="0" bIns="0" rtlCol="0" anchor="t">
            <a:spAutoFit/>
          </a:bodyPr>
          <a:lstStyle/>
          <a:p>
            <a:pPr algn="ctr">
              <a:lnSpc>
                <a:spcPts val="6019"/>
              </a:lnSpc>
            </a:pPr>
            <a:r>
              <a:rPr lang="en-US" sz="4299">
                <a:solidFill>
                  <a:srgbClr val="3C2E3D"/>
                </a:solidFill>
                <a:latin typeface="Marykate"/>
                <a:ea typeface="Marykate"/>
                <a:cs typeface="Marykate"/>
                <a:sym typeface="Marykate"/>
              </a:rPr>
              <a:t>In English, verbs can take on various forms depending on their role in a sentence. Two important verb forms are gerunds and infinitives. While they may seem similar, they function differently and are used in specific contexts. This article will explain what gerunds and infinitives are, their functions, and when to use each form.</a:t>
            </a:r>
          </a:p>
          <a:p>
            <a:pPr algn="ctr">
              <a:lnSpc>
                <a:spcPts val="6019"/>
              </a:lnSpc>
            </a:pPr>
            <a:endParaRPr lang="en-US" sz="4299">
              <a:solidFill>
                <a:srgbClr val="3C2E3D"/>
              </a:solidFill>
              <a:latin typeface="Marykate"/>
              <a:ea typeface="Marykate"/>
              <a:cs typeface="Marykate"/>
              <a:sym typeface="Marykat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967" t="-13961" r="-4385" b="-14456"/>
            </a:stretch>
          </a:blipFill>
        </p:spPr>
      </p:sp>
      <p:grpSp>
        <p:nvGrpSpPr>
          <p:cNvPr id="3" name="Group 3"/>
          <p:cNvGrpSpPr/>
          <p:nvPr/>
        </p:nvGrpSpPr>
        <p:grpSpPr>
          <a:xfrm>
            <a:off x="1525999" y="693190"/>
            <a:ext cx="15917348" cy="9117517"/>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p:nvPr/>
          </p:nvSpPr>
          <p:spPr>
            <a:xfrm>
              <a:off x="0" y="-38100"/>
              <a:ext cx="3764577" cy="219446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25999" y="561269"/>
            <a:ext cx="15917348" cy="9164462"/>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0" name="Freeform 10"/>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1" name="Freeform 1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2" name="Freeform 12"/>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3" name="Freeform 13"/>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4" name="Freeform 14"/>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9" name="Group 19"/>
          <p:cNvGrpSpPr/>
          <p:nvPr/>
        </p:nvGrpSpPr>
        <p:grpSpPr>
          <a:xfrm>
            <a:off x="1185326" y="499276"/>
            <a:ext cx="15917348" cy="9164462"/>
            <a:chOff x="0" y="0"/>
            <a:chExt cx="3764577" cy="2167467"/>
          </a:xfrm>
        </p:grpSpPr>
        <p:sp>
          <p:nvSpPr>
            <p:cNvPr id="20" name="Freeform 20"/>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21" name="TextBox 21"/>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5"/>
            <a:stretch>
              <a:fillRect/>
            </a:stretch>
          </a:blipFill>
        </p:spPr>
      </p:sp>
      <p:sp>
        <p:nvSpPr>
          <p:cNvPr id="23" name="Freeform 23"/>
          <p:cNvSpPr/>
          <p:nvPr/>
        </p:nvSpPr>
        <p:spPr>
          <a:xfrm>
            <a:off x="14350585" y="1018619"/>
            <a:ext cx="2458952" cy="1605025"/>
          </a:xfrm>
          <a:custGeom>
            <a:avLst/>
            <a:gdLst/>
            <a:ahLst/>
            <a:cxnLst/>
            <a:rect l="l" t="t" r="r" b="b"/>
            <a:pathLst>
              <a:path w="2458952" h="1605025">
                <a:moveTo>
                  <a:pt x="0" y="0"/>
                </a:moveTo>
                <a:lnTo>
                  <a:pt x="2458952" y="0"/>
                </a:lnTo>
                <a:lnTo>
                  <a:pt x="2458952" y="1605025"/>
                </a:lnTo>
                <a:lnTo>
                  <a:pt x="0" y="160502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4" name="Freeform 24"/>
          <p:cNvSpPr/>
          <p:nvPr/>
        </p:nvSpPr>
        <p:spPr>
          <a:xfrm rot="566367">
            <a:off x="13706902" y="7260554"/>
            <a:ext cx="2582597" cy="1760861"/>
          </a:xfrm>
          <a:custGeom>
            <a:avLst/>
            <a:gdLst/>
            <a:ahLst/>
            <a:cxnLst/>
            <a:rect l="l" t="t" r="r" b="b"/>
            <a:pathLst>
              <a:path w="2582597" h="1760861">
                <a:moveTo>
                  <a:pt x="0" y="0"/>
                </a:moveTo>
                <a:lnTo>
                  <a:pt x="2582597" y="0"/>
                </a:lnTo>
                <a:lnTo>
                  <a:pt x="2582597" y="1760861"/>
                </a:lnTo>
                <a:lnTo>
                  <a:pt x="0" y="176086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5" name="TextBox 25"/>
          <p:cNvSpPr txBox="1"/>
          <p:nvPr/>
        </p:nvSpPr>
        <p:spPr>
          <a:xfrm>
            <a:off x="4267201" y="1036364"/>
            <a:ext cx="7849568" cy="1410963"/>
          </a:xfrm>
          <a:prstGeom prst="rect">
            <a:avLst/>
          </a:prstGeom>
        </p:spPr>
        <p:txBody>
          <a:bodyPr wrap="square" lIns="0" tIns="0" rIns="0" bIns="0" rtlCol="0" anchor="t">
            <a:spAutoFit/>
          </a:bodyPr>
          <a:lstStyle/>
          <a:p>
            <a:pPr algn="ctr">
              <a:lnSpc>
                <a:spcPts val="11480"/>
              </a:lnSpc>
            </a:pPr>
            <a:r>
              <a:rPr lang="en-US" sz="8200" dirty="0">
                <a:solidFill>
                  <a:srgbClr val="3C2E3D"/>
                </a:solidFill>
                <a:latin typeface="Blaka"/>
                <a:ea typeface="Blaka"/>
                <a:cs typeface="Blaka"/>
                <a:sym typeface="Blaka"/>
              </a:rPr>
              <a:t>What is a Gerund?</a:t>
            </a:r>
          </a:p>
        </p:txBody>
      </p:sp>
      <p:sp>
        <p:nvSpPr>
          <p:cNvPr id="26" name="TextBox 26"/>
          <p:cNvSpPr txBox="1"/>
          <p:nvPr/>
        </p:nvSpPr>
        <p:spPr>
          <a:xfrm>
            <a:off x="2324040" y="2658333"/>
            <a:ext cx="13551790" cy="5380990"/>
          </a:xfrm>
          <a:prstGeom prst="rect">
            <a:avLst/>
          </a:prstGeom>
        </p:spPr>
        <p:txBody>
          <a:bodyPr lIns="0" tIns="0" rIns="0" bIns="0" rtlCol="0" anchor="t">
            <a:spAutoFit/>
          </a:bodyPr>
          <a:lstStyle/>
          <a:p>
            <a:pPr algn="l">
              <a:lnSpc>
                <a:spcPts val="4759"/>
              </a:lnSpc>
            </a:pPr>
            <a:r>
              <a:rPr lang="en-US" sz="3399" dirty="0">
                <a:solidFill>
                  <a:srgbClr val="3C2E3D"/>
                </a:solidFill>
                <a:latin typeface="Gotham"/>
                <a:ea typeface="Gotham"/>
                <a:cs typeface="Gotham"/>
                <a:sym typeface="Gotham"/>
              </a:rPr>
              <a:t>A gerund is the -</a:t>
            </a:r>
            <a:r>
              <a:rPr lang="en-US" sz="3399" dirty="0" err="1">
                <a:solidFill>
                  <a:srgbClr val="3C2E3D"/>
                </a:solidFill>
                <a:latin typeface="Gotham"/>
                <a:ea typeface="Gotham"/>
                <a:cs typeface="Gotham"/>
                <a:sym typeface="Gotham"/>
              </a:rPr>
              <a:t>ing</a:t>
            </a:r>
            <a:r>
              <a:rPr lang="en-US" sz="3399" dirty="0">
                <a:solidFill>
                  <a:srgbClr val="3C2E3D"/>
                </a:solidFill>
                <a:latin typeface="Gotham"/>
                <a:ea typeface="Gotham"/>
                <a:cs typeface="Gotham"/>
                <a:sym typeface="Gotham"/>
              </a:rPr>
              <a:t> form of a verb that acts as a noun. Examples include:</a:t>
            </a:r>
          </a:p>
          <a:p>
            <a:pPr algn="l">
              <a:lnSpc>
                <a:spcPts val="4759"/>
              </a:lnSpc>
            </a:pPr>
            <a:endParaRPr lang="en-US" sz="3399" dirty="0">
              <a:solidFill>
                <a:srgbClr val="3C2E3D"/>
              </a:solidFill>
              <a:latin typeface="Gotham"/>
              <a:ea typeface="Gotham"/>
              <a:cs typeface="Gotham"/>
              <a:sym typeface="Gotham"/>
            </a:endParaRPr>
          </a:p>
          <a:p>
            <a:pPr marL="734059" lvl="1" indent="-367030" algn="l">
              <a:lnSpc>
                <a:spcPts val="4759"/>
              </a:lnSpc>
              <a:buFont typeface="Arial"/>
              <a:buChar char="•"/>
            </a:pPr>
            <a:r>
              <a:rPr lang="en-US" sz="3399" dirty="0">
                <a:solidFill>
                  <a:srgbClr val="3C2E3D"/>
                </a:solidFill>
                <a:latin typeface="Gotham"/>
                <a:ea typeface="Gotham"/>
                <a:cs typeface="Gotham"/>
                <a:sym typeface="Gotham"/>
              </a:rPr>
              <a:t>Swimming is fun.</a:t>
            </a:r>
          </a:p>
          <a:p>
            <a:pPr marL="734059" lvl="1" indent="-367030" algn="l">
              <a:lnSpc>
                <a:spcPts val="4759"/>
              </a:lnSpc>
              <a:buFont typeface="Arial"/>
              <a:buChar char="•"/>
            </a:pPr>
            <a:r>
              <a:rPr lang="en-US" sz="3399" dirty="0">
                <a:solidFill>
                  <a:srgbClr val="3C2E3D"/>
                </a:solidFill>
                <a:latin typeface="Gotham"/>
                <a:ea typeface="Gotham"/>
                <a:cs typeface="Gotham"/>
                <a:sym typeface="Gotham"/>
              </a:rPr>
              <a:t> Reading improves your knowledge.</a:t>
            </a:r>
          </a:p>
          <a:p>
            <a:pPr marL="734059" lvl="1" indent="-367030" algn="l">
              <a:lnSpc>
                <a:spcPts val="4759"/>
              </a:lnSpc>
              <a:buFont typeface="Arial"/>
              <a:buChar char="•"/>
            </a:pPr>
            <a:r>
              <a:rPr lang="en-US" sz="3399" dirty="0">
                <a:solidFill>
                  <a:srgbClr val="3C2E3D"/>
                </a:solidFill>
                <a:latin typeface="Gotham"/>
                <a:ea typeface="Gotham"/>
                <a:cs typeface="Gotham"/>
                <a:sym typeface="Gotham"/>
              </a:rPr>
              <a:t>I enjoy dancing.</a:t>
            </a:r>
          </a:p>
          <a:p>
            <a:pPr algn="l">
              <a:lnSpc>
                <a:spcPts val="4759"/>
              </a:lnSpc>
            </a:pPr>
            <a:endParaRPr lang="en-US" sz="3399" dirty="0">
              <a:solidFill>
                <a:srgbClr val="3C2E3D"/>
              </a:solidFill>
              <a:latin typeface="Gotham"/>
              <a:ea typeface="Gotham"/>
              <a:cs typeface="Gotham"/>
              <a:sym typeface="Gotham"/>
            </a:endParaRPr>
          </a:p>
          <a:p>
            <a:pPr algn="l">
              <a:lnSpc>
                <a:spcPts val="4759"/>
              </a:lnSpc>
            </a:pPr>
            <a:r>
              <a:rPr lang="en-US" sz="3399" dirty="0">
                <a:solidFill>
                  <a:srgbClr val="3C2E3D"/>
                </a:solidFill>
                <a:latin typeface="Gotham"/>
                <a:ea typeface="Gotham"/>
                <a:cs typeface="Gotham"/>
                <a:sym typeface="Gotham"/>
              </a:rPr>
              <a:t>Gerunds can be subjects, objects, or complement in sentences.</a:t>
            </a:r>
          </a:p>
          <a:p>
            <a:pPr algn="l">
              <a:lnSpc>
                <a:spcPts val="4759"/>
              </a:lnSpc>
            </a:pPr>
            <a:endParaRPr lang="en-US" sz="3399" dirty="0">
              <a:solidFill>
                <a:srgbClr val="3C2E3D"/>
              </a:solidFill>
              <a:latin typeface="Gotham"/>
              <a:ea typeface="Gotham"/>
              <a:cs typeface="Gotham"/>
              <a:sym typeface="Gotham"/>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967" t="-13961" r="-4385" b="-14456"/>
            </a:stretch>
          </a:blipFill>
        </p:spPr>
      </p:sp>
      <p:grpSp>
        <p:nvGrpSpPr>
          <p:cNvPr id="3" name="Group 3"/>
          <p:cNvGrpSpPr/>
          <p:nvPr/>
        </p:nvGrpSpPr>
        <p:grpSpPr>
          <a:xfrm>
            <a:off x="1525999" y="693190"/>
            <a:ext cx="15917348" cy="9117517"/>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p:nvPr/>
          </p:nvSpPr>
          <p:spPr>
            <a:xfrm>
              <a:off x="0" y="-38100"/>
              <a:ext cx="3764577" cy="219446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25999" y="561269"/>
            <a:ext cx="15917348" cy="9164462"/>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0" name="Freeform 10"/>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1" name="Freeform 1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2" name="Freeform 12"/>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3" name="Freeform 13"/>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4" name="Freeform 14"/>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9" name="Group 19"/>
          <p:cNvGrpSpPr/>
          <p:nvPr/>
        </p:nvGrpSpPr>
        <p:grpSpPr>
          <a:xfrm>
            <a:off x="1185326" y="561269"/>
            <a:ext cx="15917348" cy="9164462"/>
            <a:chOff x="0" y="0"/>
            <a:chExt cx="3764577" cy="2167467"/>
          </a:xfrm>
        </p:grpSpPr>
        <p:sp>
          <p:nvSpPr>
            <p:cNvPr id="20" name="Freeform 20"/>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21" name="TextBox 21"/>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5"/>
            <a:stretch>
              <a:fillRect/>
            </a:stretch>
          </a:blipFill>
        </p:spPr>
      </p:sp>
      <p:sp>
        <p:nvSpPr>
          <p:cNvPr id="23" name="Freeform 23"/>
          <p:cNvSpPr/>
          <p:nvPr/>
        </p:nvSpPr>
        <p:spPr>
          <a:xfrm>
            <a:off x="14350585" y="1018619"/>
            <a:ext cx="2458952" cy="1605025"/>
          </a:xfrm>
          <a:custGeom>
            <a:avLst/>
            <a:gdLst/>
            <a:ahLst/>
            <a:cxnLst/>
            <a:rect l="l" t="t" r="r" b="b"/>
            <a:pathLst>
              <a:path w="2458952" h="1605025">
                <a:moveTo>
                  <a:pt x="0" y="0"/>
                </a:moveTo>
                <a:lnTo>
                  <a:pt x="2458952" y="0"/>
                </a:lnTo>
                <a:lnTo>
                  <a:pt x="2458952" y="1605025"/>
                </a:lnTo>
                <a:lnTo>
                  <a:pt x="0" y="160502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4" name="Freeform 24"/>
          <p:cNvSpPr/>
          <p:nvPr/>
        </p:nvSpPr>
        <p:spPr>
          <a:xfrm rot="566367">
            <a:off x="13706902" y="7260554"/>
            <a:ext cx="2582597" cy="1760861"/>
          </a:xfrm>
          <a:custGeom>
            <a:avLst/>
            <a:gdLst/>
            <a:ahLst/>
            <a:cxnLst/>
            <a:rect l="l" t="t" r="r" b="b"/>
            <a:pathLst>
              <a:path w="2582597" h="1760861">
                <a:moveTo>
                  <a:pt x="0" y="0"/>
                </a:moveTo>
                <a:lnTo>
                  <a:pt x="2582597" y="0"/>
                </a:lnTo>
                <a:lnTo>
                  <a:pt x="2582597" y="1760861"/>
                </a:lnTo>
                <a:lnTo>
                  <a:pt x="0" y="176086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5" name="TextBox 25"/>
          <p:cNvSpPr txBox="1"/>
          <p:nvPr/>
        </p:nvSpPr>
        <p:spPr>
          <a:xfrm>
            <a:off x="5361658" y="1036364"/>
            <a:ext cx="7668542" cy="1410963"/>
          </a:xfrm>
          <a:prstGeom prst="rect">
            <a:avLst/>
          </a:prstGeom>
        </p:spPr>
        <p:txBody>
          <a:bodyPr wrap="square" lIns="0" tIns="0" rIns="0" bIns="0" rtlCol="0" anchor="t">
            <a:spAutoFit/>
          </a:bodyPr>
          <a:lstStyle/>
          <a:p>
            <a:pPr algn="ctr">
              <a:lnSpc>
                <a:spcPts val="11480"/>
              </a:lnSpc>
            </a:pPr>
            <a:r>
              <a:rPr lang="en-US" sz="8200" dirty="0">
                <a:solidFill>
                  <a:srgbClr val="3C2E3D"/>
                </a:solidFill>
                <a:latin typeface="Blaka"/>
                <a:ea typeface="Blaka"/>
                <a:cs typeface="Blaka"/>
                <a:sym typeface="Blaka"/>
              </a:rPr>
              <a:t>Gerund as Subject</a:t>
            </a:r>
          </a:p>
        </p:txBody>
      </p:sp>
      <p:sp>
        <p:nvSpPr>
          <p:cNvPr id="26" name="TextBox 26"/>
          <p:cNvSpPr txBox="1"/>
          <p:nvPr/>
        </p:nvSpPr>
        <p:spPr>
          <a:xfrm>
            <a:off x="3406552" y="3143775"/>
            <a:ext cx="9500989" cy="2850261"/>
          </a:xfrm>
          <a:prstGeom prst="rect">
            <a:avLst/>
          </a:prstGeom>
        </p:spPr>
        <p:txBody>
          <a:bodyPr lIns="0" tIns="0" rIns="0" bIns="0" rtlCol="0" anchor="t">
            <a:spAutoFit/>
          </a:bodyPr>
          <a:lstStyle/>
          <a:p>
            <a:pPr marL="734059" lvl="1" indent="-367030" algn="l">
              <a:lnSpc>
                <a:spcPts val="5711"/>
              </a:lnSpc>
              <a:buFont typeface="Arial"/>
              <a:buChar char="•"/>
            </a:pPr>
            <a:r>
              <a:rPr lang="en-US" sz="3399">
                <a:solidFill>
                  <a:srgbClr val="3C2E3D"/>
                </a:solidFill>
                <a:latin typeface="Recoleta"/>
                <a:ea typeface="Recoleta"/>
                <a:cs typeface="Recoleta"/>
                <a:sym typeface="Recoleta"/>
              </a:rPr>
              <a:t>Cooking takes a lot of time.</a:t>
            </a:r>
          </a:p>
          <a:p>
            <a:pPr marL="734059" lvl="1" indent="-367030" algn="l">
              <a:lnSpc>
                <a:spcPts val="5711"/>
              </a:lnSpc>
              <a:buFont typeface="Arial"/>
              <a:buChar char="•"/>
            </a:pPr>
            <a:r>
              <a:rPr lang="en-US" sz="3399">
                <a:solidFill>
                  <a:srgbClr val="3C2E3D"/>
                </a:solidFill>
                <a:latin typeface="Recoleta"/>
                <a:ea typeface="Recoleta"/>
                <a:cs typeface="Recoleta"/>
                <a:sym typeface="Recoleta"/>
              </a:rPr>
              <a:t> Swimming makes us healthy. </a:t>
            </a:r>
          </a:p>
          <a:p>
            <a:pPr marL="734059" lvl="1" indent="-367030" algn="l">
              <a:lnSpc>
                <a:spcPts val="5711"/>
              </a:lnSpc>
              <a:buFont typeface="Arial"/>
              <a:buChar char="•"/>
            </a:pPr>
            <a:r>
              <a:rPr lang="en-US" sz="3399">
                <a:solidFill>
                  <a:srgbClr val="3C2E3D"/>
                </a:solidFill>
                <a:latin typeface="Recoleta"/>
                <a:ea typeface="Recoleta"/>
                <a:cs typeface="Recoleta"/>
                <a:sym typeface="Recoleta"/>
              </a:rPr>
              <a:t>Cycling is not an easy way to learn. </a:t>
            </a:r>
          </a:p>
          <a:p>
            <a:pPr marL="734059" lvl="1" indent="-367030" algn="l">
              <a:lnSpc>
                <a:spcPts val="5711"/>
              </a:lnSpc>
              <a:buFont typeface="Arial"/>
              <a:buChar char="•"/>
            </a:pPr>
            <a:r>
              <a:rPr lang="en-US" sz="3399">
                <a:solidFill>
                  <a:srgbClr val="3C2E3D"/>
                </a:solidFill>
                <a:latin typeface="Recoleta"/>
                <a:ea typeface="Recoleta"/>
                <a:cs typeface="Recoleta"/>
                <a:sym typeface="Recoleta"/>
              </a:rPr>
              <a:t> Being beautiful makes her a little big arrogant.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967" t="-13961" r="-4385" b="-14456"/>
            </a:stretch>
          </a:blipFill>
        </p:spPr>
      </p:sp>
      <p:grpSp>
        <p:nvGrpSpPr>
          <p:cNvPr id="3" name="Group 3"/>
          <p:cNvGrpSpPr/>
          <p:nvPr/>
        </p:nvGrpSpPr>
        <p:grpSpPr>
          <a:xfrm>
            <a:off x="1525999" y="693190"/>
            <a:ext cx="15917348" cy="9117517"/>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p:nvPr/>
          </p:nvSpPr>
          <p:spPr>
            <a:xfrm>
              <a:off x="0" y="-38100"/>
              <a:ext cx="3764577" cy="219446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25999" y="561269"/>
            <a:ext cx="15917348" cy="9164462"/>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0" name="Freeform 10"/>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1" name="Freeform 1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2" name="Freeform 12"/>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3" name="Freeform 13"/>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4" name="Freeform 14"/>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9" name="Group 19"/>
          <p:cNvGrpSpPr/>
          <p:nvPr/>
        </p:nvGrpSpPr>
        <p:grpSpPr>
          <a:xfrm>
            <a:off x="1185326" y="561269"/>
            <a:ext cx="15917348" cy="9164462"/>
            <a:chOff x="0" y="0"/>
            <a:chExt cx="3764577" cy="2167467"/>
          </a:xfrm>
        </p:grpSpPr>
        <p:sp>
          <p:nvSpPr>
            <p:cNvPr id="20" name="Freeform 20"/>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21" name="TextBox 21"/>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5"/>
            <a:stretch>
              <a:fillRect/>
            </a:stretch>
          </a:blipFill>
        </p:spPr>
      </p:sp>
      <p:sp>
        <p:nvSpPr>
          <p:cNvPr id="23" name="Freeform 23"/>
          <p:cNvSpPr/>
          <p:nvPr/>
        </p:nvSpPr>
        <p:spPr>
          <a:xfrm>
            <a:off x="14350585" y="1018619"/>
            <a:ext cx="2458952" cy="1605025"/>
          </a:xfrm>
          <a:custGeom>
            <a:avLst/>
            <a:gdLst/>
            <a:ahLst/>
            <a:cxnLst/>
            <a:rect l="l" t="t" r="r" b="b"/>
            <a:pathLst>
              <a:path w="2458952" h="1605025">
                <a:moveTo>
                  <a:pt x="0" y="0"/>
                </a:moveTo>
                <a:lnTo>
                  <a:pt x="2458952" y="0"/>
                </a:lnTo>
                <a:lnTo>
                  <a:pt x="2458952" y="1605025"/>
                </a:lnTo>
                <a:lnTo>
                  <a:pt x="0" y="160502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4" name="Freeform 24"/>
          <p:cNvSpPr/>
          <p:nvPr/>
        </p:nvSpPr>
        <p:spPr>
          <a:xfrm rot="566367">
            <a:off x="13706902" y="7260554"/>
            <a:ext cx="2582597" cy="1760861"/>
          </a:xfrm>
          <a:custGeom>
            <a:avLst/>
            <a:gdLst/>
            <a:ahLst/>
            <a:cxnLst/>
            <a:rect l="l" t="t" r="r" b="b"/>
            <a:pathLst>
              <a:path w="2582597" h="1760861">
                <a:moveTo>
                  <a:pt x="0" y="0"/>
                </a:moveTo>
                <a:lnTo>
                  <a:pt x="2582597" y="0"/>
                </a:lnTo>
                <a:lnTo>
                  <a:pt x="2582597" y="1760861"/>
                </a:lnTo>
                <a:lnTo>
                  <a:pt x="0" y="176086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5" name="TextBox 25"/>
          <p:cNvSpPr txBox="1"/>
          <p:nvPr/>
        </p:nvSpPr>
        <p:spPr>
          <a:xfrm>
            <a:off x="5631384" y="1036364"/>
            <a:ext cx="6272411" cy="1410963"/>
          </a:xfrm>
          <a:prstGeom prst="rect">
            <a:avLst/>
          </a:prstGeom>
        </p:spPr>
        <p:txBody>
          <a:bodyPr lIns="0" tIns="0" rIns="0" bIns="0" rtlCol="0" anchor="t">
            <a:spAutoFit/>
          </a:bodyPr>
          <a:lstStyle/>
          <a:p>
            <a:pPr algn="ctr">
              <a:lnSpc>
                <a:spcPts val="11480"/>
              </a:lnSpc>
            </a:pPr>
            <a:r>
              <a:rPr lang="en-US" sz="8200">
                <a:solidFill>
                  <a:srgbClr val="3C2E3D"/>
                </a:solidFill>
                <a:latin typeface="Blaka"/>
                <a:ea typeface="Blaka"/>
                <a:cs typeface="Blaka"/>
                <a:sym typeface="Blaka"/>
              </a:rPr>
              <a:t>Gerund as Object</a:t>
            </a:r>
          </a:p>
        </p:txBody>
      </p:sp>
      <p:sp>
        <p:nvSpPr>
          <p:cNvPr id="26" name="TextBox 26"/>
          <p:cNvSpPr txBox="1"/>
          <p:nvPr/>
        </p:nvSpPr>
        <p:spPr>
          <a:xfrm>
            <a:off x="3740027" y="2899206"/>
            <a:ext cx="10055126" cy="3219451"/>
          </a:xfrm>
          <a:prstGeom prst="rect">
            <a:avLst/>
          </a:prstGeom>
        </p:spPr>
        <p:txBody>
          <a:bodyPr lIns="0" tIns="0" rIns="0" bIns="0" rtlCol="0" anchor="t">
            <a:spAutoFit/>
          </a:bodyPr>
          <a:lstStyle/>
          <a:p>
            <a:pPr marL="971544" lvl="1" indent="-485772" algn="l">
              <a:lnSpc>
                <a:spcPts val="6299"/>
              </a:lnSpc>
              <a:buFont typeface="Arial"/>
              <a:buChar char="•"/>
            </a:pPr>
            <a:r>
              <a:rPr lang="en-US" sz="4499">
                <a:solidFill>
                  <a:srgbClr val="3C2E3D"/>
                </a:solidFill>
                <a:latin typeface="Abstracted Dream"/>
                <a:ea typeface="Abstracted Dream"/>
                <a:cs typeface="Abstracted Dream"/>
                <a:sym typeface="Abstracted Dream"/>
              </a:rPr>
              <a:t>When I was kid, I couldn’t do the spelling. </a:t>
            </a:r>
          </a:p>
          <a:p>
            <a:pPr marL="971544" lvl="1" indent="-485772" algn="l">
              <a:lnSpc>
                <a:spcPts val="6299"/>
              </a:lnSpc>
              <a:buFont typeface="Arial"/>
              <a:buChar char="•"/>
            </a:pPr>
            <a:r>
              <a:rPr lang="en-US" sz="4499">
                <a:solidFill>
                  <a:srgbClr val="3C2E3D"/>
                </a:solidFill>
                <a:latin typeface="Abstracted Dream"/>
                <a:ea typeface="Abstracted Dream"/>
                <a:cs typeface="Abstracted Dream"/>
                <a:sym typeface="Abstracted Dream"/>
              </a:rPr>
              <a:t>Toni enjoys reading horror novels. </a:t>
            </a:r>
          </a:p>
          <a:p>
            <a:pPr marL="971544" lvl="1" indent="-485772" algn="l">
              <a:lnSpc>
                <a:spcPts val="6299"/>
              </a:lnSpc>
              <a:buFont typeface="Arial"/>
              <a:buChar char="•"/>
            </a:pPr>
            <a:r>
              <a:rPr lang="en-US" sz="4499">
                <a:solidFill>
                  <a:srgbClr val="3C2E3D"/>
                </a:solidFill>
                <a:latin typeface="Abstracted Dream"/>
                <a:ea typeface="Abstracted Dream"/>
                <a:cs typeface="Abstracted Dream"/>
                <a:sym typeface="Abstracted Dream"/>
              </a:rPr>
              <a:t>They don’t mind opening the door.</a:t>
            </a:r>
          </a:p>
          <a:p>
            <a:pPr algn="l">
              <a:lnSpc>
                <a:spcPts val="6299"/>
              </a:lnSpc>
            </a:pPr>
            <a:endParaRPr lang="en-US" sz="4499">
              <a:solidFill>
                <a:srgbClr val="3C2E3D"/>
              </a:solidFill>
              <a:latin typeface="Abstracted Dream"/>
              <a:ea typeface="Abstracted Dream"/>
              <a:cs typeface="Abstracted Dream"/>
              <a:sym typeface="Abstracted Dream"/>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967" t="-13961" r="-4385" b="-14456"/>
            </a:stretch>
          </a:blipFill>
        </p:spPr>
      </p:sp>
      <p:grpSp>
        <p:nvGrpSpPr>
          <p:cNvPr id="3" name="Group 3"/>
          <p:cNvGrpSpPr/>
          <p:nvPr/>
        </p:nvGrpSpPr>
        <p:grpSpPr>
          <a:xfrm>
            <a:off x="1525999" y="693190"/>
            <a:ext cx="15917348" cy="9117517"/>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p:nvPr/>
          </p:nvSpPr>
          <p:spPr>
            <a:xfrm>
              <a:off x="0" y="-38100"/>
              <a:ext cx="3764577" cy="219446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25999" y="561269"/>
            <a:ext cx="15917348" cy="9164462"/>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0" name="Freeform 10"/>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1" name="Freeform 1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2" name="Freeform 12"/>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3" name="Freeform 13"/>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4" name="Freeform 14"/>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9" name="Group 19"/>
          <p:cNvGrpSpPr/>
          <p:nvPr/>
        </p:nvGrpSpPr>
        <p:grpSpPr>
          <a:xfrm>
            <a:off x="1185326" y="561269"/>
            <a:ext cx="15917348" cy="9164462"/>
            <a:chOff x="0" y="0"/>
            <a:chExt cx="3764577" cy="2167467"/>
          </a:xfrm>
        </p:grpSpPr>
        <p:sp>
          <p:nvSpPr>
            <p:cNvPr id="20" name="Freeform 20"/>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21" name="TextBox 21"/>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5"/>
            <a:stretch>
              <a:fillRect/>
            </a:stretch>
          </a:blipFill>
        </p:spPr>
      </p:sp>
      <p:sp>
        <p:nvSpPr>
          <p:cNvPr id="23" name="Freeform 23"/>
          <p:cNvSpPr/>
          <p:nvPr/>
        </p:nvSpPr>
        <p:spPr>
          <a:xfrm>
            <a:off x="14350585" y="1018619"/>
            <a:ext cx="2458952" cy="1605025"/>
          </a:xfrm>
          <a:custGeom>
            <a:avLst/>
            <a:gdLst/>
            <a:ahLst/>
            <a:cxnLst/>
            <a:rect l="l" t="t" r="r" b="b"/>
            <a:pathLst>
              <a:path w="2458952" h="1605025">
                <a:moveTo>
                  <a:pt x="0" y="0"/>
                </a:moveTo>
                <a:lnTo>
                  <a:pt x="2458952" y="0"/>
                </a:lnTo>
                <a:lnTo>
                  <a:pt x="2458952" y="1605025"/>
                </a:lnTo>
                <a:lnTo>
                  <a:pt x="0" y="160502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4" name="Freeform 24"/>
          <p:cNvSpPr/>
          <p:nvPr/>
        </p:nvSpPr>
        <p:spPr>
          <a:xfrm rot="566367">
            <a:off x="13706902" y="7260554"/>
            <a:ext cx="2582597" cy="1760861"/>
          </a:xfrm>
          <a:custGeom>
            <a:avLst/>
            <a:gdLst/>
            <a:ahLst/>
            <a:cxnLst/>
            <a:rect l="l" t="t" r="r" b="b"/>
            <a:pathLst>
              <a:path w="2582597" h="1760861">
                <a:moveTo>
                  <a:pt x="0" y="0"/>
                </a:moveTo>
                <a:lnTo>
                  <a:pt x="2582597" y="0"/>
                </a:lnTo>
                <a:lnTo>
                  <a:pt x="2582597" y="1760861"/>
                </a:lnTo>
                <a:lnTo>
                  <a:pt x="0" y="176086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5" name="TextBox 25"/>
          <p:cNvSpPr txBox="1"/>
          <p:nvPr/>
        </p:nvSpPr>
        <p:spPr>
          <a:xfrm>
            <a:off x="4110956" y="1036364"/>
            <a:ext cx="9313268" cy="1410963"/>
          </a:xfrm>
          <a:prstGeom prst="rect">
            <a:avLst/>
          </a:prstGeom>
        </p:spPr>
        <p:txBody>
          <a:bodyPr lIns="0" tIns="0" rIns="0" bIns="0" rtlCol="0" anchor="t">
            <a:spAutoFit/>
          </a:bodyPr>
          <a:lstStyle/>
          <a:p>
            <a:pPr algn="ctr">
              <a:lnSpc>
                <a:spcPts val="11480"/>
              </a:lnSpc>
            </a:pPr>
            <a:r>
              <a:rPr lang="en-US" sz="8200">
                <a:solidFill>
                  <a:srgbClr val="3C2E3D"/>
                </a:solidFill>
                <a:latin typeface="Blaka"/>
                <a:ea typeface="Blaka"/>
                <a:cs typeface="Blaka"/>
                <a:sym typeface="Blaka"/>
              </a:rPr>
              <a:t>Verb Followed by Gerund</a:t>
            </a:r>
          </a:p>
        </p:txBody>
      </p:sp>
      <p:sp>
        <p:nvSpPr>
          <p:cNvPr id="26" name="TextBox 26"/>
          <p:cNvSpPr txBox="1"/>
          <p:nvPr/>
        </p:nvSpPr>
        <p:spPr>
          <a:xfrm>
            <a:off x="2753128" y="2680026"/>
            <a:ext cx="12826933" cy="2879725"/>
          </a:xfrm>
          <a:prstGeom prst="rect">
            <a:avLst/>
          </a:prstGeom>
        </p:spPr>
        <p:txBody>
          <a:bodyPr lIns="0" tIns="0" rIns="0" bIns="0" rtlCol="0" anchor="t">
            <a:spAutoFit/>
          </a:bodyPr>
          <a:lstStyle/>
          <a:p>
            <a:pPr algn="ctr">
              <a:lnSpc>
                <a:spcPts val="5599"/>
              </a:lnSpc>
            </a:pPr>
            <a:r>
              <a:rPr lang="en-US" sz="3999">
                <a:solidFill>
                  <a:srgbClr val="3C2E3D"/>
                </a:solidFill>
                <a:latin typeface="Aesthetic color"/>
                <a:ea typeface="Aesthetic color"/>
                <a:cs typeface="Aesthetic color"/>
                <a:sym typeface="Aesthetic color"/>
              </a:rPr>
              <a:t>Admit, Fancy, appreciate, forgive, avoid, keep, anticipate, mind, deny, practice, delay, postpone, detest, prevent, enjoy, resist, excuse, risk, finish, understand</a:t>
            </a:r>
          </a:p>
          <a:p>
            <a:pPr algn="ctr">
              <a:lnSpc>
                <a:spcPts val="5599"/>
              </a:lnSpc>
            </a:pPr>
            <a:endParaRPr lang="en-US" sz="3999">
              <a:solidFill>
                <a:srgbClr val="3C2E3D"/>
              </a:solidFill>
              <a:latin typeface="Aesthetic color"/>
              <a:ea typeface="Aesthetic color"/>
              <a:cs typeface="Aesthetic color"/>
              <a:sym typeface="Aesthetic color"/>
            </a:endParaRPr>
          </a:p>
        </p:txBody>
      </p:sp>
      <p:sp>
        <p:nvSpPr>
          <p:cNvPr id="27" name="TextBox 27"/>
          <p:cNvSpPr txBox="1"/>
          <p:nvPr/>
        </p:nvSpPr>
        <p:spPr>
          <a:xfrm>
            <a:off x="4695850" y="5650262"/>
            <a:ext cx="8143479" cy="975361"/>
          </a:xfrm>
          <a:prstGeom prst="rect">
            <a:avLst/>
          </a:prstGeom>
        </p:spPr>
        <p:txBody>
          <a:bodyPr lIns="0" tIns="0" rIns="0" bIns="0" rtlCol="0" anchor="t">
            <a:spAutoFit/>
          </a:bodyPr>
          <a:lstStyle/>
          <a:p>
            <a:pPr algn="ctr">
              <a:lnSpc>
                <a:spcPts val="7139"/>
              </a:lnSpc>
            </a:pPr>
            <a:r>
              <a:rPr lang="en-US" sz="5099">
                <a:solidFill>
                  <a:srgbClr val="3C2E3D"/>
                </a:solidFill>
                <a:latin typeface="Aeternum"/>
                <a:ea typeface="Aeternum"/>
                <a:cs typeface="Aeternum"/>
                <a:sym typeface="Aeternum"/>
              </a:rPr>
              <a:t>example : I enjoy reading a book</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967" t="-13961" r="-4385" b="-14456"/>
            </a:stretch>
          </a:blipFill>
        </p:spPr>
      </p:sp>
      <p:grpSp>
        <p:nvGrpSpPr>
          <p:cNvPr id="3" name="Group 3"/>
          <p:cNvGrpSpPr/>
          <p:nvPr/>
        </p:nvGrpSpPr>
        <p:grpSpPr>
          <a:xfrm>
            <a:off x="1525999" y="693190"/>
            <a:ext cx="15917348" cy="9117517"/>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p:nvPr/>
          </p:nvSpPr>
          <p:spPr>
            <a:xfrm>
              <a:off x="0" y="-38100"/>
              <a:ext cx="3764577" cy="219446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25999" y="561269"/>
            <a:ext cx="15917348" cy="9164462"/>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0" name="Freeform 10"/>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1" name="Freeform 1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2" name="Freeform 12"/>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3" name="Freeform 13"/>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4" name="Freeform 14"/>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9" name="Group 19"/>
          <p:cNvGrpSpPr/>
          <p:nvPr/>
        </p:nvGrpSpPr>
        <p:grpSpPr>
          <a:xfrm>
            <a:off x="1185326" y="561269"/>
            <a:ext cx="15917348" cy="9164462"/>
            <a:chOff x="0" y="0"/>
            <a:chExt cx="3764577" cy="2167467"/>
          </a:xfrm>
        </p:grpSpPr>
        <p:sp>
          <p:nvSpPr>
            <p:cNvPr id="20" name="Freeform 20"/>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21" name="TextBox 21"/>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5"/>
            <a:stretch>
              <a:fillRect/>
            </a:stretch>
          </a:blipFill>
        </p:spPr>
      </p:sp>
      <p:sp>
        <p:nvSpPr>
          <p:cNvPr id="23" name="TextBox 23"/>
          <p:cNvSpPr txBox="1"/>
          <p:nvPr/>
        </p:nvSpPr>
        <p:spPr>
          <a:xfrm>
            <a:off x="4096083" y="972656"/>
            <a:ext cx="10293747" cy="1203313"/>
          </a:xfrm>
          <a:prstGeom prst="rect">
            <a:avLst/>
          </a:prstGeom>
        </p:spPr>
        <p:txBody>
          <a:bodyPr lIns="0" tIns="0" rIns="0" bIns="0" rtlCol="0" anchor="t">
            <a:spAutoFit/>
          </a:bodyPr>
          <a:lstStyle/>
          <a:p>
            <a:pPr algn="ctr">
              <a:lnSpc>
                <a:spcPts val="9800"/>
              </a:lnSpc>
            </a:pPr>
            <a:r>
              <a:rPr lang="en-US" sz="7000">
                <a:solidFill>
                  <a:srgbClr val="3C2E3D"/>
                </a:solidFill>
                <a:latin typeface="Blaka"/>
                <a:ea typeface="Blaka"/>
                <a:cs typeface="Blaka"/>
                <a:sym typeface="Blaka"/>
              </a:rPr>
              <a:t>Preposition Followed by Gerund </a:t>
            </a:r>
          </a:p>
        </p:txBody>
      </p:sp>
      <p:sp>
        <p:nvSpPr>
          <p:cNvPr id="24" name="TextBox 24"/>
          <p:cNvSpPr txBox="1"/>
          <p:nvPr/>
        </p:nvSpPr>
        <p:spPr>
          <a:xfrm>
            <a:off x="4337800" y="2572608"/>
            <a:ext cx="10293747" cy="2083405"/>
          </a:xfrm>
          <a:prstGeom prst="rect">
            <a:avLst/>
          </a:prstGeom>
        </p:spPr>
        <p:txBody>
          <a:bodyPr lIns="0" tIns="0" rIns="0" bIns="0" rtlCol="0" anchor="t">
            <a:spAutoFit/>
          </a:bodyPr>
          <a:lstStyle/>
          <a:p>
            <a:pPr algn="ctr">
              <a:lnSpc>
                <a:spcPts val="5391"/>
              </a:lnSpc>
              <a:spcBef>
                <a:spcPct val="0"/>
              </a:spcBef>
            </a:pPr>
            <a:r>
              <a:rPr lang="en-US" sz="3851">
                <a:solidFill>
                  <a:srgbClr val="3C2E3D"/>
                </a:solidFill>
                <a:latin typeface="Adventurous"/>
                <a:ea typeface="Adventurous"/>
                <a:cs typeface="Adventurous"/>
                <a:sym typeface="Adventurous"/>
              </a:rPr>
              <a:t>About, at, after, before, front, for, in, on, off, of, under, up, to, without, beside, behind</a:t>
            </a:r>
          </a:p>
        </p:txBody>
      </p:sp>
      <p:sp>
        <p:nvSpPr>
          <p:cNvPr id="25" name="TextBox 25"/>
          <p:cNvSpPr txBox="1"/>
          <p:nvPr/>
        </p:nvSpPr>
        <p:spPr>
          <a:xfrm>
            <a:off x="3416752" y="5359727"/>
            <a:ext cx="12135843" cy="2839720"/>
          </a:xfrm>
          <a:prstGeom prst="rect">
            <a:avLst/>
          </a:prstGeom>
        </p:spPr>
        <p:txBody>
          <a:bodyPr lIns="0" tIns="0" rIns="0" bIns="0" rtlCol="0" anchor="t">
            <a:spAutoFit/>
          </a:bodyPr>
          <a:lstStyle/>
          <a:p>
            <a:pPr marL="1122679" lvl="1" indent="-561340" algn="l">
              <a:lnSpc>
                <a:spcPts val="7279"/>
              </a:lnSpc>
              <a:buFont typeface="Arial"/>
              <a:buChar char="•"/>
            </a:pPr>
            <a:r>
              <a:rPr lang="en-US" sz="5199">
                <a:solidFill>
                  <a:srgbClr val="3C2E3D"/>
                </a:solidFill>
                <a:latin typeface="Aeternum"/>
                <a:ea typeface="Aeternum"/>
                <a:cs typeface="Aeternum"/>
                <a:sym typeface="Aeternum"/>
              </a:rPr>
              <a:t>They are excited about traveling to Europe.</a:t>
            </a:r>
          </a:p>
          <a:p>
            <a:pPr marL="1122679" lvl="1" indent="-561340" algn="l">
              <a:lnSpc>
                <a:spcPts val="7279"/>
              </a:lnSpc>
              <a:buFont typeface="Arial"/>
              <a:buChar char="•"/>
            </a:pPr>
            <a:r>
              <a:rPr lang="en-US" sz="5199">
                <a:solidFill>
                  <a:srgbClr val="3C2E3D"/>
                </a:solidFill>
                <a:latin typeface="Aeternum"/>
                <a:ea typeface="Aeternum"/>
                <a:cs typeface="Aeternum"/>
                <a:sym typeface="Aeternum"/>
              </a:rPr>
              <a:t>I take a bath after running</a:t>
            </a:r>
          </a:p>
          <a:p>
            <a:pPr algn="l">
              <a:lnSpc>
                <a:spcPts val="7279"/>
              </a:lnSpc>
            </a:pPr>
            <a:endParaRPr lang="en-US" sz="5199">
              <a:solidFill>
                <a:srgbClr val="3C2E3D"/>
              </a:solidFill>
              <a:latin typeface="Aeternum"/>
              <a:ea typeface="Aeternum"/>
              <a:cs typeface="Aeternum"/>
              <a:sym typeface="Aeternum"/>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967" t="-13961" r="-4385" b="-14456"/>
            </a:stretch>
          </a:blipFill>
        </p:spPr>
      </p:sp>
      <p:grpSp>
        <p:nvGrpSpPr>
          <p:cNvPr id="3" name="Group 3"/>
          <p:cNvGrpSpPr/>
          <p:nvPr/>
        </p:nvGrpSpPr>
        <p:grpSpPr>
          <a:xfrm>
            <a:off x="1525999" y="693190"/>
            <a:ext cx="15917348" cy="9117517"/>
            <a:chOff x="0" y="0"/>
            <a:chExt cx="3764577" cy="2156364"/>
          </a:xfrm>
        </p:grpSpPr>
        <p:sp>
          <p:nvSpPr>
            <p:cNvPr id="4" name="Freeform 4"/>
            <p:cNvSpPr/>
            <p:nvPr/>
          </p:nvSpPr>
          <p:spPr>
            <a:xfrm>
              <a:off x="0" y="0"/>
              <a:ext cx="3764577" cy="2156364"/>
            </a:xfrm>
            <a:custGeom>
              <a:avLst/>
              <a:gdLst/>
              <a:ahLst/>
              <a:cxnLst/>
              <a:rect l="l" t="t" r="r" b="b"/>
              <a:pathLst>
                <a:path w="3764577" h="2156364">
                  <a:moveTo>
                    <a:pt x="24806" y="0"/>
                  </a:moveTo>
                  <a:lnTo>
                    <a:pt x="3739771" y="0"/>
                  </a:lnTo>
                  <a:cubicBezTo>
                    <a:pt x="3753471" y="0"/>
                    <a:pt x="3764577" y="11106"/>
                    <a:pt x="3764577" y="24806"/>
                  </a:cubicBezTo>
                  <a:lnTo>
                    <a:pt x="3764577" y="2131558"/>
                  </a:lnTo>
                  <a:cubicBezTo>
                    <a:pt x="3764577" y="2145258"/>
                    <a:pt x="3753471" y="2156364"/>
                    <a:pt x="3739771" y="2156364"/>
                  </a:cubicBezTo>
                  <a:lnTo>
                    <a:pt x="24806" y="2156364"/>
                  </a:lnTo>
                  <a:cubicBezTo>
                    <a:pt x="18227" y="2156364"/>
                    <a:pt x="11917" y="2153751"/>
                    <a:pt x="7265" y="2149098"/>
                  </a:cubicBezTo>
                  <a:cubicBezTo>
                    <a:pt x="2613" y="2144447"/>
                    <a:pt x="0" y="2138137"/>
                    <a:pt x="0" y="2131558"/>
                  </a:cubicBezTo>
                  <a:lnTo>
                    <a:pt x="0" y="24806"/>
                  </a:lnTo>
                  <a:cubicBezTo>
                    <a:pt x="0" y="18227"/>
                    <a:pt x="2613" y="11917"/>
                    <a:pt x="7265" y="7265"/>
                  </a:cubicBezTo>
                  <a:cubicBezTo>
                    <a:pt x="11917" y="2613"/>
                    <a:pt x="18227" y="0"/>
                    <a:pt x="24806" y="0"/>
                  </a:cubicBezTo>
                  <a:close/>
                </a:path>
              </a:pathLst>
            </a:custGeom>
            <a:solidFill>
              <a:srgbClr val="182C45">
                <a:alpha val="25882"/>
              </a:srgbClr>
            </a:solidFill>
          </p:spPr>
        </p:sp>
        <p:sp>
          <p:nvSpPr>
            <p:cNvPr id="5" name="TextBox 5"/>
            <p:cNvSpPr txBox="1"/>
            <p:nvPr/>
          </p:nvSpPr>
          <p:spPr>
            <a:xfrm>
              <a:off x="0" y="-38100"/>
              <a:ext cx="3764577" cy="2194464"/>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1525999" y="561269"/>
            <a:ext cx="15917348" cy="9164462"/>
            <a:chOff x="0" y="0"/>
            <a:chExt cx="3764577" cy="2167467"/>
          </a:xfrm>
        </p:grpSpPr>
        <p:sp>
          <p:nvSpPr>
            <p:cNvPr id="7" name="Freeform 7"/>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B1CFEC"/>
            </a:solidFill>
          </p:spPr>
        </p:sp>
        <p:sp>
          <p:nvSpPr>
            <p:cNvPr id="8" name="TextBox 8"/>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rot="-5400000">
            <a:off x="16362525" y="995060"/>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0" name="Freeform 10"/>
          <p:cNvSpPr/>
          <p:nvPr/>
        </p:nvSpPr>
        <p:spPr>
          <a:xfrm rot="-5400000">
            <a:off x="16362525" y="2238313"/>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1" name="Freeform 11"/>
          <p:cNvSpPr/>
          <p:nvPr/>
        </p:nvSpPr>
        <p:spPr>
          <a:xfrm rot="-5400000">
            <a:off x="16362525" y="348236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2" name="Freeform 12"/>
          <p:cNvSpPr/>
          <p:nvPr/>
        </p:nvSpPr>
        <p:spPr>
          <a:xfrm rot="-5400000">
            <a:off x="16362525" y="472642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3" name="Freeform 13"/>
          <p:cNvSpPr/>
          <p:nvPr/>
        </p:nvSpPr>
        <p:spPr>
          <a:xfrm rot="-5400000">
            <a:off x="16362525" y="7211502"/>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sp>
      <p:sp>
        <p:nvSpPr>
          <p:cNvPr id="14" name="Freeform 14"/>
          <p:cNvSpPr/>
          <p:nvPr/>
        </p:nvSpPr>
        <p:spPr>
          <a:xfrm rot="-5400000">
            <a:off x="16362525" y="889101"/>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5400000">
            <a:off x="16362525" y="213694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5400000">
            <a:off x="16362525" y="3381989"/>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rot="-5400000">
            <a:off x="16362525" y="4626045"/>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Freeform 18"/>
          <p:cNvSpPr/>
          <p:nvPr/>
        </p:nvSpPr>
        <p:spPr>
          <a:xfrm rot="-5400000">
            <a:off x="16362525" y="7114157"/>
            <a:ext cx="894025" cy="1867414"/>
          </a:xfrm>
          <a:custGeom>
            <a:avLst/>
            <a:gdLst/>
            <a:ahLst/>
            <a:cxnLst/>
            <a:rect l="l" t="t" r="r" b="b"/>
            <a:pathLst>
              <a:path w="894025" h="1867414">
                <a:moveTo>
                  <a:pt x="0" y="0"/>
                </a:moveTo>
                <a:lnTo>
                  <a:pt x="894024" y="0"/>
                </a:lnTo>
                <a:lnTo>
                  <a:pt x="894024" y="1867414"/>
                </a:lnTo>
                <a:lnTo>
                  <a:pt x="0" y="18674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9" name="Group 19"/>
          <p:cNvGrpSpPr/>
          <p:nvPr/>
        </p:nvGrpSpPr>
        <p:grpSpPr>
          <a:xfrm>
            <a:off x="1185326" y="561269"/>
            <a:ext cx="15917348" cy="9164462"/>
            <a:chOff x="0" y="0"/>
            <a:chExt cx="3764577" cy="2167467"/>
          </a:xfrm>
        </p:grpSpPr>
        <p:sp>
          <p:nvSpPr>
            <p:cNvPr id="20" name="Freeform 20"/>
            <p:cNvSpPr/>
            <p:nvPr/>
          </p:nvSpPr>
          <p:spPr>
            <a:xfrm>
              <a:off x="0" y="0"/>
              <a:ext cx="3764577" cy="2167467"/>
            </a:xfrm>
            <a:custGeom>
              <a:avLst/>
              <a:gdLst/>
              <a:ahLst/>
              <a:cxnLst/>
              <a:rect l="l" t="t" r="r" b="b"/>
              <a:pathLst>
                <a:path w="3764577" h="2167467">
                  <a:moveTo>
                    <a:pt x="24806" y="0"/>
                  </a:moveTo>
                  <a:lnTo>
                    <a:pt x="3739771" y="0"/>
                  </a:lnTo>
                  <a:cubicBezTo>
                    <a:pt x="3753471" y="0"/>
                    <a:pt x="3764577" y="11106"/>
                    <a:pt x="3764577" y="24806"/>
                  </a:cubicBezTo>
                  <a:lnTo>
                    <a:pt x="3764577" y="2142661"/>
                  </a:lnTo>
                  <a:cubicBezTo>
                    <a:pt x="3764577" y="2156361"/>
                    <a:pt x="3753471" y="2167467"/>
                    <a:pt x="3739771" y="2167467"/>
                  </a:cubicBezTo>
                  <a:lnTo>
                    <a:pt x="24806" y="2167467"/>
                  </a:lnTo>
                  <a:cubicBezTo>
                    <a:pt x="18227" y="2167467"/>
                    <a:pt x="11917" y="2164853"/>
                    <a:pt x="7265" y="2160201"/>
                  </a:cubicBezTo>
                  <a:cubicBezTo>
                    <a:pt x="2613" y="2155549"/>
                    <a:pt x="0" y="2149240"/>
                    <a:pt x="0" y="2142661"/>
                  </a:cubicBezTo>
                  <a:lnTo>
                    <a:pt x="0" y="24806"/>
                  </a:lnTo>
                  <a:cubicBezTo>
                    <a:pt x="0" y="18227"/>
                    <a:pt x="2613" y="11917"/>
                    <a:pt x="7265" y="7265"/>
                  </a:cubicBezTo>
                  <a:cubicBezTo>
                    <a:pt x="11917" y="2613"/>
                    <a:pt x="18227" y="0"/>
                    <a:pt x="24806" y="0"/>
                  </a:cubicBezTo>
                  <a:close/>
                </a:path>
              </a:pathLst>
            </a:custGeom>
            <a:solidFill>
              <a:srgbClr val="FFFFFF"/>
            </a:solidFill>
          </p:spPr>
        </p:sp>
        <p:sp>
          <p:nvSpPr>
            <p:cNvPr id="21" name="TextBox 21"/>
            <p:cNvSpPr txBox="1"/>
            <p:nvPr/>
          </p:nvSpPr>
          <p:spPr>
            <a:xfrm>
              <a:off x="0" y="-38100"/>
              <a:ext cx="3764577" cy="2205567"/>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922637" y="1050653"/>
            <a:ext cx="736712" cy="8185694"/>
          </a:xfrm>
          <a:custGeom>
            <a:avLst/>
            <a:gdLst/>
            <a:ahLst/>
            <a:cxnLst/>
            <a:rect l="l" t="t" r="r" b="b"/>
            <a:pathLst>
              <a:path w="736712" h="8185694">
                <a:moveTo>
                  <a:pt x="0" y="0"/>
                </a:moveTo>
                <a:lnTo>
                  <a:pt x="736712" y="0"/>
                </a:lnTo>
                <a:lnTo>
                  <a:pt x="736712" y="8185694"/>
                </a:lnTo>
                <a:lnTo>
                  <a:pt x="0" y="8185694"/>
                </a:lnTo>
                <a:lnTo>
                  <a:pt x="0" y="0"/>
                </a:lnTo>
                <a:close/>
              </a:path>
            </a:pathLst>
          </a:custGeom>
          <a:blipFill>
            <a:blip r:embed="rId15"/>
            <a:stretch>
              <a:fillRect/>
            </a:stretch>
          </a:blipFill>
        </p:spPr>
      </p:sp>
      <p:sp>
        <p:nvSpPr>
          <p:cNvPr id="23" name="TextBox 23"/>
          <p:cNvSpPr txBox="1"/>
          <p:nvPr/>
        </p:nvSpPr>
        <p:spPr>
          <a:xfrm>
            <a:off x="4337800" y="619495"/>
            <a:ext cx="10293747" cy="1203313"/>
          </a:xfrm>
          <a:prstGeom prst="rect">
            <a:avLst/>
          </a:prstGeom>
        </p:spPr>
        <p:txBody>
          <a:bodyPr lIns="0" tIns="0" rIns="0" bIns="0" rtlCol="0" anchor="t">
            <a:spAutoFit/>
          </a:bodyPr>
          <a:lstStyle/>
          <a:p>
            <a:pPr algn="ctr">
              <a:lnSpc>
                <a:spcPts val="9800"/>
              </a:lnSpc>
            </a:pPr>
            <a:r>
              <a:rPr lang="en-US" sz="7000">
                <a:solidFill>
                  <a:srgbClr val="3C2E3D"/>
                </a:solidFill>
                <a:latin typeface="Blaka"/>
                <a:ea typeface="Blaka"/>
                <a:cs typeface="Blaka"/>
                <a:sym typeface="Blaka"/>
              </a:rPr>
              <a:t>Preposition Followed by Gerund </a:t>
            </a:r>
          </a:p>
        </p:txBody>
      </p:sp>
      <p:sp>
        <p:nvSpPr>
          <p:cNvPr id="24" name="TextBox 24"/>
          <p:cNvSpPr txBox="1"/>
          <p:nvPr/>
        </p:nvSpPr>
        <p:spPr>
          <a:xfrm>
            <a:off x="2436140" y="1837976"/>
            <a:ext cx="14097066" cy="4994275"/>
          </a:xfrm>
          <a:prstGeom prst="rect">
            <a:avLst/>
          </a:prstGeom>
        </p:spPr>
        <p:txBody>
          <a:bodyPr lIns="0" tIns="0" rIns="0" bIns="0" rtlCol="0" anchor="t">
            <a:spAutoFit/>
          </a:bodyPr>
          <a:lstStyle/>
          <a:p>
            <a:pPr algn="just">
              <a:lnSpc>
                <a:spcPts val="5599"/>
              </a:lnSpc>
            </a:pPr>
            <a:r>
              <a:rPr lang="en-US" sz="3999">
                <a:solidFill>
                  <a:srgbClr val="3C2E3D"/>
                </a:solidFill>
                <a:latin typeface="Aeternum"/>
                <a:ea typeface="Aeternum"/>
                <a:cs typeface="Aeternum"/>
                <a:sym typeface="Aeternum"/>
              </a:rPr>
              <a:t>note:</a:t>
            </a:r>
          </a:p>
          <a:p>
            <a:pPr algn="just">
              <a:lnSpc>
                <a:spcPts val="5599"/>
              </a:lnSpc>
            </a:pPr>
            <a:r>
              <a:rPr lang="en-US" sz="3999">
                <a:solidFill>
                  <a:srgbClr val="3C2E3D"/>
                </a:solidFill>
                <a:latin typeface="Aeternum"/>
                <a:ea typeface="Aeternum"/>
                <a:cs typeface="Aeternum"/>
                <a:sym typeface="Aeternum"/>
              </a:rPr>
              <a:t>The preposition that is difficult to recognize is 'to' because 'to' can function as a preposition as well as an infinitive form. To make it easier to distinguish, we need to recognize which verbs are usually followed by 'to' as a preposition, which must then be followed by a gerund.</a:t>
            </a:r>
          </a:p>
          <a:p>
            <a:pPr algn="just">
              <a:lnSpc>
                <a:spcPts val="5599"/>
              </a:lnSpc>
            </a:pPr>
            <a:r>
              <a:rPr lang="en-US" sz="3999">
                <a:solidFill>
                  <a:srgbClr val="3C2E3D"/>
                </a:solidFill>
                <a:latin typeface="Aeternum"/>
                <a:ea typeface="Aeternum"/>
                <a:cs typeface="Aeternum"/>
                <a:sym typeface="Aeternum"/>
              </a:rPr>
              <a:t>here is the preposition to followed by gerund:</a:t>
            </a:r>
          </a:p>
          <a:p>
            <a:pPr algn="just">
              <a:lnSpc>
                <a:spcPts val="5599"/>
              </a:lnSpc>
            </a:pPr>
            <a:endParaRPr lang="en-US" sz="3999">
              <a:solidFill>
                <a:srgbClr val="3C2E3D"/>
              </a:solidFill>
              <a:latin typeface="Aeternum"/>
              <a:ea typeface="Aeternum"/>
              <a:cs typeface="Aeternum"/>
              <a:sym typeface="Aeternum"/>
            </a:endParaRPr>
          </a:p>
        </p:txBody>
      </p:sp>
      <p:sp>
        <p:nvSpPr>
          <p:cNvPr id="25" name="TextBox 25"/>
          <p:cNvSpPr txBox="1"/>
          <p:nvPr/>
        </p:nvSpPr>
        <p:spPr>
          <a:xfrm>
            <a:off x="3264867" y="6379302"/>
            <a:ext cx="11366680" cy="2174875"/>
          </a:xfrm>
          <a:prstGeom prst="rect">
            <a:avLst/>
          </a:prstGeom>
        </p:spPr>
        <p:txBody>
          <a:bodyPr lIns="0" tIns="0" rIns="0" bIns="0" rtlCol="0" anchor="t">
            <a:spAutoFit/>
          </a:bodyPr>
          <a:lstStyle/>
          <a:p>
            <a:pPr algn="ctr">
              <a:lnSpc>
                <a:spcPts val="5599"/>
              </a:lnSpc>
            </a:pPr>
            <a:r>
              <a:rPr lang="en-US" sz="3999">
                <a:solidFill>
                  <a:srgbClr val="3C2E3D"/>
                </a:solidFill>
                <a:latin typeface="Aesthetic color"/>
                <a:ea typeface="Aesthetic color"/>
                <a:cs typeface="Aesthetic color"/>
                <a:sym typeface="Aesthetic color"/>
              </a:rPr>
              <a:t>To be (get) used to, look forward to, to be (get) accustomed to, object to, listen to, confess to</a:t>
            </a:r>
          </a:p>
          <a:p>
            <a:pPr algn="ctr">
              <a:lnSpc>
                <a:spcPts val="5599"/>
              </a:lnSpc>
            </a:pPr>
            <a:endParaRPr lang="en-US" sz="3999">
              <a:solidFill>
                <a:srgbClr val="3C2E3D"/>
              </a:solidFill>
              <a:latin typeface="Aesthetic color"/>
              <a:ea typeface="Aesthetic color"/>
              <a:cs typeface="Aesthetic color"/>
              <a:sym typeface="Aesthetic color"/>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TotalTime>
  <Words>931</Words>
  <Application>Microsoft Office PowerPoint</Application>
  <PresentationFormat>Custom</PresentationFormat>
  <Paragraphs>90</Paragraphs>
  <Slides>19</Slides>
  <Notes>0</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19</vt:i4>
      </vt:variant>
    </vt:vector>
  </HeadingPairs>
  <TitlesOfParts>
    <vt:vector size="38" baseType="lpstr">
      <vt:lpstr>Calibri</vt:lpstr>
      <vt:lpstr>Aeternum</vt:lpstr>
      <vt:lpstr>More Sugar</vt:lpstr>
      <vt:lpstr>AeroDragon</vt:lpstr>
      <vt:lpstr>Aesthetic color</vt:lpstr>
      <vt:lpstr>Amber Kai</vt:lpstr>
      <vt:lpstr>Arial</vt:lpstr>
      <vt:lpstr>More Sugar Thin</vt:lpstr>
      <vt:lpstr>AeroFlame</vt:lpstr>
      <vt:lpstr>Blaka</vt:lpstr>
      <vt:lpstr>Recoleta</vt:lpstr>
      <vt:lpstr>Biski</vt:lpstr>
      <vt:lpstr>Lulu Font TH</vt:lpstr>
      <vt:lpstr>Abstracted Dream</vt:lpstr>
      <vt:lpstr>Adventurous</vt:lpstr>
      <vt:lpstr>Amara</vt:lpstr>
      <vt:lpstr>Gotham</vt:lpstr>
      <vt:lpstr>Marykate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Gerund and Infinitive</dc:title>
  <cp:lastModifiedBy>LENOVO</cp:lastModifiedBy>
  <cp:revision>8</cp:revision>
  <dcterms:created xsi:type="dcterms:W3CDTF">2006-08-16T00:00:00Z</dcterms:created>
  <dcterms:modified xsi:type="dcterms:W3CDTF">2024-10-30T05:24:29Z</dcterms:modified>
  <dc:identifier>DAGUrUG7S1A</dc:identifier>
</cp:coreProperties>
</file>