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14077-AAD3-4B2A-9903-7EFAB1F45B43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BC59B-D23B-4F2A-85F6-703C264E1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13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FC4A13-75BE-4A86-8702-052130026338}" type="slidenum">
              <a:rPr lang="en-US"/>
              <a:pPr/>
              <a:t>3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407405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322F6D-00CD-4F1C-9676-C479034DBC21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27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15FBFD-3A89-49E9-9DBC-62D9BE1B9A0A}" type="slidenum">
              <a:rPr lang="en-US"/>
              <a:pPr/>
              <a:t>6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z="1400" dirty="0" smtClean="0"/>
          </a:p>
        </p:txBody>
      </p:sp>
    </p:spTree>
    <p:extLst>
      <p:ext uri="{BB962C8B-B14F-4D97-AF65-F5344CB8AC3E}">
        <p14:creationId xmlns:p14="http://schemas.microsoft.com/office/powerpoint/2010/main" val="2804792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90C5B5-36CC-4BF7-B633-D8FFF942B4B4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45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CE42-B8CA-4F41-9718-DA947432F15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72E88-F0D0-4E87-893A-F33983C35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38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CE42-B8CA-4F41-9718-DA947432F15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72E88-F0D0-4E87-893A-F33983C35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02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CE42-B8CA-4F41-9718-DA947432F15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72E88-F0D0-4E87-893A-F33983C35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2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CE42-B8CA-4F41-9718-DA947432F15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72E88-F0D0-4E87-893A-F33983C35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48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CE42-B8CA-4F41-9718-DA947432F15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72E88-F0D0-4E87-893A-F33983C35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8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CE42-B8CA-4F41-9718-DA947432F15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72E88-F0D0-4E87-893A-F33983C35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25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CE42-B8CA-4F41-9718-DA947432F15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72E88-F0D0-4E87-893A-F33983C35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69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CE42-B8CA-4F41-9718-DA947432F15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72E88-F0D0-4E87-893A-F33983C35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CE42-B8CA-4F41-9718-DA947432F15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72E88-F0D0-4E87-893A-F33983C35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42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CE42-B8CA-4F41-9718-DA947432F15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72E88-F0D0-4E87-893A-F33983C35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8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BCE42-B8CA-4F41-9718-DA947432F15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72E88-F0D0-4E87-893A-F33983C35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530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BCE42-B8CA-4F41-9718-DA947432F15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72E88-F0D0-4E87-893A-F33983C35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6498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53418" y="2456347"/>
            <a:ext cx="8381012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MANFAAT MEDIA</a:t>
            </a:r>
          </a:p>
          <a:p>
            <a:pPr algn="ctr"/>
            <a:r>
              <a:rPr 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PEMBELAJARAN</a:t>
            </a:r>
            <a:r>
              <a:rPr lang="en-US" sz="8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endParaRPr lang="en-US" sz="8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850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20977834">
            <a:off x="1767627" y="889866"/>
            <a:ext cx="835350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id-ID" sz="5400" b="1" dirty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101600">
                    <a:srgbClr val="92D050">
                      <a:alpha val="60000"/>
                    </a:srgb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FUNGSI DAN MANFAAT </a:t>
            </a:r>
          </a:p>
          <a:p>
            <a:pPr algn="r"/>
            <a:r>
              <a:rPr lang="id-ID" sz="5400" b="1" dirty="0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101600">
                    <a:srgbClr val="92D050">
                      <a:alpha val="60000"/>
                    </a:srgb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MEDIA PEMBELAJARAN</a:t>
            </a:r>
            <a:endParaRPr lang="en-US" sz="5400" b="1" dirty="0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glow rad="101600">
                  <a:srgbClr val="92D050">
                    <a:alpha val="60000"/>
                  </a:srgb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05400" y="2590801"/>
            <a:ext cx="1943160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239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Rounded MT Bold" pitchFamily="34" charset="0"/>
              </a:rPr>
              <a:t>?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73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153400" cy="1143000"/>
          </a:xfrm>
        </p:spPr>
        <p:txBody>
          <a:bodyPr/>
          <a:lstStyle/>
          <a:p>
            <a:pPr algn="l" eaLnBrk="1" hangingPunct="1"/>
            <a:r>
              <a:rPr lang="en-US" sz="3200" dirty="0">
                <a:latin typeface="Berlin Sans FB" pitchFamily="34" charset="0"/>
              </a:rPr>
              <a:t>FUNGSI </a:t>
            </a:r>
            <a:r>
              <a:rPr lang="id-ID" sz="3200" dirty="0">
                <a:latin typeface="Berlin Sans FB" pitchFamily="34" charset="0"/>
              </a:rPr>
              <a:t>DAN MANFAAT MEDIA PEMBELAJARAN</a:t>
            </a:r>
            <a:endParaRPr lang="en-US" sz="3200" dirty="0">
              <a:latin typeface="Berlin Sans FB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5334000" cy="4800600"/>
          </a:xfrm>
        </p:spPr>
        <p:txBody>
          <a:bodyPr/>
          <a:lstStyle/>
          <a:p>
            <a:pPr eaLnBrk="1" hangingPunct="1"/>
            <a:r>
              <a:rPr lang="id-ID" sz="2400" dirty="0">
                <a:solidFill>
                  <a:srgbClr val="FFFF00"/>
                </a:solidFill>
                <a:latin typeface="Comic Sans MS" pitchFamily="66" charset="0"/>
              </a:rPr>
              <a:t>Memperjelas pesan/ informasi</a:t>
            </a:r>
          </a:p>
          <a:p>
            <a:pPr eaLnBrk="1" hangingPunct="1"/>
            <a:r>
              <a:rPr lang="id-ID" sz="2400" dirty="0">
                <a:solidFill>
                  <a:srgbClr val="FFFF00"/>
                </a:solidFill>
                <a:latin typeface="Comic Sans MS" pitchFamily="66" charset="0"/>
              </a:rPr>
              <a:t>Mengurangi verbalistik</a:t>
            </a:r>
          </a:p>
          <a:p>
            <a:pPr eaLnBrk="1" hangingPunct="1"/>
            <a:r>
              <a:rPr lang="id-ID" sz="2400" dirty="0">
                <a:solidFill>
                  <a:srgbClr val="FFFF00"/>
                </a:solidFill>
                <a:latin typeface="Comic Sans MS" pitchFamily="66" charset="0"/>
              </a:rPr>
              <a:t>Menyamakan persepsi</a:t>
            </a:r>
            <a:endParaRPr lang="en-US" sz="24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/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Membangkitkan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motivasi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belajar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  <a:p>
            <a:pPr eaLnBrk="1" hangingPunct="1"/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Menarik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perhatian</a:t>
            </a:r>
            <a:endParaRPr lang="en-US" sz="24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/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Mengatasi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keterbatasan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ruang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, </a:t>
            </a:r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waktu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dan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ukuran</a:t>
            </a:r>
            <a:endParaRPr lang="en-US" sz="24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/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Mengaktifkan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 </a:t>
            </a:r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siswa</a:t>
            </a:r>
            <a:endParaRPr lang="en-US" sz="24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/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Mengefektifkan</a:t>
            </a:r>
            <a:r>
              <a:rPr lang="en-US" sz="2400" dirty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itchFamily="66" charset="0"/>
              </a:rPr>
              <a:t>belajar</a:t>
            </a:r>
            <a:endParaRPr lang="id-ID" sz="24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/>
            <a:r>
              <a:rPr lang="id-ID" sz="2400" dirty="0">
                <a:solidFill>
                  <a:srgbClr val="FFFF00"/>
                </a:solidFill>
                <a:latin typeface="Comic Sans MS" pitchFamily="66" charset="0"/>
              </a:rPr>
              <a:t>Mengembangkan aspek perkembangan dan pembelajaran</a:t>
            </a:r>
            <a:endParaRPr lang="en-US" sz="2400" dirty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US" sz="24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13316" name="Picture 4" descr="SMBIZ119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1" y="4495801"/>
            <a:ext cx="1368425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bangun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3400" y="1600201"/>
            <a:ext cx="19050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7" descr="gbr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915400" y="3124200"/>
            <a:ext cx="175260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0586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aalaundr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907339" y="762001"/>
            <a:ext cx="808037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Line 5"/>
          <p:cNvSpPr>
            <a:spLocks noChangeShapeType="1"/>
          </p:cNvSpPr>
          <p:nvPr/>
        </p:nvSpPr>
        <p:spPr bwMode="auto">
          <a:xfrm flipH="1">
            <a:off x="7272339" y="1676400"/>
            <a:ext cx="720725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5364" name="Line 6"/>
          <p:cNvSpPr>
            <a:spLocks noChangeShapeType="1"/>
          </p:cNvSpPr>
          <p:nvPr/>
        </p:nvSpPr>
        <p:spPr bwMode="auto">
          <a:xfrm flipH="1" flipV="1">
            <a:off x="5105401" y="990600"/>
            <a:ext cx="720725" cy="685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 flipH="1">
            <a:off x="5181601" y="1676400"/>
            <a:ext cx="682625" cy="609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5366" name="Line 8"/>
          <p:cNvSpPr>
            <a:spLocks noChangeShapeType="1"/>
          </p:cNvSpPr>
          <p:nvPr/>
        </p:nvSpPr>
        <p:spPr bwMode="auto">
          <a:xfrm flipH="1">
            <a:off x="4038600" y="1676400"/>
            <a:ext cx="3276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5367" name="Text Box 9"/>
          <p:cNvSpPr txBox="1">
            <a:spLocks noChangeArrowheads="1"/>
          </p:cNvSpPr>
          <p:nvPr/>
        </p:nvSpPr>
        <p:spPr bwMode="auto">
          <a:xfrm flipH="1">
            <a:off x="3352801" y="533400"/>
            <a:ext cx="519113" cy="6413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latin typeface="Comic Sans MS" pitchFamily="66" charset="0"/>
              </a:rPr>
              <a:t>A</a:t>
            </a:r>
          </a:p>
        </p:txBody>
      </p:sp>
      <p:pic>
        <p:nvPicPr>
          <p:cNvPr id="15368" name="Picture 10" descr="aastuden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4308476" y="228600"/>
            <a:ext cx="644525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1" descr="aastuden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4648201" y="2057400"/>
            <a:ext cx="6080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2" descr="aastuden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276601" y="1219200"/>
            <a:ext cx="7604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1" name="Text Box 13"/>
          <p:cNvSpPr txBox="1">
            <a:spLocks noChangeArrowheads="1"/>
          </p:cNvSpPr>
          <p:nvPr/>
        </p:nvSpPr>
        <p:spPr bwMode="auto">
          <a:xfrm flipH="1">
            <a:off x="7010400" y="349250"/>
            <a:ext cx="998538" cy="6413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latin typeface="Comic Sans MS" pitchFamily="66" charset="0"/>
              </a:rPr>
              <a:t>A??</a:t>
            </a:r>
          </a:p>
        </p:txBody>
      </p:sp>
      <p:sp>
        <p:nvSpPr>
          <p:cNvPr id="15372" name="Text Box 14"/>
          <p:cNvSpPr txBox="1">
            <a:spLocks noChangeArrowheads="1"/>
          </p:cNvSpPr>
          <p:nvPr/>
        </p:nvSpPr>
        <p:spPr bwMode="auto">
          <a:xfrm flipH="1">
            <a:off x="5181600" y="38100"/>
            <a:ext cx="725488" cy="6413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latin typeface="Comic Sans MS" pitchFamily="66" charset="0"/>
              </a:rPr>
              <a:t>A1</a:t>
            </a:r>
          </a:p>
        </p:txBody>
      </p:sp>
      <p:sp>
        <p:nvSpPr>
          <p:cNvPr id="15373" name="Text Box 15"/>
          <p:cNvSpPr txBox="1">
            <a:spLocks noChangeArrowheads="1"/>
          </p:cNvSpPr>
          <p:nvPr/>
        </p:nvSpPr>
        <p:spPr bwMode="auto">
          <a:xfrm flipH="1">
            <a:off x="5715001" y="1905000"/>
            <a:ext cx="911225" cy="6413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latin typeface="Comic Sans MS" pitchFamily="66" charset="0"/>
              </a:rPr>
              <a:t>BX!</a:t>
            </a:r>
          </a:p>
        </p:txBody>
      </p:sp>
      <p:sp>
        <p:nvSpPr>
          <p:cNvPr id="109585" name="Line 19"/>
          <p:cNvSpPr>
            <a:spLocks noChangeShapeType="1"/>
          </p:cNvSpPr>
          <p:nvPr/>
        </p:nvSpPr>
        <p:spPr bwMode="auto">
          <a:xfrm flipH="1">
            <a:off x="5870576" y="5029200"/>
            <a:ext cx="1704975" cy="1588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09586" name="Line 20"/>
          <p:cNvSpPr>
            <a:spLocks noChangeShapeType="1"/>
          </p:cNvSpPr>
          <p:nvPr/>
        </p:nvSpPr>
        <p:spPr bwMode="auto">
          <a:xfrm flipH="1" flipV="1">
            <a:off x="4745039" y="4343400"/>
            <a:ext cx="1704975" cy="685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09587" name="Line 21"/>
          <p:cNvSpPr>
            <a:spLocks noChangeShapeType="1"/>
          </p:cNvSpPr>
          <p:nvPr/>
        </p:nvSpPr>
        <p:spPr bwMode="auto">
          <a:xfrm flipH="1">
            <a:off x="4724401" y="5029200"/>
            <a:ext cx="1725613" cy="762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09588" name="Line 22"/>
          <p:cNvSpPr>
            <a:spLocks noChangeShapeType="1"/>
          </p:cNvSpPr>
          <p:nvPr/>
        </p:nvSpPr>
        <p:spPr bwMode="auto">
          <a:xfrm flipH="1">
            <a:off x="3132139" y="5029200"/>
            <a:ext cx="3317875" cy="1588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09589" name="Text Box 23"/>
          <p:cNvSpPr txBox="1">
            <a:spLocks noChangeArrowheads="1"/>
          </p:cNvSpPr>
          <p:nvPr/>
        </p:nvSpPr>
        <p:spPr bwMode="auto">
          <a:xfrm flipH="1">
            <a:off x="7742239" y="3810001"/>
            <a:ext cx="528637" cy="650875"/>
          </a:xfrm>
          <a:prstGeom prst="rect">
            <a:avLst/>
          </a:prstGeom>
          <a:solidFill>
            <a:schemeClr val="bg2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latin typeface="Comic Sans MS" pitchFamily="66" charset="0"/>
              </a:rPr>
              <a:t>A</a:t>
            </a:r>
          </a:p>
        </p:txBody>
      </p:sp>
      <p:pic>
        <p:nvPicPr>
          <p:cNvPr id="109590" name="Picture 24" descr="aastuden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4006851" y="3733800"/>
            <a:ext cx="12557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91" name="Picture 25" descr="aastuden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4002088" y="5689600"/>
            <a:ext cx="1255712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92" name="Picture 26" descr="aastudent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819401" y="4572000"/>
            <a:ext cx="12557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93" name="Text Box 27"/>
          <p:cNvSpPr txBox="1">
            <a:spLocks noChangeArrowheads="1"/>
          </p:cNvSpPr>
          <p:nvPr/>
        </p:nvSpPr>
        <p:spPr bwMode="auto">
          <a:xfrm flipH="1">
            <a:off x="3352800" y="3810001"/>
            <a:ext cx="528638" cy="650875"/>
          </a:xfrm>
          <a:prstGeom prst="rect">
            <a:avLst/>
          </a:prstGeom>
          <a:solidFill>
            <a:schemeClr val="bg2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latin typeface="Comic Sans MS" pitchFamily="66" charset="0"/>
              </a:rPr>
              <a:t>A</a:t>
            </a:r>
          </a:p>
        </p:txBody>
      </p:sp>
      <p:sp>
        <p:nvSpPr>
          <p:cNvPr id="109594" name="Text Box 28"/>
          <p:cNvSpPr txBox="1">
            <a:spLocks noChangeArrowheads="1"/>
          </p:cNvSpPr>
          <p:nvPr/>
        </p:nvSpPr>
        <p:spPr bwMode="auto">
          <a:xfrm flipH="1">
            <a:off x="4876800" y="3352801"/>
            <a:ext cx="528638" cy="650875"/>
          </a:xfrm>
          <a:prstGeom prst="rect">
            <a:avLst/>
          </a:prstGeom>
          <a:solidFill>
            <a:schemeClr val="bg2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latin typeface="Comic Sans MS" pitchFamily="66" charset="0"/>
              </a:rPr>
              <a:t>A</a:t>
            </a:r>
          </a:p>
        </p:txBody>
      </p:sp>
      <p:sp>
        <p:nvSpPr>
          <p:cNvPr id="15384" name="Text Box 29"/>
          <p:cNvSpPr txBox="1">
            <a:spLocks noChangeArrowheads="1"/>
          </p:cNvSpPr>
          <p:nvPr/>
        </p:nvSpPr>
        <p:spPr bwMode="auto">
          <a:xfrm flipH="1">
            <a:off x="3429000" y="5638801"/>
            <a:ext cx="528638" cy="650875"/>
          </a:xfrm>
          <a:prstGeom prst="rect">
            <a:avLst/>
          </a:prstGeom>
          <a:solidFill>
            <a:schemeClr val="bg2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latin typeface="Comic Sans MS" pitchFamily="66" charset="0"/>
              </a:rPr>
              <a:t>A</a:t>
            </a:r>
          </a:p>
        </p:txBody>
      </p:sp>
      <p:pic>
        <p:nvPicPr>
          <p:cNvPr id="109596" name="Picture 31" descr="4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7081838" y="4495800"/>
            <a:ext cx="1681162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6" name="Line 30"/>
          <p:cNvSpPr>
            <a:spLocks noChangeShapeType="1"/>
          </p:cNvSpPr>
          <p:nvPr/>
        </p:nvSpPr>
        <p:spPr bwMode="auto">
          <a:xfrm>
            <a:off x="1524000" y="3276600"/>
            <a:ext cx="9144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815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9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9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9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9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9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5" grpId="0" animBg="1"/>
      <p:bldP spid="109586" grpId="0" animBg="1"/>
      <p:bldP spid="109587" grpId="0" animBg="1"/>
      <p:bldP spid="109588" grpId="0" animBg="1"/>
      <p:bldP spid="109589" grpId="0" animBg="1"/>
      <p:bldP spid="109593" grpId="0" animBg="1"/>
      <p:bldP spid="10959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1"/>
          <p:cNvSpPr>
            <a:spLocks noChangeArrowheads="1" noChangeShapeType="1" noTextEdit="1"/>
          </p:cNvSpPr>
          <p:nvPr/>
        </p:nvSpPr>
        <p:spPr bwMode="auto">
          <a:xfrm>
            <a:off x="2590800" y="2949576"/>
            <a:ext cx="7239000" cy="631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Lucida Handwriting" pitchFamily="66" charset="0"/>
              </a:rPr>
              <a:t>MEDIA DAN VARIABEL PEMBELAJARAN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0276" y="419100"/>
            <a:ext cx="2447925" cy="18669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70399">
            <a:off x="5100159" y="4287596"/>
            <a:ext cx="2533650" cy="19058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988044">
            <a:off x="7480468" y="539523"/>
            <a:ext cx="2514600" cy="18859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70972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 Box 2"/>
          <p:cNvSpPr txBox="1">
            <a:spLocks noChangeArrowheads="1"/>
          </p:cNvSpPr>
          <p:nvPr/>
        </p:nvSpPr>
        <p:spPr bwMode="auto">
          <a:xfrm>
            <a:off x="2057400" y="2895600"/>
            <a:ext cx="2514600" cy="7889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cs typeface="Arial" charset="0"/>
              </a:rPr>
              <a:t>Sumber Informasi</a:t>
            </a:r>
          </a:p>
          <a:p>
            <a:pPr>
              <a:spcBef>
                <a:spcPct val="50000"/>
              </a:spcBef>
            </a:pPr>
            <a:r>
              <a:rPr lang="en-US" b="1">
                <a:cs typeface="Arial" charset="0"/>
              </a:rPr>
              <a:t>Penerima Informasi</a:t>
            </a:r>
          </a:p>
        </p:txBody>
      </p:sp>
      <p:sp>
        <p:nvSpPr>
          <p:cNvPr id="107523" name="Text Box 3"/>
          <p:cNvSpPr txBox="1">
            <a:spLocks noChangeArrowheads="1"/>
          </p:cNvSpPr>
          <p:nvPr/>
        </p:nvSpPr>
        <p:spPr bwMode="auto">
          <a:xfrm>
            <a:off x="5334000" y="2971801"/>
            <a:ext cx="1219200" cy="650875"/>
          </a:xfrm>
          <a:prstGeom prst="rect">
            <a:avLst/>
          </a:prstGeom>
          <a:solidFill>
            <a:schemeClr val="tx1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cs typeface="Arial" charset="0"/>
              </a:rPr>
              <a:t>Media Informasi</a:t>
            </a:r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7391400" y="2895600"/>
            <a:ext cx="2514600" cy="788988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  <a:cs typeface="Arial" charset="0"/>
              </a:rPr>
              <a:t>Penerima informasi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  <a:cs typeface="Arial" charset="0"/>
              </a:rPr>
              <a:t>Sumber Informasi</a:t>
            </a: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4648200" y="4114800"/>
            <a:ext cx="2514600" cy="376238"/>
          </a:xfrm>
          <a:prstGeom prst="rect">
            <a:avLst/>
          </a:prstGeom>
          <a:solidFill>
            <a:schemeClr val="tx2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  <a:cs typeface="Arial" charset="0"/>
              </a:rPr>
              <a:t>Metode Instruksional</a:t>
            </a:r>
          </a:p>
        </p:txBody>
      </p:sp>
      <p:sp>
        <p:nvSpPr>
          <p:cNvPr id="107526" name="Text Box 6"/>
          <p:cNvSpPr txBox="1">
            <a:spLocks noChangeArrowheads="1"/>
          </p:cNvSpPr>
          <p:nvPr/>
        </p:nvSpPr>
        <p:spPr bwMode="auto">
          <a:xfrm>
            <a:off x="4648200" y="2062164"/>
            <a:ext cx="2514600" cy="376237"/>
          </a:xfrm>
          <a:prstGeom prst="rect">
            <a:avLst/>
          </a:prstGeom>
          <a:solidFill>
            <a:schemeClr val="tx1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  <a:cs typeface="Arial" charset="0"/>
              </a:rPr>
              <a:t>Metode Instruksional</a:t>
            </a: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2057400" y="32766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7391400" y="3276600"/>
            <a:ext cx="2514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cxnSp>
        <p:nvCxnSpPr>
          <p:cNvPr id="107529" name="AutoShape 9"/>
          <p:cNvCxnSpPr>
            <a:cxnSpLocks noChangeShapeType="1"/>
            <a:stCxn id="107525" idx="1"/>
            <a:endCxn id="107522" idx="2"/>
          </p:cNvCxnSpPr>
          <p:nvPr/>
        </p:nvCxnSpPr>
        <p:spPr bwMode="auto">
          <a:xfrm rot="10800000">
            <a:off x="3314700" y="3684589"/>
            <a:ext cx="1333500" cy="619125"/>
          </a:xfrm>
          <a:prstGeom prst="bentConnector2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</p:cxnSp>
      <p:cxnSp>
        <p:nvCxnSpPr>
          <p:cNvPr id="107530" name="AutoShape 10"/>
          <p:cNvCxnSpPr>
            <a:cxnSpLocks noChangeShapeType="1"/>
            <a:stCxn id="107525" idx="3"/>
            <a:endCxn id="107524" idx="2"/>
          </p:cNvCxnSpPr>
          <p:nvPr/>
        </p:nvCxnSpPr>
        <p:spPr bwMode="auto">
          <a:xfrm flipV="1">
            <a:off x="7162800" y="3684589"/>
            <a:ext cx="1485900" cy="619125"/>
          </a:xfrm>
          <a:prstGeom prst="bentConnector2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</p:cxnSp>
      <p:cxnSp>
        <p:nvCxnSpPr>
          <p:cNvPr id="107531" name="AutoShape 11"/>
          <p:cNvCxnSpPr>
            <a:cxnSpLocks noChangeShapeType="1"/>
            <a:stCxn id="107522" idx="0"/>
            <a:endCxn id="107526" idx="1"/>
          </p:cNvCxnSpPr>
          <p:nvPr/>
        </p:nvCxnSpPr>
        <p:spPr bwMode="auto">
          <a:xfrm rot="-5400000">
            <a:off x="3659188" y="1906588"/>
            <a:ext cx="644525" cy="1333500"/>
          </a:xfrm>
          <a:prstGeom prst="bentConnector2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</p:cxnSp>
      <p:cxnSp>
        <p:nvCxnSpPr>
          <p:cNvPr id="107532" name="AutoShape 12"/>
          <p:cNvCxnSpPr>
            <a:cxnSpLocks noChangeShapeType="1"/>
            <a:stCxn id="107526" idx="3"/>
            <a:endCxn id="107524" idx="0"/>
          </p:cNvCxnSpPr>
          <p:nvPr/>
        </p:nvCxnSpPr>
        <p:spPr bwMode="auto">
          <a:xfrm>
            <a:off x="7162800" y="2251076"/>
            <a:ext cx="1485900" cy="644525"/>
          </a:xfrm>
          <a:prstGeom prst="bentConnector2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</p:cxnSp>
      <p:sp>
        <p:nvSpPr>
          <p:cNvPr id="107533" name="Line 13"/>
          <p:cNvSpPr>
            <a:spLocks noChangeShapeType="1"/>
          </p:cNvSpPr>
          <p:nvPr/>
        </p:nvSpPr>
        <p:spPr bwMode="auto">
          <a:xfrm>
            <a:off x="4572000" y="3048000"/>
            <a:ext cx="762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7534" name="Line 14"/>
          <p:cNvSpPr>
            <a:spLocks noChangeShapeType="1"/>
          </p:cNvSpPr>
          <p:nvPr/>
        </p:nvSpPr>
        <p:spPr bwMode="auto">
          <a:xfrm>
            <a:off x="6553200" y="3048000"/>
            <a:ext cx="8382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7535" name="Line 15"/>
          <p:cNvSpPr>
            <a:spLocks noChangeShapeType="1"/>
          </p:cNvSpPr>
          <p:nvPr/>
        </p:nvSpPr>
        <p:spPr bwMode="auto">
          <a:xfrm flipH="1">
            <a:off x="6553200" y="3429000"/>
            <a:ext cx="8382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7536" name="Line 16"/>
          <p:cNvSpPr>
            <a:spLocks noChangeShapeType="1"/>
          </p:cNvSpPr>
          <p:nvPr/>
        </p:nvSpPr>
        <p:spPr bwMode="auto">
          <a:xfrm flipH="1">
            <a:off x="4576763" y="3429000"/>
            <a:ext cx="6858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7537" name="Text Box 17"/>
          <p:cNvSpPr txBox="1">
            <a:spLocks noChangeArrowheads="1"/>
          </p:cNvSpPr>
          <p:nvPr/>
        </p:nvSpPr>
        <p:spPr bwMode="auto">
          <a:xfrm>
            <a:off x="1524000" y="5638801"/>
            <a:ext cx="9144000" cy="116955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cs typeface="Arial" charset="0"/>
              </a:rPr>
              <a:t>Pembelajaran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adalah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proses</a:t>
            </a:r>
            <a:r>
              <a:rPr lang="en-US" sz="2000" b="1" dirty="0">
                <a:cs typeface="Arial" charset="0"/>
              </a:rPr>
              <a:t> KOMUNIKASI, Media </a:t>
            </a:r>
            <a:r>
              <a:rPr lang="en-US" sz="2000" b="1" dirty="0" err="1">
                <a:cs typeface="Arial" charset="0"/>
              </a:rPr>
              <a:t>dapat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difungsikan</a:t>
            </a:r>
            <a:r>
              <a:rPr lang="en-US" sz="2000" b="1" dirty="0">
                <a:cs typeface="Arial" charset="0"/>
              </a:rPr>
              <a:t> </a:t>
            </a:r>
            <a:r>
              <a:rPr lang="en-US" sz="2000" b="1" dirty="0" err="1">
                <a:cs typeface="Arial" charset="0"/>
              </a:rPr>
              <a:t>sebagai</a:t>
            </a:r>
            <a:r>
              <a:rPr lang="en-US" sz="2000" b="1" dirty="0">
                <a:cs typeface="Arial" charset="0"/>
              </a:rPr>
              <a:t> AKUISISI INFORMASI </a:t>
            </a:r>
            <a:r>
              <a:rPr lang="en-US" sz="2000" b="1" dirty="0" err="1">
                <a:cs typeface="Arial" charset="0"/>
              </a:rPr>
              <a:t>atau</a:t>
            </a:r>
            <a:r>
              <a:rPr lang="en-US" sz="2000" b="1" dirty="0">
                <a:cs typeface="Arial" charset="0"/>
              </a:rPr>
              <a:t> KONSTRUKSI PENGETAHUAN. </a:t>
            </a:r>
            <a:r>
              <a:rPr lang="id-ID" sz="2000" b="1" dirty="0">
                <a:cs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id-ID" sz="2000" b="1" dirty="0">
                <a:cs typeface="Arial" charset="0"/>
              </a:rPr>
              <a:t>(R. Mayer)</a:t>
            </a:r>
            <a:endParaRPr lang="en-US" sz="2000" b="1" dirty="0">
              <a:cs typeface="Arial" charset="0"/>
            </a:endParaRPr>
          </a:p>
        </p:txBody>
      </p:sp>
      <p:sp>
        <p:nvSpPr>
          <p:cNvPr id="107538" name="Text Box 18"/>
          <p:cNvSpPr txBox="1">
            <a:spLocks noChangeArrowheads="1"/>
          </p:cNvSpPr>
          <p:nvPr/>
        </p:nvSpPr>
        <p:spPr bwMode="auto">
          <a:xfrm>
            <a:off x="1524000" y="381001"/>
            <a:ext cx="9144000" cy="58477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KEDUDUKAN MEDIA DALAM PEMBELAJARAN</a:t>
            </a:r>
            <a:endParaRPr lang="en-US" sz="3200" dirty="0">
              <a:solidFill>
                <a:srgbClr val="FFFF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493217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75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75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075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1075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075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075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1075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10753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1075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1075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1075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1075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1075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770" decel="100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770" decel="100000"/>
                                        <p:tgtEl>
                                          <p:spTgt spid="1075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9" dur="770" fill="hold"/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770" decel="1000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770" decel="100000"/>
                                        <p:tgtEl>
                                          <p:spTgt spid="1075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8" dur="77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770" decel="1000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770" decel="100000"/>
                                        <p:tgtEl>
                                          <p:spTgt spid="1075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770" decel="100000"/>
                                        <p:tgtEl>
                                          <p:spTgt spid="1075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770" decel="100000"/>
                                        <p:tgtEl>
                                          <p:spTgt spid="10753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2" grpId="0" animBg="1"/>
      <p:bldP spid="107523" grpId="0" animBg="1"/>
      <p:bldP spid="107524" grpId="0" animBg="1"/>
      <p:bldP spid="107525" grpId="0" animBg="1"/>
      <p:bldP spid="107526" grpId="0" animBg="1"/>
      <p:bldP spid="107533" grpId="0" animBg="1"/>
      <p:bldP spid="107534" grpId="0" animBg="1"/>
      <p:bldP spid="107535" grpId="0" animBg="1"/>
      <p:bldP spid="107536" grpId="0" animBg="1"/>
      <p:bldP spid="107537" grpId="0" animBg="1"/>
      <p:bldP spid="1075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 txBox="1">
            <a:spLocks noGrp="1"/>
          </p:cNvSpPr>
          <p:nvPr/>
        </p:nvSpPr>
        <p:spPr>
          <a:xfrm>
            <a:off x="5300663" y="6111876"/>
            <a:ext cx="2286000" cy="365125"/>
          </a:xfrm>
          <a:prstGeom prst="rect">
            <a:avLst/>
          </a:prstGeom>
          <a:noFill/>
        </p:spPr>
        <p:txBody>
          <a:bodyPr anchor="b"/>
          <a:lstStyle/>
          <a:p>
            <a:pPr algn="r">
              <a:defRPr/>
            </a:pPr>
            <a:r>
              <a:rPr lang="en-US" sz="1000">
                <a:solidFill>
                  <a:schemeClr val="bg2">
                    <a:shade val="50000"/>
                  </a:schemeClr>
                </a:solidFill>
                <a:latin typeface="Comic Sans MS" pitchFamily="66" charset="0"/>
              </a:rPr>
              <a:t>Pujiriyanto/Nugroho</a:t>
            </a: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1524000" y="6281738"/>
            <a:ext cx="9144000" cy="6032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 sz="3600">
              <a:latin typeface="Comic Sans MS" pitchFamily="66" charset="0"/>
            </a:endParaRP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1524000" y="0"/>
            <a:ext cx="9144000" cy="6032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id-ID" sz="3600">
              <a:latin typeface="Comic Sans MS" pitchFamily="66" charset="0"/>
            </a:endParaRPr>
          </a:p>
        </p:txBody>
      </p:sp>
      <p:sp>
        <p:nvSpPr>
          <p:cNvPr id="16389" name="Line 6"/>
          <p:cNvSpPr>
            <a:spLocks noChangeShapeType="1"/>
          </p:cNvSpPr>
          <p:nvPr/>
        </p:nvSpPr>
        <p:spPr bwMode="auto">
          <a:xfrm>
            <a:off x="1524000" y="6237288"/>
            <a:ext cx="91440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6390" name="Line 8"/>
          <p:cNvSpPr>
            <a:spLocks noChangeShapeType="1"/>
          </p:cNvSpPr>
          <p:nvPr/>
        </p:nvSpPr>
        <p:spPr bwMode="auto">
          <a:xfrm flipV="1">
            <a:off x="1511300" y="574675"/>
            <a:ext cx="9144000" cy="317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069" name="WordArt 21"/>
          <p:cNvSpPr>
            <a:spLocks noChangeArrowheads="1" noChangeShapeType="1" noTextEdit="1"/>
          </p:cNvSpPr>
          <p:nvPr/>
        </p:nvSpPr>
        <p:spPr bwMode="auto">
          <a:xfrm>
            <a:off x="3048000" y="76201"/>
            <a:ext cx="6097588" cy="327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MEDIA DAN VARIABEL PEMBELAJARAN</a:t>
            </a:r>
          </a:p>
        </p:txBody>
      </p:sp>
      <p:sp>
        <p:nvSpPr>
          <p:cNvPr id="16392" name="AutoShape 14"/>
          <p:cNvSpPr>
            <a:spLocks noChangeAspect="1" noChangeArrowheads="1" noTextEdit="1"/>
          </p:cNvSpPr>
          <p:nvPr/>
        </p:nvSpPr>
        <p:spPr bwMode="auto">
          <a:xfrm>
            <a:off x="2971800" y="628650"/>
            <a:ext cx="5638800" cy="591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16393" name="Rectangle 16"/>
          <p:cNvSpPr>
            <a:spLocks noChangeArrowheads="1"/>
          </p:cNvSpPr>
          <p:nvPr/>
        </p:nvSpPr>
        <p:spPr bwMode="auto">
          <a:xfrm>
            <a:off x="3422651" y="974725"/>
            <a:ext cx="5160963" cy="1277938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id-ID" dirty="0"/>
          </a:p>
        </p:txBody>
      </p:sp>
      <p:sp>
        <p:nvSpPr>
          <p:cNvPr id="16394" name="Rectangle 17"/>
          <p:cNvSpPr>
            <a:spLocks noChangeArrowheads="1"/>
          </p:cNvSpPr>
          <p:nvPr/>
        </p:nvSpPr>
        <p:spPr bwMode="auto">
          <a:xfrm>
            <a:off x="3422651" y="974725"/>
            <a:ext cx="5160963" cy="1277938"/>
          </a:xfrm>
          <a:prstGeom prst="rect">
            <a:avLst/>
          </a:prstGeom>
          <a:noFill/>
          <a:ln w="0">
            <a:solidFill>
              <a:srgbClr val="24211D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6395" name="Rectangle 18"/>
          <p:cNvSpPr>
            <a:spLocks noChangeArrowheads="1"/>
          </p:cNvSpPr>
          <p:nvPr/>
        </p:nvSpPr>
        <p:spPr bwMode="auto">
          <a:xfrm>
            <a:off x="3443289" y="5146676"/>
            <a:ext cx="5068887" cy="836613"/>
          </a:xfrm>
          <a:prstGeom prst="rect">
            <a:avLst/>
          </a:prstGeom>
          <a:solidFill>
            <a:srgbClr val="340E7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6396" name="Rectangle 19"/>
          <p:cNvSpPr>
            <a:spLocks noChangeArrowheads="1"/>
          </p:cNvSpPr>
          <p:nvPr/>
        </p:nvSpPr>
        <p:spPr bwMode="auto">
          <a:xfrm>
            <a:off x="3443288" y="5146676"/>
            <a:ext cx="5091112" cy="836613"/>
          </a:xfrm>
          <a:prstGeom prst="rect">
            <a:avLst/>
          </a:prstGeom>
          <a:solidFill>
            <a:srgbClr val="FFC000"/>
          </a:solidFill>
          <a:ln w="0">
            <a:solidFill>
              <a:srgbClr val="24211D"/>
            </a:solidFill>
            <a:miter lim="800000"/>
            <a:headEnd/>
            <a:tailEnd/>
          </a:ln>
        </p:spPr>
        <p:txBody>
          <a:bodyPr/>
          <a:lstStyle/>
          <a:p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16397" name="Rectangle 20"/>
          <p:cNvSpPr>
            <a:spLocks noChangeArrowheads="1"/>
          </p:cNvSpPr>
          <p:nvPr/>
        </p:nvSpPr>
        <p:spPr bwMode="auto">
          <a:xfrm>
            <a:off x="3636964" y="1219201"/>
            <a:ext cx="7669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</a:rPr>
              <a:t>Tujuan</a:t>
            </a:r>
            <a:r>
              <a:rPr lang="en-US" sz="1600" b="1" dirty="0">
                <a:solidFill>
                  <a:srgbClr val="002060"/>
                </a:solidFill>
              </a:rPr>
              <a:t> &amp;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6398" name="Rectangle 21"/>
          <p:cNvSpPr>
            <a:spLocks noChangeArrowheads="1"/>
          </p:cNvSpPr>
          <p:nvPr/>
        </p:nvSpPr>
        <p:spPr bwMode="auto">
          <a:xfrm>
            <a:off x="3636964" y="1482726"/>
            <a:ext cx="106907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</a:rPr>
              <a:t>Karakteristik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6399" name="Rectangle 22"/>
          <p:cNvSpPr>
            <a:spLocks noChangeArrowheads="1"/>
          </p:cNvSpPr>
          <p:nvPr/>
        </p:nvSpPr>
        <p:spPr bwMode="auto">
          <a:xfrm>
            <a:off x="3636963" y="1752601"/>
            <a:ext cx="111729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</a:rPr>
              <a:t>Bidang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dirty="0" err="1">
                <a:solidFill>
                  <a:srgbClr val="002060"/>
                </a:solidFill>
              </a:rPr>
              <a:t>Studi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6400" name="Rectangle 23"/>
          <p:cNvSpPr>
            <a:spLocks noChangeArrowheads="1"/>
          </p:cNvSpPr>
          <p:nvPr/>
        </p:nvSpPr>
        <p:spPr bwMode="auto">
          <a:xfrm>
            <a:off x="5316538" y="1446214"/>
            <a:ext cx="11155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</a:rPr>
              <a:t>Karakteristik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6401" name="Rectangle 24"/>
          <p:cNvSpPr>
            <a:spLocks noChangeArrowheads="1"/>
          </p:cNvSpPr>
          <p:nvPr/>
        </p:nvSpPr>
        <p:spPr bwMode="auto">
          <a:xfrm>
            <a:off x="5316538" y="1734980"/>
            <a:ext cx="107080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</a:rPr>
              <a:t>Bidang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dirty="0" err="1">
                <a:solidFill>
                  <a:srgbClr val="002060"/>
                </a:solidFill>
              </a:rPr>
              <a:t>Studi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6402" name="Rectangle 25"/>
          <p:cNvSpPr>
            <a:spLocks noChangeArrowheads="1"/>
          </p:cNvSpPr>
          <p:nvPr/>
        </p:nvSpPr>
        <p:spPr bwMode="auto">
          <a:xfrm>
            <a:off x="5329238" y="1196976"/>
            <a:ext cx="68397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</a:rPr>
              <a:t>Kendala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6403" name="Rectangle 26"/>
          <p:cNvSpPr>
            <a:spLocks noChangeArrowheads="1"/>
          </p:cNvSpPr>
          <p:nvPr/>
        </p:nvSpPr>
        <p:spPr bwMode="auto">
          <a:xfrm>
            <a:off x="7016750" y="1465264"/>
            <a:ext cx="11155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</a:rPr>
              <a:t>Karakteristik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6404" name="Rectangle 27"/>
          <p:cNvSpPr>
            <a:spLocks noChangeArrowheads="1"/>
          </p:cNvSpPr>
          <p:nvPr/>
        </p:nvSpPr>
        <p:spPr bwMode="auto">
          <a:xfrm>
            <a:off x="7016750" y="1685926"/>
            <a:ext cx="47929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</a:rPr>
              <a:t>Siswa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6413" name="Rectangle 36"/>
          <p:cNvSpPr>
            <a:spLocks noChangeArrowheads="1"/>
          </p:cNvSpPr>
          <p:nvPr/>
        </p:nvSpPr>
        <p:spPr bwMode="auto">
          <a:xfrm>
            <a:off x="3422650" y="2835275"/>
            <a:ext cx="1587500" cy="13462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6414" name="Rectangle 37"/>
          <p:cNvSpPr>
            <a:spLocks noChangeArrowheads="1"/>
          </p:cNvSpPr>
          <p:nvPr/>
        </p:nvSpPr>
        <p:spPr bwMode="auto">
          <a:xfrm>
            <a:off x="3422650" y="2835275"/>
            <a:ext cx="1587500" cy="1346200"/>
          </a:xfrm>
          <a:prstGeom prst="rect">
            <a:avLst/>
          </a:prstGeom>
          <a:noFill/>
          <a:ln w="0">
            <a:solidFill>
              <a:srgbClr val="24211D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6415" name="Rectangle 38"/>
          <p:cNvSpPr>
            <a:spLocks noChangeArrowheads="1"/>
          </p:cNvSpPr>
          <p:nvPr/>
        </p:nvSpPr>
        <p:spPr bwMode="auto">
          <a:xfrm>
            <a:off x="5184776" y="2835276"/>
            <a:ext cx="1597025" cy="1355725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6417" name="Rectangle 40"/>
          <p:cNvSpPr>
            <a:spLocks noChangeArrowheads="1"/>
          </p:cNvSpPr>
          <p:nvPr/>
        </p:nvSpPr>
        <p:spPr bwMode="auto">
          <a:xfrm>
            <a:off x="6946900" y="2844800"/>
            <a:ext cx="1587500" cy="13462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6419" name="Rectangle 42"/>
          <p:cNvSpPr>
            <a:spLocks noChangeArrowheads="1"/>
          </p:cNvSpPr>
          <p:nvPr/>
        </p:nvSpPr>
        <p:spPr bwMode="auto">
          <a:xfrm>
            <a:off x="3514725" y="2960688"/>
            <a:ext cx="65845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>
                <a:solidFill>
                  <a:srgbClr val="FFFFFF"/>
                </a:solidFill>
              </a:rPr>
              <a:t>Strategi </a:t>
            </a:r>
            <a:endParaRPr lang="en-US"/>
          </a:p>
        </p:txBody>
      </p:sp>
      <p:sp>
        <p:nvSpPr>
          <p:cNvPr id="16420" name="Rectangle 43"/>
          <p:cNvSpPr>
            <a:spLocks noChangeArrowheads="1"/>
          </p:cNvSpPr>
          <p:nvPr/>
        </p:nvSpPr>
        <p:spPr bwMode="auto">
          <a:xfrm>
            <a:off x="3514725" y="3162300"/>
            <a:ext cx="701346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>
                <a:solidFill>
                  <a:srgbClr val="FFFFFF"/>
                </a:solidFill>
              </a:rPr>
              <a:t>Pengorg.</a:t>
            </a:r>
            <a:endParaRPr lang="en-US"/>
          </a:p>
        </p:txBody>
      </p:sp>
      <p:sp>
        <p:nvSpPr>
          <p:cNvPr id="16421" name="Rectangle 44"/>
          <p:cNvSpPr>
            <a:spLocks noChangeArrowheads="1"/>
          </p:cNvSpPr>
          <p:nvPr/>
        </p:nvSpPr>
        <p:spPr bwMode="auto">
          <a:xfrm>
            <a:off x="3514725" y="3394075"/>
            <a:ext cx="537648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 b="1">
                <a:solidFill>
                  <a:srgbClr val="FFFFFF"/>
                </a:solidFill>
              </a:rPr>
              <a:t>Materi</a:t>
            </a:r>
            <a:endParaRPr lang="en-US"/>
          </a:p>
        </p:txBody>
      </p:sp>
      <p:sp>
        <p:nvSpPr>
          <p:cNvPr id="16422" name="Rectangle 45"/>
          <p:cNvSpPr>
            <a:spLocks noChangeArrowheads="1"/>
          </p:cNvSpPr>
          <p:nvPr/>
        </p:nvSpPr>
        <p:spPr bwMode="auto">
          <a:xfrm>
            <a:off x="4660901" y="5319714"/>
            <a:ext cx="217508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</a:rPr>
              <a:t>Keefektifan</a:t>
            </a:r>
            <a:r>
              <a:rPr lang="en-US" sz="1600" b="1" dirty="0">
                <a:solidFill>
                  <a:schemeClr val="bg1"/>
                </a:solidFill>
              </a:rPr>
              <a:t>, </a:t>
            </a:r>
            <a:r>
              <a:rPr lang="en-US" sz="1600" b="1" dirty="0" err="1">
                <a:solidFill>
                  <a:schemeClr val="bg1"/>
                </a:solidFill>
              </a:rPr>
              <a:t>efisiensi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dan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423" name="Rectangle 46"/>
          <p:cNvSpPr>
            <a:spLocks noChangeArrowheads="1"/>
          </p:cNvSpPr>
          <p:nvPr/>
        </p:nvSpPr>
        <p:spPr bwMode="auto">
          <a:xfrm>
            <a:off x="4733925" y="5540376"/>
            <a:ext cx="211231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err="1">
                <a:solidFill>
                  <a:schemeClr val="bg1"/>
                </a:solidFill>
              </a:rPr>
              <a:t>daya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tarik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err="1">
                <a:solidFill>
                  <a:schemeClr val="bg1"/>
                </a:solidFill>
              </a:rPr>
              <a:t>pembelajaran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424" name="Rectangle 47"/>
          <p:cNvSpPr>
            <a:spLocks noChangeArrowheads="1"/>
          </p:cNvSpPr>
          <p:nvPr/>
        </p:nvSpPr>
        <p:spPr bwMode="auto">
          <a:xfrm>
            <a:off x="5262563" y="2989264"/>
            <a:ext cx="65473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err="1">
                <a:solidFill>
                  <a:srgbClr val="FFFFFF"/>
                </a:solidFill>
              </a:rPr>
              <a:t>Strategi</a:t>
            </a:r>
            <a:endParaRPr lang="en-US" dirty="0"/>
          </a:p>
        </p:txBody>
      </p:sp>
      <p:sp>
        <p:nvSpPr>
          <p:cNvPr id="16425" name="Rectangle 48"/>
          <p:cNvSpPr>
            <a:spLocks noChangeArrowheads="1"/>
          </p:cNvSpPr>
          <p:nvPr/>
        </p:nvSpPr>
        <p:spPr bwMode="auto">
          <a:xfrm>
            <a:off x="5264151" y="3257551"/>
            <a:ext cx="119693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 dirty="0" err="1">
                <a:solidFill>
                  <a:srgbClr val="FFFFFF"/>
                </a:solidFill>
              </a:rPr>
              <a:t>Penyampaian</a:t>
            </a:r>
            <a:r>
              <a:rPr lang="en-US" sz="1600" b="1" dirty="0">
                <a:solidFill>
                  <a:srgbClr val="FFFFFF"/>
                </a:solidFill>
              </a:rPr>
              <a:t> </a:t>
            </a:r>
            <a:endParaRPr lang="en-US" dirty="0"/>
          </a:p>
        </p:txBody>
      </p:sp>
      <p:sp>
        <p:nvSpPr>
          <p:cNvPr id="16426" name="Rectangle 49"/>
          <p:cNvSpPr>
            <a:spLocks noChangeArrowheads="1"/>
          </p:cNvSpPr>
          <p:nvPr/>
        </p:nvSpPr>
        <p:spPr bwMode="auto">
          <a:xfrm>
            <a:off x="7067550" y="3017839"/>
            <a:ext cx="70121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FFFFFF"/>
                </a:solidFill>
              </a:rPr>
              <a:t>Strategi </a:t>
            </a:r>
            <a:endParaRPr lang="en-US"/>
          </a:p>
        </p:txBody>
      </p:sp>
      <p:sp>
        <p:nvSpPr>
          <p:cNvPr id="16427" name="Rectangle 50"/>
          <p:cNvSpPr>
            <a:spLocks noChangeArrowheads="1"/>
          </p:cNvSpPr>
          <p:nvPr/>
        </p:nvSpPr>
        <p:spPr bwMode="auto">
          <a:xfrm>
            <a:off x="7067551" y="3240089"/>
            <a:ext cx="108613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FFFFFF"/>
                </a:solidFill>
              </a:rPr>
              <a:t>Pengelolaan </a:t>
            </a:r>
            <a:endParaRPr lang="en-US"/>
          </a:p>
        </p:txBody>
      </p:sp>
      <p:sp>
        <p:nvSpPr>
          <p:cNvPr id="16428" name="Rectangle 51"/>
          <p:cNvSpPr>
            <a:spLocks noChangeArrowheads="1"/>
          </p:cNvSpPr>
          <p:nvPr/>
        </p:nvSpPr>
        <p:spPr bwMode="auto">
          <a:xfrm>
            <a:off x="3729038" y="3624263"/>
            <a:ext cx="42511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FFFFFF"/>
                </a:solidFill>
              </a:rPr>
              <a:t>Micro</a:t>
            </a:r>
            <a:endParaRPr lang="en-US"/>
          </a:p>
        </p:txBody>
      </p:sp>
      <p:sp>
        <p:nvSpPr>
          <p:cNvPr id="16429" name="Rectangle 52"/>
          <p:cNvSpPr>
            <a:spLocks noChangeArrowheads="1"/>
          </p:cNvSpPr>
          <p:nvPr/>
        </p:nvSpPr>
        <p:spPr bwMode="auto">
          <a:xfrm>
            <a:off x="3729038" y="3825875"/>
            <a:ext cx="470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FFFFFF"/>
                </a:solidFill>
              </a:rPr>
              <a:t>Macro</a:t>
            </a:r>
            <a:endParaRPr lang="en-US"/>
          </a:p>
        </p:txBody>
      </p:sp>
      <p:sp>
        <p:nvSpPr>
          <p:cNvPr id="16431" name="Rectangle 54"/>
          <p:cNvSpPr>
            <a:spLocks noChangeArrowheads="1"/>
          </p:cNvSpPr>
          <p:nvPr/>
        </p:nvSpPr>
        <p:spPr bwMode="auto">
          <a:xfrm>
            <a:off x="6778626" y="6331049"/>
            <a:ext cx="166231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 err="1"/>
              <a:t>Taksonomi</a:t>
            </a:r>
            <a:r>
              <a:rPr lang="en-US" sz="1000" dirty="0"/>
              <a:t> </a:t>
            </a:r>
            <a:r>
              <a:rPr lang="en-US" sz="1000" dirty="0" err="1"/>
              <a:t>Variabel</a:t>
            </a:r>
            <a:r>
              <a:rPr lang="en-US" sz="1000" dirty="0"/>
              <a:t> </a:t>
            </a:r>
            <a:r>
              <a:rPr lang="en-US" sz="1000" dirty="0" err="1"/>
              <a:t>Pengajaran</a:t>
            </a:r>
            <a:r>
              <a:rPr lang="en-US" sz="1000" dirty="0"/>
              <a:t> </a:t>
            </a:r>
            <a:endParaRPr lang="en-US" dirty="0"/>
          </a:p>
        </p:txBody>
      </p:sp>
      <p:sp>
        <p:nvSpPr>
          <p:cNvPr id="16432" name="Rectangle 55"/>
          <p:cNvSpPr>
            <a:spLocks noChangeArrowheads="1"/>
          </p:cNvSpPr>
          <p:nvPr/>
        </p:nvSpPr>
        <p:spPr bwMode="auto">
          <a:xfrm>
            <a:off x="6778626" y="6475512"/>
            <a:ext cx="143629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/>
              <a:t>Reigeluth dan Merril (1983)</a:t>
            </a:r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2819401" y="685800"/>
            <a:ext cx="385555" cy="1900328"/>
          </a:xfrm>
          <a:prstGeom prst="rect">
            <a:avLst/>
          </a:prstGeom>
          <a:noFill/>
        </p:spPr>
        <p:txBody>
          <a:bodyPr vert="wordArtVert" wrap="none" rtlCol="0">
            <a:spAutoFit/>
          </a:bodyPr>
          <a:lstStyle/>
          <a:p>
            <a:r>
              <a:rPr lang="id-ID" sz="1100" b="1" dirty="0"/>
              <a:t>CONDITION</a:t>
            </a:r>
            <a:endParaRPr lang="id-ID" sz="1100" b="1" dirty="0"/>
          </a:p>
        </p:txBody>
      </p:sp>
      <p:sp>
        <p:nvSpPr>
          <p:cNvPr id="70" name="TextBox 69"/>
          <p:cNvSpPr txBox="1"/>
          <p:nvPr/>
        </p:nvSpPr>
        <p:spPr>
          <a:xfrm>
            <a:off x="2800549" y="2887664"/>
            <a:ext cx="568232" cy="115093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id-ID" sz="1050" b="1" dirty="0"/>
              <a:t>METODE</a:t>
            </a:r>
            <a:endParaRPr lang="id-ID" sz="105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2819401" y="5029201"/>
            <a:ext cx="385555" cy="1096775"/>
          </a:xfrm>
          <a:prstGeom prst="rect">
            <a:avLst/>
          </a:prstGeom>
          <a:noFill/>
        </p:spPr>
        <p:txBody>
          <a:bodyPr vert="wordArtVert" wrap="none" rtlCol="0">
            <a:spAutoFit/>
          </a:bodyPr>
          <a:lstStyle/>
          <a:p>
            <a:r>
              <a:rPr lang="id-ID" sz="1100" b="1" dirty="0"/>
              <a:t>HASIL</a:t>
            </a:r>
            <a:endParaRPr lang="id-ID" sz="1100" b="1" dirty="0"/>
          </a:p>
        </p:txBody>
      </p:sp>
      <p:sp>
        <p:nvSpPr>
          <p:cNvPr id="72" name="Down Arrow Callout 71"/>
          <p:cNvSpPr/>
          <p:nvPr/>
        </p:nvSpPr>
        <p:spPr>
          <a:xfrm>
            <a:off x="3443990" y="2286000"/>
            <a:ext cx="5105400" cy="381000"/>
          </a:xfrm>
          <a:prstGeom prst="downArrowCallout">
            <a:avLst>
              <a:gd name="adj1" fmla="val 398770"/>
              <a:gd name="adj2" fmla="val 464754"/>
              <a:gd name="adj3" fmla="val 38115"/>
              <a:gd name="adj4" fmla="val 28912"/>
            </a:avLst>
          </a:prstGeom>
          <a:solidFill>
            <a:srgbClr val="7030A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3" name="Down Arrow Callout 72"/>
          <p:cNvSpPr/>
          <p:nvPr/>
        </p:nvSpPr>
        <p:spPr>
          <a:xfrm>
            <a:off x="3429000" y="4343400"/>
            <a:ext cx="5105400" cy="609600"/>
          </a:xfrm>
          <a:prstGeom prst="downArrowCallout">
            <a:avLst>
              <a:gd name="adj1" fmla="val 398770"/>
              <a:gd name="adj2" fmla="val 308094"/>
              <a:gd name="adj3" fmla="val 38115"/>
              <a:gd name="adj4" fmla="val 21535"/>
            </a:avLst>
          </a:prstGeom>
          <a:solidFill>
            <a:srgbClr val="7030A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345761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35204" y="2967335"/>
            <a:ext cx="37215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Terima</a:t>
            </a:r>
            <a:r>
              <a:rPr lang="en-US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5400" b="0" cap="none" spc="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Kasih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1251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146</Words>
  <Application>Microsoft Office PowerPoint</Application>
  <PresentationFormat>Widescreen</PresentationFormat>
  <Paragraphs>65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Aharoni</vt:lpstr>
      <vt:lpstr>Arial</vt:lpstr>
      <vt:lpstr>Arial Black</vt:lpstr>
      <vt:lpstr>Arial Rounded MT Bold</vt:lpstr>
      <vt:lpstr>Berlin Sans FB</vt:lpstr>
      <vt:lpstr>Calibri</vt:lpstr>
      <vt:lpstr>Calibri Light</vt:lpstr>
      <vt:lpstr>Comic Sans MS</vt:lpstr>
      <vt:lpstr>Lucida Handwriting</vt:lpstr>
      <vt:lpstr>Office Theme</vt:lpstr>
      <vt:lpstr>PowerPoint Presentation</vt:lpstr>
      <vt:lpstr>PowerPoint Presentation</vt:lpstr>
      <vt:lpstr>FUNGSI DAN MANFAAT MEDIA PEMBELAJARAN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KTP_FIP</dc:creator>
  <cp:lastModifiedBy>KTP_FIP</cp:lastModifiedBy>
  <cp:revision>1</cp:revision>
  <dcterms:created xsi:type="dcterms:W3CDTF">2016-12-01T06:33:54Z</dcterms:created>
  <dcterms:modified xsi:type="dcterms:W3CDTF">2016-12-01T06:36:22Z</dcterms:modified>
</cp:coreProperties>
</file>