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hyperlink" Target="https://gamma.app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hyperlink" Target="https://gamma.app" TargetMode="External"/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1010245"/>
            <a:ext cx="7415927" cy="42586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8384"/>
              </a:lnSpc>
              <a:buNone/>
            </a:pPr>
            <a:r>
              <a:rPr lang="en-US" sz="6707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Pengenalan Model Pembelajaran PBL</a:t>
            </a:r>
            <a:endParaRPr lang="en-US" sz="6707" dirty="0"/>
          </a:p>
        </p:txBody>
      </p:sp>
      <p:sp>
        <p:nvSpPr>
          <p:cNvPr id="6" name="Text 2"/>
          <p:cNvSpPr/>
          <p:nvPr/>
        </p:nvSpPr>
        <p:spPr>
          <a:xfrm>
            <a:off x="6350437" y="5639157"/>
            <a:ext cx="7415927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Model Pembelajaran Berbasis Masalah (PBL) adalah pendekatan pembelajaran yang berpusat pada siswa, di mana mereka ditantang untuk menyelesaikan masalah dunia nyata secara kolaboratif.</a:t>
            </a:r>
            <a:endParaRPr lang="en-US" sz="1944" dirty="0"/>
          </a:p>
        </p:txBody>
      </p:sp>
      <p:pic>
        <p:nvPicPr>
          <p:cNvPr id="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4088606"/>
            <a:ext cx="12171640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6075"/>
              </a:lnSpc>
              <a:buNone/>
            </a:pPr>
            <a:r>
              <a:rPr lang="en-US" sz="486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Kesimpulan dan Saran Penerapan PBL</a:t>
            </a:r>
            <a:endParaRPr lang="en-US" sz="4860" dirty="0"/>
          </a:p>
        </p:txBody>
      </p:sp>
      <p:sp>
        <p:nvSpPr>
          <p:cNvPr id="6" name="Shape 2"/>
          <p:cNvSpPr/>
          <p:nvPr/>
        </p:nvSpPr>
        <p:spPr>
          <a:xfrm>
            <a:off x="864037" y="550806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059061" y="5600581"/>
            <a:ext cx="165259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16"/>
              </a:lnSpc>
              <a:buNone/>
            </a:pPr>
            <a:r>
              <a:rPr lang="en-US" sz="2916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916" dirty="0"/>
          </a:p>
        </p:txBody>
      </p:sp>
      <p:sp>
        <p:nvSpPr>
          <p:cNvPr id="8" name="Text 4"/>
          <p:cNvSpPr/>
          <p:nvPr/>
        </p:nvSpPr>
        <p:spPr>
          <a:xfrm>
            <a:off x="1666280" y="5508069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Kesimpulan</a:t>
            </a:r>
            <a:endParaRPr lang="en-US" sz="2430" dirty="0"/>
          </a:p>
        </p:txBody>
      </p:sp>
      <p:sp>
        <p:nvSpPr>
          <p:cNvPr id="9" name="Text 5"/>
          <p:cNvSpPr/>
          <p:nvPr/>
        </p:nvSpPr>
        <p:spPr>
          <a:xfrm>
            <a:off x="1666280" y="6041946"/>
            <a:ext cx="5525572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PBL adalah model pembelajaran yang berpusat pada siswa, mendorong keterampilan berpikir kritis dan pemecahan masalah.</a:t>
            </a:r>
            <a:endParaRPr lang="en-US" sz="1944" dirty="0"/>
          </a:p>
        </p:txBody>
      </p:sp>
      <p:sp>
        <p:nvSpPr>
          <p:cNvPr id="10" name="Shape 6"/>
          <p:cNvSpPr/>
          <p:nvPr/>
        </p:nvSpPr>
        <p:spPr>
          <a:xfrm>
            <a:off x="7438668" y="550806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602260" y="5600581"/>
            <a:ext cx="228124" cy="370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16"/>
              </a:lnSpc>
              <a:buNone/>
            </a:pPr>
            <a:r>
              <a:rPr lang="en-US" sz="2916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916" dirty="0"/>
          </a:p>
        </p:txBody>
      </p:sp>
      <p:sp>
        <p:nvSpPr>
          <p:cNvPr id="12" name="Text 8"/>
          <p:cNvSpPr/>
          <p:nvPr/>
        </p:nvSpPr>
        <p:spPr>
          <a:xfrm>
            <a:off x="8240911" y="5508069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Saran Penerapan</a:t>
            </a:r>
            <a:endParaRPr lang="en-US" sz="2430" dirty="0"/>
          </a:p>
        </p:txBody>
      </p:sp>
      <p:sp>
        <p:nvSpPr>
          <p:cNvPr id="13" name="Text 9"/>
          <p:cNvSpPr/>
          <p:nvPr/>
        </p:nvSpPr>
        <p:spPr>
          <a:xfrm>
            <a:off x="8240911" y="6041946"/>
            <a:ext cx="5525572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Guru harus memastikan kesiapan sumber daya dan dukungan yang memadai untuk keberhasilan penerapan PBL.</a:t>
            </a:r>
            <a:endParaRPr lang="en-US" sz="1944" dirty="0"/>
          </a:p>
        </p:txBody>
      </p:sp>
      <p:pic>
        <p:nvPicPr>
          <p:cNvPr id="14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5420" y="1072396"/>
            <a:ext cx="7685961" cy="1301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126"/>
              </a:lnSpc>
              <a:buNone/>
            </a:pPr>
            <a:r>
              <a:rPr lang="en-US" sz="410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Definisi dan Karakteristik PBL</a:t>
            </a:r>
            <a:endParaRPr lang="en-US" sz="4101" dirty="0"/>
          </a:p>
        </p:txBody>
      </p:sp>
      <p:sp>
        <p:nvSpPr>
          <p:cNvPr id="6" name="Shape 2"/>
          <p:cNvSpPr/>
          <p:nvPr/>
        </p:nvSpPr>
        <p:spPr>
          <a:xfrm>
            <a:off x="6215420" y="2920960"/>
            <a:ext cx="468630" cy="46863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379964" y="2999065"/>
            <a:ext cx="139422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460"/>
              </a:lnSpc>
              <a:buNone/>
            </a:pPr>
            <a:r>
              <a:rPr lang="en-US" sz="246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460" dirty="0"/>
          </a:p>
        </p:txBody>
      </p:sp>
      <p:sp>
        <p:nvSpPr>
          <p:cNvPr id="8" name="Text 4"/>
          <p:cNvSpPr/>
          <p:nvPr/>
        </p:nvSpPr>
        <p:spPr>
          <a:xfrm>
            <a:off x="6892290" y="2920960"/>
            <a:ext cx="2708672" cy="325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63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Berpusat pada Siswa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6892290" y="3371255"/>
            <a:ext cx="7009090" cy="666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624"/>
              </a:lnSpc>
              <a:buNone/>
            </a:pPr>
            <a:r>
              <a:rPr lang="en-US" sz="164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menjadi aktif dalam proses pembelajaran, mengidentifikasi masalah, mengumpulkan informasi, dan menemukan solusi.</a:t>
            </a:r>
            <a:endParaRPr lang="en-US" sz="1640" dirty="0"/>
          </a:p>
        </p:txBody>
      </p:sp>
      <p:sp>
        <p:nvSpPr>
          <p:cNvPr id="10" name="Shape 6"/>
          <p:cNvSpPr/>
          <p:nvPr/>
        </p:nvSpPr>
        <p:spPr>
          <a:xfrm>
            <a:off x="6215420" y="4480560"/>
            <a:ext cx="468630" cy="46863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353413" y="4558665"/>
            <a:ext cx="192524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460"/>
              </a:lnSpc>
              <a:buNone/>
            </a:pPr>
            <a:r>
              <a:rPr lang="en-US" sz="246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460" dirty="0"/>
          </a:p>
        </p:txBody>
      </p:sp>
      <p:sp>
        <p:nvSpPr>
          <p:cNvPr id="12" name="Text 8"/>
          <p:cNvSpPr/>
          <p:nvPr/>
        </p:nvSpPr>
        <p:spPr>
          <a:xfrm>
            <a:off x="6892290" y="4480560"/>
            <a:ext cx="2603897" cy="325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63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Masalah Autentik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6892290" y="4930854"/>
            <a:ext cx="7009090" cy="666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624"/>
              </a:lnSpc>
              <a:buNone/>
            </a:pPr>
            <a:r>
              <a:rPr lang="en-US" sz="164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Masalah yang dihadapi berasal dari kehidupan nyata, sehingga pembelajaran menjadi lebih relevan dan bermakna.</a:t>
            </a:r>
            <a:endParaRPr lang="en-US" sz="1640" dirty="0"/>
          </a:p>
        </p:txBody>
      </p:sp>
      <p:sp>
        <p:nvSpPr>
          <p:cNvPr id="14" name="Shape 10"/>
          <p:cNvSpPr/>
          <p:nvPr/>
        </p:nvSpPr>
        <p:spPr>
          <a:xfrm>
            <a:off x="6215420" y="6040160"/>
            <a:ext cx="468630" cy="468630"/>
          </a:xfrm>
          <a:prstGeom prst="roundRect">
            <a:avLst>
              <a:gd name="adj" fmla="val 1867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353413" y="6118265"/>
            <a:ext cx="192524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460"/>
              </a:lnSpc>
              <a:buNone/>
            </a:pPr>
            <a:r>
              <a:rPr lang="en-US" sz="246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460" dirty="0"/>
          </a:p>
        </p:txBody>
      </p:sp>
      <p:sp>
        <p:nvSpPr>
          <p:cNvPr id="16" name="Text 12"/>
          <p:cNvSpPr/>
          <p:nvPr/>
        </p:nvSpPr>
        <p:spPr>
          <a:xfrm>
            <a:off x="6892290" y="6040160"/>
            <a:ext cx="3390662" cy="325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63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Pembelajaran Kolaboratif</a:t>
            </a:r>
            <a:endParaRPr lang="en-US" sz="2050" dirty="0"/>
          </a:p>
        </p:txBody>
      </p:sp>
      <p:sp>
        <p:nvSpPr>
          <p:cNvPr id="17" name="Text 13"/>
          <p:cNvSpPr/>
          <p:nvPr/>
        </p:nvSpPr>
        <p:spPr>
          <a:xfrm>
            <a:off x="6892290" y="6490454"/>
            <a:ext cx="7009090" cy="666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624"/>
              </a:lnSpc>
              <a:buNone/>
            </a:pPr>
            <a:r>
              <a:rPr lang="en-US" sz="164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bekerja sama dalam kelompok kecil untuk memecahkan masalah, mengembangkan keterampilan komunikasi dan kerja sama.</a:t>
            </a:r>
            <a:endParaRPr lang="en-US" sz="1640" dirty="0"/>
          </a:p>
        </p:txBody>
      </p:sp>
      <p:pic>
        <p:nvPicPr>
          <p:cNvPr id="18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2010132"/>
            <a:ext cx="7299365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6075"/>
              </a:lnSpc>
              <a:buNone/>
            </a:pPr>
            <a:r>
              <a:rPr lang="en-US" sz="486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Tujuan Penerapan PBL</a:t>
            </a:r>
            <a:endParaRPr lang="en-US" sz="4860" dirty="0"/>
          </a:p>
        </p:txBody>
      </p:sp>
      <p:sp>
        <p:nvSpPr>
          <p:cNvPr id="5" name="Text 2"/>
          <p:cNvSpPr/>
          <p:nvPr/>
        </p:nvSpPr>
        <p:spPr>
          <a:xfrm>
            <a:off x="864037" y="3398758"/>
            <a:ext cx="3898821" cy="7715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Pengembangan Keterampilan</a:t>
            </a:r>
            <a:endParaRPr lang="en-US" sz="2430" dirty="0"/>
          </a:p>
        </p:txBody>
      </p:sp>
      <p:sp>
        <p:nvSpPr>
          <p:cNvPr id="6" name="Text 3"/>
          <p:cNvSpPr/>
          <p:nvPr/>
        </p:nvSpPr>
        <p:spPr>
          <a:xfrm>
            <a:off x="864037" y="4417100"/>
            <a:ext cx="3898821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PBL membantu siswa mengembangkan keterampilan berpikir kritis, pemecahan masalah, dan kolaborasi.</a:t>
            </a:r>
            <a:endParaRPr lang="en-US" sz="1944" dirty="0"/>
          </a:p>
        </p:txBody>
      </p:sp>
      <p:sp>
        <p:nvSpPr>
          <p:cNvPr id="7" name="Text 4"/>
          <p:cNvSpPr/>
          <p:nvPr/>
        </p:nvSpPr>
        <p:spPr>
          <a:xfrm>
            <a:off x="5372695" y="3398758"/>
            <a:ext cx="3396615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Peningkatan Motivasi</a:t>
            </a:r>
            <a:endParaRPr lang="en-US" sz="2430" dirty="0"/>
          </a:p>
        </p:txBody>
      </p:sp>
      <p:sp>
        <p:nvSpPr>
          <p:cNvPr id="8" name="Text 5"/>
          <p:cNvSpPr/>
          <p:nvPr/>
        </p:nvSpPr>
        <p:spPr>
          <a:xfrm>
            <a:off x="5372695" y="4031337"/>
            <a:ext cx="3898821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Dengan masalah yang relevan, siswa menjadi lebih termotivasi untuk terlibat aktif dalam proses pembelajaran.</a:t>
            </a:r>
            <a:endParaRPr lang="en-US" sz="1944" dirty="0"/>
          </a:p>
        </p:txBody>
      </p:sp>
      <p:sp>
        <p:nvSpPr>
          <p:cNvPr id="9" name="Text 6"/>
          <p:cNvSpPr/>
          <p:nvPr/>
        </p:nvSpPr>
        <p:spPr>
          <a:xfrm>
            <a:off x="9881354" y="3398758"/>
            <a:ext cx="3391019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Aplikasi Pengetahuan</a:t>
            </a:r>
            <a:endParaRPr lang="en-US" sz="2430" dirty="0"/>
          </a:p>
        </p:txBody>
      </p:sp>
      <p:sp>
        <p:nvSpPr>
          <p:cNvPr id="10" name="Text 7"/>
          <p:cNvSpPr/>
          <p:nvPr/>
        </p:nvSpPr>
        <p:spPr>
          <a:xfrm>
            <a:off x="9881354" y="4031337"/>
            <a:ext cx="3898821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dapat menerapkan pengetahuan yang diperoleh untuk memecahkan masalah dunia nyata.</a:t>
            </a:r>
            <a:endParaRPr lang="en-US" sz="1944" dirty="0"/>
          </a:p>
        </p:txBody>
      </p:sp>
      <p:pic>
        <p:nvPicPr>
          <p:cNvPr id="11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3841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05858" y="3059668"/>
            <a:ext cx="8183047" cy="5960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4693"/>
              </a:lnSpc>
              <a:buNone/>
            </a:pPr>
            <a:r>
              <a:rPr lang="en-US" sz="3755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Peran Guru dan Siswa dalam PBL</a:t>
            </a:r>
            <a:endParaRPr lang="en-US" sz="3755" dirty="0"/>
          </a:p>
        </p:txBody>
      </p:sp>
      <p:sp>
        <p:nvSpPr>
          <p:cNvPr id="6" name="Shape 2"/>
          <p:cNvSpPr/>
          <p:nvPr/>
        </p:nvSpPr>
        <p:spPr>
          <a:xfrm>
            <a:off x="7303651" y="3941683"/>
            <a:ext cx="22860" cy="3612356"/>
          </a:xfrm>
          <a:prstGeom prst="roundRect">
            <a:avLst>
              <a:gd name="adj" fmla="val 350421"/>
            </a:avLst>
          </a:prstGeom>
          <a:solidFill>
            <a:srgbClr val="DDD3BA"/>
          </a:solidFill>
          <a:ln/>
        </p:spPr>
      </p:sp>
      <p:sp>
        <p:nvSpPr>
          <p:cNvPr id="7" name="Shape 3"/>
          <p:cNvSpPr/>
          <p:nvPr/>
        </p:nvSpPr>
        <p:spPr>
          <a:xfrm>
            <a:off x="6455926" y="4359354"/>
            <a:ext cx="667464" cy="22860"/>
          </a:xfrm>
          <a:prstGeom prst="roundRect">
            <a:avLst>
              <a:gd name="adj" fmla="val 350421"/>
            </a:avLst>
          </a:prstGeom>
          <a:solidFill>
            <a:srgbClr val="DDD3BA"/>
          </a:solidFill>
          <a:ln/>
        </p:spPr>
      </p:sp>
      <p:sp>
        <p:nvSpPr>
          <p:cNvPr id="8" name="Shape 4"/>
          <p:cNvSpPr/>
          <p:nvPr/>
        </p:nvSpPr>
        <p:spPr>
          <a:xfrm>
            <a:off x="7100530" y="4156234"/>
            <a:ext cx="429101" cy="429101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251263" y="4227671"/>
            <a:ext cx="127635" cy="2861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253"/>
              </a:lnSpc>
              <a:buNone/>
            </a:pPr>
            <a:r>
              <a:rPr lang="en-US" sz="2253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253" dirty="0"/>
          </a:p>
        </p:txBody>
      </p:sp>
      <p:sp>
        <p:nvSpPr>
          <p:cNvPr id="10" name="Text 6"/>
          <p:cNvSpPr/>
          <p:nvPr/>
        </p:nvSpPr>
        <p:spPr>
          <a:xfrm>
            <a:off x="3388043" y="4132302"/>
            <a:ext cx="2878098" cy="297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indent="0" marL="0">
              <a:lnSpc>
                <a:spcPts val="2347"/>
              </a:lnSpc>
              <a:buNone/>
            </a:pPr>
            <a:r>
              <a:rPr lang="en-US" sz="187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Guru sebagai Fasilitator</a:t>
            </a:r>
            <a:endParaRPr lang="en-US" sz="1877" dirty="0"/>
          </a:p>
        </p:txBody>
      </p:sp>
      <p:sp>
        <p:nvSpPr>
          <p:cNvPr id="11" name="Text 7"/>
          <p:cNvSpPr/>
          <p:nvPr/>
        </p:nvSpPr>
        <p:spPr>
          <a:xfrm>
            <a:off x="2105858" y="4544616"/>
            <a:ext cx="4160282" cy="9154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 indent="0" marL="0">
              <a:lnSpc>
                <a:spcPts val="2403"/>
              </a:lnSpc>
              <a:buNone/>
            </a:pPr>
            <a:r>
              <a:rPr lang="en-US" sz="1502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Guru berperan sebagai fasilitator, membimbing siswa dalam proses pembelajaran dan membantu mereka menemukan solusi.</a:t>
            </a:r>
            <a:endParaRPr lang="en-US" sz="1502" dirty="0"/>
          </a:p>
        </p:txBody>
      </p:sp>
      <p:sp>
        <p:nvSpPr>
          <p:cNvPr id="12" name="Shape 8"/>
          <p:cNvSpPr/>
          <p:nvPr/>
        </p:nvSpPr>
        <p:spPr>
          <a:xfrm>
            <a:off x="7506772" y="5312807"/>
            <a:ext cx="667464" cy="22860"/>
          </a:xfrm>
          <a:prstGeom prst="roundRect">
            <a:avLst>
              <a:gd name="adj" fmla="val 350421"/>
            </a:avLst>
          </a:prstGeom>
          <a:solidFill>
            <a:srgbClr val="DDD3BA"/>
          </a:solidFill>
          <a:ln/>
        </p:spPr>
      </p:sp>
      <p:sp>
        <p:nvSpPr>
          <p:cNvPr id="13" name="Shape 9"/>
          <p:cNvSpPr/>
          <p:nvPr/>
        </p:nvSpPr>
        <p:spPr>
          <a:xfrm>
            <a:off x="7100530" y="5109686"/>
            <a:ext cx="429101" cy="429101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7226975" y="5181124"/>
            <a:ext cx="176212" cy="2861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253"/>
              </a:lnSpc>
              <a:buNone/>
            </a:pPr>
            <a:r>
              <a:rPr lang="en-US" sz="2253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253" dirty="0"/>
          </a:p>
        </p:txBody>
      </p:sp>
      <p:sp>
        <p:nvSpPr>
          <p:cNvPr id="15" name="Text 11"/>
          <p:cNvSpPr/>
          <p:nvPr/>
        </p:nvSpPr>
        <p:spPr>
          <a:xfrm>
            <a:off x="8364022" y="5085755"/>
            <a:ext cx="3879175" cy="297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347"/>
              </a:lnSpc>
              <a:buNone/>
            </a:pPr>
            <a:r>
              <a:rPr lang="en-US" sz="187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Siswa sebagai Pemecah Masalah</a:t>
            </a:r>
            <a:endParaRPr lang="en-US" sz="1877" dirty="0"/>
          </a:p>
        </p:txBody>
      </p:sp>
      <p:sp>
        <p:nvSpPr>
          <p:cNvPr id="16" name="Text 12"/>
          <p:cNvSpPr/>
          <p:nvPr/>
        </p:nvSpPr>
        <p:spPr>
          <a:xfrm>
            <a:off x="8364022" y="5498068"/>
            <a:ext cx="4160401" cy="9154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403"/>
              </a:lnSpc>
              <a:buNone/>
            </a:pPr>
            <a:r>
              <a:rPr lang="en-US" sz="1502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aktif dalam mengidentifikasi masalah, mengumpulkan informasi, dan mengembangkan solusi secara kolaboratif.</a:t>
            </a:r>
            <a:endParaRPr lang="en-US" sz="1502" dirty="0"/>
          </a:p>
        </p:txBody>
      </p:sp>
      <p:sp>
        <p:nvSpPr>
          <p:cNvPr id="17" name="Shape 13"/>
          <p:cNvSpPr/>
          <p:nvPr/>
        </p:nvSpPr>
        <p:spPr>
          <a:xfrm>
            <a:off x="6455926" y="6262568"/>
            <a:ext cx="667464" cy="22860"/>
          </a:xfrm>
          <a:prstGeom prst="roundRect">
            <a:avLst>
              <a:gd name="adj" fmla="val 350421"/>
            </a:avLst>
          </a:prstGeom>
          <a:solidFill>
            <a:srgbClr val="DDD3BA"/>
          </a:solidFill>
          <a:ln/>
        </p:spPr>
      </p:sp>
      <p:sp>
        <p:nvSpPr>
          <p:cNvPr id="18" name="Shape 14"/>
          <p:cNvSpPr/>
          <p:nvPr/>
        </p:nvSpPr>
        <p:spPr>
          <a:xfrm>
            <a:off x="7100530" y="6059448"/>
            <a:ext cx="429101" cy="429101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7226975" y="6130885"/>
            <a:ext cx="176212" cy="2861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253"/>
              </a:lnSpc>
              <a:buNone/>
            </a:pPr>
            <a:r>
              <a:rPr lang="en-US" sz="2253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253" dirty="0"/>
          </a:p>
        </p:txBody>
      </p:sp>
      <p:sp>
        <p:nvSpPr>
          <p:cNvPr id="20" name="Text 16"/>
          <p:cNvSpPr/>
          <p:nvPr/>
        </p:nvSpPr>
        <p:spPr>
          <a:xfrm>
            <a:off x="3381613" y="6035516"/>
            <a:ext cx="2884527" cy="2978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indent="0" marL="0">
              <a:lnSpc>
                <a:spcPts val="2347"/>
              </a:lnSpc>
              <a:buNone/>
            </a:pPr>
            <a:r>
              <a:rPr lang="en-US" sz="1877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Pembelajaran Interaktif</a:t>
            </a:r>
            <a:endParaRPr lang="en-US" sz="1877" dirty="0"/>
          </a:p>
        </p:txBody>
      </p:sp>
      <p:sp>
        <p:nvSpPr>
          <p:cNvPr id="21" name="Text 17"/>
          <p:cNvSpPr/>
          <p:nvPr/>
        </p:nvSpPr>
        <p:spPr>
          <a:xfrm>
            <a:off x="2105858" y="6447830"/>
            <a:ext cx="4160282" cy="9154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 indent="0" marL="0">
              <a:lnSpc>
                <a:spcPts val="2403"/>
              </a:lnSpc>
              <a:buNone/>
            </a:pPr>
            <a:r>
              <a:rPr lang="en-US" sz="1502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Interaksi antara guru dan siswa, serta antara siswa, mendorong pertukaran ide dan pembelajaran yang dinamis.</a:t>
            </a:r>
            <a:endParaRPr lang="en-US" sz="1502" dirty="0"/>
          </a:p>
        </p:txBody>
      </p:sp>
      <p:pic>
        <p:nvPicPr>
          <p:cNvPr id="22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3785" y="1032391"/>
            <a:ext cx="7206496" cy="6729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4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Tahapan Pelaksanaan PBL</a:t>
            </a:r>
            <a:endParaRPr lang="en-US" sz="424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85" y="2028349"/>
            <a:ext cx="1076801" cy="172295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153603" y="2243614"/>
            <a:ext cx="2692122" cy="3364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2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Orientasi Masalah</a:t>
            </a:r>
            <a:endParaRPr lang="en-US" sz="2120" dirty="0"/>
          </a:p>
        </p:txBody>
      </p:sp>
      <p:sp>
        <p:nvSpPr>
          <p:cNvPr id="8" name="Text 3"/>
          <p:cNvSpPr/>
          <p:nvPr/>
        </p:nvSpPr>
        <p:spPr>
          <a:xfrm>
            <a:off x="2153603" y="2709267"/>
            <a:ext cx="6236613" cy="689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13"/>
              </a:lnSpc>
              <a:buNone/>
            </a:pPr>
            <a:r>
              <a:rPr lang="en-US" sz="1696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Guru memperkenalkan masalah yang harus dipecahkan oleh siswa.</a:t>
            </a:r>
            <a:endParaRPr lang="en-US" sz="1696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85" y="3751302"/>
            <a:ext cx="1076801" cy="172295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153603" y="3966567"/>
            <a:ext cx="2692122" cy="3364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2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Investigasi Masalah</a:t>
            </a:r>
            <a:endParaRPr lang="en-US" sz="2120" dirty="0"/>
          </a:p>
        </p:txBody>
      </p:sp>
      <p:sp>
        <p:nvSpPr>
          <p:cNvPr id="11" name="Text 5"/>
          <p:cNvSpPr/>
          <p:nvPr/>
        </p:nvSpPr>
        <p:spPr>
          <a:xfrm>
            <a:off x="2153603" y="4432221"/>
            <a:ext cx="6236613" cy="689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13"/>
              </a:lnSpc>
              <a:buNone/>
            </a:pPr>
            <a:r>
              <a:rPr lang="en-US" sz="1696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mengumpulkan informasi, melakukan penelitian, dan menganalisis masalah secara mendalam.</a:t>
            </a:r>
            <a:endParaRPr lang="en-US" sz="1696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85" y="5474256"/>
            <a:ext cx="1076801" cy="172295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153603" y="5689521"/>
            <a:ext cx="2692122" cy="3364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2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Presentasi Solusi</a:t>
            </a:r>
            <a:endParaRPr lang="en-US" sz="2120" dirty="0"/>
          </a:p>
        </p:txBody>
      </p:sp>
      <p:sp>
        <p:nvSpPr>
          <p:cNvPr id="14" name="Text 7"/>
          <p:cNvSpPr/>
          <p:nvPr/>
        </p:nvSpPr>
        <p:spPr>
          <a:xfrm>
            <a:off x="2153603" y="6155174"/>
            <a:ext cx="6236613" cy="6891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13"/>
              </a:lnSpc>
              <a:buNone/>
            </a:pPr>
            <a:r>
              <a:rPr lang="en-US" sz="1696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menyajikan solusi yang mereka kembangkan dan mendiskusikannya dengan kelas.</a:t>
            </a:r>
            <a:endParaRPr lang="en-US" sz="1696" dirty="0"/>
          </a:p>
        </p:txBody>
      </p:sp>
      <p:pic>
        <p:nvPicPr>
          <p:cNvPr id="15" name="Image 5" descr="preencoded.png">
            <a:hlinkClick r:id="rId7" tooltip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989052"/>
            <a:ext cx="7415927" cy="15430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6075"/>
              </a:lnSpc>
              <a:buNone/>
            </a:pPr>
            <a:r>
              <a:rPr lang="en-US" sz="486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Kelebihan dan Kekurangan PBL</a:t>
            </a:r>
            <a:endParaRPr lang="en-US" sz="4860" dirty="0"/>
          </a:p>
        </p:txBody>
      </p:sp>
      <p:sp>
        <p:nvSpPr>
          <p:cNvPr id="6" name="Shape 2"/>
          <p:cNvSpPr/>
          <p:nvPr/>
        </p:nvSpPr>
        <p:spPr>
          <a:xfrm>
            <a:off x="6350437" y="2902387"/>
            <a:ext cx="7415927" cy="1848088"/>
          </a:xfrm>
          <a:prstGeom prst="roundRect">
            <a:avLst>
              <a:gd name="adj" fmla="val 5611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612493" y="3164443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Kelebihan</a:t>
            </a:r>
            <a:endParaRPr lang="en-US" sz="2430" dirty="0"/>
          </a:p>
        </p:txBody>
      </p:sp>
      <p:sp>
        <p:nvSpPr>
          <p:cNvPr id="8" name="Text 4"/>
          <p:cNvSpPr/>
          <p:nvPr/>
        </p:nvSpPr>
        <p:spPr>
          <a:xfrm>
            <a:off x="6612493" y="3698319"/>
            <a:ext cx="689181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Meningkatkan kemampuan berpikir kritis, pemecahan masalah, dan keterampilan kolaborasi.</a:t>
            </a:r>
            <a:endParaRPr lang="en-US" sz="1944" dirty="0"/>
          </a:p>
        </p:txBody>
      </p:sp>
      <p:sp>
        <p:nvSpPr>
          <p:cNvPr id="9" name="Shape 5"/>
          <p:cNvSpPr/>
          <p:nvPr/>
        </p:nvSpPr>
        <p:spPr>
          <a:xfrm>
            <a:off x="6350437" y="4997291"/>
            <a:ext cx="7415927" cy="2243138"/>
          </a:xfrm>
          <a:prstGeom prst="roundRect">
            <a:avLst>
              <a:gd name="adj" fmla="val 4623"/>
            </a:avLst>
          </a:prstGeom>
          <a:solidFill>
            <a:srgbClr val="F7EDD4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612493" y="5259348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Kekurangan</a:t>
            </a:r>
            <a:endParaRPr lang="en-US" sz="2430" dirty="0"/>
          </a:p>
        </p:txBody>
      </p:sp>
      <p:sp>
        <p:nvSpPr>
          <p:cNvPr id="11" name="Text 7"/>
          <p:cNvSpPr/>
          <p:nvPr/>
        </p:nvSpPr>
        <p:spPr>
          <a:xfrm>
            <a:off x="6612493" y="5793224"/>
            <a:ext cx="6891814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Membutuhkan waktu yang lama untuk mempersiapkan dan melaksanakan pembelajaran, serta dukungan sumber daya yang memadai.</a:t>
            </a:r>
            <a:endParaRPr lang="en-US" sz="1944" dirty="0"/>
          </a:p>
        </p:txBody>
      </p:sp>
      <p:pic>
        <p:nvPicPr>
          <p:cNvPr id="12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324017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32401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4837" y="475178"/>
            <a:ext cx="5966222" cy="540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4253"/>
              </a:lnSpc>
              <a:buNone/>
            </a:pPr>
            <a:r>
              <a:rPr lang="en-US" sz="3402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Implementasi PBL di Kelas</a:t>
            </a:r>
            <a:endParaRPr lang="en-US" sz="3402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1274445"/>
            <a:ext cx="431959" cy="431959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04837" y="1879163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26"/>
              </a:lnSpc>
              <a:buNone/>
            </a:pPr>
            <a:r>
              <a:rPr lang="en-US" sz="170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Kolaborasi</a:t>
            </a:r>
            <a:endParaRPr lang="en-US" sz="1701" dirty="0"/>
          </a:p>
        </p:txBody>
      </p:sp>
      <p:sp>
        <p:nvSpPr>
          <p:cNvPr id="8" name="Text 3"/>
          <p:cNvSpPr/>
          <p:nvPr/>
        </p:nvSpPr>
        <p:spPr>
          <a:xfrm>
            <a:off x="604837" y="2252663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77"/>
              </a:lnSpc>
              <a:buNone/>
            </a:pPr>
            <a:r>
              <a:rPr lang="en-US" sz="136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bekerja sama dalam kelompok kecil untuk memecahkan masalah.</a:t>
            </a:r>
            <a:endParaRPr lang="en-US" sz="1361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7" y="3047643"/>
            <a:ext cx="431959" cy="43195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04837" y="3652361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26"/>
              </a:lnSpc>
              <a:buNone/>
            </a:pPr>
            <a:r>
              <a:rPr lang="en-US" sz="170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Kreativitas</a:t>
            </a:r>
            <a:endParaRPr lang="en-US" sz="1701" dirty="0"/>
          </a:p>
        </p:txBody>
      </p:sp>
      <p:sp>
        <p:nvSpPr>
          <p:cNvPr id="11" name="Text 5"/>
          <p:cNvSpPr/>
          <p:nvPr/>
        </p:nvSpPr>
        <p:spPr>
          <a:xfrm>
            <a:off x="604837" y="4025860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77"/>
              </a:lnSpc>
              <a:buNone/>
            </a:pPr>
            <a:r>
              <a:rPr lang="en-US" sz="136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PBL mendorong siswa untuk berpikir kreatif dalam mengembangkan solusi.</a:t>
            </a:r>
            <a:endParaRPr lang="en-US" sz="1361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" y="4820841"/>
            <a:ext cx="431959" cy="431959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04837" y="5425559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26"/>
              </a:lnSpc>
              <a:buNone/>
            </a:pPr>
            <a:r>
              <a:rPr lang="en-US" sz="170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Presentasi</a:t>
            </a:r>
            <a:endParaRPr lang="en-US" sz="1701" dirty="0"/>
          </a:p>
        </p:txBody>
      </p:sp>
      <p:sp>
        <p:nvSpPr>
          <p:cNvPr id="14" name="Text 7"/>
          <p:cNvSpPr/>
          <p:nvPr/>
        </p:nvSpPr>
        <p:spPr>
          <a:xfrm>
            <a:off x="604837" y="5799058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77"/>
              </a:lnSpc>
              <a:buNone/>
            </a:pPr>
            <a:r>
              <a:rPr lang="en-US" sz="136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mempresentasikan solusi yang mereka kembangkan kepada kelas.</a:t>
            </a:r>
            <a:endParaRPr lang="en-US" sz="1361" dirty="0"/>
          </a:p>
        </p:txBody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7" y="6594038"/>
            <a:ext cx="431959" cy="43195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04837" y="7198757"/>
            <a:ext cx="2160270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26"/>
              </a:lnSpc>
              <a:buNone/>
            </a:pPr>
            <a:r>
              <a:rPr lang="en-US" sz="170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Umpan Balik</a:t>
            </a:r>
            <a:endParaRPr lang="en-US" sz="1701" dirty="0"/>
          </a:p>
        </p:txBody>
      </p:sp>
      <p:sp>
        <p:nvSpPr>
          <p:cNvPr id="17" name="Text 9"/>
          <p:cNvSpPr/>
          <p:nvPr/>
        </p:nvSpPr>
        <p:spPr>
          <a:xfrm>
            <a:off x="604837" y="7572256"/>
            <a:ext cx="7934325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77"/>
              </a:lnSpc>
              <a:buNone/>
            </a:pPr>
            <a:r>
              <a:rPr lang="en-US" sz="136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Guru dan siswa memberikan umpan balik untuk memperbaiki proses pembelajaran.</a:t>
            </a:r>
            <a:endParaRPr lang="en-US" sz="1361" dirty="0"/>
          </a:p>
        </p:txBody>
      </p:sp>
      <p:pic>
        <p:nvPicPr>
          <p:cNvPr id="18" name="Image 6" descr="preencoded.png">
            <a:hlinkClick r:id="rId8" tooltip="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0672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5344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7127" y="3092053"/>
            <a:ext cx="9086374" cy="6336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4989"/>
              </a:lnSpc>
              <a:buNone/>
            </a:pPr>
            <a:r>
              <a:rPr lang="en-US" sz="399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Penilaian dalam Pembelajaran PBL</a:t>
            </a:r>
            <a:endParaRPr lang="en-US" sz="3991" dirty="0"/>
          </a:p>
        </p:txBody>
      </p:sp>
      <p:sp>
        <p:nvSpPr>
          <p:cNvPr id="6" name="Shape 2"/>
          <p:cNvSpPr/>
          <p:nvPr/>
        </p:nvSpPr>
        <p:spPr>
          <a:xfrm>
            <a:off x="1777127" y="4029789"/>
            <a:ext cx="11076146" cy="3643313"/>
          </a:xfrm>
          <a:prstGeom prst="roundRect">
            <a:avLst>
              <a:gd name="adj" fmla="val 233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1784747" y="4037409"/>
            <a:ext cx="11060906" cy="9070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1987510" y="4166592"/>
            <a:ext cx="5121116" cy="3243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Portofolio</a:t>
            </a:r>
            <a:endParaRPr lang="en-US" sz="1597" dirty="0"/>
          </a:p>
        </p:txBody>
      </p:sp>
      <p:sp>
        <p:nvSpPr>
          <p:cNvPr id="9" name="Text 5"/>
          <p:cNvSpPr/>
          <p:nvPr/>
        </p:nvSpPr>
        <p:spPr>
          <a:xfrm>
            <a:off x="7521773" y="4166592"/>
            <a:ext cx="5121116" cy="6486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Penilaian hasil kerja siswa selama proses pembelajaran.</a:t>
            </a:r>
            <a:endParaRPr lang="en-US" sz="1597" dirty="0"/>
          </a:p>
        </p:txBody>
      </p:sp>
      <p:sp>
        <p:nvSpPr>
          <p:cNvPr id="10" name="Shape 6"/>
          <p:cNvSpPr/>
          <p:nvPr/>
        </p:nvSpPr>
        <p:spPr>
          <a:xfrm>
            <a:off x="1784747" y="4944428"/>
            <a:ext cx="11060906" cy="9070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1987510" y="5073610"/>
            <a:ext cx="5121116" cy="3243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Presentasi</a:t>
            </a:r>
            <a:endParaRPr lang="en-US" sz="1597" dirty="0"/>
          </a:p>
        </p:txBody>
      </p:sp>
      <p:sp>
        <p:nvSpPr>
          <p:cNvPr id="12" name="Text 8"/>
          <p:cNvSpPr/>
          <p:nvPr/>
        </p:nvSpPr>
        <p:spPr>
          <a:xfrm>
            <a:off x="7521773" y="5073610"/>
            <a:ext cx="5121116" cy="6486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Penilaian kemampuan siswa dalam menyajikan solusi dan ide-idenya.</a:t>
            </a:r>
            <a:endParaRPr lang="en-US" sz="1597" dirty="0"/>
          </a:p>
        </p:txBody>
      </p:sp>
      <p:sp>
        <p:nvSpPr>
          <p:cNvPr id="13" name="Shape 9"/>
          <p:cNvSpPr/>
          <p:nvPr/>
        </p:nvSpPr>
        <p:spPr>
          <a:xfrm>
            <a:off x="1784747" y="5851446"/>
            <a:ext cx="11060906" cy="90701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1987510" y="5980628"/>
            <a:ext cx="5121116" cy="3243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Observasi</a:t>
            </a:r>
            <a:endParaRPr lang="en-US" sz="1597" dirty="0"/>
          </a:p>
        </p:txBody>
      </p:sp>
      <p:sp>
        <p:nvSpPr>
          <p:cNvPr id="15" name="Text 11"/>
          <p:cNvSpPr/>
          <p:nvPr/>
        </p:nvSpPr>
        <p:spPr>
          <a:xfrm>
            <a:off x="7521773" y="5980628"/>
            <a:ext cx="5121116" cy="6486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Penilaian proses, seperti kemampuan kolaborasi dan berpikir kritis.</a:t>
            </a:r>
            <a:endParaRPr lang="en-US" sz="1597" dirty="0"/>
          </a:p>
        </p:txBody>
      </p:sp>
      <p:sp>
        <p:nvSpPr>
          <p:cNvPr id="16" name="Shape 12"/>
          <p:cNvSpPr/>
          <p:nvPr/>
        </p:nvSpPr>
        <p:spPr>
          <a:xfrm>
            <a:off x="1784747" y="6758464"/>
            <a:ext cx="11060906" cy="90701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1987510" y="6887647"/>
            <a:ext cx="5121116" cy="3243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Evaluasi Diri</a:t>
            </a:r>
            <a:endParaRPr lang="en-US" sz="1597" dirty="0"/>
          </a:p>
        </p:txBody>
      </p:sp>
      <p:sp>
        <p:nvSpPr>
          <p:cNvPr id="18" name="Text 14"/>
          <p:cNvSpPr/>
          <p:nvPr/>
        </p:nvSpPr>
        <p:spPr>
          <a:xfrm>
            <a:off x="7521773" y="6887647"/>
            <a:ext cx="5121116" cy="6486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55"/>
              </a:lnSpc>
              <a:buNone/>
            </a:pPr>
            <a:r>
              <a:rPr lang="en-US" sz="1597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mengevaluasi pembelajaran dan kontribusi mereka sendiri.</a:t>
            </a:r>
            <a:endParaRPr lang="en-US" sz="1597" dirty="0"/>
          </a:p>
        </p:txBody>
      </p:sp>
      <p:pic>
        <p:nvPicPr>
          <p:cNvPr id="19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829866"/>
            <a:ext cx="12902327" cy="15430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6075"/>
              </a:lnSpc>
              <a:buNone/>
            </a:pPr>
            <a:r>
              <a:rPr lang="en-US" sz="486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Contoh Penerapan PBL di Berbagai Mata Pelajaran</a:t>
            </a:r>
            <a:endParaRPr lang="en-US" sz="486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7" y="2866668"/>
            <a:ext cx="4053840" cy="25054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64037" y="5680710"/>
            <a:ext cx="3479602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Matematika dan Sains</a:t>
            </a:r>
            <a:endParaRPr lang="en-US" sz="2430" dirty="0"/>
          </a:p>
        </p:txBody>
      </p:sp>
      <p:sp>
        <p:nvSpPr>
          <p:cNvPr id="7" name="Text 3"/>
          <p:cNvSpPr/>
          <p:nvPr/>
        </p:nvSpPr>
        <p:spPr>
          <a:xfrm>
            <a:off x="864037" y="6214586"/>
            <a:ext cx="4053840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merancang solusi inovatif untuk masalah teknik atau lingkungan.</a:t>
            </a:r>
            <a:endParaRPr lang="en-US" sz="1944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61" y="2866668"/>
            <a:ext cx="4053959" cy="25054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88161" y="5680710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Sejarah dan Sosial</a:t>
            </a:r>
            <a:endParaRPr lang="en-US" sz="2430" dirty="0"/>
          </a:p>
        </p:txBody>
      </p:sp>
      <p:sp>
        <p:nvSpPr>
          <p:cNvPr id="10" name="Text 5"/>
          <p:cNvSpPr/>
          <p:nvPr/>
        </p:nvSpPr>
        <p:spPr>
          <a:xfrm>
            <a:off x="5288161" y="6214586"/>
            <a:ext cx="4053959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menganalisis peristiwa sejarah dan dampaknya pada masyarakat.</a:t>
            </a:r>
            <a:endParaRPr lang="en-US" sz="1944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404" y="2866668"/>
            <a:ext cx="4053840" cy="250543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12404" y="5680710"/>
            <a:ext cx="31648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243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Ekonomi dan Bisnis</a:t>
            </a:r>
            <a:endParaRPr lang="en-US" sz="2430" dirty="0"/>
          </a:p>
        </p:txBody>
      </p:sp>
      <p:sp>
        <p:nvSpPr>
          <p:cNvPr id="13" name="Text 7"/>
          <p:cNvSpPr/>
          <p:nvPr/>
        </p:nvSpPr>
        <p:spPr>
          <a:xfrm>
            <a:off x="9712404" y="6214586"/>
            <a:ext cx="4053840" cy="11851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3110"/>
              </a:lnSpc>
              <a:buNone/>
            </a:pPr>
            <a:r>
              <a:rPr lang="en-US" sz="1944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Siswa mengembangkan rencana bisnis untuk memecahkan masalah di dunia nyata.</a:t>
            </a:r>
            <a:endParaRPr lang="en-US" sz="1944" dirty="0"/>
          </a:p>
        </p:txBody>
      </p:sp>
      <p:pic>
        <p:nvPicPr>
          <p:cNvPr id="14" name="Image 4" descr="preencoded.png">
            <a:hlinkClick r:id="rId6" tooltip="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2024-08-06T01:41:54Z</dcterms:created>
  <dcterms:modified xsi:type="dcterms:W3CDTF">2024-08-06T01:41:54Z</dcterms:modified>
</cp:coreProperties>
</file>