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4.jpg" ContentType="image/jpg"/>
  <Override PartName="/ppt/media/image5.jpg" ContentType="image/jpg"/>
  <Override PartName="/ppt/media/image6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32.jpg" ContentType="image/jpg"/>
  <Override PartName="/ppt/media/image3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86" r:id="rId16"/>
    <p:sldId id="287" r:id="rId17"/>
    <p:sldId id="280" r:id="rId18"/>
    <p:sldId id="281" r:id="rId19"/>
    <p:sldId id="282" r:id="rId20"/>
    <p:sldId id="283" r:id="rId21"/>
    <p:sldId id="284" r:id="rId22"/>
    <p:sldId id="285" r:id="rId23"/>
    <p:sldId id="272" r:id="rId24"/>
    <p:sldId id="273" r:id="rId25"/>
    <p:sldId id="274" r:id="rId26"/>
    <p:sldId id="275" r:id="rId27"/>
    <p:sldId id="276" r:id="rId28"/>
    <p:sldId id="277" r:id="rId29"/>
    <p:sldId id="279" r:id="rId30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>
      <p:cViewPr varScale="1">
        <p:scale>
          <a:sx n="90" d="100"/>
          <a:sy n="90" d="100"/>
        </p:scale>
        <p:origin x="232" y="8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582B18-4C6D-3243-A32C-AFFD3A17663B}" type="doc">
      <dgm:prSet loTypeId="urn:microsoft.com/office/officeart/2005/8/layout/hProcess4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D3A756C-8D64-0244-B8CD-70F1D55CC60C}">
      <dgm:prSet phldrT="[Text]"/>
      <dgm:spPr/>
      <dgm:t>
        <a:bodyPr/>
        <a:lstStyle/>
        <a:p>
          <a:r>
            <a:rPr lang="en-ID" b="1" i="0" dirty="0" err="1"/>
            <a:t>Menciptakan</a:t>
          </a:r>
          <a:r>
            <a:rPr lang="en-ID" b="1" i="0" dirty="0"/>
            <a:t> </a:t>
          </a:r>
          <a:r>
            <a:rPr lang="en-ID" b="1" i="0" dirty="0" err="1"/>
            <a:t>Perubahan</a:t>
          </a:r>
          <a:r>
            <a:rPr lang="en-ID" b="1" i="0" dirty="0"/>
            <a:t> Sosial</a:t>
          </a:r>
          <a:endParaRPr lang="en-US" dirty="0"/>
        </a:p>
      </dgm:t>
    </dgm:pt>
    <dgm:pt modelId="{7A990DB8-E536-0944-8CE4-5F4A31381766}" type="parTrans" cxnId="{032B090F-3E86-AF49-A0B5-4C01722DAB20}">
      <dgm:prSet/>
      <dgm:spPr/>
      <dgm:t>
        <a:bodyPr/>
        <a:lstStyle/>
        <a:p>
          <a:endParaRPr lang="en-US"/>
        </a:p>
      </dgm:t>
    </dgm:pt>
    <dgm:pt modelId="{0BA9B505-26BC-6E4A-99E5-63F80EEC33CC}" type="sibTrans" cxnId="{032B090F-3E86-AF49-A0B5-4C01722DAB20}">
      <dgm:prSet/>
      <dgm:spPr/>
      <dgm:t>
        <a:bodyPr/>
        <a:lstStyle/>
        <a:p>
          <a:endParaRPr lang="en-US"/>
        </a:p>
      </dgm:t>
    </dgm:pt>
    <dgm:pt modelId="{20B8F661-68C7-0F4A-9888-BB2CB30C3575}">
      <dgm:prSet phldrT="[Text]" custT="1"/>
      <dgm:spPr/>
      <dgm:t>
        <a:bodyPr/>
        <a:lstStyle/>
        <a:p>
          <a:r>
            <a:rPr lang="en-ID" sz="1200" b="0" i="0" dirty="0" err="1"/>
            <a:t>Dapat</a:t>
          </a:r>
          <a:r>
            <a:rPr lang="en-ID" sz="1200" b="0" i="0" dirty="0"/>
            <a:t> </a:t>
          </a:r>
          <a:r>
            <a:rPr lang="en-ID" sz="1200" b="0" i="0" dirty="0" err="1"/>
            <a:t>mempengaruhi</a:t>
          </a:r>
          <a:r>
            <a:rPr lang="en-ID" sz="1200" b="0" i="0" dirty="0"/>
            <a:t> </a:t>
          </a:r>
          <a:r>
            <a:rPr lang="en-ID" sz="1200" b="0" i="0" dirty="0" err="1"/>
            <a:t>kebijakan</a:t>
          </a:r>
          <a:r>
            <a:rPr lang="en-ID" sz="1200" b="0" i="0" dirty="0"/>
            <a:t> yang </a:t>
          </a:r>
          <a:r>
            <a:rPr lang="en-ID" sz="1200" b="0" i="0" dirty="0" err="1"/>
            <a:t>akan</a:t>
          </a:r>
          <a:r>
            <a:rPr lang="en-ID" sz="1200" b="0" i="0" dirty="0"/>
            <a:t> </a:t>
          </a:r>
          <a:r>
            <a:rPr lang="en-ID" sz="1200" b="0" i="0" dirty="0" err="1"/>
            <a:t>berdampak</a:t>
          </a:r>
          <a:r>
            <a:rPr lang="en-ID" sz="1200" b="0" i="0" dirty="0"/>
            <a:t> </a:t>
          </a:r>
          <a:r>
            <a:rPr lang="en-ID" sz="1200" b="0" i="0" dirty="0" err="1"/>
            <a:t>langsung</a:t>
          </a:r>
          <a:r>
            <a:rPr lang="en-ID" sz="1200" b="0" i="0" dirty="0"/>
            <a:t> pada </a:t>
          </a:r>
          <a:r>
            <a:rPr lang="en-ID" sz="1200" b="0" i="0" dirty="0" err="1"/>
            <a:t>hidup</a:t>
          </a:r>
          <a:r>
            <a:rPr lang="en-ID" sz="1200" b="0" i="0" dirty="0"/>
            <a:t> </a:t>
          </a:r>
          <a:r>
            <a:rPr lang="en-ID" sz="1200" b="0" i="0" dirty="0" err="1"/>
            <a:t>mereka</a:t>
          </a:r>
          <a:r>
            <a:rPr lang="en-ID" sz="1200" b="0" i="0" dirty="0"/>
            <a:t>. </a:t>
          </a:r>
          <a:r>
            <a:rPr lang="en-ID" sz="1200" b="0" i="0" dirty="0" err="1"/>
            <a:t>seperti</a:t>
          </a:r>
          <a:r>
            <a:rPr lang="en-ID" sz="1200" b="0" i="0" dirty="0"/>
            <a:t> </a:t>
          </a:r>
          <a:r>
            <a:rPr lang="en-ID" sz="1200" b="0" i="0" dirty="0" err="1"/>
            <a:t>perubahan</a:t>
          </a:r>
          <a:r>
            <a:rPr lang="en-ID" sz="1200" b="0" i="0" dirty="0"/>
            <a:t> </a:t>
          </a:r>
          <a:r>
            <a:rPr lang="en-ID" sz="1200" b="0" i="0" dirty="0" err="1"/>
            <a:t>iklim</a:t>
          </a:r>
          <a:r>
            <a:rPr lang="en-ID" sz="1200" b="0" i="0" dirty="0"/>
            <a:t>, </a:t>
          </a:r>
          <a:r>
            <a:rPr lang="en-ID" sz="1200" b="0" i="0" dirty="0" err="1"/>
            <a:t>pendidikan</a:t>
          </a:r>
          <a:r>
            <a:rPr lang="en-ID" sz="1200" b="0" i="0" dirty="0"/>
            <a:t>, dan </a:t>
          </a:r>
          <a:r>
            <a:rPr lang="en-ID" sz="1200" b="0" i="0" dirty="0" err="1"/>
            <a:t>hak</a:t>
          </a:r>
          <a:r>
            <a:rPr lang="en-ID" sz="1200" b="0" i="0" dirty="0"/>
            <a:t> </a:t>
          </a:r>
          <a:r>
            <a:rPr lang="en-ID" sz="1200" b="0" i="0" dirty="0" err="1"/>
            <a:t>asasi</a:t>
          </a:r>
          <a:r>
            <a:rPr lang="en-ID" sz="1200" b="0" i="0" dirty="0"/>
            <a:t> </a:t>
          </a:r>
          <a:r>
            <a:rPr lang="en-ID" sz="1200" b="0" i="0" dirty="0" err="1"/>
            <a:t>manusia</a:t>
          </a:r>
          <a:r>
            <a:rPr lang="en-ID" sz="1200" b="0" i="0" dirty="0"/>
            <a:t> </a:t>
          </a:r>
          <a:r>
            <a:rPr lang="en-ID" sz="1200" b="0" i="0" dirty="0" err="1"/>
            <a:t>dll</a:t>
          </a:r>
          <a:endParaRPr lang="en-US" sz="1200" dirty="0"/>
        </a:p>
      </dgm:t>
    </dgm:pt>
    <dgm:pt modelId="{3C405D99-778F-DF45-8401-D8950B4B6470}" type="parTrans" cxnId="{C50DFD73-5180-3949-AF2A-47AD1C7B3828}">
      <dgm:prSet/>
      <dgm:spPr/>
      <dgm:t>
        <a:bodyPr/>
        <a:lstStyle/>
        <a:p>
          <a:endParaRPr lang="en-US"/>
        </a:p>
      </dgm:t>
    </dgm:pt>
    <dgm:pt modelId="{90903417-E6E4-4F41-AE0D-C3A50AF4C705}" type="sibTrans" cxnId="{C50DFD73-5180-3949-AF2A-47AD1C7B3828}">
      <dgm:prSet/>
      <dgm:spPr/>
      <dgm:t>
        <a:bodyPr/>
        <a:lstStyle/>
        <a:p>
          <a:endParaRPr lang="en-US"/>
        </a:p>
      </dgm:t>
    </dgm:pt>
    <dgm:pt modelId="{746110A2-775F-1340-B4F4-F609DDD61A52}">
      <dgm:prSet phldrT="[Text]"/>
      <dgm:spPr/>
      <dgm:t>
        <a:bodyPr/>
        <a:lstStyle/>
        <a:p>
          <a:r>
            <a:rPr lang="en-ID" b="1" i="0" dirty="0" err="1"/>
            <a:t>Menggugah</a:t>
          </a:r>
          <a:r>
            <a:rPr lang="en-ID" b="1" i="0" dirty="0"/>
            <a:t> </a:t>
          </a:r>
          <a:r>
            <a:rPr lang="en-ID" b="1" i="0" dirty="0" err="1"/>
            <a:t>Kesadaran</a:t>
          </a:r>
          <a:r>
            <a:rPr lang="en-ID" b="1" i="0" dirty="0"/>
            <a:t> </a:t>
          </a:r>
          <a:r>
            <a:rPr lang="en-ID" b="1" i="0" dirty="0" err="1"/>
            <a:t>Politik</a:t>
          </a:r>
          <a:endParaRPr lang="en-US" dirty="0"/>
        </a:p>
      </dgm:t>
    </dgm:pt>
    <dgm:pt modelId="{18DFE68A-4635-E94C-AF50-7210AFC51398}" type="parTrans" cxnId="{51116D6F-B1FF-E643-A383-1FAC92F9F76B}">
      <dgm:prSet/>
      <dgm:spPr/>
      <dgm:t>
        <a:bodyPr/>
        <a:lstStyle/>
        <a:p>
          <a:endParaRPr lang="en-US"/>
        </a:p>
      </dgm:t>
    </dgm:pt>
    <dgm:pt modelId="{E42BD847-6C2F-B847-9B4E-5AE29D9ABDC6}" type="sibTrans" cxnId="{51116D6F-B1FF-E643-A383-1FAC92F9F76B}">
      <dgm:prSet/>
      <dgm:spPr/>
      <dgm:t>
        <a:bodyPr/>
        <a:lstStyle/>
        <a:p>
          <a:endParaRPr lang="en-US"/>
        </a:p>
      </dgm:t>
    </dgm:pt>
    <dgm:pt modelId="{CB4B4C3D-092F-BF4C-98B6-A69EE54D9399}">
      <dgm:prSet phldrT="[Text]"/>
      <dgm:spPr/>
      <dgm:t>
        <a:bodyPr/>
        <a:lstStyle/>
        <a:p>
          <a:r>
            <a:rPr lang="en-ID" b="1" i="0" dirty="0" err="1"/>
            <a:t>Dampak</a:t>
          </a:r>
          <a:r>
            <a:rPr lang="en-ID" b="1" i="0" dirty="0"/>
            <a:t> pada Hasil </a:t>
          </a:r>
          <a:r>
            <a:rPr lang="en-ID" b="1" i="0" dirty="0" err="1"/>
            <a:t>Pemilihan</a:t>
          </a:r>
          <a:endParaRPr lang="en-US" dirty="0"/>
        </a:p>
      </dgm:t>
    </dgm:pt>
    <dgm:pt modelId="{285C22B3-E7AD-2540-8C38-23029CEC6885}" type="parTrans" cxnId="{2C40E775-F48B-9D46-AC2E-718A1122FD54}">
      <dgm:prSet/>
      <dgm:spPr/>
      <dgm:t>
        <a:bodyPr/>
        <a:lstStyle/>
        <a:p>
          <a:endParaRPr lang="en-US"/>
        </a:p>
      </dgm:t>
    </dgm:pt>
    <dgm:pt modelId="{CE0922AD-8AED-704A-947D-C62447BC9A44}" type="sibTrans" cxnId="{2C40E775-F48B-9D46-AC2E-718A1122FD54}">
      <dgm:prSet/>
      <dgm:spPr/>
      <dgm:t>
        <a:bodyPr/>
        <a:lstStyle/>
        <a:p>
          <a:endParaRPr lang="en-US"/>
        </a:p>
      </dgm:t>
    </dgm:pt>
    <dgm:pt modelId="{DF98F38F-7F08-3247-9595-36655095E067}">
      <dgm:prSet/>
      <dgm:spPr/>
      <dgm:t>
        <a:bodyPr/>
        <a:lstStyle/>
        <a:p>
          <a:r>
            <a:rPr lang="en-ID" b="0" i="0" dirty="0" err="1"/>
            <a:t>Melalui</a:t>
          </a:r>
          <a:r>
            <a:rPr lang="en-ID" b="0" i="0" dirty="0"/>
            <a:t> proses </a:t>
          </a:r>
          <a:r>
            <a:rPr lang="en-ID" b="0" i="0" dirty="0" err="1"/>
            <a:t>pemilihan</a:t>
          </a:r>
          <a:r>
            <a:rPr lang="en-ID" b="0" i="0" dirty="0"/>
            <a:t>, </a:t>
          </a:r>
          <a:r>
            <a:rPr lang="en-ID" b="0" i="0" dirty="0" err="1"/>
            <a:t>mereka</a:t>
          </a:r>
          <a:r>
            <a:rPr lang="en-ID" b="0" i="0" dirty="0"/>
            <a:t> </a:t>
          </a:r>
          <a:r>
            <a:rPr lang="en-ID" b="0" i="0" dirty="0" err="1"/>
            <a:t>belajar</a:t>
          </a:r>
          <a:r>
            <a:rPr lang="en-ID" b="0" i="0" dirty="0"/>
            <a:t> </a:t>
          </a:r>
          <a:r>
            <a:rPr lang="en-ID" b="0" i="0" dirty="0" err="1"/>
            <a:t>tentang</a:t>
          </a:r>
          <a:r>
            <a:rPr lang="en-ID" b="0" i="0" dirty="0"/>
            <a:t> </a:t>
          </a:r>
          <a:r>
            <a:rPr lang="en-ID" b="0" i="0" dirty="0" err="1"/>
            <a:t>hak</a:t>
          </a:r>
          <a:r>
            <a:rPr lang="en-ID" b="0" i="0" dirty="0"/>
            <a:t> dan </a:t>
          </a:r>
          <a:r>
            <a:rPr lang="en-ID" b="0" i="0" dirty="0" err="1"/>
            <a:t>tanggung</a:t>
          </a:r>
          <a:r>
            <a:rPr lang="en-ID" b="0" i="0" dirty="0"/>
            <a:t> </a:t>
          </a:r>
          <a:r>
            <a:rPr lang="en-ID" b="0" i="0" dirty="0" err="1"/>
            <a:t>jawab</a:t>
          </a:r>
          <a:r>
            <a:rPr lang="en-ID" b="0" i="0" dirty="0"/>
            <a:t> </a:t>
          </a:r>
          <a:r>
            <a:rPr lang="en-ID" b="0" i="0" dirty="0" err="1"/>
            <a:t>mereka</a:t>
          </a:r>
          <a:r>
            <a:rPr lang="en-ID" b="0" i="0" dirty="0"/>
            <a:t> </a:t>
          </a:r>
          <a:r>
            <a:rPr lang="en-ID" b="0" i="0" dirty="0" err="1"/>
            <a:t>sebagai</a:t>
          </a:r>
          <a:r>
            <a:rPr lang="en-ID" b="0" i="0" dirty="0"/>
            <a:t> </a:t>
          </a:r>
          <a:r>
            <a:rPr lang="en-ID" b="0" i="0" dirty="0" err="1"/>
            <a:t>warga</a:t>
          </a:r>
          <a:r>
            <a:rPr lang="en-ID" b="0" i="0" dirty="0"/>
            <a:t> negara. Pendidikan </a:t>
          </a:r>
          <a:r>
            <a:rPr lang="en-ID" b="0" i="0" dirty="0" err="1"/>
            <a:t>politik</a:t>
          </a:r>
          <a:r>
            <a:rPr lang="en-ID" b="0" i="0" dirty="0"/>
            <a:t> yang </a:t>
          </a:r>
          <a:r>
            <a:rPr lang="en-ID" b="0" i="0" dirty="0" err="1"/>
            <a:t>mereka</a:t>
          </a:r>
          <a:r>
            <a:rPr lang="en-ID" b="0" i="0" dirty="0"/>
            <a:t> </a:t>
          </a:r>
          <a:r>
            <a:rPr lang="en-ID" b="0" i="0" dirty="0" err="1"/>
            <a:t>terima</a:t>
          </a:r>
          <a:r>
            <a:rPr lang="en-ID" b="0" i="0" dirty="0"/>
            <a:t> </a:t>
          </a:r>
          <a:r>
            <a:rPr lang="en-ID" b="0" i="0" dirty="0" err="1"/>
            <a:t>saat</a:t>
          </a:r>
          <a:r>
            <a:rPr lang="en-ID" b="0" i="0" dirty="0"/>
            <a:t> </a:t>
          </a:r>
          <a:r>
            <a:rPr lang="en-ID" b="0" i="0" dirty="0" err="1"/>
            <a:t>memilih</a:t>
          </a:r>
          <a:r>
            <a:rPr lang="en-ID" b="0" i="0" dirty="0"/>
            <a:t> </a:t>
          </a:r>
          <a:r>
            <a:rPr lang="en-ID" b="0" i="0" dirty="0" err="1"/>
            <a:t>dapat</a:t>
          </a:r>
          <a:r>
            <a:rPr lang="en-ID" b="0" i="0" dirty="0"/>
            <a:t> </a:t>
          </a:r>
          <a:r>
            <a:rPr lang="en-ID" b="0" i="0" dirty="0" err="1"/>
            <a:t>membentuk</a:t>
          </a:r>
          <a:r>
            <a:rPr lang="en-ID" b="0" i="0" dirty="0"/>
            <a:t> </a:t>
          </a:r>
          <a:r>
            <a:rPr lang="en-ID" b="0" i="0" dirty="0" err="1"/>
            <a:t>pandangan</a:t>
          </a:r>
          <a:r>
            <a:rPr lang="en-ID" b="0" i="0" dirty="0"/>
            <a:t> </a:t>
          </a:r>
          <a:r>
            <a:rPr lang="en-ID" b="0" i="0" dirty="0" err="1"/>
            <a:t>mereka</a:t>
          </a:r>
          <a:r>
            <a:rPr lang="en-ID" b="0" i="0" dirty="0"/>
            <a:t> </a:t>
          </a:r>
          <a:r>
            <a:rPr lang="en-ID" b="0" i="0" dirty="0" err="1"/>
            <a:t>terhadap</a:t>
          </a:r>
          <a:r>
            <a:rPr lang="en-ID" b="0" i="0" dirty="0"/>
            <a:t> </a:t>
          </a:r>
          <a:r>
            <a:rPr lang="en-ID" b="0" i="0" dirty="0" err="1"/>
            <a:t>politik</a:t>
          </a:r>
          <a:r>
            <a:rPr lang="en-ID" b="0" i="0" dirty="0"/>
            <a:t> di masa </a:t>
          </a:r>
          <a:r>
            <a:rPr lang="en-ID" b="0" i="0" dirty="0" err="1"/>
            <a:t>depan</a:t>
          </a:r>
          <a:r>
            <a:rPr lang="en-ID" b="0" i="0" dirty="0"/>
            <a:t>.</a:t>
          </a:r>
        </a:p>
      </dgm:t>
    </dgm:pt>
    <dgm:pt modelId="{4AFC1CC3-0777-9841-B5D5-E7202B20B296}" type="parTrans" cxnId="{DC4B972B-BDC9-4B4E-A5A9-F1DD32121D3E}">
      <dgm:prSet/>
      <dgm:spPr/>
      <dgm:t>
        <a:bodyPr/>
        <a:lstStyle/>
        <a:p>
          <a:endParaRPr lang="en-US"/>
        </a:p>
      </dgm:t>
    </dgm:pt>
    <dgm:pt modelId="{86BDD31A-FD76-C84A-BB8C-2AA5AA636706}" type="sibTrans" cxnId="{DC4B972B-BDC9-4B4E-A5A9-F1DD32121D3E}">
      <dgm:prSet/>
      <dgm:spPr/>
      <dgm:t>
        <a:bodyPr/>
        <a:lstStyle/>
        <a:p>
          <a:endParaRPr lang="en-US"/>
        </a:p>
      </dgm:t>
    </dgm:pt>
    <dgm:pt modelId="{83031D0B-4E94-A647-9819-42884813EA90}">
      <dgm:prSet/>
      <dgm:spPr/>
      <dgm:t>
        <a:bodyPr/>
        <a:lstStyle/>
        <a:p>
          <a:r>
            <a:rPr lang="en-ID" b="0" i="0" dirty="0" err="1"/>
            <a:t>Dalam</a:t>
          </a:r>
          <a:r>
            <a:rPr lang="en-ID" b="0" i="0" dirty="0"/>
            <a:t> </a:t>
          </a:r>
          <a:r>
            <a:rPr lang="en-ID" b="0" i="0" dirty="0" err="1"/>
            <a:t>banyak</a:t>
          </a:r>
          <a:r>
            <a:rPr lang="en-ID" b="0" i="0" dirty="0"/>
            <a:t> </a:t>
          </a:r>
          <a:r>
            <a:rPr lang="en-ID" b="0" i="0" dirty="0" err="1"/>
            <a:t>kasus</a:t>
          </a:r>
          <a:r>
            <a:rPr lang="en-ID" b="0" i="0" dirty="0"/>
            <a:t>, </a:t>
          </a:r>
          <a:r>
            <a:rPr lang="en-ID" b="0" i="0" dirty="0" err="1"/>
            <a:t>pemilih</a:t>
          </a:r>
          <a:r>
            <a:rPr lang="en-ID" b="0" i="0" dirty="0"/>
            <a:t> </a:t>
          </a:r>
          <a:r>
            <a:rPr lang="en-ID" b="0" i="0" dirty="0" err="1"/>
            <a:t>pemula</a:t>
          </a:r>
          <a:r>
            <a:rPr lang="en-ID" b="0" i="0" dirty="0"/>
            <a:t> </a:t>
          </a:r>
          <a:r>
            <a:rPr lang="en-ID" b="0" i="0" dirty="0" err="1"/>
            <a:t>memiliki</a:t>
          </a:r>
          <a:r>
            <a:rPr lang="en-ID" b="0" i="0" dirty="0"/>
            <a:t> </a:t>
          </a:r>
          <a:r>
            <a:rPr lang="en-ID" b="0" i="0" dirty="0" err="1"/>
            <a:t>potensi</a:t>
          </a:r>
          <a:r>
            <a:rPr lang="en-ID" b="0" i="0" dirty="0"/>
            <a:t> </a:t>
          </a:r>
          <a:r>
            <a:rPr lang="en-ID" b="0" i="0" dirty="0" err="1"/>
            <a:t>untuk</a:t>
          </a:r>
          <a:r>
            <a:rPr lang="en-ID" b="0" i="0" dirty="0"/>
            <a:t> </a:t>
          </a:r>
          <a:r>
            <a:rPr lang="en-ID" b="0" i="0" dirty="0" err="1"/>
            <a:t>mengubah</a:t>
          </a:r>
          <a:r>
            <a:rPr lang="en-ID" b="0" i="0" dirty="0"/>
            <a:t> </a:t>
          </a:r>
          <a:r>
            <a:rPr lang="en-ID" b="0" i="0" dirty="0" err="1"/>
            <a:t>hasil</a:t>
          </a:r>
          <a:r>
            <a:rPr lang="en-ID" b="0" i="0" dirty="0"/>
            <a:t> </a:t>
          </a:r>
          <a:r>
            <a:rPr lang="en-ID" b="0" i="0" dirty="0" err="1"/>
            <a:t>pemilihan</a:t>
          </a:r>
          <a:r>
            <a:rPr lang="en-ID" b="0" i="0" dirty="0"/>
            <a:t>. </a:t>
          </a:r>
          <a:r>
            <a:rPr lang="en-ID" b="0" i="0" dirty="0" err="1"/>
            <a:t>Sebagai</a:t>
          </a:r>
          <a:r>
            <a:rPr lang="en-ID" b="0" i="0" dirty="0"/>
            <a:t> </a:t>
          </a:r>
          <a:r>
            <a:rPr lang="en-ID" b="0" i="0" dirty="0" err="1"/>
            <a:t>contoh</a:t>
          </a:r>
          <a:r>
            <a:rPr lang="en-ID" b="0" i="0" dirty="0"/>
            <a:t>, </a:t>
          </a:r>
          <a:r>
            <a:rPr lang="en-ID" b="0" i="0" dirty="0" err="1"/>
            <a:t>dalam</a:t>
          </a:r>
          <a:r>
            <a:rPr lang="en-ID" b="0" i="0" dirty="0"/>
            <a:t> </a:t>
          </a:r>
          <a:r>
            <a:rPr lang="en-ID" b="0" i="0" dirty="0" err="1"/>
            <a:t>pemilihan</a:t>
          </a:r>
          <a:r>
            <a:rPr lang="en-ID" b="0" i="0" dirty="0"/>
            <a:t> </a:t>
          </a:r>
          <a:r>
            <a:rPr lang="en-ID" b="0" i="0" dirty="0" err="1"/>
            <a:t>presiden</a:t>
          </a:r>
          <a:r>
            <a:rPr lang="en-ID" b="0" i="0" dirty="0"/>
            <a:t> di Amerika </a:t>
          </a:r>
          <a:r>
            <a:rPr lang="en-ID" b="0" i="0" dirty="0" err="1"/>
            <a:t>Serikat</a:t>
          </a:r>
          <a:r>
            <a:rPr lang="en-ID" b="0" i="0" dirty="0"/>
            <a:t> pada </a:t>
          </a:r>
          <a:r>
            <a:rPr lang="en-ID" b="0" i="0" dirty="0" err="1"/>
            <a:t>tahun</a:t>
          </a:r>
          <a:r>
            <a:rPr lang="en-ID" b="0" i="0" dirty="0"/>
            <a:t> 2008, </a:t>
          </a:r>
          <a:r>
            <a:rPr lang="en-ID" b="0" i="0" dirty="0" err="1"/>
            <a:t>pemilih</a:t>
          </a:r>
          <a:r>
            <a:rPr lang="en-ID" b="0" i="0" dirty="0"/>
            <a:t> </a:t>
          </a:r>
          <a:r>
            <a:rPr lang="en-ID" b="0" i="0" dirty="0" err="1"/>
            <a:t>muda</a:t>
          </a:r>
          <a:r>
            <a:rPr lang="en-ID" b="0" i="0" dirty="0"/>
            <a:t> </a:t>
          </a:r>
          <a:r>
            <a:rPr lang="en-ID" b="0" i="0" dirty="0" err="1"/>
            <a:t>memainkan</a:t>
          </a:r>
          <a:r>
            <a:rPr lang="en-ID" b="0" i="0" dirty="0"/>
            <a:t> </a:t>
          </a:r>
          <a:r>
            <a:rPr lang="en-ID" b="0" i="0" dirty="0" err="1"/>
            <a:t>peran</a:t>
          </a:r>
          <a:r>
            <a:rPr lang="en-ID" b="0" i="0" dirty="0"/>
            <a:t> </a:t>
          </a:r>
          <a:r>
            <a:rPr lang="en-ID" b="0" i="0" dirty="0" err="1"/>
            <a:t>kunci</a:t>
          </a:r>
          <a:r>
            <a:rPr lang="en-ID" b="0" i="0" dirty="0"/>
            <a:t> </a:t>
          </a:r>
          <a:r>
            <a:rPr lang="en-ID" b="0" i="0" dirty="0" err="1"/>
            <a:t>dalam</a:t>
          </a:r>
          <a:r>
            <a:rPr lang="en-ID" b="0" i="0" dirty="0"/>
            <a:t> </a:t>
          </a:r>
          <a:r>
            <a:rPr lang="en-ID" b="0" i="0" dirty="0" err="1"/>
            <a:t>kemenangan</a:t>
          </a:r>
          <a:r>
            <a:rPr lang="en-ID" b="0" i="0" dirty="0"/>
            <a:t> Barack Obama.</a:t>
          </a:r>
        </a:p>
      </dgm:t>
    </dgm:pt>
    <dgm:pt modelId="{3E67422F-EA46-034A-8C67-A6A7E35922C0}" type="parTrans" cxnId="{8BBC2628-8D94-3C49-A4C2-4133177493E9}">
      <dgm:prSet/>
      <dgm:spPr/>
      <dgm:t>
        <a:bodyPr/>
        <a:lstStyle/>
        <a:p>
          <a:endParaRPr lang="en-US"/>
        </a:p>
      </dgm:t>
    </dgm:pt>
    <dgm:pt modelId="{989092DE-4A1B-224F-826B-4876339CA242}" type="sibTrans" cxnId="{8BBC2628-8D94-3C49-A4C2-4133177493E9}">
      <dgm:prSet/>
      <dgm:spPr/>
      <dgm:t>
        <a:bodyPr/>
        <a:lstStyle/>
        <a:p>
          <a:endParaRPr lang="en-US"/>
        </a:p>
      </dgm:t>
    </dgm:pt>
    <dgm:pt modelId="{99D53D5D-9A57-4949-AFBA-236F1330B739}" type="pres">
      <dgm:prSet presAssocID="{C9582B18-4C6D-3243-A32C-AFFD3A17663B}" presName="Name0" presStyleCnt="0">
        <dgm:presLayoutVars>
          <dgm:dir/>
          <dgm:animLvl val="lvl"/>
          <dgm:resizeHandles val="exact"/>
        </dgm:presLayoutVars>
      </dgm:prSet>
      <dgm:spPr/>
    </dgm:pt>
    <dgm:pt modelId="{47EFBB55-BC47-4E47-A63B-E2F8F1DB5DBF}" type="pres">
      <dgm:prSet presAssocID="{C9582B18-4C6D-3243-A32C-AFFD3A17663B}" presName="tSp" presStyleCnt="0"/>
      <dgm:spPr/>
    </dgm:pt>
    <dgm:pt modelId="{1E4CB527-EFC5-A749-A759-B1475038C0A5}" type="pres">
      <dgm:prSet presAssocID="{C9582B18-4C6D-3243-A32C-AFFD3A17663B}" presName="bSp" presStyleCnt="0"/>
      <dgm:spPr/>
    </dgm:pt>
    <dgm:pt modelId="{3BFB5282-1499-8C40-AB89-E25FD9506494}" type="pres">
      <dgm:prSet presAssocID="{C9582B18-4C6D-3243-A32C-AFFD3A17663B}" presName="process" presStyleCnt="0"/>
      <dgm:spPr/>
    </dgm:pt>
    <dgm:pt modelId="{F433CBE7-5D41-8248-9018-2C2AF5EE31DD}" type="pres">
      <dgm:prSet presAssocID="{6D3A756C-8D64-0244-B8CD-70F1D55CC60C}" presName="composite1" presStyleCnt="0"/>
      <dgm:spPr/>
    </dgm:pt>
    <dgm:pt modelId="{D49DCEB5-F903-2348-B3D8-5329C5454657}" type="pres">
      <dgm:prSet presAssocID="{6D3A756C-8D64-0244-B8CD-70F1D55CC60C}" presName="dummyNode1" presStyleLbl="node1" presStyleIdx="0" presStyleCnt="3"/>
      <dgm:spPr/>
    </dgm:pt>
    <dgm:pt modelId="{05CF7590-757A-0B4C-952C-9AA122F976A3}" type="pres">
      <dgm:prSet presAssocID="{6D3A756C-8D64-0244-B8CD-70F1D55CC60C}" presName="childNode1" presStyleLbl="bgAcc1" presStyleIdx="0" presStyleCnt="3">
        <dgm:presLayoutVars>
          <dgm:bulletEnabled val="1"/>
        </dgm:presLayoutVars>
      </dgm:prSet>
      <dgm:spPr/>
    </dgm:pt>
    <dgm:pt modelId="{9E3B4A17-D844-AD40-825D-B205DCE722B2}" type="pres">
      <dgm:prSet presAssocID="{6D3A756C-8D64-0244-B8CD-70F1D55CC60C}" presName="childNode1tx" presStyleLbl="bgAcc1" presStyleIdx="0" presStyleCnt="3">
        <dgm:presLayoutVars>
          <dgm:bulletEnabled val="1"/>
        </dgm:presLayoutVars>
      </dgm:prSet>
      <dgm:spPr/>
    </dgm:pt>
    <dgm:pt modelId="{D4DEE25D-F68E-134A-953D-3C44C2706368}" type="pres">
      <dgm:prSet presAssocID="{6D3A756C-8D64-0244-B8CD-70F1D55CC60C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25EC7114-67BE-374C-AD22-75E45304FBEC}" type="pres">
      <dgm:prSet presAssocID="{6D3A756C-8D64-0244-B8CD-70F1D55CC60C}" presName="connSite1" presStyleCnt="0"/>
      <dgm:spPr/>
    </dgm:pt>
    <dgm:pt modelId="{55220CF5-A826-9A44-860B-9519DE31B476}" type="pres">
      <dgm:prSet presAssocID="{0BA9B505-26BC-6E4A-99E5-63F80EEC33CC}" presName="Name9" presStyleLbl="sibTrans2D1" presStyleIdx="0" presStyleCnt="2"/>
      <dgm:spPr/>
    </dgm:pt>
    <dgm:pt modelId="{B273D103-9DFB-854D-A107-DB5A1084B50D}" type="pres">
      <dgm:prSet presAssocID="{746110A2-775F-1340-B4F4-F609DDD61A52}" presName="composite2" presStyleCnt="0"/>
      <dgm:spPr/>
    </dgm:pt>
    <dgm:pt modelId="{95F2E542-17E3-7B4D-BECA-2AA31F15CA01}" type="pres">
      <dgm:prSet presAssocID="{746110A2-775F-1340-B4F4-F609DDD61A52}" presName="dummyNode2" presStyleLbl="node1" presStyleIdx="0" presStyleCnt="3"/>
      <dgm:spPr/>
    </dgm:pt>
    <dgm:pt modelId="{94D696E2-B6F5-5D4C-ABA4-250D649CF67B}" type="pres">
      <dgm:prSet presAssocID="{746110A2-775F-1340-B4F4-F609DDD61A52}" presName="childNode2" presStyleLbl="bgAcc1" presStyleIdx="1" presStyleCnt="3">
        <dgm:presLayoutVars>
          <dgm:bulletEnabled val="1"/>
        </dgm:presLayoutVars>
      </dgm:prSet>
      <dgm:spPr/>
    </dgm:pt>
    <dgm:pt modelId="{F3FBCB6F-114F-EA46-9642-35703277EB46}" type="pres">
      <dgm:prSet presAssocID="{746110A2-775F-1340-B4F4-F609DDD61A52}" presName="childNode2tx" presStyleLbl="bgAcc1" presStyleIdx="1" presStyleCnt="3">
        <dgm:presLayoutVars>
          <dgm:bulletEnabled val="1"/>
        </dgm:presLayoutVars>
      </dgm:prSet>
      <dgm:spPr/>
    </dgm:pt>
    <dgm:pt modelId="{9F2CF8FF-5B16-E047-AE93-B269E49F692E}" type="pres">
      <dgm:prSet presAssocID="{746110A2-775F-1340-B4F4-F609DDD61A52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7AA72C36-163D-E44F-83CA-E51BAD64D282}" type="pres">
      <dgm:prSet presAssocID="{746110A2-775F-1340-B4F4-F609DDD61A52}" presName="connSite2" presStyleCnt="0"/>
      <dgm:spPr/>
    </dgm:pt>
    <dgm:pt modelId="{574A19A9-20C9-2D4E-927D-C2B0A3DEBA79}" type="pres">
      <dgm:prSet presAssocID="{E42BD847-6C2F-B847-9B4E-5AE29D9ABDC6}" presName="Name18" presStyleLbl="sibTrans2D1" presStyleIdx="1" presStyleCnt="2"/>
      <dgm:spPr/>
    </dgm:pt>
    <dgm:pt modelId="{C7BAEC49-DD7C-7446-BD57-2E728451A767}" type="pres">
      <dgm:prSet presAssocID="{CB4B4C3D-092F-BF4C-98B6-A69EE54D9399}" presName="composite1" presStyleCnt="0"/>
      <dgm:spPr/>
    </dgm:pt>
    <dgm:pt modelId="{CE0377A1-8FE3-604C-BCE4-C043B61FD514}" type="pres">
      <dgm:prSet presAssocID="{CB4B4C3D-092F-BF4C-98B6-A69EE54D9399}" presName="dummyNode1" presStyleLbl="node1" presStyleIdx="1" presStyleCnt="3"/>
      <dgm:spPr/>
    </dgm:pt>
    <dgm:pt modelId="{9FC6E6CC-92DF-DC43-B0F5-0B5C1CC375BD}" type="pres">
      <dgm:prSet presAssocID="{CB4B4C3D-092F-BF4C-98B6-A69EE54D9399}" presName="childNode1" presStyleLbl="bgAcc1" presStyleIdx="2" presStyleCnt="3">
        <dgm:presLayoutVars>
          <dgm:bulletEnabled val="1"/>
        </dgm:presLayoutVars>
      </dgm:prSet>
      <dgm:spPr/>
    </dgm:pt>
    <dgm:pt modelId="{F5AEE0E1-8794-BA45-92B3-A7C212A2AA32}" type="pres">
      <dgm:prSet presAssocID="{CB4B4C3D-092F-BF4C-98B6-A69EE54D9399}" presName="childNode1tx" presStyleLbl="bgAcc1" presStyleIdx="2" presStyleCnt="3">
        <dgm:presLayoutVars>
          <dgm:bulletEnabled val="1"/>
        </dgm:presLayoutVars>
      </dgm:prSet>
      <dgm:spPr/>
    </dgm:pt>
    <dgm:pt modelId="{6341976F-770B-D440-9ABD-6BB575FC46AA}" type="pres">
      <dgm:prSet presAssocID="{CB4B4C3D-092F-BF4C-98B6-A69EE54D9399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3E80CEC8-4AFD-0742-AE4C-6CF83B6BDA79}" type="pres">
      <dgm:prSet presAssocID="{CB4B4C3D-092F-BF4C-98B6-A69EE54D9399}" presName="connSite1" presStyleCnt="0"/>
      <dgm:spPr/>
    </dgm:pt>
  </dgm:ptLst>
  <dgm:cxnLst>
    <dgm:cxn modelId="{032B090F-3E86-AF49-A0B5-4C01722DAB20}" srcId="{C9582B18-4C6D-3243-A32C-AFFD3A17663B}" destId="{6D3A756C-8D64-0244-B8CD-70F1D55CC60C}" srcOrd="0" destOrd="0" parTransId="{7A990DB8-E536-0944-8CE4-5F4A31381766}" sibTransId="{0BA9B505-26BC-6E4A-99E5-63F80EEC33CC}"/>
    <dgm:cxn modelId="{8BBC2628-8D94-3C49-A4C2-4133177493E9}" srcId="{CB4B4C3D-092F-BF4C-98B6-A69EE54D9399}" destId="{83031D0B-4E94-A647-9819-42884813EA90}" srcOrd="0" destOrd="0" parTransId="{3E67422F-EA46-034A-8C67-A6A7E35922C0}" sibTransId="{989092DE-4A1B-224F-826B-4876339CA242}"/>
    <dgm:cxn modelId="{DC4B972B-BDC9-4B4E-A5A9-F1DD32121D3E}" srcId="{746110A2-775F-1340-B4F4-F609DDD61A52}" destId="{DF98F38F-7F08-3247-9595-36655095E067}" srcOrd="0" destOrd="0" parTransId="{4AFC1CC3-0777-9841-B5D5-E7202B20B296}" sibTransId="{86BDD31A-FD76-C84A-BB8C-2AA5AA636706}"/>
    <dgm:cxn modelId="{27327E33-F5D2-864F-8766-88AF0AD00B8D}" type="presOf" srcId="{83031D0B-4E94-A647-9819-42884813EA90}" destId="{9FC6E6CC-92DF-DC43-B0F5-0B5C1CC375BD}" srcOrd="0" destOrd="0" presId="urn:microsoft.com/office/officeart/2005/8/layout/hProcess4"/>
    <dgm:cxn modelId="{5887F03D-43BA-9C48-A6BA-FF9870FD86D2}" type="presOf" srcId="{E42BD847-6C2F-B847-9B4E-5AE29D9ABDC6}" destId="{574A19A9-20C9-2D4E-927D-C2B0A3DEBA79}" srcOrd="0" destOrd="0" presId="urn:microsoft.com/office/officeart/2005/8/layout/hProcess4"/>
    <dgm:cxn modelId="{C9F95351-1EB2-9544-8060-EF151E3ABC33}" type="presOf" srcId="{20B8F661-68C7-0F4A-9888-BB2CB30C3575}" destId="{05CF7590-757A-0B4C-952C-9AA122F976A3}" srcOrd="0" destOrd="0" presId="urn:microsoft.com/office/officeart/2005/8/layout/hProcess4"/>
    <dgm:cxn modelId="{51116D6F-B1FF-E643-A383-1FAC92F9F76B}" srcId="{C9582B18-4C6D-3243-A32C-AFFD3A17663B}" destId="{746110A2-775F-1340-B4F4-F609DDD61A52}" srcOrd="1" destOrd="0" parTransId="{18DFE68A-4635-E94C-AF50-7210AFC51398}" sibTransId="{E42BD847-6C2F-B847-9B4E-5AE29D9ABDC6}"/>
    <dgm:cxn modelId="{C50DFD73-5180-3949-AF2A-47AD1C7B3828}" srcId="{6D3A756C-8D64-0244-B8CD-70F1D55CC60C}" destId="{20B8F661-68C7-0F4A-9888-BB2CB30C3575}" srcOrd="0" destOrd="0" parTransId="{3C405D99-778F-DF45-8401-D8950B4B6470}" sibTransId="{90903417-E6E4-4F41-AE0D-C3A50AF4C705}"/>
    <dgm:cxn modelId="{2C40E775-F48B-9D46-AC2E-718A1122FD54}" srcId="{C9582B18-4C6D-3243-A32C-AFFD3A17663B}" destId="{CB4B4C3D-092F-BF4C-98B6-A69EE54D9399}" srcOrd="2" destOrd="0" parTransId="{285C22B3-E7AD-2540-8C38-23029CEC6885}" sibTransId="{CE0922AD-8AED-704A-947D-C62447BC9A44}"/>
    <dgm:cxn modelId="{30CB3C7B-2617-5640-86AE-C2BB80EBB11B}" type="presOf" srcId="{CB4B4C3D-092F-BF4C-98B6-A69EE54D9399}" destId="{6341976F-770B-D440-9ABD-6BB575FC46AA}" srcOrd="0" destOrd="0" presId="urn:microsoft.com/office/officeart/2005/8/layout/hProcess4"/>
    <dgm:cxn modelId="{EBD0FEB4-2251-6A43-A4E3-B56DE53BE982}" type="presOf" srcId="{6D3A756C-8D64-0244-B8CD-70F1D55CC60C}" destId="{D4DEE25D-F68E-134A-953D-3C44C2706368}" srcOrd="0" destOrd="0" presId="urn:microsoft.com/office/officeart/2005/8/layout/hProcess4"/>
    <dgm:cxn modelId="{498951B5-5C4D-5242-94E2-2F1AAC191BE8}" type="presOf" srcId="{0BA9B505-26BC-6E4A-99E5-63F80EEC33CC}" destId="{55220CF5-A826-9A44-860B-9519DE31B476}" srcOrd="0" destOrd="0" presId="urn:microsoft.com/office/officeart/2005/8/layout/hProcess4"/>
    <dgm:cxn modelId="{24E30ECE-9986-1C49-8D98-8DCFF44A8876}" type="presOf" srcId="{20B8F661-68C7-0F4A-9888-BB2CB30C3575}" destId="{9E3B4A17-D844-AD40-825D-B205DCE722B2}" srcOrd="1" destOrd="0" presId="urn:microsoft.com/office/officeart/2005/8/layout/hProcess4"/>
    <dgm:cxn modelId="{C7A793D7-0966-A749-B18B-18821976BFF8}" type="presOf" srcId="{83031D0B-4E94-A647-9819-42884813EA90}" destId="{F5AEE0E1-8794-BA45-92B3-A7C212A2AA32}" srcOrd="1" destOrd="0" presId="urn:microsoft.com/office/officeart/2005/8/layout/hProcess4"/>
    <dgm:cxn modelId="{26457FE8-58FE-8A44-B588-148C04D2A7FB}" type="presOf" srcId="{DF98F38F-7F08-3247-9595-36655095E067}" destId="{94D696E2-B6F5-5D4C-ABA4-250D649CF67B}" srcOrd="0" destOrd="0" presId="urn:microsoft.com/office/officeart/2005/8/layout/hProcess4"/>
    <dgm:cxn modelId="{D0F7C9EA-1FD8-1E40-9FA9-817A129116D6}" type="presOf" srcId="{C9582B18-4C6D-3243-A32C-AFFD3A17663B}" destId="{99D53D5D-9A57-4949-AFBA-236F1330B739}" srcOrd="0" destOrd="0" presId="urn:microsoft.com/office/officeart/2005/8/layout/hProcess4"/>
    <dgm:cxn modelId="{283E1CF4-306E-DE46-B909-8DC243A49ECE}" type="presOf" srcId="{DF98F38F-7F08-3247-9595-36655095E067}" destId="{F3FBCB6F-114F-EA46-9642-35703277EB46}" srcOrd="1" destOrd="0" presId="urn:microsoft.com/office/officeart/2005/8/layout/hProcess4"/>
    <dgm:cxn modelId="{81DE85F4-7FBD-9449-8D4D-F02A94412306}" type="presOf" srcId="{746110A2-775F-1340-B4F4-F609DDD61A52}" destId="{9F2CF8FF-5B16-E047-AE93-B269E49F692E}" srcOrd="0" destOrd="0" presId="urn:microsoft.com/office/officeart/2005/8/layout/hProcess4"/>
    <dgm:cxn modelId="{BBCAB4FB-F0D6-9C4A-B052-F548D1DCBC26}" type="presParOf" srcId="{99D53D5D-9A57-4949-AFBA-236F1330B739}" destId="{47EFBB55-BC47-4E47-A63B-E2F8F1DB5DBF}" srcOrd="0" destOrd="0" presId="urn:microsoft.com/office/officeart/2005/8/layout/hProcess4"/>
    <dgm:cxn modelId="{52A82AB9-4B31-ED44-A07A-CD13A092B59A}" type="presParOf" srcId="{99D53D5D-9A57-4949-AFBA-236F1330B739}" destId="{1E4CB527-EFC5-A749-A759-B1475038C0A5}" srcOrd="1" destOrd="0" presId="urn:microsoft.com/office/officeart/2005/8/layout/hProcess4"/>
    <dgm:cxn modelId="{06458575-C83E-0449-AB23-84B05A96CFC6}" type="presParOf" srcId="{99D53D5D-9A57-4949-AFBA-236F1330B739}" destId="{3BFB5282-1499-8C40-AB89-E25FD9506494}" srcOrd="2" destOrd="0" presId="urn:microsoft.com/office/officeart/2005/8/layout/hProcess4"/>
    <dgm:cxn modelId="{B451D673-F37E-BC42-84C6-4CD22EEF0C18}" type="presParOf" srcId="{3BFB5282-1499-8C40-AB89-E25FD9506494}" destId="{F433CBE7-5D41-8248-9018-2C2AF5EE31DD}" srcOrd="0" destOrd="0" presId="urn:microsoft.com/office/officeart/2005/8/layout/hProcess4"/>
    <dgm:cxn modelId="{030263AD-3A82-9145-B7E0-0AEFAAB57D54}" type="presParOf" srcId="{F433CBE7-5D41-8248-9018-2C2AF5EE31DD}" destId="{D49DCEB5-F903-2348-B3D8-5329C5454657}" srcOrd="0" destOrd="0" presId="urn:microsoft.com/office/officeart/2005/8/layout/hProcess4"/>
    <dgm:cxn modelId="{2872C6A0-3D73-3C45-8F5D-58A6BBA5CDA4}" type="presParOf" srcId="{F433CBE7-5D41-8248-9018-2C2AF5EE31DD}" destId="{05CF7590-757A-0B4C-952C-9AA122F976A3}" srcOrd="1" destOrd="0" presId="urn:microsoft.com/office/officeart/2005/8/layout/hProcess4"/>
    <dgm:cxn modelId="{06D11434-E5CC-DC45-838E-0241BD9B1A3B}" type="presParOf" srcId="{F433CBE7-5D41-8248-9018-2C2AF5EE31DD}" destId="{9E3B4A17-D844-AD40-825D-B205DCE722B2}" srcOrd="2" destOrd="0" presId="urn:microsoft.com/office/officeart/2005/8/layout/hProcess4"/>
    <dgm:cxn modelId="{BE59DD5C-C518-A941-AEAE-E10671E81686}" type="presParOf" srcId="{F433CBE7-5D41-8248-9018-2C2AF5EE31DD}" destId="{D4DEE25D-F68E-134A-953D-3C44C2706368}" srcOrd="3" destOrd="0" presId="urn:microsoft.com/office/officeart/2005/8/layout/hProcess4"/>
    <dgm:cxn modelId="{15AEE31D-9390-334C-A474-6F0013E671F7}" type="presParOf" srcId="{F433CBE7-5D41-8248-9018-2C2AF5EE31DD}" destId="{25EC7114-67BE-374C-AD22-75E45304FBEC}" srcOrd="4" destOrd="0" presId="urn:microsoft.com/office/officeart/2005/8/layout/hProcess4"/>
    <dgm:cxn modelId="{2223F41D-DE69-B844-8B95-6AC6B44E84FF}" type="presParOf" srcId="{3BFB5282-1499-8C40-AB89-E25FD9506494}" destId="{55220CF5-A826-9A44-860B-9519DE31B476}" srcOrd="1" destOrd="0" presId="urn:microsoft.com/office/officeart/2005/8/layout/hProcess4"/>
    <dgm:cxn modelId="{5643E729-8148-EF4E-941E-D8D0CFF31FEE}" type="presParOf" srcId="{3BFB5282-1499-8C40-AB89-E25FD9506494}" destId="{B273D103-9DFB-854D-A107-DB5A1084B50D}" srcOrd="2" destOrd="0" presId="urn:microsoft.com/office/officeart/2005/8/layout/hProcess4"/>
    <dgm:cxn modelId="{63E9A462-6E39-F746-A558-729ABD73ECE1}" type="presParOf" srcId="{B273D103-9DFB-854D-A107-DB5A1084B50D}" destId="{95F2E542-17E3-7B4D-BECA-2AA31F15CA01}" srcOrd="0" destOrd="0" presId="urn:microsoft.com/office/officeart/2005/8/layout/hProcess4"/>
    <dgm:cxn modelId="{5D78173E-3E3B-284D-8451-3174BE2BA429}" type="presParOf" srcId="{B273D103-9DFB-854D-A107-DB5A1084B50D}" destId="{94D696E2-B6F5-5D4C-ABA4-250D649CF67B}" srcOrd="1" destOrd="0" presId="urn:microsoft.com/office/officeart/2005/8/layout/hProcess4"/>
    <dgm:cxn modelId="{6A29EAD3-4079-A94E-B4EC-784097D59C5D}" type="presParOf" srcId="{B273D103-9DFB-854D-A107-DB5A1084B50D}" destId="{F3FBCB6F-114F-EA46-9642-35703277EB46}" srcOrd="2" destOrd="0" presId="urn:microsoft.com/office/officeart/2005/8/layout/hProcess4"/>
    <dgm:cxn modelId="{2A038EF1-5933-2F40-8F47-AB25D151EEAC}" type="presParOf" srcId="{B273D103-9DFB-854D-A107-DB5A1084B50D}" destId="{9F2CF8FF-5B16-E047-AE93-B269E49F692E}" srcOrd="3" destOrd="0" presId="urn:microsoft.com/office/officeart/2005/8/layout/hProcess4"/>
    <dgm:cxn modelId="{6011D1CB-F8BA-3040-813D-9F4467B04B2A}" type="presParOf" srcId="{B273D103-9DFB-854D-A107-DB5A1084B50D}" destId="{7AA72C36-163D-E44F-83CA-E51BAD64D282}" srcOrd="4" destOrd="0" presId="urn:microsoft.com/office/officeart/2005/8/layout/hProcess4"/>
    <dgm:cxn modelId="{302DB3AA-82D4-B44F-AEC1-724E74DCEFA6}" type="presParOf" srcId="{3BFB5282-1499-8C40-AB89-E25FD9506494}" destId="{574A19A9-20C9-2D4E-927D-C2B0A3DEBA79}" srcOrd="3" destOrd="0" presId="urn:microsoft.com/office/officeart/2005/8/layout/hProcess4"/>
    <dgm:cxn modelId="{14C596CD-4B4D-DA40-AD21-BA140B68E7E4}" type="presParOf" srcId="{3BFB5282-1499-8C40-AB89-E25FD9506494}" destId="{C7BAEC49-DD7C-7446-BD57-2E728451A767}" srcOrd="4" destOrd="0" presId="urn:microsoft.com/office/officeart/2005/8/layout/hProcess4"/>
    <dgm:cxn modelId="{B50026EA-AEB9-DF49-9FAB-A847E763EDD5}" type="presParOf" srcId="{C7BAEC49-DD7C-7446-BD57-2E728451A767}" destId="{CE0377A1-8FE3-604C-BCE4-C043B61FD514}" srcOrd="0" destOrd="0" presId="urn:microsoft.com/office/officeart/2005/8/layout/hProcess4"/>
    <dgm:cxn modelId="{16719565-E058-7E4D-93CC-CDF53BE447D0}" type="presParOf" srcId="{C7BAEC49-DD7C-7446-BD57-2E728451A767}" destId="{9FC6E6CC-92DF-DC43-B0F5-0B5C1CC375BD}" srcOrd="1" destOrd="0" presId="urn:microsoft.com/office/officeart/2005/8/layout/hProcess4"/>
    <dgm:cxn modelId="{7ED444BC-65FF-FB49-B154-5FA391096BF6}" type="presParOf" srcId="{C7BAEC49-DD7C-7446-BD57-2E728451A767}" destId="{F5AEE0E1-8794-BA45-92B3-A7C212A2AA32}" srcOrd="2" destOrd="0" presId="urn:microsoft.com/office/officeart/2005/8/layout/hProcess4"/>
    <dgm:cxn modelId="{2AB9437B-DD5C-5041-9FC7-074235EC15D5}" type="presParOf" srcId="{C7BAEC49-DD7C-7446-BD57-2E728451A767}" destId="{6341976F-770B-D440-9ABD-6BB575FC46AA}" srcOrd="3" destOrd="0" presId="urn:microsoft.com/office/officeart/2005/8/layout/hProcess4"/>
    <dgm:cxn modelId="{9F369FBF-5F20-9445-9D31-6F186F25F9C9}" type="presParOf" srcId="{C7BAEC49-DD7C-7446-BD57-2E728451A767}" destId="{3E80CEC8-4AFD-0742-AE4C-6CF83B6BDA7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B61D26-4131-A740-8A84-2332B3E13A18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5BBD07-CD71-4D46-91F5-2BBF6FD9E2A4}">
      <dgm:prSet/>
      <dgm:spPr/>
      <dgm:t>
        <a:bodyPr/>
        <a:lstStyle/>
        <a:p>
          <a:r>
            <a:rPr lang="en-US" dirty="0" err="1"/>
            <a:t>Aksesilbility</a:t>
          </a:r>
          <a:r>
            <a:rPr lang="en-US" dirty="0"/>
            <a:t> </a:t>
          </a:r>
        </a:p>
      </dgm:t>
    </dgm:pt>
    <dgm:pt modelId="{98B4CAE5-6BA1-9C4B-90A1-4769F309FBC3}" type="parTrans" cxnId="{084EE37B-87F6-BB4F-9BF6-CE7C19D8E984}">
      <dgm:prSet/>
      <dgm:spPr/>
      <dgm:t>
        <a:bodyPr/>
        <a:lstStyle/>
        <a:p>
          <a:endParaRPr lang="en-US"/>
        </a:p>
      </dgm:t>
    </dgm:pt>
    <dgm:pt modelId="{8E0B8171-62FA-1B40-9A51-83A611F4F563}" type="sibTrans" cxnId="{084EE37B-87F6-BB4F-9BF6-CE7C19D8E984}">
      <dgm:prSet/>
      <dgm:spPr/>
      <dgm:t>
        <a:bodyPr/>
        <a:lstStyle/>
        <a:p>
          <a:endParaRPr lang="en-US"/>
        </a:p>
      </dgm:t>
    </dgm:pt>
    <dgm:pt modelId="{D1ABD42F-C58B-2E48-8B34-F5C620697513}">
      <dgm:prSet/>
      <dgm:spPr/>
      <dgm:t>
        <a:bodyPr/>
        <a:lstStyle/>
        <a:p>
          <a:r>
            <a:rPr lang="en-US" dirty="0" err="1"/>
            <a:t>Ketidakpercayaan</a:t>
          </a:r>
          <a:r>
            <a:rPr lang="en-US" dirty="0"/>
            <a:t> pada </a:t>
          </a:r>
          <a:r>
            <a:rPr lang="en-US" dirty="0" err="1"/>
            <a:t>sistem</a:t>
          </a:r>
          <a:r>
            <a:rPr lang="en-US" dirty="0"/>
            <a:t> </a:t>
          </a:r>
        </a:p>
      </dgm:t>
    </dgm:pt>
    <dgm:pt modelId="{BEE8224D-3E62-D049-B896-A32789C2F063}" type="parTrans" cxnId="{389B0EB5-14FD-0A44-AC5D-EDC4D7E3C099}">
      <dgm:prSet/>
      <dgm:spPr/>
      <dgm:t>
        <a:bodyPr/>
        <a:lstStyle/>
        <a:p>
          <a:endParaRPr lang="en-US"/>
        </a:p>
      </dgm:t>
    </dgm:pt>
    <dgm:pt modelId="{6500637F-5918-B44A-BFC4-0D43BF69AE2C}" type="sibTrans" cxnId="{389B0EB5-14FD-0A44-AC5D-EDC4D7E3C099}">
      <dgm:prSet/>
      <dgm:spPr/>
      <dgm:t>
        <a:bodyPr/>
        <a:lstStyle/>
        <a:p>
          <a:endParaRPr lang="en-US"/>
        </a:p>
      </dgm:t>
    </dgm:pt>
    <dgm:pt modelId="{00BBB4BD-F462-AA40-AF38-71069E08D665}">
      <dgm:prSet/>
      <dgm:spPr/>
      <dgm:t>
        <a:bodyPr/>
        <a:lstStyle/>
        <a:p>
          <a:r>
            <a:rPr lang="en-US" dirty="0"/>
            <a:t>Minim </a:t>
          </a:r>
          <a:r>
            <a:rPr lang="en-US" dirty="0" err="1"/>
            <a:t>pengetahuan</a:t>
          </a:r>
          <a:r>
            <a:rPr lang="en-US" dirty="0"/>
            <a:t> </a:t>
          </a:r>
        </a:p>
      </dgm:t>
    </dgm:pt>
    <dgm:pt modelId="{B00D78CB-A205-A645-B7B8-60A8E1F9B6E8}" type="parTrans" cxnId="{6E725C4F-D49C-AA44-ADAA-FCA96E5AF31D}">
      <dgm:prSet/>
      <dgm:spPr/>
      <dgm:t>
        <a:bodyPr/>
        <a:lstStyle/>
        <a:p>
          <a:endParaRPr lang="en-US"/>
        </a:p>
      </dgm:t>
    </dgm:pt>
    <dgm:pt modelId="{09C6C06A-0245-4742-B7E5-54267ECF5699}" type="sibTrans" cxnId="{6E725C4F-D49C-AA44-ADAA-FCA96E5AF31D}">
      <dgm:prSet/>
      <dgm:spPr/>
      <dgm:t>
        <a:bodyPr/>
        <a:lstStyle/>
        <a:p>
          <a:endParaRPr lang="en-US"/>
        </a:p>
      </dgm:t>
    </dgm:pt>
    <dgm:pt modelId="{EA29230C-1423-2D41-9C09-09ADEF501722}" type="pres">
      <dgm:prSet presAssocID="{13B61D26-4131-A740-8A84-2332B3E13A18}" presName="diagram" presStyleCnt="0">
        <dgm:presLayoutVars>
          <dgm:dir/>
          <dgm:resizeHandles val="exact"/>
        </dgm:presLayoutVars>
      </dgm:prSet>
      <dgm:spPr/>
    </dgm:pt>
    <dgm:pt modelId="{DF1A2891-6F01-1540-91C5-D01972A517DE}" type="pres">
      <dgm:prSet presAssocID="{055BBD07-CD71-4D46-91F5-2BBF6FD9E2A4}" presName="node" presStyleLbl="node1" presStyleIdx="0" presStyleCnt="3">
        <dgm:presLayoutVars>
          <dgm:bulletEnabled val="1"/>
        </dgm:presLayoutVars>
      </dgm:prSet>
      <dgm:spPr/>
    </dgm:pt>
    <dgm:pt modelId="{0BE28DA6-6036-0E4D-8A22-E23A65F8C2A4}" type="pres">
      <dgm:prSet presAssocID="{8E0B8171-62FA-1B40-9A51-83A611F4F563}" presName="sibTrans" presStyleCnt="0"/>
      <dgm:spPr/>
    </dgm:pt>
    <dgm:pt modelId="{66DD205E-98D6-B149-9FC9-7964660BC717}" type="pres">
      <dgm:prSet presAssocID="{D1ABD42F-C58B-2E48-8B34-F5C620697513}" presName="node" presStyleLbl="node1" presStyleIdx="1" presStyleCnt="3">
        <dgm:presLayoutVars>
          <dgm:bulletEnabled val="1"/>
        </dgm:presLayoutVars>
      </dgm:prSet>
      <dgm:spPr/>
    </dgm:pt>
    <dgm:pt modelId="{6BD613E2-6265-A64B-AF71-1BE332DA61DA}" type="pres">
      <dgm:prSet presAssocID="{6500637F-5918-B44A-BFC4-0D43BF69AE2C}" presName="sibTrans" presStyleCnt="0"/>
      <dgm:spPr/>
    </dgm:pt>
    <dgm:pt modelId="{5F7D3C34-3A38-9E4F-BFC6-D74517307D76}" type="pres">
      <dgm:prSet presAssocID="{00BBB4BD-F462-AA40-AF38-71069E08D665}" presName="node" presStyleLbl="node1" presStyleIdx="2" presStyleCnt="3">
        <dgm:presLayoutVars>
          <dgm:bulletEnabled val="1"/>
        </dgm:presLayoutVars>
      </dgm:prSet>
      <dgm:spPr/>
    </dgm:pt>
  </dgm:ptLst>
  <dgm:cxnLst>
    <dgm:cxn modelId="{59868F0A-A262-9045-8739-A3581555C3B8}" type="presOf" srcId="{13B61D26-4131-A740-8A84-2332B3E13A18}" destId="{EA29230C-1423-2D41-9C09-09ADEF501722}" srcOrd="0" destOrd="0" presId="urn:microsoft.com/office/officeart/2005/8/layout/default"/>
    <dgm:cxn modelId="{6E725C4F-D49C-AA44-ADAA-FCA96E5AF31D}" srcId="{13B61D26-4131-A740-8A84-2332B3E13A18}" destId="{00BBB4BD-F462-AA40-AF38-71069E08D665}" srcOrd="2" destOrd="0" parTransId="{B00D78CB-A205-A645-B7B8-60A8E1F9B6E8}" sibTransId="{09C6C06A-0245-4742-B7E5-54267ECF5699}"/>
    <dgm:cxn modelId="{F9E0CD66-55AB-8B44-A4C1-108894653C12}" type="presOf" srcId="{00BBB4BD-F462-AA40-AF38-71069E08D665}" destId="{5F7D3C34-3A38-9E4F-BFC6-D74517307D76}" srcOrd="0" destOrd="0" presId="urn:microsoft.com/office/officeart/2005/8/layout/default"/>
    <dgm:cxn modelId="{084EE37B-87F6-BB4F-9BF6-CE7C19D8E984}" srcId="{13B61D26-4131-A740-8A84-2332B3E13A18}" destId="{055BBD07-CD71-4D46-91F5-2BBF6FD9E2A4}" srcOrd="0" destOrd="0" parTransId="{98B4CAE5-6BA1-9C4B-90A1-4769F309FBC3}" sibTransId="{8E0B8171-62FA-1B40-9A51-83A611F4F563}"/>
    <dgm:cxn modelId="{9991488D-25E6-1042-827E-75AE02329EB7}" type="presOf" srcId="{D1ABD42F-C58B-2E48-8B34-F5C620697513}" destId="{66DD205E-98D6-B149-9FC9-7964660BC717}" srcOrd="0" destOrd="0" presId="urn:microsoft.com/office/officeart/2005/8/layout/default"/>
    <dgm:cxn modelId="{C61395AD-1611-9A43-820D-6E02D9EB3F41}" type="presOf" srcId="{055BBD07-CD71-4D46-91F5-2BBF6FD9E2A4}" destId="{DF1A2891-6F01-1540-91C5-D01972A517DE}" srcOrd="0" destOrd="0" presId="urn:microsoft.com/office/officeart/2005/8/layout/default"/>
    <dgm:cxn modelId="{389B0EB5-14FD-0A44-AC5D-EDC4D7E3C099}" srcId="{13B61D26-4131-A740-8A84-2332B3E13A18}" destId="{D1ABD42F-C58B-2E48-8B34-F5C620697513}" srcOrd="1" destOrd="0" parTransId="{BEE8224D-3E62-D049-B896-A32789C2F063}" sibTransId="{6500637F-5918-B44A-BFC4-0D43BF69AE2C}"/>
    <dgm:cxn modelId="{DFE851C3-FD51-3546-91EC-2CB4EC42E207}" type="presParOf" srcId="{EA29230C-1423-2D41-9C09-09ADEF501722}" destId="{DF1A2891-6F01-1540-91C5-D01972A517DE}" srcOrd="0" destOrd="0" presId="urn:microsoft.com/office/officeart/2005/8/layout/default"/>
    <dgm:cxn modelId="{5FD270E7-8047-354E-B3CD-A3A98C4E8CDA}" type="presParOf" srcId="{EA29230C-1423-2D41-9C09-09ADEF501722}" destId="{0BE28DA6-6036-0E4D-8A22-E23A65F8C2A4}" srcOrd="1" destOrd="0" presId="urn:microsoft.com/office/officeart/2005/8/layout/default"/>
    <dgm:cxn modelId="{95CD76CB-EFA1-DD40-A49F-5D08290DBD5C}" type="presParOf" srcId="{EA29230C-1423-2D41-9C09-09ADEF501722}" destId="{66DD205E-98D6-B149-9FC9-7964660BC717}" srcOrd="2" destOrd="0" presId="urn:microsoft.com/office/officeart/2005/8/layout/default"/>
    <dgm:cxn modelId="{706E2204-B81E-A040-B454-DA56B3810ECA}" type="presParOf" srcId="{EA29230C-1423-2D41-9C09-09ADEF501722}" destId="{6BD613E2-6265-A64B-AF71-1BE332DA61DA}" srcOrd="3" destOrd="0" presId="urn:microsoft.com/office/officeart/2005/8/layout/default"/>
    <dgm:cxn modelId="{B39534A3-359B-554C-B31E-1EA0073F3D0C}" type="presParOf" srcId="{EA29230C-1423-2D41-9C09-09ADEF501722}" destId="{5F7D3C34-3A38-9E4F-BFC6-D74517307D7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F7590-757A-0B4C-952C-9AA122F976A3}">
      <dsp:nvSpPr>
        <dsp:cNvPr id="0" name=""/>
        <dsp:cNvSpPr/>
      </dsp:nvSpPr>
      <dsp:spPr>
        <a:xfrm>
          <a:off x="3556" y="2927598"/>
          <a:ext cx="2139698" cy="1764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200" b="0" i="0" kern="1200" dirty="0" err="1"/>
            <a:t>Dapat</a:t>
          </a:r>
          <a:r>
            <a:rPr lang="en-ID" sz="1200" b="0" i="0" kern="1200" dirty="0"/>
            <a:t> </a:t>
          </a:r>
          <a:r>
            <a:rPr lang="en-ID" sz="1200" b="0" i="0" kern="1200" dirty="0" err="1"/>
            <a:t>mempengaruhi</a:t>
          </a:r>
          <a:r>
            <a:rPr lang="en-ID" sz="1200" b="0" i="0" kern="1200" dirty="0"/>
            <a:t> </a:t>
          </a:r>
          <a:r>
            <a:rPr lang="en-ID" sz="1200" b="0" i="0" kern="1200" dirty="0" err="1"/>
            <a:t>kebijakan</a:t>
          </a:r>
          <a:r>
            <a:rPr lang="en-ID" sz="1200" b="0" i="0" kern="1200" dirty="0"/>
            <a:t> yang </a:t>
          </a:r>
          <a:r>
            <a:rPr lang="en-ID" sz="1200" b="0" i="0" kern="1200" dirty="0" err="1"/>
            <a:t>akan</a:t>
          </a:r>
          <a:r>
            <a:rPr lang="en-ID" sz="1200" b="0" i="0" kern="1200" dirty="0"/>
            <a:t> </a:t>
          </a:r>
          <a:r>
            <a:rPr lang="en-ID" sz="1200" b="0" i="0" kern="1200" dirty="0" err="1"/>
            <a:t>berdampak</a:t>
          </a:r>
          <a:r>
            <a:rPr lang="en-ID" sz="1200" b="0" i="0" kern="1200" dirty="0"/>
            <a:t> </a:t>
          </a:r>
          <a:r>
            <a:rPr lang="en-ID" sz="1200" b="0" i="0" kern="1200" dirty="0" err="1"/>
            <a:t>langsung</a:t>
          </a:r>
          <a:r>
            <a:rPr lang="en-ID" sz="1200" b="0" i="0" kern="1200" dirty="0"/>
            <a:t> pada </a:t>
          </a:r>
          <a:r>
            <a:rPr lang="en-ID" sz="1200" b="0" i="0" kern="1200" dirty="0" err="1"/>
            <a:t>hidup</a:t>
          </a:r>
          <a:r>
            <a:rPr lang="en-ID" sz="1200" b="0" i="0" kern="1200" dirty="0"/>
            <a:t> </a:t>
          </a:r>
          <a:r>
            <a:rPr lang="en-ID" sz="1200" b="0" i="0" kern="1200" dirty="0" err="1"/>
            <a:t>mereka</a:t>
          </a:r>
          <a:r>
            <a:rPr lang="en-ID" sz="1200" b="0" i="0" kern="1200" dirty="0"/>
            <a:t>. </a:t>
          </a:r>
          <a:r>
            <a:rPr lang="en-ID" sz="1200" b="0" i="0" kern="1200" dirty="0" err="1"/>
            <a:t>seperti</a:t>
          </a:r>
          <a:r>
            <a:rPr lang="en-ID" sz="1200" b="0" i="0" kern="1200" dirty="0"/>
            <a:t> </a:t>
          </a:r>
          <a:r>
            <a:rPr lang="en-ID" sz="1200" b="0" i="0" kern="1200" dirty="0" err="1"/>
            <a:t>perubahan</a:t>
          </a:r>
          <a:r>
            <a:rPr lang="en-ID" sz="1200" b="0" i="0" kern="1200" dirty="0"/>
            <a:t> </a:t>
          </a:r>
          <a:r>
            <a:rPr lang="en-ID" sz="1200" b="0" i="0" kern="1200" dirty="0" err="1"/>
            <a:t>iklim</a:t>
          </a:r>
          <a:r>
            <a:rPr lang="en-ID" sz="1200" b="0" i="0" kern="1200" dirty="0"/>
            <a:t>, </a:t>
          </a:r>
          <a:r>
            <a:rPr lang="en-ID" sz="1200" b="0" i="0" kern="1200" dirty="0" err="1"/>
            <a:t>pendidikan</a:t>
          </a:r>
          <a:r>
            <a:rPr lang="en-ID" sz="1200" b="0" i="0" kern="1200" dirty="0"/>
            <a:t>, dan </a:t>
          </a:r>
          <a:r>
            <a:rPr lang="en-ID" sz="1200" b="0" i="0" kern="1200" dirty="0" err="1"/>
            <a:t>hak</a:t>
          </a:r>
          <a:r>
            <a:rPr lang="en-ID" sz="1200" b="0" i="0" kern="1200" dirty="0"/>
            <a:t> </a:t>
          </a:r>
          <a:r>
            <a:rPr lang="en-ID" sz="1200" b="0" i="0" kern="1200" dirty="0" err="1"/>
            <a:t>asasi</a:t>
          </a:r>
          <a:r>
            <a:rPr lang="en-ID" sz="1200" b="0" i="0" kern="1200" dirty="0"/>
            <a:t> </a:t>
          </a:r>
          <a:r>
            <a:rPr lang="en-ID" sz="1200" b="0" i="0" kern="1200" dirty="0" err="1"/>
            <a:t>manusia</a:t>
          </a:r>
          <a:r>
            <a:rPr lang="en-ID" sz="1200" b="0" i="0" kern="1200" dirty="0"/>
            <a:t> </a:t>
          </a:r>
          <a:r>
            <a:rPr lang="en-ID" sz="1200" b="0" i="0" kern="1200" dirty="0" err="1"/>
            <a:t>dll</a:t>
          </a:r>
          <a:endParaRPr lang="en-US" sz="1200" kern="1200" dirty="0"/>
        </a:p>
      </dsp:txBody>
      <dsp:txXfrm>
        <a:off x="44169" y="2968211"/>
        <a:ext cx="2058472" cy="1305405"/>
      </dsp:txXfrm>
    </dsp:sp>
    <dsp:sp modelId="{55220CF5-A826-9A44-860B-9519DE31B476}">
      <dsp:nvSpPr>
        <dsp:cNvPr id="0" name=""/>
        <dsp:cNvSpPr/>
      </dsp:nvSpPr>
      <dsp:spPr>
        <a:xfrm>
          <a:off x="1259658" y="3540598"/>
          <a:ext cx="2075047" cy="2075047"/>
        </a:xfrm>
        <a:prstGeom prst="leftCircularArrow">
          <a:avLst>
            <a:gd name="adj1" fmla="val 1792"/>
            <a:gd name="adj2" fmla="val 213709"/>
            <a:gd name="adj3" fmla="val 1989220"/>
            <a:gd name="adj4" fmla="val 9024489"/>
            <a:gd name="adj5" fmla="val 209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EE25D-F68E-134A-953D-3C44C2706368}">
      <dsp:nvSpPr>
        <dsp:cNvPr id="0" name=""/>
        <dsp:cNvSpPr/>
      </dsp:nvSpPr>
      <dsp:spPr>
        <a:xfrm>
          <a:off x="479045" y="4314229"/>
          <a:ext cx="1901954" cy="756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i="0" kern="1200" dirty="0" err="1"/>
            <a:t>Menciptakan</a:t>
          </a:r>
          <a:r>
            <a:rPr lang="en-ID" sz="1600" b="1" i="0" kern="1200" dirty="0"/>
            <a:t> </a:t>
          </a:r>
          <a:r>
            <a:rPr lang="en-ID" sz="1600" b="1" i="0" kern="1200" dirty="0" err="1"/>
            <a:t>Perubahan</a:t>
          </a:r>
          <a:r>
            <a:rPr lang="en-ID" sz="1600" b="1" i="0" kern="1200" dirty="0"/>
            <a:t> Sosial</a:t>
          </a:r>
          <a:endParaRPr lang="en-US" sz="1600" kern="1200" dirty="0"/>
        </a:p>
      </dsp:txBody>
      <dsp:txXfrm>
        <a:off x="501198" y="4336382"/>
        <a:ext cx="1857648" cy="712038"/>
      </dsp:txXfrm>
    </dsp:sp>
    <dsp:sp modelId="{94D696E2-B6F5-5D4C-ABA4-250D649CF67B}">
      <dsp:nvSpPr>
        <dsp:cNvPr id="0" name=""/>
        <dsp:cNvSpPr/>
      </dsp:nvSpPr>
      <dsp:spPr>
        <a:xfrm>
          <a:off x="2558095" y="2927598"/>
          <a:ext cx="2139698" cy="1764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000" b="0" i="0" kern="1200" dirty="0" err="1"/>
            <a:t>Melalui</a:t>
          </a:r>
          <a:r>
            <a:rPr lang="en-ID" sz="1000" b="0" i="0" kern="1200" dirty="0"/>
            <a:t> proses </a:t>
          </a:r>
          <a:r>
            <a:rPr lang="en-ID" sz="1000" b="0" i="0" kern="1200" dirty="0" err="1"/>
            <a:t>pemilihan</a:t>
          </a:r>
          <a:r>
            <a:rPr lang="en-ID" sz="1000" b="0" i="0" kern="1200" dirty="0"/>
            <a:t>, </a:t>
          </a:r>
          <a:r>
            <a:rPr lang="en-ID" sz="1000" b="0" i="0" kern="1200" dirty="0" err="1"/>
            <a:t>mereka</a:t>
          </a:r>
          <a:r>
            <a:rPr lang="en-ID" sz="1000" b="0" i="0" kern="1200" dirty="0"/>
            <a:t> </a:t>
          </a:r>
          <a:r>
            <a:rPr lang="en-ID" sz="1000" b="0" i="0" kern="1200" dirty="0" err="1"/>
            <a:t>belajar</a:t>
          </a:r>
          <a:r>
            <a:rPr lang="en-ID" sz="1000" b="0" i="0" kern="1200" dirty="0"/>
            <a:t> </a:t>
          </a:r>
          <a:r>
            <a:rPr lang="en-ID" sz="1000" b="0" i="0" kern="1200" dirty="0" err="1"/>
            <a:t>tentang</a:t>
          </a:r>
          <a:r>
            <a:rPr lang="en-ID" sz="1000" b="0" i="0" kern="1200" dirty="0"/>
            <a:t> </a:t>
          </a:r>
          <a:r>
            <a:rPr lang="en-ID" sz="1000" b="0" i="0" kern="1200" dirty="0" err="1"/>
            <a:t>hak</a:t>
          </a:r>
          <a:r>
            <a:rPr lang="en-ID" sz="1000" b="0" i="0" kern="1200" dirty="0"/>
            <a:t> dan </a:t>
          </a:r>
          <a:r>
            <a:rPr lang="en-ID" sz="1000" b="0" i="0" kern="1200" dirty="0" err="1"/>
            <a:t>tanggung</a:t>
          </a:r>
          <a:r>
            <a:rPr lang="en-ID" sz="1000" b="0" i="0" kern="1200" dirty="0"/>
            <a:t> </a:t>
          </a:r>
          <a:r>
            <a:rPr lang="en-ID" sz="1000" b="0" i="0" kern="1200" dirty="0" err="1"/>
            <a:t>jawab</a:t>
          </a:r>
          <a:r>
            <a:rPr lang="en-ID" sz="1000" b="0" i="0" kern="1200" dirty="0"/>
            <a:t> </a:t>
          </a:r>
          <a:r>
            <a:rPr lang="en-ID" sz="1000" b="0" i="0" kern="1200" dirty="0" err="1"/>
            <a:t>mereka</a:t>
          </a:r>
          <a:r>
            <a:rPr lang="en-ID" sz="1000" b="0" i="0" kern="1200" dirty="0"/>
            <a:t> </a:t>
          </a:r>
          <a:r>
            <a:rPr lang="en-ID" sz="1000" b="0" i="0" kern="1200" dirty="0" err="1"/>
            <a:t>sebagai</a:t>
          </a:r>
          <a:r>
            <a:rPr lang="en-ID" sz="1000" b="0" i="0" kern="1200" dirty="0"/>
            <a:t> </a:t>
          </a:r>
          <a:r>
            <a:rPr lang="en-ID" sz="1000" b="0" i="0" kern="1200" dirty="0" err="1"/>
            <a:t>warga</a:t>
          </a:r>
          <a:r>
            <a:rPr lang="en-ID" sz="1000" b="0" i="0" kern="1200" dirty="0"/>
            <a:t> negara. Pendidikan </a:t>
          </a:r>
          <a:r>
            <a:rPr lang="en-ID" sz="1000" b="0" i="0" kern="1200" dirty="0" err="1"/>
            <a:t>politik</a:t>
          </a:r>
          <a:r>
            <a:rPr lang="en-ID" sz="1000" b="0" i="0" kern="1200" dirty="0"/>
            <a:t> yang </a:t>
          </a:r>
          <a:r>
            <a:rPr lang="en-ID" sz="1000" b="0" i="0" kern="1200" dirty="0" err="1"/>
            <a:t>mereka</a:t>
          </a:r>
          <a:r>
            <a:rPr lang="en-ID" sz="1000" b="0" i="0" kern="1200" dirty="0"/>
            <a:t> </a:t>
          </a:r>
          <a:r>
            <a:rPr lang="en-ID" sz="1000" b="0" i="0" kern="1200" dirty="0" err="1"/>
            <a:t>terima</a:t>
          </a:r>
          <a:r>
            <a:rPr lang="en-ID" sz="1000" b="0" i="0" kern="1200" dirty="0"/>
            <a:t> </a:t>
          </a:r>
          <a:r>
            <a:rPr lang="en-ID" sz="1000" b="0" i="0" kern="1200" dirty="0" err="1"/>
            <a:t>saat</a:t>
          </a:r>
          <a:r>
            <a:rPr lang="en-ID" sz="1000" b="0" i="0" kern="1200" dirty="0"/>
            <a:t> </a:t>
          </a:r>
          <a:r>
            <a:rPr lang="en-ID" sz="1000" b="0" i="0" kern="1200" dirty="0" err="1"/>
            <a:t>memilih</a:t>
          </a:r>
          <a:r>
            <a:rPr lang="en-ID" sz="1000" b="0" i="0" kern="1200" dirty="0"/>
            <a:t> </a:t>
          </a:r>
          <a:r>
            <a:rPr lang="en-ID" sz="1000" b="0" i="0" kern="1200" dirty="0" err="1"/>
            <a:t>dapat</a:t>
          </a:r>
          <a:r>
            <a:rPr lang="en-ID" sz="1000" b="0" i="0" kern="1200" dirty="0"/>
            <a:t> </a:t>
          </a:r>
          <a:r>
            <a:rPr lang="en-ID" sz="1000" b="0" i="0" kern="1200" dirty="0" err="1"/>
            <a:t>membentuk</a:t>
          </a:r>
          <a:r>
            <a:rPr lang="en-ID" sz="1000" b="0" i="0" kern="1200" dirty="0"/>
            <a:t> </a:t>
          </a:r>
          <a:r>
            <a:rPr lang="en-ID" sz="1000" b="0" i="0" kern="1200" dirty="0" err="1"/>
            <a:t>pandangan</a:t>
          </a:r>
          <a:r>
            <a:rPr lang="en-ID" sz="1000" b="0" i="0" kern="1200" dirty="0"/>
            <a:t> </a:t>
          </a:r>
          <a:r>
            <a:rPr lang="en-ID" sz="1000" b="0" i="0" kern="1200" dirty="0" err="1"/>
            <a:t>mereka</a:t>
          </a:r>
          <a:r>
            <a:rPr lang="en-ID" sz="1000" b="0" i="0" kern="1200" dirty="0"/>
            <a:t> </a:t>
          </a:r>
          <a:r>
            <a:rPr lang="en-ID" sz="1000" b="0" i="0" kern="1200" dirty="0" err="1"/>
            <a:t>terhadap</a:t>
          </a:r>
          <a:r>
            <a:rPr lang="en-ID" sz="1000" b="0" i="0" kern="1200" dirty="0"/>
            <a:t> </a:t>
          </a:r>
          <a:r>
            <a:rPr lang="en-ID" sz="1000" b="0" i="0" kern="1200" dirty="0" err="1"/>
            <a:t>politik</a:t>
          </a:r>
          <a:r>
            <a:rPr lang="en-ID" sz="1000" b="0" i="0" kern="1200" dirty="0"/>
            <a:t> di masa </a:t>
          </a:r>
          <a:r>
            <a:rPr lang="en-ID" sz="1000" b="0" i="0" kern="1200" dirty="0" err="1"/>
            <a:t>depan</a:t>
          </a:r>
          <a:r>
            <a:rPr lang="en-ID" sz="1000" b="0" i="0" kern="1200" dirty="0"/>
            <a:t>.</a:t>
          </a:r>
        </a:p>
      </dsp:txBody>
      <dsp:txXfrm>
        <a:off x="2598708" y="3346383"/>
        <a:ext cx="2058472" cy="1305405"/>
      </dsp:txXfrm>
    </dsp:sp>
    <dsp:sp modelId="{574A19A9-20C9-2D4E-927D-C2B0A3DEBA79}">
      <dsp:nvSpPr>
        <dsp:cNvPr id="0" name=""/>
        <dsp:cNvSpPr/>
      </dsp:nvSpPr>
      <dsp:spPr>
        <a:xfrm>
          <a:off x="3796366" y="1935157"/>
          <a:ext cx="2348453" cy="2348453"/>
        </a:xfrm>
        <a:prstGeom prst="circularArrow">
          <a:avLst>
            <a:gd name="adj1" fmla="val 1584"/>
            <a:gd name="adj2" fmla="val 187938"/>
            <a:gd name="adj3" fmla="val 19636551"/>
            <a:gd name="adj4" fmla="val 12575511"/>
            <a:gd name="adj5" fmla="val 1848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CF8FF-5B16-E047-AE93-B269E49F692E}">
      <dsp:nvSpPr>
        <dsp:cNvPr id="0" name=""/>
        <dsp:cNvSpPr/>
      </dsp:nvSpPr>
      <dsp:spPr>
        <a:xfrm>
          <a:off x="3033583" y="2549425"/>
          <a:ext cx="1901954" cy="756344"/>
        </a:xfrm>
        <a:prstGeom prst="roundRect">
          <a:avLst>
            <a:gd name="adj" fmla="val 10000"/>
          </a:avLst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i="0" kern="1200" dirty="0" err="1"/>
            <a:t>Menggugah</a:t>
          </a:r>
          <a:r>
            <a:rPr lang="en-ID" sz="1600" b="1" i="0" kern="1200" dirty="0"/>
            <a:t> </a:t>
          </a:r>
          <a:r>
            <a:rPr lang="en-ID" sz="1600" b="1" i="0" kern="1200" dirty="0" err="1"/>
            <a:t>Kesadaran</a:t>
          </a:r>
          <a:r>
            <a:rPr lang="en-ID" sz="1600" b="1" i="0" kern="1200" dirty="0"/>
            <a:t> </a:t>
          </a:r>
          <a:r>
            <a:rPr lang="en-ID" sz="1600" b="1" i="0" kern="1200" dirty="0" err="1"/>
            <a:t>Politik</a:t>
          </a:r>
          <a:endParaRPr lang="en-US" sz="1600" kern="1200" dirty="0"/>
        </a:p>
      </dsp:txBody>
      <dsp:txXfrm>
        <a:off x="3055736" y="2571578"/>
        <a:ext cx="1857648" cy="712038"/>
      </dsp:txXfrm>
    </dsp:sp>
    <dsp:sp modelId="{9FC6E6CC-92DF-DC43-B0F5-0B5C1CC375BD}">
      <dsp:nvSpPr>
        <dsp:cNvPr id="0" name=""/>
        <dsp:cNvSpPr/>
      </dsp:nvSpPr>
      <dsp:spPr>
        <a:xfrm>
          <a:off x="5112633" y="2927598"/>
          <a:ext cx="2139698" cy="1764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000" b="0" i="0" kern="1200" dirty="0" err="1"/>
            <a:t>Dalam</a:t>
          </a:r>
          <a:r>
            <a:rPr lang="en-ID" sz="1000" b="0" i="0" kern="1200" dirty="0"/>
            <a:t> </a:t>
          </a:r>
          <a:r>
            <a:rPr lang="en-ID" sz="1000" b="0" i="0" kern="1200" dirty="0" err="1"/>
            <a:t>banyak</a:t>
          </a:r>
          <a:r>
            <a:rPr lang="en-ID" sz="1000" b="0" i="0" kern="1200" dirty="0"/>
            <a:t> </a:t>
          </a:r>
          <a:r>
            <a:rPr lang="en-ID" sz="1000" b="0" i="0" kern="1200" dirty="0" err="1"/>
            <a:t>kasus</a:t>
          </a:r>
          <a:r>
            <a:rPr lang="en-ID" sz="1000" b="0" i="0" kern="1200" dirty="0"/>
            <a:t>, </a:t>
          </a:r>
          <a:r>
            <a:rPr lang="en-ID" sz="1000" b="0" i="0" kern="1200" dirty="0" err="1"/>
            <a:t>pemilih</a:t>
          </a:r>
          <a:r>
            <a:rPr lang="en-ID" sz="1000" b="0" i="0" kern="1200" dirty="0"/>
            <a:t> </a:t>
          </a:r>
          <a:r>
            <a:rPr lang="en-ID" sz="1000" b="0" i="0" kern="1200" dirty="0" err="1"/>
            <a:t>pemula</a:t>
          </a:r>
          <a:r>
            <a:rPr lang="en-ID" sz="1000" b="0" i="0" kern="1200" dirty="0"/>
            <a:t> </a:t>
          </a:r>
          <a:r>
            <a:rPr lang="en-ID" sz="1000" b="0" i="0" kern="1200" dirty="0" err="1"/>
            <a:t>memiliki</a:t>
          </a:r>
          <a:r>
            <a:rPr lang="en-ID" sz="1000" b="0" i="0" kern="1200" dirty="0"/>
            <a:t> </a:t>
          </a:r>
          <a:r>
            <a:rPr lang="en-ID" sz="1000" b="0" i="0" kern="1200" dirty="0" err="1"/>
            <a:t>potensi</a:t>
          </a:r>
          <a:r>
            <a:rPr lang="en-ID" sz="1000" b="0" i="0" kern="1200" dirty="0"/>
            <a:t> </a:t>
          </a:r>
          <a:r>
            <a:rPr lang="en-ID" sz="1000" b="0" i="0" kern="1200" dirty="0" err="1"/>
            <a:t>untuk</a:t>
          </a:r>
          <a:r>
            <a:rPr lang="en-ID" sz="1000" b="0" i="0" kern="1200" dirty="0"/>
            <a:t> </a:t>
          </a:r>
          <a:r>
            <a:rPr lang="en-ID" sz="1000" b="0" i="0" kern="1200" dirty="0" err="1"/>
            <a:t>mengubah</a:t>
          </a:r>
          <a:r>
            <a:rPr lang="en-ID" sz="1000" b="0" i="0" kern="1200" dirty="0"/>
            <a:t> </a:t>
          </a:r>
          <a:r>
            <a:rPr lang="en-ID" sz="1000" b="0" i="0" kern="1200" dirty="0" err="1"/>
            <a:t>hasil</a:t>
          </a:r>
          <a:r>
            <a:rPr lang="en-ID" sz="1000" b="0" i="0" kern="1200" dirty="0"/>
            <a:t> </a:t>
          </a:r>
          <a:r>
            <a:rPr lang="en-ID" sz="1000" b="0" i="0" kern="1200" dirty="0" err="1"/>
            <a:t>pemilihan</a:t>
          </a:r>
          <a:r>
            <a:rPr lang="en-ID" sz="1000" b="0" i="0" kern="1200" dirty="0"/>
            <a:t>. </a:t>
          </a:r>
          <a:r>
            <a:rPr lang="en-ID" sz="1000" b="0" i="0" kern="1200" dirty="0" err="1"/>
            <a:t>Sebagai</a:t>
          </a:r>
          <a:r>
            <a:rPr lang="en-ID" sz="1000" b="0" i="0" kern="1200" dirty="0"/>
            <a:t> </a:t>
          </a:r>
          <a:r>
            <a:rPr lang="en-ID" sz="1000" b="0" i="0" kern="1200" dirty="0" err="1"/>
            <a:t>contoh</a:t>
          </a:r>
          <a:r>
            <a:rPr lang="en-ID" sz="1000" b="0" i="0" kern="1200" dirty="0"/>
            <a:t>, </a:t>
          </a:r>
          <a:r>
            <a:rPr lang="en-ID" sz="1000" b="0" i="0" kern="1200" dirty="0" err="1"/>
            <a:t>dalam</a:t>
          </a:r>
          <a:r>
            <a:rPr lang="en-ID" sz="1000" b="0" i="0" kern="1200" dirty="0"/>
            <a:t> </a:t>
          </a:r>
          <a:r>
            <a:rPr lang="en-ID" sz="1000" b="0" i="0" kern="1200" dirty="0" err="1"/>
            <a:t>pemilihan</a:t>
          </a:r>
          <a:r>
            <a:rPr lang="en-ID" sz="1000" b="0" i="0" kern="1200" dirty="0"/>
            <a:t> </a:t>
          </a:r>
          <a:r>
            <a:rPr lang="en-ID" sz="1000" b="0" i="0" kern="1200" dirty="0" err="1"/>
            <a:t>presiden</a:t>
          </a:r>
          <a:r>
            <a:rPr lang="en-ID" sz="1000" b="0" i="0" kern="1200" dirty="0"/>
            <a:t> di Amerika </a:t>
          </a:r>
          <a:r>
            <a:rPr lang="en-ID" sz="1000" b="0" i="0" kern="1200" dirty="0" err="1"/>
            <a:t>Serikat</a:t>
          </a:r>
          <a:r>
            <a:rPr lang="en-ID" sz="1000" b="0" i="0" kern="1200" dirty="0"/>
            <a:t> pada </a:t>
          </a:r>
          <a:r>
            <a:rPr lang="en-ID" sz="1000" b="0" i="0" kern="1200" dirty="0" err="1"/>
            <a:t>tahun</a:t>
          </a:r>
          <a:r>
            <a:rPr lang="en-ID" sz="1000" b="0" i="0" kern="1200" dirty="0"/>
            <a:t> 2008, </a:t>
          </a:r>
          <a:r>
            <a:rPr lang="en-ID" sz="1000" b="0" i="0" kern="1200" dirty="0" err="1"/>
            <a:t>pemilih</a:t>
          </a:r>
          <a:r>
            <a:rPr lang="en-ID" sz="1000" b="0" i="0" kern="1200" dirty="0"/>
            <a:t> </a:t>
          </a:r>
          <a:r>
            <a:rPr lang="en-ID" sz="1000" b="0" i="0" kern="1200" dirty="0" err="1"/>
            <a:t>muda</a:t>
          </a:r>
          <a:r>
            <a:rPr lang="en-ID" sz="1000" b="0" i="0" kern="1200" dirty="0"/>
            <a:t> </a:t>
          </a:r>
          <a:r>
            <a:rPr lang="en-ID" sz="1000" b="0" i="0" kern="1200" dirty="0" err="1"/>
            <a:t>memainkan</a:t>
          </a:r>
          <a:r>
            <a:rPr lang="en-ID" sz="1000" b="0" i="0" kern="1200" dirty="0"/>
            <a:t> </a:t>
          </a:r>
          <a:r>
            <a:rPr lang="en-ID" sz="1000" b="0" i="0" kern="1200" dirty="0" err="1"/>
            <a:t>peran</a:t>
          </a:r>
          <a:r>
            <a:rPr lang="en-ID" sz="1000" b="0" i="0" kern="1200" dirty="0"/>
            <a:t> </a:t>
          </a:r>
          <a:r>
            <a:rPr lang="en-ID" sz="1000" b="0" i="0" kern="1200" dirty="0" err="1"/>
            <a:t>kunci</a:t>
          </a:r>
          <a:r>
            <a:rPr lang="en-ID" sz="1000" b="0" i="0" kern="1200" dirty="0"/>
            <a:t> </a:t>
          </a:r>
          <a:r>
            <a:rPr lang="en-ID" sz="1000" b="0" i="0" kern="1200" dirty="0" err="1"/>
            <a:t>dalam</a:t>
          </a:r>
          <a:r>
            <a:rPr lang="en-ID" sz="1000" b="0" i="0" kern="1200" dirty="0"/>
            <a:t> </a:t>
          </a:r>
          <a:r>
            <a:rPr lang="en-ID" sz="1000" b="0" i="0" kern="1200" dirty="0" err="1"/>
            <a:t>kemenangan</a:t>
          </a:r>
          <a:r>
            <a:rPr lang="en-ID" sz="1000" b="0" i="0" kern="1200" dirty="0"/>
            <a:t> Barack Obama.</a:t>
          </a:r>
        </a:p>
      </dsp:txBody>
      <dsp:txXfrm>
        <a:off x="5153246" y="2968211"/>
        <a:ext cx="2058472" cy="1305405"/>
      </dsp:txXfrm>
    </dsp:sp>
    <dsp:sp modelId="{6341976F-770B-D440-9ABD-6BB575FC46AA}">
      <dsp:nvSpPr>
        <dsp:cNvPr id="0" name=""/>
        <dsp:cNvSpPr/>
      </dsp:nvSpPr>
      <dsp:spPr>
        <a:xfrm>
          <a:off x="5588122" y="4314229"/>
          <a:ext cx="1901954" cy="756344"/>
        </a:xfrm>
        <a:prstGeom prst="roundRect">
          <a:avLst>
            <a:gd name="adj" fmla="val 10000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i="0" kern="1200" dirty="0" err="1"/>
            <a:t>Dampak</a:t>
          </a:r>
          <a:r>
            <a:rPr lang="en-ID" sz="1600" b="1" i="0" kern="1200" dirty="0"/>
            <a:t> pada Hasil </a:t>
          </a:r>
          <a:r>
            <a:rPr lang="en-ID" sz="1600" b="1" i="0" kern="1200" dirty="0" err="1"/>
            <a:t>Pemilihan</a:t>
          </a:r>
          <a:endParaRPr lang="en-US" sz="1600" kern="1200" dirty="0"/>
        </a:p>
      </dsp:txBody>
      <dsp:txXfrm>
        <a:off x="5610275" y="4336382"/>
        <a:ext cx="1857648" cy="712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A2891-6F01-1540-91C5-D01972A517DE}">
      <dsp:nvSpPr>
        <dsp:cNvPr id="0" name=""/>
        <dsp:cNvSpPr/>
      </dsp:nvSpPr>
      <dsp:spPr>
        <a:xfrm>
          <a:off x="29219" y="2364"/>
          <a:ext cx="3721695" cy="22330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Aksesilbility</a:t>
          </a:r>
          <a:r>
            <a:rPr lang="en-US" sz="3000" kern="1200" dirty="0"/>
            <a:t> </a:t>
          </a:r>
        </a:p>
      </dsp:txBody>
      <dsp:txXfrm>
        <a:off x="29219" y="2364"/>
        <a:ext cx="3721695" cy="2233017"/>
      </dsp:txXfrm>
    </dsp:sp>
    <dsp:sp modelId="{66DD205E-98D6-B149-9FC9-7964660BC717}">
      <dsp:nvSpPr>
        <dsp:cNvPr id="0" name=""/>
        <dsp:cNvSpPr/>
      </dsp:nvSpPr>
      <dsp:spPr>
        <a:xfrm>
          <a:off x="4123084" y="2364"/>
          <a:ext cx="3721695" cy="22330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Ketidakpercayaan</a:t>
          </a:r>
          <a:r>
            <a:rPr lang="en-US" sz="3000" kern="1200" dirty="0"/>
            <a:t> pada </a:t>
          </a:r>
          <a:r>
            <a:rPr lang="en-US" sz="3000" kern="1200" dirty="0" err="1"/>
            <a:t>sistem</a:t>
          </a:r>
          <a:r>
            <a:rPr lang="en-US" sz="3000" kern="1200" dirty="0"/>
            <a:t> </a:t>
          </a:r>
        </a:p>
      </dsp:txBody>
      <dsp:txXfrm>
        <a:off x="4123084" y="2364"/>
        <a:ext cx="3721695" cy="2233017"/>
      </dsp:txXfrm>
    </dsp:sp>
    <dsp:sp modelId="{5F7D3C34-3A38-9E4F-BFC6-D74517307D76}">
      <dsp:nvSpPr>
        <dsp:cNvPr id="0" name=""/>
        <dsp:cNvSpPr/>
      </dsp:nvSpPr>
      <dsp:spPr>
        <a:xfrm>
          <a:off x="2076152" y="2607551"/>
          <a:ext cx="3721695" cy="22330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Minim </a:t>
          </a:r>
          <a:r>
            <a:rPr lang="en-US" sz="3000" kern="1200" dirty="0" err="1"/>
            <a:t>pengetahuan</a:t>
          </a:r>
          <a:r>
            <a:rPr lang="en-US" sz="3000" kern="1200" dirty="0"/>
            <a:t> </a:t>
          </a:r>
        </a:p>
      </dsp:txBody>
      <dsp:txXfrm>
        <a:off x="2076152" y="2607551"/>
        <a:ext cx="3721695" cy="2233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9899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4944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1690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6938" y="1717548"/>
            <a:ext cx="4603750" cy="3860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091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186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7618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91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774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682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884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429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892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302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cnnindonesia.com/nasional/20230802155535-617-981051/definisi-pemilih-pemula-dan-jumlahnya-yang-besar-di-pemilu-2024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43655" y="1566339"/>
            <a:ext cx="9753600" cy="181716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5850" b="0" spc="150" dirty="0" err="1">
                <a:solidFill>
                  <a:srgbClr val="000000"/>
                </a:solidFill>
                <a:latin typeface="Calibri Light"/>
                <a:cs typeface="Calibri Light"/>
              </a:rPr>
              <a:t>Meningkatkan</a:t>
            </a:r>
            <a:r>
              <a:rPr lang="en-US" sz="5850" b="0" spc="15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br>
              <a:rPr lang="en-US" sz="5850" b="0" spc="150" dirty="0">
                <a:solidFill>
                  <a:srgbClr val="000000"/>
                </a:solidFill>
                <a:latin typeface="Calibri Light"/>
                <a:cs typeface="Calibri Light"/>
              </a:rPr>
            </a:br>
            <a:r>
              <a:rPr lang="en-US" sz="5850" b="0" spc="150" dirty="0" err="1">
                <a:solidFill>
                  <a:srgbClr val="000000"/>
                </a:solidFill>
                <a:latin typeface="Calibri Light"/>
                <a:cs typeface="Calibri Light"/>
              </a:rPr>
              <a:t>Kesadaran</a:t>
            </a:r>
            <a:r>
              <a:rPr sz="5850" b="0" spc="6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5850" b="0" spc="135" dirty="0" err="1">
                <a:solidFill>
                  <a:srgbClr val="000000"/>
                </a:solidFill>
                <a:latin typeface="Calibri Light"/>
                <a:cs typeface="Calibri Light"/>
              </a:rPr>
              <a:t>Politik</a:t>
            </a:r>
            <a:r>
              <a:rPr lang="en-US" sz="5850" b="0" spc="13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lang="en-US" sz="5850" b="0" spc="135" dirty="0" err="1">
                <a:solidFill>
                  <a:srgbClr val="000000"/>
                </a:solidFill>
                <a:latin typeface="Calibri Light"/>
                <a:cs typeface="Calibri Light"/>
              </a:rPr>
              <a:t>Desa</a:t>
            </a:r>
            <a:endParaRPr sz="5850" dirty="0">
              <a:latin typeface="Calibri Light"/>
              <a:cs typeface="Calibri Ligh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0" y="4836284"/>
            <a:ext cx="3451178" cy="20217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956" y="1219378"/>
            <a:ext cx="2526665" cy="353567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ct val="92900"/>
              </a:lnSpc>
              <a:spcBef>
                <a:spcPts val="425"/>
              </a:spcBef>
            </a:pPr>
            <a:r>
              <a:rPr sz="3500" spc="100" dirty="0">
                <a:latin typeface="Calibri Light"/>
                <a:cs typeface="Calibri Light"/>
              </a:rPr>
              <a:t>INDEKS </a:t>
            </a:r>
            <a:r>
              <a:rPr sz="3500" spc="105" dirty="0">
                <a:latin typeface="Calibri Light"/>
                <a:cs typeface="Calibri Light"/>
              </a:rPr>
              <a:t> </a:t>
            </a:r>
            <a:r>
              <a:rPr sz="3500" spc="120" dirty="0">
                <a:latin typeface="Calibri Light"/>
                <a:cs typeface="Calibri Light"/>
              </a:rPr>
              <a:t>KER</a:t>
            </a:r>
            <a:r>
              <a:rPr sz="3500" spc="-15" dirty="0">
                <a:latin typeface="Calibri Light"/>
                <a:cs typeface="Calibri Light"/>
              </a:rPr>
              <a:t>A</a:t>
            </a:r>
            <a:r>
              <a:rPr sz="3500" spc="-10" dirty="0">
                <a:latin typeface="Calibri Light"/>
                <a:cs typeface="Calibri Light"/>
              </a:rPr>
              <a:t>W</a:t>
            </a:r>
            <a:r>
              <a:rPr sz="3500" spc="125" dirty="0">
                <a:latin typeface="Calibri Light"/>
                <a:cs typeface="Calibri Light"/>
              </a:rPr>
              <a:t>A</a:t>
            </a:r>
            <a:r>
              <a:rPr sz="3500" spc="135" dirty="0">
                <a:latin typeface="Calibri Light"/>
                <a:cs typeface="Calibri Light"/>
              </a:rPr>
              <a:t>N</a:t>
            </a:r>
            <a:r>
              <a:rPr sz="3500" spc="110" dirty="0">
                <a:latin typeface="Calibri Light"/>
                <a:cs typeface="Calibri Light"/>
              </a:rPr>
              <a:t>AN  </a:t>
            </a:r>
            <a:r>
              <a:rPr sz="3500" spc="95" dirty="0">
                <a:latin typeface="Calibri Light"/>
                <a:cs typeface="Calibri Light"/>
              </a:rPr>
              <a:t>PEMILU</a:t>
            </a:r>
            <a:endParaRPr sz="35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50">
              <a:latin typeface="Calibri Light"/>
              <a:cs typeface="Calibri Light"/>
            </a:endParaRPr>
          </a:p>
          <a:p>
            <a:pPr marL="12700" marR="800735">
              <a:lnSpc>
                <a:spcPct val="92900"/>
              </a:lnSpc>
            </a:pPr>
            <a:r>
              <a:rPr sz="3500" spc="50" dirty="0">
                <a:latin typeface="Calibri Light"/>
                <a:cs typeface="Calibri Light"/>
              </a:rPr>
              <a:t>K</a:t>
            </a:r>
            <a:r>
              <a:rPr sz="3500" spc="70" dirty="0">
                <a:latin typeface="Calibri Light"/>
                <a:cs typeface="Calibri Light"/>
              </a:rPr>
              <a:t>a</a:t>
            </a:r>
            <a:r>
              <a:rPr sz="3500" spc="60" dirty="0">
                <a:latin typeface="Calibri Light"/>
                <a:cs typeface="Calibri Light"/>
              </a:rPr>
              <a:t>t</a:t>
            </a:r>
            <a:r>
              <a:rPr sz="3500" spc="114" dirty="0">
                <a:latin typeface="Calibri Light"/>
                <a:cs typeface="Calibri Light"/>
              </a:rPr>
              <a:t>e</a:t>
            </a:r>
            <a:r>
              <a:rPr sz="3500" spc="100" dirty="0">
                <a:latin typeface="Calibri Light"/>
                <a:cs typeface="Calibri Light"/>
              </a:rPr>
              <a:t>g</a:t>
            </a:r>
            <a:r>
              <a:rPr sz="3500" spc="105" dirty="0">
                <a:latin typeface="Calibri Light"/>
                <a:cs typeface="Calibri Light"/>
              </a:rPr>
              <a:t>ori</a:t>
            </a:r>
            <a:r>
              <a:rPr sz="3500" spc="20" dirty="0">
                <a:latin typeface="Calibri Light"/>
                <a:cs typeface="Calibri Light"/>
              </a:rPr>
              <a:t>:  </a:t>
            </a:r>
            <a:r>
              <a:rPr sz="3500" spc="70" dirty="0">
                <a:latin typeface="Calibri Light"/>
                <a:cs typeface="Calibri Light"/>
              </a:rPr>
              <a:t>RAWAN </a:t>
            </a:r>
            <a:r>
              <a:rPr sz="3500" spc="75" dirty="0">
                <a:latin typeface="Calibri Light"/>
                <a:cs typeface="Calibri Light"/>
              </a:rPr>
              <a:t> </a:t>
            </a:r>
            <a:r>
              <a:rPr sz="3500" spc="110" dirty="0">
                <a:latin typeface="Calibri Light"/>
                <a:cs typeface="Calibri Light"/>
              </a:rPr>
              <a:t>SEDANG</a:t>
            </a:r>
            <a:endParaRPr sz="35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513" y="53216"/>
            <a:ext cx="11591290" cy="6805295"/>
            <a:chOff x="106513" y="53216"/>
            <a:chExt cx="11591290" cy="68052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068" y="53216"/>
              <a:ext cx="8253128" cy="620312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4475" y="6099708"/>
              <a:ext cx="2787467" cy="6593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513" y="6000749"/>
              <a:ext cx="1463371" cy="85724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16355" y="3796497"/>
              <a:ext cx="798830" cy="173990"/>
            </a:xfrm>
            <a:custGeom>
              <a:avLst/>
              <a:gdLst/>
              <a:ahLst/>
              <a:cxnLst/>
              <a:rect l="l" t="t" r="r" b="b"/>
              <a:pathLst>
                <a:path w="798829" h="173989">
                  <a:moveTo>
                    <a:pt x="711843" y="0"/>
                  </a:moveTo>
                  <a:lnTo>
                    <a:pt x="711843" y="43404"/>
                  </a:lnTo>
                  <a:lnTo>
                    <a:pt x="0" y="43404"/>
                  </a:lnTo>
                  <a:lnTo>
                    <a:pt x="0" y="130214"/>
                  </a:lnTo>
                  <a:lnTo>
                    <a:pt x="711843" y="130214"/>
                  </a:lnTo>
                  <a:lnTo>
                    <a:pt x="711843" y="173619"/>
                  </a:lnTo>
                  <a:lnTo>
                    <a:pt x="798654" y="86809"/>
                  </a:lnTo>
                  <a:lnTo>
                    <a:pt x="711843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16355" y="3796497"/>
              <a:ext cx="798830" cy="173990"/>
            </a:xfrm>
            <a:custGeom>
              <a:avLst/>
              <a:gdLst/>
              <a:ahLst/>
              <a:cxnLst/>
              <a:rect l="l" t="t" r="r" b="b"/>
              <a:pathLst>
                <a:path w="798829" h="173989">
                  <a:moveTo>
                    <a:pt x="0" y="43405"/>
                  </a:moveTo>
                  <a:lnTo>
                    <a:pt x="711844" y="43405"/>
                  </a:lnTo>
                  <a:lnTo>
                    <a:pt x="711844" y="0"/>
                  </a:lnTo>
                  <a:lnTo>
                    <a:pt x="798654" y="86810"/>
                  </a:lnTo>
                  <a:lnTo>
                    <a:pt x="711844" y="173620"/>
                  </a:lnTo>
                  <a:lnTo>
                    <a:pt x="711844" y="130215"/>
                  </a:lnTo>
                  <a:lnTo>
                    <a:pt x="0" y="130215"/>
                  </a:lnTo>
                  <a:lnTo>
                    <a:pt x="0" y="43405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513" y="15431"/>
            <a:ext cx="11500485" cy="6842759"/>
            <a:chOff x="106513" y="15431"/>
            <a:chExt cx="11500485" cy="68427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1184" y="15431"/>
              <a:ext cx="9195243" cy="67281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4475" y="6099707"/>
              <a:ext cx="2787467" cy="6593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513" y="6000749"/>
              <a:ext cx="1463371" cy="8572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0565" y="681227"/>
            <a:ext cx="100977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Dimensi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Indeks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30" dirty="0">
                <a:solidFill>
                  <a:srgbClr val="000000"/>
                </a:solidFill>
                <a:latin typeface="Calibri Light"/>
                <a:cs typeface="Calibri Light"/>
              </a:rPr>
              <a:t>Kerawanan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20" dirty="0">
                <a:solidFill>
                  <a:srgbClr val="000000"/>
                </a:solidFill>
                <a:latin typeface="Calibri Light"/>
                <a:cs typeface="Calibri Light"/>
              </a:rPr>
              <a:t>Pemilu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(IKP </a:t>
            </a: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2024)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513" y="6000750"/>
            <a:ext cx="3965575" cy="857250"/>
            <a:chOff x="106513" y="6000750"/>
            <a:chExt cx="3965575" cy="8572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2905" y="6099708"/>
              <a:ext cx="2489036" cy="6593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13" y="6000750"/>
              <a:ext cx="1463371" cy="85724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248768" y="3915834"/>
            <a:ext cx="2249170" cy="1349375"/>
          </a:xfrm>
          <a:custGeom>
            <a:avLst/>
            <a:gdLst/>
            <a:ahLst/>
            <a:cxnLst/>
            <a:rect l="l" t="t" r="r" b="b"/>
            <a:pathLst>
              <a:path w="2249170" h="1349375">
                <a:moveTo>
                  <a:pt x="2113997" y="0"/>
                </a:moveTo>
                <a:lnTo>
                  <a:pt x="134935" y="0"/>
                </a:lnTo>
                <a:lnTo>
                  <a:pt x="92285" y="6879"/>
                </a:lnTo>
                <a:lnTo>
                  <a:pt x="55244" y="26034"/>
                </a:lnTo>
                <a:lnTo>
                  <a:pt x="26034" y="55244"/>
                </a:lnTo>
                <a:lnTo>
                  <a:pt x="6879" y="92285"/>
                </a:lnTo>
                <a:lnTo>
                  <a:pt x="0" y="134936"/>
                </a:lnTo>
                <a:lnTo>
                  <a:pt x="0" y="1214423"/>
                </a:lnTo>
                <a:lnTo>
                  <a:pt x="6879" y="1257073"/>
                </a:lnTo>
                <a:lnTo>
                  <a:pt x="26034" y="1294115"/>
                </a:lnTo>
                <a:lnTo>
                  <a:pt x="55244" y="1323325"/>
                </a:lnTo>
                <a:lnTo>
                  <a:pt x="92285" y="1342480"/>
                </a:lnTo>
                <a:lnTo>
                  <a:pt x="134935" y="1349359"/>
                </a:lnTo>
                <a:lnTo>
                  <a:pt x="2113997" y="1349359"/>
                </a:lnTo>
                <a:lnTo>
                  <a:pt x="2156647" y="1342480"/>
                </a:lnTo>
                <a:lnTo>
                  <a:pt x="2193689" y="1323325"/>
                </a:lnTo>
                <a:lnTo>
                  <a:pt x="2222898" y="1294115"/>
                </a:lnTo>
                <a:lnTo>
                  <a:pt x="2242054" y="1257073"/>
                </a:lnTo>
                <a:lnTo>
                  <a:pt x="2248933" y="1214423"/>
                </a:lnTo>
                <a:lnTo>
                  <a:pt x="2248933" y="134936"/>
                </a:lnTo>
                <a:lnTo>
                  <a:pt x="2242054" y="92285"/>
                </a:lnTo>
                <a:lnTo>
                  <a:pt x="2222898" y="55244"/>
                </a:lnTo>
                <a:lnTo>
                  <a:pt x="2193689" y="26034"/>
                </a:lnTo>
                <a:lnTo>
                  <a:pt x="2156647" y="6879"/>
                </a:lnTo>
                <a:lnTo>
                  <a:pt x="2113997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5623" y="4259579"/>
            <a:ext cx="1935480" cy="6108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84150" marR="5080" indent="-172085">
              <a:lnSpc>
                <a:spcPts val="2210"/>
              </a:lnSpc>
              <a:spcBef>
                <a:spcPts val="33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DIMENSI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KONTEKS </a:t>
            </a:r>
            <a:r>
              <a:rPr sz="2000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SOSIAL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POLITIK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22596" y="4311647"/>
            <a:ext cx="476884" cy="558165"/>
          </a:xfrm>
          <a:custGeom>
            <a:avLst/>
            <a:gdLst/>
            <a:ahLst/>
            <a:cxnLst/>
            <a:rect l="l" t="t" r="r" b="b"/>
            <a:pathLst>
              <a:path w="476885" h="558164">
                <a:moveTo>
                  <a:pt x="238387" y="0"/>
                </a:moveTo>
                <a:lnTo>
                  <a:pt x="238387" y="111546"/>
                </a:lnTo>
                <a:lnTo>
                  <a:pt x="0" y="111546"/>
                </a:lnTo>
                <a:lnTo>
                  <a:pt x="0" y="446187"/>
                </a:lnTo>
                <a:lnTo>
                  <a:pt x="238387" y="446187"/>
                </a:lnTo>
                <a:lnTo>
                  <a:pt x="238387" y="557734"/>
                </a:lnTo>
                <a:lnTo>
                  <a:pt x="476774" y="278866"/>
                </a:lnTo>
                <a:lnTo>
                  <a:pt x="238387" y="0"/>
                </a:lnTo>
                <a:close/>
              </a:path>
            </a:pathLst>
          </a:custGeom>
          <a:solidFill>
            <a:srgbClr val="B0BC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97277" y="3915834"/>
            <a:ext cx="2249170" cy="1349375"/>
          </a:xfrm>
          <a:custGeom>
            <a:avLst/>
            <a:gdLst/>
            <a:ahLst/>
            <a:cxnLst/>
            <a:rect l="l" t="t" r="r" b="b"/>
            <a:pathLst>
              <a:path w="2249170" h="1349375">
                <a:moveTo>
                  <a:pt x="2113997" y="0"/>
                </a:moveTo>
                <a:lnTo>
                  <a:pt x="134936" y="0"/>
                </a:lnTo>
                <a:lnTo>
                  <a:pt x="92285" y="6879"/>
                </a:lnTo>
                <a:lnTo>
                  <a:pt x="55244" y="26034"/>
                </a:lnTo>
                <a:lnTo>
                  <a:pt x="26034" y="55244"/>
                </a:lnTo>
                <a:lnTo>
                  <a:pt x="6879" y="92285"/>
                </a:lnTo>
                <a:lnTo>
                  <a:pt x="0" y="134936"/>
                </a:lnTo>
                <a:lnTo>
                  <a:pt x="0" y="1214423"/>
                </a:lnTo>
                <a:lnTo>
                  <a:pt x="6879" y="1257073"/>
                </a:lnTo>
                <a:lnTo>
                  <a:pt x="26034" y="1294115"/>
                </a:lnTo>
                <a:lnTo>
                  <a:pt x="55244" y="1323325"/>
                </a:lnTo>
                <a:lnTo>
                  <a:pt x="92285" y="1342480"/>
                </a:lnTo>
                <a:lnTo>
                  <a:pt x="134936" y="1349359"/>
                </a:lnTo>
                <a:lnTo>
                  <a:pt x="2113997" y="1349359"/>
                </a:lnTo>
                <a:lnTo>
                  <a:pt x="2156647" y="1342480"/>
                </a:lnTo>
                <a:lnTo>
                  <a:pt x="2193689" y="1323325"/>
                </a:lnTo>
                <a:lnTo>
                  <a:pt x="2222899" y="1294115"/>
                </a:lnTo>
                <a:lnTo>
                  <a:pt x="2242054" y="1257073"/>
                </a:lnTo>
                <a:lnTo>
                  <a:pt x="2248933" y="1214423"/>
                </a:lnTo>
                <a:lnTo>
                  <a:pt x="2248933" y="134936"/>
                </a:lnTo>
                <a:lnTo>
                  <a:pt x="2242054" y="92285"/>
                </a:lnTo>
                <a:lnTo>
                  <a:pt x="2222899" y="55244"/>
                </a:lnTo>
                <a:lnTo>
                  <a:pt x="2193689" y="26034"/>
                </a:lnTo>
                <a:lnTo>
                  <a:pt x="2156647" y="6879"/>
                </a:lnTo>
                <a:lnTo>
                  <a:pt x="2113997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731" y="4122420"/>
            <a:ext cx="1990089" cy="8883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3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DIMENSI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ELEN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GA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PEMILU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71105" y="4311647"/>
            <a:ext cx="476884" cy="558165"/>
          </a:xfrm>
          <a:custGeom>
            <a:avLst/>
            <a:gdLst/>
            <a:ahLst/>
            <a:cxnLst/>
            <a:rect l="l" t="t" r="r" b="b"/>
            <a:pathLst>
              <a:path w="476885" h="558164">
                <a:moveTo>
                  <a:pt x="238386" y="0"/>
                </a:moveTo>
                <a:lnTo>
                  <a:pt x="238386" y="111546"/>
                </a:lnTo>
                <a:lnTo>
                  <a:pt x="0" y="111546"/>
                </a:lnTo>
                <a:lnTo>
                  <a:pt x="0" y="446187"/>
                </a:lnTo>
                <a:lnTo>
                  <a:pt x="238386" y="446187"/>
                </a:lnTo>
                <a:lnTo>
                  <a:pt x="238386" y="557734"/>
                </a:lnTo>
                <a:lnTo>
                  <a:pt x="476773" y="278866"/>
                </a:lnTo>
                <a:lnTo>
                  <a:pt x="238386" y="0"/>
                </a:lnTo>
                <a:close/>
              </a:path>
            </a:pathLst>
          </a:custGeom>
          <a:solidFill>
            <a:srgbClr val="B0BC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45785" y="3915834"/>
            <a:ext cx="2249170" cy="1349375"/>
          </a:xfrm>
          <a:custGeom>
            <a:avLst/>
            <a:gdLst/>
            <a:ahLst/>
            <a:cxnLst/>
            <a:rect l="l" t="t" r="r" b="b"/>
            <a:pathLst>
              <a:path w="2249170" h="1349375">
                <a:moveTo>
                  <a:pt x="2113997" y="0"/>
                </a:moveTo>
                <a:lnTo>
                  <a:pt x="134936" y="0"/>
                </a:lnTo>
                <a:lnTo>
                  <a:pt x="92285" y="6879"/>
                </a:lnTo>
                <a:lnTo>
                  <a:pt x="55244" y="26034"/>
                </a:lnTo>
                <a:lnTo>
                  <a:pt x="26034" y="55244"/>
                </a:lnTo>
                <a:lnTo>
                  <a:pt x="6879" y="92285"/>
                </a:lnTo>
                <a:lnTo>
                  <a:pt x="0" y="134936"/>
                </a:lnTo>
                <a:lnTo>
                  <a:pt x="0" y="1214423"/>
                </a:lnTo>
                <a:lnTo>
                  <a:pt x="6879" y="1257073"/>
                </a:lnTo>
                <a:lnTo>
                  <a:pt x="26034" y="1294115"/>
                </a:lnTo>
                <a:lnTo>
                  <a:pt x="55244" y="1323325"/>
                </a:lnTo>
                <a:lnTo>
                  <a:pt x="92285" y="1342480"/>
                </a:lnTo>
                <a:lnTo>
                  <a:pt x="134936" y="1349359"/>
                </a:lnTo>
                <a:lnTo>
                  <a:pt x="2113997" y="1349359"/>
                </a:lnTo>
                <a:lnTo>
                  <a:pt x="2156647" y="1342480"/>
                </a:lnTo>
                <a:lnTo>
                  <a:pt x="2193689" y="1323325"/>
                </a:lnTo>
                <a:lnTo>
                  <a:pt x="2222899" y="1294115"/>
                </a:lnTo>
                <a:lnTo>
                  <a:pt x="2242054" y="1257073"/>
                </a:lnTo>
                <a:lnTo>
                  <a:pt x="2248933" y="1214423"/>
                </a:lnTo>
                <a:lnTo>
                  <a:pt x="2248933" y="134936"/>
                </a:lnTo>
                <a:lnTo>
                  <a:pt x="2242054" y="92285"/>
                </a:lnTo>
                <a:lnTo>
                  <a:pt x="2222899" y="55244"/>
                </a:lnTo>
                <a:lnTo>
                  <a:pt x="2193689" y="26034"/>
                </a:lnTo>
                <a:lnTo>
                  <a:pt x="2156647" y="6879"/>
                </a:lnTo>
                <a:lnTo>
                  <a:pt x="2113997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35601" y="4259579"/>
            <a:ext cx="1269365" cy="6108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168910">
              <a:lnSpc>
                <a:spcPts val="2210"/>
              </a:lnSpc>
              <a:spcBef>
                <a:spcPts val="33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DIMENSI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ONT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16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019614" y="4311647"/>
            <a:ext cx="476884" cy="558165"/>
          </a:xfrm>
          <a:custGeom>
            <a:avLst/>
            <a:gdLst/>
            <a:ahLst/>
            <a:cxnLst/>
            <a:rect l="l" t="t" r="r" b="b"/>
            <a:pathLst>
              <a:path w="476884" h="558164">
                <a:moveTo>
                  <a:pt x="238386" y="0"/>
                </a:moveTo>
                <a:lnTo>
                  <a:pt x="238386" y="111546"/>
                </a:lnTo>
                <a:lnTo>
                  <a:pt x="0" y="111546"/>
                </a:lnTo>
                <a:lnTo>
                  <a:pt x="0" y="446187"/>
                </a:lnTo>
                <a:lnTo>
                  <a:pt x="238386" y="446187"/>
                </a:lnTo>
                <a:lnTo>
                  <a:pt x="238386" y="557734"/>
                </a:lnTo>
                <a:lnTo>
                  <a:pt x="476773" y="278866"/>
                </a:lnTo>
                <a:lnTo>
                  <a:pt x="238386" y="0"/>
                </a:lnTo>
                <a:close/>
              </a:path>
            </a:pathLst>
          </a:custGeom>
          <a:solidFill>
            <a:srgbClr val="B0BC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94295" y="3915834"/>
            <a:ext cx="2249170" cy="1349375"/>
          </a:xfrm>
          <a:custGeom>
            <a:avLst/>
            <a:gdLst/>
            <a:ahLst/>
            <a:cxnLst/>
            <a:rect l="l" t="t" r="r" b="b"/>
            <a:pathLst>
              <a:path w="2249170" h="1349375">
                <a:moveTo>
                  <a:pt x="2113997" y="0"/>
                </a:moveTo>
                <a:lnTo>
                  <a:pt x="134936" y="0"/>
                </a:lnTo>
                <a:lnTo>
                  <a:pt x="92285" y="6879"/>
                </a:lnTo>
                <a:lnTo>
                  <a:pt x="55244" y="26034"/>
                </a:lnTo>
                <a:lnTo>
                  <a:pt x="26034" y="55244"/>
                </a:lnTo>
                <a:lnTo>
                  <a:pt x="6879" y="92285"/>
                </a:lnTo>
                <a:lnTo>
                  <a:pt x="0" y="134936"/>
                </a:lnTo>
                <a:lnTo>
                  <a:pt x="0" y="1214423"/>
                </a:lnTo>
                <a:lnTo>
                  <a:pt x="6879" y="1257073"/>
                </a:lnTo>
                <a:lnTo>
                  <a:pt x="26034" y="1294115"/>
                </a:lnTo>
                <a:lnTo>
                  <a:pt x="55244" y="1323325"/>
                </a:lnTo>
                <a:lnTo>
                  <a:pt x="92285" y="1342480"/>
                </a:lnTo>
                <a:lnTo>
                  <a:pt x="134936" y="1349359"/>
                </a:lnTo>
                <a:lnTo>
                  <a:pt x="2113997" y="1349359"/>
                </a:lnTo>
                <a:lnTo>
                  <a:pt x="2156647" y="1342480"/>
                </a:lnTo>
                <a:lnTo>
                  <a:pt x="2193689" y="1323325"/>
                </a:lnTo>
                <a:lnTo>
                  <a:pt x="2222899" y="1294115"/>
                </a:lnTo>
                <a:lnTo>
                  <a:pt x="2242054" y="1257073"/>
                </a:lnTo>
                <a:lnTo>
                  <a:pt x="2248933" y="1214423"/>
                </a:lnTo>
                <a:lnTo>
                  <a:pt x="2248933" y="134936"/>
                </a:lnTo>
                <a:lnTo>
                  <a:pt x="2242054" y="92285"/>
                </a:lnTo>
                <a:lnTo>
                  <a:pt x="2222899" y="55244"/>
                </a:lnTo>
                <a:lnTo>
                  <a:pt x="2193689" y="26034"/>
                </a:lnTo>
                <a:lnTo>
                  <a:pt x="2156647" y="6879"/>
                </a:lnTo>
                <a:lnTo>
                  <a:pt x="2113997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204336" y="4259579"/>
            <a:ext cx="1229360" cy="6108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148590">
              <a:lnSpc>
                <a:spcPts val="2210"/>
              </a:lnSpc>
              <a:spcBef>
                <a:spcPts val="33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DIMENSI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ISI</a:t>
            </a:r>
            <a:r>
              <a:rPr sz="2000" spc="-1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2807" y="1458020"/>
            <a:ext cx="5585460" cy="4530090"/>
            <a:chOff x="262807" y="1458020"/>
            <a:chExt cx="5585460" cy="4530090"/>
          </a:xfrm>
        </p:grpSpPr>
        <p:sp>
          <p:nvSpPr>
            <p:cNvPr id="3" name="object 3"/>
            <p:cNvSpPr/>
            <p:nvPr/>
          </p:nvSpPr>
          <p:spPr>
            <a:xfrm>
              <a:off x="269157" y="1464370"/>
              <a:ext cx="5572760" cy="4517390"/>
            </a:xfrm>
            <a:custGeom>
              <a:avLst/>
              <a:gdLst/>
              <a:ahLst/>
              <a:cxnLst/>
              <a:rect l="l" t="t" r="r" b="b"/>
              <a:pathLst>
                <a:path w="5572760" h="4517390">
                  <a:moveTo>
                    <a:pt x="5572431" y="0"/>
                  </a:moveTo>
                  <a:lnTo>
                    <a:pt x="0" y="0"/>
                  </a:lnTo>
                  <a:lnTo>
                    <a:pt x="0" y="4517350"/>
                  </a:lnTo>
                  <a:lnTo>
                    <a:pt x="5572431" y="4517350"/>
                  </a:lnTo>
                  <a:lnTo>
                    <a:pt x="5572431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9157" y="1464370"/>
              <a:ext cx="5572760" cy="4517390"/>
            </a:xfrm>
            <a:custGeom>
              <a:avLst/>
              <a:gdLst/>
              <a:ahLst/>
              <a:cxnLst/>
              <a:rect l="l" t="t" r="r" b="b"/>
              <a:pathLst>
                <a:path w="5572760" h="4517390">
                  <a:moveTo>
                    <a:pt x="0" y="0"/>
                  </a:moveTo>
                  <a:lnTo>
                    <a:pt x="5572432" y="0"/>
                  </a:lnTo>
                  <a:lnTo>
                    <a:pt x="5572432" y="4517351"/>
                  </a:lnTo>
                  <a:lnTo>
                    <a:pt x="0" y="451735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23F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9200" y="0"/>
            <a:ext cx="10058400" cy="13716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4615"/>
              </a:lnSpc>
              <a:spcBef>
                <a:spcPts val="120"/>
              </a:spcBef>
            </a:pPr>
            <a:r>
              <a:rPr sz="3900" b="0" spc="95" dirty="0">
                <a:solidFill>
                  <a:srgbClr val="000000"/>
                </a:solidFill>
                <a:latin typeface="Calibri Light"/>
                <a:cs typeface="Calibri Light"/>
              </a:rPr>
              <a:t>Pengawasan</a:t>
            </a:r>
            <a:r>
              <a:rPr sz="3900" b="0" spc="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900" b="0" spc="95" dirty="0">
                <a:solidFill>
                  <a:srgbClr val="000000"/>
                </a:solidFill>
                <a:latin typeface="Calibri Light"/>
                <a:cs typeface="Calibri Light"/>
              </a:rPr>
              <a:t>Partisipatif</a:t>
            </a:r>
            <a:endParaRPr sz="3900" dirty="0">
              <a:latin typeface="Calibri Light"/>
              <a:cs typeface="Calibri Light"/>
            </a:endParaRPr>
          </a:p>
          <a:p>
            <a:pPr algn="ctr">
              <a:lnSpc>
                <a:spcPts val="2815"/>
              </a:lnSpc>
            </a:pPr>
            <a:r>
              <a:rPr sz="2400" spc="-35" dirty="0">
                <a:solidFill>
                  <a:srgbClr val="000000"/>
                </a:solidFill>
              </a:rPr>
              <a:t>PERBAWASLU</a:t>
            </a:r>
            <a:r>
              <a:rPr sz="2400" spc="-5" dirty="0">
                <a:solidFill>
                  <a:srgbClr val="000000"/>
                </a:solidFill>
              </a:rPr>
              <a:t> RI</a:t>
            </a:r>
            <a:r>
              <a:rPr sz="240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NOMOR </a:t>
            </a:r>
            <a:r>
              <a:rPr sz="2400" dirty="0">
                <a:solidFill>
                  <a:srgbClr val="000000"/>
                </a:solidFill>
              </a:rPr>
              <a:t>2</a:t>
            </a:r>
            <a:r>
              <a:rPr sz="2400" spc="-5" dirty="0">
                <a:solidFill>
                  <a:srgbClr val="000000"/>
                </a:solidFill>
              </a:rPr>
              <a:t> </a:t>
            </a:r>
            <a:r>
              <a:rPr sz="2400" spc="-45" dirty="0">
                <a:solidFill>
                  <a:srgbClr val="000000"/>
                </a:solidFill>
              </a:rPr>
              <a:t>TAHUN</a:t>
            </a:r>
            <a:r>
              <a:rPr sz="2400" spc="-5" dirty="0">
                <a:solidFill>
                  <a:srgbClr val="000000"/>
                </a:solidFill>
              </a:rPr>
              <a:t> 2023 </a:t>
            </a:r>
            <a:r>
              <a:rPr sz="2400" spc="-35" dirty="0">
                <a:solidFill>
                  <a:srgbClr val="000000"/>
                </a:solidFill>
              </a:rPr>
              <a:t>TENTANG</a:t>
            </a:r>
            <a:r>
              <a:rPr sz="2400" spc="-10" dirty="0">
                <a:solidFill>
                  <a:srgbClr val="000000"/>
                </a:solidFill>
              </a:rPr>
              <a:t> </a:t>
            </a:r>
            <a:r>
              <a:rPr sz="2400" spc="-30" dirty="0">
                <a:solidFill>
                  <a:srgbClr val="000000"/>
                </a:solidFill>
              </a:rPr>
              <a:t>PENGAWASAN</a:t>
            </a:r>
            <a:r>
              <a:rPr sz="2400" spc="-10" dirty="0">
                <a:solidFill>
                  <a:srgbClr val="000000"/>
                </a:solidFill>
              </a:rPr>
              <a:t> </a:t>
            </a:r>
            <a:r>
              <a:rPr sz="2400" spc="-50" dirty="0">
                <a:solidFill>
                  <a:srgbClr val="000000"/>
                </a:solidFill>
              </a:rPr>
              <a:t>PARTISIPATIF</a:t>
            </a:r>
            <a:endParaRPr sz="2400" dirty="0"/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pc="-10" dirty="0"/>
              <a:t>Pasal</a:t>
            </a:r>
            <a:r>
              <a:rPr spc="-5" dirty="0"/>
              <a:t> </a:t>
            </a:r>
            <a:r>
              <a:rPr dirty="0"/>
              <a:t>3</a:t>
            </a:r>
            <a:r>
              <a:rPr spc="-10" dirty="0"/>
              <a:t> </a:t>
            </a:r>
            <a:r>
              <a:rPr spc="-25" dirty="0"/>
              <a:t>Ayat</a:t>
            </a:r>
            <a:r>
              <a:rPr spc="-5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spc="-15" dirty="0"/>
              <a:t>Program</a:t>
            </a:r>
            <a:r>
              <a:rPr dirty="0"/>
              <a:t> </a:t>
            </a:r>
            <a:r>
              <a:rPr spc="-15" dirty="0"/>
              <a:t>Pengawasan</a:t>
            </a:r>
          </a:p>
          <a:p>
            <a:pPr marL="12700" marR="300990">
              <a:lnSpc>
                <a:spcPct val="104000"/>
              </a:lnSpc>
              <a:spcBef>
                <a:spcPts val="1200"/>
              </a:spcBef>
              <a:tabLst>
                <a:tab pos="3783965" algn="l"/>
              </a:tabLst>
            </a:pPr>
            <a:r>
              <a:rPr spc="-40" dirty="0"/>
              <a:t>P</a:t>
            </a:r>
            <a:r>
              <a:rPr dirty="0"/>
              <a:t>ar</a:t>
            </a:r>
            <a:r>
              <a:rPr spc="5" dirty="0"/>
              <a:t>t</a:t>
            </a:r>
            <a:r>
              <a:rPr dirty="0"/>
              <a:t>i</a:t>
            </a:r>
            <a:r>
              <a:rPr spc="5" dirty="0"/>
              <a:t>s</a:t>
            </a:r>
            <a:r>
              <a:rPr dirty="0"/>
              <a:t>i</a:t>
            </a:r>
            <a:r>
              <a:rPr spc="-5" dirty="0"/>
              <a:t>p</a:t>
            </a:r>
            <a:r>
              <a:rPr spc="-15" dirty="0"/>
              <a:t>a</a:t>
            </a:r>
            <a:r>
              <a:rPr spc="5" dirty="0"/>
              <a:t>t</a:t>
            </a:r>
            <a:r>
              <a:rPr dirty="0"/>
              <a:t>if </a:t>
            </a:r>
            <a:r>
              <a:rPr spc="5" dirty="0"/>
              <a:t>s</a:t>
            </a:r>
            <a:r>
              <a:rPr dirty="0"/>
              <a:t>e</a:t>
            </a:r>
            <a:r>
              <a:rPr spc="-5" dirty="0"/>
              <a:t>b</a:t>
            </a:r>
            <a:r>
              <a:rPr dirty="0"/>
              <a:t>a</a:t>
            </a:r>
            <a:r>
              <a:rPr spc="-45" dirty="0"/>
              <a:t>g</a:t>
            </a:r>
            <a:r>
              <a:rPr dirty="0"/>
              <a:t>aima</a:t>
            </a:r>
            <a:r>
              <a:rPr spc="-5" dirty="0"/>
              <a:t>n</a:t>
            </a:r>
            <a:r>
              <a:rPr dirty="0"/>
              <a:t>a </a:t>
            </a:r>
            <a:r>
              <a:rPr spc="-5" dirty="0"/>
              <a:t>d</a:t>
            </a:r>
            <a:r>
              <a:rPr dirty="0"/>
              <a:t>ima</a:t>
            </a:r>
            <a:r>
              <a:rPr spc="-20" dirty="0"/>
              <a:t>k</a:t>
            </a:r>
            <a:r>
              <a:rPr spc="5" dirty="0"/>
              <a:t>s</a:t>
            </a:r>
            <a:r>
              <a:rPr spc="-5" dirty="0"/>
              <a:t>u</a:t>
            </a:r>
            <a:r>
              <a:rPr dirty="0"/>
              <a:t>d	</a:t>
            </a:r>
            <a:r>
              <a:rPr spc="-5" dirty="0"/>
              <a:t>p</a:t>
            </a:r>
            <a:r>
              <a:rPr dirty="0"/>
              <a:t>a</a:t>
            </a:r>
            <a:r>
              <a:rPr spc="-5" dirty="0"/>
              <a:t>da  </a:t>
            </a:r>
            <a:r>
              <a:rPr spc="-25" dirty="0"/>
              <a:t>ayat</a:t>
            </a:r>
            <a:r>
              <a:rPr spc="-5" dirty="0"/>
              <a:t> </a:t>
            </a:r>
            <a:r>
              <a:rPr dirty="0"/>
              <a:t>(1) </a:t>
            </a:r>
            <a:r>
              <a:rPr spc="-5" dirty="0"/>
              <a:t>meliputi:</a:t>
            </a:r>
          </a:p>
          <a:p>
            <a:pPr marL="755650" indent="-286385">
              <a:lnSpc>
                <a:spcPct val="100000"/>
              </a:lnSpc>
              <a:buAutoNum type="arabicPeriod"/>
              <a:tabLst>
                <a:tab pos="755650" algn="l"/>
              </a:tabLst>
            </a:pPr>
            <a:r>
              <a:rPr spc="-10" dirty="0"/>
              <a:t>Pendidikan</a:t>
            </a:r>
            <a:r>
              <a:rPr spc="-20" dirty="0"/>
              <a:t> Pengawas</a:t>
            </a:r>
            <a:r>
              <a:rPr spc="-10" dirty="0"/>
              <a:t> </a:t>
            </a:r>
            <a:r>
              <a:rPr spc="-5" dirty="0"/>
              <a:t>Partisipatif;</a:t>
            </a:r>
          </a:p>
          <a:p>
            <a:pPr marL="755015" marR="1114425" indent="-285750">
              <a:lnSpc>
                <a:spcPct val="79000"/>
              </a:lnSpc>
              <a:spcBef>
                <a:spcPts val="505"/>
              </a:spcBef>
              <a:buAutoNum type="arabicPeriod"/>
              <a:tabLst>
                <a:tab pos="755650" algn="l"/>
              </a:tabLst>
            </a:pPr>
            <a:r>
              <a:rPr spc="-10" dirty="0"/>
              <a:t>Forum </a:t>
            </a:r>
            <a:r>
              <a:rPr spc="-30" dirty="0"/>
              <a:t>Warga </a:t>
            </a:r>
            <a:r>
              <a:rPr spc="-15" dirty="0"/>
              <a:t>Pengawasan </a:t>
            </a:r>
            <a:r>
              <a:rPr spc="-440" dirty="0"/>
              <a:t> </a:t>
            </a:r>
            <a:r>
              <a:rPr spc="-5" dirty="0"/>
              <a:t>Partisipatif;</a:t>
            </a:r>
          </a:p>
          <a:p>
            <a:pPr marL="755650" indent="-286385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755650" algn="l"/>
              </a:tabLst>
            </a:pPr>
            <a:r>
              <a:rPr spc="-15" dirty="0"/>
              <a:t>Pojok</a:t>
            </a:r>
            <a:r>
              <a:rPr spc="-20" dirty="0"/>
              <a:t> </a:t>
            </a:r>
            <a:r>
              <a:rPr spc="-15" dirty="0"/>
              <a:t>Pengawasan;</a:t>
            </a:r>
          </a:p>
          <a:p>
            <a:pPr marL="755650" indent="-286385">
              <a:lnSpc>
                <a:spcPct val="100000"/>
              </a:lnSpc>
              <a:buAutoNum type="arabicPeriod"/>
              <a:tabLst>
                <a:tab pos="755650" algn="l"/>
              </a:tabLst>
            </a:pPr>
            <a:r>
              <a:rPr spc="-10" dirty="0"/>
              <a:t>Kerja</a:t>
            </a:r>
            <a:r>
              <a:rPr spc="-20" dirty="0"/>
              <a:t> </a:t>
            </a:r>
            <a:r>
              <a:rPr dirty="0"/>
              <a:t>Sama</a:t>
            </a:r>
            <a:r>
              <a:rPr spc="-15" dirty="0"/>
              <a:t> </a:t>
            </a:r>
            <a:r>
              <a:rPr spc="-10" dirty="0"/>
              <a:t>dengan</a:t>
            </a:r>
            <a:r>
              <a:rPr spc="-20" dirty="0"/>
              <a:t> </a:t>
            </a:r>
            <a:r>
              <a:rPr spc="-10" dirty="0"/>
              <a:t>Perguruan</a:t>
            </a:r>
            <a:r>
              <a:rPr spc="-20" dirty="0"/>
              <a:t> </a:t>
            </a:r>
            <a:r>
              <a:rPr dirty="0"/>
              <a:t>Tinggi;</a:t>
            </a:r>
          </a:p>
          <a:p>
            <a:pPr marL="755015" marR="291465" indent="-285750">
              <a:lnSpc>
                <a:spcPct val="79000"/>
              </a:lnSpc>
              <a:spcBef>
                <a:spcPts val="500"/>
              </a:spcBef>
              <a:buAutoNum type="arabicPeriod"/>
              <a:tabLst>
                <a:tab pos="755650" algn="l"/>
              </a:tabLst>
            </a:pPr>
            <a:r>
              <a:rPr spc="-10" dirty="0"/>
              <a:t>Kampung </a:t>
            </a:r>
            <a:r>
              <a:rPr spc="-15" dirty="0"/>
              <a:t>Pengawasan </a:t>
            </a:r>
            <a:r>
              <a:rPr spc="-5" dirty="0"/>
              <a:t>Partisipatif; </a:t>
            </a:r>
            <a:r>
              <a:rPr spc="-440" dirty="0"/>
              <a:t> </a:t>
            </a:r>
            <a:r>
              <a:rPr spc="-5" dirty="0"/>
              <a:t>dan</a:t>
            </a:r>
          </a:p>
          <a:p>
            <a:pPr marL="755015" marR="698500" indent="-285750">
              <a:lnSpc>
                <a:spcPts val="1989"/>
              </a:lnSpc>
              <a:spcBef>
                <a:spcPts val="409"/>
              </a:spcBef>
              <a:buAutoNum type="arabicPeriod"/>
              <a:tabLst>
                <a:tab pos="755650" algn="l"/>
              </a:tabLst>
            </a:pPr>
            <a:r>
              <a:rPr spc="-10" dirty="0"/>
              <a:t>Komunitas </a:t>
            </a:r>
            <a:r>
              <a:rPr spc="-5" dirty="0"/>
              <a:t>Digital </a:t>
            </a:r>
            <a:r>
              <a:rPr spc="-15" dirty="0"/>
              <a:t>Pengawasan </a:t>
            </a:r>
            <a:r>
              <a:rPr spc="-440" dirty="0"/>
              <a:t> </a:t>
            </a:r>
            <a:r>
              <a:rPr spc="-15" dirty="0"/>
              <a:t>Partisipatif.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06513" y="6000750"/>
            <a:ext cx="3965575" cy="857250"/>
            <a:chOff x="106513" y="6000750"/>
            <a:chExt cx="3965575" cy="85725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2905" y="6099708"/>
              <a:ext cx="2489036" cy="6593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13" y="6000750"/>
              <a:ext cx="1463371" cy="857249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5983952" y="1458022"/>
            <a:ext cx="5585460" cy="4530090"/>
            <a:chOff x="5983952" y="1458022"/>
            <a:chExt cx="5585460" cy="4530090"/>
          </a:xfrm>
        </p:grpSpPr>
        <p:sp>
          <p:nvSpPr>
            <p:cNvPr id="11" name="object 11"/>
            <p:cNvSpPr/>
            <p:nvPr/>
          </p:nvSpPr>
          <p:spPr>
            <a:xfrm>
              <a:off x="5990302" y="1464372"/>
              <a:ext cx="5572760" cy="4517390"/>
            </a:xfrm>
            <a:custGeom>
              <a:avLst/>
              <a:gdLst/>
              <a:ahLst/>
              <a:cxnLst/>
              <a:rect l="l" t="t" r="r" b="b"/>
              <a:pathLst>
                <a:path w="5572759" h="4517390">
                  <a:moveTo>
                    <a:pt x="5572432" y="0"/>
                  </a:moveTo>
                  <a:lnTo>
                    <a:pt x="0" y="0"/>
                  </a:lnTo>
                  <a:lnTo>
                    <a:pt x="0" y="4517350"/>
                  </a:lnTo>
                  <a:lnTo>
                    <a:pt x="5572432" y="4517350"/>
                  </a:lnTo>
                  <a:lnTo>
                    <a:pt x="5572432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90302" y="1464372"/>
              <a:ext cx="5572760" cy="4517390"/>
            </a:xfrm>
            <a:custGeom>
              <a:avLst/>
              <a:gdLst/>
              <a:ahLst/>
              <a:cxnLst/>
              <a:rect l="l" t="t" r="r" b="b"/>
              <a:pathLst>
                <a:path w="5572759" h="4517390">
                  <a:moveTo>
                    <a:pt x="0" y="0"/>
                  </a:moveTo>
                  <a:lnTo>
                    <a:pt x="5572432" y="0"/>
                  </a:lnTo>
                  <a:lnTo>
                    <a:pt x="5572432" y="4517351"/>
                  </a:lnTo>
                  <a:lnTo>
                    <a:pt x="0" y="451735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23F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069043" y="2052828"/>
            <a:ext cx="5082540" cy="337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Pasal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6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ayat</a:t>
            </a:r>
            <a:r>
              <a:rPr sz="2000" dirty="0">
                <a:latin typeface="Calibri"/>
                <a:cs typeface="Calibri"/>
              </a:rPr>
              <a:t> 1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Peserta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Pendidikan </a:t>
            </a:r>
            <a:r>
              <a:rPr sz="2000" spc="-20" dirty="0">
                <a:latin typeface="Calibri"/>
                <a:cs typeface="Calibri"/>
              </a:rPr>
              <a:t>Pengawas 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Partisipatif sebagaimana dimaksud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dalam </a:t>
            </a:r>
            <a:r>
              <a:rPr sz="2000" spc="-10" dirty="0">
                <a:latin typeface="Calibri"/>
                <a:cs typeface="Calibri"/>
              </a:rPr>
              <a:t>Pasal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meliputi:</a:t>
            </a:r>
            <a:endParaRPr sz="2000">
              <a:latin typeface="Calibri"/>
              <a:cs typeface="Calibri"/>
            </a:endParaRPr>
          </a:p>
          <a:p>
            <a:pPr marL="755650" indent="-286385">
              <a:lnSpc>
                <a:spcPct val="100000"/>
              </a:lnSpc>
              <a:buAutoNum type="arabicPeriod"/>
              <a:tabLst>
                <a:tab pos="755650" algn="l"/>
              </a:tabLst>
            </a:pPr>
            <a:r>
              <a:rPr sz="2000" spc="-10" dirty="0">
                <a:latin typeface="Calibri"/>
                <a:cs typeface="Calibri"/>
              </a:rPr>
              <a:t>Pemilih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pemula;</a:t>
            </a:r>
            <a:endParaRPr sz="2000">
              <a:latin typeface="Calibri"/>
              <a:cs typeface="Calibri"/>
            </a:endParaRPr>
          </a:p>
          <a:p>
            <a:pPr marL="755650" indent="-286385">
              <a:lnSpc>
                <a:spcPct val="100000"/>
              </a:lnSpc>
              <a:buAutoNum type="arabicPeriod"/>
              <a:tabLst>
                <a:tab pos="755650" algn="l"/>
              </a:tabLst>
            </a:pPr>
            <a:r>
              <a:rPr sz="2000" spc="-10" dirty="0">
                <a:latin typeface="Calibri"/>
                <a:cs typeface="Calibri"/>
              </a:rPr>
              <a:t>Pemilih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penyandang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disabilitas;</a:t>
            </a:r>
            <a:endParaRPr sz="2000">
              <a:latin typeface="Calibri"/>
              <a:cs typeface="Calibri"/>
            </a:endParaRPr>
          </a:p>
          <a:p>
            <a:pPr marL="755650" indent="-286385">
              <a:lnSpc>
                <a:spcPct val="100000"/>
              </a:lnSpc>
              <a:buAutoNum type="arabicPeriod"/>
              <a:tabLst>
                <a:tab pos="755650" algn="l"/>
              </a:tabLst>
            </a:pPr>
            <a:r>
              <a:rPr sz="2000" spc="-10" dirty="0">
                <a:latin typeface="Calibri"/>
                <a:cs typeface="Calibri"/>
              </a:rPr>
              <a:t>Pemilih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perempuan;</a:t>
            </a:r>
            <a:endParaRPr sz="2000">
              <a:latin typeface="Calibri"/>
              <a:cs typeface="Calibri"/>
            </a:endParaRPr>
          </a:p>
          <a:p>
            <a:pPr marL="755650" indent="-286385">
              <a:lnSpc>
                <a:spcPct val="100000"/>
              </a:lnSpc>
              <a:buAutoNum type="arabicPeriod"/>
              <a:tabLst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pengurus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organisasi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kemasyarakatan;</a:t>
            </a:r>
            <a:endParaRPr sz="2000">
              <a:latin typeface="Calibri"/>
              <a:cs typeface="Calibri"/>
            </a:endParaRPr>
          </a:p>
          <a:p>
            <a:pPr marL="755650" indent="-286385">
              <a:lnSpc>
                <a:spcPct val="100000"/>
              </a:lnSpc>
              <a:buAutoNum type="arabicPeriod"/>
              <a:tabLst>
                <a:tab pos="755650" algn="l"/>
              </a:tabLst>
            </a:pPr>
            <a:r>
              <a:rPr sz="2000" spc="-20" dirty="0">
                <a:latin typeface="Calibri"/>
                <a:cs typeface="Calibri"/>
              </a:rPr>
              <a:t>tokoh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agama;</a:t>
            </a:r>
            <a:endParaRPr sz="2000">
              <a:latin typeface="Calibri"/>
              <a:cs typeface="Calibri"/>
            </a:endParaRPr>
          </a:p>
          <a:p>
            <a:pPr marL="755015" marR="301625" indent="-285750">
              <a:lnSpc>
                <a:spcPct val="100000"/>
              </a:lnSpc>
              <a:buAutoNum type="arabicPeriod"/>
              <a:tabLst>
                <a:tab pos="755650" algn="l"/>
              </a:tabLst>
            </a:pPr>
            <a:r>
              <a:rPr sz="2000" spc="-30" dirty="0">
                <a:latin typeface="Calibri"/>
                <a:cs typeface="Calibri"/>
              </a:rPr>
              <a:t>pengajar,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pelajar,</a:t>
            </a:r>
            <a:r>
              <a:rPr sz="2000" spc="-10" dirty="0">
                <a:latin typeface="Calibri"/>
                <a:cs typeface="Calibri"/>
              </a:rPr>
              <a:t> dan/atau </a:t>
            </a:r>
            <a:r>
              <a:rPr sz="2000" spc="-5" dirty="0">
                <a:latin typeface="Calibri"/>
                <a:cs typeface="Calibri"/>
              </a:rPr>
              <a:t>mahasiswa;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dan/atau</a:t>
            </a:r>
            <a:endParaRPr sz="2000">
              <a:latin typeface="Calibri"/>
              <a:cs typeface="Calibri"/>
            </a:endParaRPr>
          </a:p>
          <a:p>
            <a:pPr marL="755650" indent="-286385">
              <a:lnSpc>
                <a:spcPct val="100000"/>
              </a:lnSpc>
              <a:buAutoNum type="arabicPeriod"/>
              <a:tabLst>
                <a:tab pos="755650" algn="l"/>
              </a:tabLst>
            </a:pPr>
            <a:r>
              <a:rPr sz="2000" spc="-20" dirty="0">
                <a:latin typeface="Calibri"/>
                <a:cs typeface="Calibri"/>
              </a:rPr>
              <a:t>masyarakat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hukum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adat,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98513" y="1141953"/>
            <a:ext cx="9217025" cy="636072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603500" marR="5080" indent="-2591435" algn="ctr">
              <a:lnSpc>
                <a:spcPts val="4300"/>
              </a:lnSpc>
              <a:spcBef>
                <a:spcPts val="660"/>
              </a:spcBef>
            </a:pPr>
            <a:r>
              <a:rPr lang="en-US" sz="4000" spc="-10" dirty="0" err="1">
                <a:solidFill>
                  <a:srgbClr val="000000"/>
                </a:solidFill>
              </a:rPr>
              <a:t>Pemilih</a:t>
            </a:r>
            <a:r>
              <a:rPr lang="en-US" sz="4000" spc="-10" dirty="0">
                <a:solidFill>
                  <a:srgbClr val="000000"/>
                </a:solidFill>
              </a:rPr>
              <a:t> </a:t>
            </a:r>
            <a:r>
              <a:rPr lang="en-US" sz="4000" spc="-10" dirty="0" err="1">
                <a:solidFill>
                  <a:srgbClr val="000000"/>
                </a:solidFill>
              </a:rPr>
              <a:t>Pemula</a:t>
            </a:r>
            <a:r>
              <a:rPr lang="en-US" sz="4000" spc="-10" dirty="0">
                <a:solidFill>
                  <a:srgbClr val="000000"/>
                </a:solidFill>
              </a:rPr>
              <a:t> </a:t>
            </a:r>
            <a:endParaRPr sz="40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13" y="6000750"/>
            <a:ext cx="1463371" cy="8572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30EB66-9A7F-2F82-483B-BB4C8365C907}"/>
              </a:ext>
            </a:extLst>
          </p:cNvPr>
          <p:cNvSpPr txBox="1"/>
          <p:nvPr/>
        </p:nvSpPr>
        <p:spPr>
          <a:xfrm>
            <a:off x="533400" y="2294079"/>
            <a:ext cx="6553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Pemilih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pemula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adalah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individu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yang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baru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pertama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kali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memenuhi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syarat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untuk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memberikan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suara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dalam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pemilihan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umum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. Di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banyak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negara,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usia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minimum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untuk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memberikan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suara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adalah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18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tahun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,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sehingga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pemilih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pemula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sering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kali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terdiri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dari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remaja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yang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baru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saja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mencapai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usia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dewasa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.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Mereka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juga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dapat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mencakup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warga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negara yang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baru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mendaftar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untuk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memberikan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suara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setelah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memenuhi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syarat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 </a:t>
            </a:r>
            <a:r>
              <a:rPr lang="en-ID" sz="2000" b="0" i="0" dirty="0" err="1">
                <a:solidFill>
                  <a:srgbClr val="374151"/>
                </a:solidFill>
                <a:effectLst/>
                <a:latin typeface="Inter"/>
              </a:rPr>
              <a:t>hukum</a:t>
            </a:r>
            <a:r>
              <a:rPr lang="en-ID" sz="2000" b="0" i="0" dirty="0">
                <a:solidFill>
                  <a:srgbClr val="374151"/>
                </a:solidFill>
                <a:effectLst/>
                <a:latin typeface="Inter"/>
              </a:rPr>
              <a:t>.</a:t>
            </a:r>
            <a:endParaRPr lang="en-US" sz="2000" dirty="0"/>
          </a:p>
        </p:txBody>
      </p:sp>
      <p:pic>
        <p:nvPicPr>
          <p:cNvPr id="1026" name="Picture 2" descr="Free A Man in White and Blue Short Stock Photo">
            <a:extLst>
              <a:ext uri="{FF2B5EF4-FFF2-40B4-BE49-F238E27FC236}">
                <a16:creationId xmlns:a16="http://schemas.microsoft.com/office/drawing/2014/main" id="{1B8A7395-9835-4244-CE0C-F68FC8B1A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469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A434-ADCF-7FAA-7D4E-8B467E11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371792"/>
            <a:ext cx="6482713" cy="1085217"/>
          </a:xfrm>
        </p:spPr>
        <p:txBody>
          <a:bodyPr>
            <a:normAutofit fontScale="90000"/>
          </a:bodyPr>
          <a:lstStyle/>
          <a:p>
            <a:pPr algn="ctr"/>
            <a:r>
              <a:rPr lang="en-ID" sz="3600" b="1" i="0" dirty="0" err="1">
                <a:solidFill>
                  <a:schemeClr val="tx1"/>
                </a:solidFill>
                <a:effectLst/>
                <a:latin typeface="Inter"/>
              </a:rPr>
              <a:t>Pentingnya</a:t>
            </a:r>
            <a:r>
              <a:rPr lang="en-ID" sz="3600" b="1" i="0" dirty="0">
                <a:solidFill>
                  <a:schemeClr val="tx1"/>
                </a:solidFill>
                <a:effectLst/>
                <a:latin typeface="Inter"/>
              </a:rPr>
              <a:t> </a:t>
            </a:r>
            <a:r>
              <a:rPr lang="en-ID" sz="3600" b="1" i="0" dirty="0" err="1">
                <a:solidFill>
                  <a:schemeClr val="tx1"/>
                </a:solidFill>
                <a:effectLst/>
                <a:latin typeface="Inter"/>
              </a:rPr>
              <a:t>Pemilih</a:t>
            </a:r>
            <a:r>
              <a:rPr lang="en-ID" sz="3600" b="1" i="0" dirty="0">
                <a:solidFill>
                  <a:schemeClr val="tx1"/>
                </a:solidFill>
                <a:effectLst/>
                <a:latin typeface="Inter"/>
              </a:rPr>
              <a:t> </a:t>
            </a:r>
            <a:r>
              <a:rPr lang="en-ID" sz="3600" b="1" i="0" dirty="0" err="1">
                <a:solidFill>
                  <a:schemeClr val="tx1"/>
                </a:solidFill>
                <a:effectLst/>
                <a:latin typeface="Inter"/>
              </a:rPr>
              <a:t>Pemula</a:t>
            </a:r>
            <a:r>
              <a:rPr lang="en-ID" sz="3600" b="1" i="0" dirty="0">
                <a:solidFill>
                  <a:schemeClr val="tx1"/>
                </a:solidFill>
                <a:effectLst/>
                <a:latin typeface="Inter"/>
              </a:rPr>
              <a:t> </a:t>
            </a:r>
            <a:r>
              <a:rPr lang="en-ID" sz="3600" b="1" i="0" dirty="0" err="1">
                <a:solidFill>
                  <a:schemeClr val="tx1"/>
                </a:solidFill>
                <a:effectLst/>
                <a:latin typeface="Inter"/>
              </a:rPr>
              <a:t>dalam</a:t>
            </a:r>
            <a:r>
              <a:rPr lang="en-ID" sz="3600" b="1" i="0" dirty="0">
                <a:solidFill>
                  <a:schemeClr val="tx1"/>
                </a:solidFill>
                <a:effectLst/>
                <a:latin typeface="Inter"/>
              </a:rPr>
              <a:t> </a:t>
            </a:r>
            <a:r>
              <a:rPr lang="en-ID" sz="3600" b="1" i="0" dirty="0" err="1">
                <a:solidFill>
                  <a:schemeClr val="tx1"/>
                </a:solidFill>
                <a:effectLst/>
                <a:latin typeface="Inter"/>
              </a:rPr>
              <a:t>Demokrasi</a:t>
            </a:r>
            <a:br>
              <a:rPr lang="en-ID" sz="3600" b="1" i="0" dirty="0">
                <a:solidFill>
                  <a:schemeClr val="tx1"/>
                </a:solidFill>
                <a:effectLst/>
                <a:latin typeface="Inter"/>
              </a:rPr>
            </a:b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7F337B5-AFE7-1F0C-F5AD-7209596E5DA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7800642"/>
              </p:ext>
            </p:extLst>
          </p:nvPr>
        </p:nvGraphicFramePr>
        <p:xfrm>
          <a:off x="4419600" y="228600"/>
          <a:ext cx="7493633" cy="7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Free Supporter Holding a Vote Badge Stock Photo">
            <a:extLst>
              <a:ext uri="{FF2B5EF4-FFF2-40B4-BE49-F238E27FC236}">
                <a16:creationId xmlns:a16="http://schemas.microsoft.com/office/drawing/2014/main" id="{C574BCD4-339E-C6B3-C8DD-5A278724B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" y="351472"/>
            <a:ext cx="4216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680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585D2-8B55-BE50-7D99-D8F92E2C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43" y="446023"/>
            <a:ext cx="11588113" cy="1231106"/>
          </a:xfrm>
        </p:spPr>
        <p:txBody>
          <a:bodyPr/>
          <a:lstStyle/>
          <a:p>
            <a:pPr algn="ctr"/>
            <a:r>
              <a:rPr lang="en-ID" sz="4000" b="1" i="0" dirty="0" err="1">
                <a:solidFill>
                  <a:schemeClr val="tx1"/>
                </a:solidFill>
                <a:effectLst/>
                <a:latin typeface="Inter"/>
              </a:rPr>
              <a:t>Tantangan</a:t>
            </a:r>
            <a:r>
              <a:rPr lang="en-ID" sz="4000" b="1" i="0" dirty="0">
                <a:solidFill>
                  <a:schemeClr val="tx1"/>
                </a:solidFill>
                <a:effectLst/>
                <a:latin typeface="Inter"/>
              </a:rPr>
              <a:t> yang </a:t>
            </a:r>
            <a:r>
              <a:rPr lang="en-ID" sz="4000" b="1" i="0" dirty="0" err="1">
                <a:solidFill>
                  <a:schemeClr val="tx1"/>
                </a:solidFill>
                <a:effectLst/>
                <a:latin typeface="Inter"/>
              </a:rPr>
              <a:t>Dihadapi</a:t>
            </a:r>
            <a:r>
              <a:rPr lang="en-ID" sz="4000" b="1" i="0" dirty="0">
                <a:solidFill>
                  <a:schemeClr val="tx1"/>
                </a:solidFill>
                <a:effectLst/>
                <a:latin typeface="Inter"/>
              </a:rPr>
              <a:t> </a:t>
            </a:r>
            <a:r>
              <a:rPr lang="en-ID" sz="4000" b="1" i="0" dirty="0" err="1">
                <a:solidFill>
                  <a:schemeClr val="tx1"/>
                </a:solidFill>
                <a:effectLst/>
                <a:latin typeface="Inter"/>
              </a:rPr>
              <a:t>Pemilih</a:t>
            </a:r>
            <a:r>
              <a:rPr lang="en-ID" sz="4000" b="1" i="0" dirty="0">
                <a:solidFill>
                  <a:schemeClr val="tx1"/>
                </a:solidFill>
                <a:effectLst/>
                <a:latin typeface="Inter"/>
              </a:rPr>
              <a:t> </a:t>
            </a:r>
            <a:r>
              <a:rPr lang="en-ID" sz="4000" b="1" i="0" dirty="0" err="1">
                <a:solidFill>
                  <a:schemeClr val="tx1"/>
                </a:solidFill>
                <a:effectLst/>
                <a:latin typeface="Inter"/>
              </a:rPr>
              <a:t>Pemula</a:t>
            </a:r>
            <a:br>
              <a:rPr lang="en-ID" sz="4000" b="1" i="0" dirty="0">
                <a:solidFill>
                  <a:schemeClr val="tx1"/>
                </a:solidFill>
                <a:effectLst/>
                <a:latin typeface="Inter"/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0DCB8EC8-2780-3A8D-F53F-1FAF7827F35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13" y="6000750"/>
            <a:ext cx="1463371" cy="857249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99019C9-BB57-F1DE-9FF6-0CF3740617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9392957"/>
              </p:ext>
            </p:extLst>
          </p:nvPr>
        </p:nvGraphicFramePr>
        <p:xfrm>
          <a:off x="2158999" y="1256775"/>
          <a:ext cx="7874000" cy="4842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3425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58052" y="0"/>
            <a:ext cx="1133948" cy="6858000"/>
            <a:chOff x="0" y="0"/>
            <a:chExt cx="44797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979" cy="2709333"/>
            </a:xfrm>
            <a:custGeom>
              <a:avLst/>
              <a:gdLst/>
              <a:ahLst/>
              <a:cxnLst/>
              <a:rect l="l" t="t" r="r" b="b"/>
              <a:pathLst>
                <a:path w="447979" h="2709333">
                  <a:moveTo>
                    <a:pt x="0" y="0"/>
                  </a:moveTo>
                  <a:lnTo>
                    <a:pt x="447979" y="0"/>
                  </a:lnTo>
                  <a:lnTo>
                    <a:pt x="44797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A263A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47979" cy="275695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058052" y="6172200"/>
            <a:ext cx="1133948" cy="364120"/>
            <a:chOff x="0" y="0"/>
            <a:chExt cx="447979" cy="143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7979" cy="143850"/>
            </a:xfrm>
            <a:custGeom>
              <a:avLst/>
              <a:gdLst/>
              <a:ahLst/>
              <a:cxnLst/>
              <a:rect l="l" t="t" r="r" b="b"/>
              <a:pathLst>
                <a:path w="447979" h="143850">
                  <a:moveTo>
                    <a:pt x="0" y="0"/>
                  </a:moveTo>
                  <a:lnTo>
                    <a:pt x="447979" y="0"/>
                  </a:lnTo>
                  <a:lnTo>
                    <a:pt x="447979" y="143850"/>
                  </a:lnTo>
                  <a:lnTo>
                    <a:pt x="0" y="143850"/>
                  </a:lnTo>
                  <a:close/>
                </a:path>
              </a:pathLst>
            </a:custGeom>
            <a:solidFill>
              <a:srgbClr val="BC2026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47979" cy="19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058053" y="6172200"/>
            <a:ext cx="73079" cy="364120"/>
            <a:chOff x="0" y="0"/>
            <a:chExt cx="28871" cy="1438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871" cy="143850"/>
            </a:xfrm>
            <a:custGeom>
              <a:avLst/>
              <a:gdLst/>
              <a:ahLst/>
              <a:cxnLst/>
              <a:rect l="l" t="t" r="r" b="b"/>
              <a:pathLst>
                <a:path w="28871" h="143850">
                  <a:moveTo>
                    <a:pt x="0" y="0"/>
                  </a:moveTo>
                  <a:lnTo>
                    <a:pt x="28871" y="0"/>
                  </a:lnTo>
                  <a:lnTo>
                    <a:pt x="28871" y="143850"/>
                  </a:lnTo>
                  <a:lnTo>
                    <a:pt x="0" y="1438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8871" cy="19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685800" y="530656"/>
            <a:ext cx="431534" cy="319335"/>
          </a:xfrm>
          <a:custGeom>
            <a:avLst/>
            <a:gdLst/>
            <a:ahLst/>
            <a:cxnLst/>
            <a:rect l="l" t="t" r="r" b="b"/>
            <a:pathLst>
              <a:path w="647301" h="479003">
                <a:moveTo>
                  <a:pt x="0" y="0"/>
                </a:moveTo>
                <a:lnTo>
                  <a:pt x="647301" y="0"/>
                </a:lnTo>
                <a:lnTo>
                  <a:pt x="647301" y="479002"/>
                </a:lnTo>
                <a:lnTo>
                  <a:pt x="0" y="479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AutoShape 12"/>
          <p:cNvSpPr/>
          <p:nvPr/>
        </p:nvSpPr>
        <p:spPr>
          <a:xfrm>
            <a:off x="1903573" y="856340"/>
            <a:ext cx="2333061" cy="0"/>
          </a:xfrm>
          <a:prstGeom prst="line">
            <a:avLst/>
          </a:prstGeom>
          <a:ln w="19050" cap="flat">
            <a:solidFill>
              <a:srgbClr val="BC202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>
            <a:off x="3970358" y="862690"/>
            <a:ext cx="5876197" cy="5995310"/>
          </a:xfrm>
          <a:custGeom>
            <a:avLst/>
            <a:gdLst/>
            <a:ahLst/>
            <a:cxnLst/>
            <a:rect l="l" t="t" r="r" b="b"/>
            <a:pathLst>
              <a:path w="8814296" h="8992965">
                <a:moveTo>
                  <a:pt x="0" y="0"/>
                </a:moveTo>
                <a:lnTo>
                  <a:pt x="8814296" y="0"/>
                </a:lnTo>
                <a:lnTo>
                  <a:pt x="8814296" y="8992965"/>
                </a:lnTo>
                <a:lnTo>
                  <a:pt x="0" y="89929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Box 14"/>
          <p:cNvSpPr txBox="1"/>
          <p:nvPr/>
        </p:nvSpPr>
        <p:spPr>
          <a:xfrm>
            <a:off x="11171357" y="6262186"/>
            <a:ext cx="334843" cy="199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9"/>
              </a:lnSpc>
            </a:pPr>
            <a:r>
              <a:rPr lang="en-US" sz="1333">
                <a:solidFill>
                  <a:srgbClr val="FFFFFF"/>
                </a:solidFill>
                <a:latin typeface="Montserrat Bold"/>
              </a:rPr>
              <a:t>11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15909" y="320824"/>
            <a:ext cx="579442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3"/>
              </a:lnSpc>
            </a:pPr>
            <a:r>
              <a:rPr lang="en-US" sz="3666">
                <a:solidFill>
                  <a:srgbClr val="1A263A"/>
                </a:solidFill>
                <a:latin typeface="Barlow SemiCondensed Bold"/>
              </a:rPr>
              <a:t>PERLUNYA PEMILIH CERDAS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0836" y="1584637"/>
            <a:ext cx="2896981" cy="1406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20"/>
              </a:lnSpc>
            </a:pPr>
            <a:r>
              <a:rPr lang="en-US" sz="3000">
                <a:solidFill>
                  <a:srgbClr val="1A263A"/>
                </a:solidFill>
                <a:latin typeface="Barlow SemiCondensed Bold"/>
              </a:rPr>
              <a:t>2. Jumlah Pemilih</a:t>
            </a:r>
          </a:p>
          <a:p>
            <a:pPr>
              <a:lnSpc>
                <a:spcPts val="3720"/>
              </a:lnSpc>
            </a:pPr>
            <a:r>
              <a:rPr lang="en-US" sz="3000">
                <a:solidFill>
                  <a:srgbClr val="1A263A"/>
                </a:solidFill>
                <a:latin typeface="Barlow SemiCondensed Bold"/>
              </a:rPr>
              <a:t> Generasi Millenial</a:t>
            </a:r>
          </a:p>
          <a:p>
            <a:pPr>
              <a:lnSpc>
                <a:spcPts val="3720"/>
              </a:lnSpc>
            </a:pPr>
            <a:r>
              <a:rPr lang="en-US" sz="3000">
                <a:solidFill>
                  <a:srgbClr val="1A263A"/>
                </a:solidFill>
                <a:latin typeface="Barlow SemiCondensed Bold"/>
              </a:rPr>
              <a:t> dan Gen Z</a:t>
            </a:r>
          </a:p>
        </p:txBody>
      </p:sp>
      <p:pic>
        <p:nvPicPr>
          <p:cNvPr id="18" name="object 5">
            <a:extLst>
              <a:ext uri="{FF2B5EF4-FFF2-40B4-BE49-F238E27FC236}">
                <a16:creationId xmlns:a16="http://schemas.microsoft.com/office/drawing/2014/main" id="{E3543C19-B68C-8DA8-C66C-6BEFEC8965C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513" y="6000750"/>
            <a:ext cx="1463371" cy="857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58052" y="0"/>
            <a:ext cx="1133948" cy="6858000"/>
            <a:chOff x="0" y="0"/>
            <a:chExt cx="44797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979" cy="2709333"/>
            </a:xfrm>
            <a:custGeom>
              <a:avLst/>
              <a:gdLst/>
              <a:ahLst/>
              <a:cxnLst/>
              <a:rect l="l" t="t" r="r" b="b"/>
              <a:pathLst>
                <a:path w="447979" h="2709333">
                  <a:moveTo>
                    <a:pt x="0" y="0"/>
                  </a:moveTo>
                  <a:lnTo>
                    <a:pt x="447979" y="0"/>
                  </a:lnTo>
                  <a:lnTo>
                    <a:pt x="44797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A263A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47979" cy="275695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058052" y="6172200"/>
            <a:ext cx="1133948" cy="364120"/>
            <a:chOff x="0" y="0"/>
            <a:chExt cx="447979" cy="143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7979" cy="143850"/>
            </a:xfrm>
            <a:custGeom>
              <a:avLst/>
              <a:gdLst/>
              <a:ahLst/>
              <a:cxnLst/>
              <a:rect l="l" t="t" r="r" b="b"/>
              <a:pathLst>
                <a:path w="447979" h="143850">
                  <a:moveTo>
                    <a:pt x="0" y="0"/>
                  </a:moveTo>
                  <a:lnTo>
                    <a:pt x="447979" y="0"/>
                  </a:lnTo>
                  <a:lnTo>
                    <a:pt x="447979" y="143850"/>
                  </a:lnTo>
                  <a:lnTo>
                    <a:pt x="0" y="143850"/>
                  </a:lnTo>
                  <a:close/>
                </a:path>
              </a:pathLst>
            </a:custGeom>
            <a:solidFill>
              <a:srgbClr val="BC2026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47979" cy="19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058053" y="6172200"/>
            <a:ext cx="73079" cy="364120"/>
            <a:chOff x="0" y="0"/>
            <a:chExt cx="28871" cy="1438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871" cy="143850"/>
            </a:xfrm>
            <a:custGeom>
              <a:avLst/>
              <a:gdLst/>
              <a:ahLst/>
              <a:cxnLst/>
              <a:rect l="l" t="t" r="r" b="b"/>
              <a:pathLst>
                <a:path w="28871" h="143850">
                  <a:moveTo>
                    <a:pt x="0" y="0"/>
                  </a:moveTo>
                  <a:lnTo>
                    <a:pt x="28871" y="0"/>
                  </a:lnTo>
                  <a:lnTo>
                    <a:pt x="28871" y="143850"/>
                  </a:lnTo>
                  <a:lnTo>
                    <a:pt x="0" y="1438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8871" cy="19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685800" y="530656"/>
            <a:ext cx="431534" cy="319335"/>
          </a:xfrm>
          <a:custGeom>
            <a:avLst/>
            <a:gdLst/>
            <a:ahLst/>
            <a:cxnLst/>
            <a:rect l="l" t="t" r="r" b="b"/>
            <a:pathLst>
              <a:path w="647301" h="479003">
                <a:moveTo>
                  <a:pt x="0" y="0"/>
                </a:moveTo>
                <a:lnTo>
                  <a:pt x="647301" y="0"/>
                </a:lnTo>
                <a:lnTo>
                  <a:pt x="647301" y="479002"/>
                </a:lnTo>
                <a:lnTo>
                  <a:pt x="0" y="479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AutoShape 12"/>
          <p:cNvSpPr/>
          <p:nvPr/>
        </p:nvSpPr>
        <p:spPr>
          <a:xfrm>
            <a:off x="1903573" y="856340"/>
            <a:ext cx="2333061" cy="0"/>
          </a:xfrm>
          <a:prstGeom prst="line">
            <a:avLst/>
          </a:prstGeom>
          <a:ln w="19050" cap="flat">
            <a:solidFill>
              <a:srgbClr val="BC202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>
            <a:off x="901568" y="1422748"/>
            <a:ext cx="8832973" cy="4288068"/>
          </a:xfrm>
          <a:custGeom>
            <a:avLst/>
            <a:gdLst/>
            <a:ahLst/>
            <a:cxnLst/>
            <a:rect l="l" t="t" r="r" b="b"/>
            <a:pathLst>
              <a:path w="13249460" h="6432102">
                <a:moveTo>
                  <a:pt x="0" y="0"/>
                </a:moveTo>
                <a:lnTo>
                  <a:pt x="13249460" y="0"/>
                </a:lnTo>
                <a:lnTo>
                  <a:pt x="13249460" y="6432102"/>
                </a:lnTo>
                <a:lnTo>
                  <a:pt x="0" y="6432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Box 14"/>
          <p:cNvSpPr txBox="1"/>
          <p:nvPr/>
        </p:nvSpPr>
        <p:spPr>
          <a:xfrm>
            <a:off x="11171357" y="6262186"/>
            <a:ext cx="334843" cy="199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9"/>
              </a:lnSpc>
            </a:pPr>
            <a:r>
              <a:rPr lang="en-US" sz="1333">
                <a:solidFill>
                  <a:srgbClr val="FFFFFF"/>
                </a:solidFill>
                <a:latin typeface="Montserrat Bold"/>
              </a:rPr>
              <a:t>12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15910" y="320824"/>
            <a:ext cx="7028485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3"/>
              </a:lnSpc>
            </a:pPr>
            <a:r>
              <a:rPr lang="en-US" sz="3666">
                <a:solidFill>
                  <a:srgbClr val="1A263A"/>
                </a:solidFill>
                <a:latin typeface="Barlow SemiCondensed Bold"/>
              </a:rPr>
              <a:t>PROSENTASE PEMILIH PEMILU 2024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03573" y="5867623"/>
            <a:ext cx="7246525" cy="1337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49"/>
              </a:lnSpc>
            </a:pPr>
            <a:r>
              <a:rPr lang="en-US" sz="1733">
                <a:solidFill>
                  <a:srgbClr val="1A263A"/>
                </a:solidFill>
                <a:latin typeface="Barlow SemiCondensed Bold"/>
              </a:rPr>
              <a:t>Sumber : diolah dari </a:t>
            </a:r>
            <a:r>
              <a:rPr lang="en-US" sz="1733" u="sng">
                <a:solidFill>
                  <a:srgbClr val="1A263A"/>
                </a:solidFill>
                <a:latin typeface="Barlow SemiCondensed Bold"/>
                <a:hlinkClick r:id="rId5" tooltip="https://www.cnnindonesia.com/nasional/20230802155535-617-981051/definisi-pemilih-pemula-dan-jumlahnya-yang-besar-di-pemilu-2024"/>
              </a:rPr>
              <a:t>https://www.cnnindonesia.com/nasional/20230802155535-617-981051/definisi-pemilih-pemula-dan-jumlahnya-yang-besar-di-pemilu-2024</a:t>
            </a:r>
            <a:r>
              <a:rPr lang="en-US" sz="1733">
                <a:solidFill>
                  <a:srgbClr val="1A263A"/>
                </a:solidFill>
                <a:latin typeface="Barlow SemiCondensed Bold"/>
              </a:rPr>
              <a:t> (diakses 11/10/23)</a:t>
            </a:r>
          </a:p>
          <a:p>
            <a:pPr>
              <a:lnSpc>
                <a:spcPts val="2149"/>
              </a:lnSpc>
            </a:pPr>
            <a:endParaRPr lang="en-US" sz="1733">
              <a:solidFill>
                <a:srgbClr val="1A263A"/>
              </a:solidFill>
              <a:latin typeface="Barlow SemiCondensed Bold"/>
            </a:endParaRPr>
          </a:p>
          <a:p>
            <a:pPr>
              <a:lnSpc>
                <a:spcPts val="2149"/>
              </a:lnSpc>
            </a:pPr>
            <a:endParaRPr lang="en-US" sz="1733">
              <a:solidFill>
                <a:srgbClr val="1A263A"/>
              </a:solidFill>
              <a:latin typeface="Barlow SemiCondensed Bold"/>
            </a:endParaRPr>
          </a:p>
        </p:txBody>
      </p:sp>
      <p:pic>
        <p:nvPicPr>
          <p:cNvPr id="18" name="object 5">
            <a:extLst>
              <a:ext uri="{FF2B5EF4-FFF2-40B4-BE49-F238E27FC236}">
                <a16:creationId xmlns:a16="http://schemas.microsoft.com/office/drawing/2014/main" id="{E150D118-7C81-27C2-0807-2CC2D9726B2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513" y="6000750"/>
            <a:ext cx="1463371" cy="857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58052" y="0"/>
            <a:ext cx="1133948" cy="6858000"/>
            <a:chOff x="0" y="0"/>
            <a:chExt cx="44797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979" cy="2709333"/>
            </a:xfrm>
            <a:custGeom>
              <a:avLst/>
              <a:gdLst/>
              <a:ahLst/>
              <a:cxnLst/>
              <a:rect l="l" t="t" r="r" b="b"/>
              <a:pathLst>
                <a:path w="447979" h="2709333">
                  <a:moveTo>
                    <a:pt x="0" y="0"/>
                  </a:moveTo>
                  <a:lnTo>
                    <a:pt x="447979" y="0"/>
                  </a:lnTo>
                  <a:lnTo>
                    <a:pt x="44797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A263A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47979" cy="275695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058052" y="6172200"/>
            <a:ext cx="1133948" cy="364120"/>
            <a:chOff x="0" y="0"/>
            <a:chExt cx="447979" cy="143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7979" cy="143850"/>
            </a:xfrm>
            <a:custGeom>
              <a:avLst/>
              <a:gdLst/>
              <a:ahLst/>
              <a:cxnLst/>
              <a:rect l="l" t="t" r="r" b="b"/>
              <a:pathLst>
                <a:path w="447979" h="143850">
                  <a:moveTo>
                    <a:pt x="0" y="0"/>
                  </a:moveTo>
                  <a:lnTo>
                    <a:pt x="447979" y="0"/>
                  </a:lnTo>
                  <a:lnTo>
                    <a:pt x="447979" y="143850"/>
                  </a:lnTo>
                  <a:lnTo>
                    <a:pt x="0" y="143850"/>
                  </a:lnTo>
                  <a:close/>
                </a:path>
              </a:pathLst>
            </a:custGeom>
            <a:solidFill>
              <a:srgbClr val="BC2026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47979" cy="19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058053" y="6172200"/>
            <a:ext cx="73079" cy="364120"/>
            <a:chOff x="0" y="0"/>
            <a:chExt cx="28871" cy="1438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871" cy="143850"/>
            </a:xfrm>
            <a:custGeom>
              <a:avLst/>
              <a:gdLst/>
              <a:ahLst/>
              <a:cxnLst/>
              <a:rect l="l" t="t" r="r" b="b"/>
              <a:pathLst>
                <a:path w="28871" h="143850">
                  <a:moveTo>
                    <a:pt x="0" y="0"/>
                  </a:moveTo>
                  <a:lnTo>
                    <a:pt x="28871" y="0"/>
                  </a:lnTo>
                  <a:lnTo>
                    <a:pt x="28871" y="143850"/>
                  </a:lnTo>
                  <a:lnTo>
                    <a:pt x="0" y="1438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8871" cy="19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685800" y="530656"/>
            <a:ext cx="431534" cy="319335"/>
          </a:xfrm>
          <a:custGeom>
            <a:avLst/>
            <a:gdLst/>
            <a:ahLst/>
            <a:cxnLst/>
            <a:rect l="l" t="t" r="r" b="b"/>
            <a:pathLst>
              <a:path w="647301" h="479003">
                <a:moveTo>
                  <a:pt x="0" y="0"/>
                </a:moveTo>
                <a:lnTo>
                  <a:pt x="647301" y="0"/>
                </a:lnTo>
                <a:lnTo>
                  <a:pt x="647301" y="479002"/>
                </a:lnTo>
                <a:lnTo>
                  <a:pt x="0" y="479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AutoShape 12"/>
          <p:cNvSpPr/>
          <p:nvPr/>
        </p:nvSpPr>
        <p:spPr>
          <a:xfrm>
            <a:off x="1903573" y="856340"/>
            <a:ext cx="2333061" cy="0"/>
          </a:xfrm>
          <a:prstGeom prst="line">
            <a:avLst/>
          </a:prstGeom>
          <a:ln w="19050" cap="flat">
            <a:solidFill>
              <a:srgbClr val="BC202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13" name="TextBox 13"/>
          <p:cNvSpPr txBox="1"/>
          <p:nvPr/>
        </p:nvSpPr>
        <p:spPr>
          <a:xfrm>
            <a:off x="11171357" y="6262186"/>
            <a:ext cx="334843" cy="199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9"/>
              </a:lnSpc>
            </a:pPr>
            <a:r>
              <a:rPr lang="en-US" sz="1333">
                <a:solidFill>
                  <a:srgbClr val="FFFFFF"/>
                </a:solidFill>
                <a:latin typeface="Montserrat Bold"/>
              </a:rPr>
              <a:t>13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5909" y="320824"/>
            <a:ext cx="579442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3"/>
              </a:lnSpc>
            </a:pPr>
            <a:r>
              <a:rPr lang="en-US" sz="3666">
                <a:solidFill>
                  <a:srgbClr val="1A263A"/>
                </a:solidFill>
                <a:latin typeface="Barlow SemiCondensed Bold"/>
              </a:rPr>
              <a:t>PERLUNYA PEMILIH CERDAS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9224" y="1321641"/>
            <a:ext cx="10179938" cy="1406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20"/>
              </a:lnSpc>
            </a:pPr>
            <a:r>
              <a:rPr lang="en-US" sz="3000">
                <a:solidFill>
                  <a:srgbClr val="1A263A"/>
                </a:solidFill>
                <a:latin typeface="Barlow SemiCondensed Bold"/>
              </a:rPr>
              <a:t>3. URGENSI PEMERINTAHAN YANG TERBENTUK ADALAH   SAH DAN LEGITIMATED</a:t>
            </a:r>
          </a:p>
          <a:p>
            <a:pPr>
              <a:lnSpc>
                <a:spcPts val="3720"/>
              </a:lnSpc>
            </a:pPr>
            <a:endParaRPr lang="en-US" sz="3000">
              <a:solidFill>
                <a:srgbClr val="1A263A"/>
              </a:solidFill>
              <a:latin typeface="Barlow SemiCondense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01567" y="2280351"/>
            <a:ext cx="9795560" cy="3772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20"/>
              </a:lnSpc>
            </a:pPr>
            <a:endParaRPr sz="1200"/>
          </a:p>
          <a:p>
            <a:pPr marL="647732" lvl="1" indent="-323866">
              <a:lnSpc>
                <a:spcPts val="3720"/>
              </a:lnSpc>
              <a:buFont typeface="Arial"/>
              <a:buChar char="•"/>
            </a:pPr>
            <a:r>
              <a:rPr lang="en-US" sz="3000">
                <a:solidFill>
                  <a:srgbClr val="1A263A"/>
                </a:solidFill>
                <a:latin typeface="Montserrat"/>
              </a:rPr>
              <a:t>Pemerintahan yang baru sebagai hasil proses pemilu yang bisa dipertanggungjawabkan</a:t>
            </a:r>
          </a:p>
          <a:p>
            <a:pPr marL="647732" lvl="1" indent="-323866">
              <a:lnSpc>
                <a:spcPts val="3720"/>
              </a:lnSpc>
              <a:buFont typeface="Arial"/>
              <a:buChar char="•"/>
            </a:pPr>
            <a:r>
              <a:rPr lang="en-US" sz="3000">
                <a:solidFill>
                  <a:srgbClr val="1A263A"/>
                </a:solidFill>
                <a:latin typeface="Montserrat"/>
              </a:rPr>
              <a:t>Pemerintahan baru diterima sebagian besar masyarakat, terpercaya</a:t>
            </a:r>
          </a:p>
          <a:p>
            <a:pPr marL="647732" lvl="1" indent="-323866">
              <a:lnSpc>
                <a:spcPts val="3720"/>
              </a:lnSpc>
              <a:buFont typeface="Arial"/>
              <a:buChar char="•"/>
            </a:pPr>
            <a:r>
              <a:rPr lang="en-US" sz="3000">
                <a:solidFill>
                  <a:srgbClr val="1A263A"/>
                </a:solidFill>
                <a:latin typeface="Montserrat"/>
              </a:rPr>
              <a:t>Sah secara konstitusional</a:t>
            </a:r>
          </a:p>
          <a:p>
            <a:pPr>
              <a:lnSpc>
                <a:spcPts val="3720"/>
              </a:lnSpc>
            </a:pPr>
            <a:endParaRPr lang="en-US" sz="3000">
              <a:solidFill>
                <a:srgbClr val="1A263A"/>
              </a:solidFill>
              <a:latin typeface="Montserrat"/>
            </a:endParaRPr>
          </a:p>
          <a:p>
            <a:pPr>
              <a:lnSpc>
                <a:spcPts val="3720"/>
              </a:lnSpc>
            </a:pPr>
            <a:endParaRPr lang="en-US" sz="3000">
              <a:solidFill>
                <a:srgbClr val="1A263A"/>
              </a:solidFill>
              <a:latin typeface="Montserrat"/>
            </a:endParaRPr>
          </a:p>
        </p:txBody>
      </p:sp>
      <p:pic>
        <p:nvPicPr>
          <p:cNvPr id="18" name="object 5">
            <a:extLst>
              <a:ext uri="{FF2B5EF4-FFF2-40B4-BE49-F238E27FC236}">
                <a16:creationId xmlns:a16="http://schemas.microsoft.com/office/drawing/2014/main" id="{77485C76-BC8E-B610-FFF8-B2DE9787034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513" y="6000750"/>
            <a:ext cx="1463371" cy="857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7808" y="958596"/>
            <a:ext cx="16795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Outline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1280" y="2798673"/>
            <a:ext cx="3753485" cy="1501775"/>
          </a:xfrm>
          <a:custGeom>
            <a:avLst/>
            <a:gdLst/>
            <a:ahLst/>
            <a:cxnLst/>
            <a:rect l="l" t="t" r="r" b="b"/>
            <a:pathLst>
              <a:path w="3753485" h="1501775">
                <a:moveTo>
                  <a:pt x="3002696" y="0"/>
                </a:moveTo>
                <a:lnTo>
                  <a:pt x="0" y="0"/>
                </a:lnTo>
                <a:lnTo>
                  <a:pt x="750673" y="750674"/>
                </a:lnTo>
                <a:lnTo>
                  <a:pt x="0" y="1501348"/>
                </a:lnTo>
                <a:lnTo>
                  <a:pt x="3002696" y="1501348"/>
                </a:lnTo>
                <a:lnTo>
                  <a:pt x="3753370" y="750674"/>
                </a:lnTo>
                <a:lnTo>
                  <a:pt x="3002696" y="0"/>
                </a:lnTo>
                <a:close/>
              </a:path>
            </a:pathLst>
          </a:custGeom>
          <a:solidFill>
            <a:srgbClr val="ED7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39524" y="3250692"/>
            <a:ext cx="104266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6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litik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09789" y="2789148"/>
            <a:ext cx="3772535" cy="1520825"/>
            <a:chOff x="4209789" y="2789148"/>
            <a:chExt cx="3772535" cy="1520825"/>
          </a:xfrm>
        </p:grpSpPr>
        <p:sp>
          <p:nvSpPr>
            <p:cNvPr id="6" name="object 6"/>
            <p:cNvSpPr/>
            <p:nvPr/>
          </p:nvSpPr>
          <p:spPr>
            <a:xfrm>
              <a:off x="4219314" y="2798673"/>
              <a:ext cx="3753485" cy="1501775"/>
            </a:xfrm>
            <a:custGeom>
              <a:avLst/>
              <a:gdLst/>
              <a:ahLst/>
              <a:cxnLst/>
              <a:rect l="l" t="t" r="r" b="b"/>
              <a:pathLst>
                <a:path w="3753484" h="1501775">
                  <a:moveTo>
                    <a:pt x="3002695" y="0"/>
                  </a:moveTo>
                  <a:lnTo>
                    <a:pt x="0" y="0"/>
                  </a:lnTo>
                  <a:lnTo>
                    <a:pt x="750672" y="750674"/>
                  </a:lnTo>
                  <a:lnTo>
                    <a:pt x="0" y="1501348"/>
                  </a:lnTo>
                  <a:lnTo>
                    <a:pt x="3002695" y="1501348"/>
                  </a:lnTo>
                  <a:lnTo>
                    <a:pt x="3753369" y="750674"/>
                  </a:lnTo>
                  <a:lnTo>
                    <a:pt x="3002695" y="0"/>
                  </a:lnTo>
                  <a:close/>
                </a:path>
              </a:pathLst>
            </a:custGeom>
            <a:solidFill>
              <a:srgbClr val="C48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19314" y="2798673"/>
              <a:ext cx="3753485" cy="1501775"/>
            </a:xfrm>
            <a:custGeom>
              <a:avLst/>
              <a:gdLst/>
              <a:ahLst/>
              <a:cxnLst/>
              <a:rect l="l" t="t" r="r" b="b"/>
              <a:pathLst>
                <a:path w="3753484" h="1501775">
                  <a:moveTo>
                    <a:pt x="0" y="0"/>
                  </a:moveTo>
                  <a:lnTo>
                    <a:pt x="3002696" y="0"/>
                  </a:lnTo>
                  <a:lnTo>
                    <a:pt x="3753370" y="750674"/>
                  </a:lnTo>
                  <a:lnTo>
                    <a:pt x="3002696" y="1501348"/>
                  </a:lnTo>
                  <a:lnTo>
                    <a:pt x="0" y="1501348"/>
                  </a:lnTo>
                  <a:lnTo>
                    <a:pt x="750674" y="75067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61582" y="3250692"/>
            <a:ext cx="11544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6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ilu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87822" y="2789148"/>
            <a:ext cx="3772535" cy="1520825"/>
            <a:chOff x="7587822" y="2789148"/>
            <a:chExt cx="3772535" cy="1520825"/>
          </a:xfrm>
        </p:grpSpPr>
        <p:sp>
          <p:nvSpPr>
            <p:cNvPr id="10" name="object 10"/>
            <p:cNvSpPr/>
            <p:nvPr/>
          </p:nvSpPr>
          <p:spPr>
            <a:xfrm>
              <a:off x="7597347" y="2798673"/>
              <a:ext cx="3753485" cy="1501775"/>
            </a:xfrm>
            <a:custGeom>
              <a:avLst/>
              <a:gdLst/>
              <a:ahLst/>
              <a:cxnLst/>
              <a:rect l="l" t="t" r="r" b="b"/>
              <a:pathLst>
                <a:path w="3753484" h="1501775">
                  <a:moveTo>
                    <a:pt x="3002695" y="0"/>
                  </a:moveTo>
                  <a:lnTo>
                    <a:pt x="0" y="0"/>
                  </a:lnTo>
                  <a:lnTo>
                    <a:pt x="750674" y="750674"/>
                  </a:lnTo>
                  <a:lnTo>
                    <a:pt x="0" y="1501348"/>
                  </a:lnTo>
                  <a:lnTo>
                    <a:pt x="3002695" y="1501348"/>
                  </a:lnTo>
                  <a:lnTo>
                    <a:pt x="3753369" y="750674"/>
                  </a:lnTo>
                  <a:lnTo>
                    <a:pt x="3002695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97347" y="2798673"/>
              <a:ext cx="3753485" cy="1501775"/>
            </a:xfrm>
            <a:custGeom>
              <a:avLst/>
              <a:gdLst/>
              <a:ahLst/>
              <a:cxnLst/>
              <a:rect l="l" t="t" r="r" b="b"/>
              <a:pathLst>
                <a:path w="3753484" h="1501775">
                  <a:moveTo>
                    <a:pt x="0" y="0"/>
                  </a:moveTo>
                  <a:lnTo>
                    <a:pt x="3002696" y="0"/>
                  </a:lnTo>
                  <a:lnTo>
                    <a:pt x="3753370" y="750674"/>
                  </a:lnTo>
                  <a:lnTo>
                    <a:pt x="3002696" y="1501348"/>
                  </a:lnTo>
                  <a:lnTo>
                    <a:pt x="0" y="1501348"/>
                  </a:lnTo>
                  <a:lnTo>
                    <a:pt x="750674" y="750674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483496" y="3025140"/>
            <a:ext cx="2067560" cy="95821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44145" marR="5080" indent="-132080">
              <a:lnSpc>
                <a:spcPts val="3500"/>
              </a:lnSpc>
              <a:spcBef>
                <a:spcPts val="500"/>
              </a:spcBef>
            </a:pPr>
            <a:r>
              <a:rPr sz="3200" spc="-6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3200" spc="-6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asan 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Partisipatif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13" y="6000750"/>
            <a:ext cx="1463371" cy="8572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58052" y="0"/>
            <a:ext cx="1133948" cy="6858000"/>
            <a:chOff x="0" y="0"/>
            <a:chExt cx="44797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979" cy="2709333"/>
            </a:xfrm>
            <a:custGeom>
              <a:avLst/>
              <a:gdLst/>
              <a:ahLst/>
              <a:cxnLst/>
              <a:rect l="l" t="t" r="r" b="b"/>
              <a:pathLst>
                <a:path w="447979" h="2709333">
                  <a:moveTo>
                    <a:pt x="0" y="0"/>
                  </a:moveTo>
                  <a:lnTo>
                    <a:pt x="447979" y="0"/>
                  </a:lnTo>
                  <a:lnTo>
                    <a:pt x="44797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A263A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47979" cy="275695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058052" y="6172200"/>
            <a:ext cx="1133948" cy="364120"/>
            <a:chOff x="0" y="0"/>
            <a:chExt cx="447979" cy="143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7979" cy="143850"/>
            </a:xfrm>
            <a:custGeom>
              <a:avLst/>
              <a:gdLst/>
              <a:ahLst/>
              <a:cxnLst/>
              <a:rect l="l" t="t" r="r" b="b"/>
              <a:pathLst>
                <a:path w="447979" h="143850">
                  <a:moveTo>
                    <a:pt x="0" y="0"/>
                  </a:moveTo>
                  <a:lnTo>
                    <a:pt x="447979" y="0"/>
                  </a:lnTo>
                  <a:lnTo>
                    <a:pt x="447979" y="143850"/>
                  </a:lnTo>
                  <a:lnTo>
                    <a:pt x="0" y="143850"/>
                  </a:lnTo>
                  <a:close/>
                </a:path>
              </a:pathLst>
            </a:custGeom>
            <a:solidFill>
              <a:srgbClr val="BC2026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47979" cy="19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058053" y="6172200"/>
            <a:ext cx="73079" cy="364120"/>
            <a:chOff x="0" y="0"/>
            <a:chExt cx="28871" cy="1438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871" cy="143850"/>
            </a:xfrm>
            <a:custGeom>
              <a:avLst/>
              <a:gdLst/>
              <a:ahLst/>
              <a:cxnLst/>
              <a:rect l="l" t="t" r="r" b="b"/>
              <a:pathLst>
                <a:path w="28871" h="143850">
                  <a:moveTo>
                    <a:pt x="0" y="0"/>
                  </a:moveTo>
                  <a:lnTo>
                    <a:pt x="28871" y="0"/>
                  </a:lnTo>
                  <a:lnTo>
                    <a:pt x="28871" y="143850"/>
                  </a:lnTo>
                  <a:lnTo>
                    <a:pt x="0" y="1438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8871" cy="19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685800" y="530656"/>
            <a:ext cx="431534" cy="319335"/>
          </a:xfrm>
          <a:custGeom>
            <a:avLst/>
            <a:gdLst/>
            <a:ahLst/>
            <a:cxnLst/>
            <a:rect l="l" t="t" r="r" b="b"/>
            <a:pathLst>
              <a:path w="647301" h="479003">
                <a:moveTo>
                  <a:pt x="0" y="0"/>
                </a:moveTo>
                <a:lnTo>
                  <a:pt x="647301" y="0"/>
                </a:lnTo>
                <a:lnTo>
                  <a:pt x="647301" y="479002"/>
                </a:lnTo>
                <a:lnTo>
                  <a:pt x="0" y="4790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AutoShape 12"/>
          <p:cNvSpPr/>
          <p:nvPr/>
        </p:nvSpPr>
        <p:spPr>
          <a:xfrm>
            <a:off x="1903573" y="856340"/>
            <a:ext cx="2333061" cy="0"/>
          </a:xfrm>
          <a:prstGeom prst="line">
            <a:avLst/>
          </a:prstGeom>
          <a:ln w="19050" cap="flat">
            <a:solidFill>
              <a:srgbClr val="BC202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>
            <a:off x="2771197" y="3117716"/>
            <a:ext cx="5620646" cy="3740285"/>
          </a:xfrm>
          <a:custGeom>
            <a:avLst/>
            <a:gdLst/>
            <a:ahLst/>
            <a:cxnLst/>
            <a:rect l="l" t="t" r="r" b="b"/>
            <a:pathLst>
              <a:path w="8430969" h="5610427">
                <a:moveTo>
                  <a:pt x="0" y="0"/>
                </a:moveTo>
                <a:lnTo>
                  <a:pt x="8430969" y="0"/>
                </a:lnTo>
                <a:lnTo>
                  <a:pt x="8430969" y="5610427"/>
                </a:lnTo>
                <a:lnTo>
                  <a:pt x="0" y="56104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Box 14"/>
          <p:cNvSpPr txBox="1"/>
          <p:nvPr/>
        </p:nvSpPr>
        <p:spPr>
          <a:xfrm>
            <a:off x="11323141" y="6262186"/>
            <a:ext cx="183059" cy="199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9"/>
              </a:lnSpc>
            </a:pPr>
            <a:r>
              <a:rPr lang="en-US" sz="1333">
                <a:solidFill>
                  <a:srgbClr val="FFFFFF"/>
                </a:solidFill>
                <a:latin typeface="Montserrat Bold"/>
              </a:rPr>
              <a:t>14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15909" y="320824"/>
            <a:ext cx="579442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3"/>
              </a:lnSpc>
            </a:pPr>
            <a:r>
              <a:rPr lang="en-US" sz="3666">
                <a:solidFill>
                  <a:srgbClr val="1A263A"/>
                </a:solidFill>
                <a:latin typeface="Barlow SemiCondensed Bold"/>
              </a:rPr>
              <a:t>PERLUNYA PEMILIH CERDAS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15910" y="2009476"/>
            <a:ext cx="8338969" cy="457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20"/>
              </a:lnSpc>
            </a:pPr>
            <a:r>
              <a:rPr lang="en-US" sz="3000">
                <a:solidFill>
                  <a:srgbClr val="1A263A"/>
                </a:solidFill>
                <a:latin typeface="Barlow SemiCondensed Bold"/>
              </a:rPr>
              <a:t>4. Terpilihnya Pemimpin Nasional Yang Berkualitas</a:t>
            </a:r>
          </a:p>
        </p:txBody>
      </p:sp>
      <p:pic>
        <p:nvPicPr>
          <p:cNvPr id="18" name="object 5">
            <a:extLst>
              <a:ext uri="{FF2B5EF4-FFF2-40B4-BE49-F238E27FC236}">
                <a16:creationId xmlns:a16="http://schemas.microsoft.com/office/drawing/2014/main" id="{E911BD43-9726-CE5B-DC90-980310D600A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513" y="6000750"/>
            <a:ext cx="1463371" cy="857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93899" y="978977"/>
            <a:ext cx="9004203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8"/>
              </a:lnSpc>
            </a:pPr>
            <a:r>
              <a:rPr lang="en-US" sz="5694">
                <a:solidFill>
                  <a:srgbClr val="21264D"/>
                </a:solidFill>
                <a:latin typeface="Poppins Bold"/>
              </a:rPr>
              <a:t>KRITERIA PEMILIH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85801" y="2814016"/>
            <a:ext cx="3404479" cy="3045424"/>
            <a:chOff x="0" y="0"/>
            <a:chExt cx="2412464" cy="21580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12464" cy="2158032"/>
            </a:xfrm>
            <a:custGeom>
              <a:avLst/>
              <a:gdLst/>
              <a:ahLst/>
              <a:cxnLst/>
              <a:rect l="l" t="t" r="r" b="b"/>
              <a:pathLst>
                <a:path w="2412464" h="2158032">
                  <a:moveTo>
                    <a:pt x="0" y="0"/>
                  </a:moveTo>
                  <a:lnTo>
                    <a:pt x="2412464" y="0"/>
                  </a:lnTo>
                  <a:lnTo>
                    <a:pt x="2412464" y="2158032"/>
                  </a:lnTo>
                  <a:lnTo>
                    <a:pt x="0" y="2158032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12464" cy="21961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393761" y="2814016"/>
            <a:ext cx="3404479" cy="3045424"/>
            <a:chOff x="0" y="0"/>
            <a:chExt cx="2412464" cy="21580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12464" cy="2158032"/>
            </a:xfrm>
            <a:custGeom>
              <a:avLst/>
              <a:gdLst/>
              <a:ahLst/>
              <a:cxnLst/>
              <a:rect l="l" t="t" r="r" b="b"/>
              <a:pathLst>
                <a:path w="2412464" h="2158032">
                  <a:moveTo>
                    <a:pt x="0" y="0"/>
                  </a:moveTo>
                  <a:lnTo>
                    <a:pt x="2412464" y="0"/>
                  </a:lnTo>
                  <a:lnTo>
                    <a:pt x="2412464" y="2158032"/>
                  </a:lnTo>
                  <a:lnTo>
                    <a:pt x="0" y="2158032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412464" cy="21961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101721" y="2814016"/>
            <a:ext cx="3404479" cy="3045424"/>
            <a:chOff x="0" y="0"/>
            <a:chExt cx="2412464" cy="215803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12464" cy="2158032"/>
            </a:xfrm>
            <a:custGeom>
              <a:avLst/>
              <a:gdLst/>
              <a:ahLst/>
              <a:cxnLst/>
              <a:rect l="l" t="t" r="r" b="b"/>
              <a:pathLst>
                <a:path w="2412464" h="2158032">
                  <a:moveTo>
                    <a:pt x="0" y="0"/>
                  </a:moveTo>
                  <a:lnTo>
                    <a:pt x="2412464" y="0"/>
                  </a:lnTo>
                  <a:lnTo>
                    <a:pt x="2412464" y="2158032"/>
                  </a:lnTo>
                  <a:lnTo>
                    <a:pt x="0" y="2158032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412464" cy="21961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69452" y="2558937"/>
            <a:ext cx="2037176" cy="762097"/>
            <a:chOff x="0" y="0"/>
            <a:chExt cx="1443573" cy="5400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43573" cy="540033"/>
            </a:xfrm>
            <a:custGeom>
              <a:avLst/>
              <a:gdLst/>
              <a:ahLst/>
              <a:cxnLst/>
              <a:rect l="l" t="t" r="r" b="b"/>
              <a:pathLst>
                <a:path w="1443573" h="540033">
                  <a:moveTo>
                    <a:pt x="0" y="0"/>
                  </a:moveTo>
                  <a:lnTo>
                    <a:pt x="1443573" y="0"/>
                  </a:lnTo>
                  <a:lnTo>
                    <a:pt x="1443573" y="540033"/>
                  </a:lnTo>
                  <a:lnTo>
                    <a:pt x="0" y="540033"/>
                  </a:lnTo>
                  <a:close/>
                </a:path>
              </a:pathLst>
            </a:custGeom>
            <a:solidFill>
              <a:srgbClr val="FFBB0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443573" cy="5781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077412" y="2558937"/>
            <a:ext cx="2037176" cy="762097"/>
            <a:chOff x="0" y="0"/>
            <a:chExt cx="1443573" cy="5400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43573" cy="540033"/>
            </a:xfrm>
            <a:custGeom>
              <a:avLst/>
              <a:gdLst/>
              <a:ahLst/>
              <a:cxnLst/>
              <a:rect l="l" t="t" r="r" b="b"/>
              <a:pathLst>
                <a:path w="1443573" h="540033">
                  <a:moveTo>
                    <a:pt x="0" y="0"/>
                  </a:moveTo>
                  <a:lnTo>
                    <a:pt x="1443573" y="0"/>
                  </a:lnTo>
                  <a:lnTo>
                    <a:pt x="1443573" y="540033"/>
                  </a:lnTo>
                  <a:lnTo>
                    <a:pt x="0" y="540033"/>
                  </a:lnTo>
                  <a:close/>
                </a:path>
              </a:pathLst>
            </a:custGeom>
            <a:solidFill>
              <a:srgbClr val="FFBB0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443573" cy="5781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785373" y="2558937"/>
            <a:ext cx="2037176" cy="762097"/>
            <a:chOff x="0" y="0"/>
            <a:chExt cx="1443573" cy="54003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43573" cy="540033"/>
            </a:xfrm>
            <a:custGeom>
              <a:avLst/>
              <a:gdLst/>
              <a:ahLst/>
              <a:cxnLst/>
              <a:rect l="l" t="t" r="r" b="b"/>
              <a:pathLst>
                <a:path w="1443573" h="540033">
                  <a:moveTo>
                    <a:pt x="0" y="0"/>
                  </a:moveTo>
                  <a:lnTo>
                    <a:pt x="1443573" y="0"/>
                  </a:lnTo>
                  <a:lnTo>
                    <a:pt x="1443573" y="540033"/>
                  </a:lnTo>
                  <a:lnTo>
                    <a:pt x="0" y="540033"/>
                  </a:lnTo>
                  <a:close/>
                </a:path>
              </a:pathLst>
            </a:custGeom>
            <a:solidFill>
              <a:srgbClr val="FFBB0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443573" cy="5781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40901" y="2432968"/>
            <a:ext cx="2494279" cy="762097"/>
            <a:chOff x="0" y="0"/>
            <a:chExt cx="1767483" cy="54003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67483" cy="540033"/>
            </a:xfrm>
            <a:custGeom>
              <a:avLst/>
              <a:gdLst/>
              <a:ahLst/>
              <a:cxnLst/>
              <a:rect l="l" t="t" r="r" b="b"/>
              <a:pathLst>
                <a:path w="1767483" h="540033">
                  <a:moveTo>
                    <a:pt x="0" y="0"/>
                  </a:moveTo>
                  <a:lnTo>
                    <a:pt x="1767483" y="0"/>
                  </a:lnTo>
                  <a:lnTo>
                    <a:pt x="1767483" y="540033"/>
                  </a:lnTo>
                  <a:lnTo>
                    <a:pt x="0" y="540033"/>
                  </a:lnTo>
                  <a:close/>
                </a:path>
              </a:pathLst>
            </a:custGeom>
            <a:solidFill>
              <a:srgbClr val="21264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767483" cy="5781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848861" y="2432968"/>
            <a:ext cx="2494279" cy="762097"/>
            <a:chOff x="0" y="0"/>
            <a:chExt cx="1767483" cy="54003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767483" cy="540033"/>
            </a:xfrm>
            <a:custGeom>
              <a:avLst/>
              <a:gdLst/>
              <a:ahLst/>
              <a:cxnLst/>
              <a:rect l="l" t="t" r="r" b="b"/>
              <a:pathLst>
                <a:path w="1767483" h="540033">
                  <a:moveTo>
                    <a:pt x="0" y="0"/>
                  </a:moveTo>
                  <a:lnTo>
                    <a:pt x="1767483" y="0"/>
                  </a:lnTo>
                  <a:lnTo>
                    <a:pt x="1767483" y="540033"/>
                  </a:lnTo>
                  <a:lnTo>
                    <a:pt x="0" y="540033"/>
                  </a:lnTo>
                  <a:close/>
                </a:path>
              </a:pathLst>
            </a:custGeom>
            <a:solidFill>
              <a:srgbClr val="21264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767483" cy="5781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556821" y="2432968"/>
            <a:ext cx="2494279" cy="762097"/>
            <a:chOff x="0" y="0"/>
            <a:chExt cx="1767483" cy="54003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67483" cy="540033"/>
            </a:xfrm>
            <a:custGeom>
              <a:avLst/>
              <a:gdLst/>
              <a:ahLst/>
              <a:cxnLst/>
              <a:rect l="l" t="t" r="r" b="b"/>
              <a:pathLst>
                <a:path w="1767483" h="540033">
                  <a:moveTo>
                    <a:pt x="0" y="0"/>
                  </a:moveTo>
                  <a:lnTo>
                    <a:pt x="1767483" y="0"/>
                  </a:lnTo>
                  <a:lnTo>
                    <a:pt x="1767483" y="540033"/>
                  </a:lnTo>
                  <a:lnTo>
                    <a:pt x="0" y="540033"/>
                  </a:lnTo>
                  <a:close/>
                </a:path>
              </a:pathLst>
            </a:custGeom>
            <a:solidFill>
              <a:srgbClr val="21264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767483" cy="5781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094584" y="3712913"/>
            <a:ext cx="2789217" cy="1361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9"/>
              </a:lnSpc>
            </a:pPr>
            <a:r>
              <a:rPr lang="en-US" sz="1914">
                <a:solidFill>
                  <a:srgbClr val="000000"/>
                </a:solidFill>
                <a:latin typeface="Open Sans"/>
              </a:rPr>
              <a:t>Memilih Berdasarkan Persamaan – Persamaan Primordial,  Aliran Dan Ideologis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802544" y="3706564"/>
            <a:ext cx="2586912" cy="1897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9"/>
              </a:lnSpc>
            </a:pPr>
            <a:r>
              <a:rPr lang="en-US" sz="2114">
                <a:solidFill>
                  <a:srgbClr val="000000"/>
                </a:solidFill>
                <a:latin typeface="Open Sans"/>
              </a:rPr>
              <a:t>Memilih Karena Kesukaan Yang Bersifat Emosional/Pribadi</a:t>
            </a:r>
          </a:p>
          <a:p>
            <a:pPr algn="ctr">
              <a:lnSpc>
                <a:spcPts val="2959"/>
              </a:lnSpc>
            </a:pPr>
            <a:endParaRPr lang="en-US" sz="2114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8510504" y="3712914"/>
            <a:ext cx="2586912" cy="2578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6"/>
              </a:lnSpc>
            </a:pPr>
            <a:r>
              <a:rPr lang="en-US" sz="2047">
                <a:solidFill>
                  <a:srgbClr val="000000"/>
                </a:solidFill>
                <a:latin typeface="Open Sans"/>
              </a:rPr>
              <a:t>Memilih Berdasarkan Pandangan – Pandangan Logis  Objektif Berdasarkan Prestasi Diri/Kerja Para Kandidat</a:t>
            </a:r>
          </a:p>
          <a:p>
            <a:pPr algn="ctr">
              <a:lnSpc>
                <a:spcPts val="2866"/>
              </a:lnSpc>
            </a:pPr>
            <a:endParaRPr lang="en-US" sz="2047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542553" y="2492430"/>
            <a:ext cx="169097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2"/>
              </a:lnSpc>
            </a:pPr>
            <a:r>
              <a:rPr lang="en-US" sz="2080">
                <a:solidFill>
                  <a:srgbClr val="FFFFFF"/>
                </a:solidFill>
                <a:latin typeface="Poppins Bold"/>
              </a:rPr>
              <a:t>PEMILIH </a:t>
            </a:r>
          </a:p>
          <a:p>
            <a:pPr algn="ctr">
              <a:lnSpc>
                <a:spcPts val="2392"/>
              </a:lnSpc>
            </a:pPr>
            <a:r>
              <a:rPr lang="en-US" sz="2080">
                <a:solidFill>
                  <a:srgbClr val="FFFFFF"/>
                </a:solidFill>
                <a:latin typeface="Poppins Bold"/>
              </a:rPr>
              <a:t>SOSIOLOGIS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250514" y="2491004"/>
            <a:ext cx="169097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2"/>
              </a:lnSpc>
            </a:pPr>
            <a:r>
              <a:rPr lang="en-US" sz="2080">
                <a:solidFill>
                  <a:srgbClr val="FFFFFF"/>
                </a:solidFill>
                <a:latin typeface="Poppins Bold"/>
              </a:rPr>
              <a:t>PEMILIH </a:t>
            </a:r>
          </a:p>
          <a:p>
            <a:pPr algn="ctr">
              <a:lnSpc>
                <a:spcPts val="2392"/>
              </a:lnSpc>
            </a:pPr>
            <a:r>
              <a:rPr lang="en-US" sz="2080">
                <a:solidFill>
                  <a:srgbClr val="FFFFFF"/>
                </a:solidFill>
                <a:latin typeface="Poppins Bold"/>
              </a:rPr>
              <a:t>PSIKOLOGIS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960290" y="2491004"/>
            <a:ext cx="169097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2"/>
              </a:lnSpc>
            </a:pPr>
            <a:r>
              <a:rPr lang="en-US" sz="2080">
                <a:solidFill>
                  <a:srgbClr val="FFFFFF"/>
                </a:solidFill>
                <a:latin typeface="Poppins Bold"/>
              </a:rPr>
              <a:t>PEMILIH </a:t>
            </a:r>
          </a:p>
          <a:p>
            <a:pPr algn="ctr">
              <a:lnSpc>
                <a:spcPts val="2392"/>
              </a:lnSpc>
            </a:pPr>
            <a:r>
              <a:rPr lang="en-US" sz="2080">
                <a:solidFill>
                  <a:srgbClr val="FFFFFF"/>
                </a:solidFill>
                <a:latin typeface="Poppins Bold"/>
              </a:rPr>
              <a:t>RASIONAL</a:t>
            </a:r>
          </a:p>
        </p:txBody>
      </p:sp>
      <p:sp>
        <p:nvSpPr>
          <p:cNvPr id="52" name="Freeform 52"/>
          <p:cNvSpPr/>
          <p:nvPr/>
        </p:nvSpPr>
        <p:spPr>
          <a:xfrm>
            <a:off x="-2030643" y="139372"/>
            <a:ext cx="2438400" cy="1338072"/>
          </a:xfrm>
          <a:custGeom>
            <a:avLst/>
            <a:gdLst/>
            <a:ahLst/>
            <a:cxnLst/>
            <a:rect l="l" t="t" r="r" b="b"/>
            <a:pathLst>
              <a:path w="3657600" h="2007108">
                <a:moveTo>
                  <a:pt x="0" y="0"/>
                </a:moveTo>
                <a:lnTo>
                  <a:pt x="3657600" y="0"/>
                </a:lnTo>
                <a:lnTo>
                  <a:pt x="3657600" y="2007108"/>
                </a:lnTo>
                <a:lnTo>
                  <a:pt x="0" y="2007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3" name="Freeform 53"/>
          <p:cNvSpPr/>
          <p:nvPr/>
        </p:nvSpPr>
        <p:spPr>
          <a:xfrm>
            <a:off x="11477840" y="339074"/>
            <a:ext cx="348413" cy="257826"/>
          </a:xfrm>
          <a:custGeom>
            <a:avLst/>
            <a:gdLst/>
            <a:ahLst/>
            <a:cxnLst/>
            <a:rect l="l" t="t" r="r" b="b"/>
            <a:pathLst>
              <a:path w="522620" h="386739">
                <a:moveTo>
                  <a:pt x="0" y="0"/>
                </a:moveTo>
                <a:lnTo>
                  <a:pt x="522620" y="0"/>
                </a:lnTo>
                <a:lnTo>
                  <a:pt x="522620" y="386739"/>
                </a:lnTo>
                <a:lnTo>
                  <a:pt x="0" y="3867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54" name="Group 54"/>
          <p:cNvGrpSpPr/>
          <p:nvPr/>
        </p:nvGrpSpPr>
        <p:grpSpPr>
          <a:xfrm>
            <a:off x="11058052" y="6172200"/>
            <a:ext cx="1133948" cy="364120"/>
            <a:chOff x="0" y="0"/>
            <a:chExt cx="447979" cy="14385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447979" cy="143850"/>
            </a:xfrm>
            <a:custGeom>
              <a:avLst/>
              <a:gdLst/>
              <a:ahLst/>
              <a:cxnLst/>
              <a:rect l="l" t="t" r="r" b="b"/>
              <a:pathLst>
                <a:path w="447979" h="143850">
                  <a:moveTo>
                    <a:pt x="0" y="0"/>
                  </a:moveTo>
                  <a:lnTo>
                    <a:pt x="447979" y="0"/>
                  </a:lnTo>
                  <a:lnTo>
                    <a:pt x="447979" y="143850"/>
                  </a:lnTo>
                  <a:lnTo>
                    <a:pt x="0" y="143850"/>
                  </a:lnTo>
                  <a:close/>
                </a:path>
              </a:pathLst>
            </a:custGeom>
            <a:solidFill>
              <a:srgbClr val="BC2026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47625"/>
              <a:ext cx="447979" cy="19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11171357" y="6262186"/>
            <a:ext cx="334843" cy="199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9"/>
              </a:lnSpc>
            </a:pPr>
            <a:r>
              <a:rPr lang="en-US" sz="1333">
                <a:solidFill>
                  <a:srgbClr val="FFFFFF"/>
                </a:solidFill>
                <a:latin typeface="Montserrat Bold"/>
              </a:rPr>
              <a:t>15</a:t>
            </a:r>
          </a:p>
        </p:txBody>
      </p:sp>
      <p:pic>
        <p:nvPicPr>
          <p:cNvPr id="59" name="object 5">
            <a:extLst>
              <a:ext uri="{FF2B5EF4-FFF2-40B4-BE49-F238E27FC236}">
                <a16:creationId xmlns:a16="http://schemas.microsoft.com/office/drawing/2014/main" id="{D8604119-9866-67BA-AE47-7D79061D347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513" y="6000750"/>
            <a:ext cx="1463371" cy="857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506200" y="685800"/>
            <a:ext cx="685800" cy="3330140"/>
          </a:xfrm>
          <a:prstGeom prst="rect">
            <a:avLst/>
          </a:prstGeom>
          <a:solidFill>
            <a:srgbClr val="BC2026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/>
          <p:nvPr/>
        </p:nvGrpSpPr>
        <p:grpSpPr>
          <a:xfrm>
            <a:off x="685800" y="0"/>
            <a:ext cx="2605897" cy="3518240"/>
            <a:chOff x="0" y="0"/>
            <a:chExt cx="5211793" cy="703648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12852" r="37706"/>
            <a:stretch>
              <a:fillRect/>
            </a:stretch>
          </p:blipFill>
          <p:spPr>
            <a:xfrm>
              <a:off x="0" y="0"/>
              <a:ext cx="5211793" cy="7036480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1058052" y="6172200"/>
            <a:ext cx="1133948" cy="364120"/>
            <a:chOff x="0" y="0"/>
            <a:chExt cx="447979" cy="143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7979" cy="143850"/>
            </a:xfrm>
            <a:custGeom>
              <a:avLst/>
              <a:gdLst/>
              <a:ahLst/>
              <a:cxnLst/>
              <a:rect l="l" t="t" r="r" b="b"/>
              <a:pathLst>
                <a:path w="447979" h="143850">
                  <a:moveTo>
                    <a:pt x="0" y="0"/>
                  </a:moveTo>
                  <a:lnTo>
                    <a:pt x="447979" y="0"/>
                  </a:lnTo>
                  <a:lnTo>
                    <a:pt x="447979" y="143850"/>
                  </a:lnTo>
                  <a:lnTo>
                    <a:pt x="0" y="143850"/>
                  </a:lnTo>
                  <a:close/>
                </a:path>
              </a:pathLst>
            </a:custGeom>
            <a:solidFill>
              <a:srgbClr val="BC2026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47979" cy="19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058053" y="6172200"/>
            <a:ext cx="73079" cy="364120"/>
            <a:chOff x="0" y="0"/>
            <a:chExt cx="28871" cy="1438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871" cy="143850"/>
            </a:xfrm>
            <a:custGeom>
              <a:avLst/>
              <a:gdLst/>
              <a:ahLst/>
              <a:cxnLst/>
              <a:rect l="l" t="t" r="r" b="b"/>
              <a:pathLst>
                <a:path w="28871" h="143850">
                  <a:moveTo>
                    <a:pt x="0" y="0"/>
                  </a:moveTo>
                  <a:lnTo>
                    <a:pt x="28871" y="0"/>
                  </a:lnTo>
                  <a:lnTo>
                    <a:pt x="28871" y="143850"/>
                  </a:lnTo>
                  <a:lnTo>
                    <a:pt x="0" y="1438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8871" cy="191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171357" y="6262186"/>
            <a:ext cx="334843" cy="199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9"/>
              </a:lnSpc>
            </a:pPr>
            <a:r>
              <a:rPr lang="en-US" sz="1333">
                <a:solidFill>
                  <a:srgbClr val="FFFFFF"/>
                </a:solidFill>
                <a:latin typeface="Montserrat Bold"/>
              </a:rPr>
              <a:t>16</a:t>
            </a:r>
          </a:p>
        </p:txBody>
      </p:sp>
      <p:sp>
        <p:nvSpPr>
          <p:cNvPr id="12" name="AutoShape 12"/>
          <p:cNvSpPr/>
          <p:nvPr/>
        </p:nvSpPr>
        <p:spPr>
          <a:xfrm>
            <a:off x="6389520" y="771321"/>
            <a:ext cx="3240905" cy="0"/>
          </a:xfrm>
          <a:prstGeom prst="line">
            <a:avLst/>
          </a:prstGeom>
          <a:ln w="19050" cap="flat">
            <a:solidFill>
              <a:srgbClr val="BC202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13" name="TextBox 13"/>
          <p:cNvSpPr txBox="1"/>
          <p:nvPr/>
        </p:nvSpPr>
        <p:spPr>
          <a:xfrm>
            <a:off x="5126830" y="242155"/>
            <a:ext cx="5733113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3"/>
              </a:lnSpc>
            </a:pPr>
            <a:r>
              <a:rPr lang="en-US" sz="3666">
                <a:solidFill>
                  <a:srgbClr val="1A263A"/>
                </a:solidFill>
                <a:latin typeface="Barlow SemiCondensed Bold"/>
              </a:rPr>
              <a:t>PEMILIH CERDAS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90108" y="1442708"/>
            <a:ext cx="7081250" cy="23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9"/>
              </a:lnSpc>
            </a:pPr>
            <a:r>
              <a:rPr lang="en-US" sz="1799">
                <a:solidFill>
                  <a:srgbClr val="1A263A"/>
                </a:solidFill>
                <a:latin typeface="Montserrat Bold"/>
              </a:rPr>
              <a:t>Mampu mengakses media dalam berbagai platform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90108" y="1983406"/>
            <a:ext cx="6075306" cy="23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9"/>
              </a:lnSpc>
            </a:pPr>
            <a:r>
              <a:rPr lang="en-US" sz="1799">
                <a:solidFill>
                  <a:srgbClr val="1A263A"/>
                </a:solidFill>
                <a:latin typeface="Montserrat Bold"/>
              </a:rPr>
              <a:t>Memiliki literasi politik yang luas</a:t>
            </a:r>
          </a:p>
        </p:txBody>
      </p:sp>
      <p:sp>
        <p:nvSpPr>
          <p:cNvPr id="16" name="Freeform 16"/>
          <p:cNvSpPr/>
          <p:nvPr/>
        </p:nvSpPr>
        <p:spPr>
          <a:xfrm>
            <a:off x="3626625" y="1426479"/>
            <a:ext cx="326839" cy="230012"/>
          </a:xfrm>
          <a:custGeom>
            <a:avLst/>
            <a:gdLst/>
            <a:ahLst/>
            <a:cxnLst/>
            <a:rect l="l" t="t" r="r" b="b"/>
            <a:pathLst>
              <a:path w="490258" h="345018">
                <a:moveTo>
                  <a:pt x="0" y="0"/>
                </a:moveTo>
                <a:lnTo>
                  <a:pt x="490258" y="0"/>
                </a:lnTo>
                <a:lnTo>
                  <a:pt x="490258" y="345018"/>
                </a:lnTo>
                <a:lnTo>
                  <a:pt x="0" y="345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3626625" y="1992291"/>
            <a:ext cx="326839" cy="230012"/>
          </a:xfrm>
          <a:custGeom>
            <a:avLst/>
            <a:gdLst/>
            <a:ahLst/>
            <a:cxnLst/>
            <a:rect l="l" t="t" r="r" b="b"/>
            <a:pathLst>
              <a:path w="490258" h="345018">
                <a:moveTo>
                  <a:pt x="0" y="0"/>
                </a:moveTo>
                <a:lnTo>
                  <a:pt x="490258" y="0"/>
                </a:lnTo>
                <a:lnTo>
                  <a:pt x="490258" y="345017"/>
                </a:lnTo>
                <a:lnTo>
                  <a:pt x="0" y="3450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TextBox 18"/>
          <p:cNvSpPr txBox="1"/>
          <p:nvPr/>
        </p:nvSpPr>
        <p:spPr>
          <a:xfrm>
            <a:off x="4112286" y="2501989"/>
            <a:ext cx="5296749" cy="23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9"/>
              </a:lnSpc>
            </a:pPr>
            <a:r>
              <a:rPr lang="en-US" sz="1799">
                <a:solidFill>
                  <a:srgbClr val="1A263A"/>
                </a:solidFill>
                <a:latin typeface="Montserrat Bold"/>
              </a:rPr>
              <a:t>Memilih berdasarkan pertimbangan logis.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112286" y="2976122"/>
            <a:ext cx="7226492" cy="23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9"/>
              </a:lnSpc>
            </a:pPr>
            <a:r>
              <a:rPr lang="en-US" sz="1799">
                <a:solidFill>
                  <a:srgbClr val="1A263A"/>
                </a:solidFill>
                <a:latin typeface="Montserrat Bold"/>
              </a:rPr>
              <a:t>Memilih berdasarkan sikap / perilaku pribadi para kandidat</a:t>
            </a:r>
          </a:p>
        </p:txBody>
      </p:sp>
      <p:sp>
        <p:nvSpPr>
          <p:cNvPr id="20" name="Freeform 20"/>
          <p:cNvSpPr/>
          <p:nvPr/>
        </p:nvSpPr>
        <p:spPr>
          <a:xfrm>
            <a:off x="3626625" y="2485760"/>
            <a:ext cx="326839" cy="230012"/>
          </a:xfrm>
          <a:custGeom>
            <a:avLst/>
            <a:gdLst/>
            <a:ahLst/>
            <a:cxnLst/>
            <a:rect l="l" t="t" r="r" b="b"/>
            <a:pathLst>
              <a:path w="490258" h="345018">
                <a:moveTo>
                  <a:pt x="0" y="0"/>
                </a:moveTo>
                <a:lnTo>
                  <a:pt x="490258" y="0"/>
                </a:lnTo>
                <a:lnTo>
                  <a:pt x="490258" y="345017"/>
                </a:lnTo>
                <a:lnTo>
                  <a:pt x="0" y="3450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1" name="Freeform 21"/>
          <p:cNvSpPr/>
          <p:nvPr/>
        </p:nvSpPr>
        <p:spPr>
          <a:xfrm>
            <a:off x="3626625" y="2976121"/>
            <a:ext cx="326839" cy="230012"/>
          </a:xfrm>
          <a:custGeom>
            <a:avLst/>
            <a:gdLst/>
            <a:ahLst/>
            <a:cxnLst/>
            <a:rect l="l" t="t" r="r" b="b"/>
            <a:pathLst>
              <a:path w="490258" h="345018">
                <a:moveTo>
                  <a:pt x="0" y="0"/>
                </a:moveTo>
                <a:lnTo>
                  <a:pt x="490258" y="0"/>
                </a:lnTo>
                <a:lnTo>
                  <a:pt x="490258" y="345018"/>
                </a:lnTo>
                <a:lnTo>
                  <a:pt x="0" y="345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2" name="TextBox 22"/>
          <p:cNvSpPr txBox="1"/>
          <p:nvPr/>
        </p:nvSpPr>
        <p:spPr>
          <a:xfrm>
            <a:off x="4112286" y="3608608"/>
            <a:ext cx="7393914" cy="23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9"/>
              </a:lnSpc>
            </a:pPr>
            <a:r>
              <a:rPr lang="en-US" sz="1799">
                <a:solidFill>
                  <a:srgbClr val="1A263A"/>
                </a:solidFill>
                <a:latin typeface="Montserrat Bold"/>
              </a:rPr>
              <a:t>Memilih berdasarkan rekam jejak kandidat yang berkontestasi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090108" y="4337467"/>
            <a:ext cx="7416093" cy="23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9"/>
              </a:lnSpc>
            </a:pPr>
            <a:r>
              <a:rPr lang="en-US" sz="1799">
                <a:solidFill>
                  <a:srgbClr val="1A263A"/>
                </a:solidFill>
                <a:latin typeface="Montserrat Bold"/>
              </a:rPr>
              <a:t>Memilih berdasarkan prestasi-prestasi yang telah dicapai para kandidat. </a:t>
            </a:r>
          </a:p>
        </p:txBody>
      </p:sp>
      <p:sp>
        <p:nvSpPr>
          <p:cNvPr id="24" name="Freeform 24"/>
          <p:cNvSpPr/>
          <p:nvPr/>
        </p:nvSpPr>
        <p:spPr>
          <a:xfrm>
            <a:off x="3626625" y="3686218"/>
            <a:ext cx="326839" cy="230012"/>
          </a:xfrm>
          <a:custGeom>
            <a:avLst/>
            <a:gdLst/>
            <a:ahLst/>
            <a:cxnLst/>
            <a:rect l="l" t="t" r="r" b="b"/>
            <a:pathLst>
              <a:path w="490258" h="345018">
                <a:moveTo>
                  <a:pt x="0" y="0"/>
                </a:moveTo>
                <a:lnTo>
                  <a:pt x="490258" y="0"/>
                </a:lnTo>
                <a:lnTo>
                  <a:pt x="490258" y="345017"/>
                </a:lnTo>
                <a:lnTo>
                  <a:pt x="0" y="3450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/>
          <p:cNvSpPr/>
          <p:nvPr/>
        </p:nvSpPr>
        <p:spPr>
          <a:xfrm>
            <a:off x="3626625" y="4415077"/>
            <a:ext cx="326839" cy="230012"/>
          </a:xfrm>
          <a:custGeom>
            <a:avLst/>
            <a:gdLst/>
            <a:ahLst/>
            <a:cxnLst/>
            <a:rect l="l" t="t" r="r" b="b"/>
            <a:pathLst>
              <a:path w="490258" h="345018">
                <a:moveTo>
                  <a:pt x="0" y="0"/>
                </a:moveTo>
                <a:lnTo>
                  <a:pt x="490258" y="0"/>
                </a:lnTo>
                <a:lnTo>
                  <a:pt x="490258" y="345018"/>
                </a:lnTo>
                <a:lnTo>
                  <a:pt x="0" y="345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TextBox 26"/>
          <p:cNvSpPr txBox="1"/>
          <p:nvPr/>
        </p:nvSpPr>
        <p:spPr>
          <a:xfrm>
            <a:off x="4112286" y="5030060"/>
            <a:ext cx="7393914" cy="23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9"/>
              </a:lnSpc>
            </a:pPr>
            <a:r>
              <a:rPr lang="en-US" sz="1799">
                <a:solidFill>
                  <a:srgbClr val="1A263A"/>
                </a:solidFill>
                <a:latin typeface="Montserrat Bold"/>
              </a:rPr>
              <a:t>Memilih berdasarkan visi-misi / program kerja yang ditawarkan kandidat</a:t>
            </a:r>
          </a:p>
        </p:txBody>
      </p:sp>
      <p:sp>
        <p:nvSpPr>
          <p:cNvPr id="27" name="Freeform 27"/>
          <p:cNvSpPr/>
          <p:nvPr/>
        </p:nvSpPr>
        <p:spPr>
          <a:xfrm>
            <a:off x="3626625" y="5044427"/>
            <a:ext cx="326839" cy="230012"/>
          </a:xfrm>
          <a:custGeom>
            <a:avLst/>
            <a:gdLst/>
            <a:ahLst/>
            <a:cxnLst/>
            <a:rect l="l" t="t" r="r" b="b"/>
            <a:pathLst>
              <a:path w="490258" h="345018">
                <a:moveTo>
                  <a:pt x="0" y="0"/>
                </a:moveTo>
                <a:lnTo>
                  <a:pt x="490258" y="0"/>
                </a:lnTo>
                <a:lnTo>
                  <a:pt x="490258" y="345017"/>
                </a:lnTo>
                <a:lnTo>
                  <a:pt x="0" y="3450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29" name="object 5">
            <a:extLst>
              <a:ext uri="{FF2B5EF4-FFF2-40B4-BE49-F238E27FC236}">
                <a16:creationId xmlns:a16="http://schemas.microsoft.com/office/drawing/2014/main" id="{350CBF96-FEA3-0470-812C-0996D4E742C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513" y="6000750"/>
            <a:ext cx="1463371" cy="857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3204" y="856996"/>
            <a:ext cx="2763520" cy="447294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585"/>
              </a:spcBef>
            </a:pPr>
            <a:r>
              <a:rPr sz="4000" b="1" spc="-10" dirty="0">
                <a:latin typeface="Calibri"/>
                <a:cs typeface="Calibri"/>
              </a:rPr>
              <a:t>Partisipasi 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Politik: 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Memahami 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Dinamika 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Keterlibatan 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35" dirty="0">
                <a:latin typeface="Calibri"/>
                <a:cs typeface="Calibri"/>
              </a:rPr>
              <a:t>Masyarakat </a:t>
            </a:r>
            <a:r>
              <a:rPr sz="4000" spc="-3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dalam</a:t>
            </a:r>
            <a:r>
              <a:rPr sz="4000" spc="-65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Proses </a:t>
            </a:r>
            <a:r>
              <a:rPr sz="4000" spc="-890" dirty="0">
                <a:latin typeface="Calibri"/>
                <a:cs typeface="Calibri"/>
              </a:rPr>
              <a:t> </a:t>
            </a:r>
            <a:r>
              <a:rPr sz="4000" spc="-15" dirty="0">
                <a:latin typeface="Calibri"/>
                <a:cs typeface="Calibri"/>
              </a:rPr>
              <a:t>Politik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513" y="0"/>
            <a:ext cx="12085486" cy="6858000"/>
            <a:chOff x="106513" y="0"/>
            <a:chExt cx="12085486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7883" y="0"/>
              <a:ext cx="8844116" cy="6858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13" y="6000750"/>
              <a:ext cx="1463371" cy="8572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0291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Piramida</a:t>
            </a:r>
            <a:r>
              <a:rPr sz="4400" b="0" spc="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Partisipasi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Politik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(Soemarno,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0" dirty="0">
                <a:solidFill>
                  <a:srgbClr val="000000"/>
                </a:solidFill>
                <a:latin typeface="Calibri Light"/>
                <a:cs typeface="Calibri Light"/>
              </a:rPr>
              <a:t>2009)</a:t>
            </a:r>
            <a:endParaRPr sz="44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40254" y="1748369"/>
            <a:ext cx="5010785" cy="4351655"/>
            <a:chOff x="4040254" y="1748369"/>
            <a:chExt cx="5010785" cy="4351655"/>
          </a:xfrm>
        </p:grpSpPr>
        <p:sp>
          <p:nvSpPr>
            <p:cNvPr id="4" name="object 4"/>
            <p:cNvSpPr/>
            <p:nvPr/>
          </p:nvSpPr>
          <p:spPr>
            <a:xfrm>
              <a:off x="4040254" y="1748369"/>
              <a:ext cx="4351655" cy="4351655"/>
            </a:xfrm>
            <a:custGeom>
              <a:avLst/>
              <a:gdLst/>
              <a:ahLst/>
              <a:cxnLst/>
              <a:rect l="l" t="t" r="r" b="b"/>
              <a:pathLst>
                <a:path w="4351655" h="4351655">
                  <a:moveTo>
                    <a:pt x="2175668" y="0"/>
                  </a:moveTo>
                  <a:lnTo>
                    <a:pt x="0" y="4351338"/>
                  </a:lnTo>
                  <a:lnTo>
                    <a:pt x="4351337" y="4351338"/>
                  </a:lnTo>
                  <a:lnTo>
                    <a:pt x="217566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15923" y="2183927"/>
              <a:ext cx="2828925" cy="773430"/>
            </a:xfrm>
            <a:custGeom>
              <a:avLst/>
              <a:gdLst/>
              <a:ahLst/>
              <a:cxnLst/>
              <a:rect l="l" t="t" r="r" b="b"/>
              <a:pathLst>
                <a:path w="2828925" h="773430">
                  <a:moveTo>
                    <a:pt x="2699468" y="0"/>
                  </a:moveTo>
                  <a:lnTo>
                    <a:pt x="128901" y="0"/>
                  </a:lnTo>
                  <a:lnTo>
                    <a:pt x="78727" y="10129"/>
                  </a:lnTo>
                  <a:lnTo>
                    <a:pt x="37754" y="37754"/>
                  </a:lnTo>
                  <a:lnTo>
                    <a:pt x="10129" y="78727"/>
                  </a:lnTo>
                  <a:lnTo>
                    <a:pt x="0" y="128901"/>
                  </a:lnTo>
                  <a:lnTo>
                    <a:pt x="0" y="644481"/>
                  </a:lnTo>
                  <a:lnTo>
                    <a:pt x="10129" y="694655"/>
                  </a:lnTo>
                  <a:lnTo>
                    <a:pt x="37754" y="735628"/>
                  </a:lnTo>
                  <a:lnTo>
                    <a:pt x="78727" y="763253"/>
                  </a:lnTo>
                  <a:lnTo>
                    <a:pt x="128901" y="773383"/>
                  </a:lnTo>
                  <a:lnTo>
                    <a:pt x="2699468" y="773383"/>
                  </a:lnTo>
                  <a:lnTo>
                    <a:pt x="2749642" y="763253"/>
                  </a:lnTo>
                  <a:lnTo>
                    <a:pt x="2790614" y="735628"/>
                  </a:lnTo>
                  <a:lnTo>
                    <a:pt x="2818239" y="694655"/>
                  </a:lnTo>
                  <a:lnTo>
                    <a:pt x="2828368" y="644481"/>
                  </a:lnTo>
                  <a:lnTo>
                    <a:pt x="2828368" y="128901"/>
                  </a:lnTo>
                  <a:lnTo>
                    <a:pt x="2818239" y="78727"/>
                  </a:lnTo>
                  <a:lnTo>
                    <a:pt x="2790614" y="37754"/>
                  </a:lnTo>
                  <a:lnTo>
                    <a:pt x="2749642" y="10129"/>
                  </a:lnTo>
                  <a:lnTo>
                    <a:pt x="2699468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15923" y="2183927"/>
              <a:ext cx="2828925" cy="773430"/>
            </a:xfrm>
            <a:custGeom>
              <a:avLst/>
              <a:gdLst/>
              <a:ahLst/>
              <a:cxnLst/>
              <a:rect l="l" t="t" r="r" b="b"/>
              <a:pathLst>
                <a:path w="2828925" h="773430">
                  <a:moveTo>
                    <a:pt x="0" y="128900"/>
                  </a:moveTo>
                  <a:lnTo>
                    <a:pt x="10129" y="78726"/>
                  </a:lnTo>
                  <a:lnTo>
                    <a:pt x="37754" y="37754"/>
                  </a:lnTo>
                  <a:lnTo>
                    <a:pt x="78726" y="10129"/>
                  </a:lnTo>
                  <a:lnTo>
                    <a:pt x="128900" y="0"/>
                  </a:lnTo>
                  <a:lnTo>
                    <a:pt x="2699469" y="0"/>
                  </a:lnTo>
                  <a:lnTo>
                    <a:pt x="2749642" y="10129"/>
                  </a:lnTo>
                  <a:lnTo>
                    <a:pt x="2790614" y="37754"/>
                  </a:lnTo>
                  <a:lnTo>
                    <a:pt x="2818239" y="78726"/>
                  </a:lnTo>
                  <a:lnTo>
                    <a:pt x="2828369" y="128900"/>
                  </a:lnTo>
                  <a:lnTo>
                    <a:pt x="2828369" y="644481"/>
                  </a:lnTo>
                  <a:lnTo>
                    <a:pt x="2818239" y="694655"/>
                  </a:lnTo>
                  <a:lnTo>
                    <a:pt x="2790614" y="735627"/>
                  </a:lnTo>
                  <a:lnTo>
                    <a:pt x="2749642" y="763252"/>
                  </a:lnTo>
                  <a:lnTo>
                    <a:pt x="2699469" y="773382"/>
                  </a:lnTo>
                  <a:lnTo>
                    <a:pt x="128900" y="773382"/>
                  </a:lnTo>
                  <a:lnTo>
                    <a:pt x="78726" y="763252"/>
                  </a:lnTo>
                  <a:lnTo>
                    <a:pt x="37754" y="735627"/>
                  </a:lnTo>
                  <a:lnTo>
                    <a:pt x="10129" y="694655"/>
                  </a:lnTo>
                  <a:lnTo>
                    <a:pt x="0" y="644481"/>
                  </a:lnTo>
                  <a:lnTo>
                    <a:pt x="0" y="128900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15923" y="3053982"/>
              <a:ext cx="2828925" cy="773430"/>
            </a:xfrm>
            <a:custGeom>
              <a:avLst/>
              <a:gdLst/>
              <a:ahLst/>
              <a:cxnLst/>
              <a:rect l="l" t="t" r="r" b="b"/>
              <a:pathLst>
                <a:path w="2828925" h="773429">
                  <a:moveTo>
                    <a:pt x="2699468" y="0"/>
                  </a:moveTo>
                  <a:lnTo>
                    <a:pt x="128901" y="0"/>
                  </a:lnTo>
                  <a:lnTo>
                    <a:pt x="78727" y="10129"/>
                  </a:lnTo>
                  <a:lnTo>
                    <a:pt x="37754" y="37754"/>
                  </a:lnTo>
                  <a:lnTo>
                    <a:pt x="10129" y="78727"/>
                  </a:lnTo>
                  <a:lnTo>
                    <a:pt x="0" y="128901"/>
                  </a:lnTo>
                  <a:lnTo>
                    <a:pt x="0" y="644481"/>
                  </a:lnTo>
                  <a:lnTo>
                    <a:pt x="10129" y="694655"/>
                  </a:lnTo>
                  <a:lnTo>
                    <a:pt x="37754" y="735627"/>
                  </a:lnTo>
                  <a:lnTo>
                    <a:pt x="78727" y="763252"/>
                  </a:lnTo>
                  <a:lnTo>
                    <a:pt x="128901" y="773381"/>
                  </a:lnTo>
                  <a:lnTo>
                    <a:pt x="2699468" y="773381"/>
                  </a:lnTo>
                  <a:lnTo>
                    <a:pt x="2749642" y="763252"/>
                  </a:lnTo>
                  <a:lnTo>
                    <a:pt x="2790614" y="735627"/>
                  </a:lnTo>
                  <a:lnTo>
                    <a:pt x="2818239" y="694655"/>
                  </a:lnTo>
                  <a:lnTo>
                    <a:pt x="2828368" y="644481"/>
                  </a:lnTo>
                  <a:lnTo>
                    <a:pt x="2828368" y="128901"/>
                  </a:lnTo>
                  <a:lnTo>
                    <a:pt x="2818239" y="78727"/>
                  </a:lnTo>
                  <a:lnTo>
                    <a:pt x="2790614" y="37754"/>
                  </a:lnTo>
                  <a:lnTo>
                    <a:pt x="2749642" y="10129"/>
                  </a:lnTo>
                  <a:lnTo>
                    <a:pt x="2699468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15923" y="3053982"/>
              <a:ext cx="2828925" cy="773430"/>
            </a:xfrm>
            <a:custGeom>
              <a:avLst/>
              <a:gdLst/>
              <a:ahLst/>
              <a:cxnLst/>
              <a:rect l="l" t="t" r="r" b="b"/>
              <a:pathLst>
                <a:path w="2828925" h="773429">
                  <a:moveTo>
                    <a:pt x="0" y="128900"/>
                  </a:moveTo>
                  <a:lnTo>
                    <a:pt x="10129" y="78726"/>
                  </a:lnTo>
                  <a:lnTo>
                    <a:pt x="37754" y="37754"/>
                  </a:lnTo>
                  <a:lnTo>
                    <a:pt x="78726" y="10129"/>
                  </a:lnTo>
                  <a:lnTo>
                    <a:pt x="128900" y="0"/>
                  </a:lnTo>
                  <a:lnTo>
                    <a:pt x="2699469" y="0"/>
                  </a:lnTo>
                  <a:lnTo>
                    <a:pt x="2749642" y="10129"/>
                  </a:lnTo>
                  <a:lnTo>
                    <a:pt x="2790614" y="37754"/>
                  </a:lnTo>
                  <a:lnTo>
                    <a:pt x="2818239" y="78726"/>
                  </a:lnTo>
                  <a:lnTo>
                    <a:pt x="2828369" y="128900"/>
                  </a:lnTo>
                  <a:lnTo>
                    <a:pt x="2828369" y="644481"/>
                  </a:lnTo>
                  <a:lnTo>
                    <a:pt x="2818239" y="694655"/>
                  </a:lnTo>
                  <a:lnTo>
                    <a:pt x="2790614" y="735627"/>
                  </a:lnTo>
                  <a:lnTo>
                    <a:pt x="2749642" y="763252"/>
                  </a:lnTo>
                  <a:lnTo>
                    <a:pt x="2699469" y="773382"/>
                  </a:lnTo>
                  <a:lnTo>
                    <a:pt x="128900" y="773382"/>
                  </a:lnTo>
                  <a:lnTo>
                    <a:pt x="78726" y="763252"/>
                  </a:lnTo>
                  <a:lnTo>
                    <a:pt x="37754" y="735627"/>
                  </a:lnTo>
                  <a:lnTo>
                    <a:pt x="10129" y="694655"/>
                  </a:lnTo>
                  <a:lnTo>
                    <a:pt x="0" y="644481"/>
                  </a:lnTo>
                  <a:lnTo>
                    <a:pt x="0" y="128900"/>
                  </a:lnTo>
                  <a:close/>
                </a:path>
              </a:pathLst>
            </a:custGeom>
            <a:ln w="12700">
              <a:solidFill>
                <a:srgbClr val="67EF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15923" y="3924039"/>
              <a:ext cx="2828925" cy="773430"/>
            </a:xfrm>
            <a:custGeom>
              <a:avLst/>
              <a:gdLst/>
              <a:ahLst/>
              <a:cxnLst/>
              <a:rect l="l" t="t" r="r" b="b"/>
              <a:pathLst>
                <a:path w="2828925" h="773429">
                  <a:moveTo>
                    <a:pt x="2699468" y="0"/>
                  </a:moveTo>
                  <a:lnTo>
                    <a:pt x="128901" y="0"/>
                  </a:lnTo>
                  <a:lnTo>
                    <a:pt x="78727" y="10129"/>
                  </a:lnTo>
                  <a:lnTo>
                    <a:pt x="37754" y="37753"/>
                  </a:lnTo>
                  <a:lnTo>
                    <a:pt x="10129" y="78726"/>
                  </a:lnTo>
                  <a:lnTo>
                    <a:pt x="0" y="128899"/>
                  </a:lnTo>
                  <a:lnTo>
                    <a:pt x="0" y="644480"/>
                  </a:lnTo>
                  <a:lnTo>
                    <a:pt x="10129" y="694654"/>
                  </a:lnTo>
                  <a:lnTo>
                    <a:pt x="37754" y="735627"/>
                  </a:lnTo>
                  <a:lnTo>
                    <a:pt x="78727" y="763252"/>
                  </a:lnTo>
                  <a:lnTo>
                    <a:pt x="128901" y="773381"/>
                  </a:lnTo>
                  <a:lnTo>
                    <a:pt x="2699468" y="773381"/>
                  </a:lnTo>
                  <a:lnTo>
                    <a:pt x="2749642" y="763252"/>
                  </a:lnTo>
                  <a:lnTo>
                    <a:pt x="2790614" y="735627"/>
                  </a:lnTo>
                  <a:lnTo>
                    <a:pt x="2818239" y="694654"/>
                  </a:lnTo>
                  <a:lnTo>
                    <a:pt x="2828368" y="644480"/>
                  </a:lnTo>
                  <a:lnTo>
                    <a:pt x="2828368" y="128899"/>
                  </a:lnTo>
                  <a:lnTo>
                    <a:pt x="2818239" y="78726"/>
                  </a:lnTo>
                  <a:lnTo>
                    <a:pt x="2790614" y="37753"/>
                  </a:lnTo>
                  <a:lnTo>
                    <a:pt x="2749642" y="10129"/>
                  </a:lnTo>
                  <a:lnTo>
                    <a:pt x="2699468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15923" y="3924039"/>
              <a:ext cx="2828925" cy="773430"/>
            </a:xfrm>
            <a:custGeom>
              <a:avLst/>
              <a:gdLst/>
              <a:ahLst/>
              <a:cxnLst/>
              <a:rect l="l" t="t" r="r" b="b"/>
              <a:pathLst>
                <a:path w="2828925" h="773429">
                  <a:moveTo>
                    <a:pt x="0" y="128900"/>
                  </a:moveTo>
                  <a:lnTo>
                    <a:pt x="10129" y="78726"/>
                  </a:lnTo>
                  <a:lnTo>
                    <a:pt x="37754" y="37754"/>
                  </a:lnTo>
                  <a:lnTo>
                    <a:pt x="78726" y="10129"/>
                  </a:lnTo>
                  <a:lnTo>
                    <a:pt x="128900" y="0"/>
                  </a:lnTo>
                  <a:lnTo>
                    <a:pt x="2699469" y="0"/>
                  </a:lnTo>
                  <a:lnTo>
                    <a:pt x="2749642" y="10129"/>
                  </a:lnTo>
                  <a:lnTo>
                    <a:pt x="2790614" y="37754"/>
                  </a:lnTo>
                  <a:lnTo>
                    <a:pt x="2818239" y="78726"/>
                  </a:lnTo>
                  <a:lnTo>
                    <a:pt x="2828369" y="128900"/>
                  </a:lnTo>
                  <a:lnTo>
                    <a:pt x="2828369" y="644481"/>
                  </a:lnTo>
                  <a:lnTo>
                    <a:pt x="2818239" y="694655"/>
                  </a:lnTo>
                  <a:lnTo>
                    <a:pt x="2790614" y="735627"/>
                  </a:lnTo>
                  <a:lnTo>
                    <a:pt x="2749642" y="763252"/>
                  </a:lnTo>
                  <a:lnTo>
                    <a:pt x="2699469" y="773382"/>
                  </a:lnTo>
                  <a:lnTo>
                    <a:pt x="128900" y="773382"/>
                  </a:lnTo>
                  <a:lnTo>
                    <a:pt x="78726" y="763252"/>
                  </a:lnTo>
                  <a:lnTo>
                    <a:pt x="37754" y="735627"/>
                  </a:lnTo>
                  <a:lnTo>
                    <a:pt x="10129" y="694655"/>
                  </a:lnTo>
                  <a:lnTo>
                    <a:pt x="0" y="644481"/>
                  </a:lnTo>
                  <a:lnTo>
                    <a:pt x="0" y="128900"/>
                  </a:lnTo>
                  <a:close/>
                </a:path>
              </a:pathLst>
            </a:custGeom>
            <a:ln w="12700">
              <a:solidFill>
                <a:srgbClr val="3FE1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15923" y="4794093"/>
              <a:ext cx="2828925" cy="773430"/>
            </a:xfrm>
            <a:custGeom>
              <a:avLst/>
              <a:gdLst/>
              <a:ahLst/>
              <a:cxnLst/>
              <a:rect l="l" t="t" r="r" b="b"/>
              <a:pathLst>
                <a:path w="2828925" h="773429">
                  <a:moveTo>
                    <a:pt x="2699468" y="0"/>
                  </a:moveTo>
                  <a:lnTo>
                    <a:pt x="128901" y="0"/>
                  </a:lnTo>
                  <a:lnTo>
                    <a:pt x="78727" y="10129"/>
                  </a:lnTo>
                  <a:lnTo>
                    <a:pt x="37754" y="37754"/>
                  </a:lnTo>
                  <a:lnTo>
                    <a:pt x="10129" y="78727"/>
                  </a:lnTo>
                  <a:lnTo>
                    <a:pt x="0" y="128901"/>
                  </a:lnTo>
                  <a:lnTo>
                    <a:pt x="0" y="644481"/>
                  </a:lnTo>
                  <a:lnTo>
                    <a:pt x="10129" y="694655"/>
                  </a:lnTo>
                  <a:lnTo>
                    <a:pt x="37754" y="735627"/>
                  </a:lnTo>
                  <a:lnTo>
                    <a:pt x="78727" y="763252"/>
                  </a:lnTo>
                  <a:lnTo>
                    <a:pt x="128901" y="773381"/>
                  </a:lnTo>
                  <a:lnTo>
                    <a:pt x="2699468" y="773381"/>
                  </a:lnTo>
                  <a:lnTo>
                    <a:pt x="2749642" y="763252"/>
                  </a:lnTo>
                  <a:lnTo>
                    <a:pt x="2790614" y="735627"/>
                  </a:lnTo>
                  <a:lnTo>
                    <a:pt x="2818239" y="694655"/>
                  </a:lnTo>
                  <a:lnTo>
                    <a:pt x="2828368" y="644481"/>
                  </a:lnTo>
                  <a:lnTo>
                    <a:pt x="2828368" y="128901"/>
                  </a:lnTo>
                  <a:lnTo>
                    <a:pt x="2818239" y="78727"/>
                  </a:lnTo>
                  <a:lnTo>
                    <a:pt x="2790614" y="37754"/>
                  </a:lnTo>
                  <a:lnTo>
                    <a:pt x="2749642" y="10129"/>
                  </a:lnTo>
                  <a:lnTo>
                    <a:pt x="2699468" y="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15923" y="4794093"/>
              <a:ext cx="2828925" cy="773430"/>
            </a:xfrm>
            <a:custGeom>
              <a:avLst/>
              <a:gdLst/>
              <a:ahLst/>
              <a:cxnLst/>
              <a:rect l="l" t="t" r="r" b="b"/>
              <a:pathLst>
                <a:path w="2828925" h="773429">
                  <a:moveTo>
                    <a:pt x="0" y="128900"/>
                  </a:moveTo>
                  <a:lnTo>
                    <a:pt x="10129" y="78726"/>
                  </a:lnTo>
                  <a:lnTo>
                    <a:pt x="37754" y="37754"/>
                  </a:lnTo>
                  <a:lnTo>
                    <a:pt x="78726" y="10129"/>
                  </a:lnTo>
                  <a:lnTo>
                    <a:pt x="128900" y="0"/>
                  </a:lnTo>
                  <a:lnTo>
                    <a:pt x="2699469" y="0"/>
                  </a:lnTo>
                  <a:lnTo>
                    <a:pt x="2749642" y="10129"/>
                  </a:lnTo>
                  <a:lnTo>
                    <a:pt x="2790614" y="37754"/>
                  </a:lnTo>
                  <a:lnTo>
                    <a:pt x="2818239" y="78726"/>
                  </a:lnTo>
                  <a:lnTo>
                    <a:pt x="2828369" y="128900"/>
                  </a:lnTo>
                  <a:lnTo>
                    <a:pt x="2828369" y="644481"/>
                  </a:lnTo>
                  <a:lnTo>
                    <a:pt x="2818239" y="694655"/>
                  </a:lnTo>
                  <a:lnTo>
                    <a:pt x="2790614" y="735627"/>
                  </a:lnTo>
                  <a:lnTo>
                    <a:pt x="2749642" y="763252"/>
                  </a:lnTo>
                  <a:lnTo>
                    <a:pt x="2699469" y="773382"/>
                  </a:lnTo>
                  <a:lnTo>
                    <a:pt x="128900" y="773382"/>
                  </a:lnTo>
                  <a:lnTo>
                    <a:pt x="78726" y="763252"/>
                  </a:lnTo>
                  <a:lnTo>
                    <a:pt x="37754" y="735627"/>
                  </a:lnTo>
                  <a:lnTo>
                    <a:pt x="10129" y="694655"/>
                  </a:lnTo>
                  <a:lnTo>
                    <a:pt x="0" y="644481"/>
                  </a:lnTo>
                  <a:lnTo>
                    <a:pt x="0" y="128900"/>
                  </a:lnTo>
                  <a:close/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793527" y="2272284"/>
            <a:ext cx="1673860" cy="312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Aktivis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00"/>
              </a:spcBef>
            </a:pPr>
            <a:r>
              <a:rPr sz="3200" spc="-10" dirty="0">
                <a:latin typeface="Calibri"/>
                <a:cs typeface="Calibri"/>
              </a:rPr>
              <a:t>Partisipan</a:t>
            </a:r>
            <a:endParaRPr sz="3200">
              <a:latin typeface="Calibri"/>
              <a:cs typeface="Calibri"/>
            </a:endParaRPr>
          </a:p>
          <a:p>
            <a:pPr marL="12700" marR="5080" algn="ctr">
              <a:lnSpc>
                <a:spcPct val="178100"/>
              </a:lnSpc>
              <a:spcBef>
                <a:spcPts val="25"/>
              </a:spcBef>
            </a:pPr>
            <a:r>
              <a:rPr sz="3200" spc="-6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6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spc="-3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  </a:t>
            </a:r>
            <a:r>
              <a:rPr sz="3200" spc="-5" dirty="0">
                <a:latin typeface="Calibri"/>
                <a:cs typeface="Calibri"/>
              </a:rPr>
              <a:t>Apolitic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13" y="6000750"/>
            <a:ext cx="1463371" cy="85724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6947" y="774699"/>
            <a:ext cx="61093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5" dirty="0">
                <a:solidFill>
                  <a:srgbClr val="000000"/>
                </a:solidFill>
              </a:rPr>
              <a:t>Pentingnya</a:t>
            </a:r>
            <a:r>
              <a:rPr sz="4000" spc="-3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Partisipasi</a:t>
            </a:r>
            <a:r>
              <a:rPr sz="4000" spc="-2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Politik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4688489" y="2037133"/>
            <a:ext cx="7143750" cy="892175"/>
            <a:chOff x="4688489" y="2037133"/>
            <a:chExt cx="7143750" cy="892175"/>
          </a:xfrm>
        </p:grpSpPr>
        <p:sp>
          <p:nvSpPr>
            <p:cNvPr id="4" name="object 4"/>
            <p:cNvSpPr/>
            <p:nvPr/>
          </p:nvSpPr>
          <p:spPr>
            <a:xfrm>
              <a:off x="4694839" y="2368203"/>
              <a:ext cx="7131050" cy="554990"/>
            </a:xfrm>
            <a:custGeom>
              <a:avLst/>
              <a:gdLst/>
              <a:ahLst/>
              <a:cxnLst/>
              <a:rect l="l" t="t" r="r" b="b"/>
              <a:pathLst>
                <a:path w="7131050" h="554989">
                  <a:moveTo>
                    <a:pt x="0" y="0"/>
                  </a:moveTo>
                  <a:lnTo>
                    <a:pt x="7131002" y="0"/>
                  </a:lnTo>
                  <a:lnTo>
                    <a:pt x="7131002" y="554399"/>
                  </a:lnTo>
                  <a:lnTo>
                    <a:pt x="0" y="55439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51389" y="2043483"/>
              <a:ext cx="4991735" cy="649605"/>
            </a:xfrm>
            <a:custGeom>
              <a:avLst/>
              <a:gdLst/>
              <a:ahLst/>
              <a:cxnLst/>
              <a:rect l="l" t="t" r="r" b="b"/>
              <a:pathLst>
                <a:path w="4991734" h="649605">
                  <a:moveTo>
                    <a:pt x="4883459" y="0"/>
                  </a:moveTo>
                  <a:lnTo>
                    <a:pt x="108240" y="0"/>
                  </a:lnTo>
                  <a:lnTo>
                    <a:pt x="66108" y="8506"/>
                  </a:lnTo>
                  <a:lnTo>
                    <a:pt x="31702" y="31703"/>
                  </a:lnTo>
                  <a:lnTo>
                    <a:pt x="8506" y="66109"/>
                  </a:lnTo>
                  <a:lnTo>
                    <a:pt x="0" y="108242"/>
                  </a:lnTo>
                  <a:lnTo>
                    <a:pt x="0" y="541200"/>
                  </a:lnTo>
                  <a:lnTo>
                    <a:pt x="8506" y="583332"/>
                  </a:lnTo>
                  <a:lnTo>
                    <a:pt x="31702" y="617737"/>
                  </a:lnTo>
                  <a:lnTo>
                    <a:pt x="66108" y="640934"/>
                  </a:lnTo>
                  <a:lnTo>
                    <a:pt x="108240" y="649441"/>
                  </a:lnTo>
                  <a:lnTo>
                    <a:pt x="4883459" y="649441"/>
                  </a:lnTo>
                  <a:lnTo>
                    <a:pt x="4925591" y="640934"/>
                  </a:lnTo>
                  <a:lnTo>
                    <a:pt x="4959997" y="617737"/>
                  </a:lnTo>
                  <a:lnTo>
                    <a:pt x="4983194" y="583332"/>
                  </a:lnTo>
                  <a:lnTo>
                    <a:pt x="4991700" y="541200"/>
                  </a:lnTo>
                  <a:lnTo>
                    <a:pt x="4991700" y="108242"/>
                  </a:lnTo>
                  <a:lnTo>
                    <a:pt x="4983194" y="66109"/>
                  </a:lnTo>
                  <a:lnTo>
                    <a:pt x="4959997" y="31703"/>
                  </a:lnTo>
                  <a:lnTo>
                    <a:pt x="4925591" y="8506"/>
                  </a:lnTo>
                  <a:lnTo>
                    <a:pt x="4883459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51389" y="2043483"/>
              <a:ext cx="4991735" cy="649605"/>
            </a:xfrm>
            <a:custGeom>
              <a:avLst/>
              <a:gdLst/>
              <a:ahLst/>
              <a:cxnLst/>
              <a:rect l="l" t="t" r="r" b="b"/>
              <a:pathLst>
                <a:path w="4991734" h="649605">
                  <a:moveTo>
                    <a:pt x="0" y="108240"/>
                  </a:moveTo>
                  <a:lnTo>
                    <a:pt x="8506" y="66108"/>
                  </a:lnTo>
                  <a:lnTo>
                    <a:pt x="31703" y="31703"/>
                  </a:lnTo>
                  <a:lnTo>
                    <a:pt x="66108" y="8506"/>
                  </a:lnTo>
                  <a:lnTo>
                    <a:pt x="108240" y="0"/>
                  </a:lnTo>
                  <a:lnTo>
                    <a:pt x="4883460" y="0"/>
                  </a:lnTo>
                  <a:lnTo>
                    <a:pt x="4925592" y="8506"/>
                  </a:lnTo>
                  <a:lnTo>
                    <a:pt x="4959998" y="31703"/>
                  </a:lnTo>
                  <a:lnTo>
                    <a:pt x="4983194" y="66108"/>
                  </a:lnTo>
                  <a:lnTo>
                    <a:pt x="4991701" y="108240"/>
                  </a:lnTo>
                  <a:lnTo>
                    <a:pt x="4991701" y="541199"/>
                  </a:lnTo>
                  <a:lnTo>
                    <a:pt x="4983194" y="583331"/>
                  </a:lnTo>
                  <a:lnTo>
                    <a:pt x="4959998" y="617736"/>
                  </a:lnTo>
                  <a:lnTo>
                    <a:pt x="4925592" y="640933"/>
                  </a:lnTo>
                  <a:lnTo>
                    <a:pt x="4883460" y="649440"/>
                  </a:lnTo>
                  <a:lnTo>
                    <a:pt x="108240" y="649440"/>
                  </a:lnTo>
                  <a:lnTo>
                    <a:pt x="66108" y="640933"/>
                  </a:lnTo>
                  <a:lnTo>
                    <a:pt x="31703" y="617736"/>
                  </a:lnTo>
                  <a:lnTo>
                    <a:pt x="8506" y="583331"/>
                  </a:lnTo>
                  <a:lnTo>
                    <a:pt x="0" y="541199"/>
                  </a:lnTo>
                  <a:lnTo>
                    <a:pt x="0" y="1082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688489" y="3035053"/>
            <a:ext cx="7143750" cy="892175"/>
            <a:chOff x="4688489" y="3035053"/>
            <a:chExt cx="7143750" cy="892175"/>
          </a:xfrm>
        </p:grpSpPr>
        <p:sp>
          <p:nvSpPr>
            <p:cNvPr id="8" name="object 8"/>
            <p:cNvSpPr/>
            <p:nvPr/>
          </p:nvSpPr>
          <p:spPr>
            <a:xfrm>
              <a:off x="4694839" y="3366123"/>
              <a:ext cx="7131050" cy="554990"/>
            </a:xfrm>
            <a:custGeom>
              <a:avLst/>
              <a:gdLst/>
              <a:ahLst/>
              <a:cxnLst/>
              <a:rect l="l" t="t" r="r" b="b"/>
              <a:pathLst>
                <a:path w="7131050" h="554989">
                  <a:moveTo>
                    <a:pt x="0" y="0"/>
                  </a:moveTo>
                  <a:lnTo>
                    <a:pt x="7131002" y="0"/>
                  </a:lnTo>
                  <a:lnTo>
                    <a:pt x="7131002" y="554399"/>
                  </a:lnTo>
                  <a:lnTo>
                    <a:pt x="0" y="55439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51389" y="3041403"/>
              <a:ext cx="4991735" cy="649605"/>
            </a:xfrm>
            <a:custGeom>
              <a:avLst/>
              <a:gdLst/>
              <a:ahLst/>
              <a:cxnLst/>
              <a:rect l="l" t="t" r="r" b="b"/>
              <a:pathLst>
                <a:path w="4991734" h="649604">
                  <a:moveTo>
                    <a:pt x="4883459" y="0"/>
                  </a:moveTo>
                  <a:lnTo>
                    <a:pt x="108240" y="0"/>
                  </a:lnTo>
                  <a:lnTo>
                    <a:pt x="66108" y="8506"/>
                  </a:lnTo>
                  <a:lnTo>
                    <a:pt x="31702" y="31703"/>
                  </a:lnTo>
                  <a:lnTo>
                    <a:pt x="8506" y="66108"/>
                  </a:lnTo>
                  <a:lnTo>
                    <a:pt x="0" y="108240"/>
                  </a:lnTo>
                  <a:lnTo>
                    <a:pt x="0" y="541199"/>
                  </a:lnTo>
                  <a:lnTo>
                    <a:pt x="8506" y="583331"/>
                  </a:lnTo>
                  <a:lnTo>
                    <a:pt x="31702" y="617737"/>
                  </a:lnTo>
                  <a:lnTo>
                    <a:pt x="66108" y="640933"/>
                  </a:lnTo>
                  <a:lnTo>
                    <a:pt x="108240" y="649439"/>
                  </a:lnTo>
                  <a:lnTo>
                    <a:pt x="4883459" y="649439"/>
                  </a:lnTo>
                  <a:lnTo>
                    <a:pt x="4925591" y="640933"/>
                  </a:lnTo>
                  <a:lnTo>
                    <a:pt x="4959997" y="617737"/>
                  </a:lnTo>
                  <a:lnTo>
                    <a:pt x="4983194" y="583331"/>
                  </a:lnTo>
                  <a:lnTo>
                    <a:pt x="4991700" y="541199"/>
                  </a:lnTo>
                  <a:lnTo>
                    <a:pt x="4991700" y="108240"/>
                  </a:lnTo>
                  <a:lnTo>
                    <a:pt x="4983194" y="66108"/>
                  </a:lnTo>
                  <a:lnTo>
                    <a:pt x="4959997" y="31703"/>
                  </a:lnTo>
                  <a:lnTo>
                    <a:pt x="4925591" y="8506"/>
                  </a:lnTo>
                  <a:lnTo>
                    <a:pt x="4883459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51389" y="3041403"/>
              <a:ext cx="4991735" cy="649605"/>
            </a:xfrm>
            <a:custGeom>
              <a:avLst/>
              <a:gdLst/>
              <a:ahLst/>
              <a:cxnLst/>
              <a:rect l="l" t="t" r="r" b="b"/>
              <a:pathLst>
                <a:path w="4991734" h="649604">
                  <a:moveTo>
                    <a:pt x="0" y="108240"/>
                  </a:moveTo>
                  <a:lnTo>
                    <a:pt x="8506" y="66108"/>
                  </a:lnTo>
                  <a:lnTo>
                    <a:pt x="31703" y="31703"/>
                  </a:lnTo>
                  <a:lnTo>
                    <a:pt x="66108" y="8506"/>
                  </a:lnTo>
                  <a:lnTo>
                    <a:pt x="108240" y="0"/>
                  </a:lnTo>
                  <a:lnTo>
                    <a:pt x="4883460" y="0"/>
                  </a:lnTo>
                  <a:lnTo>
                    <a:pt x="4925592" y="8506"/>
                  </a:lnTo>
                  <a:lnTo>
                    <a:pt x="4959998" y="31703"/>
                  </a:lnTo>
                  <a:lnTo>
                    <a:pt x="4983194" y="66108"/>
                  </a:lnTo>
                  <a:lnTo>
                    <a:pt x="4991701" y="108240"/>
                  </a:lnTo>
                  <a:lnTo>
                    <a:pt x="4991701" y="541199"/>
                  </a:lnTo>
                  <a:lnTo>
                    <a:pt x="4983194" y="583331"/>
                  </a:lnTo>
                  <a:lnTo>
                    <a:pt x="4959998" y="617736"/>
                  </a:lnTo>
                  <a:lnTo>
                    <a:pt x="4925592" y="640933"/>
                  </a:lnTo>
                  <a:lnTo>
                    <a:pt x="4883460" y="649440"/>
                  </a:lnTo>
                  <a:lnTo>
                    <a:pt x="108240" y="649440"/>
                  </a:lnTo>
                  <a:lnTo>
                    <a:pt x="66108" y="640933"/>
                  </a:lnTo>
                  <a:lnTo>
                    <a:pt x="31703" y="617736"/>
                  </a:lnTo>
                  <a:lnTo>
                    <a:pt x="8506" y="583331"/>
                  </a:lnTo>
                  <a:lnTo>
                    <a:pt x="0" y="541199"/>
                  </a:lnTo>
                  <a:lnTo>
                    <a:pt x="0" y="1082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688489" y="4032973"/>
            <a:ext cx="7143750" cy="892175"/>
            <a:chOff x="4688489" y="4032973"/>
            <a:chExt cx="7143750" cy="892175"/>
          </a:xfrm>
        </p:grpSpPr>
        <p:sp>
          <p:nvSpPr>
            <p:cNvPr id="12" name="object 12"/>
            <p:cNvSpPr/>
            <p:nvPr/>
          </p:nvSpPr>
          <p:spPr>
            <a:xfrm>
              <a:off x="4694839" y="4364043"/>
              <a:ext cx="7131050" cy="554990"/>
            </a:xfrm>
            <a:custGeom>
              <a:avLst/>
              <a:gdLst/>
              <a:ahLst/>
              <a:cxnLst/>
              <a:rect l="l" t="t" r="r" b="b"/>
              <a:pathLst>
                <a:path w="7131050" h="554989">
                  <a:moveTo>
                    <a:pt x="0" y="0"/>
                  </a:moveTo>
                  <a:lnTo>
                    <a:pt x="7131002" y="0"/>
                  </a:lnTo>
                  <a:lnTo>
                    <a:pt x="7131002" y="554399"/>
                  </a:lnTo>
                  <a:lnTo>
                    <a:pt x="0" y="55439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51389" y="4039323"/>
              <a:ext cx="4991735" cy="649605"/>
            </a:xfrm>
            <a:custGeom>
              <a:avLst/>
              <a:gdLst/>
              <a:ahLst/>
              <a:cxnLst/>
              <a:rect l="l" t="t" r="r" b="b"/>
              <a:pathLst>
                <a:path w="4991734" h="649604">
                  <a:moveTo>
                    <a:pt x="4883459" y="0"/>
                  </a:moveTo>
                  <a:lnTo>
                    <a:pt x="108240" y="0"/>
                  </a:lnTo>
                  <a:lnTo>
                    <a:pt x="66108" y="8506"/>
                  </a:lnTo>
                  <a:lnTo>
                    <a:pt x="31702" y="31702"/>
                  </a:lnTo>
                  <a:lnTo>
                    <a:pt x="8506" y="66108"/>
                  </a:lnTo>
                  <a:lnTo>
                    <a:pt x="0" y="108240"/>
                  </a:lnTo>
                  <a:lnTo>
                    <a:pt x="0" y="541199"/>
                  </a:lnTo>
                  <a:lnTo>
                    <a:pt x="8506" y="583331"/>
                  </a:lnTo>
                  <a:lnTo>
                    <a:pt x="31702" y="617737"/>
                  </a:lnTo>
                  <a:lnTo>
                    <a:pt x="66108" y="640933"/>
                  </a:lnTo>
                  <a:lnTo>
                    <a:pt x="108240" y="649439"/>
                  </a:lnTo>
                  <a:lnTo>
                    <a:pt x="4883459" y="649439"/>
                  </a:lnTo>
                  <a:lnTo>
                    <a:pt x="4925591" y="640933"/>
                  </a:lnTo>
                  <a:lnTo>
                    <a:pt x="4959997" y="617737"/>
                  </a:lnTo>
                  <a:lnTo>
                    <a:pt x="4983194" y="583331"/>
                  </a:lnTo>
                  <a:lnTo>
                    <a:pt x="4991700" y="541199"/>
                  </a:lnTo>
                  <a:lnTo>
                    <a:pt x="4991700" y="108240"/>
                  </a:lnTo>
                  <a:lnTo>
                    <a:pt x="4983194" y="66108"/>
                  </a:lnTo>
                  <a:lnTo>
                    <a:pt x="4959997" y="31702"/>
                  </a:lnTo>
                  <a:lnTo>
                    <a:pt x="4925591" y="8506"/>
                  </a:lnTo>
                  <a:lnTo>
                    <a:pt x="488345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1389" y="4039323"/>
              <a:ext cx="4991735" cy="649605"/>
            </a:xfrm>
            <a:custGeom>
              <a:avLst/>
              <a:gdLst/>
              <a:ahLst/>
              <a:cxnLst/>
              <a:rect l="l" t="t" r="r" b="b"/>
              <a:pathLst>
                <a:path w="4991734" h="649604">
                  <a:moveTo>
                    <a:pt x="0" y="108240"/>
                  </a:moveTo>
                  <a:lnTo>
                    <a:pt x="8506" y="66108"/>
                  </a:lnTo>
                  <a:lnTo>
                    <a:pt x="31703" y="31703"/>
                  </a:lnTo>
                  <a:lnTo>
                    <a:pt x="66108" y="8506"/>
                  </a:lnTo>
                  <a:lnTo>
                    <a:pt x="108240" y="0"/>
                  </a:lnTo>
                  <a:lnTo>
                    <a:pt x="4883460" y="0"/>
                  </a:lnTo>
                  <a:lnTo>
                    <a:pt x="4925592" y="8506"/>
                  </a:lnTo>
                  <a:lnTo>
                    <a:pt x="4959998" y="31703"/>
                  </a:lnTo>
                  <a:lnTo>
                    <a:pt x="4983194" y="66108"/>
                  </a:lnTo>
                  <a:lnTo>
                    <a:pt x="4991701" y="108240"/>
                  </a:lnTo>
                  <a:lnTo>
                    <a:pt x="4991701" y="541199"/>
                  </a:lnTo>
                  <a:lnTo>
                    <a:pt x="4983194" y="583331"/>
                  </a:lnTo>
                  <a:lnTo>
                    <a:pt x="4959998" y="617736"/>
                  </a:lnTo>
                  <a:lnTo>
                    <a:pt x="4925592" y="640933"/>
                  </a:lnTo>
                  <a:lnTo>
                    <a:pt x="4883460" y="649440"/>
                  </a:lnTo>
                  <a:lnTo>
                    <a:pt x="108240" y="649440"/>
                  </a:lnTo>
                  <a:lnTo>
                    <a:pt x="66108" y="640933"/>
                  </a:lnTo>
                  <a:lnTo>
                    <a:pt x="31703" y="617736"/>
                  </a:lnTo>
                  <a:lnTo>
                    <a:pt x="8506" y="583331"/>
                  </a:lnTo>
                  <a:lnTo>
                    <a:pt x="0" y="541199"/>
                  </a:lnTo>
                  <a:lnTo>
                    <a:pt x="0" y="1082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688489" y="5030894"/>
            <a:ext cx="7143750" cy="892175"/>
            <a:chOff x="4688489" y="5030894"/>
            <a:chExt cx="7143750" cy="892175"/>
          </a:xfrm>
        </p:grpSpPr>
        <p:sp>
          <p:nvSpPr>
            <p:cNvPr id="16" name="object 16"/>
            <p:cNvSpPr/>
            <p:nvPr/>
          </p:nvSpPr>
          <p:spPr>
            <a:xfrm>
              <a:off x="4694839" y="5361964"/>
              <a:ext cx="7131050" cy="554990"/>
            </a:xfrm>
            <a:custGeom>
              <a:avLst/>
              <a:gdLst/>
              <a:ahLst/>
              <a:cxnLst/>
              <a:rect l="l" t="t" r="r" b="b"/>
              <a:pathLst>
                <a:path w="7131050" h="554989">
                  <a:moveTo>
                    <a:pt x="0" y="0"/>
                  </a:moveTo>
                  <a:lnTo>
                    <a:pt x="7131002" y="0"/>
                  </a:lnTo>
                  <a:lnTo>
                    <a:pt x="7131002" y="554399"/>
                  </a:lnTo>
                  <a:lnTo>
                    <a:pt x="0" y="55439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51389" y="5037244"/>
              <a:ext cx="4991735" cy="649605"/>
            </a:xfrm>
            <a:custGeom>
              <a:avLst/>
              <a:gdLst/>
              <a:ahLst/>
              <a:cxnLst/>
              <a:rect l="l" t="t" r="r" b="b"/>
              <a:pathLst>
                <a:path w="4991734" h="649604">
                  <a:moveTo>
                    <a:pt x="4883459" y="0"/>
                  </a:moveTo>
                  <a:lnTo>
                    <a:pt x="108240" y="0"/>
                  </a:lnTo>
                  <a:lnTo>
                    <a:pt x="66108" y="8506"/>
                  </a:lnTo>
                  <a:lnTo>
                    <a:pt x="31702" y="31702"/>
                  </a:lnTo>
                  <a:lnTo>
                    <a:pt x="8506" y="66108"/>
                  </a:lnTo>
                  <a:lnTo>
                    <a:pt x="0" y="108240"/>
                  </a:lnTo>
                  <a:lnTo>
                    <a:pt x="0" y="541199"/>
                  </a:lnTo>
                  <a:lnTo>
                    <a:pt x="8506" y="583331"/>
                  </a:lnTo>
                  <a:lnTo>
                    <a:pt x="31702" y="617736"/>
                  </a:lnTo>
                  <a:lnTo>
                    <a:pt x="66108" y="640933"/>
                  </a:lnTo>
                  <a:lnTo>
                    <a:pt x="108240" y="649439"/>
                  </a:lnTo>
                  <a:lnTo>
                    <a:pt x="4883459" y="649439"/>
                  </a:lnTo>
                  <a:lnTo>
                    <a:pt x="4925591" y="640933"/>
                  </a:lnTo>
                  <a:lnTo>
                    <a:pt x="4959997" y="617736"/>
                  </a:lnTo>
                  <a:lnTo>
                    <a:pt x="4983194" y="583331"/>
                  </a:lnTo>
                  <a:lnTo>
                    <a:pt x="4991700" y="541199"/>
                  </a:lnTo>
                  <a:lnTo>
                    <a:pt x="4991700" y="108240"/>
                  </a:lnTo>
                  <a:lnTo>
                    <a:pt x="4983194" y="66108"/>
                  </a:lnTo>
                  <a:lnTo>
                    <a:pt x="4959997" y="31702"/>
                  </a:lnTo>
                  <a:lnTo>
                    <a:pt x="4925591" y="8506"/>
                  </a:lnTo>
                  <a:lnTo>
                    <a:pt x="4883459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51389" y="5037244"/>
              <a:ext cx="4991735" cy="649605"/>
            </a:xfrm>
            <a:custGeom>
              <a:avLst/>
              <a:gdLst/>
              <a:ahLst/>
              <a:cxnLst/>
              <a:rect l="l" t="t" r="r" b="b"/>
              <a:pathLst>
                <a:path w="4991734" h="649604">
                  <a:moveTo>
                    <a:pt x="0" y="108240"/>
                  </a:moveTo>
                  <a:lnTo>
                    <a:pt x="8506" y="66108"/>
                  </a:lnTo>
                  <a:lnTo>
                    <a:pt x="31703" y="31703"/>
                  </a:lnTo>
                  <a:lnTo>
                    <a:pt x="66108" y="8506"/>
                  </a:lnTo>
                  <a:lnTo>
                    <a:pt x="108240" y="0"/>
                  </a:lnTo>
                  <a:lnTo>
                    <a:pt x="4883460" y="0"/>
                  </a:lnTo>
                  <a:lnTo>
                    <a:pt x="4925592" y="8506"/>
                  </a:lnTo>
                  <a:lnTo>
                    <a:pt x="4959998" y="31703"/>
                  </a:lnTo>
                  <a:lnTo>
                    <a:pt x="4983194" y="66108"/>
                  </a:lnTo>
                  <a:lnTo>
                    <a:pt x="4991701" y="108240"/>
                  </a:lnTo>
                  <a:lnTo>
                    <a:pt x="4991701" y="541199"/>
                  </a:lnTo>
                  <a:lnTo>
                    <a:pt x="4983194" y="583331"/>
                  </a:lnTo>
                  <a:lnTo>
                    <a:pt x="4959998" y="617736"/>
                  </a:lnTo>
                  <a:lnTo>
                    <a:pt x="4925592" y="640933"/>
                  </a:lnTo>
                  <a:lnTo>
                    <a:pt x="4883460" y="649440"/>
                  </a:lnTo>
                  <a:lnTo>
                    <a:pt x="108240" y="649440"/>
                  </a:lnTo>
                  <a:lnTo>
                    <a:pt x="66108" y="640933"/>
                  </a:lnTo>
                  <a:lnTo>
                    <a:pt x="31703" y="617736"/>
                  </a:lnTo>
                  <a:lnTo>
                    <a:pt x="8506" y="583331"/>
                  </a:lnTo>
                  <a:lnTo>
                    <a:pt x="0" y="541199"/>
                  </a:lnTo>
                  <a:lnTo>
                    <a:pt x="0" y="1082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259066" y="2152396"/>
            <a:ext cx="4396740" cy="3354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Legitimasi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Sistem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Politik</a:t>
            </a:r>
            <a:endParaRPr sz="2200">
              <a:latin typeface="Calibri"/>
              <a:cs typeface="Calibri"/>
            </a:endParaRPr>
          </a:p>
          <a:p>
            <a:pPr marL="12700" marR="1228725">
              <a:lnSpc>
                <a:spcPct val="297300"/>
              </a:lnSpc>
            </a:pP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Pemberdayaan</a:t>
            </a:r>
            <a:r>
              <a:rPr sz="2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Masyarakat </a:t>
            </a:r>
            <a:r>
              <a:rPr sz="2200" b="1" spc="-4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Akuntabilitas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Perumusan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Kebijakan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 yang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Lebih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Baik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6513" y="6000750"/>
            <a:ext cx="3965575" cy="857250"/>
            <a:chOff x="106513" y="6000750"/>
            <a:chExt cx="3965575" cy="85725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2905" y="6099708"/>
              <a:ext cx="2489036" cy="65933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13" y="6000750"/>
              <a:ext cx="1463371" cy="857249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842" y="2742606"/>
            <a:ext cx="3725547" cy="247463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8320" y="1360932"/>
            <a:ext cx="75768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>
                <a:solidFill>
                  <a:srgbClr val="000000"/>
                </a:solidFill>
              </a:rPr>
              <a:t>Bentuk-Bentuk</a:t>
            </a:r>
            <a:r>
              <a:rPr sz="4400" spc="-15" dirty="0">
                <a:solidFill>
                  <a:srgbClr val="000000"/>
                </a:solidFill>
              </a:rPr>
              <a:t> Partisipasi </a:t>
            </a:r>
            <a:r>
              <a:rPr sz="4400" spc="-20" dirty="0">
                <a:solidFill>
                  <a:srgbClr val="000000"/>
                </a:solidFill>
              </a:rPr>
              <a:t>Politik</a:t>
            </a:r>
            <a:endParaRPr sz="4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13" y="6000750"/>
            <a:ext cx="1463371" cy="85724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12354" y="3395428"/>
            <a:ext cx="1811020" cy="1086485"/>
          </a:xfrm>
          <a:custGeom>
            <a:avLst/>
            <a:gdLst/>
            <a:ahLst/>
            <a:cxnLst/>
            <a:rect l="l" t="t" r="r" b="b"/>
            <a:pathLst>
              <a:path w="1811020" h="1086485">
                <a:moveTo>
                  <a:pt x="1701863" y="0"/>
                </a:moveTo>
                <a:lnTo>
                  <a:pt x="108629" y="0"/>
                </a:lnTo>
                <a:lnTo>
                  <a:pt x="66346" y="8536"/>
                </a:lnTo>
                <a:lnTo>
                  <a:pt x="31816" y="31816"/>
                </a:lnTo>
                <a:lnTo>
                  <a:pt x="8536" y="66345"/>
                </a:lnTo>
                <a:lnTo>
                  <a:pt x="0" y="108629"/>
                </a:lnTo>
                <a:lnTo>
                  <a:pt x="0" y="977666"/>
                </a:lnTo>
                <a:lnTo>
                  <a:pt x="8536" y="1019949"/>
                </a:lnTo>
                <a:lnTo>
                  <a:pt x="31816" y="1054479"/>
                </a:lnTo>
                <a:lnTo>
                  <a:pt x="66346" y="1077759"/>
                </a:lnTo>
                <a:lnTo>
                  <a:pt x="108629" y="1086295"/>
                </a:lnTo>
                <a:lnTo>
                  <a:pt x="1701863" y="1086295"/>
                </a:lnTo>
                <a:lnTo>
                  <a:pt x="1744147" y="1077759"/>
                </a:lnTo>
                <a:lnTo>
                  <a:pt x="1778677" y="1054479"/>
                </a:lnTo>
                <a:lnTo>
                  <a:pt x="1801957" y="1019949"/>
                </a:lnTo>
                <a:lnTo>
                  <a:pt x="1810494" y="977666"/>
                </a:lnTo>
                <a:lnTo>
                  <a:pt x="1810494" y="108629"/>
                </a:lnTo>
                <a:lnTo>
                  <a:pt x="1801957" y="66345"/>
                </a:lnTo>
                <a:lnTo>
                  <a:pt x="1778677" y="31816"/>
                </a:lnTo>
                <a:lnTo>
                  <a:pt x="1744147" y="8536"/>
                </a:lnTo>
                <a:lnTo>
                  <a:pt x="1701863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8659" y="3607308"/>
            <a:ext cx="1337945" cy="6108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88620" marR="5080" indent="-376555">
              <a:lnSpc>
                <a:spcPts val="2210"/>
              </a:lnSpc>
              <a:spcBef>
                <a:spcPts val="330"/>
              </a:spcBef>
            </a:pP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ungu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suara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03897" y="3714075"/>
            <a:ext cx="384175" cy="449580"/>
          </a:xfrm>
          <a:custGeom>
            <a:avLst/>
            <a:gdLst/>
            <a:ahLst/>
            <a:cxnLst/>
            <a:rect l="l" t="t" r="r" b="b"/>
            <a:pathLst>
              <a:path w="384175" h="449579">
                <a:moveTo>
                  <a:pt x="191912" y="0"/>
                </a:moveTo>
                <a:lnTo>
                  <a:pt x="191912" y="89800"/>
                </a:lnTo>
                <a:lnTo>
                  <a:pt x="0" y="89800"/>
                </a:lnTo>
                <a:lnTo>
                  <a:pt x="0" y="359201"/>
                </a:lnTo>
                <a:lnTo>
                  <a:pt x="191912" y="359201"/>
                </a:lnTo>
                <a:lnTo>
                  <a:pt x="191912" y="449002"/>
                </a:lnTo>
                <a:lnTo>
                  <a:pt x="383824" y="224501"/>
                </a:lnTo>
                <a:lnTo>
                  <a:pt x="191912" y="0"/>
                </a:lnTo>
                <a:close/>
              </a:path>
            </a:pathLst>
          </a:custGeom>
          <a:solidFill>
            <a:srgbClr val="B0BC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47045" y="3395428"/>
            <a:ext cx="1811020" cy="1086485"/>
          </a:xfrm>
          <a:custGeom>
            <a:avLst/>
            <a:gdLst/>
            <a:ahLst/>
            <a:cxnLst/>
            <a:rect l="l" t="t" r="r" b="b"/>
            <a:pathLst>
              <a:path w="1811020" h="1086485">
                <a:moveTo>
                  <a:pt x="1701864" y="0"/>
                </a:moveTo>
                <a:lnTo>
                  <a:pt x="108629" y="0"/>
                </a:lnTo>
                <a:lnTo>
                  <a:pt x="66346" y="8536"/>
                </a:lnTo>
                <a:lnTo>
                  <a:pt x="31817" y="31816"/>
                </a:lnTo>
                <a:lnTo>
                  <a:pt x="8536" y="66345"/>
                </a:lnTo>
                <a:lnTo>
                  <a:pt x="0" y="108629"/>
                </a:lnTo>
                <a:lnTo>
                  <a:pt x="0" y="977666"/>
                </a:lnTo>
                <a:lnTo>
                  <a:pt x="8536" y="1019949"/>
                </a:lnTo>
                <a:lnTo>
                  <a:pt x="31817" y="1054479"/>
                </a:lnTo>
                <a:lnTo>
                  <a:pt x="66346" y="1077759"/>
                </a:lnTo>
                <a:lnTo>
                  <a:pt x="108629" y="1086295"/>
                </a:lnTo>
                <a:lnTo>
                  <a:pt x="1701864" y="1086295"/>
                </a:lnTo>
                <a:lnTo>
                  <a:pt x="1744148" y="1077759"/>
                </a:lnTo>
                <a:lnTo>
                  <a:pt x="1778677" y="1054479"/>
                </a:lnTo>
                <a:lnTo>
                  <a:pt x="1801957" y="1019949"/>
                </a:lnTo>
                <a:lnTo>
                  <a:pt x="1810494" y="977666"/>
                </a:lnTo>
                <a:lnTo>
                  <a:pt x="1810494" y="108629"/>
                </a:lnTo>
                <a:lnTo>
                  <a:pt x="1801957" y="66345"/>
                </a:lnTo>
                <a:lnTo>
                  <a:pt x="1778677" y="31816"/>
                </a:lnTo>
                <a:lnTo>
                  <a:pt x="1744148" y="8536"/>
                </a:lnTo>
                <a:lnTo>
                  <a:pt x="1701864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73192" y="3470148"/>
            <a:ext cx="1358265" cy="8883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indent="1270" algn="ctr">
              <a:lnSpc>
                <a:spcPct val="91500"/>
              </a:lnSpc>
              <a:spcBef>
                <a:spcPts val="30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Keterlibatan </a:t>
            </a:r>
            <a:r>
              <a:rPr sz="2000" b="1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Partai </a:t>
            </a:r>
            <a:r>
              <a:rPr sz="2000" b="1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Politik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38588" y="3714075"/>
            <a:ext cx="384175" cy="449580"/>
          </a:xfrm>
          <a:custGeom>
            <a:avLst/>
            <a:gdLst/>
            <a:ahLst/>
            <a:cxnLst/>
            <a:rect l="l" t="t" r="r" b="b"/>
            <a:pathLst>
              <a:path w="384175" h="449579">
                <a:moveTo>
                  <a:pt x="191913" y="0"/>
                </a:moveTo>
                <a:lnTo>
                  <a:pt x="191913" y="89800"/>
                </a:lnTo>
                <a:lnTo>
                  <a:pt x="0" y="89800"/>
                </a:lnTo>
                <a:lnTo>
                  <a:pt x="0" y="359201"/>
                </a:lnTo>
                <a:lnTo>
                  <a:pt x="191913" y="359201"/>
                </a:lnTo>
                <a:lnTo>
                  <a:pt x="191913" y="449002"/>
                </a:lnTo>
                <a:lnTo>
                  <a:pt x="383825" y="224501"/>
                </a:lnTo>
                <a:lnTo>
                  <a:pt x="191913" y="0"/>
                </a:lnTo>
                <a:close/>
              </a:path>
            </a:pathLst>
          </a:custGeom>
          <a:solidFill>
            <a:srgbClr val="B0BC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81737" y="3395428"/>
            <a:ext cx="1811020" cy="1086485"/>
          </a:xfrm>
          <a:custGeom>
            <a:avLst/>
            <a:gdLst/>
            <a:ahLst/>
            <a:cxnLst/>
            <a:rect l="l" t="t" r="r" b="b"/>
            <a:pathLst>
              <a:path w="1811020" h="1086485">
                <a:moveTo>
                  <a:pt x="1701863" y="0"/>
                </a:moveTo>
                <a:lnTo>
                  <a:pt x="108629" y="0"/>
                </a:lnTo>
                <a:lnTo>
                  <a:pt x="66345" y="8536"/>
                </a:lnTo>
                <a:lnTo>
                  <a:pt x="31816" y="31816"/>
                </a:lnTo>
                <a:lnTo>
                  <a:pt x="8536" y="66345"/>
                </a:lnTo>
                <a:lnTo>
                  <a:pt x="0" y="108629"/>
                </a:lnTo>
                <a:lnTo>
                  <a:pt x="0" y="977666"/>
                </a:lnTo>
                <a:lnTo>
                  <a:pt x="8536" y="1019949"/>
                </a:lnTo>
                <a:lnTo>
                  <a:pt x="31816" y="1054479"/>
                </a:lnTo>
                <a:lnTo>
                  <a:pt x="66345" y="1077759"/>
                </a:lnTo>
                <a:lnTo>
                  <a:pt x="108629" y="1086295"/>
                </a:lnTo>
                <a:lnTo>
                  <a:pt x="1701863" y="1086295"/>
                </a:lnTo>
                <a:lnTo>
                  <a:pt x="1744147" y="1077759"/>
                </a:lnTo>
                <a:lnTo>
                  <a:pt x="1778676" y="1054479"/>
                </a:lnTo>
                <a:lnTo>
                  <a:pt x="1801957" y="1019949"/>
                </a:lnTo>
                <a:lnTo>
                  <a:pt x="1810494" y="977666"/>
                </a:lnTo>
                <a:lnTo>
                  <a:pt x="1810494" y="108629"/>
                </a:lnTo>
                <a:lnTo>
                  <a:pt x="1801957" y="66345"/>
                </a:lnTo>
                <a:lnTo>
                  <a:pt x="1778676" y="31816"/>
                </a:lnTo>
                <a:lnTo>
                  <a:pt x="1744147" y="8536"/>
                </a:lnTo>
                <a:lnTo>
                  <a:pt x="1701863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95138" y="3607308"/>
            <a:ext cx="1583690" cy="6108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455295" marR="5080" indent="-442595">
              <a:lnSpc>
                <a:spcPts val="2210"/>
              </a:lnSpc>
              <a:spcBef>
                <a:spcPts val="33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Aksi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Sosial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dan </a:t>
            </a:r>
            <a:r>
              <a:rPr sz="2000" b="1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Protes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173281" y="3714075"/>
            <a:ext cx="384175" cy="449580"/>
          </a:xfrm>
          <a:custGeom>
            <a:avLst/>
            <a:gdLst/>
            <a:ahLst/>
            <a:cxnLst/>
            <a:rect l="l" t="t" r="r" b="b"/>
            <a:pathLst>
              <a:path w="384175" h="449579">
                <a:moveTo>
                  <a:pt x="191912" y="0"/>
                </a:moveTo>
                <a:lnTo>
                  <a:pt x="191912" y="89800"/>
                </a:lnTo>
                <a:lnTo>
                  <a:pt x="0" y="89800"/>
                </a:lnTo>
                <a:lnTo>
                  <a:pt x="0" y="359201"/>
                </a:lnTo>
                <a:lnTo>
                  <a:pt x="191912" y="359201"/>
                </a:lnTo>
                <a:lnTo>
                  <a:pt x="191912" y="449002"/>
                </a:lnTo>
                <a:lnTo>
                  <a:pt x="383824" y="224501"/>
                </a:lnTo>
                <a:lnTo>
                  <a:pt x="191912" y="0"/>
                </a:lnTo>
                <a:close/>
              </a:path>
            </a:pathLst>
          </a:custGeom>
          <a:solidFill>
            <a:srgbClr val="B0BC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16428" y="3395428"/>
            <a:ext cx="1811020" cy="1086485"/>
          </a:xfrm>
          <a:custGeom>
            <a:avLst/>
            <a:gdLst/>
            <a:ahLst/>
            <a:cxnLst/>
            <a:rect l="l" t="t" r="r" b="b"/>
            <a:pathLst>
              <a:path w="1811020" h="1086485">
                <a:moveTo>
                  <a:pt x="1701864" y="0"/>
                </a:moveTo>
                <a:lnTo>
                  <a:pt x="108629" y="0"/>
                </a:lnTo>
                <a:lnTo>
                  <a:pt x="66345" y="8536"/>
                </a:lnTo>
                <a:lnTo>
                  <a:pt x="31816" y="31816"/>
                </a:lnTo>
                <a:lnTo>
                  <a:pt x="8536" y="66345"/>
                </a:lnTo>
                <a:lnTo>
                  <a:pt x="0" y="108629"/>
                </a:lnTo>
                <a:lnTo>
                  <a:pt x="0" y="977666"/>
                </a:lnTo>
                <a:lnTo>
                  <a:pt x="8536" y="1019949"/>
                </a:lnTo>
                <a:lnTo>
                  <a:pt x="31816" y="1054479"/>
                </a:lnTo>
                <a:lnTo>
                  <a:pt x="66345" y="1077759"/>
                </a:lnTo>
                <a:lnTo>
                  <a:pt x="108629" y="1086295"/>
                </a:lnTo>
                <a:lnTo>
                  <a:pt x="1701864" y="1086295"/>
                </a:lnTo>
                <a:lnTo>
                  <a:pt x="1744147" y="1077759"/>
                </a:lnTo>
                <a:lnTo>
                  <a:pt x="1778677" y="1054479"/>
                </a:lnTo>
                <a:lnTo>
                  <a:pt x="1801957" y="1019949"/>
                </a:lnTo>
                <a:lnTo>
                  <a:pt x="1810494" y="977666"/>
                </a:lnTo>
                <a:lnTo>
                  <a:pt x="1810494" y="108629"/>
                </a:lnTo>
                <a:lnTo>
                  <a:pt x="1801957" y="66345"/>
                </a:lnTo>
                <a:lnTo>
                  <a:pt x="1778677" y="31816"/>
                </a:lnTo>
                <a:lnTo>
                  <a:pt x="1744147" y="8536"/>
                </a:lnTo>
                <a:lnTo>
                  <a:pt x="1701864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961465" y="3470148"/>
            <a:ext cx="1322070" cy="8883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300"/>
              </a:spcBef>
            </a:pP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erlib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 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dalam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Komunitas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707972" y="3714075"/>
            <a:ext cx="384175" cy="449580"/>
          </a:xfrm>
          <a:custGeom>
            <a:avLst/>
            <a:gdLst/>
            <a:ahLst/>
            <a:cxnLst/>
            <a:rect l="l" t="t" r="r" b="b"/>
            <a:pathLst>
              <a:path w="384175" h="449579">
                <a:moveTo>
                  <a:pt x="191912" y="0"/>
                </a:moveTo>
                <a:lnTo>
                  <a:pt x="191912" y="89800"/>
                </a:lnTo>
                <a:lnTo>
                  <a:pt x="0" y="89800"/>
                </a:lnTo>
                <a:lnTo>
                  <a:pt x="0" y="359201"/>
                </a:lnTo>
                <a:lnTo>
                  <a:pt x="191912" y="359201"/>
                </a:lnTo>
                <a:lnTo>
                  <a:pt x="191912" y="449002"/>
                </a:lnTo>
                <a:lnTo>
                  <a:pt x="383824" y="224501"/>
                </a:lnTo>
                <a:lnTo>
                  <a:pt x="191912" y="0"/>
                </a:lnTo>
                <a:close/>
              </a:path>
            </a:pathLst>
          </a:custGeom>
          <a:solidFill>
            <a:srgbClr val="B0BC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51121" y="3395428"/>
            <a:ext cx="1811020" cy="1086485"/>
          </a:xfrm>
          <a:custGeom>
            <a:avLst/>
            <a:gdLst/>
            <a:ahLst/>
            <a:cxnLst/>
            <a:rect l="l" t="t" r="r" b="b"/>
            <a:pathLst>
              <a:path w="1811020" h="1086485">
                <a:moveTo>
                  <a:pt x="1701864" y="0"/>
                </a:moveTo>
                <a:lnTo>
                  <a:pt x="108629" y="0"/>
                </a:lnTo>
                <a:lnTo>
                  <a:pt x="66345" y="8536"/>
                </a:lnTo>
                <a:lnTo>
                  <a:pt x="31816" y="31816"/>
                </a:lnTo>
                <a:lnTo>
                  <a:pt x="8536" y="66345"/>
                </a:lnTo>
                <a:lnTo>
                  <a:pt x="0" y="108629"/>
                </a:lnTo>
                <a:lnTo>
                  <a:pt x="0" y="977666"/>
                </a:lnTo>
                <a:lnTo>
                  <a:pt x="8536" y="1019949"/>
                </a:lnTo>
                <a:lnTo>
                  <a:pt x="31816" y="1054479"/>
                </a:lnTo>
                <a:lnTo>
                  <a:pt x="66345" y="1077759"/>
                </a:lnTo>
                <a:lnTo>
                  <a:pt x="108629" y="1086295"/>
                </a:lnTo>
                <a:lnTo>
                  <a:pt x="1701864" y="1086295"/>
                </a:lnTo>
                <a:lnTo>
                  <a:pt x="1744147" y="1077759"/>
                </a:lnTo>
                <a:lnTo>
                  <a:pt x="1778677" y="1054479"/>
                </a:lnTo>
                <a:lnTo>
                  <a:pt x="1801957" y="1019949"/>
                </a:lnTo>
                <a:lnTo>
                  <a:pt x="1810494" y="977666"/>
                </a:lnTo>
                <a:lnTo>
                  <a:pt x="1810494" y="108629"/>
                </a:lnTo>
                <a:lnTo>
                  <a:pt x="1801957" y="66345"/>
                </a:lnTo>
                <a:lnTo>
                  <a:pt x="1778677" y="31816"/>
                </a:lnTo>
                <a:lnTo>
                  <a:pt x="1744147" y="8536"/>
                </a:lnTo>
                <a:lnTo>
                  <a:pt x="1701864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499556" y="3747516"/>
            <a:ext cx="13138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art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ip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asi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991" y="1128267"/>
            <a:ext cx="5137785" cy="8331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z="2800" spc="-25" dirty="0">
                <a:solidFill>
                  <a:srgbClr val="000000"/>
                </a:solidFill>
              </a:rPr>
              <a:t>Faktor-Faktor</a:t>
            </a:r>
            <a:r>
              <a:rPr sz="2800" spc="10" dirty="0">
                <a:solidFill>
                  <a:srgbClr val="000000"/>
                </a:solidFill>
              </a:rPr>
              <a:t> </a:t>
            </a:r>
            <a:r>
              <a:rPr sz="2800" spc="-15" dirty="0">
                <a:solidFill>
                  <a:srgbClr val="000000"/>
                </a:solidFill>
              </a:rPr>
              <a:t>yang</a:t>
            </a:r>
            <a:r>
              <a:rPr sz="2800" spc="-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Mempengaruhi </a:t>
            </a:r>
            <a:r>
              <a:rPr sz="2800" spc="-61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Partisipasi</a:t>
            </a:r>
            <a:r>
              <a:rPr sz="2800" spc="-5" dirty="0">
                <a:solidFill>
                  <a:srgbClr val="000000"/>
                </a:solidFill>
              </a:rPr>
              <a:t> </a:t>
            </a:r>
            <a:r>
              <a:rPr sz="2800" spc="-15" dirty="0">
                <a:solidFill>
                  <a:srgbClr val="000000"/>
                </a:solidFill>
              </a:rPr>
              <a:t>Politik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832524" y="4192041"/>
            <a:ext cx="1951989" cy="1177925"/>
            <a:chOff x="832524" y="4192041"/>
            <a:chExt cx="1951989" cy="1177925"/>
          </a:xfrm>
        </p:grpSpPr>
        <p:sp>
          <p:nvSpPr>
            <p:cNvPr id="4" name="object 4"/>
            <p:cNvSpPr/>
            <p:nvPr/>
          </p:nvSpPr>
          <p:spPr>
            <a:xfrm>
              <a:off x="838873" y="4198619"/>
              <a:ext cx="1939289" cy="1164590"/>
            </a:xfrm>
            <a:custGeom>
              <a:avLst/>
              <a:gdLst/>
              <a:ahLst/>
              <a:cxnLst/>
              <a:rect l="l" t="t" r="r" b="b"/>
              <a:pathLst>
                <a:path w="1939289" h="1164589">
                  <a:moveTo>
                    <a:pt x="1938870" y="0"/>
                  </a:moveTo>
                  <a:lnTo>
                    <a:pt x="0" y="0"/>
                  </a:lnTo>
                  <a:lnTo>
                    <a:pt x="0" y="187960"/>
                  </a:lnTo>
                  <a:lnTo>
                    <a:pt x="0" y="1164590"/>
                  </a:lnTo>
                  <a:lnTo>
                    <a:pt x="187833" y="1164590"/>
                  </a:lnTo>
                  <a:lnTo>
                    <a:pt x="187833" y="187960"/>
                  </a:lnTo>
                  <a:lnTo>
                    <a:pt x="1938870" y="187960"/>
                  </a:lnTo>
                  <a:lnTo>
                    <a:pt x="1938870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8874" y="4198391"/>
              <a:ext cx="1939289" cy="1165225"/>
            </a:xfrm>
            <a:custGeom>
              <a:avLst/>
              <a:gdLst/>
              <a:ahLst/>
              <a:cxnLst/>
              <a:rect l="l" t="t" r="r" b="b"/>
              <a:pathLst>
                <a:path w="1939289" h="1165225">
                  <a:moveTo>
                    <a:pt x="1938880" y="0"/>
                  </a:moveTo>
                  <a:lnTo>
                    <a:pt x="1938880" y="187715"/>
                  </a:lnTo>
                  <a:lnTo>
                    <a:pt x="187832" y="187715"/>
                  </a:lnTo>
                  <a:lnTo>
                    <a:pt x="187832" y="1165208"/>
                  </a:lnTo>
                  <a:lnTo>
                    <a:pt x="0" y="1165208"/>
                  </a:lnTo>
                  <a:lnTo>
                    <a:pt x="0" y="0"/>
                  </a:lnTo>
                  <a:lnTo>
                    <a:pt x="1938880" y="0"/>
                  </a:lnTo>
                  <a:close/>
                </a:path>
              </a:pathLst>
            </a:custGeom>
            <a:ln w="1270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21377" y="4417567"/>
            <a:ext cx="15595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5" dirty="0">
                <a:latin typeface="Calibri"/>
                <a:cs typeface="Calibri"/>
              </a:rPr>
              <a:t>Pendidikan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45020" y="3662461"/>
            <a:ext cx="343535" cy="343535"/>
            <a:chOff x="2445020" y="3662461"/>
            <a:chExt cx="343535" cy="343535"/>
          </a:xfrm>
        </p:grpSpPr>
        <p:sp>
          <p:nvSpPr>
            <p:cNvPr id="8" name="object 8"/>
            <p:cNvSpPr/>
            <p:nvPr/>
          </p:nvSpPr>
          <p:spPr>
            <a:xfrm>
              <a:off x="2451370" y="3668811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5" h="330835">
                  <a:moveTo>
                    <a:pt x="330269" y="0"/>
                  </a:moveTo>
                  <a:lnTo>
                    <a:pt x="0" y="330269"/>
                  </a:lnTo>
                  <a:lnTo>
                    <a:pt x="330269" y="330269"/>
                  </a:lnTo>
                  <a:lnTo>
                    <a:pt x="330269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51370" y="3668811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5" h="330835">
                  <a:moveTo>
                    <a:pt x="0" y="330270"/>
                  </a:moveTo>
                  <a:lnTo>
                    <a:pt x="330270" y="0"/>
                  </a:lnTo>
                  <a:lnTo>
                    <a:pt x="330270" y="330270"/>
                  </a:lnTo>
                  <a:lnTo>
                    <a:pt x="0" y="330270"/>
                  </a:lnTo>
                  <a:close/>
                </a:path>
              </a:pathLst>
            </a:custGeom>
            <a:ln w="12700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975395" y="3661784"/>
            <a:ext cx="1951989" cy="1177925"/>
            <a:chOff x="2975395" y="3661784"/>
            <a:chExt cx="1951989" cy="1177925"/>
          </a:xfrm>
        </p:grpSpPr>
        <p:sp>
          <p:nvSpPr>
            <p:cNvPr id="11" name="object 11"/>
            <p:cNvSpPr/>
            <p:nvPr/>
          </p:nvSpPr>
          <p:spPr>
            <a:xfrm>
              <a:off x="2981744" y="3667759"/>
              <a:ext cx="1939289" cy="1165860"/>
            </a:xfrm>
            <a:custGeom>
              <a:avLst/>
              <a:gdLst/>
              <a:ahLst/>
              <a:cxnLst/>
              <a:rect l="l" t="t" r="r" b="b"/>
              <a:pathLst>
                <a:path w="1939289" h="1165860">
                  <a:moveTo>
                    <a:pt x="1938870" y="0"/>
                  </a:moveTo>
                  <a:lnTo>
                    <a:pt x="0" y="0"/>
                  </a:lnTo>
                  <a:lnTo>
                    <a:pt x="0" y="187960"/>
                  </a:lnTo>
                  <a:lnTo>
                    <a:pt x="0" y="1165860"/>
                  </a:lnTo>
                  <a:lnTo>
                    <a:pt x="187833" y="1165860"/>
                  </a:lnTo>
                  <a:lnTo>
                    <a:pt x="187833" y="187960"/>
                  </a:lnTo>
                  <a:lnTo>
                    <a:pt x="1938870" y="187960"/>
                  </a:lnTo>
                  <a:lnTo>
                    <a:pt x="193887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81745" y="3668134"/>
              <a:ext cx="1939289" cy="1165225"/>
            </a:xfrm>
            <a:custGeom>
              <a:avLst/>
              <a:gdLst/>
              <a:ahLst/>
              <a:cxnLst/>
              <a:rect l="l" t="t" r="r" b="b"/>
              <a:pathLst>
                <a:path w="1939289" h="1165225">
                  <a:moveTo>
                    <a:pt x="1938880" y="0"/>
                  </a:moveTo>
                  <a:lnTo>
                    <a:pt x="1938880" y="187715"/>
                  </a:lnTo>
                  <a:lnTo>
                    <a:pt x="187832" y="187715"/>
                  </a:lnTo>
                  <a:lnTo>
                    <a:pt x="187832" y="1165208"/>
                  </a:lnTo>
                  <a:lnTo>
                    <a:pt x="0" y="1165208"/>
                  </a:lnTo>
                  <a:lnTo>
                    <a:pt x="0" y="0"/>
                  </a:lnTo>
                  <a:lnTo>
                    <a:pt x="1938880" y="0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64249" y="3887216"/>
            <a:ext cx="1231900" cy="8178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00"/>
              </a:spcBef>
            </a:pPr>
            <a:r>
              <a:rPr sz="2700" spc="-5" dirty="0">
                <a:latin typeface="Calibri"/>
                <a:cs typeface="Calibri"/>
              </a:rPr>
              <a:t>Sosial </a:t>
            </a:r>
            <a:r>
              <a:rPr sz="2700" dirty="0">
                <a:latin typeface="Calibri"/>
                <a:cs typeface="Calibri"/>
              </a:rPr>
              <a:t> E</a:t>
            </a:r>
            <a:r>
              <a:rPr sz="2700" spc="-95" dirty="0">
                <a:latin typeface="Calibri"/>
                <a:cs typeface="Calibri"/>
              </a:rPr>
              <a:t>k</a:t>
            </a:r>
            <a:r>
              <a:rPr sz="2700" spc="-5" dirty="0">
                <a:latin typeface="Calibri"/>
                <a:cs typeface="Calibri"/>
              </a:rPr>
              <a:t>onomi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87890" y="3132206"/>
            <a:ext cx="343535" cy="343535"/>
            <a:chOff x="4587890" y="3132206"/>
            <a:chExt cx="343535" cy="343535"/>
          </a:xfrm>
        </p:grpSpPr>
        <p:sp>
          <p:nvSpPr>
            <p:cNvPr id="15" name="object 15"/>
            <p:cNvSpPr/>
            <p:nvPr/>
          </p:nvSpPr>
          <p:spPr>
            <a:xfrm>
              <a:off x="4594240" y="313855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5" h="330835">
                  <a:moveTo>
                    <a:pt x="330271" y="0"/>
                  </a:moveTo>
                  <a:lnTo>
                    <a:pt x="0" y="330269"/>
                  </a:lnTo>
                  <a:lnTo>
                    <a:pt x="330271" y="330269"/>
                  </a:lnTo>
                  <a:lnTo>
                    <a:pt x="330271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94240" y="313855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5" h="330835">
                  <a:moveTo>
                    <a:pt x="0" y="330270"/>
                  </a:moveTo>
                  <a:lnTo>
                    <a:pt x="330270" y="0"/>
                  </a:lnTo>
                  <a:lnTo>
                    <a:pt x="330270" y="330270"/>
                  </a:lnTo>
                  <a:lnTo>
                    <a:pt x="0" y="330270"/>
                  </a:lnTo>
                  <a:close/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118266" y="3131529"/>
            <a:ext cx="1951989" cy="1177925"/>
            <a:chOff x="5118266" y="3131529"/>
            <a:chExt cx="1951989" cy="1177925"/>
          </a:xfrm>
        </p:grpSpPr>
        <p:sp>
          <p:nvSpPr>
            <p:cNvPr id="18" name="object 18"/>
            <p:cNvSpPr/>
            <p:nvPr/>
          </p:nvSpPr>
          <p:spPr>
            <a:xfrm>
              <a:off x="5124615" y="3138169"/>
              <a:ext cx="1939289" cy="1164590"/>
            </a:xfrm>
            <a:custGeom>
              <a:avLst/>
              <a:gdLst/>
              <a:ahLst/>
              <a:cxnLst/>
              <a:rect l="l" t="t" r="r" b="b"/>
              <a:pathLst>
                <a:path w="1939290" h="1164589">
                  <a:moveTo>
                    <a:pt x="1938870" y="0"/>
                  </a:moveTo>
                  <a:lnTo>
                    <a:pt x="0" y="0"/>
                  </a:lnTo>
                  <a:lnTo>
                    <a:pt x="0" y="187960"/>
                  </a:lnTo>
                  <a:lnTo>
                    <a:pt x="0" y="1164590"/>
                  </a:lnTo>
                  <a:lnTo>
                    <a:pt x="187833" y="1164590"/>
                  </a:lnTo>
                  <a:lnTo>
                    <a:pt x="187833" y="187960"/>
                  </a:lnTo>
                  <a:lnTo>
                    <a:pt x="1938870" y="187960"/>
                  </a:lnTo>
                  <a:lnTo>
                    <a:pt x="1938870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24616" y="3137879"/>
              <a:ext cx="1939289" cy="1165225"/>
            </a:xfrm>
            <a:custGeom>
              <a:avLst/>
              <a:gdLst/>
              <a:ahLst/>
              <a:cxnLst/>
              <a:rect l="l" t="t" r="r" b="b"/>
              <a:pathLst>
                <a:path w="1939290" h="1165225">
                  <a:moveTo>
                    <a:pt x="1938880" y="0"/>
                  </a:moveTo>
                  <a:lnTo>
                    <a:pt x="1938880" y="187715"/>
                  </a:lnTo>
                  <a:lnTo>
                    <a:pt x="187832" y="187715"/>
                  </a:lnTo>
                  <a:lnTo>
                    <a:pt x="187832" y="1165208"/>
                  </a:lnTo>
                  <a:lnTo>
                    <a:pt x="0" y="1165208"/>
                  </a:lnTo>
                  <a:lnTo>
                    <a:pt x="0" y="0"/>
                  </a:lnTo>
                  <a:lnTo>
                    <a:pt x="1938880" y="0"/>
                  </a:lnTo>
                  <a:close/>
                </a:path>
              </a:pathLst>
            </a:custGeom>
            <a:ln w="12700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407120" y="3356864"/>
            <a:ext cx="1249045" cy="8178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00"/>
              </a:spcBef>
            </a:pPr>
            <a:r>
              <a:rPr sz="2700" spc="-20" dirty="0">
                <a:latin typeface="Calibri"/>
                <a:cs typeface="Calibri"/>
              </a:rPr>
              <a:t>Budaya 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dan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Nilai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730762" y="2601950"/>
            <a:ext cx="343535" cy="343535"/>
            <a:chOff x="6730762" y="2601950"/>
            <a:chExt cx="343535" cy="343535"/>
          </a:xfrm>
        </p:grpSpPr>
        <p:sp>
          <p:nvSpPr>
            <p:cNvPr id="22" name="object 22"/>
            <p:cNvSpPr/>
            <p:nvPr/>
          </p:nvSpPr>
          <p:spPr>
            <a:xfrm>
              <a:off x="6737112" y="2608300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269" y="0"/>
                  </a:moveTo>
                  <a:lnTo>
                    <a:pt x="0" y="330269"/>
                  </a:lnTo>
                  <a:lnTo>
                    <a:pt x="330269" y="330269"/>
                  </a:lnTo>
                  <a:lnTo>
                    <a:pt x="330269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37112" y="2608300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330270"/>
                  </a:moveTo>
                  <a:lnTo>
                    <a:pt x="330270" y="0"/>
                  </a:lnTo>
                  <a:lnTo>
                    <a:pt x="330270" y="330270"/>
                  </a:lnTo>
                  <a:lnTo>
                    <a:pt x="0" y="330270"/>
                  </a:lnTo>
                  <a:close/>
                </a:path>
              </a:pathLst>
            </a:custGeom>
            <a:ln w="1270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7261137" y="2601273"/>
            <a:ext cx="1951989" cy="1177925"/>
            <a:chOff x="7261137" y="2601273"/>
            <a:chExt cx="1951989" cy="1177925"/>
          </a:xfrm>
        </p:grpSpPr>
        <p:sp>
          <p:nvSpPr>
            <p:cNvPr id="25" name="object 25"/>
            <p:cNvSpPr/>
            <p:nvPr/>
          </p:nvSpPr>
          <p:spPr>
            <a:xfrm>
              <a:off x="7267486" y="2607309"/>
              <a:ext cx="1939289" cy="1165860"/>
            </a:xfrm>
            <a:custGeom>
              <a:avLst/>
              <a:gdLst/>
              <a:ahLst/>
              <a:cxnLst/>
              <a:rect l="l" t="t" r="r" b="b"/>
              <a:pathLst>
                <a:path w="1939290" h="1165860">
                  <a:moveTo>
                    <a:pt x="1938870" y="0"/>
                  </a:moveTo>
                  <a:lnTo>
                    <a:pt x="0" y="0"/>
                  </a:lnTo>
                  <a:lnTo>
                    <a:pt x="0" y="187960"/>
                  </a:lnTo>
                  <a:lnTo>
                    <a:pt x="0" y="1165860"/>
                  </a:lnTo>
                  <a:lnTo>
                    <a:pt x="187833" y="1165860"/>
                  </a:lnTo>
                  <a:lnTo>
                    <a:pt x="187833" y="187960"/>
                  </a:lnTo>
                  <a:lnTo>
                    <a:pt x="1938870" y="187960"/>
                  </a:lnTo>
                  <a:lnTo>
                    <a:pt x="1938870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67487" y="2607623"/>
              <a:ext cx="1939289" cy="1165225"/>
            </a:xfrm>
            <a:custGeom>
              <a:avLst/>
              <a:gdLst/>
              <a:ahLst/>
              <a:cxnLst/>
              <a:rect l="l" t="t" r="r" b="b"/>
              <a:pathLst>
                <a:path w="1939290" h="1165225">
                  <a:moveTo>
                    <a:pt x="1938880" y="0"/>
                  </a:moveTo>
                  <a:lnTo>
                    <a:pt x="1938880" y="187715"/>
                  </a:lnTo>
                  <a:lnTo>
                    <a:pt x="187832" y="187715"/>
                  </a:lnTo>
                  <a:lnTo>
                    <a:pt x="187832" y="1165208"/>
                  </a:lnTo>
                  <a:lnTo>
                    <a:pt x="0" y="1165208"/>
                  </a:lnTo>
                  <a:lnTo>
                    <a:pt x="0" y="0"/>
                  </a:lnTo>
                  <a:lnTo>
                    <a:pt x="1938880" y="0"/>
                  </a:lnTo>
                  <a:close/>
                </a:path>
              </a:pathLst>
            </a:custGeom>
            <a:ln w="12700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549990" y="2826511"/>
            <a:ext cx="1339215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20"/>
              </a:lnSpc>
              <a:spcBef>
                <a:spcPts val="100"/>
              </a:spcBef>
            </a:pPr>
            <a:r>
              <a:rPr sz="2700" spc="-10" dirty="0">
                <a:latin typeface="Calibri"/>
                <a:cs typeface="Calibri"/>
              </a:rPr>
              <a:t>Akses</a:t>
            </a:r>
            <a:endParaRPr sz="2700">
              <a:latin typeface="Calibri"/>
              <a:cs typeface="Calibri"/>
            </a:endParaRPr>
          </a:p>
          <a:p>
            <a:pPr marL="12700" marR="5080">
              <a:lnSpc>
                <a:spcPts val="3000"/>
              </a:lnSpc>
              <a:spcBef>
                <a:spcPts val="180"/>
              </a:spcBef>
            </a:pPr>
            <a:r>
              <a:rPr sz="2700" spc="-35" dirty="0">
                <a:latin typeface="Calibri"/>
                <a:cs typeface="Calibri"/>
              </a:rPr>
              <a:t>Terhadap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15" dirty="0">
                <a:latin typeface="Calibri"/>
                <a:cs typeface="Calibri"/>
              </a:rPr>
              <a:t>n</a:t>
            </a:r>
            <a:r>
              <a:rPr sz="2700" spc="-60" dirty="0">
                <a:latin typeface="Calibri"/>
                <a:cs typeface="Calibri"/>
              </a:rPr>
              <a:t>f</a:t>
            </a:r>
            <a:r>
              <a:rPr sz="2700" dirty="0">
                <a:latin typeface="Calibri"/>
                <a:cs typeface="Calibri"/>
              </a:rPr>
              <a:t>ormasi</a:t>
            </a:r>
            <a:endParaRPr sz="27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873633" y="2071695"/>
            <a:ext cx="343535" cy="343535"/>
            <a:chOff x="8873633" y="2071695"/>
            <a:chExt cx="343535" cy="343535"/>
          </a:xfrm>
        </p:grpSpPr>
        <p:sp>
          <p:nvSpPr>
            <p:cNvPr id="29" name="object 29"/>
            <p:cNvSpPr/>
            <p:nvPr/>
          </p:nvSpPr>
          <p:spPr>
            <a:xfrm>
              <a:off x="8879983" y="2078045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30269" y="0"/>
                  </a:moveTo>
                  <a:lnTo>
                    <a:pt x="0" y="330269"/>
                  </a:lnTo>
                  <a:lnTo>
                    <a:pt x="330269" y="330269"/>
                  </a:lnTo>
                  <a:lnTo>
                    <a:pt x="33026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879983" y="2078045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0" y="330270"/>
                  </a:moveTo>
                  <a:lnTo>
                    <a:pt x="330270" y="0"/>
                  </a:lnTo>
                  <a:lnTo>
                    <a:pt x="330270" y="330270"/>
                  </a:lnTo>
                  <a:lnTo>
                    <a:pt x="0" y="330270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9404009" y="2071019"/>
            <a:ext cx="1951989" cy="1177925"/>
            <a:chOff x="9404009" y="2071019"/>
            <a:chExt cx="1951989" cy="1177925"/>
          </a:xfrm>
        </p:grpSpPr>
        <p:sp>
          <p:nvSpPr>
            <p:cNvPr id="32" name="object 32"/>
            <p:cNvSpPr/>
            <p:nvPr/>
          </p:nvSpPr>
          <p:spPr>
            <a:xfrm>
              <a:off x="9410357" y="2077719"/>
              <a:ext cx="1939289" cy="1164590"/>
            </a:xfrm>
            <a:custGeom>
              <a:avLst/>
              <a:gdLst/>
              <a:ahLst/>
              <a:cxnLst/>
              <a:rect l="l" t="t" r="r" b="b"/>
              <a:pathLst>
                <a:path w="1939290" h="1164589">
                  <a:moveTo>
                    <a:pt x="1938870" y="0"/>
                  </a:moveTo>
                  <a:lnTo>
                    <a:pt x="0" y="0"/>
                  </a:lnTo>
                  <a:lnTo>
                    <a:pt x="0" y="187960"/>
                  </a:lnTo>
                  <a:lnTo>
                    <a:pt x="0" y="1164590"/>
                  </a:lnTo>
                  <a:lnTo>
                    <a:pt x="187833" y="1164590"/>
                  </a:lnTo>
                  <a:lnTo>
                    <a:pt x="187833" y="187960"/>
                  </a:lnTo>
                  <a:lnTo>
                    <a:pt x="1938870" y="187960"/>
                  </a:lnTo>
                  <a:lnTo>
                    <a:pt x="1938870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410359" y="2077369"/>
              <a:ext cx="1939289" cy="1165225"/>
            </a:xfrm>
            <a:custGeom>
              <a:avLst/>
              <a:gdLst/>
              <a:ahLst/>
              <a:cxnLst/>
              <a:rect l="l" t="t" r="r" b="b"/>
              <a:pathLst>
                <a:path w="1939290" h="1165225">
                  <a:moveTo>
                    <a:pt x="1938880" y="0"/>
                  </a:moveTo>
                  <a:lnTo>
                    <a:pt x="1938880" y="187715"/>
                  </a:lnTo>
                  <a:lnTo>
                    <a:pt x="187832" y="187715"/>
                  </a:lnTo>
                  <a:lnTo>
                    <a:pt x="187832" y="1165208"/>
                  </a:lnTo>
                  <a:lnTo>
                    <a:pt x="0" y="1165208"/>
                  </a:lnTo>
                  <a:lnTo>
                    <a:pt x="0" y="0"/>
                  </a:lnTo>
                  <a:lnTo>
                    <a:pt x="1938880" y="0"/>
                  </a:lnTo>
                  <a:close/>
                </a:path>
              </a:pathLst>
            </a:custGeom>
            <a:ln w="127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692862" y="2296159"/>
            <a:ext cx="1030605" cy="8178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00"/>
              </a:spcBef>
            </a:pPr>
            <a:r>
              <a:rPr sz="2700" spc="-50" dirty="0">
                <a:latin typeface="Calibri"/>
                <a:cs typeface="Calibri"/>
              </a:rPr>
              <a:t>K</a:t>
            </a:r>
            <a:r>
              <a:rPr sz="2700" dirty="0">
                <a:latin typeface="Calibri"/>
                <a:cs typeface="Calibri"/>
              </a:rPr>
              <a:t>o</a:t>
            </a:r>
            <a:r>
              <a:rPr sz="2700" spc="-5" dirty="0">
                <a:latin typeface="Calibri"/>
                <a:cs typeface="Calibri"/>
              </a:rPr>
              <a:t>ndi</a:t>
            </a:r>
            <a:r>
              <a:rPr sz="2700" dirty="0">
                <a:latin typeface="Calibri"/>
                <a:cs typeface="Calibri"/>
              </a:rPr>
              <a:t>si  </a:t>
            </a:r>
            <a:r>
              <a:rPr sz="2700" spc="-10" dirty="0">
                <a:latin typeface="Calibri"/>
                <a:cs typeface="Calibri"/>
              </a:rPr>
              <a:t>Politik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6000750"/>
            <a:ext cx="1463371" cy="85724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256" y="206476"/>
            <a:ext cx="12085955" cy="1663700"/>
          </a:xfrm>
          <a:custGeom>
            <a:avLst/>
            <a:gdLst/>
            <a:ahLst/>
            <a:cxnLst/>
            <a:rect l="l" t="t" r="r" b="b"/>
            <a:pathLst>
              <a:path w="12085955" h="1663700">
                <a:moveTo>
                  <a:pt x="12085484" y="0"/>
                </a:moveTo>
                <a:lnTo>
                  <a:pt x="0" y="0"/>
                </a:lnTo>
                <a:lnTo>
                  <a:pt x="0" y="1663617"/>
                </a:lnTo>
                <a:lnTo>
                  <a:pt x="12085484" y="1663617"/>
                </a:lnTo>
                <a:lnTo>
                  <a:pt x="12085484" y="0"/>
                </a:lnTo>
                <a:close/>
              </a:path>
            </a:pathLst>
          </a:custGeom>
          <a:solidFill>
            <a:srgbClr val="E2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Tantangan</a:t>
            </a:r>
            <a:r>
              <a:rPr spc="-5" dirty="0"/>
              <a:t> dalam</a:t>
            </a:r>
            <a:r>
              <a:rPr dirty="0"/>
              <a:t> </a:t>
            </a:r>
            <a:r>
              <a:rPr spc="-15" dirty="0"/>
              <a:t>Partisipasi</a:t>
            </a:r>
            <a:r>
              <a:rPr dirty="0"/>
              <a:t> </a:t>
            </a:r>
            <a:r>
              <a:rPr spc="-20" dirty="0"/>
              <a:t>Politik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8381" y="1863743"/>
            <a:ext cx="2429510" cy="3506470"/>
            <a:chOff x="48381" y="1863743"/>
            <a:chExt cx="2429510" cy="3506470"/>
          </a:xfrm>
        </p:grpSpPr>
        <p:sp>
          <p:nvSpPr>
            <p:cNvPr id="5" name="object 5"/>
            <p:cNvSpPr/>
            <p:nvPr/>
          </p:nvSpPr>
          <p:spPr>
            <a:xfrm>
              <a:off x="54731" y="1870093"/>
              <a:ext cx="2416810" cy="3493770"/>
            </a:xfrm>
            <a:custGeom>
              <a:avLst/>
              <a:gdLst/>
              <a:ahLst/>
              <a:cxnLst/>
              <a:rect l="l" t="t" r="r" b="b"/>
              <a:pathLst>
                <a:path w="2416810" h="3493770">
                  <a:moveTo>
                    <a:pt x="2416506" y="0"/>
                  </a:moveTo>
                  <a:lnTo>
                    <a:pt x="0" y="0"/>
                  </a:lnTo>
                  <a:lnTo>
                    <a:pt x="0" y="3493597"/>
                  </a:lnTo>
                  <a:lnTo>
                    <a:pt x="2416506" y="3493597"/>
                  </a:lnTo>
                  <a:lnTo>
                    <a:pt x="2416506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31" y="1870093"/>
              <a:ext cx="2416810" cy="3493770"/>
            </a:xfrm>
            <a:custGeom>
              <a:avLst/>
              <a:gdLst/>
              <a:ahLst/>
              <a:cxnLst/>
              <a:rect l="l" t="t" r="r" b="b"/>
              <a:pathLst>
                <a:path w="2416810" h="3493770">
                  <a:moveTo>
                    <a:pt x="0" y="0"/>
                  </a:moveTo>
                  <a:lnTo>
                    <a:pt x="2416507" y="0"/>
                  </a:lnTo>
                  <a:lnTo>
                    <a:pt x="2416507" y="3493597"/>
                  </a:lnTo>
                  <a:lnTo>
                    <a:pt x="0" y="349359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9662" y="1753249"/>
            <a:ext cx="1979930" cy="1405255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Apati</a:t>
            </a:r>
            <a:r>
              <a:rPr sz="2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Politik</a:t>
            </a:r>
            <a:endParaRPr sz="2300">
              <a:latin typeface="Calibri"/>
              <a:cs typeface="Calibri"/>
            </a:endParaRPr>
          </a:p>
          <a:p>
            <a:pPr marL="183515" marR="5080" indent="-171450" algn="just">
              <a:lnSpc>
                <a:spcPts val="1989"/>
              </a:lnSpc>
              <a:spcBef>
                <a:spcPts val="1070"/>
              </a:spcBef>
              <a:buChar char="•"/>
              <a:tabLst>
                <a:tab pos="18415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Merasa suara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tidak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berharga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dan tidak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memberi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pengaruh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64888" y="1863743"/>
            <a:ext cx="2429510" cy="3506470"/>
            <a:chOff x="2464888" y="1863743"/>
            <a:chExt cx="2429510" cy="3506470"/>
          </a:xfrm>
        </p:grpSpPr>
        <p:sp>
          <p:nvSpPr>
            <p:cNvPr id="9" name="object 9"/>
            <p:cNvSpPr/>
            <p:nvPr/>
          </p:nvSpPr>
          <p:spPr>
            <a:xfrm>
              <a:off x="2471238" y="1870093"/>
              <a:ext cx="2416810" cy="3493770"/>
            </a:xfrm>
            <a:custGeom>
              <a:avLst/>
              <a:gdLst/>
              <a:ahLst/>
              <a:cxnLst/>
              <a:rect l="l" t="t" r="r" b="b"/>
              <a:pathLst>
                <a:path w="2416810" h="3493770">
                  <a:moveTo>
                    <a:pt x="2416507" y="0"/>
                  </a:moveTo>
                  <a:lnTo>
                    <a:pt x="0" y="0"/>
                  </a:lnTo>
                  <a:lnTo>
                    <a:pt x="0" y="3493597"/>
                  </a:lnTo>
                  <a:lnTo>
                    <a:pt x="2416507" y="3493597"/>
                  </a:lnTo>
                  <a:lnTo>
                    <a:pt x="2416507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71238" y="1870093"/>
              <a:ext cx="2416810" cy="3493770"/>
            </a:xfrm>
            <a:custGeom>
              <a:avLst/>
              <a:gdLst/>
              <a:ahLst/>
              <a:cxnLst/>
              <a:rect l="l" t="t" r="r" b="b"/>
              <a:pathLst>
                <a:path w="2416810" h="3493770">
                  <a:moveTo>
                    <a:pt x="0" y="0"/>
                  </a:moveTo>
                  <a:lnTo>
                    <a:pt x="2416507" y="0"/>
                  </a:lnTo>
                  <a:lnTo>
                    <a:pt x="2416507" y="3493597"/>
                  </a:lnTo>
                  <a:lnTo>
                    <a:pt x="0" y="349359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46168" y="1892808"/>
            <a:ext cx="2263140" cy="207962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231140">
              <a:lnSpc>
                <a:spcPts val="2520"/>
              </a:lnSpc>
              <a:spcBef>
                <a:spcPts val="380"/>
              </a:spcBef>
            </a:pP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Diskriminasi</a:t>
            </a:r>
            <a:r>
              <a:rPr sz="23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dan </a:t>
            </a:r>
            <a:r>
              <a:rPr sz="2300" b="1" spc="-5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Eksklusi</a:t>
            </a:r>
            <a:endParaRPr sz="2300">
              <a:latin typeface="Calibri"/>
              <a:cs typeface="Calibri"/>
            </a:endParaRPr>
          </a:p>
          <a:p>
            <a:pPr marL="184150" marR="5080" indent="-171450">
              <a:lnSpc>
                <a:spcPct val="91400"/>
              </a:lnSpc>
              <a:spcBef>
                <a:spcPts val="980"/>
              </a:spcBef>
              <a:buChar char="•"/>
              <a:tabLst>
                <a:tab pos="184150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elompok-kelompok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tertentu,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seperti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perempuan,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minoritas </a:t>
            </a:r>
            <a:r>
              <a:rPr sz="1800" spc="-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etnis,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dan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masyarakat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miskin.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881396" y="1863743"/>
            <a:ext cx="2429510" cy="3506470"/>
            <a:chOff x="4881396" y="1863743"/>
            <a:chExt cx="2429510" cy="3506470"/>
          </a:xfrm>
        </p:grpSpPr>
        <p:sp>
          <p:nvSpPr>
            <p:cNvPr id="13" name="object 13"/>
            <p:cNvSpPr/>
            <p:nvPr/>
          </p:nvSpPr>
          <p:spPr>
            <a:xfrm>
              <a:off x="4887746" y="1870093"/>
              <a:ext cx="2416810" cy="3493770"/>
            </a:xfrm>
            <a:custGeom>
              <a:avLst/>
              <a:gdLst/>
              <a:ahLst/>
              <a:cxnLst/>
              <a:rect l="l" t="t" r="r" b="b"/>
              <a:pathLst>
                <a:path w="2416809" h="3493770">
                  <a:moveTo>
                    <a:pt x="2416506" y="0"/>
                  </a:moveTo>
                  <a:lnTo>
                    <a:pt x="0" y="0"/>
                  </a:lnTo>
                  <a:lnTo>
                    <a:pt x="0" y="3493597"/>
                  </a:lnTo>
                  <a:lnTo>
                    <a:pt x="2416506" y="3493597"/>
                  </a:lnTo>
                  <a:lnTo>
                    <a:pt x="241650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87746" y="1870093"/>
              <a:ext cx="2416810" cy="3493770"/>
            </a:xfrm>
            <a:custGeom>
              <a:avLst/>
              <a:gdLst/>
              <a:ahLst/>
              <a:cxnLst/>
              <a:rect l="l" t="t" r="r" b="b"/>
              <a:pathLst>
                <a:path w="2416809" h="3493770">
                  <a:moveTo>
                    <a:pt x="0" y="0"/>
                  </a:moveTo>
                  <a:lnTo>
                    <a:pt x="2416507" y="0"/>
                  </a:lnTo>
                  <a:lnTo>
                    <a:pt x="2416507" y="3493597"/>
                  </a:lnTo>
                  <a:lnTo>
                    <a:pt x="0" y="349359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62676" y="1892808"/>
            <a:ext cx="2105025" cy="33350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476884">
              <a:lnSpc>
                <a:spcPts val="2520"/>
              </a:lnSpc>
              <a:spcBef>
                <a:spcPts val="380"/>
              </a:spcBef>
            </a:pPr>
            <a:r>
              <a:rPr sz="2300" b="1" spc="-4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3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erb</a:t>
            </a:r>
            <a:r>
              <a:rPr sz="2300" b="1" spc="-2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an  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Akses</a:t>
            </a:r>
            <a:endParaRPr sz="2300">
              <a:latin typeface="Calibri"/>
              <a:cs typeface="Calibri"/>
            </a:endParaRPr>
          </a:p>
          <a:p>
            <a:pPr marL="184150" marR="5080" indent="-171450">
              <a:lnSpc>
                <a:spcPct val="91500"/>
              </a:lnSpc>
              <a:spcBef>
                <a:spcPts val="980"/>
              </a:spcBef>
              <a:buChar char="•"/>
              <a:tabLst>
                <a:tab pos="18415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Dalam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beberapa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kasus,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akses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ke 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pemungutan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suara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dan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informasi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politik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mungkin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terhambat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oleh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berbagai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faktor,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seperti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lokasi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geografis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atau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infrastruktur yang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buruk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297902" y="1863743"/>
            <a:ext cx="2429510" cy="3506470"/>
            <a:chOff x="7297902" y="1863743"/>
            <a:chExt cx="2429510" cy="3506470"/>
          </a:xfrm>
        </p:grpSpPr>
        <p:sp>
          <p:nvSpPr>
            <p:cNvPr id="17" name="object 17"/>
            <p:cNvSpPr/>
            <p:nvPr/>
          </p:nvSpPr>
          <p:spPr>
            <a:xfrm>
              <a:off x="7304252" y="1870093"/>
              <a:ext cx="2416810" cy="3493770"/>
            </a:xfrm>
            <a:custGeom>
              <a:avLst/>
              <a:gdLst/>
              <a:ahLst/>
              <a:cxnLst/>
              <a:rect l="l" t="t" r="r" b="b"/>
              <a:pathLst>
                <a:path w="2416809" h="3493770">
                  <a:moveTo>
                    <a:pt x="2416507" y="0"/>
                  </a:moveTo>
                  <a:lnTo>
                    <a:pt x="0" y="0"/>
                  </a:lnTo>
                  <a:lnTo>
                    <a:pt x="0" y="3493597"/>
                  </a:lnTo>
                  <a:lnTo>
                    <a:pt x="2416507" y="3493597"/>
                  </a:lnTo>
                  <a:lnTo>
                    <a:pt x="2416507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04252" y="1870093"/>
              <a:ext cx="2416810" cy="3493770"/>
            </a:xfrm>
            <a:custGeom>
              <a:avLst/>
              <a:gdLst/>
              <a:ahLst/>
              <a:cxnLst/>
              <a:rect l="l" t="t" r="r" b="b"/>
              <a:pathLst>
                <a:path w="2416809" h="3493770">
                  <a:moveTo>
                    <a:pt x="0" y="0"/>
                  </a:moveTo>
                  <a:lnTo>
                    <a:pt x="2416507" y="0"/>
                  </a:lnTo>
                  <a:lnTo>
                    <a:pt x="2416507" y="3493597"/>
                  </a:lnTo>
                  <a:lnTo>
                    <a:pt x="0" y="349359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379182" y="1892808"/>
            <a:ext cx="2250440" cy="18389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360045">
              <a:lnSpc>
                <a:spcPts val="2520"/>
              </a:lnSpc>
              <a:spcBef>
                <a:spcPts val="380"/>
              </a:spcBef>
            </a:pP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Manipulasi</a:t>
            </a:r>
            <a:r>
              <a:rPr sz="23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dan </a:t>
            </a:r>
            <a:r>
              <a:rPr sz="2300" b="1" spc="-5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Dezinformasi</a:t>
            </a:r>
            <a:endParaRPr sz="2300">
              <a:latin typeface="Calibri"/>
              <a:cs typeface="Calibri"/>
            </a:endParaRPr>
          </a:p>
          <a:p>
            <a:pPr marL="184150" marR="5080" indent="-171450">
              <a:lnSpc>
                <a:spcPct val="92600"/>
              </a:lnSpc>
              <a:spcBef>
                <a:spcPts val="955"/>
              </a:spcBef>
              <a:buFont typeface="Calibri"/>
              <a:buChar char="•"/>
              <a:tabLst>
                <a:tab pos="184150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Manipulasi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informasi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untuk</a:t>
            </a:r>
            <a:r>
              <a:rPr sz="18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mempengaruhi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pandangan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masyarakat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714410" y="1863743"/>
            <a:ext cx="2429510" cy="3506470"/>
            <a:chOff x="9714410" y="1863743"/>
            <a:chExt cx="2429510" cy="3506470"/>
          </a:xfrm>
        </p:grpSpPr>
        <p:sp>
          <p:nvSpPr>
            <p:cNvPr id="21" name="object 21"/>
            <p:cNvSpPr/>
            <p:nvPr/>
          </p:nvSpPr>
          <p:spPr>
            <a:xfrm>
              <a:off x="9720760" y="1870093"/>
              <a:ext cx="2416810" cy="3493770"/>
            </a:xfrm>
            <a:custGeom>
              <a:avLst/>
              <a:gdLst/>
              <a:ahLst/>
              <a:cxnLst/>
              <a:rect l="l" t="t" r="r" b="b"/>
              <a:pathLst>
                <a:path w="2416809" h="3493770">
                  <a:moveTo>
                    <a:pt x="2416506" y="0"/>
                  </a:moveTo>
                  <a:lnTo>
                    <a:pt x="0" y="0"/>
                  </a:lnTo>
                  <a:lnTo>
                    <a:pt x="0" y="3493597"/>
                  </a:lnTo>
                  <a:lnTo>
                    <a:pt x="2416506" y="3493597"/>
                  </a:lnTo>
                  <a:lnTo>
                    <a:pt x="2416506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20760" y="1870093"/>
              <a:ext cx="2416810" cy="3493770"/>
            </a:xfrm>
            <a:custGeom>
              <a:avLst/>
              <a:gdLst/>
              <a:ahLst/>
              <a:cxnLst/>
              <a:rect l="l" t="t" r="r" b="b"/>
              <a:pathLst>
                <a:path w="2416809" h="3493770">
                  <a:moveTo>
                    <a:pt x="0" y="0"/>
                  </a:moveTo>
                  <a:lnTo>
                    <a:pt x="2416507" y="0"/>
                  </a:lnTo>
                  <a:lnTo>
                    <a:pt x="2416507" y="3493597"/>
                  </a:lnTo>
                  <a:lnTo>
                    <a:pt x="0" y="349359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795690" y="1892808"/>
            <a:ext cx="2204085" cy="15824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313690">
              <a:lnSpc>
                <a:spcPts val="2520"/>
              </a:lnSpc>
              <a:spcBef>
                <a:spcPts val="380"/>
              </a:spcBef>
            </a:pP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Konflik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dan </a:t>
            </a:r>
            <a:r>
              <a:rPr sz="23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4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3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tida</a:t>
            </a:r>
            <a:r>
              <a:rPr sz="2300" b="1" spc="-2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3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3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abilan</a:t>
            </a:r>
            <a:endParaRPr sz="2300">
              <a:latin typeface="Calibri"/>
              <a:cs typeface="Calibri"/>
            </a:endParaRPr>
          </a:p>
          <a:p>
            <a:pPr marL="184150" marR="5080" indent="-171450">
              <a:lnSpc>
                <a:spcPts val="1989"/>
              </a:lnSpc>
              <a:spcBef>
                <a:spcPts val="1005"/>
              </a:spcBef>
              <a:buChar char="•"/>
              <a:tabLst>
                <a:tab pos="184150" algn="l"/>
              </a:tabLst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Terhambat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oleh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kekerasan, ketakutan,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ketidakpastian.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256" y="5363691"/>
            <a:ext cx="12085955" cy="388620"/>
          </a:xfrm>
          <a:custGeom>
            <a:avLst/>
            <a:gdLst/>
            <a:ahLst/>
            <a:cxnLst/>
            <a:rect l="l" t="t" r="r" b="b"/>
            <a:pathLst>
              <a:path w="12085955" h="388620">
                <a:moveTo>
                  <a:pt x="12085484" y="0"/>
                </a:moveTo>
                <a:lnTo>
                  <a:pt x="0" y="0"/>
                </a:lnTo>
                <a:lnTo>
                  <a:pt x="0" y="388177"/>
                </a:lnTo>
                <a:lnTo>
                  <a:pt x="12085484" y="388177"/>
                </a:lnTo>
                <a:lnTo>
                  <a:pt x="12085484" y="0"/>
                </a:lnTo>
                <a:close/>
              </a:path>
            </a:pathLst>
          </a:custGeom>
          <a:solidFill>
            <a:srgbClr val="E27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13" y="6000750"/>
            <a:ext cx="1463371" cy="85724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5550" y="2480564"/>
            <a:ext cx="465963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0" i="1" spc="345" dirty="0">
                <a:solidFill>
                  <a:srgbClr val="000000"/>
                </a:solidFill>
                <a:latin typeface="Palatino Linotype"/>
                <a:cs typeface="Palatino Linotype"/>
              </a:rPr>
              <a:t>Terimakasih</a:t>
            </a:r>
            <a:endParaRPr sz="6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01" y="501395"/>
            <a:ext cx="22948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Politik</a:t>
            </a:r>
            <a:r>
              <a:rPr sz="4400" b="0" spc="-75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???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13" y="6000750"/>
            <a:ext cx="1463371" cy="8572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59777" y="1548891"/>
            <a:ext cx="10243185" cy="378079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0665" marR="5080" indent="-228600">
              <a:lnSpc>
                <a:spcPct val="902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444444"/>
                </a:solidFill>
                <a:latin typeface="Calibri"/>
                <a:cs typeface="Calibri"/>
              </a:rPr>
              <a:t>Miriam</a:t>
            </a:r>
            <a:r>
              <a:rPr sz="2800" b="1" spc="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44444"/>
                </a:solidFill>
                <a:latin typeface="Calibri"/>
                <a:cs typeface="Calibri"/>
              </a:rPr>
              <a:t>Budiardjo.</a:t>
            </a:r>
            <a:r>
              <a:rPr sz="2800" b="1" spc="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44444"/>
                </a:solidFill>
                <a:latin typeface="Calibri"/>
                <a:cs typeface="Calibri"/>
              </a:rPr>
              <a:t>Pengertian</a:t>
            </a:r>
            <a:r>
              <a:rPr sz="280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4444"/>
                </a:solidFill>
                <a:latin typeface="Calibri"/>
                <a:cs typeface="Calibri"/>
              </a:rPr>
              <a:t>politik</a:t>
            </a:r>
            <a:r>
              <a:rPr sz="2800" spc="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4444"/>
                </a:solidFill>
                <a:latin typeface="Calibri"/>
                <a:cs typeface="Calibri"/>
              </a:rPr>
              <a:t>adalah</a:t>
            </a:r>
            <a:r>
              <a:rPr sz="2800" spc="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4444"/>
                </a:solidFill>
                <a:latin typeface="Calibri"/>
                <a:cs typeface="Calibri"/>
              </a:rPr>
              <a:t>bermacam-macam </a:t>
            </a:r>
            <a:r>
              <a:rPr sz="2800"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44444"/>
                </a:solidFill>
                <a:latin typeface="Calibri"/>
                <a:cs typeface="Calibri"/>
              </a:rPr>
              <a:t>kegiatan</a:t>
            </a:r>
            <a:r>
              <a:rPr sz="2800" spc="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4444"/>
                </a:solidFill>
                <a:latin typeface="Calibri"/>
                <a:cs typeface="Calibri"/>
              </a:rPr>
              <a:t>dalam</a:t>
            </a:r>
            <a:r>
              <a:rPr sz="2800" spc="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4444"/>
                </a:solidFill>
                <a:latin typeface="Calibri"/>
                <a:cs typeface="Calibri"/>
              </a:rPr>
              <a:t>suatu</a:t>
            </a:r>
            <a:r>
              <a:rPr sz="2800" spc="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44444"/>
                </a:solidFill>
                <a:latin typeface="Calibri"/>
                <a:cs typeface="Calibri"/>
              </a:rPr>
              <a:t>sistem</a:t>
            </a:r>
            <a:r>
              <a:rPr sz="2800" spc="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4444"/>
                </a:solidFill>
                <a:latin typeface="Calibri"/>
                <a:cs typeface="Calibri"/>
              </a:rPr>
              <a:t>politik</a:t>
            </a:r>
            <a:r>
              <a:rPr sz="2800" spc="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44444"/>
                </a:solidFill>
                <a:latin typeface="Calibri"/>
                <a:cs typeface="Calibri"/>
              </a:rPr>
              <a:t>(negara)</a:t>
            </a:r>
            <a:r>
              <a:rPr sz="2800" spc="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44444"/>
                </a:solidFill>
                <a:latin typeface="Calibri"/>
                <a:cs typeface="Calibri"/>
              </a:rPr>
              <a:t>yang</a:t>
            </a:r>
            <a:r>
              <a:rPr sz="2800" spc="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44444"/>
                </a:solidFill>
                <a:latin typeface="Calibri"/>
                <a:cs typeface="Calibri"/>
              </a:rPr>
              <a:t>menyangkut</a:t>
            </a:r>
            <a:r>
              <a:rPr sz="2800" spc="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44444"/>
                </a:solidFill>
                <a:latin typeface="Calibri"/>
                <a:cs typeface="Calibri"/>
              </a:rPr>
              <a:t>proses </a:t>
            </a:r>
            <a:r>
              <a:rPr sz="2800" spc="-62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4444"/>
                </a:solidFill>
                <a:latin typeface="Calibri"/>
                <a:cs typeface="Calibri"/>
              </a:rPr>
              <a:t>menentukan</a:t>
            </a:r>
            <a:r>
              <a:rPr sz="2800" spc="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4444"/>
                </a:solidFill>
                <a:latin typeface="Calibri"/>
                <a:cs typeface="Calibri"/>
              </a:rPr>
              <a:t>tujuan-tujuan</a:t>
            </a:r>
            <a:r>
              <a:rPr sz="2800" spc="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4444"/>
                </a:solidFill>
                <a:latin typeface="Calibri"/>
                <a:cs typeface="Calibri"/>
              </a:rPr>
              <a:t>dari</a:t>
            </a:r>
            <a:r>
              <a:rPr sz="2800" spc="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44444"/>
                </a:solidFill>
                <a:latin typeface="Calibri"/>
                <a:cs typeface="Calibri"/>
              </a:rPr>
              <a:t>sistem</a:t>
            </a:r>
            <a:r>
              <a:rPr sz="2800" spc="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4444"/>
                </a:solidFill>
                <a:latin typeface="Calibri"/>
                <a:cs typeface="Calibri"/>
              </a:rPr>
              <a:t>itu</a:t>
            </a:r>
            <a:r>
              <a:rPr sz="2800" spc="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4444"/>
                </a:solidFill>
                <a:latin typeface="Calibri"/>
                <a:cs typeface="Calibri"/>
              </a:rPr>
              <a:t>dan</a:t>
            </a:r>
            <a:r>
              <a:rPr sz="2800" spc="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4444"/>
                </a:solidFill>
                <a:latin typeface="Calibri"/>
                <a:cs typeface="Calibri"/>
              </a:rPr>
              <a:t>melaksanakan</a:t>
            </a:r>
            <a:r>
              <a:rPr sz="2800" spc="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4444"/>
                </a:solidFill>
                <a:latin typeface="Calibri"/>
                <a:cs typeface="Calibri"/>
              </a:rPr>
              <a:t>tujuan- </a:t>
            </a:r>
            <a:r>
              <a:rPr sz="280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4444"/>
                </a:solidFill>
                <a:latin typeface="Calibri"/>
                <a:cs typeface="Calibri"/>
              </a:rPr>
              <a:t>tujuan</a:t>
            </a:r>
            <a:r>
              <a:rPr sz="280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4444"/>
                </a:solidFill>
                <a:latin typeface="Calibri"/>
                <a:cs typeface="Calibri"/>
              </a:rPr>
              <a:t>itu.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444444"/>
              </a:buClr>
              <a:buFont typeface="Arial MT"/>
              <a:buChar char="•"/>
            </a:pPr>
            <a:endParaRPr sz="4050">
              <a:latin typeface="Calibri"/>
              <a:cs typeface="Calibri"/>
            </a:endParaRPr>
          </a:p>
          <a:p>
            <a:pPr marL="240665" marR="553720" indent="-228600">
              <a:lnSpc>
                <a:spcPct val="905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444444"/>
                </a:solidFill>
                <a:latin typeface="Calibri"/>
                <a:cs typeface="Calibri"/>
              </a:rPr>
              <a:t>Ramlan</a:t>
            </a:r>
            <a:r>
              <a:rPr sz="2800" b="1" spc="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44444"/>
                </a:solidFill>
                <a:latin typeface="Calibri"/>
                <a:cs typeface="Calibri"/>
              </a:rPr>
              <a:t>Surbakti.</a:t>
            </a:r>
            <a:r>
              <a:rPr sz="2800" b="1" spc="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44444"/>
                </a:solidFill>
                <a:latin typeface="Calibri"/>
                <a:cs typeface="Calibri"/>
              </a:rPr>
              <a:t>Pengertian</a:t>
            </a:r>
            <a:r>
              <a:rPr sz="280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4444"/>
                </a:solidFill>
                <a:latin typeface="Calibri"/>
                <a:cs typeface="Calibri"/>
              </a:rPr>
              <a:t>politik</a:t>
            </a:r>
            <a:r>
              <a:rPr sz="2800" spc="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4444"/>
                </a:solidFill>
                <a:latin typeface="Calibri"/>
                <a:cs typeface="Calibri"/>
              </a:rPr>
              <a:t>adalah</a:t>
            </a:r>
            <a:r>
              <a:rPr sz="2800" spc="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44444"/>
                </a:solidFill>
                <a:latin typeface="Calibri"/>
                <a:cs typeface="Calibri"/>
              </a:rPr>
              <a:t>interaksi</a:t>
            </a:r>
            <a:r>
              <a:rPr sz="280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44444"/>
                </a:solidFill>
                <a:latin typeface="Calibri"/>
                <a:cs typeface="Calibri"/>
              </a:rPr>
              <a:t>antara </a:t>
            </a:r>
            <a:r>
              <a:rPr sz="2800" spc="-2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4444"/>
                </a:solidFill>
                <a:latin typeface="Calibri"/>
                <a:cs typeface="Calibri"/>
              </a:rPr>
              <a:t>pemerintah</a:t>
            </a:r>
            <a:r>
              <a:rPr sz="280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4444"/>
                </a:solidFill>
                <a:latin typeface="Calibri"/>
                <a:cs typeface="Calibri"/>
              </a:rPr>
              <a:t>dan</a:t>
            </a:r>
            <a:r>
              <a:rPr sz="2800" spc="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444444"/>
                </a:solidFill>
                <a:latin typeface="Calibri"/>
                <a:cs typeface="Calibri"/>
              </a:rPr>
              <a:t>masyarakat</a:t>
            </a:r>
            <a:r>
              <a:rPr sz="2800" spc="-5" dirty="0">
                <a:solidFill>
                  <a:srgbClr val="444444"/>
                </a:solidFill>
                <a:latin typeface="Calibri"/>
                <a:cs typeface="Calibri"/>
              </a:rPr>
              <a:t> dalam</a:t>
            </a:r>
            <a:r>
              <a:rPr sz="2800" spc="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44444"/>
                </a:solidFill>
                <a:latin typeface="Calibri"/>
                <a:cs typeface="Calibri"/>
              </a:rPr>
              <a:t>rangka</a:t>
            </a:r>
            <a:r>
              <a:rPr sz="2800"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4444"/>
                </a:solidFill>
                <a:latin typeface="Calibri"/>
                <a:cs typeface="Calibri"/>
              </a:rPr>
              <a:t>pembuatan</a:t>
            </a:r>
            <a:r>
              <a:rPr sz="2800" spc="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44444"/>
                </a:solidFill>
                <a:latin typeface="Calibri"/>
                <a:cs typeface="Calibri"/>
              </a:rPr>
              <a:t>dan </a:t>
            </a:r>
            <a:r>
              <a:rPr sz="280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4444"/>
                </a:solidFill>
                <a:latin typeface="Calibri"/>
                <a:cs typeface="Calibri"/>
              </a:rPr>
              <a:t>pelaksanaan</a:t>
            </a:r>
            <a:r>
              <a:rPr sz="2800" spc="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4444"/>
                </a:solidFill>
                <a:latin typeface="Calibri"/>
                <a:cs typeface="Calibri"/>
              </a:rPr>
              <a:t>keputusan</a:t>
            </a:r>
            <a:r>
              <a:rPr sz="280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44444"/>
                </a:solidFill>
                <a:latin typeface="Calibri"/>
                <a:cs typeface="Calibri"/>
              </a:rPr>
              <a:t>yang</a:t>
            </a:r>
            <a:r>
              <a:rPr sz="2800"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44444"/>
                </a:solidFill>
                <a:latin typeface="Calibri"/>
                <a:cs typeface="Calibri"/>
              </a:rPr>
              <a:t>mengikat</a:t>
            </a:r>
            <a:r>
              <a:rPr sz="280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44444"/>
                </a:solidFill>
                <a:latin typeface="Calibri"/>
                <a:cs typeface="Calibri"/>
              </a:rPr>
              <a:t>tentang</a:t>
            </a:r>
            <a:r>
              <a:rPr sz="2800"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44444"/>
                </a:solidFill>
                <a:latin typeface="Calibri"/>
                <a:cs typeface="Calibri"/>
              </a:rPr>
              <a:t>kebaikan</a:t>
            </a:r>
            <a:r>
              <a:rPr sz="280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4444"/>
                </a:solidFill>
                <a:latin typeface="Calibri"/>
                <a:cs typeface="Calibri"/>
              </a:rPr>
              <a:t>bersama </a:t>
            </a:r>
            <a:r>
              <a:rPr sz="2800" spc="-61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444444"/>
                </a:solidFill>
                <a:latin typeface="Calibri"/>
                <a:cs typeface="Calibri"/>
              </a:rPr>
              <a:t>masyarakat</a:t>
            </a:r>
            <a:r>
              <a:rPr sz="2800"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44444"/>
                </a:solidFill>
                <a:latin typeface="Calibri"/>
                <a:cs typeface="Calibri"/>
              </a:rPr>
              <a:t>yang</a:t>
            </a:r>
            <a:r>
              <a:rPr sz="2800"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4444"/>
                </a:solidFill>
                <a:latin typeface="Calibri"/>
                <a:cs typeface="Calibri"/>
              </a:rPr>
              <a:t>tinggal</a:t>
            </a:r>
            <a:r>
              <a:rPr sz="2800" spc="-5" dirty="0">
                <a:solidFill>
                  <a:srgbClr val="444444"/>
                </a:solidFill>
                <a:latin typeface="Calibri"/>
                <a:cs typeface="Calibri"/>
              </a:rPr>
              <a:t> dalam</a:t>
            </a:r>
            <a:r>
              <a:rPr sz="2800" spc="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44444"/>
                </a:solidFill>
                <a:latin typeface="Calibri"/>
                <a:cs typeface="Calibri"/>
              </a:rPr>
              <a:t>suatu</a:t>
            </a:r>
            <a:r>
              <a:rPr sz="2800" spc="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44444"/>
                </a:solidFill>
                <a:latin typeface="Calibri"/>
                <a:cs typeface="Calibri"/>
              </a:rPr>
              <a:t>wilayah</a:t>
            </a:r>
            <a:r>
              <a:rPr sz="2800" spc="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44444"/>
                </a:solidFill>
                <a:latin typeface="Calibri"/>
                <a:cs typeface="Calibri"/>
              </a:rPr>
              <a:t>tertentu.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1251" y="647700"/>
            <a:ext cx="19088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Politik??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41300" marR="379095">
              <a:lnSpc>
                <a:spcPts val="2810"/>
              </a:lnSpc>
              <a:spcBef>
                <a:spcPts val="450"/>
              </a:spcBef>
            </a:pPr>
            <a:r>
              <a:rPr spc="-5" dirty="0"/>
              <a:t>adalah usaha</a:t>
            </a:r>
            <a:r>
              <a:rPr spc="10" dirty="0"/>
              <a:t> </a:t>
            </a:r>
            <a:r>
              <a:rPr spc="-15" dirty="0"/>
              <a:t>yang</a:t>
            </a:r>
            <a:r>
              <a:rPr spc="10" dirty="0"/>
              <a:t> </a:t>
            </a:r>
            <a:r>
              <a:rPr spc="-10" dirty="0"/>
              <a:t>ditempuh</a:t>
            </a:r>
            <a:r>
              <a:rPr spc="-5" dirty="0"/>
              <a:t> </a:t>
            </a:r>
            <a:r>
              <a:rPr spc="-25" dirty="0"/>
              <a:t>warga</a:t>
            </a:r>
            <a:r>
              <a:rPr spc="10" dirty="0"/>
              <a:t> </a:t>
            </a:r>
            <a:r>
              <a:rPr spc="-20" dirty="0"/>
              <a:t>negara</a:t>
            </a:r>
            <a:r>
              <a:rPr spc="10" dirty="0"/>
              <a:t> </a:t>
            </a:r>
            <a:r>
              <a:rPr spc="-10" dirty="0"/>
              <a:t>untuk</a:t>
            </a:r>
            <a:r>
              <a:rPr spc="10" dirty="0"/>
              <a:t> </a:t>
            </a:r>
            <a:r>
              <a:rPr spc="-10" dirty="0"/>
              <a:t>mewujudkan</a:t>
            </a:r>
            <a:r>
              <a:rPr spc="5" dirty="0"/>
              <a:t> </a:t>
            </a:r>
            <a:r>
              <a:rPr spc="-20" dirty="0"/>
              <a:t>kebaikan </a:t>
            </a:r>
            <a:r>
              <a:rPr spc="-570" dirty="0"/>
              <a:t> </a:t>
            </a:r>
            <a:r>
              <a:rPr spc="-10" dirty="0"/>
              <a:t>bersama.</a:t>
            </a:r>
          </a:p>
          <a:p>
            <a:pPr marL="241300" marR="5080" indent="-228600">
              <a:lnSpc>
                <a:spcPct val="91000"/>
              </a:lnSpc>
              <a:spcBef>
                <a:spcPts val="910"/>
              </a:spcBef>
              <a:buFont typeface="Arial MT"/>
              <a:buChar char="•"/>
              <a:tabLst>
                <a:tab pos="241300" algn="l"/>
              </a:tabLst>
            </a:pPr>
            <a:r>
              <a:rPr b="1" dirty="0">
                <a:latin typeface="Calibri"/>
                <a:cs typeface="Calibri"/>
              </a:rPr>
              <a:t>Gabriel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5" dirty="0">
                <a:latin typeface="Calibri"/>
                <a:cs typeface="Calibri"/>
              </a:rPr>
              <a:t>A. </a:t>
            </a:r>
            <a:r>
              <a:rPr b="1" spc="-5" dirty="0">
                <a:latin typeface="Calibri"/>
                <a:cs typeface="Calibri"/>
              </a:rPr>
              <a:t>Almond.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10" dirty="0"/>
              <a:t>Pengertian</a:t>
            </a:r>
            <a:r>
              <a:rPr spc="-5" dirty="0"/>
              <a:t> </a:t>
            </a:r>
            <a:r>
              <a:rPr dirty="0"/>
              <a:t>politik </a:t>
            </a:r>
            <a:r>
              <a:rPr spc="-5" dirty="0"/>
              <a:t>adalah</a:t>
            </a:r>
            <a:r>
              <a:rPr spc="-10" dirty="0"/>
              <a:t> </a:t>
            </a:r>
            <a:r>
              <a:rPr spc="-20" dirty="0"/>
              <a:t>kegiatan</a:t>
            </a:r>
            <a:r>
              <a:rPr spc="-5" dirty="0"/>
              <a:t> </a:t>
            </a:r>
            <a:r>
              <a:rPr spc="-15" dirty="0"/>
              <a:t>yang</a:t>
            </a:r>
            <a:r>
              <a:rPr spc="5" dirty="0"/>
              <a:t> </a:t>
            </a:r>
            <a:r>
              <a:rPr spc="-10" dirty="0"/>
              <a:t>berbuhungan </a:t>
            </a:r>
            <a:r>
              <a:rPr spc="-5" dirty="0"/>
              <a:t> </a:t>
            </a:r>
            <a:r>
              <a:rPr spc="-15" dirty="0"/>
              <a:t>dengan</a:t>
            </a:r>
            <a:r>
              <a:rPr dirty="0"/>
              <a:t> </a:t>
            </a:r>
            <a:r>
              <a:rPr spc="-15" dirty="0"/>
              <a:t>kendali</a:t>
            </a:r>
            <a:r>
              <a:rPr spc="5" dirty="0"/>
              <a:t> </a:t>
            </a:r>
            <a:r>
              <a:rPr spc="-10" dirty="0"/>
              <a:t>pembuatan</a:t>
            </a:r>
            <a:r>
              <a:rPr dirty="0"/>
              <a:t> </a:t>
            </a:r>
            <a:r>
              <a:rPr spc="-15" dirty="0"/>
              <a:t>keputusan</a:t>
            </a:r>
            <a:r>
              <a:rPr spc="-5" dirty="0"/>
              <a:t> publik</a:t>
            </a:r>
            <a:r>
              <a:rPr spc="5" dirty="0"/>
              <a:t> </a:t>
            </a:r>
            <a:r>
              <a:rPr dirty="0"/>
              <a:t>dalam </a:t>
            </a:r>
            <a:r>
              <a:rPr spc="-25" dirty="0"/>
              <a:t>masyarakat</a:t>
            </a:r>
            <a:r>
              <a:rPr spc="5" dirty="0"/>
              <a:t> </a:t>
            </a:r>
            <a:r>
              <a:rPr spc="-15" dirty="0"/>
              <a:t>tertentu</a:t>
            </a:r>
            <a:r>
              <a:rPr dirty="0"/>
              <a:t> </a:t>
            </a:r>
            <a:r>
              <a:rPr spc="-5" dirty="0"/>
              <a:t>di </a:t>
            </a:r>
            <a:r>
              <a:rPr spc="-570" dirty="0"/>
              <a:t> </a:t>
            </a:r>
            <a:r>
              <a:rPr spc="-15" dirty="0"/>
              <a:t>wilayah</a:t>
            </a:r>
            <a:r>
              <a:rPr spc="-10" dirty="0"/>
              <a:t> </a:t>
            </a:r>
            <a:r>
              <a:rPr spc="-15" dirty="0"/>
              <a:t>tertentu,</a:t>
            </a:r>
            <a:r>
              <a:rPr spc="5" dirty="0"/>
              <a:t> </a:t>
            </a:r>
            <a:r>
              <a:rPr spc="-5" dirty="0"/>
              <a:t>di</a:t>
            </a:r>
            <a:r>
              <a:rPr dirty="0"/>
              <a:t> </a:t>
            </a:r>
            <a:r>
              <a:rPr spc="-5" dirty="0"/>
              <a:t>mana</a:t>
            </a:r>
            <a:r>
              <a:rPr spc="5" dirty="0"/>
              <a:t> </a:t>
            </a:r>
            <a:r>
              <a:rPr spc="-15" dirty="0"/>
              <a:t>kendali</a:t>
            </a:r>
            <a:r>
              <a:rPr dirty="0"/>
              <a:t> </a:t>
            </a:r>
            <a:r>
              <a:rPr spc="-5" dirty="0"/>
              <a:t>ini</a:t>
            </a:r>
            <a:r>
              <a:rPr spc="5" dirty="0"/>
              <a:t> </a:t>
            </a:r>
            <a:r>
              <a:rPr spc="-15" dirty="0"/>
              <a:t>disokong</a:t>
            </a:r>
            <a:r>
              <a:rPr dirty="0"/>
              <a:t> </a:t>
            </a:r>
            <a:r>
              <a:rPr spc="-15" dirty="0"/>
              <a:t>lewat</a:t>
            </a:r>
            <a:r>
              <a:rPr spc="10" dirty="0"/>
              <a:t> </a:t>
            </a:r>
            <a:r>
              <a:rPr spc="-10" dirty="0"/>
              <a:t>instrumen</a:t>
            </a:r>
            <a:r>
              <a:rPr spc="5" dirty="0"/>
              <a:t> </a:t>
            </a:r>
            <a:r>
              <a:rPr spc="-15" dirty="0"/>
              <a:t>yang </a:t>
            </a:r>
            <a:r>
              <a:rPr spc="-10" dirty="0"/>
              <a:t> </a:t>
            </a:r>
            <a:r>
              <a:rPr spc="-25" dirty="0"/>
              <a:t>sifatnya</a:t>
            </a:r>
            <a:r>
              <a:rPr dirty="0"/>
              <a:t> </a:t>
            </a:r>
            <a:r>
              <a:rPr spc="-10" dirty="0"/>
              <a:t>otoritatif </a:t>
            </a:r>
            <a:r>
              <a:rPr spc="-5" dirty="0"/>
              <a:t>dan </a:t>
            </a:r>
            <a:r>
              <a:rPr spc="-45" dirty="0"/>
              <a:t>koersif.</a:t>
            </a:r>
          </a:p>
          <a:p>
            <a:pPr marL="241300" marR="257810" indent="-228600">
              <a:lnSpc>
                <a:spcPct val="89700"/>
              </a:lnSpc>
              <a:spcBef>
                <a:spcPts val="995"/>
              </a:spcBef>
              <a:buFont typeface="Arial MT"/>
              <a:buChar char="•"/>
              <a:tabLst>
                <a:tab pos="241300" algn="l"/>
              </a:tabLst>
            </a:pPr>
            <a:r>
              <a:rPr spc="-10" dirty="0"/>
              <a:t>v</a:t>
            </a:r>
            <a:r>
              <a:rPr b="1" spc="-10" dirty="0">
                <a:latin typeface="Calibri"/>
                <a:cs typeface="Calibri"/>
              </a:rPr>
              <a:t>Andrey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Heywood.</a:t>
            </a:r>
            <a:r>
              <a:rPr b="1" dirty="0">
                <a:latin typeface="Calibri"/>
                <a:cs typeface="Calibri"/>
              </a:rPr>
              <a:t> </a:t>
            </a:r>
            <a:r>
              <a:rPr spc="-10" dirty="0"/>
              <a:t>Pengertian</a:t>
            </a:r>
            <a:r>
              <a:rPr spc="-5" dirty="0"/>
              <a:t> </a:t>
            </a:r>
            <a:r>
              <a:rPr dirty="0"/>
              <a:t>politik </a:t>
            </a:r>
            <a:r>
              <a:rPr spc="-5" dirty="0"/>
              <a:t>adalah </a:t>
            </a:r>
            <a:r>
              <a:rPr spc="-20" dirty="0"/>
              <a:t>kegiatan</a:t>
            </a:r>
            <a:r>
              <a:rPr spc="-5" dirty="0"/>
              <a:t> </a:t>
            </a:r>
            <a:r>
              <a:rPr spc="-10" dirty="0"/>
              <a:t>suatu</a:t>
            </a:r>
            <a:r>
              <a:rPr dirty="0"/>
              <a:t> </a:t>
            </a:r>
            <a:r>
              <a:rPr spc="-5" dirty="0"/>
              <a:t>bangsa</a:t>
            </a:r>
            <a:r>
              <a:rPr spc="5" dirty="0"/>
              <a:t> </a:t>
            </a:r>
            <a:r>
              <a:rPr spc="-15" dirty="0"/>
              <a:t>yang </a:t>
            </a:r>
            <a:r>
              <a:rPr spc="-570" dirty="0"/>
              <a:t> </a:t>
            </a:r>
            <a:r>
              <a:rPr spc="-5" dirty="0"/>
              <a:t>bertujuan </a:t>
            </a:r>
            <a:r>
              <a:rPr spc="-10" dirty="0"/>
              <a:t>untuk</a:t>
            </a:r>
            <a:r>
              <a:rPr spc="5" dirty="0"/>
              <a:t> </a:t>
            </a:r>
            <a:r>
              <a:rPr spc="-10" dirty="0"/>
              <a:t>membuat,</a:t>
            </a:r>
            <a:r>
              <a:rPr spc="5" dirty="0"/>
              <a:t> </a:t>
            </a:r>
            <a:r>
              <a:rPr spc="-10" dirty="0"/>
              <a:t>mempertahankan,</a:t>
            </a:r>
            <a:r>
              <a:rPr spc="5" dirty="0"/>
              <a:t> </a:t>
            </a:r>
            <a:r>
              <a:rPr spc="-5" dirty="0"/>
              <a:t>dan </a:t>
            </a:r>
            <a:r>
              <a:rPr spc="-10" dirty="0"/>
              <a:t>mengamandemen </a:t>
            </a:r>
            <a:r>
              <a:rPr spc="-5" dirty="0"/>
              <a:t> </a:t>
            </a:r>
            <a:r>
              <a:rPr spc="-15" dirty="0"/>
              <a:t>peraturan-peraturan</a:t>
            </a:r>
            <a:r>
              <a:rPr dirty="0"/>
              <a:t> </a:t>
            </a:r>
            <a:r>
              <a:rPr spc="-5" dirty="0"/>
              <a:t>umum </a:t>
            </a:r>
            <a:r>
              <a:rPr spc="-15" dirty="0"/>
              <a:t>yang</a:t>
            </a:r>
            <a:r>
              <a:rPr spc="5" dirty="0"/>
              <a:t> </a:t>
            </a:r>
            <a:r>
              <a:rPr spc="-15" dirty="0"/>
              <a:t>mengatur</a:t>
            </a:r>
            <a:r>
              <a:rPr spc="5" dirty="0"/>
              <a:t> </a:t>
            </a:r>
            <a:r>
              <a:rPr spc="-20" dirty="0"/>
              <a:t>kehidupannya,</a:t>
            </a:r>
            <a:r>
              <a:rPr spc="5" dirty="0"/>
              <a:t> </a:t>
            </a:r>
            <a:r>
              <a:rPr spc="-15" dirty="0"/>
              <a:t>yang</a:t>
            </a:r>
            <a:r>
              <a:rPr spc="-5" dirty="0"/>
              <a:t> </a:t>
            </a:r>
            <a:r>
              <a:rPr spc="-10" dirty="0"/>
              <a:t>berarti </a:t>
            </a:r>
            <a:r>
              <a:rPr spc="-5" dirty="0"/>
              <a:t> tidak</a:t>
            </a:r>
            <a:r>
              <a:rPr spc="5" dirty="0"/>
              <a:t> </a:t>
            </a:r>
            <a:r>
              <a:rPr spc="-10" dirty="0"/>
              <a:t>dapat</a:t>
            </a:r>
            <a:r>
              <a:rPr spc="5" dirty="0"/>
              <a:t> </a:t>
            </a:r>
            <a:r>
              <a:rPr spc="-10" dirty="0"/>
              <a:t>terlepas</a:t>
            </a:r>
            <a:r>
              <a:rPr dirty="0"/>
              <a:t> dari </a:t>
            </a:r>
            <a:r>
              <a:rPr spc="-10" dirty="0"/>
              <a:t>gejala</a:t>
            </a:r>
            <a:r>
              <a:rPr dirty="0"/>
              <a:t> </a:t>
            </a:r>
            <a:r>
              <a:rPr spc="-20" dirty="0"/>
              <a:t>konflik</a:t>
            </a:r>
            <a:r>
              <a:rPr spc="5" dirty="0"/>
              <a:t> </a:t>
            </a:r>
            <a:r>
              <a:rPr spc="-5" dirty="0"/>
              <a:t>dan </a:t>
            </a:r>
            <a:r>
              <a:rPr spc="-20" dirty="0"/>
              <a:t>kerja</a:t>
            </a:r>
            <a:r>
              <a:rPr dirty="0"/>
              <a:t> </a:t>
            </a:r>
            <a:r>
              <a:rPr spc="-5" dirty="0"/>
              <a:t>sama.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461515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444444"/>
                </a:solidFill>
                <a:latin typeface="Arial MT"/>
                <a:cs typeface="Arial MT"/>
              </a:rPr>
              <a:t>•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8238" y="1486100"/>
            <a:ext cx="3237230" cy="406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25"/>
              </a:lnSpc>
            </a:pPr>
            <a:r>
              <a:rPr sz="2600" b="1" spc="-45" dirty="0">
                <a:solidFill>
                  <a:srgbClr val="444444"/>
                </a:solidFill>
                <a:latin typeface="Calibri"/>
                <a:cs typeface="Calibri"/>
              </a:rPr>
              <a:t>Teori</a:t>
            </a:r>
            <a:r>
              <a:rPr sz="2600" b="1" spc="-3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444444"/>
                </a:solidFill>
                <a:latin typeface="Calibri"/>
                <a:cs typeface="Calibri"/>
              </a:rPr>
              <a:t>klasik</a:t>
            </a:r>
            <a:r>
              <a:rPr sz="2600" b="1" spc="-2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444444"/>
                </a:solidFill>
                <a:latin typeface="Calibri"/>
                <a:cs typeface="Calibri"/>
              </a:rPr>
              <a:t>Aristoteles.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2705" y="1461515"/>
            <a:ext cx="678116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444444"/>
                </a:solidFill>
                <a:latin typeface="Calibri"/>
                <a:cs typeface="Calibri"/>
              </a:rPr>
              <a:t>Menurut </a:t>
            </a:r>
            <a:r>
              <a:rPr sz="2600" spc="-10" dirty="0">
                <a:solidFill>
                  <a:srgbClr val="444444"/>
                </a:solidFill>
                <a:latin typeface="Calibri"/>
                <a:cs typeface="Calibri"/>
              </a:rPr>
              <a:t>teori</a:t>
            </a:r>
            <a:r>
              <a:rPr sz="2600" dirty="0">
                <a:solidFill>
                  <a:srgbClr val="444444"/>
                </a:solidFill>
                <a:latin typeface="Calibri"/>
                <a:cs typeface="Calibri"/>
              </a:rPr>
              <a:t> klasik</a:t>
            </a:r>
            <a:r>
              <a:rPr sz="2600" spc="-5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44444"/>
                </a:solidFill>
                <a:latin typeface="Calibri"/>
                <a:cs typeface="Calibri"/>
              </a:rPr>
              <a:t>Aristoteles, </a:t>
            </a:r>
            <a:r>
              <a:rPr sz="2600" spc="-5" dirty="0">
                <a:solidFill>
                  <a:srgbClr val="444444"/>
                </a:solidFill>
                <a:latin typeface="Calibri"/>
                <a:cs typeface="Calibri"/>
              </a:rPr>
              <a:t>pengertian</a:t>
            </a:r>
            <a:r>
              <a:rPr sz="2600" spc="-10" dirty="0">
                <a:solidFill>
                  <a:srgbClr val="444444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44444"/>
                </a:solidFill>
                <a:latin typeface="Calibri"/>
                <a:cs typeface="Calibri"/>
              </a:rPr>
              <a:t>politik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6000750"/>
            <a:ext cx="1463371" cy="8572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8740" y="245363"/>
            <a:ext cx="34734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Implikasi</a:t>
            </a:r>
            <a:r>
              <a:rPr sz="4400" b="0" spc="-4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Politik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513" y="6000750"/>
            <a:ext cx="1463371" cy="8572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2519" y="1324717"/>
            <a:ext cx="4989071" cy="281051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703887" y="2365430"/>
            <a:ext cx="888365" cy="729615"/>
            <a:chOff x="5703887" y="2365430"/>
            <a:chExt cx="888365" cy="729615"/>
          </a:xfrm>
        </p:grpSpPr>
        <p:sp>
          <p:nvSpPr>
            <p:cNvPr id="8" name="object 8"/>
            <p:cNvSpPr/>
            <p:nvPr/>
          </p:nvSpPr>
          <p:spPr>
            <a:xfrm>
              <a:off x="5710237" y="2371780"/>
              <a:ext cx="875665" cy="716915"/>
            </a:xfrm>
            <a:custGeom>
              <a:avLst/>
              <a:gdLst/>
              <a:ahLst/>
              <a:cxnLst/>
              <a:rect l="l" t="t" r="r" b="b"/>
              <a:pathLst>
                <a:path w="875665" h="716914">
                  <a:moveTo>
                    <a:pt x="517204" y="0"/>
                  </a:moveTo>
                  <a:lnTo>
                    <a:pt x="517204" y="179096"/>
                  </a:lnTo>
                  <a:lnTo>
                    <a:pt x="0" y="179096"/>
                  </a:lnTo>
                  <a:lnTo>
                    <a:pt x="0" y="537288"/>
                  </a:lnTo>
                  <a:lnTo>
                    <a:pt x="517204" y="537288"/>
                  </a:lnTo>
                  <a:lnTo>
                    <a:pt x="517204" y="716385"/>
                  </a:lnTo>
                  <a:lnTo>
                    <a:pt x="875397" y="358193"/>
                  </a:lnTo>
                  <a:lnTo>
                    <a:pt x="517204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10237" y="2371780"/>
              <a:ext cx="875665" cy="716915"/>
            </a:xfrm>
            <a:custGeom>
              <a:avLst/>
              <a:gdLst/>
              <a:ahLst/>
              <a:cxnLst/>
              <a:rect l="l" t="t" r="r" b="b"/>
              <a:pathLst>
                <a:path w="875665" h="716914">
                  <a:moveTo>
                    <a:pt x="0" y="179096"/>
                  </a:moveTo>
                  <a:lnTo>
                    <a:pt x="517205" y="179096"/>
                  </a:lnTo>
                  <a:lnTo>
                    <a:pt x="517205" y="0"/>
                  </a:lnTo>
                  <a:lnTo>
                    <a:pt x="875397" y="358193"/>
                  </a:lnTo>
                  <a:lnTo>
                    <a:pt x="517205" y="716385"/>
                  </a:lnTo>
                  <a:lnTo>
                    <a:pt x="517205" y="537288"/>
                  </a:lnTo>
                  <a:lnTo>
                    <a:pt x="0" y="537288"/>
                  </a:lnTo>
                  <a:lnTo>
                    <a:pt x="0" y="179096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800476" y="853231"/>
            <a:ext cx="8051165" cy="4139565"/>
            <a:chOff x="3800476" y="853231"/>
            <a:chExt cx="8051165" cy="413956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4281" y="853231"/>
              <a:ext cx="5056817" cy="354731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10001" y="4283174"/>
              <a:ext cx="4585970" cy="700405"/>
            </a:xfrm>
            <a:custGeom>
              <a:avLst/>
              <a:gdLst/>
              <a:ahLst/>
              <a:cxnLst/>
              <a:rect l="l" t="t" r="r" b="b"/>
              <a:pathLst>
                <a:path w="4585970" h="700404">
                  <a:moveTo>
                    <a:pt x="4585760" y="5"/>
                  </a:moveTo>
                  <a:lnTo>
                    <a:pt x="4584574" y="70551"/>
                  </a:lnTo>
                  <a:lnTo>
                    <a:pt x="4581175" y="136258"/>
                  </a:lnTo>
                  <a:lnTo>
                    <a:pt x="4575796" y="195719"/>
                  </a:lnTo>
                  <a:lnTo>
                    <a:pt x="4568672" y="247524"/>
                  </a:lnTo>
                  <a:lnTo>
                    <a:pt x="4560038" y="290268"/>
                  </a:lnTo>
                  <a:lnTo>
                    <a:pt x="4539177" y="342939"/>
                  </a:lnTo>
                  <a:lnTo>
                    <a:pt x="4527420" y="350051"/>
                  </a:lnTo>
                  <a:lnTo>
                    <a:pt x="2351220" y="350046"/>
                  </a:lnTo>
                  <a:lnTo>
                    <a:pt x="2339462" y="357157"/>
                  </a:lnTo>
                  <a:lnTo>
                    <a:pt x="2318601" y="409828"/>
                  </a:lnTo>
                  <a:lnTo>
                    <a:pt x="2309967" y="452572"/>
                  </a:lnTo>
                  <a:lnTo>
                    <a:pt x="2302843" y="504377"/>
                  </a:lnTo>
                  <a:lnTo>
                    <a:pt x="2297464" y="563838"/>
                  </a:lnTo>
                  <a:lnTo>
                    <a:pt x="2294065" y="629545"/>
                  </a:lnTo>
                  <a:lnTo>
                    <a:pt x="2292880" y="700092"/>
                  </a:lnTo>
                  <a:lnTo>
                    <a:pt x="2291694" y="629545"/>
                  </a:lnTo>
                  <a:lnTo>
                    <a:pt x="2288295" y="563838"/>
                  </a:lnTo>
                  <a:lnTo>
                    <a:pt x="2282916" y="504377"/>
                  </a:lnTo>
                  <a:lnTo>
                    <a:pt x="2275792" y="452572"/>
                  </a:lnTo>
                  <a:lnTo>
                    <a:pt x="2267158" y="409828"/>
                  </a:lnTo>
                  <a:lnTo>
                    <a:pt x="2246297" y="357157"/>
                  </a:lnTo>
                  <a:lnTo>
                    <a:pt x="2234540" y="350046"/>
                  </a:lnTo>
                  <a:lnTo>
                    <a:pt x="58340" y="350046"/>
                  </a:lnTo>
                  <a:lnTo>
                    <a:pt x="46582" y="342934"/>
                  </a:lnTo>
                  <a:lnTo>
                    <a:pt x="25721" y="290263"/>
                  </a:lnTo>
                  <a:lnTo>
                    <a:pt x="17087" y="247519"/>
                  </a:lnTo>
                  <a:lnTo>
                    <a:pt x="9963" y="195714"/>
                  </a:lnTo>
                  <a:lnTo>
                    <a:pt x="4584" y="136253"/>
                  </a:lnTo>
                  <a:lnTo>
                    <a:pt x="1185" y="7054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007802" y="5058155"/>
            <a:ext cx="384365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Calibri"/>
                <a:cs typeface="Calibri"/>
              </a:rPr>
              <a:t>DOMINO</a:t>
            </a:r>
            <a:r>
              <a:rPr sz="4400" spc="-7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EFFECT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1046" y="420784"/>
            <a:ext cx="4578350" cy="683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300" b="0" spc="100" dirty="0">
                <a:solidFill>
                  <a:srgbClr val="000000"/>
                </a:solidFill>
                <a:latin typeface="Calibri Light"/>
                <a:cs typeface="Calibri Light"/>
              </a:rPr>
              <a:t>Pemilu</a:t>
            </a:r>
            <a:r>
              <a:rPr sz="4300" b="0" spc="7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300" b="0" spc="75" dirty="0">
                <a:solidFill>
                  <a:srgbClr val="000000"/>
                </a:solidFill>
                <a:latin typeface="Calibri Light"/>
                <a:cs typeface="Calibri Light"/>
              </a:rPr>
              <a:t>di</a:t>
            </a:r>
            <a:r>
              <a:rPr sz="4300" b="0" spc="8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300" b="0" spc="120" dirty="0">
                <a:solidFill>
                  <a:srgbClr val="000000"/>
                </a:solidFill>
                <a:latin typeface="Calibri Light"/>
                <a:cs typeface="Calibri Light"/>
              </a:rPr>
              <a:t>Indonesia</a:t>
            </a:r>
            <a:endParaRPr sz="4300" dirty="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513" y="2486098"/>
            <a:ext cx="12085955" cy="4371975"/>
            <a:chOff x="106513" y="2486098"/>
            <a:chExt cx="12085955" cy="43719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2905" y="6099708"/>
              <a:ext cx="2489036" cy="6593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13" y="6000749"/>
              <a:ext cx="1463371" cy="8572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4312" y="2486098"/>
              <a:ext cx="11978005" cy="4371975"/>
            </a:xfrm>
            <a:custGeom>
              <a:avLst/>
              <a:gdLst/>
              <a:ahLst/>
              <a:cxnLst/>
              <a:rect l="l" t="t" r="r" b="b"/>
              <a:pathLst>
                <a:path w="11978005" h="4371975">
                  <a:moveTo>
                    <a:pt x="0" y="4371901"/>
                  </a:moveTo>
                  <a:lnTo>
                    <a:pt x="11977686" y="4371901"/>
                  </a:lnTo>
                  <a:lnTo>
                    <a:pt x="11977686" y="0"/>
                  </a:lnTo>
                  <a:lnTo>
                    <a:pt x="0" y="0"/>
                  </a:lnTo>
                  <a:lnTo>
                    <a:pt x="0" y="43719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31131" y="6172199"/>
              <a:ext cx="1061085" cy="364490"/>
            </a:xfrm>
            <a:custGeom>
              <a:avLst/>
              <a:gdLst/>
              <a:ahLst/>
              <a:cxnLst/>
              <a:rect l="l" t="t" r="r" b="b"/>
              <a:pathLst>
                <a:path w="1061084" h="364490">
                  <a:moveTo>
                    <a:pt x="0" y="364120"/>
                  </a:moveTo>
                  <a:lnTo>
                    <a:pt x="1060867" y="364120"/>
                  </a:lnTo>
                  <a:lnTo>
                    <a:pt x="1060867" y="0"/>
                  </a:lnTo>
                  <a:lnTo>
                    <a:pt x="0" y="0"/>
                  </a:lnTo>
                  <a:lnTo>
                    <a:pt x="0" y="364120"/>
                  </a:lnTo>
                  <a:close/>
                </a:path>
              </a:pathLst>
            </a:custGeom>
            <a:solidFill>
              <a:srgbClr val="1A26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058052" y="6172199"/>
              <a:ext cx="73660" cy="364490"/>
            </a:xfrm>
            <a:custGeom>
              <a:avLst/>
              <a:gdLst/>
              <a:ahLst/>
              <a:cxnLst/>
              <a:rect l="l" t="t" r="r" b="b"/>
              <a:pathLst>
                <a:path w="73659" h="364490">
                  <a:moveTo>
                    <a:pt x="73079" y="0"/>
                  </a:moveTo>
                  <a:lnTo>
                    <a:pt x="0" y="0"/>
                  </a:lnTo>
                  <a:lnTo>
                    <a:pt x="0" y="364120"/>
                  </a:lnTo>
                  <a:lnTo>
                    <a:pt x="73079" y="364120"/>
                  </a:lnTo>
                  <a:lnTo>
                    <a:pt x="73079" y="0"/>
                  </a:lnTo>
                  <a:close/>
                </a:path>
              </a:pathLst>
            </a:custGeom>
            <a:solidFill>
              <a:srgbClr val="BC20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855" y="3072383"/>
              <a:ext cx="627888" cy="53949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1279306" y="6238240"/>
            <a:ext cx="23939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07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91616" y="2735727"/>
            <a:ext cx="3504565" cy="2475865"/>
          </a:xfrm>
          <a:prstGeom prst="rect">
            <a:avLst/>
          </a:prstGeom>
          <a:solidFill>
            <a:srgbClr val="BC2026"/>
          </a:solidFill>
        </p:spPr>
        <p:txBody>
          <a:bodyPr vert="horz" wrap="square" lIns="0" tIns="327025" rIns="0" bIns="0" rtlCol="0">
            <a:spAutoFit/>
          </a:bodyPr>
          <a:lstStyle/>
          <a:p>
            <a:pPr marL="289560" marR="283845" indent="-2540" algn="ctr">
              <a:lnSpc>
                <a:spcPct val="100000"/>
              </a:lnSpc>
              <a:spcBef>
                <a:spcPts val="2575"/>
              </a:spcBef>
              <a:tabLst>
                <a:tab pos="1985010" algn="l"/>
              </a:tabLst>
            </a:pPr>
            <a:r>
              <a:rPr sz="2500" spc="55" dirty="0">
                <a:solidFill>
                  <a:srgbClr val="FFFFFF"/>
                </a:solidFill>
                <a:latin typeface="Verdana"/>
                <a:cs typeface="Verdana"/>
              </a:rPr>
              <a:t>DASAR </a:t>
            </a:r>
            <a:r>
              <a:rPr sz="25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10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500" spc="1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19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spc="-15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spc="-29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-9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500" spc="17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500" spc="-15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500" spc="-29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500" spc="15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500" spc="19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500" spc="1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500" spc="60" dirty="0">
                <a:solidFill>
                  <a:srgbClr val="FFFFFF"/>
                </a:solidFill>
                <a:latin typeface="Verdana"/>
                <a:cs typeface="Verdana"/>
              </a:rPr>
              <a:t>L  </a:t>
            </a:r>
            <a:r>
              <a:rPr sz="2500" spc="155" dirty="0">
                <a:solidFill>
                  <a:srgbClr val="FFFFFF"/>
                </a:solidFill>
                <a:latin typeface="Verdana"/>
                <a:cs typeface="Verdana"/>
              </a:rPr>
              <a:t>UUD </a:t>
            </a:r>
            <a:r>
              <a:rPr sz="2500" spc="-204" dirty="0">
                <a:solidFill>
                  <a:srgbClr val="FFFFFF"/>
                </a:solidFill>
                <a:latin typeface="Verdana"/>
                <a:cs typeface="Verdana"/>
              </a:rPr>
              <a:t>1945 </a:t>
            </a:r>
            <a:r>
              <a:rPr sz="25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90" dirty="0">
                <a:solidFill>
                  <a:srgbClr val="FFFFFF"/>
                </a:solidFill>
                <a:latin typeface="Verdana"/>
                <a:cs typeface="Verdana"/>
              </a:rPr>
              <a:t>(AMANDEMEN) </a:t>
            </a:r>
            <a:r>
              <a:rPr sz="2500" spc="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85" dirty="0">
                <a:solidFill>
                  <a:srgbClr val="FFFFFF"/>
                </a:solidFill>
                <a:latin typeface="Verdana"/>
                <a:cs typeface="Verdana"/>
              </a:rPr>
              <a:t>PASAL</a:t>
            </a:r>
            <a:r>
              <a:rPr sz="25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00" spc="-165" dirty="0">
                <a:solidFill>
                  <a:srgbClr val="FFFFFF"/>
                </a:solidFill>
                <a:latin typeface="Verdana"/>
                <a:cs typeface="Verdana"/>
              </a:rPr>
              <a:t>22	</a:t>
            </a:r>
            <a:r>
              <a:rPr sz="2500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93368" y="2735727"/>
            <a:ext cx="3705860" cy="2475865"/>
          </a:xfrm>
          <a:prstGeom prst="rect">
            <a:avLst/>
          </a:prstGeom>
          <a:solidFill>
            <a:srgbClr val="1A263A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4050">
              <a:latin typeface="Times New Roman"/>
              <a:cs typeface="Times New Roman"/>
            </a:endParaRPr>
          </a:p>
          <a:p>
            <a:pPr marL="648335" marR="361950" algn="ctr">
              <a:lnSpc>
                <a:spcPts val="3190"/>
              </a:lnSpc>
            </a:pPr>
            <a:r>
              <a:rPr sz="2700" spc="9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700" spc="8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700" spc="-21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700" spc="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700" spc="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7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13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700" spc="13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700" spc="2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700" spc="13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700" spc="185" dirty="0">
                <a:solidFill>
                  <a:srgbClr val="FFFFFF"/>
                </a:solidFill>
                <a:latin typeface="Verdana"/>
                <a:cs typeface="Verdana"/>
              </a:rPr>
              <a:t>M  </a:t>
            </a:r>
            <a:r>
              <a:rPr sz="2700" spc="13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700" spc="16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7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1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700" spc="1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700" spc="-409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70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13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2700">
              <a:latin typeface="Verdana"/>
              <a:cs typeface="Verdana"/>
            </a:endParaRPr>
          </a:p>
          <a:p>
            <a:pPr marL="276225" algn="ctr">
              <a:lnSpc>
                <a:spcPts val="3095"/>
              </a:lnSpc>
            </a:pPr>
            <a:r>
              <a:rPr sz="2700" spc="-40" dirty="0">
                <a:solidFill>
                  <a:srgbClr val="FFFFFF"/>
                </a:solidFill>
                <a:latin typeface="Verdana"/>
                <a:cs typeface="Verdana"/>
              </a:rPr>
              <a:t>TA</a:t>
            </a:r>
            <a:r>
              <a:rPr sz="2700" spc="13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700" spc="14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700" spc="17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700" spc="-2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-21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2700" spc="-36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2700" spc="-35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2700" spc="-13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2700">
              <a:latin typeface="Verdana"/>
              <a:cs typeface="Verdan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8914" y="6153150"/>
            <a:ext cx="1463371" cy="7048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D85E3E-DB30-B1A3-0E67-0BB2F575534E}"/>
              </a:ext>
            </a:extLst>
          </p:cNvPr>
          <p:cNvSpPr txBox="1"/>
          <p:nvPr/>
        </p:nvSpPr>
        <p:spPr>
          <a:xfrm>
            <a:off x="3717914" y="1224936"/>
            <a:ext cx="502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Desa</a:t>
            </a:r>
            <a:r>
              <a:rPr lang="en-US" b="1" dirty="0"/>
              <a:t> </a:t>
            </a:r>
            <a:r>
              <a:rPr lang="en-US" b="1" dirty="0" err="1"/>
              <a:t>selalu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objek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proses </a:t>
            </a:r>
            <a:r>
              <a:rPr lang="en-US" b="1" dirty="0" err="1"/>
              <a:t>politk</a:t>
            </a:r>
            <a:r>
              <a:rPr lang="en-US" b="1" dirty="0"/>
              <a:t> dan </a:t>
            </a:r>
            <a:r>
              <a:rPr lang="en-US" b="1" dirty="0" err="1"/>
              <a:t>pemilihan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513" y="6000750"/>
            <a:ext cx="3965575" cy="857250"/>
            <a:chOff x="106513" y="6000750"/>
            <a:chExt cx="3965575" cy="857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2905" y="6099708"/>
              <a:ext cx="2489036" cy="6593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13" y="6000750"/>
              <a:ext cx="1463371" cy="85724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8916" y="790525"/>
            <a:ext cx="2787466" cy="482446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71941" y="341312"/>
            <a:ext cx="7907779" cy="58150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513" y="98959"/>
            <a:ext cx="5451475" cy="6759575"/>
            <a:chOff x="106513" y="98959"/>
            <a:chExt cx="5451475" cy="6759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2905" y="6099708"/>
              <a:ext cx="2489036" cy="6593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13" y="6000749"/>
              <a:ext cx="1463371" cy="8572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513" y="98959"/>
              <a:ext cx="5451323" cy="611916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04096" y="246011"/>
            <a:ext cx="5962648" cy="6143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513" y="0"/>
            <a:ext cx="11298555" cy="6858000"/>
            <a:chOff x="106513" y="0"/>
            <a:chExt cx="112985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6339" y="1825625"/>
              <a:ext cx="5949172" cy="43262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711" y="0"/>
              <a:ext cx="10656887" cy="62755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4475" y="6099707"/>
              <a:ext cx="2787467" cy="6593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513" y="6000750"/>
              <a:ext cx="1463371" cy="8572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{9F3A350B-9696-1941-8902-9F5CCC7DDA27}tf10001067</Template>
  <TotalTime>45</TotalTime>
  <Words>845</Words>
  <Application>Microsoft Macintosh PowerPoint</Application>
  <PresentationFormat>Widescreen</PresentationFormat>
  <Paragraphs>137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Arial</vt:lpstr>
      <vt:lpstr>Arial MT</vt:lpstr>
      <vt:lpstr>Barlow SemiCondensed Bold</vt:lpstr>
      <vt:lpstr>Calibri</vt:lpstr>
      <vt:lpstr>Calibri Light</vt:lpstr>
      <vt:lpstr>Century Gothic</vt:lpstr>
      <vt:lpstr>Garamond</vt:lpstr>
      <vt:lpstr>Inter</vt:lpstr>
      <vt:lpstr>Montserrat</vt:lpstr>
      <vt:lpstr>Montserrat Bold</vt:lpstr>
      <vt:lpstr>Open Sans</vt:lpstr>
      <vt:lpstr>Palatino Linotype</vt:lpstr>
      <vt:lpstr>Poppins Bold</vt:lpstr>
      <vt:lpstr>Times New Roman</vt:lpstr>
      <vt:lpstr>Verdana</vt:lpstr>
      <vt:lpstr>Savon</vt:lpstr>
      <vt:lpstr>Meningkatkan  Kesadaran Politik Desa</vt:lpstr>
      <vt:lpstr>Outline</vt:lpstr>
      <vt:lpstr>Politik ???</vt:lpstr>
      <vt:lpstr>Politik??</vt:lpstr>
      <vt:lpstr>Implikasi Politik</vt:lpstr>
      <vt:lpstr>Pemilu di Indonesia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Dimensi Indeks Kerawanan Pemilu (IKP 2024)</vt:lpstr>
      <vt:lpstr>Pengawasan Partisipatif PERBAWASLU RI NOMOR 2 TAHUN 2023 TENTANG PENGAWASAN PARTISIPATIF</vt:lpstr>
      <vt:lpstr>Pemilih Pemula </vt:lpstr>
      <vt:lpstr>Pentingnya Pemilih Pemula dalam Demokrasi </vt:lpstr>
      <vt:lpstr>Tantangan yang Dihadapi Pemilih Pemula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Piramida Partisipasi Politik (Soemarno, 2009)</vt:lpstr>
      <vt:lpstr>Pentingnya Partisipasi Politik</vt:lpstr>
      <vt:lpstr>Bentuk-Bentuk Partisipasi Politik</vt:lpstr>
      <vt:lpstr>Faktor-Faktor yang Mempengaruhi  Partisipasi Politik</vt:lpstr>
      <vt:lpstr>Tantangan dalam Partisipasi Politik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Politik</dc:title>
  <cp:lastModifiedBy>Microsoft Office User</cp:lastModifiedBy>
  <cp:revision>3</cp:revision>
  <dcterms:created xsi:type="dcterms:W3CDTF">2024-09-23T11:52:55Z</dcterms:created>
  <dcterms:modified xsi:type="dcterms:W3CDTF">2024-10-14T14:29:53Z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2024-09-21T00:00:00Z</vt:filetime>
  </property>
  <property fmtid="{D5CDD505-2E9C-101B-9397-08002B2CF9AE}" pid="3" name="LastSaved">
    <vt:filetime>2024-09-23T00:00:00Z</vt:filetime>
  </property>
</Properties>
</file>