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Lst>
  <p:sldSz cx="18288000" cy="10287000"/>
  <p:notesSz cx="6858000" cy="9144000"/>
  <p:embeddedFontLst>
    <p:embeddedFont>
      <p:font typeface="Chewy" charset="1" panose="0200000000000000000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fonts/font15.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5.svg" Type="http://schemas.openxmlformats.org/officeDocument/2006/relationships/image"/><Relationship Id="rId4" Target="../media/image1.png" Type="http://schemas.openxmlformats.org/officeDocument/2006/relationships/image"/><Relationship Id="rId5" Target="../media/image6.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5.svg" Type="http://schemas.openxmlformats.org/officeDocument/2006/relationships/image"/><Relationship Id="rId4" Target="../media/image1.png" Type="http://schemas.openxmlformats.org/officeDocument/2006/relationships/image"/><Relationship Id="rId5" Target="https://dailysocial.id/post/5-aplikasi-ini-bisa-bantu-umkm-semakin-laris/" TargetMode="External" Type="http://schemas.openxmlformats.org/officeDocument/2006/relationships/hyperlink"/></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5.svg" Type="http://schemas.openxmlformats.org/officeDocument/2006/relationships/image"/><Relationship Id="rId4" Target="../media/image1.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FEED0"/>
        </a:solidFill>
      </p:bgPr>
    </p:bg>
    <p:spTree>
      <p:nvGrpSpPr>
        <p:cNvPr id="1" name=""/>
        <p:cNvGrpSpPr/>
        <p:nvPr/>
      </p:nvGrpSpPr>
      <p:grpSpPr>
        <a:xfrm>
          <a:off x="0" y="0"/>
          <a:ext cx="0" cy="0"/>
          <a:chOff x="0" y="0"/>
          <a:chExt cx="0" cy="0"/>
        </a:xfrm>
      </p:grpSpPr>
      <p:sp>
        <p:nvSpPr>
          <p:cNvPr name="Freeform 2" id="2"/>
          <p:cNvSpPr/>
          <p:nvPr/>
        </p:nvSpPr>
        <p:spPr>
          <a:xfrm flipH="false" flipV="false" rot="0">
            <a:off x="-2746629" y="-1127341"/>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3" id="3"/>
          <p:cNvSpPr/>
          <p:nvPr/>
        </p:nvSpPr>
        <p:spPr>
          <a:xfrm flipH="false" flipV="false" rot="0">
            <a:off x="15066348" y="-930059"/>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4" id="4"/>
          <p:cNvSpPr/>
          <p:nvPr/>
        </p:nvSpPr>
        <p:spPr>
          <a:xfrm flipH="false" flipV="false" rot="0">
            <a:off x="3104788" y="-2359065"/>
            <a:ext cx="13328647" cy="13517706"/>
          </a:xfrm>
          <a:custGeom>
            <a:avLst/>
            <a:gdLst/>
            <a:ahLst/>
            <a:cxnLst/>
            <a:rect r="r" b="b" t="t" l="l"/>
            <a:pathLst>
              <a:path h="13517706" w="13328647">
                <a:moveTo>
                  <a:pt x="0" y="0"/>
                </a:moveTo>
                <a:lnTo>
                  <a:pt x="13328648" y="0"/>
                </a:lnTo>
                <a:lnTo>
                  <a:pt x="13328648" y="13517706"/>
                </a:lnTo>
                <a:lnTo>
                  <a:pt x="0" y="1351770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123" y="6172200"/>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TextBox 6" id="6"/>
          <p:cNvSpPr txBox="true"/>
          <p:nvPr/>
        </p:nvSpPr>
        <p:spPr>
          <a:xfrm rot="0">
            <a:off x="3967463" y="4618863"/>
            <a:ext cx="11603298" cy="5665902"/>
          </a:xfrm>
          <a:prstGeom prst="rect">
            <a:avLst/>
          </a:prstGeom>
        </p:spPr>
        <p:txBody>
          <a:bodyPr anchor="t" rtlCol="false" tIns="0" lIns="0" bIns="0" rIns="0">
            <a:spAutoFit/>
          </a:bodyPr>
          <a:lstStyle/>
          <a:p>
            <a:pPr algn="ctr">
              <a:lnSpc>
                <a:spcPts val="14590"/>
              </a:lnSpc>
            </a:pPr>
            <a:r>
              <a:rPr lang="en-US" sz="14304">
                <a:solidFill>
                  <a:srgbClr val="FFFFFF"/>
                </a:solidFill>
                <a:latin typeface="Chewy"/>
                <a:ea typeface="Chewy"/>
                <a:cs typeface="Chewy"/>
                <a:sym typeface="Chewy"/>
              </a:rPr>
              <a:t>Legalitas</a:t>
            </a:r>
          </a:p>
          <a:p>
            <a:pPr algn="ctr">
              <a:lnSpc>
                <a:spcPts val="14590"/>
              </a:lnSpc>
            </a:pPr>
            <a:r>
              <a:rPr lang="en-US" sz="14304">
                <a:solidFill>
                  <a:srgbClr val="FFFFFF"/>
                </a:solidFill>
                <a:latin typeface="Chewy"/>
                <a:ea typeface="Chewy"/>
                <a:cs typeface="Chewy"/>
                <a:sym typeface="Chewy"/>
              </a:rPr>
              <a:t>Kewirausahaan</a:t>
            </a:r>
          </a:p>
          <a:p>
            <a:pPr algn="ctr">
              <a:lnSpc>
                <a:spcPts val="14590"/>
              </a:lnSpc>
            </a:pPr>
          </a:p>
        </p:txBody>
      </p:sp>
      <p:sp>
        <p:nvSpPr>
          <p:cNvPr name="Freeform 7" id="7"/>
          <p:cNvSpPr/>
          <p:nvPr/>
        </p:nvSpPr>
        <p:spPr>
          <a:xfrm flipH="false" flipV="false" rot="0">
            <a:off x="-1892021" y="6523585"/>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FEED0"/>
        </a:solidFill>
      </p:bgPr>
    </p:bg>
    <p:spTree>
      <p:nvGrpSpPr>
        <p:cNvPr id="1" name=""/>
        <p:cNvGrpSpPr/>
        <p:nvPr/>
      </p:nvGrpSpPr>
      <p:grpSpPr>
        <a:xfrm>
          <a:off x="0" y="0"/>
          <a:ext cx="0" cy="0"/>
          <a:chOff x="0" y="0"/>
          <a:chExt cx="0" cy="0"/>
        </a:xfrm>
      </p:grpSpPr>
      <p:sp>
        <p:nvSpPr>
          <p:cNvPr name="Freeform 2" id="2"/>
          <p:cNvSpPr/>
          <p:nvPr/>
        </p:nvSpPr>
        <p:spPr>
          <a:xfrm flipH="false" flipV="false" rot="0">
            <a:off x="-2746629" y="-1127341"/>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3" id="3"/>
          <p:cNvSpPr/>
          <p:nvPr/>
        </p:nvSpPr>
        <p:spPr>
          <a:xfrm flipH="false" flipV="false" rot="0">
            <a:off x="15066348" y="-930059"/>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4" id="4"/>
          <p:cNvSpPr/>
          <p:nvPr/>
        </p:nvSpPr>
        <p:spPr>
          <a:xfrm flipH="false" flipV="false" rot="0">
            <a:off x="2479676" y="-3771394"/>
            <a:ext cx="13328647" cy="13517706"/>
          </a:xfrm>
          <a:custGeom>
            <a:avLst/>
            <a:gdLst/>
            <a:ahLst/>
            <a:cxnLst/>
            <a:rect r="r" b="b" t="t" l="l"/>
            <a:pathLst>
              <a:path h="13517706" w="13328647">
                <a:moveTo>
                  <a:pt x="0" y="0"/>
                </a:moveTo>
                <a:lnTo>
                  <a:pt x="13328648" y="0"/>
                </a:lnTo>
                <a:lnTo>
                  <a:pt x="13328648" y="13517706"/>
                </a:lnTo>
                <a:lnTo>
                  <a:pt x="0" y="1351770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123" y="6172200"/>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6" id="6"/>
          <p:cNvSpPr/>
          <p:nvPr/>
        </p:nvSpPr>
        <p:spPr>
          <a:xfrm flipH="false" flipV="false" rot="0">
            <a:off x="-1892021" y="6523585"/>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TextBox 7" id="7"/>
          <p:cNvSpPr txBox="true"/>
          <p:nvPr/>
        </p:nvSpPr>
        <p:spPr>
          <a:xfrm rot="0">
            <a:off x="5796863" y="387153"/>
            <a:ext cx="9490966" cy="2045790"/>
          </a:xfrm>
          <a:prstGeom prst="rect">
            <a:avLst/>
          </a:prstGeom>
        </p:spPr>
        <p:txBody>
          <a:bodyPr anchor="t" rtlCol="false" tIns="0" lIns="0" bIns="0" rIns="0">
            <a:spAutoFit/>
          </a:bodyPr>
          <a:lstStyle/>
          <a:p>
            <a:pPr algn="ctr">
              <a:lnSpc>
                <a:spcPts val="7815"/>
              </a:lnSpc>
            </a:pPr>
            <a:r>
              <a:rPr lang="en-US" sz="7662">
                <a:solidFill>
                  <a:srgbClr val="FFFFFF"/>
                </a:solidFill>
                <a:latin typeface="Chewy"/>
                <a:ea typeface="Chewy"/>
                <a:cs typeface="Chewy"/>
                <a:sym typeface="Chewy"/>
              </a:rPr>
              <a:t>MENGENAL LEGALITAS PERIZINAN USAHA </a:t>
            </a:r>
          </a:p>
        </p:txBody>
      </p:sp>
      <p:sp>
        <p:nvSpPr>
          <p:cNvPr name="TextBox 8" id="8"/>
          <p:cNvSpPr txBox="true"/>
          <p:nvPr/>
        </p:nvSpPr>
        <p:spPr>
          <a:xfrm rot="0">
            <a:off x="3601237" y="3969270"/>
            <a:ext cx="10866976" cy="4329661"/>
          </a:xfrm>
          <a:prstGeom prst="rect">
            <a:avLst/>
          </a:prstGeom>
        </p:spPr>
        <p:txBody>
          <a:bodyPr anchor="t" rtlCol="false" tIns="0" lIns="0" bIns="0" rIns="0">
            <a:spAutoFit/>
          </a:bodyPr>
          <a:lstStyle/>
          <a:p>
            <a:pPr algn="ctr">
              <a:lnSpc>
                <a:spcPts val="4900"/>
              </a:lnSpc>
            </a:pPr>
            <a:r>
              <a:rPr lang="en-US" sz="3500">
                <a:solidFill>
                  <a:srgbClr val="FFFFFF"/>
                </a:solidFill>
                <a:latin typeface="Chewy"/>
                <a:ea typeface="Chewy"/>
                <a:cs typeface="Chewy"/>
                <a:sym typeface="Chewy"/>
              </a:rPr>
              <a:t>Dalam konteks Indonesia, legalitas perizinan usaha diberikan melalui penerbitan Surat Izin Usaha Perdagangan (SIUP), Tanda Daftar Perusahaan (TDP), dan Izin Usaha Mikro, Kecil, dan Menengah (UMKM). Setiap jenis izin usaha memiliki persyaratan dan prosedur yang berbeda-beda, tergantung pada jenis bisnis dan lokasi usaha.</a:t>
            </a:r>
          </a:p>
          <a:p>
            <a:pPr algn="ctr">
              <a:lnSpc>
                <a:spcPts val="4900"/>
              </a:lnSpc>
            </a:pP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FEED0"/>
        </a:solidFill>
      </p:bgPr>
    </p:bg>
    <p:spTree>
      <p:nvGrpSpPr>
        <p:cNvPr id="1" name=""/>
        <p:cNvGrpSpPr/>
        <p:nvPr/>
      </p:nvGrpSpPr>
      <p:grpSpPr>
        <a:xfrm>
          <a:off x="0" y="0"/>
          <a:ext cx="0" cy="0"/>
          <a:chOff x="0" y="0"/>
          <a:chExt cx="0" cy="0"/>
        </a:xfrm>
      </p:grpSpPr>
      <p:sp>
        <p:nvSpPr>
          <p:cNvPr name="Freeform 2" id="2"/>
          <p:cNvSpPr/>
          <p:nvPr/>
        </p:nvSpPr>
        <p:spPr>
          <a:xfrm flipH="false" flipV="false" rot="0">
            <a:off x="-2746629" y="-1127341"/>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3" id="3"/>
          <p:cNvSpPr/>
          <p:nvPr/>
        </p:nvSpPr>
        <p:spPr>
          <a:xfrm flipH="false" flipV="false" rot="0">
            <a:off x="8582228" y="1838234"/>
            <a:ext cx="8677072" cy="8800151"/>
          </a:xfrm>
          <a:custGeom>
            <a:avLst/>
            <a:gdLst/>
            <a:ahLst/>
            <a:cxnLst/>
            <a:rect r="r" b="b" t="t" l="l"/>
            <a:pathLst>
              <a:path h="8800151" w="8677072">
                <a:moveTo>
                  <a:pt x="0" y="0"/>
                </a:moveTo>
                <a:lnTo>
                  <a:pt x="8677072" y="0"/>
                </a:lnTo>
                <a:lnTo>
                  <a:pt x="8677072" y="8800151"/>
                </a:lnTo>
                <a:lnTo>
                  <a:pt x="0" y="8800151"/>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5066348" y="-930059"/>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5" id="5"/>
          <p:cNvSpPr/>
          <p:nvPr/>
        </p:nvSpPr>
        <p:spPr>
          <a:xfrm flipH="false" flipV="false" rot="0">
            <a:off x="1585241" y="-1286616"/>
            <a:ext cx="8677072" cy="8800151"/>
          </a:xfrm>
          <a:custGeom>
            <a:avLst/>
            <a:gdLst/>
            <a:ahLst/>
            <a:cxnLst/>
            <a:rect r="r" b="b" t="t" l="l"/>
            <a:pathLst>
              <a:path h="8800151" w="8677072">
                <a:moveTo>
                  <a:pt x="0" y="0"/>
                </a:moveTo>
                <a:lnTo>
                  <a:pt x="8677072" y="0"/>
                </a:lnTo>
                <a:lnTo>
                  <a:pt x="8677072" y="8800150"/>
                </a:lnTo>
                <a:lnTo>
                  <a:pt x="0" y="880015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6" id="6"/>
          <p:cNvSpPr/>
          <p:nvPr/>
        </p:nvSpPr>
        <p:spPr>
          <a:xfrm flipH="false" flipV="false" rot="0">
            <a:off x="14790123" y="6172200"/>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7" id="7"/>
          <p:cNvSpPr/>
          <p:nvPr/>
        </p:nvSpPr>
        <p:spPr>
          <a:xfrm flipH="false" flipV="false" rot="0">
            <a:off x="-1892021" y="6523585"/>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TextBox 8" id="8"/>
          <p:cNvSpPr txBox="true"/>
          <p:nvPr/>
        </p:nvSpPr>
        <p:spPr>
          <a:xfrm rot="0">
            <a:off x="3000171" y="396678"/>
            <a:ext cx="10171081" cy="2191055"/>
          </a:xfrm>
          <a:prstGeom prst="rect">
            <a:avLst/>
          </a:prstGeom>
        </p:spPr>
        <p:txBody>
          <a:bodyPr anchor="t" rtlCol="false" tIns="0" lIns="0" bIns="0" rIns="0">
            <a:spAutoFit/>
          </a:bodyPr>
          <a:lstStyle/>
          <a:p>
            <a:pPr algn="ctr">
              <a:lnSpc>
                <a:spcPts val="8376"/>
              </a:lnSpc>
            </a:pPr>
            <a:r>
              <a:rPr lang="en-US" sz="8211">
                <a:solidFill>
                  <a:srgbClr val="FFFFFF"/>
                </a:solidFill>
                <a:latin typeface="Chewy"/>
                <a:ea typeface="Chewy"/>
                <a:cs typeface="Chewy"/>
                <a:sym typeface="Chewy"/>
              </a:rPr>
              <a:t>MANFAAT LEGALITAS PERIZINAN USAHA </a:t>
            </a:r>
          </a:p>
        </p:txBody>
      </p:sp>
      <p:sp>
        <p:nvSpPr>
          <p:cNvPr name="TextBox 9" id="9"/>
          <p:cNvSpPr txBox="true"/>
          <p:nvPr/>
        </p:nvSpPr>
        <p:spPr>
          <a:xfrm rot="0">
            <a:off x="1889420" y="3749835"/>
            <a:ext cx="7003291" cy="2422365"/>
          </a:xfrm>
          <a:prstGeom prst="rect">
            <a:avLst/>
          </a:prstGeom>
        </p:spPr>
        <p:txBody>
          <a:bodyPr anchor="t" rtlCol="false" tIns="0" lIns="0" bIns="0" rIns="0">
            <a:spAutoFit/>
          </a:bodyPr>
          <a:lstStyle/>
          <a:p>
            <a:pPr algn="ctr">
              <a:lnSpc>
                <a:spcPts val="4805"/>
              </a:lnSpc>
            </a:pPr>
            <a:r>
              <a:rPr lang="en-US" sz="3432">
                <a:solidFill>
                  <a:srgbClr val="FFFFFF"/>
                </a:solidFill>
                <a:latin typeface="Chewy"/>
                <a:ea typeface="Chewy"/>
                <a:cs typeface="Chewy"/>
                <a:sym typeface="Chewy"/>
              </a:rPr>
              <a:t>1.Legalitas dan Kepercayaan</a:t>
            </a:r>
          </a:p>
          <a:p>
            <a:pPr algn="ctr">
              <a:lnSpc>
                <a:spcPts val="4805"/>
              </a:lnSpc>
            </a:pPr>
            <a:r>
              <a:rPr lang="en-US" sz="3432">
                <a:solidFill>
                  <a:srgbClr val="FFFFFF"/>
                </a:solidFill>
                <a:latin typeface="Chewy"/>
                <a:ea typeface="Chewy"/>
                <a:cs typeface="Chewy"/>
                <a:sym typeface="Chewy"/>
              </a:rPr>
              <a:t>2.Menghindari Sanksi Hukum</a:t>
            </a:r>
          </a:p>
          <a:p>
            <a:pPr algn="ctr">
              <a:lnSpc>
                <a:spcPts val="4805"/>
              </a:lnSpc>
            </a:pPr>
            <a:r>
              <a:rPr lang="en-US" sz="3432">
                <a:solidFill>
                  <a:srgbClr val="FFFFFF"/>
                </a:solidFill>
                <a:latin typeface="Chewy"/>
                <a:ea typeface="Chewy"/>
                <a:cs typeface="Chewy"/>
                <a:sym typeface="Chewy"/>
              </a:rPr>
              <a:t>3.Memudahkan Akses Pendanaan</a:t>
            </a:r>
          </a:p>
          <a:p>
            <a:pPr algn="ctr">
              <a:lnSpc>
                <a:spcPts val="4805"/>
              </a:lnSpc>
            </a:pPr>
          </a:p>
        </p:txBody>
      </p:sp>
      <p:sp>
        <p:nvSpPr>
          <p:cNvPr name="TextBox 10" id="10"/>
          <p:cNvSpPr txBox="true"/>
          <p:nvPr/>
        </p:nvSpPr>
        <p:spPr>
          <a:xfrm rot="0">
            <a:off x="9617108" y="7035584"/>
            <a:ext cx="5907758" cy="1532652"/>
          </a:xfrm>
          <a:prstGeom prst="rect">
            <a:avLst/>
          </a:prstGeom>
        </p:spPr>
        <p:txBody>
          <a:bodyPr anchor="t" rtlCol="false" tIns="0" lIns="0" bIns="0" rIns="0">
            <a:spAutoFit/>
          </a:bodyPr>
          <a:lstStyle/>
          <a:p>
            <a:pPr algn="ctr">
              <a:lnSpc>
                <a:spcPts val="4053"/>
              </a:lnSpc>
            </a:pPr>
            <a:r>
              <a:rPr lang="en-US" sz="2895">
                <a:solidFill>
                  <a:srgbClr val="FFFFFF"/>
                </a:solidFill>
                <a:latin typeface="Chewy"/>
                <a:ea typeface="Chewy"/>
                <a:cs typeface="Chewy"/>
                <a:sym typeface="Chewy"/>
              </a:rPr>
              <a:t>4. Mendapatkan kemudahan akses pasar</a:t>
            </a:r>
          </a:p>
          <a:p>
            <a:pPr algn="ctr">
              <a:lnSpc>
                <a:spcPts val="4053"/>
              </a:lnSpc>
            </a:pPr>
            <a:r>
              <a:rPr lang="en-US" sz="2895">
                <a:solidFill>
                  <a:srgbClr val="FFFFFF"/>
                </a:solidFill>
                <a:latin typeface="Chewy"/>
                <a:ea typeface="Chewy"/>
                <a:cs typeface="Chewy"/>
                <a:sym typeface="Chewy"/>
              </a:rPr>
              <a:t>5. </a:t>
            </a:r>
            <a:r>
              <a:rPr lang="en-US" sz="2895">
                <a:solidFill>
                  <a:srgbClr val="FFFFFF"/>
                </a:solidFill>
                <a:latin typeface="Chewy"/>
                <a:ea typeface="Chewy"/>
                <a:cs typeface="Chewy"/>
                <a:sym typeface="Chewy"/>
              </a:rPr>
              <a:t>Melindungi Hak Kekayaan Intelektual</a:t>
            </a:r>
          </a:p>
          <a:p>
            <a:pPr algn="ctr">
              <a:lnSpc>
                <a:spcPts val="4053"/>
              </a:lnSpc>
            </a:pP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FEED0"/>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1208632"/>
            <a:ext cx="16362376" cy="8314061"/>
          </a:xfrm>
          <a:custGeom>
            <a:avLst/>
            <a:gdLst/>
            <a:ahLst/>
            <a:cxnLst/>
            <a:rect r="r" b="b" t="t" l="l"/>
            <a:pathLst>
              <a:path h="8314061" w="16362376">
                <a:moveTo>
                  <a:pt x="0" y="0"/>
                </a:moveTo>
                <a:lnTo>
                  <a:pt x="16362376" y="0"/>
                </a:lnTo>
                <a:lnTo>
                  <a:pt x="16362376" y="8314061"/>
                </a:lnTo>
                <a:lnTo>
                  <a:pt x="0" y="831406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746629" y="-1127341"/>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Freeform 4" id="4"/>
          <p:cNvSpPr/>
          <p:nvPr/>
        </p:nvSpPr>
        <p:spPr>
          <a:xfrm flipH="false" flipV="false" rot="0">
            <a:off x="15066348" y="-930059"/>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Freeform 5" id="5"/>
          <p:cNvSpPr/>
          <p:nvPr/>
        </p:nvSpPr>
        <p:spPr>
          <a:xfrm flipH="false" flipV="false" rot="0">
            <a:off x="14790123" y="6172200"/>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Freeform 6" id="6"/>
          <p:cNvSpPr/>
          <p:nvPr/>
        </p:nvSpPr>
        <p:spPr>
          <a:xfrm flipH="false" flipV="false" rot="0">
            <a:off x="-1892021" y="6523585"/>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grpSp>
        <p:nvGrpSpPr>
          <p:cNvPr name="Group 7" id="7"/>
          <p:cNvGrpSpPr/>
          <p:nvPr/>
        </p:nvGrpSpPr>
        <p:grpSpPr>
          <a:xfrm rot="0">
            <a:off x="10932171" y="4029057"/>
            <a:ext cx="3912185" cy="3912185"/>
            <a:chOff x="0" y="0"/>
            <a:chExt cx="812800" cy="812800"/>
          </a:xfrm>
        </p:grpSpPr>
        <p:sp>
          <p:nvSpPr>
            <p:cNvPr name="Freeform 8" id="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5"/>
              <a:stretch>
                <a:fillRect l="-25471" t="0" r="-25471" b="0"/>
              </a:stretch>
            </a:blipFill>
          </p:spPr>
        </p:sp>
      </p:grpSp>
      <p:sp>
        <p:nvSpPr>
          <p:cNvPr name="TextBox 9" id="9"/>
          <p:cNvSpPr txBox="true"/>
          <p:nvPr/>
        </p:nvSpPr>
        <p:spPr>
          <a:xfrm rot="0">
            <a:off x="1927279" y="4245683"/>
            <a:ext cx="9287025" cy="4460553"/>
          </a:xfrm>
          <a:prstGeom prst="rect">
            <a:avLst/>
          </a:prstGeom>
        </p:spPr>
        <p:txBody>
          <a:bodyPr anchor="t" rtlCol="false" tIns="0" lIns="0" bIns="0" rIns="0">
            <a:spAutoFit/>
          </a:bodyPr>
          <a:lstStyle/>
          <a:p>
            <a:pPr algn="ctr">
              <a:lnSpc>
                <a:spcPts val="5943"/>
              </a:lnSpc>
            </a:pPr>
            <a:r>
              <a:rPr lang="en-US" sz="4245">
                <a:solidFill>
                  <a:srgbClr val="FFFFFF"/>
                </a:solidFill>
                <a:latin typeface="Chewy"/>
                <a:ea typeface="Chewy"/>
                <a:cs typeface="Chewy"/>
                <a:sym typeface="Chewy"/>
              </a:rPr>
              <a:t>a.Lakukan Riset dan Konsultasi</a:t>
            </a:r>
          </a:p>
          <a:p>
            <a:pPr algn="ctr">
              <a:lnSpc>
                <a:spcPts val="5943"/>
              </a:lnSpc>
            </a:pPr>
            <a:r>
              <a:rPr lang="en-US" sz="4245">
                <a:solidFill>
                  <a:srgbClr val="FFFFFF"/>
                </a:solidFill>
                <a:latin typeface="Chewy"/>
                <a:ea typeface="Chewy"/>
                <a:cs typeface="Chewy"/>
                <a:sym typeface="Chewy"/>
              </a:rPr>
              <a:t>b.Siapkan Dokumen-dokumen pentig</a:t>
            </a:r>
          </a:p>
          <a:p>
            <a:pPr algn="ctr">
              <a:lnSpc>
                <a:spcPts val="5943"/>
              </a:lnSpc>
            </a:pPr>
            <a:r>
              <a:rPr lang="en-US" sz="4245">
                <a:solidFill>
                  <a:srgbClr val="FFFFFF"/>
                </a:solidFill>
                <a:latin typeface="Chewy"/>
                <a:ea typeface="Chewy"/>
                <a:cs typeface="Chewy"/>
                <a:sym typeface="Chewy"/>
              </a:rPr>
              <a:t>c.Ajukan Permohonan Perizinan</a:t>
            </a:r>
          </a:p>
          <a:p>
            <a:pPr algn="ctr">
              <a:lnSpc>
                <a:spcPts val="5943"/>
              </a:lnSpc>
            </a:pPr>
            <a:r>
              <a:rPr lang="en-US" sz="4245">
                <a:solidFill>
                  <a:srgbClr val="FFFFFF"/>
                </a:solidFill>
                <a:latin typeface="Chewy"/>
                <a:ea typeface="Chewy"/>
                <a:cs typeface="Chewy"/>
                <a:sym typeface="Chewy"/>
              </a:rPr>
              <a:t>d.Tunggu Proses perifikasi</a:t>
            </a:r>
          </a:p>
          <a:p>
            <a:pPr algn="ctr">
              <a:lnSpc>
                <a:spcPts val="5943"/>
              </a:lnSpc>
            </a:pPr>
            <a:r>
              <a:rPr lang="en-US" sz="4245">
                <a:solidFill>
                  <a:srgbClr val="FFFFFF"/>
                </a:solidFill>
                <a:latin typeface="Chewy"/>
                <a:ea typeface="Chewy"/>
                <a:cs typeface="Chewy"/>
                <a:sym typeface="Chewy"/>
              </a:rPr>
              <a:t>e.Terima Izin Usaha</a:t>
            </a:r>
          </a:p>
          <a:p>
            <a:pPr algn="ctr">
              <a:lnSpc>
                <a:spcPts val="5943"/>
              </a:lnSpc>
            </a:pPr>
          </a:p>
        </p:txBody>
      </p:sp>
      <p:sp>
        <p:nvSpPr>
          <p:cNvPr name="TextBox 10" id="10"/>
          <p:cNvSpPr txBox="true"/>
          <p:nvPr/>
        </p:nvSpPr>
        <p:spPr>
          <a:xfrm rot="0">
            <a:off x="854608" y="665820"/>
            <a:ext cx="17433392" cy="2321640"/>
          </a:xfrm>
          <a:prstGeom prst="rect">
            <a:avLst/>
          </a:prstGeom>
        </p:spPr>
        <p:txBody>
          <a:bodyPr anchor="t" rtlCol="false" tIns="0" lIns="0" bIns="0" rIns="0">
            <a:spAutoFit/>
          </a:bodyPr>
          <a:lstStyle/>
          <a:p>
            <a:pPr algn="ctr">
              <a:lnSpc>
                <a:spcPts val="8848"/>
              </a:lnSpc>
            </a:pPr>
            <a:r>
              <a:rPr lang="en-US" sz="8675">
                <a:solidFill>
                  <a:srgbClr val="FFFFFF"/>
                </a:solidFill>
                <a:latin typeface="Chewy"/>
                <a:ea typeface="Chewy"/>
                <a:cs typeface="Chewy"/>
                <a:sym typeface="Chewy"/>
              </a:rPr>
              <a:t>LANGKAH DALAM MENDAPATKAN LEGALITAS PERIZINAN USAHA</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FEED0"/>
        </a:solidFill>
      </p:bgPr>
    </p:bg>
    <p:spTree>
      <p:nvGrpSpPr>
        <p:cNvPr id="1" name=""/>
        <p:cNvGrpSpPr/>
        <p:nvPr/>
      </p:nvGrpSpPr>
      <p:grpSpPr>
        <a:xfrm>
          <a:off x="0" y="0"/>
          <a:ext cx="0" cy="0"/>
          <a:chOff x="0" y="0"/>
          <a:chExt cx="0" cy="0"/>
        </a:xfrm>
      </p:grpSpPr>
      <p:sp>
        <p:nvSpPr>
          <p:cNvPr name="Freeform 2" id="2"/>
          <p:cNvSpPr/>
          <p:nvPr/>
        </p:nvSpPr>
        <p:spPr>
          <a:xfrm flipH="false" flipV="false" rot="0">
            <a:off x="-2746629" y="-1127341"/>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3" id="3"/>
          <p:cNvSpPr/>
          <p:nvPr/>
        </p:nvSpPr>
        <p:spPr>
          <a:xfrm flipH="false" flipV="false" rot="0">
            <a:off x="8582228" y="1838234"/>
            <a:ext cx="8677072" cy="8800151"/>
          </a:xfrm>
          <a:custGeom>
            <a:avLst/>
            <a:gdLst/>
            <a:ahLst/>
            <a:cxnLst/>
            <a:rect r="r" b="b" t="t" l="l"/>
            <a:pathLst>
              <a:path h="8800151" w="8677072">
                <a:moveTo>
                  <a:pt x="0" y="0"/>
                </a:moveTo>
                <a:lnTo>
                  <a:pt x="8677072" y="0"/>
                </a:lnTo>
                <a:lnTo>
                  <a:pt x="8677072" y="8800151"/>
                </a:lnTo>
                <a:lnTo>
                  <a:pt x="0" y="8800151"/>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5066348" y="-930059"/>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5" id="5"/>
          <p:cNvSpPr/>
          <p:nvPr/>
        </p:nvSpPr>
        <p:spPr>
          <a:xfrm flipH="false" flipV="false" rot="0">
            <a:off x="1585241" y="-1286616"/>
            <a:ext cx="8677072" cy="8800151"/>
          </a:xfrm>
          <a:custGeom>
            <a:avLst/>
            <a:gdLst/>
            <a:ahLst/>
            <a:cxnLst/>
            <a:rect r="r" b="b" t="t" l="l"/>
            <a:pathLst>
              <a:path h="8800151" w="8677072">
                <a:moveTo>
                  <a:pt x="0" y="0"/>
                </a:moveTo>
                <a:lnTo>
                  <a:pt x="8677072" y="0"/>
                </a:lnTo>
                <a:lnTo>
                  <a:pt x="8677072" y="8800150"/>
                </a:lnTo>
                <a:lnTo>
                  <a:pt x="0" y="880015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6" id="6"/>
          <p:cNvSpPr/>
          <p:nvPr/>
        </p:nvSpPr>
        <p:spPr>
          <a:xfrm flipH="false" flipV="false" rot="0">
            <a:off x="14790123" y="6172200"/>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7" id="7"/>
          <p:cNvSpPr/>
          <p:nvPr/>
        </p:nvSpPr>
        <p:spPr>
          <a:xfrm flipH="false" flipV="false" rot="0">
            <a:off x="-1892021" y="6523585"/>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TextBox 8" id="8"/>
          <p:cNvSpPr txBox="true"/>
          <p:nvPr/>
        </p:nvSpPr>
        <p:spPr>
          <a:xfrm rot="0">
            <a:off x="3000171" y="425253"/>
            <a:ext cx="12287659" cy="2644201"/>
          </a:xfrm>
          <a:prstGeom prst="rect">
            <a:avLst/>
          </a:prstGeom>
        </p:spPr>
        <p:txBody>
          <a:bodyPr anchor="t" rtlCol="false" tIns="0" lIns="0" bIns="0" rIns="0">
            <a:spAutoFit/>
          </a:bodyPr>
          <a:lstStyle/>
          <a:p>
            <a:pPr algn="ctr">
              <a:lnSpc>
                <a:spcPts val="10119"/>
              </a:lnSpc>
            </a:pPr>
            <a:r>
              <a:rPr lang="en-US" sz="9920">
                <a:solidFill>
                  <a:srgbClr val="FFFFFF"/>
                </a:solidFill>
                <a:latin typeface="Chewy"/>
                <a:ea typeface="Chewy"/>
                <a:cs typeface="Chewy"/>
                <a:sym typeface="Chewy"/>
              </a:rPr>
              <a:t>PENTINGNYA MEMILIKI LEGALITAS USAHA </a:t>
            </a:r>
          </a:p>
        </p:txBody>
      </p:sp>
      <p:sp>
        <p:nvSpPr>
          <p:cNvPr name="TextBox 9" id="9"/>
          <p:cNvSpPr txBox="true"/>
          <p:nvPr/>
        </p:nvSpPr>
        <p:spPr>
          <a:xfrm rot="0">
            <a:off x="2272908" y="3685140"/>
            <a:ext cx="7301739" cy="2175134"/>
          </a:xfrm>
          <a:prstGeom prst="rect">
            <a:avLst/>
          </a:prstGeom>
        </p:spPr>
        <p:txBody>
          <a:bodyPr anchor="t" rtlCol="false" tIns="0" lIns="0" bIns="0" rIns="0">
            <a:spAutoFit/>
          </a:bodyPr>
          <a:lstStyle/>
          <a:p>
            <a:pPr algn="just">
              <a:lnSpc>
                <a:spcPts val="3485"/>
              </a:lnSpc>
            </a:pPr>
            <a:r>
              <a:rPr lang="en-US" sz="2489">
                <a:solidFill>
                  <a:srgbClr val="FFFFFF"/>
                </a:solidFill>
                <a:latin typeface="Chewy"/>
                <a:ea typeface="Chewy"/>
                <a:cs typeface="Chewy"/>
                <a:sym typeface="Chewy"/>
              </a:rPr>
              <a:t>Penting sekali dimiliki oleh pelaku bisnis agar lebih dipercaya, baik oleh konsumen maupun investor karena memiliki jaminan hukum dan izin resmi pemerintah. Berikut beberapa alasan mengapa memiliki legalitas dan perizinan usaha itu dikatakan penting :</a:t>
            </a:r>
          </a:p>
        </p:txBody>
      </p:sp>
      <p:sp>
        <p:nvSpPr>
          <p:cNvPr name="TextBox 10" id="10"/>
          <p:cNvSpPr txBox="true"/>
          <p:nvPr/>
        </p:nvSpPr>
        <p:spPr>
          <a:xfrm rot="0">
            <a:off x="9144000" y="6460349"/>
            <a:ext cx="6482312" cy="2801390"/>
          </a:xfrm>
          <a:prstGeom prst="rect">
            <a:avLst/>
          </a:prstGeom>
        </p:spPr>
        <p:txBody>
          <a:bodyPr anchor="t" rtlCol="false" tIns="0" lIns="0" bIns="0" rIns="0">
            <a:spAutoFit/>
          </a:bodyPr>
          <a:lstStyle/>
          <a:p>
            <a:pPr algn="ctr">
              <a:lnSpc>
                <a:spcPts val="4447"/>
              </a:lnSpc>
            </a:pPr>
            <a:r>
              <a:rPr lang="en-US" sz="3177">
                <a:solidFill>
                  <a:srgbClr val="FFFFFF"/>
                </a:solidFill>
                <a:latin typeface="Chewy"/>
                <a:ea typeface="Chewy"/>
                <a:cs typeface="Chewy"/>
                <a:sym typeface="Chewy"/>
              </a:rPr>
              <a:t>1.Mencerminkan kredebilitas</a:t>
            </a:r>
          </a:p>
          <a:p>
            <a:pPr algn="ctr">
              <a:lnSpc>
                <a:spcPts val="4447"/>
              </a:lnSpc>
            </a:pPr>
            <a:r>
              <a:rPr lang="en-US" sz="3177">
                <a:solidFill>
                  <a:srgbClr val="FFFFFF"/>
                </a:solidFill>
                <a:latin typeface="Chewy"/>
                <a:ea typeface="Chewy"/>
                <a:cs typeface="Chewy"/>
                <a:sym typeface="Chewy"/>
              </a:rPr>
              <a:t>2.Memiliki Jaminan Hukum</a:t>
            </a:r>
          </a:p>
          <a:p>
            <a:pPr algn="ctr">
              <a:lnSpc>
                <a:spcPts val="4447"/>
              </a:lnSpc>
            </a:pPr>
            <a:r>
              <a:rPr lang="en-US" sz="3177">
                <a:solidFill>
                  <a:srgbClr val="FFFFFF"/>
                </a:solidFill>
                <a:latin typeface="Chewy"/>
                <a:ea typeface="Chewy"/>
                <a:cs typeface="Chewy"/>
                <a:sym typeface="Chewy"/>
              </a:rPr>
              <a:t>3.Membuka Akses Pendanaan Investor</a:t>
            </a:r>
          </a:p>
          <a:p>
            <a:pPr algn="ctr">
              <a:lnSpc>
                <a:spcPts val="4447"/>
              </a:lnSpc>
            </a:pPr>
            <a:r>
              <a:rPr lang="en-US" sz="3177">
                <a:solidFill>
                  <a:srgbClr val="FFFFFF"/>
                </a:solidFill>
                <a:latin typeface="Chewy"/>
                <a:ea typeface="Chewy"/>
                <a:cs typeface="Chewy"/>
                <a:sym typeface="Chewy"/>
              </a:rPr>
              <a:t>4.Sarana untuk mengembangkan Usaha</a:t>
            </a:r>
          </a:p>
          <a:p>
            <a:pPr algn="ctr">
              <a:lnSpc>
                <a:spcPts val="4447"/>
              </a:lnSpc>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FEED0"/>
        </a:solidFill>
      </p:bgPr>
    </p:bg>
    <p:spTree>
      <p:nvGrpSpPr>
        <p:cNvPr id="1" name=""/>
        <p:cNvGrpSpPr/>
        <p:nvPr/>
      </p:nvGrpSpPr>
      <p:grpSpPr>
        <a:xfrm>
          <a:off x="0" y="0"/>
          <a:ext cx="0" cy="0"/>
          <a:chOff x="0" y="0"/>
          <a:chExt cx="0" cy="0"/>
        </a:xfrm>
      </p:grpSpPr>
      <p:sp>
        <p:nvSpPr>
          <p:cNvPr name="Freeform 2" id="2"/>
          <p:cNvSpPr/>
          <p:nvPr/>
        </p:nvSpPr>
        <p:spPr>
          <a:xfrm flipH="false" flipV="false" rot="0">
            <a:off x="-2746629" y="-1127341"/>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3" id="3"/>
          <p:cNvSpPr/>
          <p:nvPr/>
        </p:nvSpPr>
        <p:spPr>
          <a:xfrm flipH="false" flipV="false" rot="0">
            <a:off x="15066348" y="-930059"/>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4" id="4"/>
          <p:cNvSpPr/>
          <p:nvPr/>
        </p:nvSpPr>
        <p:spPr>
          <a:xfrm flipH="false" flipV="false" rot="0">
            <a:off x="2479676" y="-3771394"/>
            <a:ext cx="13328647" cy="13517706"/>
          </a:xfrm>
          <a:custGeom>
            <a:avLst/>
            <a:gdLst/>
            <a:ahLst/>
            <a:cxnLst/>
            <a:rect r="r" b="b" t="t" l="l"/>
            <a:pathLst>
              <a:path h="13517706" w="13328647">
                <a:moveTo>
                  <a:pt x="0" y="0"/>
                </a:moveTo>
                <a:lnTo>
                  <a:pt x="13328648" y="0"/>
                </a:lnTo>
                <a:lnTo>
                  <a:pt x="13328648" y="13517706"/>
                </a:lnTo>
                <a:lnTo>
                  <a:pt x="0" y="1351770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123" y="6172200"/>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6" id="6"/>
          <p:cNvSpPr/>
          <p:nvPr/>
        </p:nvSpPr>
        <p:spPr>
          <a:xfrm flipH="false" flipV="false" rot="0">
            <a:off x="-1892021" y="6523585"/>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TextBox 7" id="7"/>
          <p:cNvSpPr txBox="true"/>
          <p:nvPr/>
        </p:nvSpPr>
        <p:spPr>
          <a:xfrm rot="0">
            <a:off x="1508825" y="425253"/>
            <a:ext cx="16027926" cy="2644201"/>
          </a:xfrm>
          <a:prstGeom prst="rect">
            <a:avLst/>
          </a:prstGeom>
        </p:spPr>
        <p:txBody>
          <a:bodyPr anchor="t" rtlCol="false" tIns="0" lIns="0" bIns="0" rIns="0">
            <a:spAutoFit/>
          </a:bodyPr>
          <a:lstStyle/>
          <a:p>
            <a:pPr algn="ctr">
              <a:lnSpc>
                <a:spcPts val="10119"/>
              </a:lnSpc>
            </a:pPr>
            <a:r>
              <a:rPr lang="en-US" sz="9920">
                <a:solidFill>
                  <a:srgbClr val="FFFFFF"/>
                </a:solidFill>
                <a:latin typeface="Chewy"/>
                <a:ea typeface="Chewy"/>
                <a:cs typeface="Chewy"/>
                <a:sym typeface="Chewy"/>
              </a:rPr>
              <a:t>SYARAT PENGURUSAN LEGALITAS DAN IZIN USAHA</a:t>
            </a:r>
          </a:p>
        </p:txBody>
      </p:sp>
      <p:sp>
        <p:nvSpPr>
          <p:cNvPr name="TextBox 8" id="8"/>
          <p:cNvSpPr txBox="true"/>
          <p:nvPr/>
        </p:nvSpPr>
        <p:spPr>
          <a:xfrm rot="0">
            <a:off x="4199371" y="3118066"/>
            <a:ext cx="9889257" cy="5202375"/>
          </a:xfrm>
          <a:prstGeom prst="rect">
            <a:avLst/>
          </a:prstGeom>
        </p:spPr>
        <p:txBody>
          <a:bodyPr anchor="t" rtlCol="false" tIns="0" lIns="0" bIns="0" rIns="0">
            <a:spAutoFit/>
          </a:bodyPr>
          <a:lstStyle/>
          <a:p>
            <a:pPr algn="ctr">
              <a:lnSpc>
                <a:spcPts val="5163"/>
              </a:lnSpc>
            </a:pPr>
            <a:r>
              <a:rPr lang="en-US" sz="3688">
                <a:solidFill>
                  <a:srgbClr val="FFFFFF"/>
                </a:solidFill>
                <a:latin typeface="Chewy"/>
                <a:ea typeface="Chewy"/>
                <a:cs typeface="Chewy"/>
                <a:sym typeface="Chewy"/>
              </a:rPr>
              <a:t>Untuk mengurus legalitas dan perizinan usaha sesuai alur sebagai berikut :</a:t>
            </a:r>
          </a:p>
          <a:p>
            <a:pPr algn="ctr">
              <a:lnSpc>
                <a:spcPts val="5163"/>
              </a:lnSpc>
            </a:pPr>
            <a:r>
              <a:rPr lang="en-US" sz="3688">
                <a:solidFill>
                  <a:srgbClr val="FFFFFF"/>
                </a:solidFill>
                <a:latin typeface="Chewy"/>
                <a:ea typeface="Chewy"/>
                <a:cs typeface="Chewy"/>
                <a:sym typeface="Chewy"/>
              </a:rPr>
              <a:t>●</a:t>
            </a:r>
          </a:p>
          <a:p>
            <a:pPr algn="ctr">
              <a:lnSpc>
                <a:spcPts val="5163"/>
              </a:lnSpc>
            </a:pPr>
            <a:r>
              <a:rPr lang="en-US" sz="3688">
                <a:solidFill>
                  <a:srgbClr val="FFFFFF"/>
                </a:solidFill>
                <a:latin typeface="Chewy"/>
                <a:ea typeface="Chewy"/>
                <a:cs typeface="Chewy"/>
                <a:sym typeface="Chewy"/>
              </a:rPr>
              <a:t>1.Menyiapkan berkas permohonan</a:t>
            </a:r>
          </a:p>
          <a:p>
            <a:pPr algn="ctr">
              <a:lnSpc>
                <a:spcPts val="5163"/>
              </a:lnSpc>
            </a:pPr>
            <a:r>
              <a:rPr lang="en-US" sz="3688">
                <a:solidFill>
                  <a:srgbClr val="FFFFFF"/>
                </a:solidFill>
                <a:latin typeface="Chewy"/>
                <a:ea typeface="Chewy"/>
                <a:cs typeface="Chewy"/>
                <a:sym typeface="Chewy"/>
              </a:rPr>
              <a:t>2.Proses Pengajuan</a:t>
            </a:r>
          </a:p>
          <a:p>
            <a:pPr algn="ctr">
              <a:lnSpc>
                <a:spcPts val="5163"/>
              </a:lnSpc>
            </a:pPr>
            <a:r>
              <a:rPr lang="en-US" sz="3688">
                <a:solidFill>
                  <a:srgbClr val="FFFFFF"/>
                </a:solidFill>
                <a:latin typeface="Chewy"/>
                <a:ea typeface="Chewy"/>
                <a:cs typeface="Chewy"/>
                <a:sym typeface="Chewy"/>
              </a:rPr>
              <a:t>3.Penggolongan bidang usaha</a:t>
            </a:r>
          </a:p>
          <a:p>
            <a:pPr algn="ctr">
              <a:lnSpc>
                <a:spcPts val="5163"/>
              </a:lnSpc>
            </a:pPr>
            <a:r>
              <a:rPr lang="en-US" sz="3688">
                <a:solidFill>
                  <a:srgbClr val="FFFFFF"/>
                </a:solidFill>
                <a:latin typeface="Chewy"/>
                <a:ea typeface="Chewy"/>
                <a:cs typeface="Chewy"/>
                <a:sym typeface="Chewy"/>
              </a:rPr>
              <a:t>4.Penerbitan izin oleh lembaga terkait</a:t>
            </a:r>
          </a:p>
          <a:p>
            <a:pPr algn="ctr">
              <a:lnSpc>
                <a:spcPts val="5163"/>
              </a:lnSpc>
            </a:pP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FEED0"/>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1208632"/>
            <a:ext cx="16362376" cy="8314061"/>
          </a:xfrm>
          <a:custGeom>
            <a:avLst/>
            <a:gdLst/>
            <a:ahLst/>
            <a:cxnLst/>
            <a:rect r="r" b="b" t="t" l="l"/>
            <a:pathLst>
              <a:path h="8314061" w="16362376">
                <a:moveTo>
                  <a:pt x="0" y="0"/>
                </a:moveTo>
                <a:lnTo>
                  <a:pt x="16362376" y="0"/>
                </a:lnTo>
                <a:lnTo>
                  <a:pt x="16362376" y="8314061"/>
                </a:lnTo>
                <a:lnTo>
                  <a:pt x="0" y="831406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746629" y="-1127341"/>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Freeform 4" id="4"/>
          <p:cNvSpPr/>
          <p:nvPr/>
        </p:nvSpPr>
        <p:spPr>
          <a:xfrm flipH="false" flipV="false" rot="0">
            <a:off x="15066348" y="-930059"/>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Freeform 5" id="5"/>
          <p:cNvSpPr/>
          <p:nvPr/>
        </p:nvSpPr>
        <p:spPr>
          <a:xfrm flipH="false" flipV="false" rot="0">
            <a:off x="14790123" y="6172200"/>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Freeform 6" id="6"/>
          <p:cNvSpPr/>
          <p:nvPr/>
        </p:nvSpPr>
        <p:spPr>
          <a:xfrm flipH="false" flipV="false" rot="0">
            <a:off x="-1892021" y="6523585"/>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TextBox 7" id="7"/>
          <p:cNvSpPr txBox="true"/>
          <p:nvPr/>
        </p:nvSpPr>
        <p:spPr>
          <a:xfrm rot="0">
            <a:off x="3771580" y="123825"/>
            <a:ext cx="10744841" cy="2321640"/>
          </a:xfrm>
          <a:prstGeom prst="rect">
            <a:avLst/>
          </a:prstGeom>
        </p:spPr>
        <p:txBody>
          <a:bodyPr anchor="t" rtlCol="false" tIns="0" lIns="0" bIns="0" rIns="0">
            <a:spAutoFit/>
          </a:bodyPr>
          <a:lstStyle/>
          <a:p>
            <a:pPr algn="ctr">
              <a:lnSpc>
                <a:spcPts val="8848"/>
              </a:lnSpc>
            </a:pPr>
            <a:r>
              <a:rPr lang="en-US" sz="8675">
                <a:solidFill>
                  <a:srgbClr val="FFFFFF"/>
                </a:solidFill>
                <a:latin typeface="Chewy"/>
                <a:ea typeface="Chewy"/>
                <a:cs typeface="Chewy"/>
                <a:sym typeface="Chewy"/>
              </a:rPr>
              <a:t>PERIZINAN </a:t>
            </a:r>
          </a:p>
          <a:p>
            <a:pPr algn="ctr">
              <a:lnSpc>
                <a:spcPts val="8848"/>
              </a:lnSpc>
            </a:pPr>
            <a:r>
              <a:rPr lang="en-US" sz="8675">
                <a:solidFill>
                  <a:srgbClr val="FFFFFF"/>
                </a:solidFill>
                <a:latin typeface="Chewy"/>
                <a:ea typeface="Chewy"/>
                <a:cs typeface="Chewy"/>
                <a:sym typeface="Chewy"/>
              </a:rPr>
              <a:t>USAHA UMKM </a:t>
            </a:r>
          </a:p>
        </p:txBody>
      </p:sp>
      <p:sp>
        <p:nvSpPr>
          <p:cNvPr name="TextBox 8" id="8"/>
          <p:cNvSpPr txBox="true"/>
          <p:nvPr/>
        </p:nvSpPr>
        <p:spPr>
          <a:xfrm rot="0">
            <a:off x="3771580" y="3705819"/>
            <a:ext cx="11906172" cy="4431760"/>
          </a:xfrm>
          <a:prstGeom prst="rect">
            <a:avLst/>
          </a:prstGeom>
        </p:spPr>
        <p:txBody>
          <a:bodyPr anchor="t" rtlCol="false" tIns="0" lIns="0" bIns="0" rIns="0">
            <a:spAutoFit/>
          </a:bodyPr>
          <a:lstStyle/>
          <a:p>
            <a:pPr algn="l">
              <a:lnSpc>
                <a:spcPts val="3522"/>
              </a:lnSpc>
            </a:pPr>
            <a:r>
              <a:rPr lang="en-US" sz="2515">
                <a:solidFill>
                  <a:srgbClr val="D7B8AE"/>
                </a:solidFill>
                <a:latin typeface="Chewy"/>
                <a:ea typeface="Chewy"/>
                <a:cs typeface="Chewy"/>
                <a:sym typeface="Chewy"/>
              </a:rPr>
              <a:t>Mengapa perizinan usaha penting bagi </a:t>
            </a:r>
            <a:r>
              <a:rPr lang="en-US" sz="2515" u="sng">
                <a:solidFill>
                  <a:srgbClr val="D7B8AE"/>
                </a:solidFill>
                <a:latin typeface="Chewy"/>
                <a:ea typeface="Chewy"/>
                <a:cs typeface="Chewy"/>
                <a:sym typeface="Chewy"/>
                <a:hlinkClick r:id="rId5" tooltip="https://dailysocial.id/post/5-aplikasi-ini-bisa-bantu-umkm-semakin-laris/"/>
              </a:rPr>
              <a:t>UMKM?</a:t>
            </a:r>
            <a:r>
              <a:rPr lang="en-US" sz="2515">
                <a:solidFill>
                  <a:srgbClr val="D7B8AE"/>
                </a:solidFill>
                <a:latin typeface="Chewy"/>
                <a:ea typeface="Chewy"/>
                <a:cs typeface="Chewy"/>
                <a:sym typeface="Chewy"/>
              </a:rPr>
              <a:t> Pada dasarnya, perizinan usaha tidak hanya penting bagi UMKM, melainkan bagi semua kegiatan usaha. Baik bagi usaha perorangan dengan skala kecil maupun perusahaan besar, perizinan merupakan suatu kewajiban yang perlu untuk dimiliki.</a:t>
            </a:r>
          </a:p>
          <a:p>
            <a:pPr algn="l">
              <a:lnSpc>
                <a:spcPts val="3522"/>
              </a:lnSpc>
            </a:pPr>
          </a:p>
          <a:p>
            <a:pPr algn="l">
              <a:lnSpc>
                <a:spcPts val="3522"/>
              </a:lnSpc>
            </a:pPr>
            <a:r>
              <a:rPr lang="en-US" sz="2515">
                <a:solidFill>
                  <a:srgbClr val="D7B8AE"/>
                </a:solidFill>
                <a:latin typeface="Chewy"/>
                <a:ea typeface="Chewy"/>
                <a:cs typeface="Chewy"/>
                <a:sym typeface="Chewy"/>
              </a:rPr>
              <a:t> “Jika kita mengacu kepada regulasi, (perizinan) itu merupakan suatu kewajiban. Jadi, setiap orang yang ingin usaha apapun bentuknya, apapun kelasnya, itu diwajibkan untuk memiliki izin usaha. Dan itu (perizinan usaha) sudah di-support oleh pemerintah untuk saat ini melalui Undang-Undang Cipta Kerja dan implementasi yang namanya OSS,” </a:t>
            </a:r>
          </a:p>
          <a:p>
            <a:pPr algn="l">
              <a:lnSpc>
                <a:spcPts val="3522"/>
              </a:lnSpc>
            </a:pP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FEED0"/>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1208632"/>
            <a:ext cx="16362376" cy="8314061"/>
          </a:xfrm>
          <a:custGeom>
            <a:avLst/>
            <a:gdLst/>
            <a:ahLst/>
            <a:cxnLst/>
            <a:rect r="r" b="b" t="t" l="l"/>
            <a:pathLst>
              <a:path h="8314061" w="16362376">
                <a:moveTo>
                  <a:pt x="0" y="0"/>
                </a:moveTo>
                <a:lnTo>
                  <a:pt x="16362376" y="0"/>
                </a:lnTo>
                <a:lnTo>
                  <a:pt x="16362376" y="8314061"/>
                </a:lnTo>
                <a:lnTo>
                  <a:pt x="0" y="831406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746629" y="-1127341"/>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Freeform 4" id="4"/>
          <p:cNvSpPr/>
          <p:nvPr/>
        </p:nvSpPr>
        <p:spPr>
          <a:xfrm flipH="false" flipV="false" rot="0">
            <a:off x="15066348" y="-930059"/>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Freeform 5" id="5"/>
          <p:cNvSpPr/>
          <p:nvPr/>
        </p:nvSpPr>
        <p:spPr>
          <a:xfrm flipH="false" flipV="false" rot="0">
            <a:off x="14790123" y="6172200"/>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Freeform 6" id="6"/>
          <p:cNvSpPr/>
          <p:nvPr/>
        </p:nvSpPr>
        <p:spPr>
          <a:xfrm flipH="false" flipV="false" rot="0">
            <a:off x="-1892021" y="6523585"/>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4"/>
            <a:stretch>
              <a:fillRect l="0" t="0" r="0" b="0"/>
            </a:stretch>
          </a:blipFill>
        </p:spPr>
      </p:sp>
      <p:sp>
        <p:nvSpPr>
          <p:cNvPr name="TextBox 7" id="7"/>
          <p:cNvSpPr txBox="true"/>
          <p:nvPr/>
        </p:nvSpPr>
        <p:spPr>
          <a:xfrm rot="0">
            <a:off x="3058703" y="3828056"/>
            <a:ext cx="5406455" cy="4142159"/>
          </a:xfrm>
          <a:prstGeom prst="rect">
            <a:avLst/>
          </a:prstGeom>
        </p:spPr>
        <p:txBody>
          <a:bodyPr anchor="t" rtlCol="false" tIns="0" lIns="0" bIns="0" rIns="0">
            <a:spAutoFit/>
          </a:bodyPr>
          <a:lstStyle/>
          <a:p>
            <a:pPr algn="just">
              <a:lnSpc>
                <a:spcPts val="3672"/>
              </a:lnSpc>
            </a:pPr>
            <a:r>
              <a:rPr lang="en-US" sz="2623">
                <a:solidFill>
                  <a:srgbClr val="FFFFFF"/>
                </a:solidFill>
                <a:latin typeface="Chewy"/>
                <a:ea typeface="Chewy"/>
                <a:cs typeface="Chewy"/>
                <a:sym typeface="Chewy"/>
              </a:rPr>
              <a:t>“Sebenarnya, secara produk itu pemerintah sudah membuat itu jauh lebih simple dan jauh lebih mudah untuk dipahami. Cuma fakta lapangan yang kita lihat sejauh ini memang komunikasi serta penyampaian ke masyarakat luas yang belum optimal. Mungkin sudah dilakukan tapi belum optimal.</a:t>
            </a:r>
          </a:p>
          <a:p>
            <a:pPr algn="just">
              <a:lnSpc>
                <a:spcPts val="3672"/>
              </a:lnSpc>
            </a:pPr>
          </a:p>
        </p:txBody>
      </p:sp>
      <p:sp>
        <p:nvSpPr>
          <p:cNvPr name="TextBox 8" id="8"/>
          <p:cNvSpPr txBox="true"/>
          <p:nvPr/>
        </p:nvSpPr>
        <p:spPr>
          <a:xfrm rot="0">
            <a:off x="1580215" y="665820"/>
            <a:ext cx="14275372" cy="2321640"/>
          </a:xfrm>
          <a:prstGeom prst="rect">
            <a:avLst/>
          </a:prstGeom>
        </p:spPr>
        <p:txBody>
          <a:bodyPr anchor="t" rtlCol="false" tIns="0" lIns="0" bIns="0" rIns="0">
            <a:spAutoFit/>
          </a:bodyPr>
          <a:lstStyle/>
          <a:p>
            <a:pPr algn="ctr">
              <a:lnSpc>
                <a:spcPts val="8848"/>
              </a:lnSpc>
            </a:pPr>
            <a:r>
              <a:rPr lang="en-US" sz="8675">
                <a:solidFill>
                  <a:srgbClr val="FFFFFF"/>
                </a:solidFill>
                <a:latin typeface="Chewy"/>
                <a:ea typeface="Chewy"/>
                <a:cs typeface="Chewy"/>
                <a:sym typeface="Chewy"/>
              </a:rPr>
              <a:t>KENDALA UMKM DALAM MENGURUS PERIZINAN USAHA.</a:t>
            </a:r>
          </a:p>
        </p:txBody>
      </p:sp>
      <p:sp>
        <p:nvSpPr>
          <p:cNvPr name="TextBox 9" id="9"/>
          <p:cNvSpPr txBox="true"/>
          <p:nvPr/>
        </p:nvSpPr>
        <p:spPr>
          <a:xfrm rot="0">
            <a:off x="9383668" y="4710910"/>
            <a:ext cx="5954296" cy="3219574"/>
          </a:xfrm>
          <a:prstGeom prst="rect">
            <a:avLst/>
          </a:prstGeom>
        </p:spPr>
        <p:txBody>
          <a:bodyPr anchor="t" rtlCol="false" tIns="0" lIns="0" bIns="0" rIns="0">
            <a:spAutoFit/>
          </a:bodyPr>
          <a:lstStyle/>
          <a:p>
            <a:pPr algn="just">
              <a:lnSpc>
                <a:spcPts val="3672"/>
              </a:lnSpc>
            </a:pPr>
            <a:r>
              <a:rPr lang="en-US" sz="2623">
                <a:solidFill>
                  <a:srgbClr val="FFFFFF"/>
                </a:solidFill>
                <a:latin typeface="Chewy"/>
                <a:ea typeface="Chewy"/>
                <a:cs typeface="Chewy"/>
                <a:sym typeface="Chewy"/>
              </a:rPr>
              <a:t>“SBiaya ternyata juga masih menjadi kendala yang cukup sering dihadapi UMKM</a:t>
            </a:r>
          </a:p>
          <a:p>
            <a:pPr algn="just">
              <a:lnSpc>
                <a:spcPts val="3672"/>
              </a:lnSpc>
            </a:pPr>
            <a:r>
              <a:rPr lang="en-US" sz="2623">
                <a:solidFill>
                  <a:srgbClr val="FFFFFF"/>
                </a:solidFill>
                <a:latin typeface="Chewy"/>
                <a:ea typeface="Chewy"/>
                <a:cs typeface="Chewy"/>
                <a:sym typeface="Chewy"/>
              </a:rPr>
              <a:t>Hal ini mungkin didasari karena fakta dimana legalitas ini tidak langsung berhubungan dengan produk atau pun perkembangan usaha secara nyata.</a:t>
            </a:r>
          </a:p>
          <a:p>
            <a:pPr algn="just">
              <a:lnSpc>
                <a:spcPts val="3672"/>
              </a:lnSpc>
            </a:pP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FEED0"/>
        </a:solidFill>
      </p:bgPr>
    </p:bg>
    <p:spTree>
      <p:nvGrpSpPr>
        <p:cNvPr id="1" name=""/>
        <p:cNvGrpSpPr/>
        <p:nvPr/>
      </p:nvGrpSpPr>
      <p:grpSpPr>
        <a:xfrm>
          <a:off x="0" y="0"/>
          <a:ext cx="0" cy="0"/>
          <a:chOff x="0" y="0"/>
          <a:chExt cx="0" cy="0"/>
        </a:xfrm>
      </p:grpSpPr>
      <p:sp>
        <p:nvSpPr>
          <p:cNvPr name="Freeform 2" id="2"/>
          <p:cNvSpPr/>
          <p:nvPr/>
        </p:nvSpPr>
        <p:spPr>
          <a:xfrm flipH="false" flipV="false" rot="0">
            <a:off x="-2746629" y="-1127341"/>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3" id="3"/>
          <p:cNvSpPr/>
          <p:nvPr/>
        </p:nvSpPr>
        <p:spPr>
          <a:xfrm flipH="false" flipV="false" rot="0">
            <a:off x="15066348" y="-930059"/>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4" id="4"/>
          <p:cNvSpPr/>
          <p:nvPr/>
        </p:nvSpPr>
        <p:spPr>
          <a:xfrm flipH="false" flipV="false" rot="0">
            <a:off x="2479676" y="-3771394"/>
            <a:ext cx="13328647" cy="13517706"/>
          </a:xfrm>
          <a:custGeom>
            <a:avLst/>
            <a:gdLst/>
            <a:ahLst/>
            <a:cxnLst/>
            <a:rect r="r" b="b" t="t" l="l"/>
            <a:pathLst>
              <a:path h="13517706" w="13328647">
                <a:moveTo>
                  <a:pt x="0" y="0"/>
                </a:moveTo>
                <a:lnTo>
                  <a:pt x="13328648" y="0"/>
                </a:lnTo>
                <a:lnTo>
                  <a:pt x="13328648" y="13517706"/>
                </a:lnTo>
                <a:lnTo>
                  <a:pt x="0" y="1351770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123" y="6172200"/>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Freeform 6" id="6"/>
          <p:cNvSpPr/>
          <p:nvPr/>
        </p:nvSpPr>
        <p:spPr>
          <a:xfrm flipH="false" flipV="false" rot="0">
            <a:off x="-1892021" y="6523585"/>
            <a:ext cx="5493258" cy="8229600"/>
          </a:xfrm>
          <a:custGeom>
            <a:avLst/>
            <a:gdLst/>
            <a:ahLst/>
            <a:cxnLst/>
            <a:rect r="r" b="b" t="t" l="l"/>
            <a:pathLst>
              <a:path h="8229600" w="5493258">
                <a:moveTo>
                  <a:pt x="0" y="0"/>
                </a:moveTo>
                <a:lnTo>
                  <a:pt x="5493258" y="0"/>
                </a:lnTo>
                <a:lnTo>
                  <a:pt x="5493258" y="8229600"/>
                </a:lnTo>
                <a:lnTo>
                  <a:pt x="0" y="8229600"/>
                </a:lnTo>
                <a:lnTo>
                  <a:pt x="0" y="0"/>
                </a:lnTo>
                <a:close/>
              </a:path>
            </a:pathLst>
          </a:custGeom>
          <a:blipFill>
            <a:blip r:embed="rId2"/>
            <a:stretch>
              <a:fillRect l="0" t="0" r="0" b="0"/>
            </a:stretch>
          </a:blipFill>
        </p:spPr>
      </p:sp>
      <p:sp>
        <p:nvSpPr>
          <p:cNvPr name="TextBox 7" id="7"/>
          <p:cNvSpPr txBox="true"/>
          <p:nvPr/>
        </p:nvSpPr>
        <p:spPr>
          <a:xfrm rot="0">
            <a:off x="4368867" y="3794865"/>
            <a:ext cx="9550265" cy="2401994"/>
          </a:xfrm>
          <a:prstGeom prst="rect">
            <a:avLst/>
          </a:prstGeom>
        </p:spPr>
        <p:txBody>
          <a:bodyPr anchor="t" rtlCol="false" tIns="0" lIns="0" bIns="0" rIns="0">
            <a:spAutoFit/>
          </a:bodyPr>
          <a:lstStyle/>
          <a:p>
            <a:pPr algn="ctr">
              <a:lnSpc>
                <a:spcPts val="19425"/>
              </a:lnSpc>
            </a:pPr>
            <a:r>
              <a:rPr lang="en-US" sz="13875">
                <a:solidFill>
                  <a:srgbClr val="FFFFFF"/>
                </a:solidFill>
                <a:latin typeface="Chewy"/>
                <a:ea typeface="Chewy"/>
                <a:cs typeface="Chewy"/>
                <a:sym typeface="Chewy"/>
              </a:rPr>
              <a:t>Terimakasih</a:t>
            </a:r>
          </a:p>
        </p:txBody>
      </p:sp>
      <p:sp>
        <p:nvSpPr>
          <p:cNvPr name="TextBox 8" id="8"/>
          <p:cNvSpPr txBox="true"/>
          <p:nvPr/>
        </p:nvSpPr>
        <p:spPr>
          <a:xfrm rot="0">
            <a:off x="5788330" y="5880458"/>
            <a:ext cx="6711339" cy="825897"/>
          </a:xfrm>
          <a:prstGeom prst="rect">
            <a:avLst/>
          </a:prstGeom>
        </p:spPr>
        <p:txBody>
          <a:bodyPr anchor="t" rtlCol="false" tIns="0" lIns="0" bIns="0" rIns="0">
            <a:spAutoFit/>
          </a:bodyPr>
          <a:lstStyle/>
          <a:p>
            <a:pPr algn="ctr">
              <a:lnSpc>
                <a:spcPts val="6649"/>
              </a:lnSpc>
            </a:pPr>
            <a:r>
              <a:rPr lang="en-US" sz="4749">
                <a:solidFill>
                  <a:srgbClr val="FFFFFF"/>
                </a:solidFill>
                <a:latin typeface="Chewy"/>
                <a:ea typeface="Chewy"/>
                <a:cs typeface="Chewy"/>
                <a:sym typeface="Chewy"/>
              </a:rPr>
              <a:t>Semoga Bermanfaat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DAGKtFK6k7M</dc:identifier>
  <dcterms:modified xsi:type="dcterms:W3CDTF">2011-08-01T06:04:30Z</dcterms:modified>
  <cp:revision>1</cp:revision>
  <dc:title>Legalitas Kewirausahaan</dc:title>
</cp:coreProperties>
</file>