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327" r:id="rId2"/>
    <p:sldId id="331" r:id="rId3"/>
    <p:sldId id="333" r:id="rId4"/>
    <p:sldId id="334" r:id="rId5"/>
    <p:sldId id="335" r:id="rId6"/>
    <p:sldId id="344" r:id="rId7"/>
    <p:sldId id="336" r:id="rId8"/>
    <p:sldId id="345" r:id="rId9"/>
    <p:sldId id="337" r:id="rId10"/>
    <p:sldId id="338" r:id="rId11"/>
    <p:sldId id="339" r:id="rId12"/>
    <p:sldId id="341" r:id="rId13"/>
    <p:sldId id="342" r:id="rId14"/>
    <p:sldId id="343" r:id="rId15"/>
    <p:sldId id="33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7FF"/>
    <a:srgbClr val="9900CC"/>
    <a:srgbClr val="F5F0BD"/>
    <a:srgbClr val="EEE8B4"/>
    <a:srgbClr val="C200C2"/>
    <a:srgbClr val="FF9900"/>
    <a:srgbClr val="E0E4BA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7" autoAdjust="0"/>
    <p:restoredTop sz="95759" autoAdjust="0"/>
  </p:normalViewPr>
  <p:slideViewPr>
    <p:cSldViewPr>
      <p:cViewPr>
        <p:scale>
          <a:sx n="50" d="100"/>
          <a:sy n="50" d="100"/>
        </p:scale>
        <p:origin x="-1768" y="-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2EBE05-CEBA-4843-8614-0F46F394C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51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32E37D-C454-42F7-8B00-28C29A8923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8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F9A3E4-3750-4516-9E4D-102BA4AA05C9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E1DE1-FCA2-4273-9160-8A59F41CEE23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C7AF0E-4473-4B3E-A811-4138B811AB19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37870-CA6B-4F7F-AF75-216AD139B1DC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32E37D-C454-42F7-8B00-28C29A8923D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DFC85DE-17D0-4BC0-A2B4-2D4CC0280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E2AF-7569-428B-991B-AA9B772A1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B7D8-A31A-49F8-A7A5-CFF78BEE4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235D8-0911-48E9-89DB-1F1D6298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A2BEF-9476-47E5-A3D4-BA9C91A68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8D3198-C260-4A71-8901-C1D0B5739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5B68E1-E7E3-4BBA-AB08-5F0CE45B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AD4355-E2DE-4693-A387-B782A937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3A7F2-D213-4D37-9283-2D5DBA932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A5BCE8-CA3C-4BA5-8DB8-69061091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0FB5D1-8B23-4D1B-99DE-AA23DA4E8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copyright dit.akademik.ditjen.dikti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CDDC6C-645D-430C-BCE3-CBF7D2AD5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1" r:id="rId2"/>
    <p:sldLayoutId id="2147483736" r:id="rId3"/>
    <p:sldLayoutId id="2147483737" r:id="rId4"/>
    <p:sldLayoutId id="2147483738" r:id="rId5"/>
    <p:sldLayoutId id="2147483739" r:id="rId6"/>
    <p:sldLayoutId id="2147483732" r:id="rId7"/>
    <p:sldLayoutId id="2147483740" r:id="rId8"/>
    <p:sldLayoutId id="2147483741" r:id="rId9"/>
    <p:sldLayoutId id="2147483733" r:id="rId10"/>
    <p:sldLayoutId id="2147483734" r:id="rId11"/>
  </p:sldLayoutIdLst>
  <p:transition spd="slow">
    <p:wedg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19800" y="5486400"/>
            <a:ext cx="2351088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Sudirman, S.Pd., M.Pd</a:t>
            </a:r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1066800" y="1828800"/>
            <a:ext cx="7162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normalizeH="1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AECD"/>
                </a:solidFill>
                <a:effectLst>
                  <a:outerShdw dist="45791" dir="2021404" algn="ctr" rotWithShape="0">
                    <a:schemeClr val="accent2"/>
                  </a:outerShdw>
                </a:effectLst>
                <a:latin typeface="Arial Black"/>
              </a:rPr>
              <a:t>PENGOLAHAN DAN PENDEKATAN </a:t>
            </a:r>
            <a:r>
              <a:rPr lang="en-US" sz="3600" kern="10" normalizeH="1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AECD"/>
                </a:solidFill>
                <a:effectLst>
                  <a:outerShdw dist="45791" dir="2021404" algn="ctr" rotWithShape="0">
                    <a:schemeClr val="accent2"/>
                  </a:outerShdw>
                </a:effectLst>
                <a:latin typeface="Arial Black"/>
              </a:rPr>
              <a:t>PENILAIAN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SD = √670:5 = 11,6 = 12</a:t>
            </a:r>
          </a:p>
          <a:p>
            <a:pPr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M + 1,5 (SD) → A : 46 + 1,5 (12) = 64 (A)</a:t>
            </a:r>
          </a:p>
          <a:p>
            <a:pPr>
              <a:buNone/>
            </a:pPr>
            <a:r>
              <a:rPr lang="en-US" dirty="0" smtClean="0"/>
              <a:t>M + 0,5 (SD) → B : 46 + 0,5 (12) = 52 (B)</a:t>
            </a:r>
          </a:p>
          <a:p>
            <a:pPr>
              <a:buNone/>
            </a:pPr>
            <a:r>
              <a:rPr lang="en-US" dirty="0" smtClean="0"/>
              <a:t>M - 0,5 (SD) → </a:t>
            </a:r>
            <a:r>
              <a:rPr lang="id-ID" dirty="0" smtClean="0"/>
              <a:t>C</a:t>
            </a:r>
            <a:r>
              <a:rPr lang="en-US" dirty="0" smtClean="0"/>
              <a:t> : 46 - 0,5 (12) = 40 (C)</a:t>
            </a:r>
          </a:p>
          <a:p>
            <a:pPr>
              <a:buNone/>
            </a:pPr>
            <a:r>
              <a:rPr lang="en-US" dirty="0" smtClean="0"/>
              <a:t>M - 1,5 (SD) → </a:t>
            </a:r>
            <a:r>
              <a:rPr lang="id-ID" dirty="0" smtClean="0"/>
              <a:t>D</a:t>
            </a:r>
            <a:r>
              <a:rPr lang="en-US" dirty="0" smtClean="0"/>
              <a:t> : 46 - 1,5 (12) = 28 (D)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3429000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Skor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Nilai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 – 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52 – 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r>
                        <a:rPr lang="en-US" sz="2400" baseline="0" dirty="0" smtClean="0"/>
                        <a:t> – 51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 – 39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 – 27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2057400"/>
          <a:ext cx="79248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545"/>
                <a:gridCol w="2341419"/>
                <a:gridCol w="1808154"/>
                <a:gridCol w="1165412"/>
                <a:gridCol w="17092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Nama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Skor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Mentah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Nilai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/>
                        <a:t>Adi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Lulus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2.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Herman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55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Lulus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3.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00B050"/>
                          </a:solidFill>
                        </a:rPr>
                        <a:t>Doni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Lulus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4.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Anti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35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accent2"/>
                          </a:solidFill>
                        </a:rPr>
                        <a:t>Tidak</a:t>
                      </a:r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 Lulus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Dwi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Lulus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(PAN) </a:t>
            </a:r>
            <a:r>
              <a:rPr lang="en-US" dirty="0" err="1" smtClean="0"/>
              <a:t>skala</a:t>
            </a:r>
            <a:r>
              <a:rPr lang="en-US" dirty="0" smtClean="0"/>
              <a:t> lima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sebelas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4478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Calibri" pitchFamily="34" charset="0"/>
              </a:rPr>
              <a:t>SD = √670:5 = 11,6 = 12</a:t>
            </a:r>
          </a:p>
          <a:p>
            <a:pPr>
              <a:buNone/>
            </a:pPr>
            <a:r>
              <a:rPr lang="en-US" dirty="0" err="1" smtClean="0">
                <a:latin typeface="Calibri" pitchFamily="34" charset="0"/>
              </a:rPr>
              <a:t>Dengan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demikian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rumus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penentuan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nilai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akhir</a:t>
            </a:r>
            <a:r>
              <a:rPr lang="en-US" dirty="0" smtClean="0">
                <a:latin typeface="Calibri" pitchFamily="34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M + 2,25 (SD) → 10 → 46 + 2,25 (12) → 46 + 27 = 73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M + 1,75 (SD) → 9   → 46 + 1,75 (12) → 46 + 21 = 67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M + 1,25 (SD) → 8   → 46 + 1,25 (12) → 46 + 15 = 61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M + 0,75 (SD) → 7   → 46 + 0,75 (12) → 46 + 9 = 55</a:t>
            </a:r>
          </a:p>
          <a:p>
            <a:r>
              <a:rPr lang="en-US" dirty="0" smtClean="0">
                <a:latin typeface="Calibri" pitchFamily="34" charset="0"/>
              </a:rPr>
              <a:t>M + 0,25 (SD) → 6   → 46 + 0,25 (12) → 46 + 3 = 49</a:t>
            </a:r>
          </a:p>
          <a:p>
            <a:r>
              <a:rPr lang="en-US" dirty="0" smtClean="0">
                <a:latin typeface="Calibri" pitchFamily="34" charset="0"/>
              </a:rPr>
              <a:t>M - 0,25 (SD) → 5    → 46 – 0,25 (12) → 46 – 3 = 43</a:t>
            </a:r>
          </a:p>
          <a:p>
            <a:r>
              <a:rPr lang="en-US" dirty="0" smtClean="0">
                <a:latin typeface="Calibri" pitchFamily="34" charset="0"/>
              </a:rPr>
              <a:t>M – 0,75 (SD) → 4   → 46 – 0,75 (12) → 46 – 9 = 37 </a:t>
            </a:r>
          </a:p>
          <a:p>
            <a:r>
              <a:rPr lang="en-US" dirty="0" smtClean="0">
                <a:latin typeface="Calibri" pitchFamily="34" charset="0"/>
              </a:rPr>
              <a:t>M - 1,25 (SD) → 3    → 46 – 1,25 (12) → 46 – 15 = 31</a:t>
            </a:r>
          </a:p>
          <a:p>
            <a:r>
              <a:rPr lang="en-US" dirty="0" smtClean="0">
                <a:latin typeface="Calibri" pitchFamily="34" charset="0"/>
              </a:rPr>
              <a:t>M – 1,75 (SD) → 2   → 46 – 1,75 (12) → 46 – 21 = 25</a:t>
            </a:r>
          </a:p>
          <a:p>
            <a:r>
              <a:rPr lang="en-US" dirty="0" smtClean="0">
                <a:latin typeface="Calibri" pitchFamily="34" charset="0"/>
              </a:rPr>
              <a:t>M - 2,25 (SD) → 1    → 46 – 2,25 (12) → 46 – 27 = 19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 </a:t>
                      </a:r>
                      <a:r>
                        <a:rPr lang="en-US" dirty="0" err="1" smtClean="0"/>
                        <a:t>Skor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Mentah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Akhir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 – 90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67 - 72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61 - 66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55 - 60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– 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43 - 48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37 - 42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– 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–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–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 – 18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Sebelas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2057400"/>
          <a:ext cx="7924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545"/>
                <a:gridCol w="1537855"/>
                <a:gridCol w="1371600"/>
                <a:gridCol w="10668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Nama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Skor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Mentah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Nilai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/>
                        <a:t>Adi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sz="2400" dirty="0" err="1" smtClean="0"/>
                        <a:t>Tuntas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tidaknya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tergantung</a:t>
                      </a:r>
                      <a:r>
                        <a:rPr lang="en-US" sz="2400" dirty="0" smtClean="0"/>
                        <a:t> KKM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2.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Herman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55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3.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00B050"/>
                          </a:solidFill>
                        </a:rPr>
                        <a:t>Doni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4.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Anti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35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Dwi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(PAN)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sebelas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WordArt 2"/>
          <p:cNvSpPr>
            <a:spLocks noChangeArrowheads="1" noChangeShapeType="1" noTextEdit="1"/>
          </p:cNvSpPr>
          <p:nvPr/>
        </p:nvSpPr>
        <p:spPr bwMode="auto">
          <a:xfrm rot="419592">
            <a:off x="1219200" y="2743200"/>
            <a:ext cx="6248400" cy="21304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5006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Impact"/>
              </a:rPr>
              <a:t>TERIMA KASIH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162800" cy="3448050"/>
          </a:xfrm>
        </p:spPr>
        <p:txBody>
          <a:bodyPr>
            <a:normAutofit/>
          </a:bodyPr>
          <a:lstStyle/>
          <a:p>
            <a:pPr marL="549275" indent="-514350" algn="just" eaLnBrk="1" fontAlgn="auto" hangingPunct="1">
              <a:spcAft>
                <a:spcPts val="0"/>
              </a:spcAft>
              <a:buFont typeface="Franklin Gothic Book" pitchFamily="34" charset="0"/>
              <a:buAutoNum type="arabicPeriod"/>
              <a:defRPr/>
            </a:pP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pemeriksaan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pemberian</a:t>
            </a:r>
            <a:r>
              <a:rPr lang="en-US" sz="2800" dirty="0" smtClean="0"/>
              <a:t> </a:t>
            </a:r>
            <a:r>
              <a:rPr lang="en-US" sz="2800" dirty="0" err="1" smtClean="0"/>
              <a:t>skor</a:t>
            </a:r>
            <a:r>
              <a:rPr lang="en-US" sz="2800" dirty="0" smtClean="0"/>
              <a:t> </a:t>
            </a:r>
            <a:r>
              <a:rPr lang="en-US" sz="2800" dirty="0" err="1" smtClean="0"/>
              <a:t>lembaran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.</a:t>
            </a:r>
          </a:p>
          <a:p>
            <a:pPr marL="549275" indent="-514350" algn="just" eaLnBrk="1" fontAlgn="auto" hangingPunct="1">
              <a:spcAft>
                <a:spcPts val="0"/>
              </a:spcAft>
              <a:buFont typeface="Franklin Gothic Book" pitchFamily="34" charset="0"/>
              <a:buAutoNum type="arabicPeriod"/>
              <a:defRPr/>
            </a:pPr>
            <a:r>
              <a:rPr lang="en-US" sz="2800" dirty="0" err="1" smtClean="0"/>
              <a:t>Menghitung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tes</a:t>
            </a:r>
            <a:endParaRPr lang="en-US" sz="2800" dirty="0" smtClean="0"/>
          </a:p>
          <a:p>
            <a:pPr marL="549275" indent="-514350" algn="just" eaLnBrk="1" fontAlgn="auto" hangingPunct="1">
              <a:spcAft>
                <a:spcPts val="0"/>
              </a:spcAft>
              <a:buFont typeface="Franklin Gothic Book" pitchFamily="34" charset="0"/>
              <a:buAutoNum type="arabicPeriod"/>
              <a:defRPr/>
            </a:pPr>
            <a:r>
              <a:rPr lang="en-US" sz="2800" dirty="0" err="1" smtClean="0"/>
              <a:t>Membandingkan</a:t>
            </a:r>
            <a:r>
              <a:rPr lang="en-US" sz="2800" dirty="0" smtClean="0"/>
              <a:t> </a:t>
            </a:r>
            <a:r>
              <a:rPr lang="en-US" sz="2800" dirty="0" err="1" smtClean="0"/>
              <a:t>penilaian</a:t>
            </a:r>
            <a:r>
              <a:rPr lang="en-US" sz="2800" dirty="0" smtClean="0"/>
              <a:t> </a:t>
            </a:r>
            <a:r>
              <a:rPr lang="en-US" sz="2800" dirty="0" err="1" smtClean="0"/>
              <a:t>acuan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</a:t>
            </a:r>
            <a:r>
              <a:rPr lang="en-US" sz="2800" dirty="0" smtClean="0"/>
              <a:t>/</a:t>
            </a:r>
            <a:r>
              <a:rPr lang="en-US" sz="2800" dirty="0" err="1" smtClean="0"/>
              <a:t>patokan</a:t>
            </a:r>
            <a:r>
              <a:rPr lang="en-US" sz="2800" dirty="0" smtClean="0"/>
              <a:t> (PAK/PAP)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penilaian</a:t>
            </a:r>
            <a:r>
              <a:rPr lang="en-US" sz="2800" dirty="0" smtClean="0"/>
              <a:t> </a:t>
            </a:r>
            <a:r>
              <a:rPr lang="en-US" sz="2800" dirty="0" err="1" smtClean="0"/>
              <a:t>acuan</a:t>
            </a:r>
            <a:r>
              <a:rPr lang="en-US" sz="2800" dirty="0" smtClean="0"/>
              <a:t> normal (PAN)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EC285E-AA19-4CB9-8766-9F044D9E5D0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 PEMBELAJARAN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25963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fi-FI" sz="2800" dirty="0" smtClean="0"/>
              <a:t>Gunakanlah pedoman penskoran yang telah disiapkan sebagai acuan dalam memeriksa jawaban peserta didik.</a:t>
            </a:r>
            <a:endParaRPr lang="en-US" sz="2800" dirty="0" smtClean="0"/>
          </a:p>
          <a:p>
            <a:pPr lvl="0" algn="just"/>
            <a:r>
              <a:rPr lang="fi-FI" sz="2800" dirty="0" smtClean="0"/>
              <a:t>Bacalah jawaban peserta didik kemudian bandingkan dengan jawaban ideal seperti yang ada pada pedoman penskoran.</a:t>
            </a:r>
            <a:endParaRPr lang="en-US" sz="2800" dirty="0" smtClean="0"/>
          </a:p>
          <a:p>
            <a:pPr lvl="0" algn="just"/>
            <a:r>
              <a:rPr lang="fi-FI" sz="2800" dirty="0" smtClean="0"/>
              <a:t>Berikan skor sesuai dengan tingkat kelengkapan dan kesempurnaan jawaban peserta didik.</a:t>
            </a:r>
            <a:endParaRPr lang="en-US" sz="2800" dirty="0" smtClean="0"/>
          </a:p>
          <a:p>
            <a:pPr lvl="0" algn="just"/>
            <a:r>
              <a:rPr lang="fi-FI" sz="2800" dirty="0" smtClean="0"/>
              <a:t>Periksalah seluruh lembar jawaban peserta didik pada nomor yang sama, baru dilanjutkan ke pemeriksaan nomor berikutnya. Hal ini perlu dilakukan guna menjaga konsistensi dan objektivitas pemberian skor.</a:t>
            </a:r>
            <a:endParaRPr lang="en-US" sz="2800" dirty="0" smtClean="0"/>
          </a:p>
          <a:p>
            <a:pPr algn="just"/>
            <a:r>
              <a:rPr lang="fi-FI" sz="2800" dirty="0" smtClean="0"/>
              <a:t>Hindari faktor-faktor yang tidak sesuai/relevan dalam pemberian skor seperti bagus tidaknya tulisan dan bersih tidak kertas jawaban, kecuali kalau memang kedua aspek itu yang akan diukur, seperti mata pelajaran bahasa.</a:t>
            </a:r>
            <a:endParaRPr lang="en-US" sz="2800" dirty="0">
              <a:latin typeface="Cambria" pitchFamily="18" charset="0"/>
            </a:endParaRPr>
          </a:p>
          <a:p>
            <a:pPr marL="493712" lvl="6" indent="-457200" algn="just" eaLnBrk="0" fontAlgn="base" hangingPunct="0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 dirty="0" smtClean="0">
              <a:latin typeface="Cambria" pitchFamily="18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79C651-A5A6-49E9-8EA1-ABCC5F0E78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Kaidah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prosedur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pemeriksaan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soal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599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729343"/>
                <a:gridCol w="990600"/>
                <a:gridCol w="762000"/>
                <a:gridCol w="914400"/>
                <a:gridCol w="1371600"/>
                <a:gridCol w="2285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Jlh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Bobot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Skor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Skor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perolehan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Perhitungan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25:35 x 100 = 71,43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Jumlah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20:30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x 100 = 66,67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Jumlah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Nilai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Antonius = (60% x 71,43) + (40% x 66,67) </a:t>
                      </a: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                   = 42,86 + 26,67</a:t>
                      </a: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                   =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69,53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611550"/>
              </p:ext>
            </p:extLst>
          </p:nvPr>
        </p:nvGraphicFramePr>
        <p:xfrm>
          <a:off x="609600" y="1295400"/>
          <a:ext cx="762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40860"/>
                <a:gridCol w="2129118"/>
                <a:gridCol w="15688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Jenis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Jlh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Bobot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Skor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Tota</a:t>
                      </a:r>
                      <a:r>
                        <a:rPr lang="id-ID" baseline="0" dirty="0" smtClean="0"/>
                        <a:t>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Soal</a:t>
                      </a:r>
                      <a:r>
                        <a:rPr lang="en-US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C000"/>
                          </a:solidFill>
                        </a:rPr>
                        <a:t>Soal</a:t>
                      </a:r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 B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Soal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C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Soal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 D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(PAK)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854671"/>
              </p:ext>
            </p:extLst>
          </p:nvPr>
        </p:nvGraphicFramePr>
        <p:xfrm>
          <a:off x="685800" y="3886200"/>
          <a:ext cx="8077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676400"/>
                <a:gridCol w="2057400"/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Skor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Mentah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Skor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Akhir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(50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: 90) x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100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=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55,56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2.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Herman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(55 : 90) x </a:t>
                      </a:r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100 </a:t>
                      </a:r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= </a:t>
                      </a:r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61,11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3.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Doni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60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(60 : 90) x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=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66,67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Anti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(35 : 90) x 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100 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= 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38,89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Dwi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(30 : 90)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x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100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=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33,33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670489"/>
              </p:ext>
            </p:extLst>
          </p:nvPr>
        </p:nvGraphicFramePr>
        <p:xfrm>
          <a:off x="685800" y="1066800"/>
          <a:ext cx="7848600" cy="5259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9913"/>
                <a:gridCol w="2420194"/>
                <a:gridCol w="1989201"/>
                <a:gridCol w="1392441"/>
                <a:gridCol w="310033"/>
                <a:gridCol w="310033"/>
                <a:gridCol w="796785"/>
              </a:tblGrid>
              <a:tr h="415255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Penentuan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Nilai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Akhir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Ujian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Belajar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Mahasiswa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Nilai Mentah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Nilai Akhir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Ket.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Huruf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Angka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≥ 80 -100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77,5 - &lt; 80,0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A-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3.75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75,0 - &lt; 77,5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72,5 - &lt; 75,0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B+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3.25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70,0 - &lt; 72,5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67,5 - &lt; 70,0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B-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2.75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65,0 - &lt; 67,5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BC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62,5 - &lt; 65,0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C+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2.25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60,0 - &lt; 62,5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57,5 - &lt; 60,0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C-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1.75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55,0 - &lt; 57,5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CD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52,5 - &lt; 55,0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D+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50,00 - &lt; 52,5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&lt; 50,00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TL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Kelulusan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dit.akademik.ditjen.dikti</a:t>
            </a:r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17750" y="2082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92545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26936"/>
              </p:ext>
            </p:extLst>
          </p:nvPr>
        </p:nvGraphicFramePr>
        <p:xfrm>
          <a:off x="0" y="2438399"/>
          <a:ext cx="9067800" cy="4419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611"/>
                <a:gridCol w="1763184"/>
                <a:gridCol w="1763184"/>
                <a:gridCol w="1679221"/>
                <a:gridCol w="1079500"/>
                <a:gridCol w="1943100"/>
              </a:tblGrid>
              <a:tr h="8789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Nama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err="1" smtClean="0"/>
                        <a:t>Siswa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Skor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Mentah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Skor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pPr algn="ctr"/>
                      <a:r>
                        <a:rPr lang="en-US" sz="2400" baseline="0" dirty="0" err="1" smtClean="0"/>
                        <a:t>Akhir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Nilai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</a:t>
                      </a:r>
                      <a:endParaRPr lang="en-US" sz="2400" dirty="0"/>
                    </a:p>
                  </a:txBody>
                  <a:tcPr/>
                </a:tc>
              </a:tr>
              <a:tr h="8407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Adi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55,56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Tidak</a:t>
                      </a:r>
                      <a:r>
                        <a:rPr lang="en-US" sz="2400" dirty="0" smtClean="0"/>
                        <a:t> Lulus</a:t>
                      </a:r>
                      <a:endParaRPr lang="en-US" sz="2400" dirty="0"/>
                    </a:p>
                  </a:txBody>
                  <a:tcPr/>
                </a:tc>
              </a:tr>
              <a:tr h="5092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2.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Herman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55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61,11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C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Lulus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5092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3.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00B050"/>
                          </a:solidFill>
                        </a:rPr>
                        <a:t>Doni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66,67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BC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Lulus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8407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4.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Anti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35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38,89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2"/>
                          </a:solidFill>
                        </a:rPr>
                        <a:t>Tidak</a:t>
                      </a:r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 Lulus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8407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Dwi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33,33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Lulus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87562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kelualusan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, </a:t>
            </a:r>
            <a:r>
              <a:rPr lang="en-US" dirty="0" err="1" smtClean="0"/>
              <a:t>sbb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Langkah-Langkah</a:t>
            </a:r>
            <a:endParaRPr lang="en-US" dirty="0" smtClean="0"/>
          </a:p>
          <a:p>
            <a:pPr marL="623887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Mean (Rata-rata)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Deviasi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Norma (PAN)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dit.akademik.ditjen.dikti</a:t>
            </a:r>
            <a:endParaRPr lang="en-US"/>
          </a:p>
        </p:txBody>
      </p:sp>
      <p:pic>
        <p:nvPicPr>
          <p:cNvPr id="2050" name="Picture 2" descr="5 Fungsi Standar Deviasi | Hedi Sasraw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76600"/>
            <a:ext cx="678180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163221"/>
      </p:ext>
    </p:extLst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50 + 55 + 60 + 35 + 30</a:t>
            </a:r>
          </a:p>
          <a:p>
            <a:pPr>
              <a:buNone/>
            </a:pPr>
            <a:r>
              <a:rPr lang="en-US" dirty="0" smtClean="0"/>
              <a:t>M = --------------------- = </a:t>
            </a:r>
            <a:r>
              <a:rPr lang="en-US" dirty="0" smtClean="0"/>
              <a:t>46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r>
              <a:rPr lang="en-US" dirty="0" smtClean="0"/>
              <a:t>5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Lima (A-E)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86373"/>
              </p:ext>
            </p:extLst>
          </p:nvPr>
        </p:nvGraphicFramePr>
        <p:xfrm>
          <a:off x="304799" y="2971800"/>
          <a:ext cx="8534401" cy="369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946"/>
                <a:gridCol w="1724122"/>
                <a:gridCol w="2586182"/>
                <a:gridCol w="2155151"/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Siswa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dirty="0" smtClean="0"/>
                        <a:t>X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– </a:t>
                      </a:r>
                      <a:r>
                        <a:rPr lang="en-US" sz="2400" baseline="0" dirty="0" smtClean="0"/>
                        <a:t>Rata-rata/M)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µ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/>
                        <a:t>Adi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Herman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55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81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00B050"/>
                          </a:solidFill>
                        </a:rPr>
                        <a:t>Doni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196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Anti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35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121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Dwi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256</a:t>
                      </a:r>
                      <a:endParaRPr lang="en-US" sz="2400" dirty="0"/>
                    </a:p>
                  </a:txBody>
                  <a:tcPr/>
                </a:tc>
              </a:tr>
              <a:tr h="47897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670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1997</TotalTime>
  <Words>1118</Words>
  <Application>Microsoft Office PowerPoint</Application>
  <PresentationFormat>On-screen Show (4:3)</PresentationFormat>
  <Paragraphs>408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PowerPoint Presentation</vt:lpstr>
      <vt:lpstr>TUJUAN PEMBELAJARAN</vt:lpstr>
      <vt:lpstr>Kaidah atau prosedur pemeriksaan soal</vt:lpstr>
      <vt:lpstr>Perhitungan Nilai Akhir</vt:lpstr>
      <vt:lpstr>Penilaian Acuan Kriteria (PAK)</vt:lpstr>
      <vt:lpstr>Kriteria Kelulusan:</vt:lpstr>
      <vt:lpstr>Berdasarkan Kriteria yang ditetapkan, dapat ditentukan kelualusan siswa, sbb</vt:lpstr>
      <vt:lpstr>Penilaian Acuan Norma (PAN)</vt:lpstr>
      <vt:lpstr>PAN dengan Skala Lima (A-E)</vt:lpstr>
      <vt:lpstr>PowerPoint Presentation</vt:lpstr>
      <vt:lpstr>Nilai Akhir Siswa (PAN) skala lima</vt:lpstr>
      <vt:lpstr>PAN dengan Skala sebelas</vt:lpstr>
      <vt:lpstr>PAN dengan Skala Sebelas</vt:lpstr>
      <vt:lpstr>Nilai Akhir Siswa (PAN) skala sebelas</vt:lpstr>
      <vt:lpstr>PowerPoint Presentation</vt:lpstr>
    </vt:vector>
  </TitlesOfParts>
  <Company>Institute of Technology Sepuluh Nopember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P3AI - ITS</dc:creator>
  <cp:lastModifiedBy>ASUS VIVOBOOK S14</cp:lastModifiedBy>
  <cp:revision>227</cp:revision>
  <cp:lastPrinted>1601-01-01T00:00:00Z</cp:lastPrinted>
  <dcterms:created xsi:type="dcterms:W3CDTF">2003-05-20T18:44:40Z</dcterms:created>
  <dcterms:modified xsi:type="dcterms:W3CDTF">2020-10-25T06:32:52Z</dcterms:modified>
</cp:coreProperties>
</file>