
<file path=[Content_Types].xml><?xml version="1.0" encoding="utf-8"?>
<Types xmlns="http://schemas.openxmlformats.org/package/2006/content-types">
  <Default Extension="xml" ContentType="application/xml"/>
  <Default Extension="wav" ContentType="audio/wav"/>
  <Default Extension="jpeg" ContentType="image/jpeg"/>
  <Default Extension="rels" ContentType="application/vnd.openxmlformats-package.relationships+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4"/>
  </p:notesMasterIdLst>
  <p:handoutMasterIdLst>
    <p:handoutMasterId r:id="rId15"/>
  </p:handoutMasterIdLst>
  <p:sldIdLst>
    <p:sldId id="257" r:id="rId2"/>
    <p:sldId id="260" r:id="rId3"/>
    <p:sldId id="27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70" r:id="rId12"/>
    <p:sldId id="258" r:id="rId13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3F40"/>
    <a:srgbClr val="71A8AB"/>
    <a:srgbClr val="94B8E4"/>
    <a:srgbClr val="2C69B2"/>
    <a:srgbClr val="000066"/>
    <a:srgbClr val="CC9900"/>
    <a:srgbClr val="CCCC00"/>
    <a:srgbClr val="CCCCFF"/>
    <a:srgbClr val="1B578D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0" autoAdjust="0"/>
    <p:restoredTop sz="92562" autoAdjust="0"/>
  </p:normalViewPr>
  <p:slideViewPr>
    <p:cSldViewPr>
      <p:cViewPr>
        <p:scale>
          <a:sx n="50" d="100"/>
          <a:sy n="50" d="100"/>
        </p:scale>
        <p:origin x="1128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21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8AFB6F-029B-405C-AC9C-9EF7FB3C6D34}" type="datetimeFigureOut">
              <a:rPr lang="en-GB" smtClean="0"/>
              <a:pPr/>
              <a:t>17/10/2018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F5C41E-31B3-4916-B493-22572774844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87003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BAF0BC9-ACAF-4772-B544-348C0C941DD5}" type="datetimeFigureOut">
              <a:rPr lang="en-US"/>
              <a:pPr>
                <a:defRPr/>
              </a:pPr>
              <a:t>10/17/18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766D46E-182D-4AA7-8F6D-22CEF4F8CD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7965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D6723AC-A243-4F1F-942D-83FDDB3F36B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154828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766D46E-182D-4AA7-8F6D-22CEF4F8CD57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6768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766D46E-182D-4AA7-8F6D-22CEF4F8CD57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73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766D46E-182D-4AA7-8F6D-22CEF4F8CD5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5682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766D46E-182D-4AA7-8F6D-22CEF4F8CD5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3261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766D46E-182D-4AA7-8F6D-22CEF4F8CD5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4694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766D46E-182D-4AA7-8F6D-22CEF4F8CD5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4864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766D46E-182D-4AA7-8F6D-22CEF4F8CD5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1134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766D46E-182D-4AA7-8F6D-22CEF4F8CD5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5608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766D46E-182D-4AA7-8F6D-22CEF4F8CD5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0052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1845ED6-5C09-42DC-9A25-E44E0EBDAA8B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291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Rounded Rectangle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Rounded Rectangle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7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F045A7-F213-44A3-83C6-60DB0EC47BB4}" type="datetimeFigureOut">
              <a:rPr lang="en-US"/>
              <a:pPr>
                <a:defRPr/>
              </a:pPr>
              <a:t>10/17/18</a:t>
            </a:fld>
            <a:endParaRPr lang="en-US"/>
          </a:p>
        </p:txBody>
      </p:sp>
      <p:sp>
        <p:nvSpPr>
          <p:cNvPr id="18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74E7071-752F-44AF-9EF6-39F4C0C4E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973CC-9376-4F64-8E27-FC49D8E05AFD}" type="datetimeFigureOut">
              <a:rPr lang="en-US"/>
              <a:pPr>
                <a:defRPr/>
              </a:pPr>
              <a:t>10/17/18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DD0F4-D6B4-4E12-8618-89C16E4A2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88414-4C15-4DEF-BD53-ACDCF0EFCC09}" type="datetimeFigureOut">
              <a:rPr lang="en-US"/>
              <a:pPr>
                <a:defRPr/>
              </a:pPr>
              <a:t>10/17/18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581E1-84F2-446F-95CF-D98FE438D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ED73E-1653-477D-9602-D340FE3FBBF2}" type="datetimeFigureOut">
              <a:rPr lang="en-US"/>
              <a:pPr>
                <a:defRPr/>
              </a:pPr>
              <a:t>10/17/18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31FFC-4CDF-4770-8C60-A0A28902D5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2FD320-6053-44D9-BB5B-AE30EE9089B6}" type="datetimeFigureOut">
              <a:rPr lang="en-US"/>
              <a:pPr>
                <a:defRPr/>
              </a:pPr>
              <a:t>10/17/18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40A639-0F71-4226-A2C6-09A432D24B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C248AE-1B5B-417E-BFF4-4F326C5E7964}" type="datetimeFigureOut">
              <a:rPr lang="en-US"/>
              <a:pPr>
                <a:defRPr/>
              </a:pPr>
              <a:t>10/17/18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EB1B60-09BB-44CF-9A2A-17D86157D7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7A33D7A-3FD9-470C-8890-6BC4034DA42C}" type="datetimeFigureOut">
              <a:rPr lang="en-US"/>
              <a:pPr>
                <a:defRPr/>
              </a:pPr>
              <a:t>10/17/18</a:t>
            </a:fld>
            <a:endParaRPr lang="en-US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2714FA0-4CE0-4E6C-9A0E-3523388436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F89CEF-1F3C-4D0A-9F2F-77D38FE32FC1}" type="datetimeFigureOut">
              <a:rPr lang="en-US"/>
              <a:pPr>
                <a:defRPr/>
              </a:pPr>
              <a:t>10/17/18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A8A863-30B5-4965-B4C5-D6AE04A4D7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09C69-FDCF-4658-A462-9EC3542213F0}" type="datetimeFigureOut">
              <a:rPr lang="en-US"/>
              <a:pPr>
                <a:defRPr/>
              </a:pPr>
              <a:t>10/17/18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225E2-AFD8-422A-AFA6-3243DA43F6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3918D-0158-46C9-9340-5FC482EE5513}" type="datetimeFigureOut">
              <a:rPr lang="en-US"/>
              <a:pPr>
                <a:defRPr/>
              </a:pPr>
              <a:t>10/17/18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B557FE-94D9-4310-BB67-B1DF47A8D7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C7F2B-0865-43E4-B58E-C892D43BF86F}" type="datetimeFigureOut">
              <a:rPr lang="en-US"/>
              <a:pPr>
                <a:defRPr/>
              </a:pPr>
              <a:t>10/17/18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655B00-1B4E-4FE9-8D17-5922FE7FD7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9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40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0B091EF-122C-4366-B333-F03DE6D0FF3A}" type="datetimeFigureOut">
              <a:rPr lang="en-US"/>
              <a:pPr>
                <a:defRPr/>
              </a:pPr>
              <a:t>10/17/18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A0AA54C-3414-45A2-B6B1-FEC8A6A137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817" r:id="rId2"/>
    <p:sldLayoutId id="2147483818" r:id="rId3"/>
    <p:sldLayoutId id="2147483819" r:id="rId4"/>
    <p:sldLayoutId id="2147483826" r:id="rId5"/>
    <p:sldLayoutId id="2147483827" r:id="rId6"/>
    <p:sldLayoutId id="2147483820" r:id="rId7"/>
    <p:sldLayoutId id="2147483821" r:id="rId8"/>
    <p:sldLayoutId id="2147483822" r:id="rId9"/>
    <p:sldLayoutId id="2147483823" r:id="rId10"/>
    <p:sldLayoutId id="214748382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audio" Target="../media/audio1.wav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gif"/><Relationship Id="rId3" Type="http://schemas.openxmlformats.org/officeDocument/2006/relationships/image" Target="../media/image5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4" Type="http://schemas.openxmlformats.org/officeDocument/2006/relationships/audio" Target="../media/audio3.wav"/><Relationship Id="rId5" Type="http://schemas.openxmlformats.org/officeDocument/2006/relationships/audio" Target="../media/audio4.wav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3357553" y="2738763"/>
            <a:ext cx="2214579" cy="14287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500688" y="2738438"/>
            <a:ext cx="71437" cy="142875"/>
          </a:xfrm>
          <a:prstGeom prst="rect">
            <a:avLst/>
          </a:prstGeom>
          <a:solidFill>
            <a:schemeClr val="tx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214938" y="2738438"/>
            <a:ext cx="285750" cy="142875"/>
          </a:xfrm>
          <a:prstGeom prst="rect">
            <a:avLst/>
          </a:prstGeom>
          <a:solidFill>
            <a:schemeClr val="tx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857750" y="2738438"/>
            <a:ext cx="357188" cy="142875"/>
          </a:xfrm>
          <a:prstGeom prst="rect">
            <a:avLst/>
          </a:prstGeom>
          <a:solidFill>
            <a:schemeClr val="tx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643438" y="2738438"/>
            <a:ext cx="214312" cy="142875"/>
          </a:xfrm>
          <a:prstGeom prst="rect">
            <a:avLst/>
          </a:prstGeom>
          <a:solidFill>
            <a:schemeClr val="tx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286250" y="2738438"/>
            <a:ext cx="142875" cy="142875"/>
          </a:xfrm>
          <a:prstGeom prst="rect">
            <a:avLst/>
          </a:prstGeom>
          <a:solidFill>
            <a:schemeClr val="tx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429125" y="2738438"/>
            <a:ext cx="214313" cy="142875"/>
          </a:xfrm>
          <a:prstGeom prst="rect">
            <a:avLst/>
          </a:prstGeom>
          <a:solidFill>
            <a:schemeClr val="tx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357563" y="2738438"/>
            <a:ext cx="928687" cy="142875"/>
          </a:xfrm>
          <a:prstGeom prst="rect">
            <a:avLst/>
          </a:prstGeom>
          <a:solidFill>
            <a:schemeClr val="tx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5715009" y="2667324"/>
            <a:ext cx="508473" cy="26161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cap="all" dirty="0">
                <a:ln w="0"/>
                <a:solidFill>
                  <a:srgbClr val="72BBE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77 %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715008" y="2667324"/>
            <a:ext cx="487634" cy="26161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cap="all" dirty="0">
                <a:ln w="0"/>
                <a:solidFill>
                  <a:srgbClr val="72BBE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42%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715008" y="2667324"/>
            <a:ext cx="487634" cy="26161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cap="all" dirty="0">
                <a:ln w="0"/>
                <a:solidFill>
                  <a:srgbClr val="72BBE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63%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15009" y="2667324"/>
            <a:ext cx="516488" cy="26161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cap="all" dirty="0">
                <a:ln w="0"/>
                <a:solidFill>
                  <a:srgbClr val="72BBE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 53%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15008" y="2667324"/>
            <a:ext cx="478016" cy="26161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cap="all" dirty="0">
                <a:ln w="0"/>
                <a:solidFill>
                  <a:srgbClr val="72BBE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47%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715008" y="2667324"/>
            <a:ext cx="487634" cy="26161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cap="all" dirty="0">
                <a:ln w="0"/>
                <a:solidFill>
                  <a:srgbClr val="72BBE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93%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677747" y="2667324"/>
            <a:ext cx="575799" cy="26161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cap="all" dirty="0">
                <a:ln w="0"/>
                <a:solidFill>
                  <a:srgbClr val="43B2D5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100%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857620" y="2369430"/>
            <a:ext cx="1338828" cy="369332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cap="all" dirty="0">
                <a:ln w="0"/>
                <a:solidFill>
                  <a:srgbClr val="33CCFF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DFKai-SB" pitchFamily="65" charset="-120"/>
                <a:ea typeface="DFKai-SB" pitchFamily="65" charset="-120"/>
                <a:cs typeface="+mn-cs"/>
              </a:rPr>
              <a:t>Complete…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857620" y="2369430"/>
            <a:ext cx="1223412" cy="369332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cap="all" dirty="0">
                <a:ln w="0"/>
                <a:solidFill>
                  <a:srgbClr val="33CCFF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DFKai-SB" pitchFamily="65" charset="-120"/>
                <a:ea typeface="DFKai-SB" pitchFamily="65" charset="-120"/>
                <a:cs typeface="+mn-cs"/>
              </a:rPr>
              <a:t>Loading…</a:t>
            </a:r>
          </a:p>
        </p:txBody>
      </p:sp>
      <p:sp>
        <p:nvSpPr>
          <p:cNvPr id="61" name="Title 1"/>
          <p:cNvSpPr txBox="1">
            <a:spLocks/>
          </p:cNvSpPr>
          <p:nvPr/>
        </p:nvSpPr>
        <p:spPr>
          <a:xfrm>
            <a:off x="1614510" y="3357562"/>
            <a:ext cx="6538889" cy="1443038"/>
          </a:xfrm>
          <a:prstGeom prst="rect">
            <a:avLst/>
          </a:prstGeom>
        </p:spPr>
        <p:txBody>
          <a:bodyPr rIns="100584" anchor="b">
            <a:normAutofit lnSpcReduction="10000"/>
            <a:scene3d>
              <a:camera prst="perspective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algn="ctr" fontAlgn="auto">
              <a:spcAft>
                <a:spcPts val="0"/>
              </a:spcAft>
              <a:defRPr/>
            </a:pPr>
            <a:r>
              <a:rPr lang="en-US" sz="4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Copperplate Gothic Bold" pitchFamily="34" charset="0"/>
                <a:ea typeface="+mj-ea"/>
                <a:cs typeface="+mj-cs"/>
              </a:rPr>
              <a:t>Memilih</a:t>
            </a:r>
            <a:r>
              <a:rPr lang="en-US" sz="4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Copperplate Gothic Bold" pitchFamily="34" charset="0"/>
                <a:ea typeface="+mj-ea"/>
                <a:cs typeface="+mj-cs"/>
              </a:rPr>
              <a:t> media  </a:t>
            </a:r>
            <a:r>
              <a:rPr lang="en-US" sz="4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Copperplate Gothic Bold" pitchFamily="34" charset="0"/>
                <a:ea typeface="+mj-ea"/>
                <a:cs typeface="+mj-cs"/>
              </a:rPr>
              <a:t>pembelajaran</a:t>
            </a:r>
            <a:endParaRPr lang="en-US" sz="4800" b="1" dirty="0">
              <a:solidFill>
                <a:schemeClr val="accent1">
                  <a:lumMod val="50000"/>
                </a:schemeClr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  <a:reflection blurRad="6350" stA="55000" endA="300" endPos="45500" dir="5400000" sy="-100000" algn="bl" rotWithShape="0"/>
              </a:effectLst>
              <a:latin typeface="Copperplate Gothic Bold" pitchFamily="34" charset="0"/>
              <a:ea typeface="+mj-ea"/>
              <a:cs typeface="+mj-cs"/>
            </a:endParaRPr>
          </a:p>
        </p:txBody>
      </p:sp>
      <p:grpSp>
        <p:nvGrpSpPr>
          <p:cNvPr id="5142" name="Group 68"/>
          <p:cNvGrpSpPr>
            <a:grpSpLocks/>
          </p:cNvGrpSpPr>
          <p:nvPr/>
        </p:nvGrpSpPr>
        <p:grpSpPr bwMode="auto">
          <a:xfrm>
            <a:off x="498475" y="571500"/>
            <a:ext cx="8147050" cy="5788025"/>
            <a:chOff x="499240" y="571480"/>
            <a:chExt cx="8146314" cy="5787272"/>
          </a:xfrm>
        </p:grpSpPr>
        <p:cxnSp>
          <p:nvCxnSpPr>
            <p:cNvPr id="64" name="Straight Connector 63"/>
            <p:cNvCxnSpPr/>
            <p:nvPr/>
          </p:nvCxnSpPr>
          <p:spPr>
            <a:xfrm>
              <a:off x="500034" y="571480"/>
              <a:ext cx="8143932" cy="1588"/>
            </a:xfrm>
            <a:prstGeom prst="line">
              <a:avLst/>
            </a:prstGeom>
            <a:ln w="76200"/>
            <a:effectLst>
              <a:glow rad="228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500034" y="6356370"/>
              <a:ext cx="8143932" cy="1588"/>
            </a:xfrm>
            <a:prstGeom prst="line">
              <a:avLst/>
            </a:prstGeom>
            <a:ln w="76200"/>
            <a:effectLst>
              <a:glow rad="228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-2393205" y="3464719"/>
              <a:ext cx="5786478" cy="1588"/>
            </a:xfrm>
            <a:prstGeom prst="line">
              <a:avLst/>
            </a:prstGeom>
            <a:ln w="76200"/>
            <a:effectLst>
              <a:glow rad="228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5400000">
              <a:off x="5751521" y="3463925"/>
              <a:ext cx="5786478" cy="1588"/>
            </a:xfrm>
            <a:prstGeom prst="line">
              <a:avLst/>
            </a:prstGeom>
            <a:ln w="76200"/>
            <a:effectLst>
              <a:glow rad="228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15"/>
          <p:cNvGrpSpPr>
            <a:grpSpLocks/>
          </p:cNvGrpSpPr>
          <p:nvPr/>
        </p:nvGrpSpPr>
        <p:grpSpPr bwMode="auto">
          <a:xfrm>
            <a:off x="642938" y="427038"/>
            <a:ext cx="8147050" cy="5788025"/>
            <a:chOff x="499240" y="571480"/>
            <a:chExt cx="8146314" cy="5787272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500034" y="571480"/>
              <a:ext cx="8143932" cy="1588"/>
            </a:xfrm>
            <a:prstGeom prst="line">
              <a:avLst/>
            </a:prstGeom>
            <a:ln w="76200"/>
            <a:effectLst>
              <a:glow rad="228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500034" y="6356370"/>
              <a:ext cx="8143932" cy="1588"/>
            </a:xfrm>
            <a:prstGeom prst="line">
              <a:avLst/>
            </a:prstGeom>
            <a:ln w="76200"/>
            <a:effectLst>
              <a:glow rad="228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 rot="5400000">
              <a:off x="-2393205" y="3464719"/>
              <a:ext cx="5786478" cy="1588"/>
            </a:xfrm>
            <a:prstGeom prst="line">
              <a:avLst/>
            </a:prstGeom>
            <a:ln w="76200"/>
            <a:effectLst>
              <a:glow rad="228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5751521" y="3463925"/>
              <a:ext cx="5786478" cy="1588"/>
            </a:xfrm>
            <a:prstGeom prst="line">
              <a:avLst/>
            </a:prstGeom>
            <a:ln w="76200"/>
            <a:effectLst>
              <a:glow rad="228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120"/>
          <p:cNvGrpSpPr>
            <a:grpSpLocks/>
          </p:cNvGrpSpPr>
          <p:nvPr/>
        </p:nvGrpSpPr>
        <p:grpSpPr bwMode="auto">
          <a:xfrm>
            <a:off x="357188" y="714375"/>
            <a:ext cx="8147050" cy="5788025"/>
            <a:chOff x="499240" y="571480"/>
            <a:chExt cx="8146314" cy="5787272"/>
          </a:xfrm>
        </p:grpSpPr>
        <p:cxnSp>
          <p:nvCxnSpPr>
            <p:cNvPr id="122" name="Straight Connector 121"/>
            <p:cNvCxnSpPr/>
            <p:nvPr/>
          </p:nvCxnSpPr>
          <p:spPr>
            <a:xfrm>
              <a:off x="500034" y="571480"/>
              <a:ext cx="8143932" cy="1588"/>
            </a:xfrm>
            <a:prstGeom prst="line">
              <a:avLst/>
            </a:prstGeom>
            <a:ln w="76200"/>
            <a:effectLst>
              <a:glow rad="228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>
              <a:off x="500034" y="6356370"/>
              <a:ext cx="8143932" cy="1588"/>
            </a:xfrm>
            <a:prstGeom prst="line">
              <a:avLst/>
            </a:prstGeom>
            <a:ln w="76200"/>
            <a:effectLst>
              <a:glow rad="228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rot="5400000">
              <a:off x="-2393205" y="3464719"/>
              <a:ext cx="5786478" cy="1588"/>
            </a:xfrm>
            <a:prstGeom prst="line">
              <a:avLst/>
            </a:prstGeom>
            <a:ln w="76200"/>
            <a:effectLst>
              <a:glow rad="228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rot="5400000">
              <a:off x="5751521" y="3463925"/>
              <a:ext cx="5786478" cy="1588"/>
            </a:xfrm>
            <a:prstGeom prst="line">
              <a:avLst/>
            </a:prstGeom>
            <a:ln w="76200"/>
            <a:effectLst>
              <a:glow rad="228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0" name="Straight Connector 129"/>
          <p:cNvCxnSpPr/>
          <p:nvPr/>
        </p:nvCxnSpPr>
        <p:spPr>
          <a:xfrm>
            <a:off x="1000100" y="4114800"/>
            <a:ext cx="7072363" cy="1588"/>
          </a:xfrm>
          <a:prstGeom prst="line">
            <a:avLst/>
          </a:prstGeom>
          <a:ln w="38100"/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Diagonal Stripe 37"/>
          <p:cNvSpPr/>
          <p:nvPr/>
        </p:nvSpPr>
        <p:spPr>
          <a:xfrm>
            <a:off x="-7143750" y="-6572250"/>
            <a:ext cx="10644188" cy="9429750"/>
          </a:xfrm>
          <a:prstGeom prst="diagStripe">
            <a:avLst/>
          </a:prstGeom>
          <a:solidFill>
            <a:schemeClr val="tx2">
              <a:lumMod val="25000"/>
            </a:schemeClr>
          </a:solidFill>
          <a:ln w="5715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 advClick="0" advTm="6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0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7" dur="500" autoRev="1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500" autoRev="1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500" autoRev="1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1" dur="2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5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4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3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4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1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4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9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4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7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4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2" presetID="10" presetClass="exit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2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65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4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1" presetID="10" presetClass="exit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73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4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0" presetID="10" presetClass="exit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2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8100"/>
                            </p:stCondLst>
                            <p:childTnLst>
                              <p:par>
                                <p:cTn id="8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87" dur="4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8500"/>
                            </p:stCondLst>
                            <p:childTnLst>
                              <p:par>
                                <p:cTn id="93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3.33333E-6 L 1.55746 1.62129 " pathEditMode="relative" rAng="0" ptsTypes="AA">
                                      <p:cBhvr>
                                        <p:cTn id="94" dur="500" spd="-100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900" y="81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7" grpId="1"/>
      <p:bldP spid="3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horzBrick">
          <a:fgClr>
            <a:schemeClr val="accent6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-152400" y="609600"/>
            <a:ext cx="9448800" cy="1066800"/>
          </a:xfrm>
          <a:solidFill>
            <a:srgbClr val="000066"/>
          </a:solidFill>
          <a:ln w="38100">
            <a:solidFill>
              <a:schemeClr val="tx2">
                <a:lumMod val="60000"/>
                <a:lumOff val="40000"/>
              </a:schemeClr>
            </a:solidFill>
          </a:ln>
        </p:spPr>
        <p:txBody>
          <a:bodyPr/>
          <a:lstStyle/>
          <a:p>
            <a:pPr algn="ctr"/>
            <a:endParaRPr lang="en-US" sz="7200" dirty="0" smtClean="0">
              <a:solidFill>
                <a:srgbClr val="94B8E4"/>
              </a:solidFill>
              <a:latin typeface="Bauhaus 93" pitchFamily="82" charset="0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3200" b="1" dirty="0" smtClean="0">
              <a:solidFill>
                <a:srgbClr val="002060"/>
              </a:solidFill>
              <a:latin typeface="Agency FB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3" presetClass="emph" presetSubtype="2" repeatCount="indefinite" fill="hold" grpId="1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12" dur="2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27" presetClass="entr" presetSubtype="0" fill="hold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nimBg="1"/>
      <p:bldP spid="1638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-228600" y="304800"/>
            <a:ext cx="9601200" cy="1066800"/>
          </a:xfrm>
        </p:spPr>
        <p:txBody>
          <a:bodyPr/>
          <a:lstStyle/>
          <a:p>
            <a:pPr algn="ctr"/>
            <a:endParaRPr lang="en-US" sz="5400" dirty="0" smtClean="0">
              <a:solidFill>
                <a:schemeClr val="accent1">
                  <a:lumMod val="75000"/>
                </a:schemeClr>
              </a:solidFill>
              <a:latin typeface="Bauhaus 93" pitchFamily="82" charset="0"/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533400" y="1828800"/>
            <a:ext cx="8229600" cy="4648200"/>
          </a:xfrm>
        </p:spPr>
        <p:txBody>
          <a:bodyPr/>
          <a:lstStyle/>
          <a:p>
            <a:endParaRPr lang="en-US" sz="3200" b="1" dirty="0" smtClean="0">
              <a:latin typeface="Agency FB" pitchFamily="34" charset="0"/>
            </a:endParaRPr>
          </a:p>
        </p:txBody>
      </p:sp>
      <p:sp>
        <p:nvSpPr>
          <p:cNvPr id="4" name="Round Diagonal Corner Rectangle 3"/>
          <p:cNvSpPr/>
          <p:nvPr/>
        </p:nvSpPr>
        <p:spPr>
          <a:xfrm>
            <a:off x="228600" y="1524000"/>
            <a:ext cx="8610600" cy="5105400"/>
          </a:xfrm>
          <a:prstGeom prst="round2DiagRect">
            <a:avLst/>
          </a:prstGeom>
          <a:noFill/>
          <a:ln w="38100"/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0" presetClass="emph" presetSubtype="0" repeatCount="indefinite" fill="hold" grpId="1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autoRev="1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1F13B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autoRev="1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1F13B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autoRev="1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4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3" name="Picture 15" descr="space_guy_zero_gravity_floating_hg_clr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 flipH="1">
            <a:off x="609600" y="4254500"/>
            <a:ext cx="1676400" cy="2298700"/>
          </a:xfrm>
          <a:noFill/>
        </p:spPr>
      </p:pic>
      <p:pic>
        <p:nvPicPr>
          <p:cNvPr id="20484" name="Picture 19" descr="32618991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620000" y="4800600"/>
            <a:ext cx="1524000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loud Callout 5"/>
          <p:cNvSpPr/>
          <p:nvPr/>
        </p:nvSpPr>
        <p:spPr>
          <a:xfrm>
            <a:off x="4014216" y="3730372"/>
            <a:ext cx="3581400" cy="1828800"/>
          </a:xfrm>
          <a:prstGeom prst="cloudCallout">
            <a:avLst>
              <a:gd name="adj1" fmla="val 60425"/>
              <a:gd name="adj2" fmla="val 3998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3200" dirty="0" smtClean="0">
                <a:latin typeface="Forte" pitchFamily="66" charset="0"/>
              </a:rPr>
              <a:t>Ada yang ditanyakan?</a:t>
            </a:r>
            <a:endParaRPr lang="en-US" sz="3200" dirty="0">
              <a:latin typeface="Forte" pitchFamily="66" charset="0"/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304800" y="2362200"/>
            <a:ext cx="3086100" cy="1628774"/>
          </a:xfrm>
          <a:prstGeom prst="wedgeRoundRectCallout">
            <a:avLst>
              <a:gd name="adj1" fmla="val -10474"/>
              <a:gd name="adj2" fmla="val 7068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600" dirty="0" smtClean="0">
                <a:latin typeface="Forte" pitchFamily="66" charset="0"/>
              </a:rPr>
              <a:t>Sekarang sesi tanya-jawab</a:t>
            </a:r>
            <a:endParaRPr lang="id-ID" sz="3600" dirty="0">
              <a:latin typeface="Forte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04800" y="533400"/>
            <a:ext cx="9677400" cy="1066800"/>
          </a:xfrm>
          <a:solidFill>
            <a:schemeClr val="accent1">
              <a:lumMod val="50000"/>
            </a:schemeClr>
          </a:solidFill>
        </p:spPr>
        <p:txBody>
          <a:bodyPr/>
          <a:lstStyle/>
          <a:p>
            <a:pPr algn="ctr" eaLnBrk="1" hangingPunct="1">
              <a:defRPr/>
            </a:pPr>
            <a:r>
              <a:rPr lang="en-US" b="1" dirty="0" err="1" smtClean="0">
                <a:solidFill>
                  <a:schemeClr val="bg1"/>
                </a:solidFill>
              </a:rPr>
              <a:t>Kriteria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pemilihan</a:t>
            </a:r>
            <a:r>
              <a:rPr lang="en-US" b="1" dirty="0" smtClean="0">
                <a:solidFill>
                  <a:schemeClr val="bg1"/>
                </a:solidFill>
              </a:rPr>
              <a:t> media </a:t>
            </a:r>
            <a:r>
              <a:rPr lang="en-US" b="1" dirty="0" err="1" smtClean="0">
                <a:solidFill>
                  <a:schemeClr val="bg1"/>
                </a:solidFill>
              </a:rPr>
              <a:t>pembelajaran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  <a:latin typeface="Bauhaus 93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 err="1" smtClean="0"/>
              <a:t>Sesuai</a:t>
            </a:r>
            <a:r>
              <a:rPr lang="en-US" b="1" dirty="0" smtClean="0"/>
              <a:t> </a:t>
            </a:r>
            <a:r>
              <a:rPr lang="en-US" b="1" dirty="0" err="1" smtClean="0"/>
              <a:t>dengan</a:t>
            </a:r>
            <a:r>
              <a:rPr lang="en-US" b="1" dirty="0" smtClean="0"/>
              <a:t> </a:t>
            </a:r>
            <a:r>
              <a:rPr lang="en-US" b="1" dirty="0" err="1" smtClean="0"/>
              <a:t>tujuan</a:t>
            </a:r>
            <a:r>
              <a:rPr lang="en-US" b="1" dirty="0" smtClean="0"/>
              <a:t> </a:t>
            </a:r>
          </a:p>
          <a:p>
            <a:pPr lvl="0" eaLnBrk="1" hangingPunct="1">
              <a:defRPr/>
            </a:pPr>
            <a:r>
              <a:rPr lang="en-US" b="1" dirty="0" err="1" smtClean="0"/>
              <a:t>Dukungan</a:t>
            </a:r>
            <a:r>
              <a:rPr lang="en-US" b="1" dirty="0" smtClean="0"/>
              <a:t> </a:t>
            </a:r>
            <a:r>
              <a:rPr lang="en-US" b="1" dirty="0" err="1" smtClean="0"/>
              <a:t>terhadap</a:t>
            </a:r>
            <a:r>
              <a:rPr lang="en-US" b="1" dirty="0" smtClean="0"/>
              <a:t> </a:t>
            </a:r>
            <a:r>
              <a:rPr lang="en-US" b="1" dirty="0" err="1" smtClean="0"/>
              <a:t>isi</a:t>
            </a:r>
            <a:r>
              <a:rPr lang="en-US" b="1" dirty="0" smtClean="0"/>
              <a:t> </a:t>
            </a:r>
            <a:r>
              <a:rPr lang="en-US" b="1" dirty="0" err="1" smtClean="0"/>
              <a:t>bahan</a:t>
            </a:r>
            <a:r>
              <a:rPr lang="en-US" b="1" dirty="0" smtClean="0"/>
              <a:t> </a:t>
            </a:r>
            <a:r>
              <a:rPr lang="en-US" b="1" dirty="0" err="1" smtClean="0"/>
              <a:t>pelajaran</a:t>
            </a:r>
            <a:endParaRPr lang="en-US" dirty="0" smtClean="0"/>
          </a:p>
          <a:p>
            <a:pPr lvl="0" eaLnBrk="1" hangingPunct="1">
              <a:defRPr/>
            </a:pPr>
            <a:r>
              <a:rPr lang="en-US" b="1" dirty="0" err="1" smtClean="0"/>
              <a:t>Kemudahan</a:t>
            </a:r>
            <a:r>
              <a:rPr lang="en-US" b="1" dirty="0" smtClean="0"/>
              <a:t> </a:t>
            </a:r>
            <a:r>
              <a:rPr lang="en-US" b="1" dirty="0" err="1" smtClean="0"/>
              <a:t>memperoleh</a:t>
            </a:r>
            <a:r>
              <a:rPr lang="en-US" b="1" dirty="0" smtClean="0"/>
              <a:t> media</a:t>
            </a:r>
            <a:endParaRPr lang="en-US" dirty="0" smtClean="0"/>
          </a:p>
          <a:p>
            <a:pPr lvl="0" eaLnBrk="1" hangingPunct="1">
              <a:defRPr/>
            </a:pPr>
            <a:r>
              <a:rPr lang="en-US" b="1" dirty="0" err="1" smtClean="0"/>
              <a:t>Mampu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Terampil</a:t>
            </a:r>
            <a:r>
              <a:rPr lang="en-US" b="1" dirty="0" smtClean="0"/>
              <a:t> </a:t>
            </a:r>
            <a:r>
              <a:rPr lang="en-US" b="1" dirty="0" err="1" smtClean="0"/>
              <a:t>Menggunakan</a:t>
            </a:r>
            <a:endParaRPr lang="en-US" dirty="0" smtClean="0"/>
          </a:p>
          <a:p>
            <a:pPr eaLnBrk="1" hangingPunct="1">
              <a:defRPr/>
            </a:pPr>
            <a:r>
              <a:rPr lang="en-US" b="1" dirty="0" err="1" smtClean="0"/>
              <a:t>Tersedia</a:t>
            </a:r>
            <a:r>
              <a:rPr lang="en-US" b="1" dirty="0" smtClean="0"/>
              <a:t> </a:t>
            </a:r>
            <a:r>
              <a:rPr lang="en-US" b="1" dirty="0" err="1" smtClean="0"/>
              <a:t>waktu</a:t>
            </a:r>
            <a:r>
              <a:rPr lang="en-US" b="1" dirty="0" smtClean="0"/>
              <a:t>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menggunakannya</a:t>
            </a:r>
            <a:endParaRPr lang="en-US" b="1" dirty="0" smtClean="0"/>
          </a:p>
          <a:p>
            <a:pPr lvl="0" eaLnBrk="1" hangingPunct="1">
              <a:defRPr/>
            </a:pPr>
            <a:r>
              <a:rPr lang="en-US" b="1" dirty="0" err="1" smtClean="0"/>
              <a:t>Praktis</a:t>
            </a:r>
            <a:r>
              <a:rPr lang="en-US" b="1" dirty="0" smtClean="0"/>
              <a:t>, </a:t>
            </a:r>
            <a:r>
              <a:rPr lang="en-US" b="1" dirty="0" err="1" smtClean="0"/>
              <a:t>Luwes</a:t>
            </a:r>
            <a:r>
              <a:rPr lang="en-US" b="1" dirty="0" smtClean="0"/>
              <a:t>,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Bertahan</a:t>
            </a:r>
            <a:endParaRPr lang="en-US" dirty="0" smtClean="0"/>
          </a:p>
          <a:p>
            <a:pPr lvl="0" eaLnBrk="1" hangingPunct="1">
              <a:defRPr/>
            </a:pPr>
            <a:r>
              <a:rPr lang="en-US" b="1" dirty="0" err="1" smtClean="0"/>
              <a:t>Sesuai</a:t>
            </a:r>
            <a:r>
              <a:rPr lang="en-US" b="1" dirty="0" smtClean="0"/>
              <a:t> </a:t>
            </a:r>
            <a:r>
              <a:rPr lang="en-US" b="1" dirty="0" err="1" smtClean="0"/>
              <a:t>dengan</a:t>
            </a:r>
            <a:r>
              <a:rPr lang="en-US" b="1" dirty="0" smtClean="0"/>
              <a:t> </a:t>
            </a:r>
            <a:r>
              <a:rPr lang="en-US" b="1" dirty="0" err="1" smtClean="0"/>
              <a:t>taraf</a:t>
            </a:r>
            <a:r>
              <a:rPr lang="en-US" b="1" dirty="0" smtClean="0"/>
              <a:t> </a:t>
            </a:r>
            <a:r>
              <a:rPr lang="en-US" b="1" dirty="0" err="1" smtClean="0"/>
              <a:t>berpikir</a:t>
            </a:r>
            <a:r>
              <a:rPr lang="en-US" b="1" dirty="0" smtClean="0"/>
              <a:t> </a:t>
            </a:r>
            <a:r>
              <a:rPr lang="en-US" b="1" dirty="0" err="1" smtClean="0"/>
              <a:t>siswa</a:t>
            </a:r>
            <a:endParaRPr lang="en-US" dirty="0" smtClean="0"/>
          </a:p>
          <a:p>
            <a:pPr lvl="0" eaLnBrk="1" hangingPunct="1">
              <a:defRPr/>
            </a:pPr>
            <a:r>
              <a:rPr lang="en-US" b="1" dirty="0" err="1" smtClean="0"/>
              <a:t>Mutu</a:t>
            </a:r>
            <a:r>
              <a:rPr lang="en-US" b="1" dirty="0" smtClean="0"/>
              <a:t> </a:t>
            </a:r>
            <a:r>
              <a:rPr lang="en-US" b="1" dirty="0" err="1" smtClean="0"/>
              <a:t>Teknis</a:t>
            </a:r>
            <a:endParaRPr lang="en-US" dirty="0" smtClean="0"/>
          </a:p>
          <a:p>
            <a:pPr eaLnBrk="1" hangingPunct="1">
              <a:defRPr/>
            </a:pPr>
            <a:endParaRPr lang="en-US" dirty="0">
              <a:solidFill>
                <a:schemeClr val="accent6">
                  <a:lumMod val="50000"/>
                </a:schemeClr>
              </a:solidFill>
              <a:latin typeface="Onyx" pitchFamily="82" charset="0"/>
              <a:cs typeface="JasmineUPC" pitchFamily="18" charset="-34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350"/>
                            </p:stCondLst>
                            <p:childTnLst>
                              <p:par>
                                <p:cTn id="30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450"/>
                            </p:stCondLst>
                            <p:childTnLst>
                              <p:par>
                                <p:cTn id="38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100"/>
                            </p:stCondLst>
                            <p:childTnLst>
                              <p:par>
                                <p:cTn id="46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8900"/>
                            </p:stCondLst>
                            <p:childTnLst>
                              <p:par>
                                <p:cTn id="54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 tmFilter="0,0; .5, 1; 1, 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950"/>
                            </p:stCondLst>
                            <p:childTnLst>
                              <p:par>
                                <p:cTn id="62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 tmFilter="0,0; .5, 1; 1, 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2650"/>
                            </p:stCondLst>
                            <p:childTnLst>
                              <p:par>
                                <p:cTn id="70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 tmFilter="0,0; .5, 1; 1, 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4600"/>
                            </p:stCondLst>
                            <p:childTnLst>
                              <p:par>
                                <p:cTn id="78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 tmFilter="0,0; .5, 1; 1, 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3"/>
          <p:cNvSpPr>
            <a:spLocks noGrp="1"/>
          </p:cNvSpPr>
          <p:nvPr>
            <p:ph type="ctrTitle"/>
          </p:nvPr>
        </p:nvSpPr>
        <p:spPr>
          <a:xfrm>
            <a:off x="457200" y="2401888"/>
            <a:ext cx="8458200" cy="1470025"/>
          </a:xfrm>
        </p:spPr>
        <p:txBody>
          <a:bodyPr/>
          <a:lstStyle/>
          <a:p>
            <a:r>
              <a:rPr lang="en-US" sz="7500" dirty="0" err="1" smtClean="0">
                <a:solidFill>
                  <a:schemeClr val="bg2"/>
                </a:solidFill>
                <a:latin typeface="Bauhaus 93" pitchFamily="82" charset="0"/>
              </a:rPr>
              <a:t>Prosedur</a:t>
            </a:r>
            <a:r>
              <a:rPr lang="en-US" sz="7500" dirty="0" smtClean="0">
                <a:solidFill>
                  <a:schemeClr val="bg2"/>
                </a:solidFill>
                <a:latin typeface="Bauhaus 93" pitchFamily="82" charset="0"/>
              </a:rPr>
              <a:t> </a:t>
            </a:r>
            <a:r>
              <a:rPr lang="en-US" sz="7500" dirty="0" err="1" smtClean="0">
                <a:solidFill>
                  <a:schemeClr val="bg2"/>
                </a:solidFill>
                <a:latin typeface="Bauhaus 93" pitchFamily="82" charset="0"/>
              </a:rPr>
              <a:t>Pemilihan</a:t>
            </a:r>
            <a:endParaRPr lang="en-US" sz="7500" dirty="0" smtClean="0">
              <a:solidFill>
                <a:schemeClr val="bg2"/>
              </a:solidFill>
              <a:latin typeface="Bauhaus 93" pitchFamily="82" charset="0"/>
            </a:endParaRPr>
          </a:p>
        </p:txBody>
      </p:sp>
      <p:sp>
        <p:nvSpPr>
          <p:cNvPr id="9219" name="Subtitle 4"/>
          <p:cNvSpPr>
            <a:spLocks noGrp="1"/>
          </p:cNvSpPr>
          <p:nvPr>
            <p:ph type="subTitle" idx="1"/>
          </p:nvPr>
        </p:nvSpPr>
        <p:spPr>
          <a:xfrm>
            <a:off x="457200" y="3900488"/>
            <a:ext cx="4953000" cy="1752600"/>
          </a:xfrm>
        </p:spPr>
        <p:txBody>
          <a:bodyPr/>
          <a:lstStyle/>
          <a:p>
            <a:pPr marL="63500">
              <a:defRPr/>
            </a:pPr>
            <a:r>
              <a:rPr lang="en-US" sz="54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Bernard MT Condensed" pitchFamily="18" charset="0"/>
              </a:rPr>
              <a:t>Media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-9220200" y="457200"/>
            <a:ext cx="9144000" cy="1588"/>
          </a:xfrm>
          <a:prstGeom prst="straightConnector1">
            <a:avLst/>
          </a:prstGeom>
          <a:ln w="76200">
            <a:solidFill>
              <a:schemeClr val="accent2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0800000">
            <a:off x="9220200" y="6399213"/>
            <a:ext cx="9144000" cy="1587"/>
          </a:xfrm>
          <a:prstGeom prst="straightConnector1">
            <a:avLst/>
          </a:prstGeom>
          <a:ln w="76200">
            <a:solidFill>
              <a:schemeClr val="accent2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 3.33333E-6 L 2.025 3.33333E-6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2" y="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0833 0.00023 L -2.01666 0.00023 " pathEditMode="relative" rAng="0" ptsTypes="AA">
                                      <p:cBhvr>
                                        <p:cTn id="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4" y="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smConfetti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8600" y="533400"/>
            <a:ext cx="9601200" cy="1066800"/>
          </a:xfrm>
          <a:solidFill>
            <a:schemeClr val="accent3">
              <a:lumMod val="50000"/>
            </a:schemeClr>
          </a:solidFill>
        </p:spPr>
        <p:txBody>
          <a:bodyPr/>
          <a:lstStyle/>
          <a:p>
            <a:pPr algn="ctr">
              <a:defRPr/>
            </a:pPr>
            <a:r>
              <a:rPr lang="en-US" sz="6600" dirty="0" err="1" smtClean="0">
                <a:solidFill>
                  <a:srgbClr val="CCCCFF"/>
                </a:solidFill>
                <a:latin typeface="Bauhaus 93" pitchFamily="82" charset="0"/>
              </a:rPr>
              <a:t>Prinsip</a:t>
            </a:r>
            <a:r>
              <a:rPr lang="en-US" sz="6600" dirty="0" smtClean="0">
                <a:solidFill>
                  <a:srgbClr val="CCCCFF"/>
                </a:solidFill>
                <a:latin typeface="Bauhaus 93" pitchFamily="82" charset="0"/>
              </a:rPr>
              <a:t> </a:t>
            </a:r>
            <a:r>
              <a:rPr lang="en-US" sz="6600" dirty="0" err="1" smtClean="0">
                <a:solidFill>
                  <a:srgbClr val="CCCCFF"/>
                </a:solidFill>
                <a:latin typeface="Bauhaus 93" pitchFamily="82" charset="0"/>
              </a:rPr>
              <a:t>Pemilihan</a:t>
            </a:r>
            <a:r>
              <a:rPr lang="en-US" sz="6600" dirty="0" smtClean="0">
                <a:solidFill>
                  <a:srgbClr val="CCCCFF"/>
                </a:solidFill>
                <a:latin typeface="Bauhaus 93" pitchFamily="82" charset="0"/>
              </a:rPr>
              <a:t> Media</a:t>
            </a:r>
            <a:endParaRPr lang="en-US" sz="6600" dirty="0">
              <a:solidFill>
                <a:srgbClr val="CCCCFF"/>
              </a:solidFill>
              <a:latin typeface="Bauhaus 93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133600"/>
            <a:ext cx="8229600" cy="4324350"/>
          </a:xfrm>
        </p:spPr>
        <p:txBody>
          <a:bodyPr/>
          <a:lstStyle/>
          <a:p>
            <a:pPr marL="3175" indent="725488" algn="just">
              <a:tabLst>
                <a:tab pos="0" algn="r"/>
              </a:tabLst>
              <a:defRPr/>
            </a:pPr>
            <a:r>
              <a:rPr lang="en-US" sz="3600" dirty="0" err="1" smtClean="0"/>
              <a:t>Kesesuaian</a:t>
            </a:r>
            <a:endParaRPr lang="en-US" sz="3600" dirty="0" smtClean="0"/>
          </a:p>
          <a:p>
            <a:pPr marL="3175" lvl="0" indent="725488" algn="just">
              <a:tabLst>
                <a:tab pos="0" algn="r"/>
              </a:tabLst>
              <a:defRPr/>
            </a:pPr>
            <a:r>
              <a:rPr lang="en-US" sz="3600" dirty="0" err="1" smtClean="0"/>
              <a:t>Kejelasan</a:t>
            </a:r>
            <a:r>
              <a:rPr lang="en-US" sz="3600" dirty="0" smtClean="0"/>
              <a:t> </a:t>
            </a:r>
            <a:r>
              <a:rPr lang="en-US" sz="3600" dirty="0" err="1" smtClean="0"/>
              <a:t>sajian</a:t>
            </a:r>
            <a:endParaRPr lang="en-US" sz="3600" dirty="0" smtClean="0"/>
          </a:p>
          <a:p>
            <a:pPr marL="3175" lvl="0" indent="725488" algn="just">
              <a:tabLst>
                <a:tab pos="0" algn="r"/>
              </a:tabLst>
              <a:defRPr/>
            </a:pPr>
            <a:r>
              <a:rPr lang="en-US" sz="3600" dirty="0" err="1" smtClean="0"/>
              <a:t>Kemudahan</a:t>
            </a:r>
            <a:r>
              <a:rPr lang="en-US" sz="3600" dirty="0" smtClean="0"/>
              <a:t> </a:t>
            </a:r>
            <a:r>
              <a:rPr lang="en-US" sz="3600" dirty="0" err="1" smtClean="0"/>
              <a:t>akses</a:t>
            </a:r>
            <a:endParaRPr lang="en-US" sz="3600" dirty="0" smtClean="0"/>
          </a:p>
          <a:p>
            <a:pPr marL="3175" indent="725488" algn="just">
              <a:tabLst>
                <a:tab pos="0" algn="r"/>
              </a:tabLst>
              <a:defRPr/>
            </a:pPr>
            <a:endParaRPr lang="en-US" sz="3400" b="1" dirty="0">
              <a:solidFill>
                <a:schemeClr val="accent3">
                  <a:lumMod val="50000"/>
                </a:schemeClr>
              </a:solidFill>
              <a:latin typeface="Agency FB" pitchFamily="34" charset="0"/>
            </a:endParaRP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 override="childStyle">
                                        <p:cTn id="1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8600" y="609600"/>
            <a:ext cx="9601200" cy="121920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lvl="0" algn="ctr"/>
            <a:r>
              <a:rPr lang="en-US" sz="4800" b="1" dirty="0" err="1" smtClean="0"/>
              <a:t>Dasar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pertimbangan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pemilihan</a:t>
            </a:r>
            <a:r>
              <a:rPr lang="en-US" sz="4800" b="1" dirty="0" smtClean="0"/>
              <a:t> media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125" lvl="2" indent="785813" algn="justLow">
              <a:buClr>
                <a:srgbClr val="A04DA3"/>
              </a:buClr>
              <a:buFont typeface="Georgia" pitchFamily="18" charset="0"/>
              <a:buChar char="•"/>
              <a:defRPr/>
            </a:pPr>
            <a:r>
              <a:rPr lang="en-US" sz="3200" dirty="0" smtClean="0">
                <a:solidFill>
                  <a:srgbClr val="C00000"/>
                </a:solidFill>
              </a:rPr>
              <a:t>Access (</a:t>
            </a:r>
            <a:r>
              <a:rPr lang="en-US" sz="3200" dirty="0" err="1" smtClean="0">
                <a:solidFill>
                  <a:srgbClr val="C00000"/>
                </a:solidFill>
              </a:rPr>
              <a:t>akses</a:t>
            </a:r>
            <a:r>
              <a:rPr lang="en-US" sz="3200" dirty="0" smtClean="0">
                <a:solidFill>
                  <a:srgbClr val="C00000"/>
                </a:solidFill>
              </a:rPr>
              <a:t>)</a:t>
            </a:r>
          </a:p>
          <a:p>
            <a:pPr marL="365125" lvl="2" indent="785813" algn="justLow">
              <a:buClr>
                <a:srgbClr val="A04DA3"/>
              </a:buClr>
              <a:buFont typeface="Georgia" pitchFamily="18" charset="0"/>
              <a:buChar char="•"/>
              <a:defRPr/>
            </a:pPr>
            <a:r>
              <a:rPr lang="en-US" sz="3200" dirty="0" smtClean="0">
                <a:solidFill>
                  <a:srgbClr val="C00000"/>
                </a:solidFill>
              </a:rPr>
              <a:t>Cost (</a:t>
            </a:r>
            <a:r>
              <a:rPr lang="en-US" sz="3200" dirty="0" err="1" smtClean="0">
                <a:solidFill>
                  <a:srgbClr val="C00000"/>
                </a:solidFill>
              </a:rPr>
              <a:t>biaya</a:t>
            </a:r>
            <a:r>
              <a:rPr lang="en-US" sz="3200" dirty="0" smtClean="0">
                <a:solidFill>
                  <a:srgbClr val="C00000"/>
                </a:solidFill>
              </a:rPr>
              <a:t>)</a:t>
            </a:r>
          </a:p>
          <a:p>
            <a:pPr marL="365125" lvl="2" indent="785813" algn="justLow">
              <a:buClr>
                <a:srgbClr val="A04DA3"/>
              </a:buClr>
              <a:buFont typeface="Georgia" pitchFamily="18" charset="0"/>
              <a:buChar char="•"/>
              <a:defRPr/>
            </a:pPr>
            <a:r>
              <a:rPr lang="en-US" sz="3200" dirty="0" smtClean="0">
                <a:solidFill>
                  <a:srgbClr val="C00000"/>
                </a:solidFill>
              </a:rPr>
              <a:t>Technology (</a:t>
            </a:r>
            <a:r>
              <a:rPr lang="en-US" sz="3200" dirty="0" err="1" smtClean="0">
                <a:solidFill>
                  <a:srgbClr val="C00000"/>
                </a:solidFill>
              </a:rPr>
              <a:t>teknologi</a:t>
            </a:r>
            <a:r>
              <a:rPr lang="en-US" sz="3200" dirty="0" smtClean="0">
                <a:solidFill>
                  <a:srgbClr val="C00000"/>
                </a:solidFill>
              </a:rPr>
              <a:t>)</a:t>
            </a:r>
          </a:p>
          <a:p>
            <a:pPr marL="365125" lvl="2" indent="785813" algn="justLow">
              <a:buClr>
                <a:srgbClr val="A04DA3"/>
              </a:buClr>
              <a:buFont typeface="Georgia" pitchFamily="18" charset="0"/>
              <a:buChar char="•"/>
              <a:defRPr/>
            </a:pPr>
            <a:r>
              <a:rPr lang="en-US" sz="3200" dirty="0" err="1" smtClean="0">
                <a:solidFill>
                  <a:srgbClr val="C00000"/>
                </a:solidFill>
              </a:rPr>
              <a:t>Interacvity</a:t>
            </a:r>
            <a:r>
              <a:rPr lang="en-US" sz="3200" dirty="0" smtClean="0">
                <a:solidFill>
                  <a:srgbClr val="C00000"/>
                </a:solidFill>
              </a:rPr>
              <a:t> (</a:t>
            </a:r>
            <a:r>
              <a:rPr lang="en-US" sz="3200" dirty="0" err="1" smtClean="0">
                <a:solidFill>
                  <a:srgbClr val="C00000"/>
                </a:solidFill>
              </a:rPr>
              <a:t>interaksi</a:t>
            </a:r>
            <a:r>
              <a:rPr lang="en-US" sz="3200" dirty="0" smtClean="0">
                <a:solidFill>
                  <a:srgbClr val="C00000"/>
                </a:solidFill>
              </a:rPr>
              <a:t>)</a:t>
            </a:r>
          </a:p>
          <a:p>
            <a:pPr marL="365125" lvl="2" indent="785813" algn="justLow">
              <a:buClr>
                <a:srgbClr val="A04DA3"/>
              </a:buClr>
              <a:buFont typeface="Georgia" pitchFamily="18" charset="0"/>
              <a:buChar char="•"/>
              <a:defRPr/>
            </a:pPr>
            <a:r>
              <a:rPr lang="en-US" sz="3200" dirty="0" smtClean="0">
                <a:solidFill>
                  <a:srgbClr val="C00000"/>
                </a:solidFill>
              </a:rPr>
              <a:t>Organization (</a:t>
            </a:r>
            <a:r>
              <a:rPr lang="en-US" sz="3200" dirty="0" err="1" smtClean="0">
                <a:solidFill>
                  <a:srgbClr val="C00000"/>
                </a:solidFill>
              </a:rPr>
              <a:t>organisasi</a:t>
            </a:r>
            <a:r>
              <a:rPr lang="en-US" sz="3200" dirty="0" smtClean="0">
                <a:solidFill>
                  <a:srgbClr val="C00000"/>
                </a:solidFill>
              </a:rPr>
              <a:t>)</a:t>
            </a:r>
          </a:p>
          <a:p>
            <a:pPr marL="365125" lvl="2" indent="785813" algn="justLow">
              <a:buClr>
                <a:srgbClr val="A04DA3"/>
              </a:buClr>
              <a:buFont typeface="Georgia" pitchFamily="18" charset="0"/>
              <a:buChar char="•"/>
              <a:defRPr/>
            </a:pPr>
            <a:r>
              <a:rPr lang="en-US" sz="3200" dirty="0" err="1" smtClean="0">
                <a:solidFill>
                  <a:srgbClr val="C00000"/>
                </a:solidFill>
              </a:rPr>
              <a:t>Novelly</a:t>
            </a:r>
            <a:r>
              <a:rPr lang="en-US" sz="3200" dirty="0" smtClean="0">
                <a:solidFill>
                  <a:srgbClr val="C00000"/>
                </a:solidFill>
              </a:rPr>
              <a:t> (</a:t>
            </a:r>
            <a:r>
              <a:rPr lang="en-US" sz="3200" dirty="0" err="1" smtClean="0">
                <a:solidFill>
                  <a:srgbClr val="C00000"/>
                </a:solidFill>
              </a:rPr>
              <a:t>kebaruan</a:t>
            </a:r>
            <a:r>
              <a:rPr lang="en-US" sz="3200" dirty="0" smtClean="0">
                <a:solidFill>
                  <a:srgbClr val="C00000"/>
                </a:solidFill>
              </a:rPr>
              <a:t>)</a:t>
            </a:r>
          </a:p>
          <a:p>
            <a:pPr indent="785813" algn="justLow">
              <a:buNone/>
              <a:defRPr/>
            </a:pPr>
            <a:endParaRPr lang="en-US" sz="3200" b="1" dirty="0">
              <a:solidFill>
                <a:srgbClr val="C00000"/>
              </a:solidFill>
              <a:latin typeface="Agency FB" pitchFamily="34" charset="0"/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0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 tmFilter="0,0; .5, 1; 1, 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 tmFilter="0,0; .5, 1; 1, 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-Point Star 3"/>
          <p:cNvSpPr/>
          <p:nvPr/>
        </p:nvSpPr>
        <p:spPr>
          <a:xfrm>
            <a:off x="-1219200" y="-685800"/>
            <a:ext cx="11506200" cy="8610600"/>
          </a:xfrm>
          <a:prstGeom prst="star5">
            <a:avLst/>
          </a:prstGeom>
          <a:noFill/>
          <a:ln w="12700"/>
          <a:effectLst>
            <a:glow rad="228600">
              <a:schemeClr val="accent4">
                <a:satMod val="175000"/>
                <a:alpha val="40000"/>
              </a:schemeClr>
            </a:glow>
          </a:effectLst>
          <a:scene3d>
            <a:camera prst="isometricOffAxis2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8600" y="609600"/>
            <a:ext cx="9601200" cy="1143000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pPr algn="ctr">
              <a:defRPr/>
            </a:pPr>
            <a:endParaRPr lang="en-US" sz="2800" dirty="0">
              <a:solidFill>
                <a:schemeClr val="accent4">
                  <a:lumMod val="50000"/>
                </a:schemeClr>
              </a:solidFill>
              <a:latin typeface="Bauhaus 93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785813">
              <a:buNone/>
              <a:defRPr/>
            </a:pPr>
            <a:endParaRPr lang="en-US" sz="3400" b="1" dirty="0">
              <a:solidFill>
                <a:schemeClr val="accent4">
                  <a:lumMod val="20000"/>
                  <a:lumOff val="80000"/>
                </a:schemeClr>
              </a:solidFill>
              <a:latin typeface="Agency FB" pitchFamily="34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6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1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Connector 3"/>
          <p:cNvSpPr/>
          <p:nvPr/>
        </p:nvSpPr>
        <p:spPr>
          <a:xfrm>
            <a:off x="-304800" y="914400"/>
            <a:ext cx="1295400" cy="1219200"/>
          </a:xfrm>
          <a:prstGeom prst="flowChartConnector">
            <a:avLst/>
          </a:prstGeom>
          <a:noFill/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Flowchart: Connector 4"/>
          <p:cNvSpPr/>
          <p:nvPr/>
        </p:nvSpPr>
        <p:spPr>
          <a:xfrm>
            <a:off x="3048000" y="838200"/>
            <a:ext cx="2438400" cy="2362200"/>
          </a:xfrm>
          <a:prstGeom prst="flowChartConnector">
            <a:avLst/>
          </a:prstGeom>
          <a:noFill/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Flowchart: Connector 5"/>
          <p:cNvSpPr/>
          <p:nvPr/>
        </p:nvSpPr>
        <p:spPr>
          <a:xfrm>
            <a:off x="5181600" y="3810000"/>
            <a:ext cx="1371600" cy="1295400"/>
          </a:xfrm>
          <a:prstGeom prst="flowChartConnector">
            <a:avLst/>
          </a:prstGeom>
          <a:noFill/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lowchart: Connector 6"/>
          <p:cNvSpPr/>
          <p:nvPr/>
        </p:nvSpPr>
        <p:spPr>
          <a:xfrm>
            <a:off x="7086600" y="0"/>
            <a:ext cx="1828800" cy="1828800"/>
          </a:xfrm>
          <a:prstGeom prst="flowChartConnector">
            <a:avLst/>
          </a:prstGeom>
          <a:noFill/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Flowchart: Connector 7"/>
          <p:cNvSpPr/>
          <p:nvPr/>
        </p:nvSpPr>
        <p:spPr>
          <a:xfrm>
            <a:off x="8382000" y="4572000"/>
            <a:ext cx="990600" cy="990600"/>
          </a:xfrm>
          <a:prstGeom prst="flowChartConnector">
            <a:avLst/>
          </a:prstGeom>
          <a:noFill/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Flowchart: Connector 8"/>
          <p:cNvSpPr/>
          <p:nvPr/>
        </p:nvSpPr>
        <p:spPr>
          <a:xfrm>
            <a:off x="990600" y="-457200"/>
            <a:ext cx="1752600" cy="1676400"/>
          </a:xfrm>
          <a:prstGeom prst="flowChartConnector">
            <a:avLst/>
          </a:prstGeom>
          <a:noFill/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Flowchart: Connector 9"/>
          <p:cNvSpPr/>
          <p:nvPr/>
        </p:nvSpPr>
        <p:spPr>
          <a:xfrm>
            <a:off x="-609600" y="3733800"/>
            <a:ext cx="3429000" cy="3429000"/>
          </a:xfrm>
          <a:prstGeom prst="flowChartConnector">
            <a:avLst/>
          </a:prstGeom>
          <a:noFill/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8600" y="609600"/>
            <a:ext cx="9601200" cy="1066800"/>
          </a:xfrm>
          <a:solidFill>
            <a:schemeClr val="accent2"/>
          </a:solidFill>
        </p:spPr>
        <p:txBody>
          <a:bodyPr/>
          <a:lstStyle/>
          <a:p>
            <a:pPr algn="ctr">
              <a:defRPr/>
            </a:pPr>
            <a:endParaRPr lang="en-US" sz="6600" dirty="0">
              <a:solidFill>
                <a:schemeClr val="accent2">
                  <a:lumMod val="20000"/>
                  <a:lumOff val="80000"/>
                </a:schemeClr>
              </a:solidFill>
              <a:latin typeface="Bauhaus 93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889000" algn="just">
              <a:buFont typeface="Georgia" pitchFamily="18" charset="0"/>
              <a:buNone/>
              <a:defRPr/>
            </a:pPr>
            <a:endParaRPr lang="en-US" sz="3400" b="1" dirty="0">
              <a:solidFill>
                <a:schemeClr val="accent2">
                  <a:lumMod val="50000"/>
                </a:schemeClr>
              </a:solidFill>
              <a:latin typeface="Agency FB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6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10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41" presetClass="entr" presetSubtype="0" fill="hold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6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10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100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10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100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10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100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rocess 3"/>
          <p:cNvSpPr/>
          <p:nvPr/>
        </p:nvSpPr>
        <p:spPr>
          <a:xfrm>
            <a:off x="457200" y="1676400"/>
            <a:ext cx="8305800" cy="4876800"/>
          </a:xfrm>
          <a:prstGeom prst="flowChartProcess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accent5">
                <a:lumMod val="50000"/>
              </a:schemeClr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-228600" y="304800"/>
            <a:ext cx="9601200" cy="1066800"/>
          </a:xfrm>
          <a:solidFill>
            <a:schemeClr val="accent5">
              <a:lumMod val="75000"/>
            </a:schemeClr>
          </a:solidFill>
        </p:spPr>
        <p:txBody>
          <a:bodyPr/>
          <a:lstStyle/>
          <a:p>
            <a:pPr algn="ctr">
              <a:defRPr/>
            </a:pPr>
            <a:endParaRPr lang="en-US" sz="7200" dirty="0" smtClean="0">
              <a:solidFill>
                <a:srgbClr val="CC9900"/>
              </a:solidFill>
              <a:latin typeface="Bauhaus 93" pitchFamily="82" charset="0"/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304800" y="1856581"/>
            <a:ext cx="8229600" cy="4516438"/>
          </a:xfrm>
        </p:spPr>
        <p:txBody>
          <a:bodyPr/>
          <a:lstStyle/>
          <a:p>
            <a:pPr indent="666750" algn="just">
              <a:buFont typeface="Georgia" pitchFamily="18" charset="0"/>
              <a:buNone/>
            </a:pPr>
            <a:endParaRPr lang="en-US" sz="3200" b="1" dirty="0" smtClean="0">
              <a:latin typeface="Agency FB" pitchFamily="34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1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7" presetClass="emph" presetSubtype="2" repeatCount="indefinite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623216"/>
                                      </p:to>
                                    </p:animClr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3314" grpId="0" animBg="1"/>
      <p:bldP spid="1331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ardrop 4"/>
          <p:cNvSpPr/>
          <p:nvPr/>
        </p:nvSpPr>
        <p:spPr>
          <a:xfrm>
            <a:off x="0" y="0"/>
            <a:ext cx="9144000" cy="6858000"/>
          </a:xfrm>
          <a:prstGeom prst="teardrop">
            <a:avLst/>
          </a:prstGeom>
          <a:solidFill>
            <a:schemeClr val="tx1">
              <a:lumMod val="85000"/>
              <a:lumOff val="15000"/>
            </a:schemeClr>
          </a:solidFill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705</TotalTime>
  <Words>115</Words>
  <Application>Microsoft Macintosh PowerPoint</Application>
  <PresentationFormat>On-screen Show (4:3)</PresentationFormat>
  <Paragraphs>45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6" baseType="lpstr">
      <vt:lpstr>Agency FB</vt:lpstr>
      <vt:lpstr>Bauhaus 93</vt:lpstr>
      <vt:lpstr>Bernard MT Condensed</vt:lpstr>
      <vt:lpstr>Calibri</vt:lpstr>
      <vt:lpstr>Copperplate Gothic Bold</vt:lpstr>
      <vt:lpstr>DFKai-SB</vt:lpstr>
      <vt:lpstr>Forte</vt:lpstr>
      <vt:lpstr>Georgia</vt:lpstr>
      <vt:lpstr>JasmineUPC</vt:lpstr>
      <vt:lpstr>Onyx</vt:lpstr>
      <vt:lpstr>Trebuchet MS</vt:lpstr>
      <vt:lpstr>Wingdings 2</vt:lpstr>
      <vt:lpstr>Arial</vt:lpstr>
      <vt:lpstr>Urban</vt:lpstr>
      <vt:lpstr>PowerPoint Presentation</vt:lpstr>
      <vt:lpstr>Kriteria pemilihan media pembelajaran </vt:lpstr>
      <vt:lpstr>Prosedur Pemilihan</vt:lpstr>
      <vt:lpstr>Prinsip Pemilihan Media</vt:lpstr>
      <vt:lpstr>Dasar pertimbangan pemilihan media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Risfan</dc:creator>
  <cp:lastModifiedBy>Microsoft Office User</cp:lastModifiedBy>
  <cp:revision>81</cp:revision>
  <dcterms:created xsi:type="dcterms:W3CDTF">2013-08-29T02:28:12Z</dcterms:created>
  <dcterms:modified xsi:type="dcterms:W3CDTF">2018-10-17T09:37:47Z</dcterms:modified>
</cp:coreProperties>
</file>