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416" r:id="rId2"/>
    <p:sldId id="403" r:id="rId3"/>
    <p:sldId id="404" r:id="rId4"/>
    <p:sldId id="405" r:id="rId5"/>
    <p:sldId id="406" r:id="rId6"/>
    <p:sldId id="450" r:id="rId7"/>
    <p:sldId id="451" r:id="rId8"/>
    <p:sldId id="644" r:id="rId9"/>
    <p:sldId id="452" r:id="rId10"/>
    <p:sldId id="636" r:id="rId11"/>
    <p:sldId id="600" r:id="rId12"/>
    <p:sldId id="424" r:id="rId13"/>
    <p:sldId id="423" r:id="rId14"/>
    <p:sldId id="417" r:id="rId15"/>
    <p:sldId id="421" r:id="rId16"/>
    <p:sldId id="422" r:id="rId17"/>
    <p:sldId id="646" r:id="rId1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9"/>
    <p:restoredTop sz="93457"/>
  </p:normalViewPr>
  <p:slideViewPr>
    <p:cSldViewPr snapToGrid="0" snapToObjects="1">
      <p:cViewPr varScale="1">
        <p:scale>
          <a:sx n="61" d="100"/>
          <a:sy n="61" d="100"/>
        </p:scale>
        <p:origin x="152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6D9C13-6997-7644-94B1-A4C22D641D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F6BA9-9966-3E48-9DE0-060EA3A9D87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E5BAF7D-51AA-2547-85FB-F293317E9FD7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C3F5946-5FE5-4144-9FB3-CC2C26FACA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1893B3A-8ED9-E945-8E6C-5C889F6158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3CE4C-8782-E64E-893F-71CABC876F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F58FF-B0E0-1C41-BC02-2D18BF21D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755742-B1B4-E945-9F3B-3D75954FF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Slide Image Placeholder 1">
            <a:extLst>
              <a:ext uri="{FF2B5EF4-FFF2-40B4-BE49-F238E27FC236}">
                <a16:creationId xmlns:a16="http://schemas.microsoft.com/office/drawing/2014/main" id="{4D290FB6-48E4-754E-82A8-9CF9284D10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6" name="Notes Placeholder 2">
            <a:extLst>
              <a:ext uri="{FF2B5EF4-FFF2-40B4-BE49-F238E27FC236}">
                <a16:creationId xmlns:a16="http://schemas.microsoft.com/office/drawing/2014/main" id="{B6A9DD70-0760-9441-81A4-700D4533B1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Gambarnya tiap silanya belum ada</a:t>
            </a:r>
          </a:p>
        </p:txBody>
      </p:sp>
      <p:sp>
        <p:nvSpPr>
          <p:cNvPr id="262147" name="Slide Number Placeholder 3">
            <a:extLst>
              <a:ext uri="{FF2B5EF4-FFF2-40B4-BE49-F238E27FC236}">
                <a16:creationId xmlns:a16="http://schemas.microsoft.com/office/drawing/2014/main" id="{FFEC0C1D-BDDD-A546-BFAE-F93F583B0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8F5A3E5-796E-B04F-8982-FCE17E01ED34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6A847-9788-9340-BBEF-C956E0165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F87A8-21FF-0A4D-8E4F-0C844B8E6B05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F1AFF-5F6E-2440-800D-FBA20DCA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811A8-EEFE-474A-8603-69C87C65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B721-7B63-2540-98D2-96ADE3CE5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88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71615-82D8-1D4D-B80D-E5E14E2F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9A96-6A04-8341-A61F-0BAAAE947660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3D240-B77E-F947-A232-04210F4F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5DF98-75A6-3047-A349-7980E0DF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E073-6D80-4D4F-8F51-1DE6B03AC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28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CA35C-9584-1C46-AA3B-B919EFB7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66A6C-5E35-2942-AADF-D5853BACB338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02E42-69B6-3143-A55E-1E94E858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DFC41-A343-A746-BFA1-A8EDB4D8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5FDDD-8867-7340-8F27-ACAC218C81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11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B21FF-3267-2444-B113-0B0D8921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5E5F-A0C1-FA47-9FE2-F6F06B4709AF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791BC-D87C-8C47-951B-2A520738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F8C88-C17F-AC4A-B3C8-1164FADA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7C9C-252F-054A-9404-AC462F0701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92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CC30B-2EC5-3540-9AC8-2FA217BB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36A69-C757-F14C-AA60-D2E5B87AB091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4C182-0FB1-554E-B347-B2E99B8B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C15E3-6F86-FC48-A771-2AEC63C9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AEA5E-F414-0941-A04C-82476E9CB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955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534E28-5D38-EE4E-A464-33B6411A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B1A0B-246B-9D47-A94E-968A43309A03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4EFD54-FA3E-BD45-859D-360868C7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F86466-8B3C-4F4C-8C72-6A2ECF2B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93EE3-1729-D549-9F26-1173E66222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4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8CEDAB-C966-DC46-80EB-0BDC06D9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BE56D-C41E-C84B-8616-D2C3BC1CA9D6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AC928E-D106-7D4D-9978-2CD2A157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543859-DB62-FA4E-B8FB-DAB001D48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56AAD-34C8-1D47-9135-4AE9A9010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88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F7E3793-B367-674D-81A6-590FE0E3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470E5-EEE4-DA45-AFE1-5DA269923D01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998821-FB78-7A40-A61D-8E753BFA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740FF0-3AD5-2D4B-85BA-3063F3A1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D112B-7E6E-7945-87C6-0FC10C016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91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62066F-64F4-B34F-BC84-17920FB7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320F3-BF33-6A4D-9207-A337461488B8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B957EF-106C-7141-B040-F4DCDD2E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A5592E-18BA-1648-97CF-C7DF5D9F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E7ECB-D716-3248-8C5A-0981580CC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04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C2D89A-B3E4-274A-A921-E8125C1C5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D1AA0-B89B-8B4F-933A-B81AB69B26B9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441CF8-68B1-4F44-9C30-498F3F9A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9CB605-8FAE-F94C-BD0F-9002AF00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1782E-DFD2-4E4D-811A-03AD07CD71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369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4F3CC0-CEB3-F54D-B832-7D935A7C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A63BB-0422-514B-9340-839CD5F76A9F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FD2E78-52F4-A74A-A2B1-4A0F1BEE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2AA6BF-358B-FC48-94C5-CAE438F0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AD0DD-BA36-214A-A069-9AF1DFB46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81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A2CCB74-F819-0144-9C0F-22F701E3E3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8DD5AD-23B4-7148-8284-FE328E6D18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A8964-7AF7-D24F-BC6B-2F1BBC3781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71DE638-69D4-C145-AAB2-CBB7B0E202DD}" type="datetimeFigureOut">
              <a:rPr lang="en-US" altLang="en-US"/>
              <a:pPr>
                <a:defRPr/>
              </a:pPr>
              <a:t>9/20/2023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3B77C-36ED-EF45-AF72-73830D20B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EB83-CF44-454D-845E-48BA4B636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E4625AD-4AA6-6348-BFDA-67997495E7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ackground with a gavel&#10;&#10;Description automatically generated">
            <a:extLst>
              <a:ext uri="{FF2B5EF4-FFF2-40B4-BE49-F238E27FC236}">
                <a16:creationId xmlns:a16="http://schemas.microsoft.com/office/drawing/2014/main" id="{1651DF72-7B5C-4BD6-B280-115871864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8049" name="Content Placeholder 2">
            <a:extLst>
              <a:ext uri="{FF2B5EF4-FFF2-40B4-BE49-F238E27FC236}">
                <a16:creationId xmlns:a16="http://schemas.microsoft.com/office/drawing/2014/main" id="{B93318EF-1F03-1849-9371-76C8747E0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8325"/>
            <a:ext cx="8229600" cy="55578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8000" dirty="0" err="1">
                <a:latin typeface="Edwardian Script ITC" panose="030303020407070D0804" pitchFamily="66" charset="77"/>
                <a:ea typeface="ＭＳ Ｐゴシック" panose="020B0600070205080204" pitchFamily="34" charset="-128"/>
              </a:rPr>
              <a:t>Filsafat</a:t>
            </a:r>
            <a:r>
              <a:rPr lang="en-US" altLang="en-US" sz="8000" dirty="0">
                <a:latin typeface="Edwardian Script ITC" panose="030303020407070D0804" pitchFamily="66" charset="77"/>
                <a:ea typeface="ＭＳ Ｐゴシック" panose="020B0600070205080204" pitchFamily="34" charset="-128"/>
              </a:rPr>
              <a:t>  </a:t>
            </a:r>
            <a:r>
              <a:rPr lang="en-US" altLang="en-US" sz="8000" dirty="0" err="1">
                <a:latin typeface="Edwardian Script ITC" panose="030303020407070D0804" pitchFamily="66" charset="77"/>
                <a:ea typeface="ＭＳ Ｐゴシック" panose="020B0600070205080204" pitchFamily="34" charset="-128"/>
              </a:rPr>
              <a:t>HukumPancasila</a:t>
            </a:r>
            <a:endParaRPr lang="en-US" altLang="en-US" sz="8000" dirty="0"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55016-19E5-421B-9BCE-75C6EC10C506}"/>
              </a:ext>
            </a:extLst>
          </p:cNvPr>
          <p:cNvSpPr txBox="1"/>
          <p:nvPr/>
        </p:nvSpPr>
        <p:spPr>
          <a:xfrm>
            <a:off x="2233449" y="4466818"/>
            <a:ext cx="46771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en-US" sz="2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Dosen</a:t>
            </a:r>
            <a:r>
              <a:rPr lang="en-US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Pengampu</a:t>
            </a:r>
            <a:r>
              <a:rPr lang="en-US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: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en-US" sz="2400" b="1">
                <a:solidFill>
                  <a:schemeClr val="bg1"/>
                </a:solidFill>
                <a:ea typeface="ＭＳ Ｐゴシック" panose="020B0600070205080204" pitchFamily="34" charset="-128"/>
              </a:rPr>
              <a:t>Demson </a:t>
            </a:r>
            <a:r>
              <a:rPr lang="en-US" altLang="en-US" sz="2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Tiopan,S.H.,M.H</a:t>
            </a:r>
            <a:r>
              <a:rPr lang="en-US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*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Irzani</a:t>
            </a:r>
            <a:r>
              <a:rPr lang="en-US" sz="2400" b="1" dirty="0">
                <a:solidFill>
                  <a:schemeClr val="bg1"/>
                </a:solidFill>
              </a:rPr>
              <a:t> Abdulrahman S.H., M.H**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Universitas Kristen Maranatha*- Universitas Muhammadiyah </a:t>
            </a:r>
            <a:r>
              <a:rPr lang="en-US" altLang="en-US" sz="20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Kupang</a:t>
            </a:r>
            <a:r>
              <a:rPr lang="en-US" altLang="en-US" sz="20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**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3AA5CF5B-48B8-4741-BA30-52FD953A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0929" name="Content Placeholder 4">
            <a:extLst>
              <a:ext uri="{FF2B5EF4-FFF2-40B4-BE49-F238E27FC236}">
                <a16:creationId xmlns:a16="http://schemas.microsoft.com/office/drawing/2014/main" id="{618D7482-B488-2543-997C-A33524F355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124" y="931654"/>
            <a:ext cx="8874902" cy="484903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20614167-4B63-404E-9254-0DA477571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8289" name="Title 1">
            <a:extLst>
              <a:ext uri="{FF2B5EF4-FFF2-40B4-BE49-F238E27FC236}">
                <a16:creationId xmlns:a16="http://schemas.microsoft.com/office/drawing/2014/main" id="{C82FC3F2-A737-634C-A336-C5BFDCA1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690" y="222250"/>
            <a:ext cx="5360276" cy="542925"/>
          </a:xfrm>
        </p:spPr>
        <p:txBody>
          <a:bodyPr/>
          <a:lstStyle/>
          <a:p>
            <a:r>
              <a:rPr lang="en-ID" altLang="en-US" sz="16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ID" altLang="en-US" sz="16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Kisah</a:t>
            </a:r>
            <a:r>
              <a:rPr lang="en-ID" altLang="en-US" sz="16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Habibie </a:t>
            </a:r>
            <a:r>
              <a:rPr lang="en-ID" altLang="en-US" sz="16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sholat</a:t>
            </a:r>
            <a:r>
              <a:rPr lang="en-ID" altLang="en-US" sz="16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6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gereja</a:t>
            </a:r>
            <a:r>
              <a:rPr lang="en-ID" altLang="en-US" sz="16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6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Jerman</a:t>
            </a:r>
            <a:r>
              <a:rPr lang="en-ID" altLang="en-US" sz="16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dan </a:t>
            </a:r>
            <a:r>
              <a:rPr lang="en-ID" altLang="en-US" sz="16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ketemu</a:t>
            </a:r>
            <a:r>
              <a:rPr lang="en-ID" altLang="en-US" sz="16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YB </a:t>
            </a:r>
            <a:r>
              <a:rPr lang="en-ID" altLang="en-US" sz="16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Mangunwijaya</a:t>
            </a:r>
            <a:r>
              <a:rPr lang="en-ID" altLang="en-US" sz="16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*</a:t>
            </a:r>
            <a:endParaRPr lang="en-US" altLang="en-US" sz="1600" b="1" dirty="0">
              <a:ea typeface="ＭＳ Ｐゴシック" panose="020B0600070205080204" pitchFamily="34" charset="-128"/>
            </a:endParaRPr>
          </a:p>
        </p:txBody>
      </p:sp>
      <p:sp>
        <p:nvSpPr>
          <p:cNvPr id="268290" name="Content Placeholder 3">
            <a:extLst>
              <a:ext uri="{FF2B5EF4-FFF2-40B4-BE49-F238E27FC236}">
                <a16:creationId xmlns:a16="http://schemas.microsoft.com/office/drawing/2014/main" id="{ADF8C5C1-02F3-C748-B009-FF7DFD108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2488"/>
            <a:ext cx="8229600" cy="5780087"/>
          </a:xfrm>
        </p:spPr>
        <p:txBody>
          <a:bodyPr>
            <a:spAutoFit/>
          </a:bodyPr>
          <a:lstStyle/>
          <a:p>
            <a:pPr marL="0" indent="0" algn="r">
              <a:buFont typeface="Arial" panose="020B0604020202020204" pitchFamily="34" charset="0"/>
              <a:buNone/>
            </a:pP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Rudy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cukup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penasaran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kenapa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laki-laki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itu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bisa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berkhotbah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depan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padahal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anak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baru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Bagaimana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bisa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orang Indonesia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disuruh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memimpin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ibadah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untuk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umat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Jerman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?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Romo Mangun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tersenyum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saja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melihat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Rudy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shalat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pojok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belakang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gereja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Biasanya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Rudy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menunggu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sepi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untuk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shalat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gereja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Namun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karena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hatinya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sangat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kacau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pada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saat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itu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masuk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saja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walau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sedang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ada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misa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Selesai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ibadah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Romo Mangun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menemui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Rudy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belakang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gereja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Lho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Mas Romo.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Kok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kamu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tadi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depan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dan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sekarang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?"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Romo Mangun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hanya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tertawa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"Ada juga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yang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bertanya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Rud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Mengapa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kamu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shalat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?"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Sebelum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Mas Romo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ke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juga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sudah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sering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shalat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Aku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menumpang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saja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Mas.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Aku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butuh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kedamaian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Allah. Di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tak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ada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masjid,"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jelas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Rudy.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"Rudy ... Rudy ...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Seandainya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satu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dunia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sepertimu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," Romo Mangun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tersenyum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Seperti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?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Tukang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ngotot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maksudnya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?"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Bukan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tetapi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orang yang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selalu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yakin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kalau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Tuhan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adalah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yang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Maha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Pengasih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Apa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yang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dibuatNya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segala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cobaanNya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segala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perbedaan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bumi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adalah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bentuk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cintaNya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,"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jawab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Romo Mangun. "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Senang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sekali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melihat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kamu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nyaman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berdoa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di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gereja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dengan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caramu</a:t>
            </a:r>
            <a:r>
              <a:rPr lang="en-ID" altLang="en-US" sz="1400" u="sng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u="sng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sendiri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justru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bukti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keimananmu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tak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mudah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goyah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Rud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."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Rudy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terdiam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menatap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Romo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sambil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tersenyum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"Ah, Mas Romo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bijak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sekali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seperti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pastor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saja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."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Lho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selama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kamu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memanggil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Romo,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?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Kok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kaget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kalau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pastor?"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"Nama Mas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itu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'Rama'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kan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? Romo?"</a:t>
            </a:r>
            <a:br>
              <a:rPr lang="en-ID" altLang="en-US" sz="18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Bukan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! Saya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ini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'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romo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' alias 'pastor'! Nama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Y.B.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Mangunwijaya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Romo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itu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panggilan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untuk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pastor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dalam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bahasa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Jawa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." Romo Mangun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tertawa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Oooh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saya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pikir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'Romo'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itu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panggilan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'Rama'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dalam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bahasa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ID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Jawa</a:t>
            </a:r>
            <a: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!"</a:t>
            </a:r>
            <a:br>
              <a:rPr lang="en-ID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ID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ID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ID" altLang="en-US" sz="1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("Rudy, </a:t>
            </a:r>
            <a:r>
              <a:rPr lang="en-ID" alt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Kisah</a:t>
            </a:r>
            <a:r>
              <a:rPr lang="en-ID" altLang="en-US" sz="1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Masa Muda Sang </a:t>
            </a:r>
            <a:r>
              <a:rPr lang="en-ID" alt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Visioner</a:t>
            </a:r>
            <a:r>
              <a:rPr lang="en-ID" altLang="en-US" sz="1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", Gina S. </a:t>
            </a:r>
            <a:r>
              <a:rPr lang="en-ID" alt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Noer</a:t>
            </a:r>
            <a:r>
              <a:rPr lang="en-ID" altLang="en-US" sz="1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ID" alt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Halaman</a:t>
            </a:r>
            <a:r>
              <a:rPr lang="en-ID" altLang="en-US" sz="1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218-219)</a:t>
            </a:r>
            <a:endParaRPr lang="en-US" altLang="en-US" sz="1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848DFD4C-BF3B-0644-AB1D-2A393886A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60450"/>
            <a:ext cx="7772400" cy="4422775"/>
          </a:xfrm>
        </p:spPr>
        <p:txBody>
          <a:bodyPr/>
          <a:lstStyle/>
          <a:p>
            <a:br>
              <a:rPr lang="en-US" altLang="en-US" sz="8800" b="1">
                <a:latin typeface="Edwardian Script ITC" panose="030303020407070D0804" pitchFamily="66" charset="77"/>
                <a:ea typeface="ＭＳ Ｐゴシック" panose="020B0600070205080204" pitchFamily="34" charset="-128"/>
              </a:rPr>
            </a:br>
            <a:r>
              <a:rPr lang="en-US" altLang="en-US" sz="11500" b="1">
                <a:solidFill>
                  <a:srgbClr val="FFC000"/>
                </a:solidFill>
                <a:latin typeface="Edwardian Script ITC" panose="030303020407070D0804" pitchFamily="66" charset="77"/>
                <a:ea typeface="ＭＳ Ｐゴシック" panose="020B0600070205080204" pitchFamily="34" charset="-128"/>
              </a:rPr>
              <a:t>Pancasila </a:t>
            </a:r>
            <a:br>
              <a:rPr lang="en-US" altLang="en-US" sz="11500" b="1">
                <a:solidFill>
                  <a:srgbClr val="FFC000"/>
                </a:solidFill>
                <a:latin typeface="Edwardian Script ITC" panose="030303020407070D0804" pitchFamily="66" charset="77"/>
                <a:ea typeface="ＭＳ Ｐゴシック" panose="020B0600070205080204" pitchFamily="34" charset="-128"/>
              </a:rPr>
            </a:br>
            <a:r>
              <a:rPr lang="en-US" altLang="en-US" sz="7200" b="1">
                <a:solidFill>
                  <a:srgbClr val="FFC000"/>
                </a:solidFill>
                <a:latin typeface="Edwardian Script ITC" panose="030303020407070D0804" pitchFamily="66" charset="77"/>
                <a:ea typeface="ＭＳ Ｐゴシック" panose="020B0600070205080204" pitchFamily="34" charset="-128"/>
              </a:rPr>
              <a:t>sebagai suatu  </a:t>
            </a:r>
            <a:br>
              <a:rPr lang="en-US" altLang="en-US" sz="7200" b="1">
                <a:solidFill>
                  <a:srgbClr val="FFC000"/>
                </a:solidFill>
                <a:latin typeface="Edwardian Script ITC" panose="030303020407070D0804" pitchFamily="66" charset="77"/>
                <a:ea typeface="ＭＳ Ｐゴシック" panose="020B0600070205080204" pitchFamily="34" charset="-128"/>
              </a:rPr>
            </a:br>
            <a:r>
              <a:rPr lang="en-US" altLang="en-US" sz="11500" b="1">
                <a:solidFill>
                  <a:srgbClr val="FFC000"/>
                </a:solidFill>
                <a:latin typeface="Edwardian Script ITC" panose="030303020407070D0804" pitchFamily="66" charset="77"/>
                <a:ea typeface="ＭＳ Ｐゴシック" panose="020B0600070205080204" pitchFamily="34" charset="-128"/>
              </a:rPr>
              <a:t>Sistem Filsafat </a:t>
            </a:r>
            <a:br>
              <a:rPr lang="en-US" altLang="en-US" sz="11500">
                <a:latin typeface="Edwardian Script ITC" panose="030303020407070D0804" pitchFamily="66" charset="77"/>
                <a:ea typeface="ＭＳ Ｐゴシック" panose="020B0600070205080204" pitchFamily="34" charset="-128"/>
              </a:rPr>
            </a:br>
            <a:endParaRPr lang="en-US" altLang="en-US" sz="11500">
              <a:latin typeface="Edwardian Script ITC" panose="030303020407070D0804" pitchFamily="66" charset="77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914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91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91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3C88D9FE-DB86-4D44-B09B-1A99C0D39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3297" name="Title 1">
            <a:extLst>
              <a:ext uri="{FF2B5EF4-FFF2-40B4-BE49-F238E27FC236}">
                <a16:creationId xmlns:a16="http://schemas.microsoft.com/office/drawing/2014/main" id="{F7188535-A7F4-534C-B755-DCED2ABFC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110"/>
            <a:ext cx="7751379" cy="1019504"/>
          </a:xfrm>
        </p:spPr>
        <p:txBody>
          <a:bodyPr/>
          <a:lstStyle/>
          <a:p>
            <a:pPr algn="r">
              <a:defRPr/>
            </a:pPr>
            <a:r>
              <a:rPr lang="en-US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Pancasila </a:t>
            </a:r>
            <a:r>
              <a:rPr lang="en-US" alt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sebagai</a:t>
            </a:r>
            <a:r>
              <a:rPr lang="en-US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suatu</a:t>
            </a:r>
            <a:r>
              <a:rPr lang="en-US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Sistem</a:t>
            </a:r>
            <a:r>
              <a:rPr lang="en-US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Filsafat</a:t>
            </a:r>
            <a:r>
              <a:rPr lang="en-US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ＭＳ Ｐゴシック" panose="020B0600070205080204" pitchFamily="34" charset="-128"/>
              </a:rPr>
              <a:t> </a:t>
            </a:r>
            <a:br>
              <a:rPr lang="en-US" altLang="en-US" sz="2800" b="1" dirty="0">
                <a:ea typeface="ＭＳ Ｐゴシック" panose="020B0600070205080204" pitchFamily="34" charset="-128"/>
              </a:rPr>
            </a:br>
            <a:r>
              <a:rPr lang="en-US" altLang="en-US" sz="1400" dirty="0" err="1">
                <a:ea typeface="ＭＳ Ｐゴシック" panose="020B0600070205080204" pitchFamily="34" charset="-128"/>
              </a:rPr>
              <a:t>Heri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Herdiawanto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Fokky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Fuad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Wasitaatmadja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Jumanta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Hamdayama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Spiritualisme</a:t>
            </a:r>
            <a:r>
              <a:rPr lang="en-US" altLang="en-US" sz="1400" dirty="0">
                <a:ea typeface="ＭＳ Ｐゴシック" panose="020B0600070205080204" pitchFamily="34" charset="-128"/>
              </a:rPr>
              <a:t> Pancasila, Jakarta: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Prenadamedia</a:t>
            </a:r>
            <a:r>
              <a:rPr lang="en-US" altLang="en-US" sz="1400" dirty="0">
                <a:ea typeface="ＭＳ Ｐゴシック" panose="020B0600070205080204" pitchFamily="34" charset="-128"/>
              </a:rPr>
              <a:t> Group, 2018,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hlm</a:t>
            </a:r>
            <a:r>
              <a:rPr lang="en-US" altLang="en-US" sz="1400" dirty="0">
                <a:ea typeface="ＭＳ Ｐゴシック" panose="020B0600070205080204" pitchFamily="34" charset="-128"/>
              </a:rPr>
              <a:t>. 110.</a:t>
            </a: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270338" name="Content Placeholder 2">
            <a:extLst>
              <a:ext uri="{FF2B5EF4-FFF2-40B4-BE49-F238E27FC236}">
                <a16:creationId xmlns:a16="http://schemas.microsoft.com/office/drawing/2014/main" id="{A3B7360E-4B3A-2A49-AB50-63ED66484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2938"/>
            <a:ext cx="8229600" cy="4541837"/>
          </a:xfrm>
        </p:spPr>
        <p:txBody>
          <a:bodyPr/>
          <a:lstStyle/>
          <a:p>
            <a:pPr algn="just"/>
            <a:r>
              <a:rPr lang="en-US" altLang="en-US" sz="2000">
                <a:ea typeface="ＭＳ Ｐゴシック" panose="020B0600070205080204" pitchFamily="34" charset="-128"/>
              </a:rPr>
              <a:t>Pancasila sebagai sistem filsafat dapat dilakukan dengan cara deduktif dan induktif.</a:t>
            </a:r>
          </a:p>
          <a:p>
            <a:pPr algn="just"/>
            <a:endParaRPr lang="en-US" altLang="en-US" sz="2000">
              <a:ea typeface="ＭＳ Ｐゴシック" panose="020B0600070205080204" pitchFamily="34" charset="-128"/>
            </a:endParaRPr>
          </a:p>
          <a:p>
            <a:pPr algn="just"/>
            <a:r>
              <a:rPr lang="en-US" altLang="en-US" sz="2000">
                <a:ea typeface="ＭＳ Ｐゴシック" panose="020B0600070205080204" pitchFamily="34" charset="-128"/>
              </a:rPr>
              <a:t>DEDUKTIF dilakukan dengan </a:t>
            </a:r>
            <a:r>
              <a:rPr lang="en-US" altLang="en-US" sz="2000" b="1">
                <a:solidFill>
                  <a:srgbClr val="00B0F0"/>
                </a:solidFill>
                <a:ea typeface="ＭＳ Ｐゴシック" panose="020B0600070205080204" pitchFamily="34" charset="-128"/>
              </a:rPr>
              <a:t>mencari hakikat</a:t>
            </a:r>
            <a:r>
              <a:rPr lang="en-US" altLang="en-US" sz="2000">
                <a:ea typeface="ＭＳ Ｐゴシック" panose="020B0600070205080204" pitchFamily="34" charset="-128"/>
              </a:rPr>
              <a:t> Pancasila serta </a:t>
            </a:r>
            <a:r>
              <a:rPr lang="en-US" altLang="en-US" sz="2000" b="1">
                <a:solidFill>
                  <a:srgbClr val="00B0F0"/>
                </a:solidFill>
                <a:ea typeface="ＭＳ Ｐゴシック" panose="020B0600070205080204" pitchFamily="34" charset="-128"/>
              </a:rPr>
              <a:t>menganalisis dan menyusunnya secara sistematis</a:t>
            </a:r>
            <a:r>
              <a:rPr lang="en-US" altLang="en-US" sz="2000">
                <a:ea typeface="ＭＳ Ｐゴシック" panose="020B0600070205080204" pitchFamily="34" charset="-128"/>
              </a:rPr>
              <a:t> menjadi keutuhan pandangan yang komprehensif.</a:t>
            </a:r>
          </a:p>
          <a:p>
            <a:pPr algn="just"/>
            <a:endParaRPr lang="en-US" altLang="en-US" sz="2000">
              <a:ea typeface="ＭＳ Ｐゴシック" panose="020B0600070205080204" pitchFamily="34" charset="-128"/>
            </a:endParaRPr>
          </a:p>
          <a:p>
            <a:pPr algn="just"/>
            <a:r>
              <a:rPr lang="en-US" altLang="en-US" sz="2000">
                <a:ea typeface="ＭＳ Ｐゴシック" panose="020B0600070205080204" pitchFamily="34" charset="-128"/>
              </a:rPr>
              <a:t>INDUKTIF dilakukan dengan </a:t>
            </a:r>
            <a:r>
              <a:rPr lang="en-US" altLang="en-US" sz="2000" b="1">
                <a:solidFill>
                  <a:srgbClr val="00B0F0"/>
                </a:solidFill>
                <a:ea typeface="ＭＳ Ｐゴシック" panose="020B0600070205080204" pitchFamily="34" charset="-128"/>
              </a:rPr>
              <a:t>mengamati</a:t>
            </a:r>
            <a:r>
              <a:rPr lang="en-US" altLang="en-US" sz="2000">
                <a:ea typeface="ＭＳ Ｐゴシック" panose="020B0600070205080204" pitchFamily="34" charset="-128"/>
              </a:rPr>
              <a:t> gejala-gejala sosial budaya masyarakat, merefleksikannya, dan </a:t>
            </a:r>
            <a:r>
              <a:rPr lang="en-US" altLang="en-US" sz="2000" b="1">
                <a:solidFill>
                  <a:srgbClr val="00B0F0"/>
                </a:solidFill>
                <a:ea typeface="ＭＳ Ｐゴシック" panose="020B0600070205080204" pitchFamily="34" charset="-128"/>
              </a:rPr>
              <a:t>menarik arti dan makna</a:t>
            </a:r>
            <a:r>
              <a:rPr lang="en-US" altLang="en-US" sz="2000" b="1"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ea typeface="ＭＳ Ｐゴシック" panose="020B0600070205080204" pitchFamily="34" charset="-128"/>
              </a:rPr>
              <a:t>yang hakiki dari gejala-gejala itu.</a:t>
            </a:r>
          </a:p>
          <a:p>
            <a:pPr algn="just"/>
            <a:endParaRPr lang="en-US" altLang="en-US" sz="1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00CBA0A9-C786-4187-84A3-09BB6831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1361" name="Title 1">
            <a:extLst>
              <a:ext uri="{FF2B5EF4-FFF2-40B4-BE49-F238E27FC236}">
                <a16:creationId xmlns:a16="http://schemas.microsoft.com/office/drawing/2014/main" id="{8CED3566-5AF2-A049-A4CD-1B6260895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690" y="-53975"/>
            <a:ext cx="5433848" cy="876300"/>
          </a:xfrm>
        </p:spPr>
        <p:txBody>
          <a:bodyPr/>
          <a:lstStyle/>
          <a:p>
            <a:pPr algn="r"/>
            <a:r>
              <a:rPr lang="id-ID" altLang="en-US" sz="2400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Pancasila sebagai Sistem Filsafat</a:t>
            </a:r>
            <a:br>
              <a:rPr lang="id-ID" altLang="en-US" sz="2400" dirty="0">
                <a:ea typeface="ＭＳ Ｐゴシック" panose="020B0600070205080204" pitchFamily="34" charset="-128"/>
              </a:rPr>
            </a:br>
            <a:r>
              <a:rPr lang="en-US" altLang="en-US" sz="1200" dirty="0">
                <a:ea typeface="ＭＳ Ｐゴシック" panose="020B0600070205080204" pitchFamily="34" charset="-128"/>
              </a:rPr>
              <a:t>[</a:t>
            </a:r>
            <a:r>
              <a:rPr lang="id-ID" altLang="en-US" sz="1200" dirty="0">
                <a:ea typeface="ＭＳ Ｐゴシック" panose="020B0600070205080204" pitchFamily="34" charset="-128"/>
              </a:rPr>
              <a:t>Disimpulkan dari: Darji Darmodiharjo, </a:t>
            </a:r>
            <a:r>
              <a:rPr lang="id-ID" altLang="en-US" sz="1200" i="1" dirty="0">
                <a:ea typeface="ＭＳ Ｐゴシック" panose="020B0600070205080204" pitchFamily="34" charset="-128"/>
              </a:rPr>
              <a:t>Menatap Indonesia, Sebuah Antologi Filsafat Hukum dalam bingkai Negara Pancasila</a:t>
            </a:r>
            <a:r>
              <a:rPr lang="id-ID" altLang="en-US" sz="1200" dirty="0">
                <a:ea typeface="ＭＳ Ｐゴシック" panose="020B0600070205080204" pitchFamily="34" charset="-128"/>
              </a:rPr>
              <a:t>, </a:t>
            </a:r>
            <a:br>
              <a:rPr lang="id-ID" altLang="en-US" sz="1200" dirty="0">
                <a:ea typeface="ＭＳ Ｐゴシック" panose="020B0600070205080204" pitchFamily="34" charset="-128"/>
              </a:rPr>
            </a:br>
            <a:r>
              <a:rPr lang="id-ID" altLang="en-US" sz="1200" dirty="0">
                <a:ea typeface="ＭＳ Ｐゴシック" panose="020B0600070205080204" pitchFamily="34" charset="-128"/>
              </a:rPr>
              <a:t>Jendela Mas Pustaka, Bandung, Maret 2010.</a:t>
            </a:r>
            <a:r>
              <a:rPr lang="en-US" altLang="en-US" sz="1200" dirty="0">
                <a:ea typeface="ＭＳ Ｐゴシック" panose="020B0600070205080204" pitchFamily="34" charset="-128"/>
              </a:rPr>
              <a:t>]</a:t>
            </a:r>
          </a:p>
        </p:txBody>
      </p:sp>
      <p:sp>
        <p:nvSpPr>
          <p:cNvPr id="271362" name="Content Placeholder 2">
            <a:extLst>
              <a:ext uri="{FF2B5EF4-FFF2-40B4-BE49-F238E27FC236}">
                <a16:creationId xmlns:a16="http://schemas.microsoft.com/office/drawing/2014/main" id="{11CF165B-00BA-264D-BB8F-F03CE3B25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0288"/>
            <a:ext cx="8229600" cy="5722937"/>
          </a:xfrm>
        </p:spPr>
        <p:txBody>
          <a:bodyPr/>
          <a:lstStyle/>
          <a:p>
            <a:pPr algn="just"/>
            <a:r>
              <a:rPr lang="id-ID" altLang="en-US" sz="1600" dirty="0">
                <a:ea typeface="ＭＳ Ｐゴシック" panose="020B0600070205080204" pitchFamily="34" charset="-128"/>
              </a:rPr>
              <a:t>Dalam perspektif ajaran filsafat, Pancasila menunjukkan nilai mendasar tentang hubungan bangsa Indonesia dengan sumber kesemestaan, yaitu Tuhan Yang Maha Esa.  </a:t>
            </a:r>
            <a:r>
              <a:rPr lang="id-ID" altLang="en-US" sz="1600" u="sng" dirty="0">
                <a:ea typeface="ＭＳ Ｐゴシック" panose="020B0600070205080204" pitchFamily="34" charset="-128"/>
              </a:rPr>
              <a:t>Asas Ketuhanan</a:t>
            </a:r>
            <a:r>
              <a:rPr lang="id-ID" altLang="en-US" sz="1600" dirty="0">
                <a:ea typeface="ＭＳ Ｐゴシック" panose="020B0600070205080204" pitchFamily="34" charset="-128"/>
              </a:rPr>
              <a:t> adalah asas fundamental dalam kesemestaan.  Hal ini menunjukkan kepribadian bangsa Indonesia yang religius atau theisme-religius.  Demikian pula tentang kemanusiaan yang adil dan beradab, persatuan Indonesia, dan seterusnya yang mencerminkan </a:t>
            </a:r>
            <a:r>
              <a:rPr lang="id-ID" altLang="en-US" sz="1600" u="sng" dirty="0">
                <a:ea typeface="ＭＳ Ｐゴシック" panose="020B0600070205080204" pitchFamily="34" charset="-128"/>
              </a:rPr>
              <a:t>asas kekeluargaan, cinta sesama, dan cinta keadilan</a:t>
            </a:r>
            <a:r>
              <a:rPr lang="id-ID" altLang="en-US" sz="1600" dirty="0">
                <a:ea typeface="ＭＳ Ｐゴシック" panose="020B0600070205080204" pitchFamily="34" charset="-128"/>
              </a:rPr>
              <a:t>.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 algn="just"/>
            <a:endParaRPr lang="id-ID" altLang="en-US" sz="1600" u="sng" dirty="0">
              <a:ea typeface="ＭＳ Ｐゴシック" panose="020B0600070205080204" pitchFamily="34" charset="-128"/>
            </a:endParaRPr>
          </a:p>
          <a:p>
            <a:pPr algn="just"/>
            <a:r>
              <a:rPr lang="id-ID" altLang="en-US" sz="1600" u="sng" dirty="0">
                <a:ea typeface="ＭＳ Ｐゴシック" panose="020B0600070205080204" pitchFamily="34" charset="-128"/>
              </a:rPr>
              <a:t>Nilai-nilai fundamental</a:t>
            </a:r>
            <a:r>
              <a:rPr lang="id-ID" altLang="en-US" sz="1600" dirty="0">
                <a:ea typeface="ＭＳ Ｐゴシック" panose="020B0600070205080204" pitchFamily="34" charset="-128"/>
              </a:rPr>
              <a:t> yang pada pokoknya mengandung nilai dasar ketuhanan, kemanusiaan, persatuan, kerakyatan, dan keadilan (sosial) inilah yang disebut sebagai “</a:t>
            </a:r>
            <a:r>
              <a:rPr lang="id-ID" altLang="ja-JP" sz="1600" b="1" dirty="0">
                <a:ea typeface="ＭＳ Ｐゴシック" panose="020B0600070205080204" pitchFamily="34" charset="-128"/>
              </a:rPr>
              <a:t>Sistem filsafat-nya Pancasila</a:t>
            </a:r>
            <a:r>
              <a:rPr lang="id-ID" altLang="en-US" sz="1600" dirty="0">
                <a:ea typeface="ＭＳ Ｐゴシック" panose="020B0600070205080204" pitchFamily="34" charset="-128"/>
              </a:rPr>
              <a:t>”</a:t>
            </a:r>
            <a:r>
              <a:rPr lang="id-ID" altLang="ja-JP" sz="1600" dirty="0">
                <a:ea typeface="ＭＳ Ｐゴシック" panose="020B0600070205080204" pitchFamily="34" charset="-128"/>
              </a:rPr>
              <a:t>. Dengan kata lain, </a:t>
            </a:r>
            <a:r>
              <a:rPr lang="id-ID" altLang="en-US" sz="1600" dirty="0">
                <a:ea typeface="ＭＳ Ｐゴシック" panose="020B0600070205080204" pitchFamily="34" charset="-128"/>
              </a:rPr>
              <a:t>“</a:t>
            </a:r>
            <a:r>
              <a:rPr lang="id-ID" altLang="ja-JP" sz="1600" b="1" dirty="0">
                <a:ea typeface="ＭＳ Ｐゴシック" panose="020B0600070205080204" pitchFamily="34" charset="-128"/>
              </a:rPr>
              <a:t>Pancasila sebagai Sistem Filsafat</a:t>
            </a:r>
            <a:r>
              <a:rPr lang="id-ID" altLang="en-US" sz="1600" dirty="0">
                <a:ea typeface="ＭＳ Ｐゴシック" panose="020B0600070205080204" pitchFamily="34" charset="-128"/>
              </a:rPr>
              <a:t>”</a:t>
            </a:r>
            <a:r>
              <a:rPr lang="id-ID" altLang="ja-JP" sz="1600" dirty="0">
                <a:ea typeface="ＭＳ Ｐゴシック" panose="020B0600070205080204" pitchFamily="34" charset="-128"/>
              </a:rPr>
              <a:t>.</a:t>
            </a:r>
            <a:endParaRPr lang="en-US" altLang="ja-JP" sz="1600" dirty="0">
              <a:ea typeface="ＭＳ Ｐゴシック" panose="020B0600070205080204" pitchFamily="34" charset="-128"/>
            </a:endParaRPr>
          </a:p>
          <a:p>
            <a:pPr algn="just"/>
            <a:endParaRPr lang="id-ID" altLang="en-US" sz="1600" dirty="0">
              <a:ea typeface="ＭＳ Ｐゴシック" panose="020B0600070205080204" pitchFamily="34" charset="-128"/>
            </a:endParaRPr>
          </a:p>
          <a:p>
            <a:pPr algn="just"/>
            <a:r>
              <a:rPr lang="id-ID" altLang="en-US" sz="1600" dirty="0">
                <a:ea typeface="ＭＳ Ｐゴシック" panose="020B0600070205080204" pitchFamily="34" charset="-128"/>
              </a:rPr>
              <a:t>Pancasila menempatkan diri sebagai </a:t>
            </a:r>
            <a:r>
              <a:rPr lang="id-ID" altLang="en-US" sz="1600" u="sng" dirty="0">
                <a:ea typeface="ＭＳ Ｐゴシック" panose="020B0600070205080204" pitchFamily="34" charset="-128"/>
              </a:rPr>
              <a:t>subyek yang memberi penilaian</a:t>
            </a:r>
            <a:r>
              <a:rPr lang="id-ID" altLang="en-US" sz="1600" dirty="0">
                <a:ea typeface="ＭＳ Ｐゴシック" panose="020B0600070205080204" pitchFamily="34" charset="-128"/>
              </a:rPr>
              <a:t>, oleh karenanya dapatlah disebut bahwa </a:t>
            </a:r>
            <a:r>
              <a:rPr lang="id-ID" altLang="en-US" sz="1600" u="sng" dirty="0">
                <a:ea typeface="ＭＳ Ｐゴシック" panose="020B0600070205080204" pitchFamily="34" charset="-128"/>
              </a:rPr>
              <a:t>Pancasila merupakan </a:t>
            </a:r>
            <a:r>
              <a:rPr lang="id-ID" altLang="en-US" sz="1600" i="1" u="sng" dirty="0">
                <a:ea typeface="ＭＳ Ｐゴシック" panose="020B0600070205080204" pitchFamily="34" charset="-128"/>
              </a:rPr>
              <a:t>genetivus subjectivus</a:t>
            </a:r>
            <a:r>
              <a:rPr lang="id-ID" altLang="en-US" sz="1600" dirty="0">
                <a:ea typeface="ＭＳ Ｐゴシック" panose="020B0600070205080204" pitchFamily="34" charset="-128"/>
              </a:rPr>
              <a:t>.  Dalam hal ini, Pancasila merupakan produk dari proses berfilsafat, dan bukan merupakan proses itu sendiri. Artinya, </a:t>
            </a:r>
            <a:r>
              <a:rPr lang="id-ID" altLang="en-US" sz="1600" u="sng" dirty="0">
                <a:ea typeface="ＭＳ Ｐゴシック" panose="020B0600070205080204" pitchFamily="34" charset="-128"/>
              </a:rPr>
              <a:t>nilai-nilai yang terkandung dalam Pancasila sudah bersifat final</a:t>
            </a:r>
            <a:r>
              <a:rPr lang="id-ID" altLang="en-US" sz="1600" dirty="0">
                <a:ea typeface="ＭＳ Ｐゴシック" panose="020B0600070205080204" pitchFamily="34" charset="-128"/>
              </a:rPr>
              <a:t>.  Pancasila dalam konteksnya sebagai ideologi haruslah menempatkan Pancasila sebagai </a:t>
            </a:r>
            <a:r>
              <a:rPr lang="id-ID" altLang="en-US" sz="1600" i="1" dirty="0">
                <a:ea typeface="ＭＳ Ｐゴシック" panose="020B0600070205080204" pitchFamily="34" charset="-128"/>
              </a:rPr>
              <a:t>genetivus subjectivus</a:t>
            </a:r>
            <a:r>
              <a:rPr lang="id-ID" altLang="en-US" sz="1600" dirty="0">
                <a:ea typeface="ＭＳ Ｐゴシック" panose="020B0600070205080204" pitchFamily="34" charset="-128"/>
              </a:rPr>
              <a:t>.  Berbeda dengan </a:t>
            </a:r>
            <a:r>
              <a:rPr lang="id-ID" altLang="en-US" sz="1600" i="1" dirty="0">
                <a:ea typeface="ＭＳ Ｐゴシック" panose="020B0600070205080204" pitchFamily="34" charset="-128"/>
              </a:rPr>
              <a:t>genetivus objectivus</a:t>
            </a:r>
            <a:r>
              <a:rPr lang="id-ID" altLang="en-US" sz="1600" dirty="0">
                <a:ea typeface="ＭＳ Ｐゴシック" panose="020B0600070205080204" pitchFamily="34" charset="-128"/>
              </a:rPr>
              <a:t> yang menempatkan Pancasila sebagai suatu obyek yang belum berbentuk dan substansinya masih dalam proses pencarian.</a:t>
            </a:r>
            <a:endParaRPr lang="en-US" altLang="en-US" sz="1600" dirty="0">
              <a:ea typeface="ＭＳ Ｐゴシック" panose="020B0600070205080204" pitchFamily="34" charset="-128"/>
            </a:endParaRPr>
          </a:p>
          <a:p>
            <a:pPr algn="just"/>
            <a:endParaRPr lang="id-ID" altLang="en-US" sz="1600" dirty="0">
              <a:ea typeface="ＭＳ Ｐゴシック" panose="020B0600070205080204" pitchFamily="34" charset="-128"/>
            </a:endParaRPr>
          </a:p>
          <a:p>
            <a:pPr algn="just"/>
            <a:r>
              <a:rPr lang="id-ID" altLang="en-US" sz="1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Sebagai sistem filsafat, Pancasila tidak menutup diri terhadap pengkajian, sepanjang tidak menjurus ke arah pencarian “pancasila” selain daripada yang telah ditetapkan oleh Panitia Persiapan Kemerdekaan Indonesia (PPKI) / </a:t>
            </a:r>
            <a:r>
              <a:rPr lang="id-ID" altLang="en-US" sz="1600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Dokuritsu Junbi Iinkai</a:t>
            </a:r>
            <a:r>
              <a:rPr lang="id-ID" altLang="en-US" sz="1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.</a:t>
            </a:r>
            <a:endParaRPr lang="en-US" altLang="en-US" sz="16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6984C3D9-4DAB-4F90-BD51-79AA4D413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2385" name="Title 1">
            <a:extLst>
              <a:ext uri="{FF2B5EF4-FFF2-40B4-BE49-F238E27FC236}">
                <a16:creationId xmlns:a16="http://schemas.microsoft.com/office/drawing/2014/main" id="{BE0426DA-A85A-3140-9C4E-43344BF0E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719848" cy="1144587"/>
          </a:xfrm>
        </p:spPr>
        <p:txBody>
          <a:bodyPr/>
          <a:lstStyle/>
          <a:p>
            <a:pPr algn="r"/>
            <a:r>
              <a:rPr lang="en-US" altLang="en-US" sz="2800" b="1" dirty="0" err="1">
                <a:solidFill>
                  <a:srgbClr val="FFC000"/>
                </a:solidFill>
                <a:ea typeface="ＭＳ Ｐゴシック" panose="020B0600070205080204" pitchFamily="34" charset="-128"/>
              </a:rPr>
              <a:t>Ciri</a:t>
            </a:r>
            <a:r>
              <a:rPr lang="en-US" altLang="en-US" sz="2800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ea typeface="ＭＳ Ｐゴシック" panose="020B0600070205080204" pitchFamily="34" charset="-128"/>
              </a:rPr>
              <a:t>Sistem</a:t>
            </a:r>
            <a:r>
              <a:rPr lang="en-US" altLang="en-US" sz="2800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 err="1">
                <a:solidFill>
                  <a:srgbClr val="FFC000"/>
                </a:solidFill>
                <a:ea typeface="ＭＳ Ｐゴシック" panose="020B0600070205080204" pitchFamily="34" charset="-128"/>
              </a:rPr>
              <a:t>Filsafat</a:t>
            </a:r>
            <a:r>
              <a:rPr lang="en-US" altLang="en-US" sz="2800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 Pancasila</a:t>
            </a:r>
            <a:br>
              <a:rPr lang="en-US" altLang="en-US" sz="2800" b="1" dirty="0">
                <a:ea typeface="ＭＳ Ｐゴシック" panose="020B0600070205080204" pitchFamily="34" charset="-128"/>
              </a:rPr>
            </a:br>
            <a:r>
              <a:rPr lang="en-US" altLang="en-US" sz="1400" dirty="0" err="1">
                <a:ea typeface="ＭＳ Ｐゴシック" panose="020B0600070205080204" pitchFamily="34" charset="-128"/>
              </a:rPr>
              <a:t>Heri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Herdiawanto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Fokky</a:t>
            </a:r>
            <a:r>
              <a:rPr lang="en-US" altLang="en-US" sz="1400" dirty="0">
                <a:ea typeface="ＭＳ Ｐゴシック" panose="020B0600070205080204" pitchFamily="34" charset="-128"/>
              </a:rPr>
              <a:t> Fuad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Wasitaatmadja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Jumanta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Hamdayama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Spiritualisme</a:t>
            </a:r>
            <a:r>
              <a:rPr lang="en-US" altLang="en-US" sz="1400" dirty="0">
                <a:ea typeface="ＭＳ Ｐゴシック" panose="020B0600070205080204" pitchFamily="34" charset="-128"/>
              </a:rPr>
              <a:t> Pancasila, Jakarta: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Prenadamedia</a:t>
            </a:r>
            <a:r>
              <a:rPr lang="en-US" altLang="en-US" sz="1400" dirty="0">
                <a:ea typeface="ＭＳ Ｐゴシック" panose="020B0600070205080204" pitchFamily="34" charset="-128"/>
              </a:rPr>
              <a:t> Group, 2018,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hlm</a:t>
            </a:r>
            <a:r>
              <a:rPr lang="en-US" altLang="en-US" sz="1400" dirty="0">
                <a:ea typeface="ＭＳ Ｐゴシック" panose="020B0600070205080204" pitchFamily="34" charset="-128"/>
              </a:rPr>
              <a:t>. 112.</a:t>
            </a: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B39EE-FF06-9340-9F78-BA4C1A218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325"/>
            <a:ext cx="8229600" cy="4541838"/>
          </a:xfrm>
        </p:spPr>
        <p:txBody>
          <a:bodyPr/>
          <a:lstStyle/>
          <a:p>
            <a:pPr algn="just">
              <a:buFont typeface="Arial" charset="0"/>
              <a:buChar char="•"/>
              <a:defRPr/>
            </a:pPr>
            <a:r>
              <a:rPr lang="en-US" sz="2000" dirty="0"/>
              <a:t>Sila-</a:t>
            </a:r>
            <a:r>
              <a:rPr lang="en-US" sz="2000" dirty="0" err="1"/>
              <a:t>sila</a:t>
            </a:r>
            <a:r>
              <a:rPr lang="en-US" sz="2000" dirty="0"/>
              <a:t> Pancasila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sistem</a:t>
            </a:r>
            <a:r>
              <a:rPr lang="en-US" sz="2000" dirty="0"/>
              <a:t> yang </a:t>
            </a:r>
            <a:r>
              <a:rPr lang="en-US" sz="2000" dirty="0" err="1"/>
              <a:t>bulat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utuh</a:t>
            </a:r>
            <a:r>
              <a:rPr lang="en-US" sz="2000" dirty="0"/>
              <a:t>.  </a:t>
            </a:r>
            <a:r>
              <a:rPr lang="en-US" sz="2000" dirty="0" err="1"/>
              <a:t>Karenanya</a:t>
            </a:r>
            <a:r>
              <a:rPr lang="en-US" sz="2000" dirty="0"/>
              <a:t> </a:t>
            </a:r>
            <a:r>
              <a:rPr lang="en-US" sz="2000" dirty="0" err="1"/>
              <a:t>jika</a:t>
            </a:r>
            <a:r>
              <a:rPr lang="en-US" sz="2000" dirty="0"/>
              <a:t> </a:t>
            </a:r>
            <a:r>
              <a:rPr lang="en-US" sz="2000" dirty="0" err="1"/>
              <a:t>terpisah-pisah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bukan</a:t>
            </a:r>
            <a:r>
              <a:rPr lang="en-US" sz="2000" dirty="0"/>
              <a:t> Pancasila.</a:t>
            </a:r>
          </a:p>
          <a:p>
            <a:pPr algn="just">
              <a:buFont typeface="Arial" charset="0"/>
              <a:buChar char="•"/>
              <a:defRPr/>
            </a:pPr>
            <a:endParaRPr lang="en-US" sz="2000" dirty="0"/>
          </a:p>
          <a:p>
            <a:pPr algn="just">
              <a:buFont typeface="Arial" charset="0"/>
              <a:buChar char="•"/>
              <a:defRPr/>
            </a:pP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sistem</a:t>
            </a:r>
            <a:r>
              <a:rPr lang="en-US" sz="2000" dirty="0"/>
              <a:t> yang </a:t>
            </a:r>
            <a:r>
              <a:rPr lang="en-US" sz="2000" dirty="0" err="1"/>
              <a:t>bulat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utuh</a:t>
            </a:r>
            <a:r>
              <a:rPr lang="en-US" sz="2000" dirty="0"/>
              <a:t> </a:t>
            </a:r>
            <a:r>
              <a:rPr lang="en-US" sz="2000" dirty="0" err="1"/>
              <a:t>digambarkan</a:t>
            </a:r>
            <a:r>
              <a:rPr lang="en-US" sz="2000" dirty="0"/>
              <a:t>:</a:t>
            </a:r>
          </a:p>
          <a:p>
            <a:pPr marL="644525" indent="-285750" algn="just">
              <a:buFont typeface="Wingdings" charset="2"/>
              <a:buChar char="Ø"/>
              <a:defRPr/>
            </a:pPr>
            <a:r>
              <a:rPr lang="en-US" sz="2000" dirty="0"/>
              <a:t>Sila 1, </a:t>
            </a:r>
            <a:r>
              <a:rPr lang="en-US" sz="2000" dirty="0" err="1"/>
              <a:t>meliputi</a:t>
            </a:r>
            <a:r>
              <a:rPr lang="en-US" sz="2000" dirty="0"/>
              <a:t>, </a:t>
            </a:r>
            <a:r>
              <a:rPr lang="en-US" sz="2000" dirty="0" err="1"/>
              <a:t>mendasari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menjiwai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2, 3, 4, </a:t>
            </a:r>
            <a:r>
              <a:rPr lang="en-US" sz="2000" dirty="0" err="1"/>
              <a:t>dan</a:t>
            </a:r>
            <a:r>
              <a:rPr lang="en-US" sz="2000" dirty="0"/>
              <a:t> 5;</a:t>
            </a:r>
          </a:p>
          <a:p>
            <a:pPr marL="644525" indent="-285750" algn="just">
              <a:buFont typeface="Wingdings" charset="2"/>
              <a:buChar char="Ø"/>
              <a:defRPr/>
            </a:pPr>
            <a:r>
              <a:rPr lang="en-US" sz="2000" dirty="0"/>
              <a:t>Sila 2, </a:t>
            </a:r>
            <a:r>
              <a:rPr lang="en-US" sz="2000" dirty="0" err="1"/>
              <a:t>diliputi</a:t>
            </a:r>
            <a:r>
              <a:rPr lang="en-US" sz="2000" dirty="0"/>
              <a:t>, </a:t>
            </a:r>
            <a:r>
              <a:rPr lang="en-US" sz="2000" dirty="0" err="1"/>
              <a:t>didasari</a:t>
            </a:r>
            <a:r>
              <a:rPr lang="en-US" sz="2000" dirty="0"/>
              <a:t>, </a:t>
            </a:r>
            <a:r>
              <a:rPr lang="en-US" sz="2000" dirty="0" err="1"/>
              <a:t>dijiwai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1,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mendasari</a:t>
            </a:r>
            <a:r>
              <a:rPr lang="en-US" sz="2000" dirty="0"/>
              <a:t>,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menjiwai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3,4, 5. </a:t>
            </a:r>
          </a:p>
          <a:p>
            <a:pPr marL="644525" indent="-285750" algn="just">
              <a:buFont typeface="Wingdings" charset="2"/>
              <a:buChar char="Ø"/>
              <a:defRPr/>
            </a:pPr>
            <a:r>
              <a:rPr lang="en-US" sz="2000" dirty="0"/>
              <a:t>Sila 3, </a:t>
            </a:r>
            <a:r>
              <a:rPr lang="en-US" sz="2000" dirty="0" err="1"/>
              <a:t>diliputi</a:t>
            </a:r>
            <a:r>
              <a:rPr lang="en-US" sz="2000" dirty="0"/>
              <a:t>, </a:t>
            </a:r>
            <a:r>
              <a:rPr lang="en-US" sz="2000" dirty="0" err="1"/>
              <a:t>didasari</a:t>
            </a:r>
            <a:r>
              <a:rPr lang="en-US" sz="2000" dirty="0"/>
              <a:t>, </a:t>
            </a:r>
            <a:r>
              <a:rPr lang="en-US" sz="2000" dirty="0" err="1"/>
              <a:t>dijiwai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1 </a:t>
            </a:r>
            <a:r>
              <a:rPr lang="en-US" sz="2000" dirty="0" err="1"/>
              <a:t>dan</a:t>
            </a:r>
            <a:r>
              <a:rPr lang="en-US" sz="2000" dirty="0"/>
              <a:t> 2,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mendasari</a:t>
            </a:r>
            <a:r>
              <a:rPr lang="en-US" sz="2000" dirty="0"/>
              <a:t>,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menjiwai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4, 5.</a:t>
            </a:r>
          </a:p>
          <a:p>
            <a:pPr marL="644525" indent="-285750" algn="just">
              <a:buFont typeface="Wingdings" charset="2"/>
              <a:buChar char="Ø"/>
              <a:defRPr/>
            </a:pPr>
            <a:r>
              <a:rPr lang="en-US" sz="2000" dirty="0"/>
              <a:t>Sila 4, </a:t>
            </a:r>
            <a:r>
              <a:rPr lang="en-US" sz="2000" dirty="0" err="1"/>
              <a:t>diliputi</a:t>
            </a:r>
            <a:r>
              <a:rPr lang="en-US" sz="2000" dirty="0"/>
              <a:t>, </a:t>
            </a:r>
            <a:r>
              <a:rPr lang="en-US" sz="2000" dirty="0" err="1"/>
              <a:t>didasari</a:t>
            </a:r>
            <a:r>
              <a:rPr lang="en-US" sz="2000" dirty="0"/>
              <a:t>, </a:t>
            </a:r>
            <a:r>
              <a:rPr lang="en-US" sz="2000" dirty="0" err="1"/>
              <a:t>dijiwai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1, 2, 3,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mendasari</a:t>
            </a:r>
            <a:r>
              <a:rPr lang="en-US" sz="2000" dirty="0"/>
              <a:t>,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menjiwai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5.</a:t>
            </a:r>
          </a:p>
          <a:p>
            <a:pPr marL="644525" indent="-285750" algn="just">
              <a:buFont typeface="Wingdings" charset="2"/>
              <a:buChar char="Ø"/>
              <a:defRPr/>
            </a:pPr>
            <a:r>
              <a:rPr lang="en-US" sz="2000" dirty="0"/>
              <a:t>Sila 5, </a:t>
            </a:r>
            <a:r>
              <a:rPr lang="en-US" sz="2000" dirty="0" err="1"/>
              <a:t>diliputi</a:t>
            </a:r>
            <a:r>
              <a:rPr lang="en-US" sz="2000" dirty="0"/>
              <a:t>, </a:t>
            </a:r>
            <a:r>
              <a:rPr lang="en-US" sz="2000" dirty="0" err="1"/>
              <a:t>didasari</a:t>
            </a:r>
            <a:r>
              <a:rPr lang="en-US" sz="2000" dirty="0"/>
              <a:t>, </a:t>
            </a:r>
            <a:r>
              <a:rPr lang="en-US" sz="2000" dirty="0" err="1"/>
              <a:t>dijiwai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1, 2, 3, 4.</a:t>
            </a:r>
          </a:p>
          <a:p>
            <a:pPr algn="just">
              <a:buFont typeface="Arial" charset="0"/>
              <a:buChar char="•"/>
              <a:defRPr/>
            </a:pPr>
            <a:endParaRPr lang="en-US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5EB371FC-31A8-484D-B5B8-1745B2487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3409" name="Title 1">
            <a:extLst>
              <a:ext uri="{FF2B5EF4-FFF2-40B4-BE49-F238E27FC236}">
                <a16:creationId xmlns:a16="http://schemas.microsoft.com/office/drawing/2014/main" id="{90E72936-F3C6-D34F-8B20-A4B750F4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56786" cy="1144587"/>
          </a:xfrm>
        </p:spPr>
        <p:txBody>
          <a:bodyPr/>
          <a:lstStyle/>
          <a:p>
            <a:pPr algn="r"/>
            <a:r>
              <a:rPr lang="en-US" altLang="en-US" sz="2800" b="1" dirty="0" err="1">
                <a:ea typeface="ＭＳ Ｐゴシック" panose="020B0600070205080204" pitchFamily="34" charset="-128"/>
              </a:rPr>
              <a:t>Ciri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 err="1">
                <a:ea typeface="ＭＳ Ｐゴシック" panose="020B0600070205080204" pitchFamily="34" charset="-128"/>
              </a:rPr>
              <a:t>Sistem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 err="1">
                <a:ea typeface="ＭＳ Ｐゴシック" panose="020B0600070205080204" pitchFamily="34" charset="-128"/>
              </a:rPr>
              <a:t>Filsafat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 Pancasila</a:t>
            </a:r>
            <a:br>
              <a:rPr lang="en-US" altLang="en-US" sz="2800" b="1" dirty="0">
                <a:ea typeface="ＭＳ Ｐゴシック" panose="020B0600070205080204" pitchFamily="34" charset="-128"/>
              </a:rPr>
            </a:br>
            <a:r>
              <a:rPr lang="en-US" altLang="en-US" sz="1400" dirty="0" err="1">
                <a:ea typeface="ＭＳ Ｐゴシック" panose="020B0600070205080204" pitchFamily="34" charset="-128"/>
              </a:rPr>
              <a:t>Heri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Herdiawanto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Fokky</a:t>
            </a:r>
            <a:r>
              <a:rPr lang="en-US" altLang="en-US" sz="1400" dirty="0">
                <a:ea typeface="ＭＳ Ｐゴシック" panose="020B0600070205080204" pitchFamily="34" charset="-128"/>
              </a:rPr>
              <a:t> Fuad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Wasitaatmadja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Jumanta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Hamdayama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Spiritualisme</a:t>
            </a:r>
            <a:r>
              <a:rPr lang="en-US" altLang="en-US" sz="1400" dirty="0">
                <a:ea typeface="ＭＳ Ｐゴシック" panose="020B0600070205080204" pitchFamily="34" charset="-128"/>
              </a:rPr>
              <a:t> Pancasila, Jakarta: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Prenadamedia</a:t>
            </a:r>
            <a:r>
              <a:rPr lang="en-US" altLang="en-US" sz="1400" dirty="0">
                <a:ea typeface="ＭＳ Ｐゴシック" panose="020B0600070205080204" pitchFamily="34" charset="-128"/>
              </a:rPr>
              <a:t> Group, 2018,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hlm</a:t>
            </a:r>
            <a:r>
              <a:rPr lang="en-US" altLang="en-US" sz="1400" dirty="0">
                <a:ea typeface="ＭＳ Ｐゴシック" panose="020B0600070205080204" pitchFamily="34" charset="-128"/>
              </a:rPr>
              <a:t>. 111.</a:t>
            </a: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  <p:pic>
        <p:nvPicPr>
          <p:cNvPr id="273410" name="Picture 31">
            <a:extLst>
              <a:ext uri="{FF2B5EF4-FFF2-40B4-BE49-F238E27FC236}">
                <a16:creationId xmlns:a16="http://schemas.microsoft.com/office/drawing/2014/main" id="{75A4CA90-2C50-A340-B36F-C731AA24A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598613"/>
            <a:ext cx="4265613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8571D-1213-4477-B8EF-47B657CF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red background with symbols and text&#10;&#10;Description automatically generated">
            <a:extLst>
              <a:ext uri="{FF2B5EF4-FFF2-40B4-BE49-F238E27FC236}">
                <a16:creationId xmlns:a16="http://schemas.microsoft.com/office/drawing/2014/main" id="{8446CD38-2585-4FF5-B187-96C0C8515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5905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5AE86415-4A9D-4FAB-865C-72374AF6C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9073" name="Title 1">
            <a:extLst>
              <a:ext uri="{FF2B5EF4-FFF2-40B4-BE49-F238E27FC236}">
                <a16:creationId xmlns:a16="http://schemas.microsoft.com/office/drawing/2014/main" id="{C1E69C5B-B8F5-DA48-B14B-09C37533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159" y="1"/>
            <a:ext cx="5454870" cy="915986"/>
          </a:xfrm>
        </p:spPr>
        <p:txBody>
          <a:bodyPr/>
          <a:lstStyle/>
          <a:p>
            <a:pPr algn="r"/>
            <a:r>
              <a:rPr lang="id-ID" altLang="en-US" sz="2000" b="1" dirty="0">
                <a:ea typeface="ＭＳ Ｐゴシック" panose="020B0600070205080204" pitchFamily="34" charset="-128"/>
              </a:rPr>
              <a:t>filsafat (hukum) PANCASILA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   </a:t>
            </a:r>
            <a:r>
              <a:rPr lang="en-US" altLang="en-US" sz="1100" dirty="0">
                <a:ea typeface="ＭＳ Ｐゴシック" panose="020B0600070205080204" pitchFamily="34" charset="-128"/>
              </a:rPr>
              <a:t>[</a:t>
            </a:r>
            <a:r>
              <a:rPr lang="id-ID" altLang="en-US" sz="1100" dirty="0">
                <a:ea typeface="ＭＳ Ｐゴシック" panose="020B0600070205080204" pitchFamily="34" charset="-128"/>
              </a:rPr>
              <a:t>Disimpulkan dari: Darji </a:t>
            </a:r>
            <a:r>
              <a:rPr lang="id-ID" altLang="en-US" sz="1100" dirty="0" err="1">
                <a:ea typeface="ＭＳ Ｐゴシック" panose="020B0600070205080204" pitchFamily="34" charset="-128"/>
              </a:rPr>
              <a:t>Darmodiharjo</a:t>
            </a:r>
            <a:r>
              <a:rPr lang="id-ID" altLang="en-US" sz="1100" dirty="0">
                <a:ea typeface="ＭＳ Ｐゴシック" panose="020B0600070205080204" pitchFamily="34" charset="-128"/>
              </a:rPr>
              <a:t>, </a:t>
            </a:r>
            <a:r>
              <a:rPr lang="id-ID" altLang="en-US" sz="1100" i="1" dirty="0">
                <a:ea typeface="ＭＳ Ｐゴシック" panose="020B0600070205080204" pitchFamily="34" charset="-128"/>
              </a:rPr>
              <a:t>Menatap Indonesia, Sebuah Antologi Filsafat Hukum dalam bingkai Negara Pancasila</a:t>
            </a:r>
            <a:r>
              <a:rPr lang="id-ID" altLang="en-US" sz="1100" dirty="0">
                <a:ea typeface="ＭＳ Ｐゴシック" panose="020B0600070205080204" pitchFamily="34" charset="-128"/>
              </a:rPr>
              <a:t>, </a:t>
            </a:r>
            <a:br>
              <a:rPr lang="id-ID" altLang="en-US" sz="1100" dirty="0">
                <a:ea typeface="ＭＳ Ｐゴシック" panose="020B0600070205080204" pitchFamily="34" charset="-128"/>
              </a:rPr>
            </a:br>
            <a:r>
              <a:rPr lang="id-ID" altLang="en-US" sz="1100" dirty="0">
                <a:ea typeface="ＭＳ Ｐゴシック" panose="020B0600070205080204" pitchFamily="34" charset="-128"/>
              </a:rPr>
              <a:t>Jendela Mas Pustaka, Bandung, Maret 2010.</a:t>
            </a:r>
            <a:r>
              <a:rPr lang="en-US" altLang="en-US" sz="1100" dirty="0">
                <a:ea typeface="ＭＳ Ｐゴシック" panose="020B0600070205080204" pitchFamily="34" charset="-128"/>
              </a:rPr>
              <a:t>]</a:t>
            </a:r>
          </a:p>
        </p:txBody>
      </p:sp>
      <p:sp>
        <p:nvSpPr>
          <p:cNvPr id="259074" name="Content Placeholder 2">
            <a:extLst>
              <a:ext uri="{FF2B5EF4-FFF2-40B4-BE49-F238E27FC236}">
                <a16:creationId xmlns:a16="http://schemas.microsoft.com/office/drawing/2014/main" id="{CF7A3CD8-4986-5147-B24F-E5DF0693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663"/>
            <a:ext cx="8229600" cy="5111750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en-US" sz="1200" b="1">
                <a:ea typeface="ＭＳ Ｐゴシック" panose="020B0600070205080204" pitchFamily="34" charset="-128"/>
              </a:rPr>
              <a:t>Sekilas mengenai lambang negara Republik Indonesia</a:t>
            </a:r>
            <a:endParaRPr lang="en-US" altLang="en-US" sz="120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altLang="en-US" sz="1200">
              <a:ea typeface="ＭＳ Ｐゴシック" panose="020B0600070205080204" pitchFamily="34" charset="-128"/>
            </a:endParaRPr>
          </a:p>
        </p:txBody>
      </p:sp>
      <p:pic>
        <p:nvPicPr>
          <p:cNvPr id="259075" name="Picture 3">
            <a:extLst>
              <a:ext uri="{FF2B5EF4-FFF2-40B4-BE49-F238E27FC236}">
                <a16:creationId xmlns:a16="http://schemas.microsoft.com/office/drawing/2014/main" id="{5BD6F7C1-A577-3845-8D80-B026A9F5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854200"/>
            <a:ext cx="27273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Rectangle 4">
            <a:extLst>
              <a:ext uri="{FF2B5EF4-FFF2-40B4-BE49-F238E27FC236}">
                <a16:creationId xmlns:a16="http://schemas.microsoft.com/office/drawing/2014/main" id="{C71C8E26-28D8-F945-8B2D-2CD3405DE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125538"/>
            <a:ext cx="4572000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Garuda Pancasila </a:t>
            </a:r>
            <a:r>
              <a:rPr lang="en-US" altLang="en-US" sz="1300" dirty="0" err="1"/>
              <a:t>sendiri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adalah</a:t>
            </a:r>
            <a:r>
              <a:rPr lang="en-US" altLang="en-US" sz="1300" dirty="0"/>
              <a:t> </a:t>
            </a:r>
            <a:r>
              <a:rPr lang="en-US" altLang="en-US" sz="1300" dirty="0" err="1"/>
              <a:t>burung</a:t>
            </a:r>
            <a:r>
              <a:rPr lang="en-US" altLang="en-US" sz="1300" dirty="0"/>
              <a:t> Garuda yang </a:t>
            </a:r>
            <a:r>
              <a:rPr lang="en-US" altLang="en-US" sz="1300" dirty="0" err="1"/>
              <a:t>sudah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dikenal</a:t>
            </a:r>
            <a:r>
              <a:rPr lang="en-US" altLang="en-US" sz="1300" dirty="0"/>
              <a:t> </a:t>
            </a:r>
            <a:r>
              <a:rPr lang="en-US" altLang="en-US" sz="1300" dirty="0" err="1"/>
              <a:t>melalui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mitologi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kuno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dalam</a:t>
            </a:r>
            <a:r>
              <a:rPr lang="en-US" altLang="en-US" sz="1300" dirty="0"/>
              <a:t> </a:t>
            </a:r>
            <a:r>
              <a:rPr lang="en-US" altLang="en-US" sz="1300" dirty="0" err="1"/>
              <a:t>sejarah</a:t>
            </a:r>
            <a:r>
              <a:rPr lang="en-US" altLang="en-US" sz="1300" dirty="0"/>
              <a:t> </a:t>
            </a:r>
            <a:r>
              <a:rPr lang="en-US" altLang="en-US" sz="1300" dirty="0" err="1"/>
              <a:t>bangsa</a:t>
            </a:r>
            <a:r>
              <a:rPr lang="en-US" altLang="en-US" sz="1300" dirty="0"/>
              <a:t> Indonesia, </a:t>
            </a:r>
            <a:r>
              <a:rPr lang="en-US" altLang="en-US" sz="1300" dirty="0" err="1"/>
              <a:t>yaitu</a:t>
            </a:r>
            <a:r>
              <a:rPr lang="en-US" altLang="en-US" sz="1300" dirty="0"/>
              <a:t> </a:t>
            </a:r>
            <a:r>
              <a:rPr lang="en-US" altLang="en-US" sz="1300" u="sng" dirty="0" err="1"/>
              <a:t>kendaraan</a:t>
            </a:r>
            <a:r>
              <a:rPr lang="en-US" altLang="en-US" sz="1300" u="sng" dirty="0"/>
              <a:t> </a:t>
            </a:r>
            <a:r>
              <a:rPr lang="en-US" altLang="en-US" sz="1300" u="sng" dirty="0" err="1"/>
              <a:t>Wishnu</a:t>
            </a:r>
            <a:r>
              <a:rPr lang="en-US" altLang="en-US" sz="1300" u="sng" dirty="0"/>
              <a:t> yang </a:t>
            </a:r>
            <a:r>
              <a:rPr lang="en-US" altLang="en-US" sz="1300" u="sng" dirty="0" err="1"/>
              <a:t>menyerupai</a:t>
            </a:r>
            <a:r>
              <a:rPr lang="en-US" altLang="en-US" sz="1300" u="sng" dirty="0"/>
              <a:t> </a:t>
            </a:r>
            <a:r>
              <a:rPr lang="en-US" altLang="en-US" sz="1300" u="sng" dirty="0" err="1"/>
              <a:t>burung</a:t>
            </a:r>
            <a:r>
              <a:rPr lang="en-US" altLang="en-US" sz="1300" u="sng" dirty="0"/>
              <a:t> </a:t>
            </a:r>
            <a:r>
              <a:rPr lang="en-US" altLang="en-US" sz="1300" u="sng" dirty="0" err="1"/>
              <a:t>elang</a:t>
            </a:r>
            <a:r>
              <a:rPr lang="en-US" altLang="en-US" sz="1300" u="sng" dirty="0"/>
              <a:t> </a:t>
            </a:r>
            <a:r>
              <a:rPr lang="en-US" altLang="en-US" sz="1300" u="sng" dirty="0" err="1"/>
              <a:t>rajawali</a:t>
            </a:r>
            <a:r>
              <a:rPr lang="en-US" altLang="en-US" sz="1300" dirty="0"/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3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Garuda </a:t>
            </a:r>
            <a:r>
              <a:rPr lang="en-US" altLang="en-US" sz="1300" dirty="0" err="1"/>
              <a:t>digunakan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sebagai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Lambang</a:t>
            </a:r>
            <a:r>
              <a:rPr lang="en-US" altLang="en-US" sz="1300" dirty="0"/>
              <a:t> Negara </a:t>
            </a:r>
            <a:r>
              <a:rPr lang="en-US" altLang="en-US" sz="1300" dirty="0" err="1"/>
              <a:t>untuk</a:t>
            </a:r>
            <a:r>
              <a:rPr lang="en-US" altLang="en-US" sz="1300" dirty="0"/>
              <a:t> </a:t>
            </a:r>
            <a:r>
              <a:rPr lang="en-US" altLang="en-US" sz="1300" u="sng" dirty="0" err="1"/>
              <a:t>menggambarkan</a:t>
            </a:r>
            <a:r>
              <a:rPr lang="en-US" altLang="en-US" sz="1300" u="sng" dirty="0"/>
              <a:t> </a:t>
            </a:r>
            <a:r>
              <a:rPr lang="en-US" altLang="en-US" sz="1300" u="sng" dirty="0" err="1"/>
              <a:t>bahwa</a:t>
            </a:r>
            <a:r>
              <a:rPr lang="en-US" altLang="en-US" sz="1300" u="sng" dirty="0"/>
              <a:t> Indonesia </a:t>
            </a:r>
            <a:r>
              <a:rPr lang="en-US" altLang="en-US" sz="1300" u="sng" dirty="0" err="1"/>
              <a:t>adalah</a:t>
            </a:r>
            <a:r>
              <a:rPr lang="en-US" altLang="en-US" sz="1300" u="sng" dirty="0"/>
              <a:t> </a:t>
            </a:r>
            <a:r>
              <a:rPr lang="en-US" altLang="en-US" sz="1300" u="sng" dirty="0" err="1"/>
              <a:t>bangsa</a:t>
            </a:r>
            <a:r>
              <a:rPr lang="en-US" altLang="en-US" sz="1300" u="sng" dirty="0"/>
              <a:t> yang </a:t>
            </a:r>
            <a:r>
              <a:rPr lang="en-US" altLang="en-US" sz="1300" u="sng" dirty="0" err="1"/>
              <a:t>besar</a:t>
            </a:r>
            <a:r>
              <a:rPr lang="en-US" altLang="en-US" sz="1300" u="sng" dirty="0"/>
              <a:t> dan negara yang </a:t>
            </a:r>
            <a:r>
              <a:rPr lang="en-US" altLang="en-US" sz="1300" u="sng" dirty="0" err="1"/>
              <a:t>kuat</a:t>
            </a:r>
            <a:r>
              <a:rPr lang="en-US" altLang="en-US" sz="1300" dirty="0"/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3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/>
              <a:t>Garuda </a:t>
            </a:r>
            <a:r>
              <a:rPr lang="en-US" altLang="en-US" sz="1300" dirty="0" err="1"/>
              <a:t>muncul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dalam</a:t>
            </a:r>
            <a:r>
              <a:rPr lang="en-US" altLang="en-US" sz="1300" dirty="0"/>
              <a:t> </a:t>
            </a:r>
            <a:r>
              <a:rPr lang="en-US" altLang="en-US" sz="1300" dirty="0" err="1"/>
              <a:t>berbagai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kisah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terutama</a:t>
            </a:r>
            <a:r>
              <a:rPr lang="en-US" altLang="en-US" sz="1300" dirty="0"/>
              <a:t> di </a:t>
            </a:r>
            <a:r>
              <a:rPr lang="en-US" altLang="en-US" sz="1300" dirty="0" err="1"/>
              <a:t>Jawa</a:t>
            </a:r>
            <a:r>
              <a:rPr lang="en-US" altLang="en-US" sz="1300" dirty="0"/>
              <a:t> dan Bali. </a:t>
            </a:r>
            <a:r>
              <a:rPr lang="en-US" altLang="en-US" sz="1300" dirty="0" err="1"/>
              <a:t>Dalam</a:t>
            </a:r>
            <a:r>
              <a:rPr lang="en-US" altLang="en-US" sz="1300" dirty="0"/>
              <a:t> </a:t>
            </a:r>
            <a:r>
              <a:rPr lang="en-US" altLang="en-US" sz="1300" dirty="0" err="1"/>
              <a:t>banyak</a:t>
            </a:r>
            <a:r>
              <a:rPr lang="en-US" altLang="en-US" sz="1300" dirty="0"/>
              <a:t> </a:t>
            </a:r>
            <a:r>
              <a:rPr lang="en-US" altLang="en-US" sz="1300" dirty="0" err="1"/>
              <a:t>kisah</a:t>
            </a:r>
            <a:r>
              <a:rPr lang="en-US" altLang="en-US" sz="1300" dirty="0"/>
              <a:t> Garuda </a:t>
            </a:r>
            <a:r>
              <a:rPr lang="en-US" altLang="en-US" sz="1300" dirty="0" err="1"/>
              <a:t>melambangkan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kebajikan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pengetahuan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kekuatan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keberanian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kesetiaan</a:t>
            </a:r>
            <a:r>
              <a:rPr lang="en-US" altLang="en-US" sz="1300" dirty="0"/>
              <a:t>, dan </a:t>
            </a:r>
            <a:r>
              <a:rPr lang="en-US" altLang="en-US" sz="1300" dirty="0" err="1"/>
              <a:t>disiplin</a:t>
            </a:r>
            <a:r>
              <a:rPr lang="en-US" altLang="en-US" sz="1300" dirty="0"/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3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 err="1"/>
              <a:t>Sebagai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kendaraan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Wishnu</a:t>
            </a:r>
            <a:r>
              <a:rPr lang="en-US" altLang="en-US" sz="1300" dirty="0"/>
              <a:t>, Garuda juga </a:t>
            </a:r>
            <a:r>
              <a:rPr lang="en-US" altLang="en-US" sz="1300" dirty="0" err="1"/>
              <a:t>memiliki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sifat</a:t>
            </a:r>
            <a:r>
              <a:rPr lang="en-US" altLang="en-US" sz="1300" dirty="0"/>
              <a:t> </a:t>
            </a:r>
            <a:r>
              <a:rPr lang="en-US" altLang="en-US" sz="1300" dirty="0" err="1"/>
              <a:t>Wishnu</a:t>
            </a:r>
            <a:r>
              <a:rPr lang="en-US" altLang="en-US" sz="1300" dirty="0"/>
              <a:t> </a:t>
            </a:r>
            <a:r>
              <a:rPr lang="en-US" altLang="en-US" sz="1300" dirty="0" err="1"/>
              <a:t>sebagai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pemelihara</a:t>
            </a:r>
            <a:r>
              <a:rPr lang="en-US" altLang="en-US" sz="1300" dirty="0"/>
              <a:t> dan </a:t>
            </a:r>
            <a:r>
              <a:rPr lang="en-US" altLang="en-US" sz="1300" dirty="0" err="1"/>
              <a:t>penjaga</a:t>
            </a:r>
            <a:r>
              <a:rPr lang="en-US" altLang="en-US" sz="1300" dirty="0"/>
              <a:t> </a:t>
            </a:r>
            <a:r>
              <a:rPr lang="en-US" altLang="en-US" sz="1300" dirty="0" err="1"/>
              <a:t>tatanan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alam</a:t>
            </a:r>
            <a:r>
              <a:rPr lang="en-US" altLang="en-US" sz="1300" dirty="0"/>
              <a:t> </a:t>
            </a:r>
            <a:r>
              <a:rPr lang="en-US" altLang="en-US" sz="1300" dirty="0" err="1"/>
              <a:t>semesta</a:t>
            </a:r>
            <a:r>
              <a:rPr lang="en-US" altLang="en-US" sz="1300" dirty="0"/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3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 err="1"/>
              <a:t>Dalam</a:t>
            </a:r>
            <a:r>
              <a:rPr lang="en-US" altLang="en-US" sz="1300" dirty="0"/>
              <a:t> </a:t>
            </a:r>
            <a:r>
              <a:rPr lang="en-US" altLang="en-US" sz="1300" dirty="0" err="1"/>
              <a:t>tradisi</a:t>
            </a:r>
            <a:r>
              <a:rPr lang="en-US" altLang="en-US" sz="1300" dirty="0"/>
              <a:t> Bali, Garuda </a:t>
            </a:r>
            <a:r>
              <a:rPr lang="en-US" altLang="en-US" sz="1300" dirty="0" err="1"/>
              <a:t>dimuliakan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sebagai</a:t>
            </a:r>
            <a:r>
              <a:rPr lang="en-US" altLang="en-US" sz="1300" dirty="0"/>
              <a:t> "Tuan </a:t>
            </a:r>
            <a:r>
              <a:rPr lang="en-US" altLang="en-US" sz="1300" dirty="0" err="1"/>
              <a:t>segala</a:t>
            </a:r>
            <a:r>
              <a:rPr lang="en-US" altLang="en-US" sz="1300" dirty="0"/>
              <a:t> </a:t>
            </a:r>
            <a:r>
              <a:rPr lang="en-US" altLang="en-US" sz="1300" dirty="0" err="1"/>
              <a:t>makhluk</a:t>
            </a:r>
            <a:r>
              <a:rPr lang="en-US" altLang="en-US" sz="1300" dirty="0"/>
              <a:t> yang </a:t>
            </a:r>
            <a:r>
              <a:rPr lang="en-US" altLang="en-US" sz="1300" dirty="0" err="1"/>
              <a:t>dapat</a:t>
            </a:r>
            <a:r>
              <a:rPr lang="en-US" altLang="en-US" sz="1300" dirty="0"/>
              <a:t> </a:t>
            </a:r>
            <a:r>
              <a:rPr lang="en-US" altLang="en-US" sz="1300" dirty="0" err="1"/>
              <a:t>terbang</a:t>
            </a:r>
            <a:r>
              <a:rPr lang="en-US" altLang="en-US" sz="1300" dirty="0"/>
              <a:t>" dan "Raja </a:t>
            </a:r>
            <a:r>
              <a:rPr lang="en-US" altLang="en-US" sz="1300" dirty="0" err="1"/>
              <a:t>agung</a:t>
            </a:r>
            <a:r>
              <a:rPr lang="en-US" altLang="en-US" sz="1300" dirty="0"/>
              <a:t> para </a:t>
            </a:r>
            <a:r>
              <a:rPr lang="en-US" altLang="en-US" sz="1300" dirty="0" err="1"/>
              <a:t>burung</a:t>
            </a:r>
            <a:r>
              <a:rPr lang="en-US" altLang="en-US" sz="1300" dirty="0"/>
              <a:t>". Di Bali </a:t>
            </a:r>
            <a:r>
              <a:rPr lang="en-US" altLang="en-US" sz="1300" dirty="0" err="1"/>
              <a:t>ia</a:t>
            </a:r>
            <a:r>
              <a:rPr lang="en-US" altLang="en-US" sz="1300" dirty="0"/>
              <a:t> </a:t>
            </a:r>
            <a:r>
              <a:rPr lang="en-US" altLang="en-US" sz="1300" dirty="0" err="1"/>
              <a:t>biasanya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digambarkan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sebagai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makhluk</a:t>
            </a:r>
            <a:r>
              <a:rPr lang="en-US" altLang="en-US" sz="1300" dirty="0"/>
              <a:t> yang </a:t>
            </a:r>
            <a:r>
              <a:rPr lang="en-US" altLang="en-US" sz="1300" dirty="0" err="1"/>
              <a:t>memiliki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kepala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paruh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sayap</a:t>
            </a:r>
            <a:r>
              <a:rPr lang="en-US" altLang="en-US" sz="1300" dirty="0"/>
              <a:t>, dan </a:t>
            </a:r>
            <a:r>
              <a:rPr lang="en-US" altLang="en-US" sz="1300" dirty="0" err="1"/>
              <a:t>cakar</a:t>
            </a:r>
            <a:r>
              <a:rPr lang="en-US" altLang="en-US" sz="1300" dirty="0"/>
              <a:t> </a:t>
            </a:r>
            <a:r>
              <a:rPr lang="en-US" altLang="en-US" sz="1300" dirty="0" err="1"/>
              <a:t>elang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tetapi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memiliki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tubuh</a:t>
            </a:r>
            <a:r>
              <a:rPr lang="en-US" altLang="en-US" sz="1300" dirty="0"/>
              <a:t> dan </a:t>
            </a:r>
            <a:r>
              <a:rPr lang="en-US" altLang="en-US" sz="1300" dirty="0" err="1"/>
              <a:t>lengan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manusia</a:t>
            </a:r>
            <a:r>
              <a:rPr lang="en-US" altLang="en-US" sz="1300" dirty="0"/>
              <a:t>. </a:t>
            </a:r>
            <a:r>
              <a:rPr lang="en-US" altLang="en-US" sz="1300" dirty="0" err="1"/>
              <a:t>Biasanya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digambarkan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dalam</a:t>
            </a:r>
            <a:r>
              <a:rPr lang="en-US" altLang="en-US" sz="1300" dirty="0"/>
              <a:t> </a:t>
            </a:r>
            <a:r>
              <a:rPr lang="en-US" altLang="en-US" sz="1300" dirty="0" err="1"/>
              <a:t>ukiran</a:t>
            </a:r>
            <a:r>
              <a:rPr lang="en-US" altLang="en-US" sz="1300" dirty="0"/>
              <a:t> yang </a:t>
            </a:r>
            <a:r>
              <a:rPr lang="en-US" altLang="en-US" sz="1300" dirty="0" err="1"/>
              <a:t>halus</a:t>
            </a:r>
            <a:r>
              <a:rPr lang="en-US" altLang="en-US" sz="1300" dirty="0"/>
              <a:t> dan </a:t>
            </a:r>
            <a:r>
              <a:rPr lang="en-US" altLang="en-US" sz="1300" dirty="0" err="1"/>
              <a:t>rumit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dengan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warna</a:t>
            </a:r>
            <a:r>
              <a:rPr lang="en-US" altLang="en-US" sz="1300" dirty="0"/>
              <a:t> </a:t>
            </a:r>
            <a:r>
              <a:rPr lang="en-US" altLang="en-US" sz="1300" dirty="0" err="1"/>
              <a:t>cerah</a:t>
            </a:r>
            <a:r>
              <a:rPr lang="en-US" altLang="en-US" sz="1300" dirty="0"/>
              <a:t> </a:t>
            </a:r>
            <a:r>
              <a:rPr lang="en-US" altLang="en-US" sz="1300" dirty="0" err="1"/>
              <a:t>keemasan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digambarkan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dalam</a:t>
            </a:r>
            <a:r>
              <a:rPr lang="en-US" altLang="en-US" sz="1300" dirty="0"/>
              <a:t> </a:t>
            </a:r>
            <a:r>
              <a:rPr lang="en-US" altLang="en-US" sz="1300" dirty="0" err="1"/>
              <a:t>posisi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sebagai</a:t>
            </a:r>
            <a:r>
              <a:rPr lang="en-US" altLang="en-US" sz="1300" dirty="0"/>
              <a:t> </a:t>
            </a:r>
            <a:r>
              <a:rPr lang="en-US" altLang="en-US" sz="1300" dirty="0" err="1"/>
              <a:t>kendaraan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Wishnu</a:t>
            </a:r>
            <a:r>
              <a:rPr lang="en-US" altLang="en-US" sz="1300" dirty="0"/>
              <a:t>, </a:t>
            </a:r>
            <a:r>
              <a:rPr lang="en-US" altLang="en-US" sz="1300" dirty="0" err="1"/>
              <a:t>atau</a:t>
            </a:r>
            <a:r>
              <a:rPr lang="en-US" altLang="en-US" sz="1300" dirty="0"/>
              <a:t> </a:t>
            </a:r>
            <a:r>
              <a:rPr lang="en-US" altLang="en-US" sz="1300" dirty="0" err="1"/>
              <a:t>dalam</a:t>
            </a:r>
            <a:r>
              <a:rPr lang="en-US" altLang="en-US" sz="1300" dirty="0"/>
              <a:t> </a:t>
            </a:r>
            <a:r>
              <a:rPr lang="en-US" altLang="en-US" sz="1300" dirty="0" err="1"/>
              <a:t>adegan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pertempuran</a:t>
            </a:r>
            <a:r>
              <a:rPr lang="en-US" altLang="en-US" sz="1300" dirty="0"/>
              <a:t> </a:t>
            </a:r>
            <a:r>
              <a:rPr lang="en-US" altLang="en-US" sz="1300" dirty="0" err="1"/>
              <a:t>melawan</a:t>
            </a:r>
            <a:r>
              <a:rPr lang="en-US" altLang="en-US" sz="1300" dirty="0"/>
              <a:t> Naga.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3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 err="1">
                <a:solidFill>
                  <a:schemeClr val="bg1"/>
                </a:solidFill>
              </a:rPr>
              <a:t>Posisi</a:t>
            </a:r>
            <a:r>
              <a:rPr lang="en-US" altLang="en-US" sz="1300" dirty="0">
                <a:solidFill>
                  <a:schemeClr val="bg1"/>
                </a:solidFill>
              </a:rPr>
              <a:t> </a:t>
            </a:r>
            <a:r>
              <a:rPr lang="en-US" altLang="en-US" sz="1300" dirty="0" err="1">
                <a:solidFill>
                  <a:schemeClr val="bg1"/>
                </a:solidFill>
              </a:rPr>
              <a:t>mulia</a:t>
            </a:r>
            <a:r>
              <a:rPr lang="en-US" altLang="en-US" sz="1300" dirty="0">
                <a:solidFill>
                  <a:schemeClr val="bg1"/>
                </a:solidFill>
              </a:rPr>
              <a:t> </a:t>
            </a:r>
            <a:r>
              <a:rPr lang="en-US" altLang="en-US" sz="1300" u="sng" dirty="0">
                <a:solidFill>
                  <a:schemeClr val="bg1"/>
                </a:solidFill>
              </a:rPr>
              <a:t>Garuda </a:t>
            </a:r>
            <a:r>
              <a:rPr lang="en-US" altLang="en-US" sz="1300" u="sng" dirty="0" err="1">
                <a:solidFill>
                  <a:schemeClr val="bg1"/>
                </a:solidFill>
              </a:rPr>
              <a:t>dalam</a:t>
            </a:r>
            <a:r>
              <a:rPr lang="en-US" altLang="en-US" sz="1300" u="sng" dirty="0">
                <a:solidFill>
                  <a:schemeClr val="bg1"/>
                </a:solidFill>
              </a:rPr>
              <a:t> </a:t>
            </a:r>
            <a:r>
              <a:rPr lang="en-US" altLang="en-US" sz="1300" u="sng" dirty="0" err="1">
                <a:solidFill>
                  <a:schemeClr val="bg1"/>
                </a:solidFill>
              </a:rPr>
              <a:t>tradisi</a:t>
            </a:r>
            <a:r>
              <a:rPr lang="en-US" altLang="en-US" sz="1300" u="sng" dirty="0">
                <a:solidFill>
                  <a:schemeClr val="bg1"/>
                </a:solidFill>
              </a:rPr>
              <a:t> Indonesia </a:t>
            </a:r>
            <a:r>
              <a:rPr lang="en-US" altLang="en-US" sz="1300" u="sng" dirty="0" err="1">
                <a:solidFill>
                  <a:schemeClr val="bg1"/>
                </a:solidFill>
              </a:rPr>
              <a:t>sejak</a:t>
            </a:r>
            <a:r>
              <a:rPr lang="en-US" altLang="en-US" sz="1300" u="sng" dirty="0">
                <a:solidFill>
                  <a:schemeClr val="bg1"/>
                </a:solidFill>
              </a:rPr>
              <a:t> zaman </a:t>
            </a:r>
            <a:r>
              <a:rPr lang="en-US" altLang="en-US" sz="1300" u="sng" dirty="0" err="1">
                <a:solidFill>
                  <a:schemeClr val="bg1"/>
                </a:solidFill>
              </a:rPr>
              <a:t>kuno</a:t>
            </a:r>
            <a:r>
              <a:rPr lang="en-US" altLang="en-US" sz="1300" u="sng" dirty="0">
                <a:solidFill>
                  <a:schemeClr val="bg1"/>
                </a:solidFill>
              </a:rPr>
              <a:t> </a:t>
            </a:r>
            <a:r>
              <a:rPr lang="en-US" altLang="en-US" sz="1300" u="sng" dirty="0" err="1">
                <a:solidFill>
                  <a:schemeClr val="bg1"/>
                </a:solidFill>
              </a:rPr>
              <a:t>telah</a:t>
            </a:r>
            <a:r>
              <a:rPr lang="en-US" altLang="en-US" sz="1300" u="sng" dirty="0">
                <a:solidFill>
                  <a:schemeClr val="bg1"/>
                </a:solidFill>
              </a:rPr>
              <a:t> </a:t>
            </a:r>
            <a:r>
              <a:rPr lang="en-US" altLang="en-US" sz="1300" u="sng" dirty="0" err="1">
                <a:solidFill>
                  <a:schemeClr val="bg1"/>
                </a:solidFill>
              </a:rPr>
              <a:t>menjadikan</a:t>
            </a:r>
            <a:r>
              <a:rPr lang="en-US" altLang="en-US" sz="1300" u="sng" dirty="0">
                <a:solidFill>
                  <a:schemeClr val="bg1"/>
                </a:solidFill>
              </a:rPr>
              <a:t> Garuda </a:t>
            </a:r>
            <a:r>
              <a:rPr lang="en-US" altLang="en-US" sz="1300" u="sng" dirty="0" err="1">
                <a:solidFill>
                  <a:schemeClr val="bg1"/>
                </a:solidFill>
              </a:rPr>
              <a:t>sebagai</a:t>
            </a:r>
            <a:r>
              <a:rPr lang="en-US" altLang="en-US" sz="1300" u="sng" dirty="0">
                <a:solidFill>
                  <a:schemeClr val="bg1"/>
                </a:solidFill>
              </a:rPr>
              <a:t> </a:t>
            </a:r>
            <a:r>
              <a:rPr lang="en-US" altLang="en-US" sz="1300" u="sng" dirty="0" err="1">
                <a:solidFill>
                  <a:schemeClr val="bg1"/>
                </a:solidFill>
              </a:rPr>
              <a:t>simbol</a:t>
            </a:r>
            <a:r>
              <a:rPr lang="en-US" altLang="en-US" sz="1300" u="sng" dirty="0">
                <a:solidFill>
                  <a:schemeClr val="bg1"/>
                </a:solidFill>
              </a:rPr>
              <a:t> </a:t>
            </a:r>
            <a:r>
              <a:rPr lang="en-US" altLang="en-US" sz="1300" u="sng" dirty="0" err="1">
                <a:solidFill>
                  <a:schemeClr val="bg1"/>
                </a:solidFill>
              </a:rPr>
              <a:t>nasional</a:t>
            </a:r>
            <a:r>
              <a:rPr lang="en-US" altLang="en-US" sz="1300" u="sng" dirty="0">
                <a:solidFill>
                  <a:schemeClr val="bg1"/>
                </a:solidFill>
              </a:rPr>
              <a:t> Indonesia, </a:t>
            </a:r>
            <a:r>
              <a:rPr lang="en-US" altLang="en-US" sz="1300" u="sng" dirty="0" err="1">
                <a:solidFill>
                  <a:schemeClr val="bg1"/>
                </a:solidFill>
              </a:rPr>
              <a:t>sebagai</a:t>
            </a:r>
            <a:r>
              <a:rPr lang="en-US" altLang="en-US" sz="1300" u="sng" dirty="0">
                <a:solidFill>
                  <a:schemeClr val="bg1"/>
                </a:solidFill>
              </a:rPr>
              <a:t> </a:t>
            </a:r>
            <a:r>
              <a:rPr lang="en-US" altLang="en-US" sz="1300" u="sng" dirty="0" err="1">
                <a:solidFill>
                  <a:schemeClr val="bg1"/>
                </a:solidFill>
              </a:rPr>
              <a:t>perwujudan</a:t>
            </a:r>
            <a:r>
              <a:rPr lang="en-US" altLang="en-US" sz="1300" u="sng" dirty="0">
                <a:solidFill>
                  <a:schemeClr val="bg1"/>
                </a:solidFill>
              </a:rPr>
              <a:t> </a:t>
            </a:r>
            <a:r>
              <a:rPr lang="en-US" altLang="en-US" sz="1300" u="sng" dirty="0" err="1">
                <a:solidFill>
                  <a:schemeClr val="bg1"/>
                </a:solidFill>
              </a:rPr>
              <a:t>ideologi</a:t>
            </a:r>
            <a:r>
              <a:rPr lang="en-US" altLang="en-US" sz="1300" u="sng" dirty="0">
                <a:solidFill>
                  <a:schemeClr val="bg1"/>
                </a:solidFill>
              </a:rPr>
              <a:t> Pancasila</a:t>
            </a:r>
            <a:r>
              <a:rPr lang="en-US" altLang="en-US" sz="1300" dirty="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 sz="1100" u="sng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91327E79-8540-4A3A-8F26-8A7439C2F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0097" name="Content Placeholder 2">
            <a:extLst>
              <a:ext uri="{FF2B5EF4-FFF2-40B4-BE49-F238E27FC236}">
                <a16:creationId xmlns:a16="http://schemas.microsoft.com/office/drawing/2014/main" id="{3A9400CD-14B9-284D-9293-B37061F8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2869"/>
            <a:ext cx="8229600" cy="5243294"/>
          </a:xfrm>
        </p:spPr>
        <p:txBody>
          <a:bodyPr/>
          <a:lstStyle/>
          <a:p>
            <a:pPr algn="just"/>
            <a:r>
              <a:rPr lang="en-US" altLang="en-US" sz="1800" u="sng" dirty="0" err="1">
                <a:ea typeface="ＭＳ Ｐゴシック" panose="020B0600070205080204" pitchFamily="34" charset="-128"/>
              </a:rPr>
              <a:t>Warna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 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keemasan</a:t>
            </a:r>
            <a:r>
              <a:rPr lang="en-US" altLang="en-US" sz="1800" dirty="0">
                <a:ea typeface="ＭＳ Ｐゴシック" panose="020B0600070205080204" pitchFamily="34" charset="-128"/>
              </a:rPr>
              <a:t> pada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burung</a:t>
            </a:r>
            <a:r>
              <a:rPr lang="en-US" altLang="en-US" sz="1800" dirty="0">
                <a:ea typeface="ＭＳ Ｐゴシック" panose="020B0600070205080204" pitchFamily="34" charset="-128"/>
              </a:rPr>
              <a:t> Garuda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melambangkan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keagungan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dan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kejayaan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r>
              <a:rPr lang="en-US" altLang="en-US" sz="1800" dirty="0">
                <a:ea typeface="ＭＳ Ｐゴシック" panose="020B0600070205080204" pitchFamily="34" charset="-128"/>
              </a:rPr>
              <a:t>Garuda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memiliki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paruh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,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sayap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,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ekor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, dan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cakar</a:t>
            </a:r>
            <a:r>
              <a:rPr lang="en-US" altLang="en-US" sz="18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melambangkan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kekuatan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dan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tenaga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pembangunan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r>
              <a:rPr lang="en-US" altLang="en-US" sz="1800" u="sng" dirty="0" err="1">
                <a:ea typeface="ＭＳ Ｐゴシック" panose="020B0600070205080204" pitchFamily="34" charset="-128"/>
              </a:rPr>
              <a:t>Jumlah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bulu</a:t>
            </a:r>
            <a:r>
              <a:rPr lang="en-US" altLang="en-US" sz="1800" dirty="0">
                <a:ea typeface="ＭＳ Ｐゴシック" panose="020B0600070205080204" pitchFamily="34" charset="-128"/>
              </a:rPr>
              <a:t> Garuda Pancasila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melambangkan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hari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 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proklamasi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kemerdekaan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Indonesia</a:t>
            </a:r>
            <a:r>
              <a:rPr lang="en-US" altLang="en-US" sz="1800" dirty="0">
                <a:ea typeface="ＭＳ Ｐゴシック" panose="020B0600070205080204" pitchFamily="34" charset="-128"/>
              </a:rPr>
              <a:t> pada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tanggal</a:t>
            </a:r>
            <a:r>
              <a:rPr lang="en-US" altLang="en-US" sz="1800" dirty="0">
                <a:ea typeface="ＭＳ Ｐゴシック" panose="020B0600070205080204" pitchFamily="34" charset="-128"/>
              </a:rPr>
              <a:t> 17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Agustus</a:t>
            </a:r>
            <a:r>
              <a:rPr lang="en-US" altLang="en-US" sz="1800" dirty="0">
                <a:ea typeface="ＭＳ Ｐゴシック" panose="020B0600070205080204" pitchFamily="34" charset="-128"/>
              </a:rPr>
              <a:t> 1945,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antara</a:t>
            </a:r>
            <a:r>
              <a:rPr lang="en-US" altLang="en-US" sz="1800" dirty="0">
                <a:ea typeface="ＭＳ Ｐゴシック" panose="020B0600070205080204" pitchFamily="34" charset="-128"/>
              </a:rPr>
              <a:t> lain: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                      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US" altLang="en-US" sz="4000" dirty="0">
                <a:ea typeface="ＭＳ Ｐゴシック" panose="020B0600070205080204" pitchFamily="34" charset="-128"/>
              </a:rPr>
              <a:t>       </a:t>
            </a:r>
          </a:p>
          <a:p>
            <a:pPr lvl="1" algn="just"/>
            <a:r>
              <a:rPr lang="en-US" altLang="en-US" sz="1800" dirty="0">
                <a:ea typeface="ＭＳ Ｐゴシック" panose="020B0600070205080204" pitchFamily="34" charset="-128"/>
              </a:rPr>
              <a:t>17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helai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bulu</a:t>
            </a:r>
            <a:r>
              <a:rPr lang="en-US" altLang="en-US" sz="1800" dirty="0">
                <a:ea typeface="ＭＳ Ｐゴシック" panose="020B0600070205080204" pitchFamily="34" charset="-128"/>
              </a:rPr>
              <a:t> pada masing-masing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sayap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lvl="1" algn="just"/>
            <a:r>
              <a:rPr lang="en-US" altLang="en-US" sz="1800" dirty="0">
                <a:ea typeface="ＭＳ Ｐゴシック" panose="020B0600070205080204" pitchFamily="34" charset="-128"/>
              </a:rPr>
              <a:t>8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helai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bulu</a:t>
            </a:r>
            <a:r>
              <a:rPr lang="en-US" altLang="en-US" sz="1800" dirty="0">
                <a:ea typeface="ＭＳ Ｐゴシック" panose="020B0600070205080204" pitchFamily="34" charset="-128"/>
              </a:rPr>
              <a:t> pada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ekor</a:t>
            </a:r>
            <a:r>
              <a:rPr lang="en-US" altLang="en-US" sz="1800" dirty="0">
                <a:ea typeface="ＭＳ Ｐゴシック" panose="020B0600070205080204" pitchFamily="34" charset="-128"/>
              </a:rPr>
              <a:t>						</a:t>
            </a:r>
          </a:p>
          <a:p>
            <a:pPr lvl="1" algn="just"/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19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helai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bulu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di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bawah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perisai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atau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pada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pangkal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ekor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     </a:t>
            </a:r>
          </a:p>
          <a:p>
            <a:pPr lvl="1" algn="just"/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45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helai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bulu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di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leher</a:t>
            </a:r>
            <a:endParaRPr lang="en-US" altLang="en-US" sz="1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algn="just">
              <a:buFont typeface="Arial" panose="020B0604020202020204" pitchFamily="34" charset="0"/>
              <a:buNone/>
            </a:pPr>
            <a:endParaRPr lang="en-US" altLang="en-US" sz="11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4EBD2F66-3A45-43D6-AD0A-15080C5E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5105" name="Content Placeholder 2">
            <a:extLst>
              <a:ext uri="{FF2B5EF4-FFF2-40B4-BE49-F238E27FC236}">
                <a16:creationId xmlns:a16="http://schemas.microsoft.com/office/drawing/2014/main" id="{DE65577A-05AF-9A42-B55F-937F9DDB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0316"/>
            <a:ext cx="8440738" cy="602768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altLang="en-US" sz="1800" b="1" dirty="0" err="1">
                <a:ea typeface="ＭＳ Ｐゴシック" panose="020B0600070205080204" pitchFamily="34" charset="-128"/>
              </a:rPr>
              <a:t>Perisai</a:t>
            </a:r>
            <a:endParaRPr lang="en-US" altLang="en-US" sz="1800" b="1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403225" indent="-403225" algn="just">
              <a:defRPr/>
            </a:pPr>
            <a:r>
              <a:rPr lang="en-US" altLang="en-US" sz="1400" u="sng" dirty="0" err="1"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ea typeface="ＭＳ Ｐゴシック" panose="020B0600070205080204" pitchFamily="34" charset="-128"/>
              </a:rPr>
              <a:t> 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tameng</a:t>
            </a:r>
            <a:r>
              <a:rPr lang="en-US" altLang="en-US" sz="14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telah</a:t>
            </a:r>
            <a:r>
              <a:rPr lang="en-US" altLang="en-US" sz="1400" dirty="0">
                <a:ea typeface="ＭＳ Ｐゴシック" panose="020B0600070205080204" pitchFamily="34" charset="-128"/>
              </a:rPr>
              <a:t> lama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dikenal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dalam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kebudayaan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peradaban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Indonesia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sebagai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bagian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senjata</a:t>
            </a:r>
            <a:r>
              <a:rPr lang="en-US" altLang="en-US" sz="14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melambangkan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perjuangan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pertahanan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dan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perlindungan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diri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untuk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mencapai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tujuan</a:t>
            </a:r>
            <a:r>
              <a:rPr lang="en-US" altLang="en-US" sz="1400" dirty="0">
                <a:ea typeface="ＭＳ Ｐゴシック" panose="020B0600070205080204" pitchFamily="34" charset="-128"/>
              </a:rPr>
              <a:t>.</a:t>
            </a:r>
          </a:p>
          <a:p>
            <a:pPr marL="403225" indent="-403225" algn="just">
              <a:defRPr/>
            </a:pPr>
            <a:r>
              <a:rPr lang="en-US" altLang="en-US" sz="1400" dirty="0">
                <a:ea typeface="ＭＳ Ｐゴシック" panose="020B0600070205080204" pitchFamily="34" charset="-128"/>
              </a:rPr>
              <a:t>Di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tengah-tengah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terdapat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sebuah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garis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hitam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tebal</a:t>
            </a:r>
            <a:r>
              <a:rPr lang="en-US" altLang="en-US" sz="14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melukiskan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garis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 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khatulistiwa</a:t>
            </a:r>
            <a:r>
              <a:rPr lang="en-US" altLang="en-US" sz="1400" dirty="0">
                <a:ea typeface="ＭＳ Ｐゴシック" panose="020B0600070205080204" pitchFamily="34" charset="-128"/>
              </a:rPr>
              <a:t> yang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menggambarkan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lokasi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Negara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Kesatuan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Republik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Indonesia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yaitu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negara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tropis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dilintasi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garis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khatulistiwa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membentang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dari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timur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ke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barat</a:t>
            </a:r>
            <a:r>
              <a:rPr lang="en-US" altLang="en-US" sz="1400" dirty="0">
                <a:ea typeface="ＭＳ Ｐゴシック" panose="020B0600070205080204" pitchFamily="34" charset="-128"/>
              </a:rPr>
              <a:t>.</a:t>
            </a:r>
          </a:p>
          <a:p>
            <a:pPr marL="403225" indent="-403225" algn="just">
              <a:defRPr/>
            </a:pPr>
            <a:r>
              <a:rPr lang="en-US" altLang="en-US" sz="1400" dirty="0" err="1">
                <a:ea typeface="ＭＳ Ｐゴシック" panose="020B0600070205080204" pitchFamily="34" charset="-128"/>
              </a:rPr>
              <a:t>Warna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dasar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pada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ruang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warna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bendera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kebangsaan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Indonesia "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merah-putih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"</a:t>
            </a:r>
            <a:r>
              <a:rPr lang="en-US" altLang="en-US" sz="1400" dirty="0">
                <a:ea typeface="ＭＳ Ｐゴシック" panose="020B0600070205080204" pitchFamily="34" charset="-128"/>
              </a:rPr>
              <a:t>.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Sedangkan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pada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bagian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tengahnya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berwarna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dasar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hitam</a:t>
            </a:r>
            <a:r>
              <a:rPr lang="en-US" altLang="en-US" sz="1400" dirty="0">
                <a:ea typeface="ＭＳ Ｐゴシック" panose="020B0600070205080204" pitchFamily="34" charset="-128"/>
              </a:rPr>
              <a:t>.</a:t>
            </a:r>
          </a:p>
          <a:p>
            <a:pPr marL="0" indent="0" algn="just"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403225" indent="-403225" algn="just">
              <a:defRPr/>
            </a:pPr>
            <a:r>
              <a:rPr lang="en-US" altLang="en-US" sz="1400" dirty="0" err="1">
                <a:ea typeface="ＭＳ Ｐゴシック" panose="020B0600070205080204" pitchFamily="34" charset="-128"/>
              </a:rPr>
              <a:t>Pada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terdapat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lima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buah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ruang</a:t>
            </a:r>
            <a:r>
              <a:rPr lang="en-US" altLang="en-US" sz="14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mewujudkan</a:t>
            </a:r>
            <a:r>
              <a:rPr lang="en-US" altLang="en-US" sz="1400" dirty="0">
                <a:ea typeface="ＭＳ Ｐゴシック" panose="020B0600070205080204" pitchFamily="34" charset="-128"/>
              </a:rPr>
              <a:t> 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dasar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u="sng" dirty="0" err="1">
                <a:ea typeface="ＭＳ Ｐゴシック" panose="020B0600070205080204" pitchFamily="34" charset="-128"/>
              </a:rPr>
              <a:t>negara</a:t>
            </a:r>
            <a:r>
              <a:rPr lang="en-US" altLang="en-US" sz="1400" u="sng" dirty="0">
                <a:ea typeface="ＭＳ Ｐゴシック" panose="020B0600070205080204" pitchFamily="34" charset="-128"/>
              </a:rPr>
              <a:t> Pancasila</a:t>
            </a:r>
            <a:r>
              <a:rPr lang="en-US" altLang="en-US" sz="1400" dirty="0">
                <a:ea typeface="ＭＳ Ｐゴシック" panose="020B0600070205080204" pitchFamily="34" charset="-128"/>
              </a:rPr>
              <a:t>.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Pengaturan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lambang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pada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ruang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sebagai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berikut</a:t>
            </a:r>
            <a:r>
              <a:rPr lang="en-US" altLang="en-US" sz="1400" dirty="0">
                <a:ea typeface="ＭＳ Ｐゴシック" panose="020B0600070205080204" pitchFamily="34" charset="-128"/>
              </a:rPr>
              <a:t>:</a:t>
            </a:r>
          </a:p>
          <a:p>
            <a:pPr marL="403225" indent="-403225" algn="just">
              <a:defRPr/>
            </a:pPr>
            <a:r>
              <a:rPr lang="en-US" altLang="en-US" sz="1400" dirty="0" err="1">
                <a:ea typeface="ＭＳ Ｐゴシック" panose="020B0600070205080204" pitchFamily="34" charset="-128"/>
              </a:rPr>
              <a:t>Sila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Pertama</a:t>
            </a:r>
            <a:r>
              <a:rPr lang="en-US" altLang="en-US" sz="1400" dirty="0">
                <a:ea typeface="ＭＳ Ｐゴシック" panose="020B0600070205080204" pitchFamily="34" charset="-128"/>
              </a:rPr>
              <a:t>: </a:t>
            </a:r>
            <a:r>
              <a:rPr lang="en-US" altLang="en-US" sz="1400" b="1" dirty="0" err="1">
                <a:ea typeface="ＭＳ Ｐゴシック" panose="020B0600070205080204" pitchFamily="34" charset="-128"/>
              </a:rPr>
              <a:t>Ketuhanan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400" b="1" dirty="0" err="1">
                <a:ea typeface="ＭＳ Ｐゴシック" panose="020B0600070205080204" pitchFamily="34" charset="-128"/>
              </a:rPr>
              <a:t>Maha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ea typeface="ＭＳ Ｐゴシック" panose="020B0600070205080204" pitchFamily="34" charset="-128"/>
              </a:rPr>
              <a:t>Esa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dilambangkan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dengan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cahaya</a:t>
            </a:r>
            <a:r>
              <a:rPr lang="en-US" altLang="en-US" sz="1400" dirty="0">
                <a:ea typeface="ＭＳ Ｐゴシック" panose="020B0600070205080204" pitchFamily="34" charset="-128"/>
              </a:rPr>
              <a:t> di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bagian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tengah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berbentuk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bintang</a:t>
            </a:r>
            <a:r>
              <a:rPr lang="en-US" altLang="en-US" sz="14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bersudut</a:t>
            </a:r>
            <a:r>
              <a:rPr lang="en-US" altLang="en-US" sz="1400" dirty="0">
                <a:ea typeface="ＭＳ Ｐゴシック" panose="020B0600070205080204" pitchFamily="34" charset="-128"/>
              </a:rPr>
              <a:t> lima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berlatar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hitam</a:t>
            </a:r>
            <a:r>
              <a:rPr lang="en-US" altLang="en-US" sz="1400" dirty="0">
                <a:ea typeface="ＭＳ Ｐゴシック" panose="020B0600070205080204" pitchFamily="34" charset="-128"/>
              </a:rPr>
              <a:t>;</a:t>
            </a:r>
          </a:p>
          <a:p>
            <a:pPr marL="403225" indent="-403225" algn="just">
              <a:defRPr/>
            </a:pPr>
            <a:r>
              <a:rPr lang="en-US" altLang="en-US" sz="1400" dirty="0" err="1">
                <a:ea typeface="ＭＳ Ｐゴシック" panose="020B0600070205080204" pitchFamily="34" charset="-128"/>
              </a:rPr>
              <a:t>Sila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Kedua</a:t>
            </a:r>
            <a:r>
              <a:rPr lang="en-US" altLang="en-US" sz="1400" dirty="0">
                <a:ea typeface="ＭＳ Ｐゴシック" panose="020B0600070205080204" pitchFamily="34" charset="-128"/>
              </a:rPr>
              <a:t>: </a:t>
            </a:r>
            <a:r>
              <a:rPr lang="en-US" altLang="en-US" sz="1400" b="1" dirty="0" err="1">
                <a:ea typeface="ＭＳ Ｐゴシック" panose="020B0600070205080204" pitchFamily="34" charset="-128"/>
              </a:rPr>
              <a:t>Kemanusiaan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 yang Adil </a:t>
            </a:r>
            <a:r>
              <a:rPr lang="en-US" altLang="en-US" sz="1400" b="1" dirty="0" err="1">
                <a:ea typeface="ＭＳ Ｐゴシック" panose="020B0600070205080204" pitchFamily="34" charset="-128"/>
              </a:rPr>
              <a:t>dan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ea typeface="ＭＳ Ｐゴシック" panose="020B0600070205080204" pitchFamily="34" charset="-128"/>
              </a:rPr>
              <a:t>Beradab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dilambangkan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dengan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tali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rantai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bermata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bulatan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persegi</a:t>
            </a:r>
            <a:r>
              <a:rPr lang="en-US" altLang="en-US" sz="1400" dirty="0">
                <a:ea typeface="ＭＳ Ｐゴシック" panose="020B0600070205080204" pitchFamily="34" charset="-128"/>
              </a:rPr>
              <a:t> di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bagian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kiri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bawah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berlatar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merah</a:t>
            </a:r>
            <a:r>
              <a:rPr lang="en-US" altLang="en-US" sz="1400" dirty="0">
                <a:ea typeface="ＭＳ Ｐゴシック" panose="020B0600070205080204" pitchFamily="34" charset="-128"/>
              </a:rPr>
              <a:t>;</a:t>
            </a:r>
          </a:p>
          <a:p>
            <a:pPr marL="403225" indent="-403225" algn="just">
              <a:defRPr/>
            </a:pPr>
            <a:r>
              <a:rPr lang="en-US" altLang="en-US" sz="1400" dirty="0" err="1">
                <a:ea typeface="ＭＳ Ｐゴシック" panose="020B0600070205080204" pitchFamily="34" charset="-128"/>
              </a:rPr>
              <a:t>Sila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Ketiga</a:t>
            </a:r>
            <a:r>
              <a:rPr lang="en-US" altLang="en-US" sz="1400" dirty="0">
                <a:ea typeface="ＭＳ Ｐゴシック" panose="020B0600070205080204" pitchFamily="34" charset="-128"/>
              </a:rPr>
              <a:t>: </a:t>
            </a:r>
            <a:r>
              <a:rPr lang="en-US" altLang="en-US" sz="1400" b="1" dirty="0" err="1">
                <a:ea typeface="ＭＳ Ｐゴシック" panose="020B0600070205080204" pitchFamily="34" charset="-128"/>
              </a:rPr>
              <a:t>Persatuan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 Indonesia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dilambangkan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dengan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pohon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beringin</a:t>
            </a:r>
            <a:r>
              <a:rPr lang="en-US" altLang="en-US" sz="1400" dirty="0">
                <a:ea typeface="ＭＳ Ｐゴシック" panose="020B0600070205080204" pitchFamily="34" charset="-128"/>
              </a:rPr>
              <a:t> di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bagian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kiri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atas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berlatar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putih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;</a:t>
            </a:r>
          </a:p>
          <a:p>
            <a:pPr marL="403225" indent="-403225" algn="just">
              <a:defRPr/>
            </a:pP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Sila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Keempat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: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Kerakyatan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yang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Dipimpin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oleh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Hikmat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Kebijaksanaan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dalam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Permusyawaratan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/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Perwakilan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dilambangkan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dengan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kepala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banteng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 di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bagian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kanan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atas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berlatar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merah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;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dan</a:t>
            </a:r>
            <a:endParaRPr lang="en-US" altLang="en-US" sz="14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403225" indent="-403225" algn="just">
              <a:defRPr/>
            </a:pP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Sila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Kelima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: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Keadilan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Sosial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bagi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Seluruh</a:t>
            </a:r>
            <a:r>
              <a:rPr lang="en-US" altLang="en-US" sz="1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Rakyat Indonesia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dilambangkan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dengan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kapas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padi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di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bagian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kanan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bawah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perisai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berlatar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putih</a:t>
            </a:r>
            <a:r>
              <a:rPr lang="en-US" altLang="en-US" sz="1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pic>
        <p:nvPicPr>
          <p:cNvPr id="184322" name="Picture 1">
            <a:extLst>
              <a:ext uri="{FF2B5EF4-FFF2-40B4-BE49-F238E27FC236}">
                <a16:creationId xmlns:a16="http://schemas.microsoft.com/office/drawing/2014/main" id="{1853CC26-23D9-0249-A2ED-B05FFB5C35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159" y="2995447"/>
            <a:ext cx="1029466" cy="98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0DEB0987-D398-4007-BC7A-A6D7DC05A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7153" name="Content Placeholder 2">
            <a:extLst>
              <a:ext uri="{FF2B5EF4-FFF2-40B4-BE49-F238E27FC236}">
                <a16:creationId xmlns:a16="http://schemas.microsoft.com/office/drawing/2014/main" id="{A3C3B92B-3068-E44E-9513-EB8B738BE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8069"/>
            <a:ext cx="7698828" cy="6054506"/>
          </a:xfrm>
        </p:spPr>
        <p:txBody>
          <a:bodyPr/>
          <a:lstStyle/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altLang="en-US" sz="1800" b="1" dirty="0">
                <a:ea typeface="ＭＳ Ｐゴシック" panose="020B0600070205080204" pitchFamily="34" charset="-128"/>
              </a:rPr>
              <a:t>Pita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bertuliskan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semboyan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Bhinneka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Tunggal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Ika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360363" indent="-360363" algn="just">
              <a:defRPr/>
            </a:pPr>
            <a:r>
              <a:rPr lang="en-US" altLang="en-US" sz="1800" dirty="0" err="1">
                <a:ea typeface="ＭＳ Ｐゴシック" panose="020B0600070205080204" pitchFamily="34" charset="-128"/>
              </a:rPr>
              <a:t>Kedua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cakar</a:t>
            </a:r>
            <a:r>
              <a:rPr lang="en-US" altLang="en-US" sz="1800" dirty="0">
                <a:ea typeface="ＭＳ Ｐゴシック" panose="020B0600070205080204" pitchFamily="34" charset="-128"/>
              </a:rPr>
              <a:t> Garuda Pancasila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mencengkeram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sehelai</a:t>
            </a:r>
            <a:r>
              <a:rPr lang="en-US" altLang="en-US" sz="1800" dirty="0">
                <a:ea typeface="ＭＳ Ｐゴシック" panose="020B0600070205080204" pitchFamily="34" charset="-128"/>
              </a:rPr>
              <a:t> pita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putih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bertuliskan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"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Bhinneka</a:t>
            </a:r>
            <a:r>
              <a:rPr lang="en-US" altLang="en-US" sz="1800" dirty="0">
                <a:ea typeface="ＭＳ Ｐゴシック" panose="020B0600070205080204" pitchFamily="34" charset="-128"/>
              </a:rPr>
              <a:t> Tunggal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Ika</a:t>
            </a:r>
            <a:r>
              <a:rPr lang="en-US" altLang="en-US" sz="1800" dirty="0">
                <a:ea typeface="ＭＳ Ｐゴシック" panose="020B0600070205080204" pitchFamily="34" charset="-128"/>
              </a:rPr>
              <a:t>"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berwarna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hitam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marL="360363" indent="-360363" algn="just"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360363" indent="-360363" algn="just">
              <a:defRPr/>
            </a:pPr>
            <a:r>
              <a:rPr lang="en-US" altLang="en-US" sz="1800" dirty="0" err="1">
                <a:ea typeface="ＭＳ Ｐゴシック" panose="020B0600070205080204" pitchFamily="34" charset="-128"/>
              </a:rPr>
              <a:t>Semboyan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Bhinneka</a:t>
            </a:r>
            <a:r>
              <a:rPr lang="en-US" altLang="en-US" sz="1800" dirty="0">
                <a:ea typeface="ＭＳ Ｐゴシック" panose="020B0600070205080204" pitchFamily="34" charset="-128"/>
              </a:rPr>
              <a:t> Tunggal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Ika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kutipan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dari</a:t>
            </a:r>
            <a:r>
              <a:rPr lang="en-US" altLang="en-US" sz="1800" dirty="0">
                <a:ea typeface="ＭＳ Ｐゴシック" panose="020B0600070205080204" pitchFamily="34" charset="-128"/>
              </a:rPr>
              <a:t> Kakawin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Sutasoma</a:t>
            </a:r>
            <a:r>
              <a:rPr lang="en-US" altLang="en-US" sz="1800" dirty="0">
                <a:ea typeface="ＭＳ Ｐゴシック" panose="020B0600070205080204" pitchFamily="34" charset="-128"/>
              </a:rPr>
              <a:t> 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karya</a:t>
            </a:r>
            <a:r>
              <a:rPr lang="en-US" altLang="en-US" sz="1800" dirty="0">
                <a:ea typeface="ＭＳ Ｐゴシック" panose="020B0600070205080204" pitchFamily="34" charset="-128"/>
              </a:rPr>
              <a:t> 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Mpu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Tantular</a:t>
            </a:r>
            <a:r>
              <a:rPr lang="en-US" altLang="en-US" sz="1800" dirty="0">
                <a:ea typeface="ＭＳ Ｐゴシック" panose="020B0600070205080204" pitchFamily="34" charset="-128"/>
              </a:rPr>
              <a:t>. Kata "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bhinneka</a:t>
            </a:r>
            <a:r>
              <a:rPr lang="en-US" altLang="en-US" sz="1800" dirty="0">
                <a:ea typeface="ＭＳ Ｐゴシック" panose="020B0600070205080204" pitchFamily="34" charset="-128"/>
              </a:rPr>
              <a:t>"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berarti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beraneka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ragam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atau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berbeda-beda</a:t>
            </a:r>
            <a:r>
              <a:rPr lang="en-US" altLang="en-US" sz="1800" dirty="0">
                <a:ea typeface="ＭＳ Ｐゴシック" panose="020B0600070205080204" pitchFamily="34" charset="-128"/>
              </a:rPr>
              <a:t>, kata "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tunggal</a:t>
            </a:r>
            <a:r>
              <a:rPr lang="en-US" altLang="en-US" sz="1800" dirty="0">
                <a:ea typeface="ＭＳ Ｐゴシック" panose="020B0600070205080204" pitchFamily="34" charset="-128"/>
              </a:rPr>
              <a:t>"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berarti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satu</a:t>
            </a:r>
            <a:r>
              <a:rPr lang="en-US" altLang="en-US" sz="1800" dirty="0">
                <a:ea typeface="ＭＳ Ｐゴシック" panose="020B0600070205080204" pitchFamily="34" charset="-128"/>
              </a:rPr>
              <a:t>, kata "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ika</a:t>
            </a:r>
            <a:r>
              <a:rPr lang="en-US" altLang="en-US" sz="1800" dirty="0">
                <a:ea typeface="ＭＳ Ｐゴシック" panose="020B0600070205080204" pitchFamily="34" charset="-128"/>
              </a:rPr>
              <a:t>"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berarti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itu</a:t>
            </a:r>
            <a:r>
              <a:rPr lang="en-US" altLang="en-US" sz="1800" dirty="0">
                <a:ea typeface="ＭＳ Ｐゴシック" panose="020B0600070205080204" pitchFamily="34" charset="-128"/>
              </a:rPr>
              <a:t>.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Secara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harfiah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Bhinneka</a:t>
            </a:r>
            <a:r>
              <a:rPr lang="en-US" altLang="en-US" sz="1800" dirty="0">
                <a:ea typeface="ＭＳ Ｐゴシック" panose="020B0600070205080204" pitchFamily="34" charset="-128"/>
              </a:rPr>
              <a:t> Tunggal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Ika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diterjemahkan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"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Beraneka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Satu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Itu</a:t>
            </a:r>
            <a:r>
              <a:rPr lang="en-US" altLang="en-US" sz="1800" dirty="0">
                <a:ea typeface="ＭＳ Ｐゴシック" panose="020B0600070205080204" pitchFamily="34" charset="-128"/>
              </a:rPr>
              <a:t>",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bermakna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meskipun</a:t>
            </a:r>
            <a:r>
              <a:rPr lang="en-US" altLang="en-US" sz="1800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berbeda-beda</a:t>
            </a:r>
            <a:r>
              <a:rPr lang="en-US" altLang="en-US" sz="1800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tetapi</a:t>
            </a:r>
            <a:r>
              <a:rPr lang="en-US" altLang="en-US" sz="1800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pada</a:t>
            </a:r>
            <a:r>
              <a:rPr lang="en-US" altLang="en-US" sz="1800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hakikatnya</a:t>
            </a:r>
            <a:r>
              <a:rPr lang="en-US" altLang="en-US" sz="1800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tetap</a:t>
            </a:r>
            <a:r>
              <a:rPr lang="en-US" altLang="en-US" sz="1800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800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satu</a:t>
            </a:r>
            <a:r>
              <a:rPr lang="en-US" altLang="en-US" sz="1800" b="1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u="sng" dirty="0" err="1">
                <a:ea typeface="ＭＳ Ｐゴシック" panose="020B0600070205080204" pitchFamily="34" charset="-128"/>
              </a:rPr>
              <a:t>kesatuan</a:t>
            </a:r>
            <a:r>
              <a:rPr lang="en-US" altLang="en-US" sz="1800" dirty="0">
                <a:ea typeface="ＭＳ Ｐゴシック" panose="020B0600070205080204" pitchFamily="34" charset="-128"/>
              </a:rPr>
              <a:t>,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bahwa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di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antara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pusparagam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bangsa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Indonesia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satu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kesatuan</a:t>
            </a:r>
            <a:r>
              <a:rPr lang="en-US" altLang="en-US" sz="1800" dirty="0">
                <a:ea typeface="ＭＳ Ｐゴシック" panose="020B0600070205080204" pitchFamily="34" charset="-128"/>
              </a:rPr>
              <a:t>. </a:t>
            </a:r>
          </a:p>
          <a:p>
            <a:pPr marL="360363" indent="-360363" algn="just">
              <a:defRPr/>
            </a:pPr>
            <a:endParaRPr lang="en-US" altLang="en-US" sz="1800" dirty="0">
              <a:ea typeface="ＭＳ Ｐゴシック" panose="020B0600070205080204" pitchFamily="34" charset="-128"/>
            </a:endParaRPr>
          </a:p>
          <a:p>
            <a:pPr marL="360363" indent="-360363" algn="just">
              <a:defRPr/>
            </a:pP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Semboyan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ini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digunakan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untuk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menggambarkan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persatuan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kesatuan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Bangsa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Negara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Kesatuan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Republik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Indonesia 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yang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terdiri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atas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beraneka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ragam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budaya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bahasa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daerah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ras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suku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bangsa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 agama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dan</a:t>
            </a:r>
            <a:r>
              <a:rPr lang="en-US" altLang="en-US" sz="1800" u="sng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kepercayaan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pic>
        <p:nvPicPr>
          <p:cNvPr id="186370" name="Picture 1">
            <a:extLst>
              <a:ext uri="{FF2B5EF4-FFF2-40B4-BE49-F238E27FC236}">
                <a16:creationId xmlns:a16="http://schemas.microsoft.com/office/drawing/2014/main" id="{A46928E8-AD92-0349-9992-B95441B0C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882650"/>
            <a:ext cx="42608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AC316791-F0F8-4BDD-B8CA-D13EDCBA4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4193" name="Title 1">
            <a:extLst>
              <a:ext uri="{FF2B5EF4-FFF2-40B4-BE49-F238E27FC236}">
                <a16:creationId xmlns:a16="http://schemas.microsoft.com/office/drawing/2014/main" id="{A98D2B7D-DDE3-094E-9A8C-C9E25D442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125"/>
            <a:ext cx="7698828" cy="977900"/>
          </a:xfrm>
        </p:spPr>
        <p:txBody>
          <a:bodyPr/>
          <a:lstStyle/>
          <a:p>
            <a:pPr algn="r"/>
            <a:r>
              <a:rPr lang="en-US" altLang="en-US" sz="2400" b="1" dirty="0">
                <a:ea typeface="ＭＳ Ｐゴシック" panose="020B0600070205080204" pitchFamily="34" charset="-128"/>
              </a:rPr>
              <a:t>Pendidikan Pancasila </a:t>
            </a:r>
            <a:r>
              <a:rPr lang="en-US" altLang="en-US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Perlu</a:t>
            </a:r>
            <a:r>
              <a:rPr lang="en-US" altLang="en-US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Digiatkan</a:t>
            </a:r>
            <a:br>
              <a:rPr lang="en-US" altLang="en-US" sz="2400" b="1" dirty="0">
                <a:ea typeface="ＭＳ Ｐゴシック" panose="020B0600070205080204" pitchFamily="34" charset="-128"/>
              </a:rPr>
            </a:br>
            <a:r>
              <a:rPr lang="en-US" altLang="en-US" sz="2000" dirty="0">
                <a:ea typeface="ＭＳ Ｐゴシック" panose="020B0600070205080204" pitchFamily="34" charset="-128"/>
              </a:rPr>
              <a:t>(di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Lingkungan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Perguruan</a:t>
            </a:r>
            <a:r>
              <a:rPr lang="en-US" altLang="en-US" sz="2000" dirty="0">
                <a:ea typeface="ＭＳ Ｐゴシック" panose="020B0600070205080204" pitchFamily="34" charset="-128"/>
              </a:rPr>
              <a:t> Tinggi)</a:t>
            </a:r>
            <a:br>
              <a:rPr lang="en-US" altLang="en-US" sz="2000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KOMPAS,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Selasa</a:t>
            </a:r>
            <a:r>
              <a:rPr lang="en-US" altLang="en-US" sz="1400" dirty="0">
                <a:ea typeface="ＭＳ Ｐゴシック" panose="020B0600070205080204" pitchFamily="34" charset="-128"/>
              </a:rPr>
              <a:t>, 22 Mei 2018</a:t>
            </a: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264194" name="Content Placeholder 2">
            <a:extLst>
              <a:ext uri="{FF2B5EF4-FFF2-40B4-BE49-F238E27FC236}">
                <a16:creationId xmlns:a16="http://schemas.microsoft.com/office/drawing/2014/main" id="{EA46613C-4598-8444-8931-FFB3FB01E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9538"/>
            <a:ext cx="8229600" cy="5283200"/>
          </a:xfrm>
        </p:spPr>
        <p:txBody>
          <a:bodyPr/>
          <a:lstStyle/>
          <a:p>
            <a:pPr algn="just"/>
            <a:r>
              <a:rPr lang="en-US" altLang="en-US" sz="1800" dirty="0">
                <a:ea typeface="ＭＳ Ｐゴシック" panose="020B0600070205080204" pitchFamily="34" charset="-128"/>
              </a:rPr>
              <a:t>Why? </a:t>
            </a:r>
            <a:r>
              <a:rPr lang="en-US" altLang="en-US" sz="1800" dirty="0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 sz="1800" dirty="0">
                <a:ea typeface="ＭＳ Ｐゴシック" panose="020B0600070205080204" pitchFamily="34" charset="-128"/>
              </a:rPr>
              <a:t>Pancasila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dapat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menumbuhkan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KECERDASAN KOLEKTIF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dibutuhkan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untuk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hidup</a:t>
            </a:r>
            <a:r>
              <a:rPr lang="en-US" altLang="en-US" sz="1800" dirty="0">
                <a:ea typeface="ＭＳ Ｐゴシック" panose="020B0600070205080204" pitchFamily="34" charset="-128"/>
              </a:rPr>
              <a:t> di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dalam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masyarakat</a:t>
            </a:r>
            <a:r>
              <a:rPr lang="en-US" altLang="en-US" sz="18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majemuk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r>
              <a:rPr lang="en-US" altLang="en-US" sz="1800" dirty="0" err="1">
                <a:ea typeface="ＭＳ Ｐゴシック" panose="020B0600070205080204" pitchFamily="34" charset="-128"/>
              </a:rPr>
              <a:t>Tujuannya</a:t>
            </a:r>
            <a:r>
              <a:rPr lang="en-US" altLang="en-US" sz="1800" dirty="0">
                <a:ea typeface="ＭＳ Ｐゴシック" panose="020B0600070205080204" pitchFamily="34" charset="-128"/>
              </a:rPr>
              <a:t> agar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mahasiswa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sebagai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penerus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bangsa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dapat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menjaga</a:t>
            </a:r>
            <a:r>
              <a:rPr lang="en-US" altLang="en-US" sz="1800" dirty="0">
                <a:ea typeface="ＭＳ Ｐゴシック" panose="020B0600070205080204" pitchFamily="34" charset="-128"/>
              </a:rPr>
              <a:t> SEMANGAT KEADILAN SOSIAL dan PERSATUAN DALAM KEBERAGAMAN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diusung</a:t>
            </a:r>
            <a:r>
              <a:rPr lang="en-US" altLang="en-US" sz="1800" dirty="0">
                <a:ea typeface="ＭＳ Ｐゴシック" panose="020B0600070205080204" pitchFamily="34" charset="-128"/>
              </a:rPr>
              <a:t> oleh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dasar</a:t>
            </a:r>
            <a:r>
              <a:rPr lang="en-US" altLang="en-US" sz="1800" dirty="0">
                <a:ea typeface="ＭＳ Ｐゴシック" panose="020B0600070205080204" pitchFamily="34" charset="-128"/>
              </a:rPr>
              <a:t> negara.</a:t>
            </a:r>
          </a:p>
          <a:p>
            <a:pPr algn="just"/>
            <a:endParaRPr lang="en-US" altLang="en-US" sz="1800" b="1" dirty="0">
              <a:ea typeface="ＭＳ Ｐゴシック" panose="020B0600070205080204" pitchFamily="34" charset="-128"/>
            </a:endParaRPr>
          </a:p>
          <a:p>
            <a:pPr algn="just"/>
            <a:r>
              <a:rPr lang="en-US" altLang="en-US" sz="1800" b="1" dirty="0" err="1">
                <a:ea typeface="ＭＳ Ｐゴシック" panose="020B0600070205080204" pitchFamily="34" charset="-128"/>
              </a:rPr>
              <a:t>Yudi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Latif </a:t>
            </a:r>
            <a:r>
              <a:rPr lang="en-US" altLang="en-US" sz="1800" dirty="0">
                <a:ea typeface="ＭＳ Ｐゴシック" panose="020B0600070205080204" pitchFamily="34" charset="-128"/>
              </a:rPr>
              <a:t>(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Kepala</a:t>
            </a:r>
            <a:r>
              <a:rPr lang="en-US" altLang="en-US" sz="1800" dirty="0">
                <a:ea typeface="ＭＳ Ｐゴシック" panose="020B0600070205080204" pitchFamily="34" charset="-128"/>
              </a:rPr>
              <a:t> Badan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Pembinaan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Ideologi</a:t>
            </a:r>
            <a:r>
              <a:rPr lang="en-US" altLang="en-US" sz="1800" dirty="0">
                <a:ea typeface="ＭＳ Ｐゴシック" panose="020B0600070205080204" pitchFamily="34" charset="-128"/>
              </a:rPr>
              <a:t> Pancasila):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mahasiswa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tidak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boleh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hanya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cerdas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b="1" dirty="0" err="1">
                <a:ea typeface="ＭＳ Ｐゴシック" panose="020B0600070205080204" pitchFamily="34" charset="-128"/>
              </a:rPr>
              <a:t>secara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individual</a:t>
            </a:r>
            <a:r>
              <a:rPr lang="en-US" altLang="en-US" sz="1800" dirty="0">
                <a:ea typeface="ＭＳ Ｐゴシック" panose="020B0600070205080204" pitchFamily="34" charset="-128"/>
              </a:rPr>
              <a:t> (=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kecerdasan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dalam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bidang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akademik</a:t>
            </a:r>
            <a:r>
              <a:rPr lang="en-US" altLang="en-US" sz="1800" dirty="0">
                <a:ea typeface="ＭＳ Ｐゴシック" panose="020B0600070205080204" pitchFamily="34" charset="-128"/>
              </a:rPr>
              <a:t>).</a:t>
            </a:r>
          </a:p>
          <a:p>
            <a:pPr algn="just"/>
            <a:r>
              <a:rPr lang="en-US" altLang="en-US" sz="1800" b="1" dirty="0">
                <a:ea typeface="ＭＳ Ｐゴシック" panose="020B0600070205080204" pitchFamily="34" charset="-128"/>
              </a:rPr>
              <a:t>KECERDASAN KOLEKTIF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diperlukan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untuk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mengimbangi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kecerdasan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individual agar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bisa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hidup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dalam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kemajemukan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menjadi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ciri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bagi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bangsa</a:t>
            </a:r>
            <a:r>
              <a:rPr lang="en-US" altLang="en-US" sz="1800" u="sng" dirty="0">
                <a:ea typeface="ＭＳ Ｐゴシック" panose="020B0600070205080204" pitchFamily="34" charset="-128"/>
              </a:rPr>
              <a:t> Indonesia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endParaRPr lang="en-US" altLang="en-US" sz="1800" b="1" dirty="0">
              <a:ea typeface="ＭＳ Ｐゴシック" panose="020B0600070205080204" pitchFamily="34" charset="-128"/>
            </a:endParaRPr>
          </a:p>
          <a:p>
            <a:pPr algn="just"/>
            <a:r>
              <a:rPr lang="en-US" altLang="en-US" sz="1800" b="1" dirty="0" err="1">
                <a:ea typeface="ＭＳ Ｐゴシック" panose="020B0600070205080204" pitchFamily="34" charset="-128"/>
              </a:rPr>
              <a:t>Yudi</a:t>
            </a:r>
            <a:r>
              <a:rPr lang="en-US" altLang="en-US" sz="1800" b="1" dirty="0">
                <a:ea typeface="ＭＳ Ｐゴシック" panose="020B0600070205080204" pitchFamily="34" charset="-128"/>
              </a:rPr>
              <a:t> Latif</a:t>
            </a:r>
            <a:r>
              <a:rPr lang="en-US" altLang="en-US" sz="1800" dirty="0">
                <a:ea typeface="ＭＳ Ｐゴシック" panose="020B0600070205080204" pitchFamily="34" charset="-128"/>
              </a:rPr>
              <a:t>: “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Kecerdasan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dalam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bagaimana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bisa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menghargai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perbedaan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,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berempati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terhadap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penderitaan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orang,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serta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berjejaring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dalam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kebersamaan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dan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kolektivitas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. 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Itu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penting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sekali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,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terutama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dalam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masyarakat</a:t>
            </a:r>
            <a:r>
              <a:rPr lang="en-US" altLang="ja-JP" sz="1800" i="1" dirty="0">
                <a:ea typeface="ＭＳ Ｐゴシック" panose="020B0600070205080204" pitchFamily="34" charset="-128"/>
              </a:rPr>
              <a:t> </a:t>
            </a:r>
            <a:r>
              <a:rPr lang="en-US" altLang="ja-JP" sz="1800" i="1" dirty="0" err="1">
                <a:ea typeface="ＭＳ Ｐゴシック" panose="020B0600070205080204" pitchFamily="34" charset="-128"/>
              </a:rPr>
              <a:t>majemuk</a:t>
            </a:r>
            <a:r>
              <a:rPr lang="en-US" altLang="en-US" sz="1800" dirty="0">
                <a:ea typeface="ＭＳ Ｐゴシック" panose="020B0600070205080204" pitchFamily="34" charset="-128"/>
              </a:rPr>
              <a:t>”</a:t>
            </a:r>
            <a:r>
              <a:rPr lang="en-US" altLang="ja-JP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endParaRPr lang="en-US" altLang="en-US" sz="1800" dirty="0">
              <a:ea typeface="ＭＳ Ｐゴシック" panose="020B0600070205080204" pitchFamily="34" charset="-128"/>
            </a:endParaRPr>
          </a:p>
          <a:p>
            <a:pPr algn="just"/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Cara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pengajarannya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bukan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dengan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indoktrinasi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(</a:t>
            </a:r>
            <a:r>
              <a:rPr lang="en-US" altLang="en-US" sz="1800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top down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),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tetapi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dengan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membuat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gerakan-gerakan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memiliki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semangat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Pancasila.</a:t>
            </a:r>
            <a:endParaRPr lang="en-US" altLang="en-US" sz="16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57C8B7E0-FC9C-421A-B108-DC1E17646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3"/>
            <a:ext cx="9144000" cy="6858000"/>
          </a:xfrm>
          <a:prstGeom prst="rect">
            <a:avLst/>
          </a:prstGeom>
        </p:spPr>
      </p:pic>
      <p:sp>
        <p:nvSpPr>
          <p:cNvPr id="265217" name="Title 1">
            <a:extLst>
              <a:ext uri="{FF2B5EF4-FFF2-40B4-BE49-F238E27FC236}">
                <a16:creationId xmlns:a16="http://schemas.microsoft.com/office/drawing/2014/main" id="{67F545E0-2C8F-C145-A554-76CACFDB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863"/>
            <a:ext cx="7583214" cy="876300"/>
          </a:xfrm>
        </p:spPr>
        <p:txBody>
          <a:bodyPr/>
          <a:lstStyle/>
          <a:p>
            <a:pPr algn="r"/>
            <a:r>
              <a:rPr lang="en-US" altLang="en-US" sz="2400" b="1" dirty="0" err="1">
                <a:ea typeface="ＭＳ Ｐゴシック" panose="020B0600070205080204" pitchFamily="34" charset="-128"/>
              </a:rPr>
              <a:t>Bahaya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 Laten </a:t>
            </a:r>
            <a:r>
              <a:rPr lang="en-US" altLang="en-US" sz="2400" b="1" dirty="0" err="1">
                <a:ea typeface="ＭＳ Ｐゴシック" panose="020B0600070205080204" pitchFamily="34" charset="-128"/>
              </a:rPr>
              <a:t>Intoleransi</a:t>
            </a:r>
            <a:br>
              <a:rPr lang="en-US" altLang="en-US" sz="2400" b="1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Donny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Gahral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Adian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Dosen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Filsafat</a:t>
            </a:r>
            <a:r>
              <a:rPr lang="en-US" altLang="en-US" sz="1400" dirty="0">
                <a:ea typeface="ＭＳ Ｐゴシック" panose="020B0600070205080204" pitchFamily="34" charset="-128"/>
              </a:rPr>
              <a:t> Universitas Indonesia - KOMPAS, Mei 2018</a:t>
            </a: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265218" name="Content Placeholder 2">
            <a:extLst>
              <a:ext uri="{FF2B5EF4-FFF2-40B4-BE49-F238E27FC236}">
                <a16:creationId xmlns:a16="http://schemas.microsoft.com/office/drawing/2014/main" id="{A0924549-7333-BC42-A5AB-24617774F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0163"/>
            <a:ext cx="8229600" cy="5453062"/>
          </a:xfrm>
        </p:spPr>
        <p:txBody>
          <a:bodyPr/>
          <a:lstStyle/>
          <a:p>
            <a:pPr algn="just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INTOLERANSI ADALAH HULU TERORISME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r>
              <a:rPr lang="en-US" altLang="en-US" sz="1800" dirty="0" err="1">
                <a:ea typeface="ＭＳ Ｐゴシック" panose="020B0600070205080204" pitchFamily="34" charset="-128"/>
              </a:rPr>
              <a:t>Perpecahan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akibat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intoleransi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bisa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menjadi</a:t>
            </a:r>
            <a:r>
              <a:rPr lang="en-US" altLang="en-US" sz="1800" dirty="0">
                <a:ea typeface="ＭＳ Ｐゴシック" panose="020B0600070205080204" pitchFamily="34" charset="-128"/>
              </a:rPr>
              <a:t> liar dan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mengarah</a:t>
            </a:r>
            <a:r>
              <a:rPr lang="en-US" altLang="en-US" sz="1800" dirty="0">
                <a:ea typeface="ＭＳ Ｐゴシック" panose="020B0600070205080204" pitchFamily="34" charset="-128"/>
              </a:rPr>
              <a:t> pada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segregasi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membahayakan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hidup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bersama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r>
              <a:rPr lang="en-US" altLang="en-US" sz="1800" dirty="0" err="1">
                <a:ea typeface="ＭＳ Ｐゴシック" panose="020B0600070205080204" pitchFamily="34" charset="-128"/>
              </a:rPr>
              <a:t>Intoleransi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tidak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serta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merta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agresif</a:t>
            </a:r>
            <a:r>
              <a:rPr lang="en-US" altLang="en-US" sz="1800" dirty="0">
                <a:ea typeface="ＭＳ Ｐゴシック" panose="020B0600070205080204" pitchFamily="34" charset="-128"/>
              </a:rPr>
              <a:t> dan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merusak</a:t>
            </a:r>
            <a:r>
              <a:rPr lang="en-US" altLang="en-US" sz="1800" dirty="0">
                <a:ea typeface="ＭＳ Ｐゴシック" panose="020B0600070205080204" pitchFamily="34" charset="-128"/>
              </a:rPr>
              <a:t>,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tetapi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suatu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sikap</a:t>
            </a:r>
            <a:r>
              <a:rPr lang="en-US" altLang="en-US" sz="18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bersembunyi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dalam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keseharian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manusia</a:t>
            </a:r>
            <a:r>
              <a:rPr lang="en-US" altLang="en-US" sz="1800" dirty="0">
                <a:ea typeface="ＭＳ Ｐゴシック" panose="020B0600070205080204" pitchFamily="34" charset="-128"/>
              </a:rPr>
              <a:t> yang banal.</a:t>
            </a:r>
          </a:p>
          <a:p>
            <a:pPr algn="just"/>
            <a:r>
              <a:rPr lang="en-US" altLang="en-US" sz="1800" i="1" dirty="0" err="1">
                <a:ea typeface="ＭＳ Ｐゴシック" panose="020B0600070205080204" pitchFamily="34" charset="-128"/>
              </a:rPr>
              <a:t>Misalnya</a:t>
            </a:r>
            <a:r>
              <a:rPr lang="en-US" altLang="en-US" sz="1800" dirty="0">
                <a:ea typeface="ＭＳ Ｐゴシック" panose="020B0600070205080204" pitchFamily="34" charset="-128"/>
              </a:rPr>
              <a:t>: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menolak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mengucapkan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selamat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hari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raya</a:t>
            </a:r>
            <a:r>
              <a:rPr lang="en-US" altLang="en-US" sz="1800" dirty="0">
                <a:ea typeface="ＭＳ Ｐゴシック" panose="020B0600070205080204" pitchFamily="34" charset="-128"/>
              </a:rPr>
              <a:t> pada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tidak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seiman</a:t>
            </a:r>
            <a:r>
              <a:rPr lang="en-US" altLang="en-US" sz="1800" dirty="0">
                <a:ea typeface="ＭＳ Ｐゴシック" panose="020B0600070205080204" pitchFamily="34" charset="-128"/>
              </a:rPr>
              <a:t>, </a:t>
            </a:r>
            <a:r>
              <a:rPr lang="en-US" altLang="en-US" sz="1800" u="sng" dirty="0" err="1">
                <a:ea typeface="ＭＳ Ｐゴシック" panose="020B0600070205080204" pitchFamily="34" charset="-128"/>
              </a:rPr>
              <a:t>protes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terhadap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terpilihnya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ketua</a:t>
            </a:r>
            <a:r>
              <a:rPr lang="en-US" altLang="en-US" sz="1800" dirty="0">
                <a:ea typeface="ＭＳ Ｐゴシック" panose="020B0600070205080204" pitchFamily="34" charset="-128"/>
              </a:rPr>
              <a:t> RT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berbeda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keyakian</a:t>
            </a:r>
            <a:r>
              <a:rPr lang="en-US" altLang="en-US" sz="1800" dirty="0">
                <a:ea typeface="ＭＳ Ｐゴシック" panose="020B0600070205080204" pitchFamily="34" charset="-128"/>
              </a:rPr>
              <a:t>,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dll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r>
              <a:rPr lang="en-US" altLang="en-US" sz="1800" dirty="0" err="1">
                <a:ea typeface="ＭＳ Ｐゴシック" panose="020B0600070205080204" pitchFamily="34" charset="-128"/>
              </a:rPr>
              <a:t>Intoleransi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ideologi</a:t>
            </a:r>
            <a:r>
              <a:rPr lang="en-US" altLang="en-US" sz="18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menggalang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afeksi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kolektif</a:t>
            </a:r>
            <a:r>
              <a:rPr lang="en-US" altLang="en-US" sz="1800" dirty="0">
                <a:ea typeface="ＭＳ Ｐゴシック" panose="020B0600070205080204" pitchFamily="34" charset="-128"/>
              </a:rPr>
              <a:t>,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bukan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kognisi</a:t>
            </a:r>
            <a:r>
              <a:rPr lang="en-US" altLang="en-US" sz="1800" dirty="0">
                <a:ea typeface="ＭＳ Ｐゴシック" panose="020B0600070205080204" pitchFamily="34" charset="-128"/>
              </a:rPr>
              <a:t>. 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Intoleransi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menggalang</a:t>
            </a:r>
            <a:r>
              <a:rPr lang="en-US" altLang="en-US" sz="1800" dirty="0">
                <a:ea typeface="ＭＳ Ｐゴシック" panose="020B0600070205080204" pitchFamily="34" charset="-128"/>
              </a:rPr>
              <a:t> dan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memobilisasi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emosi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komunal</a:t>
            </a:r>
            <a:r>
              <a:rPr lang="en-US" altLang="en-US" sz="1800" dirty="0">
                <a:ea typeface="ＭＳ Ｐゴシック" panose="020B0600070205080204" pitchFamily="34" charset="-128"/>
              </a:rPr>
              <a:t>.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Intoleransi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sikap</a:t>
            </a:r>
            <a:r>
              <a:rPr lang="en-US" altLang="en-US" sz="18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memisahkan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kami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sebagai</a:t>
            </a:r>
            <a:r>
              <a:rPr lang="en-US" altLang="en-US" sz="1800" dirty="0">
                <a:ea typeface="ＭＳ Ｐゴシック" panose="020B0600070205080204" pitchFamily="34" charset="-128"/>
              </a:rPr>
              <a:t> korban dan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mereka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sebagai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biang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keladi</a:t>
            </a:r>
            <a:r>
              <a:rPr lang="en-US" altLang="en-US" sz="1800" dirty="0"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membuat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hidup</a:t>
            </a:r>
            <a:r>
              <a:rPr lang="en-US" altLang="en-US" sz="1800" dirty="0">
                <a:ea typeface="ＭＳ Ｐゴシック" panose="020B0600070205080204" pitchFamily="34" charset="-128"/>
              </a:rPr>
              <a:t> kami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berkesusahan</a:t>
            </a:r>
            <a:r>
              <a:rPr lang="en-US" altLang="en-US" sz="1800" dirty="0">
                <a:ea typeface="ＭＳ Ｐゴシック" panose="020B0600070205080204" pitchFamily="34" charset="-128"/>
              </a:rPr>
              <a:t>. 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Tanpa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sadar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kita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diajari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membenci</a:t>
            </a:r>
            <a:r>
              <a:rPr lang="en-US" altLang="en-US" sz="1800" dirty="0">
                <a:ea typeface="ＭＳ Ｐゴシック" panose="020B0600070205080204" pitchFamily="34" charset="-128"/>
              </a:rPr>
              <a:t> dan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kebencian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adalah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keniscayaan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sejarah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untuk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menyelamatkan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republik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dari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malapetaka</a:t>
            </a:r>
            <a:r>
              <a:rPr lang="en-US" altLang="en-US" sz="1800" dirty="0">
                <a:ea typeface="ＭＳ Ｐゴシック" panose="020B0600070205080204" pitchFamily="34" charset="-128"/>
              </a:rPr>
              <a:t>.</a:t>
            </a:r>
          </a:p>
          <a:p>
            <a:pPr algn="just"/>
            <a:r>
              <a:rPr lang="en-US" altLang="en-US" sz="1800" dirty="0" err="1">
                <a:ea typeface="ＭＳ Ｐゴシック" panose="020B0600070205080204" pitchFamily="34" charset="-128"/>
              </a:rPr>
              <a:t>Intoleransi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bisa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dengan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mudah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bertransformasi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menjadi</a:t>
            </a:r>
            <a:r>
              <a:rPr lang="en-US" altLang="en-US" sz="1800" dirty="0">
                <a:ea typeface="ＭＳ Ｐゴシック" panose="020B0600070205080204" pitchFamily="34" charset="-128"/>
              </a:rPr>
              <a:t> TERORISME LUNAK (=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saat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intoleransi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tidak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disimpan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dalam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hati</a:t>
            </a:r>
            <a:r>
              <a:rPr lang="en-US" altLang="en-US" sz="1800" dirty="0">
                <a:ea typeface="ＭＳ Ｐゴシック" panose="020B0600070205080204" pitchFamily="34" charset="-128"/>
              </a:rPr>
              <a:t>,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tetapi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diumbar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secara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agresif</a:t>
            </a:r>
            <a:r>
              <a:rPr lang="en-US" altLang="en-US" sz="1800" dirty="0">
                <a:ea typeface="ＭＳ Ｐゴシック" panose="020B0600070205080204" pitchFamily="34" charset="-128"/>
              </a:rPr>
              <a:t> di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ruang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publik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). </a:t>
            </a:r>
          </a:p>
          <a:p>
            <a:pPr algn="just"/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Daya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rusak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Terorisme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Lunak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jauh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lebih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kuat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tinimbang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yang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keras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karena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cenderung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tidak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mengundang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antipati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publik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malah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sebaliknya</a:t>
            </a:r>
            <a:r>
              <a:rPr lang="en-US" altLang="en-US" sz="18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.</a:t>
            </a:r>
          </a:p>
          <a:p>
            <a:pPr algn="just"/>
            <a:endParaRPr lang="en-US" altLang="en-US" sz="16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68B33BE4-F244-49D0-B765-FC18E9BB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16AFC-E7FC-8B44-8D4B-E7DFBE680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01" y="851338"/>
            <a:ext cx="7198397" cy="555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0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red card with a red border&#10;&#10;Description automatically generated">
            <a:extLst>
              <a:ext uri="{FF2B5EF4-FFF2-40B4-BE49-F238E27FC236}">
                <a16:creationId xmlns:a16="http://schemas.microsoft.com/office/drawing/2014/main" id="{FBF77250-A61A-4B84-980F-926252D7D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7265" name="Title 1">
            <a:extLst>
              <a:ext uri="{FF2B5EF4-FFF2-40B4-BE49-F238E27FC236}">
                <a16:creationId xmlns:a16="http://schemas.microsoft.com/office/drawing/2014/main" id="{88449E2D-815F-4845-A8BF-556EBB0F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6" y="169863"/>
            <a:ext cx="5538952" cy="876300"/>
          </a:xfrm>
        </p:spPr>
        <p:txBody>
          <a:bodyPr/>
          <a:lstStyle/>
          <a:p>
            <a:pPr algn="r"/>
            <a:r>
              <a:rPr lang="en-US" altLang="en-US" sz="2400" b="1" dirty="0" err="1">
                <a:ea typeface="ＭＳ Ｐゴシック" panose="020B0600070205080204" pitchFamily="34" charset="-128"/>
              </a:rPr>
              <a:t>Cegat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>
                <a:ea typeface="ＭＳ Ｐゴシック" panose="020B0600070205080204" pitchFamily="34" charset="-128"/>
              </a:rPr>
              <a:t>Fundamentalisme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, </a:t>
            </a:r>
            <a:r>
              <a:rPr lang="en-US" altLang="en-US" sz="2400" b="1" dirty="0" err="1">
                <a:ea typeface="ＭＳ Ｐゴシック" panose="020B0600070205080204" pitchFamily="34" charset="-128"/>
              </a:rPr>
              <a:t>Lawan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400" b="1" dirty="0" err="1">
                <a:ea typeface="ＭＳ Ｐゴシック" panose="020B0600070205080204" pitchFamily="34" charset="-128"/>
              </a:rPr>
              <a:t>Terorisme</a:t>
            </a:r>
            <a:br>
              <a:rPr lang="en-US" altLang="en-US" sz="2400" b="1" dirty="0">
                <a:ea typeface="ＭＳ Ｐゴシック" panose="020B0600070205080204" pitchFamily="34" charset="-128"/>
              </a:rPr>
            </a:br>
            <a:r>
              <a:rPr lang="en-US" altLang="en-US" sz="1400" dirty="0">
                <a:ea typeface="ＭＳ Ｐゴシック" panose="020B0600070205080204" pitchFamily="34" charset="-128"/>
              </a:rPr>
              <a:t>A Helmy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Faishal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Zaini</a:t>
            </a:r>
            <a:r>
              <a:rPr lang="en-US" altLang="en-US" sz="1400" dirty="0">
                <a:ea typeface="ＭＳ Ｐゴシック" panose="020B0600070205080204" pitchFamily="34" charset="-128"/>
              </a:rPr>
              <a:t>,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Sekretaris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Jenderal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Pengurus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Besar</a:t>
            </a:r>
            <a:r>
              <a:rPr lang="en-US" altLang="en-US" sz="1400" dirty="0">
                <a:ea typeface="ＭＳ Ｐゴシック" panose="020B0600070205080204" pitchFamily="34" charset="-128"/>
              </a:rPr>
              <a:t>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Nahdlatul</a:t>
            </a:r>
            <a:r>
              <a:rPr lang="en-US" altLang="en-US" sz="1400" dirty="0">
                <a:ea typeface="ＭＳ Ｐゴシック" panose="020B0600070205080204" pitchFamily="34" charset="-128"/>
              </a:rPr>
              <a:t> Ulama – KOMPAS, 22 Mei 2018</a:t>
            </a:r>
            <a:endParaRPr lang="en-US" altLang="en-US" sz="1600" dirty="0">
              <a:ea typeface="ＭＳ Ｐゴシック" panose="020B0600070205080204" pitchFamily="34" charset="-128"/>
            </a:endParaRPr>
          </a:p>
        </p:txBody>
      </p:sp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302417FA-6305-DE45-B499-6F544432F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5388"/>
            <a:ext cx="8229600" cy="5453062"/>
          </a:xfrm>
        </p:spPr>
        <p:txBody>
          <a:bodyPr/>
          <a:lstStyle/>
          <a:p>
            <a:pPr algn="just">
              <a:buFont typeface="Arial" charset="0"/>
              <a:buChar char="•"/>
              <a:defRPr/>
            </a:pPr>
            <a:r>
              <a:rPr lang="en-US" sz="1600" dirty="0" err="1"/>
              <a:t>Radikalisme</a:t>
            </a:r>
            <a:r>
              <a:rPr lang="en-US" sz="1600" dirty="0"/>
              <a:t> </a:t>
            </a:r>
            <a:r>
              <a:rPr lang="en-US" sz="1600" dirty="0" err="1"/>
              <a:t>beragama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: </a:t>
            </a:r>
            <a:r>
              <a:rPr lang="en-US" sz="1600" dirty="0" err="1"/>
              <a:t>tindakan</a:t>
            </a:r>
            <a:r>
              <a:rPr lang="en-US" sz="1600" dirty="0"/>
              <a:t> </a:t>
            </a:r>
            <a:r>
              <a:rPr lang="en-US" sz="1600" dirty="0" err="1"/>
              <a:t>kekerasan</a:t>
            </a:r>
            <a:r>
              <a:rPr lang="en-US" sz="1600" dirty="0"/>
              <a:t>, </a:t>
            </a:r>
            <a:r>
              <a:rPr lang="en-US" sz="1600" dirty="0" err="1"/>
              <a:t>eksklusif</a:t>
            </a:r>
            <a:r>
              <a:rPr lang="en-US" sz="1600" dirty="0"/>
              <a:t>, rigid, </a:t>
            </a:r>
            <a:r>
              <a:rPr lang="en-US" sz="1600" dirty="0" err="1"/>
              <a:t>sempit</a:t>
            </a:r>
            <a:r>
              <a:rPr lang="en-US" sz="1600" dirty="0"/>
              <a:t>,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monopoli</a:t>
            </a:r>
            <a:r>
              <a:rPr lang="en-US" sz="1600" dirty="0"/>
              <a:t> </a:t>
            </a:r>
            <a:r>
              <a:rPr lang="en-US" sz="1600" dirty="0" err="1"/>
              <a:t>kebenaran</a:t>
            </a:r>
            <a:r>
              <a:rPr lang="en-US" sz="1600" dirty="0"/>
              <a:t>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sz="1600" dirty="0" err="1"/>
              <a:t>Seorang</a:t>
            </a:r>
            <a:r>
              <a:rPr lang="en-US" sz="1600" dirty="0"/>
              <a:t> </a:t>
            </a:r>
            <a:r>
              <a:rPr lang="en-US" sz="1600" dirty="0" err="1"/>
              <a:t>fundamentalis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seseorang</a:t>
            </a:r>
            <a:r>
              <a:rPr lang="en-US" sz="1600" dirty="0"/>
              <a:t> yang </a:t>
            </a:r>
            <a:r>
              <a:rPr lang="en-US" sz="1600" dirty="0" err="1"/>
              <a:t>sangat</a:t>
            </a:r>
            <a:r>
              <a:rPr lang="en-US" sz="1600" dirty="0"/>
              <a:t> </a:t>
            </a:r>
            <a:r>
              <a:rPr lang="en-US" sz="1600" dirty="0" err="1"/>
              <a:t>presisi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menjalankan</a:t>
            </a:r>
            <a:r>
              <a:rPr lang="en-US" sz="1600" dirty="0"/>
              <a:t> </a:t>
            </a:r>
            <a:r>
              <a:rPr lang="en-US" sz="1600" dirty="0" err="1"/>
              <a:t>ajaran-ajaran</a:t>
            </a:r>
            <a:r>
              <a:rPr lang="en-US" sz="1600" dirty="0"/>
              <a:t> agama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kehidupan</a:t>
            </a:r>
            <a:r>
              <a:rPr lang="en-US" sz="1600" dirty="0"/>
              <a:t> </a:t>
            </a:r>
            <a:r>
              <a:rPr lang="en-US" sz="1600" dirty="0" err="1"/>
              <a:t>sehari-hari</a:t>
            </a:r>
            <a:r>
              <a:rPr lang="en-US" sz="1600" dirty="0"/>
              <a:t>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sz="1600" b="1" dirty="0"/>
              <a:t>Karen </a:t>
            </a:r>
            <a:r>
              <a:rPr lang="en-US" sz="1600" b="1" dirty="0" err="1"/>
              <a:t>Amstrong</a:t>
            </a:r>
            <a:r>
              <a:rPr lang="en-US" sz="1600" dirty="0"/>
              <a:t>, </a:t>
            </a:r>
            <a:r>
              <a:rPr lang="en-US" sz="1600" i="1" dirty="0"/>
              <a:t>The Battle for God, </a:t>
            </a:r>
            <a:r>
              <a:rPr lang="en-US" sz="1600" dirty="0"/>
              <a:t> </a:t>
            </a:r>
            <a:r>
              <a:rPr lang="en-US" sz="1600" dirty="0" err="1"/>
              <a:t>mengatakan</a:t>
            </a:r>
            <a:r>
              <a:rPr lang="en-US" sz="1600" dirty="0"/>
              <a:t> </a:t>
            </a:r>
            <a:r>
              <a:rPr lang="en-US" sz="1600" dirty="0" err="1"/>
              <a:t>bahwa</a:t>
            </a:r>
            <a:r>
              <a:rPr lang="en-US" sz="1600" dirty="0"/>
              <a:t> </a:t>
            </a:r>
            <a:r>
              <a:rPr lang="en-US" sz="1600" dirty="0" err="1"/>
              <a:t>fundamentalisme</a:t>
            </a:r>
            <a:r>
              <a:rPr lang="en-US" sz="1600" dirty="0"/>
              <a:t> </a:t>
            </a:r>
            <a:r>
              <a:rPr lang="en-US" sz="1600" dirty="0" err="1"/>
              <a:t>ada</a:t>
            </a:r>
            <a:r>
              <a:rPr lang="en-US" sz="1600" dirty="0"/>
              <a:t> di </a:t>
            </a:r>
            <a:r>
              <a:rPr lang="en-US" sz="1600" dirty="0" err="1"/>
              <a:t>hampir</a:t>
            </a:r>
            <a:r>
              <a:rPr lang="en-US" sz="1600" dirty="0"/>
              <a:t> </a:t>
            </a:r>
            <a:r>
              <a:rPr lang="en-US" sz="1600" dirty="0" err="1"/>
              <a:t>semua</a:t>
            </a:r>
            <a:r>
              <a:rPr lang="en-US" sz="1600" dirty="0"/>
              <a:t> agama.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sz="1600" dirty="0" err="1"/>
              <a:t>Fundamentalisme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induk</a:t>
            </a:r>
            <a:r>
              <a:rPr lang="en-US" sz="1600" dirty="0"/>
              <a:t> dari </a:t>
            </a:r>
            <a:r>
              <a:rPr lang="en-US" sz="1600" dirty="0" err="1"/>
              <a:t>bayi</a:t>
            </a:r>
            <a:r>
              <a:rPr lang="en-US" sz="1600" dirty="0"/>
              <a:t> yang </a:t>
            </a:r>
            <a:r>
              <a:rPr lang="en-US" sz="1600" dirty="0" err="1"/>
              <a:t>kemudian</a:t>
            </a:r>
            <a:r>
              <a:rPr lang="en-US" sz="1600" dirty="0"/>
              <a:t> </a:t>
            </a:r>
            <a:r>
              <a:rPr lang="en-US" sz="1600" dirty="0" err="1"/>
              <a:t>dikenal</a:t>
            </a:r>
            <a:r>
              <a:rPr lang="en-US" sz="1600" dirty="0"/>
              <a:t> </a:t>
            </a:r>
            <a:r>
              <a:rPr lang="en-US" sz="1600" dirty="0" err="1"/>
              <a:t>sebagai</a:t>
            </a:r>
            <a:r>
              <a:rPr lang="en-US" sz="1600" dirty="0"/>
              <a:t> RADIKALISME.  </a:t>
            </a:r>
            <a:r>
              <a:rPr lang="en-US" sz="1600" u="sng" dirty="0"/>
              <a:t>FUNDAMENTALISME </a:t>
            </a:r>
            <a:r>
              <a:rPr lang="en-US" sz="1600" u="sng" dirty="0" err="1"/>
              <a:t>bermain</a:t>
            </a:r>
            <a:r>
              <a:rPr lang="en-US" sz="1600" u="sng" dirty="0"/>
              <a:t> di </a:t>
            </a:r>
            <a:r>
              <a:rPr lang="en-US" sz="1600" u="sng" dirty="0" err="1"/>
              <a:t>wilayah</a:t>
            </a:r>
            <a:r>
              <a:rPr lang="en-US" sz="1600" u="sng" dirty="0"/>
              <a:t> PEMIKIRAN</a:t>
            </a:r>
            <a:r>
              <a:rPr lang="en-US" sz="1600" dirty="0"/>
              <a:t>, </a:t>
            </a:r>
            <a:r>
              <a:rPr lang="en-US" sz="1600" u="sng" dirty="0"/>
              <a:t>RADIKALISME </a:t>
            </a:r>
            <a:r>
              <a:rPr lang="en-US" sz="1600" u="sng" dirty="0" err="1"/>
              <a:t>lebih</a:t>
            </a:r>
            <a:r>
              <a:rPr lang="en-US" sz="1600" u="sng" dirty="0"/>
              <a:t> </a:t>
            </a:r>
            <a:r>
              <a:rPr lang="en-US" sz="1600" u="sng" dirty="0" err="1"/>
              <a:t>bersifat</a:t>
            </a:r>
            <a:r>
              <a:rPr lang="en-US" sz="1600" u="sng" dirty="0"/>
              <a:t> PRAKSIS </a:t>
            </a:r>
            <a:r>
              <a:rPr lang="en-US" sz="1600" u="sng" dirty="0" err="1"/>
              <a:t>dan</a:t>
            </a:r>
            <a:r>
              <a:rPr lang="en-US" sz="1600" u="sng" dirty="0"/>
              <a:t> GERAKAN</a:t>
            </a:r>
            <a:r>
              <a:rPr lang="en-US" sz="1600" dirty="0"/>
              <a:t>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sz="1600" dirty="0" err="1"/>
              <a:t>Ciri</a:t>
            </a:r>
            <a:r>
              <a:rPr lang="en-US" sz="1600" dirty="0"/>
              <a:t>: </a:t>
            </a:r>
            <a:r>
              <a:rPr lang="en-US" sz="1600" i="1" dirty="0" err="1"/>
              <a:t>Pertama</a:t>
            </a:r>
            <a:r>
              <a:rPr lang="en-US" sz="1600" dirty="0"/>
              <a:t>, </a:t>
            </a:r>
            <a:r>
              <a:rPr lang="en-US" sz="1600" dirty="0" err="1"/>
              <a:t>berpegang</a:t>
            </a:r>
            <a:r>
              <a:rPr lang="en-US" sz="1600" dirty="0"/>
              <a:t> </a:t>
            </a:r>
            <a:r>
              <a:rPr lang="en-US" sz="1600" dirty="0" err="1"/>
              <a:t>teguh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hukum</a:t>
            </a:r>
            <a:r>
              <a:rPr lang="en-US" sz="1600" dirty="0"/>
              <a:t> </a:t>
            </a:r>
            <a:r>
              <a:rPr lang="en-US" sz="1600" dirty="0" err="1"/>
              <a:t>Tuhan</a:t>
            </a:r>
            <a:r>
              <a:rPr lang="en-US" sz="1600" dirty="0"/>
              <a:t> </a:t>
            </a:r>
            <a:r>
              <a:rPr lang="en-US" sz="1600" dirty="0" err="1"/>
              <a:t>serta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mengakui</a:t>
            </a:r>
            <a:r>
              <a:rPr lang="en-US" sz="1600" dirty="0"/>
              <a:t> </a:t>
            </a:r>
            <a:r>
              <a:rPr lang="en-US" sz="1600" dirty="0" err="1"/>
              <a:t>pemerintah</a:t>
            </a:r>
            <a:r>
              <a:rPr lang="en-US" sz="1600" dirty="0"/>
              <a:t>; </a:t>
            </a:r>
            <a:r>
              <a:rPr lang="en-US" sz="1600" i="1" dirty="0" err="1"/>
              <a:t>Kedua</a:t>
            </a:r>
            <a:r>
              <a:rPr lang="en-US" sz="1600" dirty="0"/>
              <a:t>, </a:t>
            </a:r>
            <a:r>
              <a:rPr lang="en-US" sz="1600" dirty="0" err="1"/>
              <a:t>selalu</a:t>
            </a:r>
            <a:r>
              <a:rPr lang="en-US" sz="1600" dirty="0"/>
              <a:t> menempatkan </a:t>
            </a:r>
            <a:r>
              <a:rPr lang="en-US" sz="1600" dirty="0" err="1"/>
              <a:t>pihak</a:t>
            </a:r>
            <a:r>
              <a:rPr lang="en-US" sz="1600" dirty="0"/>
              <a:t> yang </a:t>
            </a:r>
            <a:r>
              <a:rPr lang="en-US" sz="1600" dirty="0" err="1"/>
              <a:t>berbeda</a:t>
            </a:r>
            <a:r>
              <a:rPr lang="en-US" sz="1600" dirty="0"/>
              <a:t> </a:t>
            </a:r>
            <a:r>
              <a:rPr lang="en-US" sz="1600" dirty="0" err="1"/>
              <a:t>dengannya</a:t>
            </a:r>
            <a:r>
              <a:rPr lang="en-US" sz="1600" dirty="0"/>
              <a:t> </a:t>
            </a:r>
            <a:r>
              <a:rPr lang="en-US" sz="1600" dirty="0" err="1"/>
              <a:t>sebagai</a:t>
            </a:r>
            <a:r>
              <a:rPr lang="en-US" sz="1600" dirty="0"/>
              <a:t> </a:t>
            </a:r>
            <a:r>
              <a:rPr lang="en-US" sz="1600" dirty="0" err="1"/>
              <a:t>kelompok</a:t>
            </a:r>
            <a:r>
              <a:rPr lang="en-US" sz="1600" dirty="0"/>
              <a:t> </a:t>
            </a:r>
            <a:r>
              <a:rPr lang="en-US" sz="1600" dirty="0" err="1"/>
              <a:t>liyan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orang lain (</a:t>
            </a:r>
            <a:r>
              <a:rPr lang="en-US" sz="1600" i="1" dirty="0"/>
              <a:t>the others</a:t>
            </a:r>
            <a:r>
              <a:rPr lang="en-US" sz="1600" dirty="0"/>
              <a:t>).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sz="1600" b="1" dirty="0" err="1"/>
              <a:t>Kiai</a:t>
            </a:r>
            <a:r>
              <a:rPr lang="en-US" sz="1600" b="1" dirty="0"/>
              <a:t> Said </a:t>
            </a:r>
            <a:r>
              <a:rPr lang="en-US" sz="1600" b="1" dirty="0" err="1"/>
              <a:t>Aqil</a:t>
            </a:r>
            <a:r>
              <a:rPr lang="en-US" sz="1600" b="1" dirty="0"/>
              <a:t> </a:t>
            </a:r>
            <a:r>
              <a:rPr lang="en-US" sz="1600" b="1" dirty="0" err="1"/>
              <a:t>Siroj</a:t>
            </a:r>
            <a:r>
              <a:rPr lang="en-US" sz="1600" b="1" dirty="0"/>
              <a:t> </a:t>
            </a:r>
            <a:r>
              <a:rPr lang="en-US" sz="1600" dirty="0"/>
              <a:t>(2014): 3 </a:t>
            </a:r>
            <a:r>
              <a:rPr lang="en-US" sz="1600" dirty="0" err="1"/>
              <a:t>bentuk</a:t>
            </a:r>
            <a:r>
              <a:rPr lang="en-US" sz="1600" dirty="0"/>
              <a:t> </a:t>
            </a:r>
            <a:r>
              <a:rPr lang="en-US" sz="1600" dirty="0" err="1"/>
              <a:t>radikalisme</a:t>
            </a:r>
            <a:r>
              <a:rPr lang="en-US" sz="1600" dirty="0"/>
              <a:t>:</a:t>
            </a:r>
          </a:p>
          <a:p>
            <a:pPr marL="701675" algn="just">
              <a:buFont typeface="+mj-lt"/>
              <a:buAutoNum type="arabicPeriod"/>
              <a:defRPr/>
            </a:pPr>
            <a:r>
              <a:rPr lang="en-US" sz="1600" dirty="0" err="1"/>
              <a:t>Radikalis</a:t>
            </a:r>
            <a:r>
              <a:rPr lang="en-US" sz="1600" dirty="0"/>
              <a:t> PURITAN: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berkonsentrasi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gerakan</a:t>
            </a:r>
            <a:r>
              <a:rPr lang="en-US" sz="1600" dirty="0"/>
              <a:t> </a:t>
            </a:r>
            <a:r>
              <a:rPr lang="en-US" sz="1600" dirty="0" err="1"/>
              <a:t>permunian</a:t>
            </a:r>
            <a:r>
              <a:rPr lang="en-US" sz="1600" dirty="0"/>
              <a:t> Islam dari </a:t>
            </a:r>
            <a:r>
              <a:rPr lang="en-US" sz="1600" dirty="0" err="1"/>
              <a:t>tradisi</a:t>
            </a:r>
            <a:r>
              <a:rPr lang="en-US" sz="1600" dirty="0"/>
              <a:t> </a:t>
            </a:r>
            <a:r>
              <a:rPr lang="en-US" sz="1600" dirty="0" err="1"/>
              <a:t>lokal</a:t>
            </a:r>
            <a:endParaRPr lang="en-US" sz="1600" dirty="0"/>
          </a:p>
          <a:p>
            <a:pPr marL="701675" algn="just">
              <a:buFont typeface="+mj-lt"/>
              <a:buAutoNum type="arabicPeriod"/>
              <a:defRPr/>
            </a:pPr>
            <a:r>
              <a:rPr lang="en-US" sz="1600" dirty="0" err="1"/>
              <a:t>Radikalis</a:t>
            </a:r>
            <a:r>
              <a:rPr lang="en-US" sz="1600" dirty="0"/>
              <a:t> SEKULER: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berkonsentrasi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gerakan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meng-Islamkan</a:t>
            </a:r>
            <a:r>
              <a:rPr lang="en-US" sz="1600" dirty="0"/>
              <a:t> </a:t>
            </a:r>
            <a:r>
              <a:rPr lang="en-US" sz="1600" dirty="0" err="1"/>
              <a:t>segala</a:t>
            </a:r>
            <a:r>
              <a:rPr lang="en-US" sz="1600" dirty="0"/>
              <a:t> </a:t>
            </a:r>
            <a:r>
              <a:rPr lang="en-US" sz="1600" dirty="0" err="1"/>
              <a:t>sistem</a:t>
            </a:r>
            <a:r>
              <a:rPr lang="en-US" sz="1600" dirty="0"/>
              <a:t> </a:t>
            </a:r>
            <a:r>
              <a:rPr lang="en-US" sz="1600" dirty="0" err="1"/>
              <a:t>sekuler</a:t>
            </a:r>
            <a:r>
              <a:rPr lang="en-US" sz="1600" dirty="0"/>
              <a:t> </a:t>
            </a:r>
            <a:r>
              <a:rPr lang="en-US" sz="1600" dirty="0" err="1"/>
              <a:t>seperti</a:t>
            </a:r>
            <a:r>
              <a:rPr lang="en-US" sz="1600" dirty="0"/>
              <a:t> </a:t>
            </a:r>
            <a:r>
              <a:rPr lang="en-US" sz="1600" dirty="0" err="1"/>
              <a:t>demokrasi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juga</a:t>
            </a:r>
            <a:r>
              <a:rPr lang="en-US" sz="1600" dirty="0"/>
              <a:t> </a:t>
            </a:r>
            <a:r>
              <a:rPr lang="en-US" sz="1600" dirty="0" err="1"/>
              <a:t>bentuk</a:t>
            </a:r>
            <a:r>
              <a:rPr lang="en-US" sz="1600" dirty="0"/>
              <a:t> </a:t>
            </a:r>
            <a:r>
              <a:rPr lang="en-US" sz="1600" dirty="0" err="1"/>
              <a:t>negara</a:t>
            </a:r>
            <a:endParaRPr lang="en-US" sz="1600" dirty="0"/>
          </a:p>
          <a:p>
            <a:pPr marL="701675" algn="just">
              <a:buFont typeface="+mj-lt"/>
              <a:buAutoNum type="arabicPeriod"/>
              <a:defRPr/>
            </a:pPr>
            <a:r>
              <a:rPr lang="en-US" sz="1600" dirty="0" err="1"/>
              <a:t>Radikalis</a:t>
            </a:r>
            <a:r>
              <a:rPr lang="en-US" sz="1600" dirty="0"/>
              <a:t> TERORIS: </a:t>
            </a:r>
            <a:r>
              <a:rPr lang="en-US" sz="1600" dirty="0" err="1"/>
              <a:t>mengejawantahkan</a:t>
            </a:r>
            <a:r>
              <a:rPr lang="en-US" sz="1600" dirty="0"/>
              <a:t> </a:t>
            </a:r>
            <a:r>
              <a:rPr lang="en-US" sz="1600" dirty="0" err="1"/>
              <a:t>konsep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pikirannya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cara</a:t>
            </a:r>
            <a:r>
              <a:rPr lang="en-US" sz="1600" dirty="0"/>
              <a:t> </a:t>
            </a:r>
            <a:r>
              <a:rPr lang="en-US" sz="1600" dirty="0" err="1"/>
              <a:t>pemaksaan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bg1"/>
                </a:solidFill>
              </a:rPr>
              <a:t>yang </a:t>
            </a:r>
            <a:r>
              <a:rPr lang="en-US" sz="1600" dirty="0" err="1">
                <a:solidFill>
                  <a:schemeClr val="bg1"/>
                </a:solidFill>
              </a:rPr>
              <a:t>dibalut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kekerasan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sz="1600" dirty="0" err="1">
                <a:solidFill>
                  <a:schemeClr val="bg1"/>
                </a:solidFill>
              </a:rPr>
              <a:t>Ironisnya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terorisme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bisa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berbiak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sangat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cepat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cara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memanfaatkan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lahan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subur</a:t>
            </a:r>
            <a:r>
              <a:rPr lang="en-US" sz="1600" dirty="0">
                <a:solidFill>
                  <a:schemeClr val="bg1"/>
                </a:solidFill>
              </a:rPr>
              <a:t> yang </a:t>
            </a:r>
            <a:r>
              <a:rPr lang="en-US" sz="1600" dirty="0" err="1">
                <a:solidFill>
                  <a:schemeClr val="bg1"/>
                </a:solidFill>
              </a:rPr>
              <a:t>bernama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kebebasan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dalam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berdemokrasi</a:t>
            </a:r>
            <a:r>
              <a:rPr lang="en-US" sz="1600" dirty="0">
                <a:solidFill>
                  <a:schemeClr val="bg1"/>
                </a:solidFill>
              </a:rPr>
              <a:t> 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17312</TotalTime>
  <Words>2130</Words>
  <Application>Microsoft Office PowerPoint</Application>
  <PresentationFormat>On-screen Show (4:3)</PresentationFormat>
  <Paragraphs>119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Edwardian Script ITC</vt:lpstr>
      <vt:lpstr>Wingdings</vt:lpstr>
      <vt:lpstr>Office Theme</vt:lpstr>
      <vt:lpstr>PowerPoint Presentation</vt:lpstr>
      <vt:lpstr>filsafat (hukum) PANCASILA    [Disimpulkan dari: Darji Darmodiharjo, Menatap Indonesia, Sebuah Antologi Filsafat Hukum dalam bingkai Negara Pancasila,  Jendela Mas Pustaka, Bandung, Maret 2010.]</vt:lpstr>
      <vt:lpstr>PowerPoint Presentation</vt:lpstr>
      <vt:lpstr>PowerPoint Presentation</vt:lpstr>
      <vt:lpstr>PowerPoint Presentation</vt:lpstr>
      <vt:lpstr>Pendidikan Pancasila Perlu Digiatkan (di Lingkungan Perguruan Tinggi) KOMPAS, Selasa, 22 Mei 2018</vt:lpstr>
      <vt:lpstr>Bahaya Laten Intoleransi Donny Gahral Adian, Dosen Filsafat Universitas Indonesia - KOMPAS, Mei 2018</vt:lpstr>
      <vt:lpstr>PowerPoint Presentation</vt:lpstr>
      <vt:lpstr>Cegat Fundamentalisme, Lawan Terorisme A Helmy Faishal Zaini, Sekretaris Jenderal Pengurus Besar Nahdlatul Ulama – KOMPAS, 22 Mei 2018</vt:lpstr>
      <vt:lpstr>PowerPoint Presentation</vt:lpstr>
      <vt:lpstr>“Kisah Habibie sholat di gereja Jerman dan ketemu YB Mangunwijaya*</vt:lpstr>
      <vt:lpstr> Pancasila  sebagai suatu   Sistem Filsafat  </vt:lpstr>
      <vt:lpstr>Pancasila sebagai suatu  Sistem Filsafat  Heri Herdiawanto, Fokky Fuad Wasitaatmadja, Jumanta Hamdayama, Spiritualisme Pancasila, Jakarta: Prenadamedia Group, 2018, hlm. 110.</vt:lpstr>
      <vt:lpstr>Pancasila sebagai Sistem Filsafat [Disimpulkan dari: Darji Darmodiharjo, Menatap Indonesia, Sebuah Antologi Filsafat Hukum dalam bingkai Negara Pancasila,  Jendela Mas Pustaka, Bandung, Maret 2010.]</vt:lpstr>
      <vt:lpstr>Ciri Sistem Filsafat Pancasila Heri Herdiawanto, Fokky Fuad Wasitaatmadja, Jumanta Hamdayama, Spiritualisme Pancasila, Jakarta: Prenadamedia Group, 2018, hlm. 112.</vt:lpstr>
      <vt:lpstr>Ciri Sistem Filsafat Pancasila Heri Herdiawanto, Fokky Fuad Wasitaatmadja, Jumanta Hamdayama, Spiritualisme Pancasila, Jakarta: Prenadamedia Group, 2018, hlm. 111.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Filsafat  Hukum</dc:title>
  <dc:creator>Agus Setiawan</dc:creator>
  <cp:lastModifiedBy>demson tiopan</cp:lastModifiedBy>
  <cp:revision>757</cp:revision>
  <dcterms:created xsi:type="dcterms:W3CDTF">2015-07-03T07:15:25Z</dcterms:created>
  <dcterms:modified xsi:type="dcterms:W3CDTF">2023-09-20T06:57:18Z</dcterms:modified>
</cp:coreProperties>
</file>