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err="1" smtClean="0">
                <a:latin typeface="Arial Black" panose="020B0A04020102020204" pitchFamily="34" charset="0"/>
              </a:rPr>
              <a:t>Lanjutan</a:t>
            </a:r>
            <a:r>
              <a:rPr lang="en-US" sz="4000" dirty="0" smtClean="0">
                <a:latin typeface="Arial Black" panose="020B0A04020102020204" pitchFamily="34" charset="0"/>
              </a:rPr>
              <a:t> </a:t>
            </a:r>
            <a:r>
              <a:rPr lang="en-US" sz="4000" dirty="0" err="1" smtClean="0">
                <a:latin typeface="Arial Black" panose="020B0A04020102020204" pitchFamily="34" charset="0"/>
              </a:rPr>
              <a:t>penyusunan</a:t>
            </a:r>
            <a:r>
              <a:rPr lang="en-US" sz="4000" dirty="0" smtClean="0">
                <a:latin typeface="Arial Black" panose="020B0A04020102020204" pitchFamily="34" charset="0"/>
              </a:rPr>
              <a:t> RPP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600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50026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>
                <a:latin typeface="Arial Black" panose="020B0A04020102020204" pitchFamily="34" charset="0"/>
              </a:rPr>
              <a:t>Langkah-langkah</a:t>
            </a:r>
            <a:r>
              <a:rPr lang="en-US" sz="2800" dirty="0" smtClean="0">
                <a:latin typeface="Arial Black" panose="020B0A04020102020204" pitchFamily="34" charset="0"/>
              </a:rPr>
              <a:t> </a:t>
            </a:r>
            <a:r>
              <a:rPr lang="en-US" sz="2800" dirty="0" err="1" smtClean="0">
                <a:latin typeface="Arial Black" panose="020B0A04020102020204" pitchFamily="34" charset="0"/>
              </a:rPr>
              <a:t>Kegiatan</a:t>
            </a:r>
            <a:r>
              <a:rPr lang="en-US" sz="2800" dirty="0" smtClean="0">
                <a:latin typeface="Arial Black" panose="020B0A04020102020204" pitchFamily="34" charset="0"/>
              </a:rPr>
              <a:t> </a:t>
            </a:r>
            <a:r>
              <a:rPr lang="en-US" sz="2800" dirty="0" err="1" smtClean="0">
                <a:latin typeface="Arial Black" panose="020B0A04020102020204" pitchFamily="34" charset="0"/>
              </a:rPr>
              <a:t>Pembelajaran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959429"/>
            <a:ext cx="10178322" cy="3920163"/>
          </a:xfrm>
        </p:spPr>
        <p:txBody>
          <a:bodyPr/>
          <a:lstStyle/>
          <a:p>
            <a:pPr lvl="0"/>
            <a:r>
              <a:rPr lang="en-US" dirty="0" err="1"/>
              <a:t>Langkah-langkah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mulai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/</a:t>
            </a:r>
            <a:r>
              <a:rPr lang="en-US" dirty="0" err="1"/>
              <a:t>pembukaan</a:t>
            </a:r>
            <a:r>
              <a:rPr lang="en-US" dirty="0"/>
              <a:t>, inti,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/</a:t>
            </a:r>
            <a:r>
              <a:rPr lang="en-US" dirty="0" err="1"/>
              <a:t>penutup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en-US" dirty="0"/>
          </a:p>
          <a:p>
            <a:pPr lvl="0"/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guru </a:t>
            </a:r>
            <a:r>
              <a:rPr lang="en-US" dirty="0" err="1"/>
              <a:t>menyusun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/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</a:t>
            </a:r>
            <a:r>
              <a:rPr lang="en-US" dirty="0" err="1"/>
              <a:t>alokasi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runtut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sistematis</a:t>
            </a:r>
            <a:endParaRPr lang="en-US" dirty="0"/>
          </a:p>
          <a:p>
            <a:pPr lvl="0"/>
            <a:r>
              <a:rPr lang="en-US" b="1" dirty="0" err="1"/>
              <a:t>Langkah</a:t>
            </a:r>
            <a:r>
              <a:rPr lang="en-US" b="1" dirty="0"/>
              <a:t> </a:t>
            </a:r>
            <a:r>
              <a:rPr lang="en-US" b="1" dirty="0" err="1"/>
              <a:t>awal</a:t>
            </a:r>
            <a:r>
              <a:rPr lang="en-US" b="1" dirty="0"/>
              <a:t>/</a:t>
            </a:r>
            <a:r>
              <a:rPr lang="en-US" b="1" dirty="0" err="1"/>
              <a:t>pembukaan</a:t>
            </a:r>
            <a:r>
              <a:rPr lang="en-US" b="1" dirty="0"/>
              <a:t> </a:t>
            </a:r>
            <a:r>
              <a:rPr lang="en-US" dirty="0" err="1"/>
              <a:t>kegiatan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guru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,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, </a:t>
            </a:r>
            <a:r>
              <a:rPr lang="en-US" dirty="0" err="1"/>
              <a:t>menghubungkan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dipelajari</a:t>
            </a:r>
            <a:r>
              <a:rPr lang="en-US" dirty="0"/>
              <a:t> di </a:t>
            </a:r>
            <a:r>
              <a:rPr lang="en-US" dirty="0" err="1"/>
              <a:t>kegiatan</a:t>
            </a:r>
            <a:r>
              <a:rPr lang="en-US" dirty="0"/>
              <a:t> inti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b="1" dirty="0" err="1" smtClean="0"/>
              <a:t>kegiatan</a:t>
            </a:r>
            <a:r>
              <a:rPr lang="en-US" b="1" dirty="0" smtClean="0"/>
              <a:t> </a:t>
            </a:r>
            <a:r>
              <a:rPr lang="en-US" b="1" dirty="0" err="1" smtClean="0"/>
              <a:t>awal</a:t>
            </a:r>
            <a:r>
              <a:rPr lang="en-US" b="1" dirty="0" smtClean="0"/>
              <a:t> </a:t>
            </a:r>
            <a:r>
              <a:rPr lang="en-US" dirty="0" smtClean="0"/>
              <a:t>guru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dipelajari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dicapai</a:t>
            </a:r>
            <a:endParaRPr lang="en-US" dirty="0"/>
          </a:p>
          <a:p>
            <a:pPr lvl="0"/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/</a:t>
            </a:r>
            <a:r>
              <a:rPr lang="en-US" dirty="0" err="1"/>
              <a:t>pembukaan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10-15 </a:t>
            </a:r>
            <a:r>
              <a:rPr lang="en-US" dirty="0" err="1"/>
              <a:t>menit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9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50026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>
                <a:latin typeface="Arial Black" panose="020B0A04020102020204" pitchFamily="34" charset="0"/>
              </a:rPr>
              <a:t>Lanjutan</a:t>
            </a:r>
            <a:r>
              <a:rPr lang="en-US" sz="3600" dirty="0" smtClean="0">
                <a:latin typeface="Arial Black" panose="020B0A04020102020204" pitchFamily="34" charset="0"/>
              </a:rPr>
              <a:t>……</a:t>
            </a:r>
            <a:br>
              <a:rPr lang="en-US" sz="3600" dirty="0" smtClean="0">
                <a:latin typeface="Arial Black" panose="020B0A04020102020204" pitchFamily="34" charset="0"/>
              </a:rPr>
            </a:br>
            <a:r>
              <a:rPr lang="en-US" sz="3600" dirty="0" err="1" smtClean="0">
                <a:latin typeface="Arial Black" panose="020B0A04020102020204" pitchFamily="34" charset="0"/>
              </a:rPr>
              <a:t>Kegiatan</a:t>
            </a:r>
            <a:r>
              <a:rPr lang="en-US" sz="3600" dirty="0" smtClean="0">
                <a:latin typeface="Arial Black" panose="020B0A04020102020204" pitchFamily="34" charset="0"/>
              </a:rPr>
              <a:t> INTI</a:t>
            </a:r>
            <a:endParaRPr lang="en-US" sz="36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606731"/>
            <a:ext cx="10178322" cy="4272861"/>
          </a:xfrm>
        </p:spPr>
        <p:txBody>
          <a:bodyPr>
            <a:normAutofit/>
          </a:bodyPr>
          <a:lstStyle/>
          <a:p>
            <a:pPr lvl="0"/>
            <a:r>
              <a:rPr lang="en-US" dirty="0" err="1"/>
              <a:t>Langkah-langkah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dibagian</a:t>
            </a:r>
            <a:r>
              <a:rPr lang="en-US" dirty="0"/>
              <a:t> </a:t>
            </a:r>
            <a:r>
              <a:rPr lang="en-US" b="1" dirty="0" err="1"/>
              <a:t>Kegiatan</a:t>
            </a:r>
            <a:r>
              <a:rPr lang="en-US" b="1" dirty="0"/>
              <a:t> Inti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merujuk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(C) di </a:t>
            </a:r>
            <a:r>
              <a:rPr lang="en-US" b="1" dirty="0" err="1"/>
              <a:t>Tujuan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langkah-langkah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mencapai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en-US" dirty="0"/>
          </a:p>
          <a:p>
            <a:pPr lvl="0"/>
            <a:r>
              <a:rPr lang="en-US" dirty="0" err="1"/>
              <a:t>Langkah-langkah</a:t>
            </a:r>
            <a:r>
              <a:rPr lang="en-US" dirty="0"/>
              <a:t> </a:t>
            </a:r>
            <a:r>
              <a:rPr lang="en-US" dirty="0" err="1"/>
              <a:t>dikegiatan</a:t>
            </a:r>
            <a:r>
              <a:rPr lang="en-US" dirty="0"/>
              <a:t> Inti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/</a:t>
            </a:r>
            <a:r>
              <a:rPr lang="en-US" dirty="0" err="1"/>
              <a:t>Scientifik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5M (</a:t>
            </a:r>
            <a:r>
              <a:rPr lang="en-US" dirty="0" err="1"/>
              <a:t>Mengamati</a:t>
            </a:r>
            <a:r>
              <a:rPr lang="en-US" dirty="0"/>
              <a:t>, </a:t>
            </a:r>
            <a:r>
              <a:rPr lang="en-US" dirty="0" err="1"/>
              <a:t>Menanya</a:t>
            </a:r>
            <a:r>
              <a:rPr lang="en-US" dirty="0"/>
              <a:t>, </a:t>
            </a:r>
            <a:r>
              <a:rPr lang="en-US" dirty="0" err="1"/>
              <a:t>Mengeksplorasi</a:t>
            </a:r>
            <a:r>
              <a:rPr lang="en-US" dirty="0"/>
              <a:t>, </a:t>
            </a:r>
            <a:r>
              <a:rPr lang="en-US" dirty="0" err="1"/>
              <a:t>Menalar</a:t>
            </a:r>
            <a:r>
              <a:rPr lang="en-US" dirty="0"/>
              <a:t>, </a:t>
            </a:r>
            <a:r>
              <a:rPr lang="en-US" dirty="0" err="1"/>
              <a:t>Menginformasikan</a:t>
            </a:r>
            <a:r>
              <a:rPr lang="en-US" dirty="0"/>
              <a:t>)</a:t>
            </a:r>
          </a:p>
          <a:p>
            <a:pPr lvl="0"/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model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dikegiatan</a:t>
            </a:r>
            <a:r>
              <a:rPr lang="en-US" dirty="0"/>
              <a:t> Inti </a:t>
            </a:r>
            <a:r>
              <a:rPr lang="en-US" dirty="0" err="1"/>
              <a:t>inilah</a:t>
            </a:r>
            <a:r>
              <a:rPr lang="en-US" dirty="0"/>
              <a:t> </a:t>
            </a:r>
            <a:r>
              <a:rPr lang="en-US" dirty="0" err="1"/>
              <a:t>langkah-langkah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Model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diimplementasikan</a:t>
            </a:r>
            <a:endParaRPr lang="en-US" dirty="0"/>
          </a:p>
          <a:p>
            <a:pPr lvl="0"/>
            <a:r>
              <a:rPr lang="en-US" dirty="0" err="1"/>
              <a:t>Alokasi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Inti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porsi</a:t>
            </a:r>
            <a:r>
              <a:rPr lang="en-US" dirty="0"/>
              <a:t> yang </a:t>
            </a:r>
            <a:r>
              <a:rPr lang="en-US" dirty="0" err="1"/>
              <a:t>terbanyak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alokasi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1x </a:t>
            </a:r>
            <a:r>
              <a:rPr lang="en-US" dirty="0" err="1"/>
              <a:t>pembelajaran</a:t>
            </a:r>
            <a:r>
              <a:rPr lang="en-US" dirty="0"/>
              <a:t>/</a:t>
            </a:r>
            <a:r>
              <a:rPr lang="en-US" dirty="0" err="1"/>
              <a:t>tatp</a:t>
            </a:r>
            <a:r>
              <a:rPr lang="en-US" dirty="0"/>
              <a:t> </a:t>
            </a:r>
            <a:r>
              <a:rPr lang="en-US" dirty="0" err="1"/>
              <a:t>muka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811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Arial Black" panose="020B0A04020102020204" pitchFamily="34" charset="0"/>
              </a:rPr>
              <a:t>LANJUTAN….</a:t>
            </a:r>
            <a:br>
              <a:rPr lang="en-US" sz="3200" dirty="0" smtClean="0">
                <a:latin typeface="Arial Black" panose="020B0A04020102020204" pitchFamily="34" charset="0"/>
              </a:rPr>
            </a:br>
            <a:r>
              <a:rPr lang="en-US" sz="3200" dirty="0" smtClean="0">
                <a:latin typeface="Arial Black" panose="020B0A04020102020204" pitchFamily="34" charset="0"/>
              </a:rPr>
              <a:t>KEGIATAN PENUTUP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Penutup</a:t>
            </a:r>
            <a:r>
              <a:rPr lang="en-US" dirty="0"/>
              <a:t>/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Inti </a:t>
            </a:r>
            <a:r>
              <a:rPr lang="en-US" dirty="0" err="1"/>
              <a:t>selesai</a:t>
            </a:r>
            <a:endParaRPr lang="en-US" dirty="0"/>
          </a:p>
          <a:p>
            <a:pPr lvl="0"/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guru </a:t>
            </a:r>
            <a:r>
              <a:rPr lang="en-US" dirty="0" err="1"/>
              <a:t>menyimpulkan</a:t>
            </a:r>
            <a:r>
              <a:rPr lang="en-US" dirty="0"/>
              <a:t> </a:t>
            </a:r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berlangsung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Guru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umpan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, </a:t>
            </a:r>
            <a:r>
              <a:rPr lang="en-US" dirty="0" err="1"/>
              <a:t>evaluasi</a:t>
            </a:r>
            <a:r>
              <a:rPr lang="en-US" dirty="0"/>
              <a:t>,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pesan-pesan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pesan-pesan</a:t>
            </a:r>
            <a:r>
              <a:rPr lang="en-US" dirty="0"/>
              <a:t> moral</a:t>
            </a:r>
          </a:p>
          <a:p>
            <a:r>
              <a:rPr lang="en-US" dirty="0" err="1"/>
              <a:t>Alokasi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penutup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direntangan</a:t>
            </a:r>
            <a:r>
              <a:rPr lang="en-US" dirty="0"/>
              <a:t> 10-20 </a:t>
            </a:r>
            <a:r>
              <a:rPr lang="en-US" dirty="0" err="1"/>
              <a:t>menit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461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23901"/>
          </a:xfrm>
        </p:spPr>
        <p:txBody>
          <a:bodyPr>
            <a:normAutofit fontScale="90000"/>
          </a:bodyPr>
          <a:lstStyle/>
          <a:p>
            <a:pPr lvl="0"/>
            <a:r>
              <a:rPr lang="en-US" sz="3600" b="1" dirty="0">
                <a:latin typeface="Arial Black" panose="020B0A04020102020204" pitchFamily="34" charset="0"/>
              </a:rPr>
              <a:t>Media, </a:t>
            </a:r>
            <a:r>
              <a:rPr lang="en-US" sz="3600" b="1" dirty="0" err="1">
                <a:latin typeface="Arial Black" panose="020B0A04020102020204" pitchFamily="34" charset="0"/>
              </a:rPr>
              <a:t>Alat</a:t>
            </a:r>
            <a:r>
              <a:rPr lang="en-US" sz="3600" b="1" dirty="0">
                <a:latin typeface="Arial Black" panose="020B0A04020102020204" pitchFamily="34" charset="0"/>
              </a:rPr>
              <a:t>, </a:t>
            </a:r>
            <a:r>
              <a:rPr lang="en-US" sz="3600" b="1" dirty="0" err="1">
                <a:latin typeface="Arial Black" panose="020B0A04020102020204" pitchFamily="34" charset="0"/>
              </a:rPr>
              <a:t>dan</a:t>
            </a:r>
            <a:r>
              <a:rPr lang="en-US" sz="3600" b="1" dirty="0">
                <a:latin typeface="Arial Black" panose="020B0A04020102020204" pitchFamily="34" charset="0"/>
              </a:rPr>
              <a:t> </a:t>
            </a:r>
            <a:r>
              <a:rPr lang="en-US" sz="3600" b="1" dirty="0" err="1">
                <a:latin typeface="Arial Black" panose="020B0A04020102020204" pitchFamily="34" charset="0"/>
              </a:rPr>
              <a:t>Sumber</a:t>
            </a:r>
            <a:r>
              <a:rPr lang="en-US" sz="3600" b="1" dirty="0">
                <a:latin typeface="Arial Black" panose="020B0A04020102020204" pitchFamily="34" charset="0"/>
              </a:rPr>
              <a:t> </a:t>
            </a:r>
            <a:r>
              <a:rPr lang="en-US" sz="3600" b="1" dirty="0" err="1">
                <a:latin typeface="Arial Black" panose="020B0A04020102020204" pitchFamily="34" charset="0"/>
              </a:rPr>
              <a:t>Belajar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1854927"/>
            <a:ext cx="10178322" cy="4024666"/>
          </a:xfrm>
        </p:spPr>
        <p:txBody>
          <a:bodyPr>
            <a:normAutofit/>
          </a:bodyPr>
          <a:lstStyle/>
          <a:p>
            <a:pPr lvl="0"/>
            <a:r>
              <a:rPr lang="en-US" sz="2400" dirty="0">
                <a:latin typeface="Arial Black" panose="020B0A04020102020204" pitchFamily="34" charset="0"/>
              </a:rPr>
              <a:t>Media </a:t>
            </a:r>
            <a:r>
              <a:rPr lang="en-US" sz="2400" dirty="0" err="1">
                <a:latin typeface="Arial Black" panose="020B0A04020102020204" pitchFamily="34" charset="0"/>
              </a:rPr>
              <a:t>pembelajaran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merupakan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alat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penyampai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pesan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materi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pembelajaran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pada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pertemuan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tersebut</a:t>
            </a:r>
            <a:r>
              <a:rPr lang="en-US" sz="2400" dirty="0" smtClean="0">
                <a:latin typeface="Arial Black" panose="020B0A04020102020204" pitchFamily="34" charset="0"/>
              </a:rPr>
              <a:t>. (</a:t>
            </a:r>
            <a:r>
              <a:rPr lang="en-US" sz="2400" dirty="0" err="1" smtClean="0">
                <a:latin typeface="Arial Black" panose="020B0A04020102020204" pitchFamily="34" charset="0"/>
              </a:rPr>
              <a:t>misalkan</a:t>
            </a:r>
            <a:r>
              <a:rPr lang="en-US" sz="2400" dirty="0" smtClean="0">
                <a:latin typeface="Arial Black" panose="020B0A04020102020204" pitchFamily="34" charset="0"/>
              </a:rPr>
              <a:t>: </a:t>
            </a:r>
            <a:r>
              <a:rPr lang="en-US" sz="2400" dirty="0" err="1" smtClean="0">
                <a:latin typeface="Arial Black" panose="020B0A04020102020204" pitchFamily="34" charset="0"/>
              </a:rPr>
              <a:t>Foto</a:t>
            </a:r>
            <a:r>
              <a:rPr lang="en-US" sz="2400" dirty="0" smtClean="0">
                <a:latin typeface="Arial Black" panose="020B0A04020102020204" pitchFamily="34" charset="0"/>
              </a:rPr>
              <a:t>, </a:t>
            </a:r>
            <a:r>
              <a:rPr lang="en-US" sz="2400" dirty="0" err="1" smtClean="0">
                <a:latin typeface="Arial Black" panose="020B0A04020102020204" pitchFamily="34" charset="0"/>
              </a:rPr>
              <a:t>gambar</a:t>
            </a:r>
            <a:r>
              <a:rPr lang="en-US" sz="2400" dirty="0" smtClean="0">
                <a:latin typeface="Arial Black" panose="020B0A04020102020204" pitchFamily="34" charset="0"/>
              </a:rPr>
              <a:t>, miniature </a:t>
            </a:r>
            <a:r>
              <a:rPr lang="en-US" sz="2400" dirty="0" err="1" smtClean="0">
                <a:latin typeface="Arial Black" panose="020B0A04020102020204" pitchFamily="34" charset="0"/>
              </a:rPr>
              <a:t>dll</a:t>
            </a:r>
            <a:r>
              <a:rPr lang="en-US" sz="2400" dirty="0" smtClean="0">
                <a:latin typeface="Arial Black" panose="020B0A04020102020204" pitchFamily="34" charset="0"/>
              </a:rPr>
              <a:t>)</a:t>
            </a:r>
            <a:endParaRPr lang="en-US" sz="2400" dirty="0">
              <a:latin typeface="Arial Black" panose="020B0A04020102020204" pitchFamily="34" charset="0"/>
            </a:endParaRPr>
          </a:p>
          <a:p>
            <a:pPr lvl="0"/>
            <a:r>
              <a:rPr lang="en-US" sz="2400" dirty="0" err="1">
                <a:latin typeface="Arial Black" panose="020B0A04020102020204" pitchFamily="34" charset="0"/>
              </a:rPr>
              <a:t>Alat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pembelajaran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merupakan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benda</a:t>
            </a:r>
            <a:r>
              <a:rPr lang="en-US" sz="2400" dirty="0">
                <a:latin typeface="Arial Black" panose="020B0A04020102020204" pitchFamily="34" charset="0"/>
              </a:rPr>
              <a:t> yang </a:t>
            </a:r>
            <a:r>
              <a:rPr lang="en-US" sz="2400" dirty="0" err="1">
                <a:latin typeface="Arial Black" panose="020B0A04020102020204" pitchFamily="34" charset="0"/>
              </a:rPr>
              <a:t>digunakan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untuk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membantu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memperlancar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pembelajaran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tersebut</a:t>
            </a:r>
            <a:r>
              <a:rPr lang="en-US" sz="2400" dirty="0" smtClean="0">
                <a:latin typeface="Arial Black" panose="020B0A04020102020204" pitchFamily="34" charset="0"/>
              </a:rPr>
              <a:t>. (LKPD, </a:t>
            </a:r>
            <a:r>
              <a:rPr lang="en-US" sz="2400" dirty="0" err="1" smtClean="0">
                <a:latin typeface="Arial Black" panose="020B0A04020102020204" pitchFamily="34" charset="0"/>
              </a:rPr>
              <a:t>spidol</a:t>
            </a:r>
            <a:r>
              <a:rPr lang="en-US" sz="2400" dirty="0" smtClean="0">
                <a:latin typeface="Arial Black" panose="020B0A04020102020204" pitchFamily="34" charset="0"/>
              </a:rPr>
              <a:t>, whiteboard, </a:t>
            </a:r>
            <a:r>
              <a:rPr lang="en-US" sz="2400" dirty="0" err="1" smtClean="0">
                <a:latin typeface="Arial Black" panose="020B0A04020102020204" pitchFamily="34" charset="0"/>
              </a:rPr>
              <a:t>peralatan</a:t>
            </a:r>
            <a:r>
              <a:rPr lang="en-US" sz="2400" dirty="0" smtClean="0">
                <a:latin typeface="Arial Black" panose="020B0A04020102020204" pitchFamily="34" charset="0"/>
              </a:rPr>
              <a:t> </a:t>
            </a:r>
            <a:r>
              <a:rPr lang="en-US" sz="2400" dirty="0" err="1" smtClean="0">
                <a:latin typeface="Arial Black" panose="020B0A04020102020204" pitchFamily="34" charset="0"/>
              </a:rPr>
              <a:t>praktikum</a:t>
            </a:r>
            <a:r>
              <a:rPr lang="en-US" sz="2400" dirty="0" smtClean="0">
                <a:latin typeface="Arial Black" panose="020B0A04020102020204" pitchFamily="34" charset="0"/>
              </a:rPr>
              <a:t>, </a:t>
            </a:r>
            <a:r>
              <a:rPr lang="en-US" sz="2400" dirty="0" err="1" smtClean="0">
                <a:latin typeface="Arial Black" panose="020B0A04020102020204" pitchFamily="34" charset="0"/>
              </a:rPr>
              <a:t>dll</a:t>
            </a:r>
            <a:r>
              <a:rPr lang="en-US" sz="2400" dirty="0" smtClean="0">
                <a:latin typeface="Arial Black" panose="020B0A04020102020204" pitchFamily="34" charset="0"/>
              </a:rPr>
              <a:t>)</a:t>
            </a:r>
            <a:endParaRPr lang="en-US" sz="2400" dirty="0">
              <a:latin typeface="Arial Black" panose="020B0A04020102020204" pitchFamily="34" charset="0"/>
            </a:endParaRPr>
          </a:p>
          <a:p>
            <a:pPr lvl="0"/>
            <a:r>
              <a:rPr lang="en-US" sz="2400" dirty="0" err="1">
                <a:latin typeface="Arial Black" panose="020B0A04020102020204" pitchFamily="34" charset="0"/>
              </a:rPr>
              <a:t>Sumber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Belajar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merupakan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sumber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materi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pembelajaran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diambil</a:t>
            </a:r>
            <a:r>
              <a:rPr lang="en-US" sz="2400" dirty="0">
                <a:latin typeface="Arial Black" panose="020B0A04020102020204" pitchFamily="34" charset="0"/>
              </a:rPr>
              <a:t> (</a:t>
            </a:r>
            <a:r>
              <a:rPr lang="en-US" sz="2400" dirty="0" err="1">
                <a:latin typeface="Arial Black" panose="020B0A04020102020204" pitchFamily="34" charset="0"/>
              </a:rPr>
              <a:t>misal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apakah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dari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buku</a:t>
            </a:r>
            <a:r>
              <a:rPr lang="en-US" sz="2400" dirty="0">
                <a:latin typeface="Arial Black" panose="020B0A04020102020204" pitchFamily="34" charset="0"/>
              </a:rPr>
              <a:t> </a:t>
            </a:r>
            <a:r>
              <a:rPr lang="en-US" sz="2400" dirty="0" err="1">
                <a:latin typeface="Arial Black" panose="020B0A04020102020204" pitchFamily="34" charset="0"/>
              </a:rPr>
              <a:t>siswa</a:t>
            </a:r>
            <a:r>
              <a:rPr lang="en-US" sz="2400" dirty="0">
                <a:latin typeface="Arial Black" panose="020B0A04020102020204" pitchFamily="34" charset="0"/>
              </a:rPr>
              <a:t>, </a:t>
            </a:r>
            <a:r>
              <a:rPr lang="en-US" sz="2400" dirty="0" err="1">
                <a:latin typeface="Arial Black" panose="020B0A04020102020204" pitchFamily="34" charset="0"/>
              </a:rPr>
              <a:t>buku</a:t>
            </a:r>
            <a:r>
              <a:rPr lang="en-US" sz="2400" dirty="0">
                <a:latin typeface="Arial Black" panose="020B0A04020102020204" pitchFamily="34" charset="0"/>
              </a:rPr>
              <a:t> guru, </a:t>
            </a:r>
            <a:r>
              <a:rPr lang="en-US" sz="2400" dirty="0" err="1">
                <a:latin typeface="Arial Black" panose="020B0A04020102020204" pitchFamily="34" charset="0"/>
              </a:rPr>
              <a:t>majalah</a:t>
            </a:r>
            <a:r>
              <a:rPr lang="en-US" sz="2400" dirty="0">
                <a:latin typeface="Arial Black" panose="020B0A04020102020204" pitchFamily="34" charset="0"/>
              </a:rPr>
              <a:t>, </a:t>
            </a:r>
            <a:r>
              <a:rPr lang="en-US" sz="2400" dirty="0" err="1">
                <a:latin typeface="Arial Black" panose="020B0A04020102020204" pitchFamily="34" charset="0"/>
              </a:rPr>
              <a:t>dan</a:t>
            </a:r>
            <a:r>
              <a:rPr lang="en-US" sz="2400" dirty="0">
                <a:latin typeface="Arial Black" panose="020B0A04020102020204" pitchFamily="34" charset="0"/>
              </a:rPr>
              <a:t> lain-lain</a:t>
            </a:r>
          </a:p>
          <a:p>
            <a:endParaRPr lang="en-US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738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28404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Arial Black" panose="020B0A04020102020204" pitchFamily="34" charset="0"/>
              </a:rPr>
              <a:t>PENILAIAN PEMBELAJARAN</a:t>
            </a:r>
            <a:endParaRPr lang="en-US" sz="40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proses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belajar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3 </a:t>
            </a:r>
            <a:r>
              <a:rPr lang="en-US" dirty="0" err="1"/>
              <a:t>ranah</a:t>
            </a:r>
            <a:r>
              <a:rPr lang="en-US" dirty="0"/>
              <a:t>/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kognitif</a:t>
            </a:r>
            <a:r>
              <a:rPr lang="en-US" dirty="0"/>
              <a:t>, </a:t>
            </a:r>
            <a:r>
              <a:rPr lang="en-US" dirty="0" err="1"/>
              <a:t>afektif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psikomotor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, </a:t>
            </a:r>
            <a:r>
              <a:rPr lang="en-US" dirty="0" err="1" smtClean="0"/>
              <a:t>misalkan</a:t>
            </a:r>
            <a:r>
              <a:rPr lang="en-US" dirty="0"/>
              <a:t>:</a:t>
            </a:r>
            <a:endParaRPr lang="en-US" dirty="0" smtClean="0"/>
          </a:p>
          <a:p>
            <a:pPr lvl="1"/>
            <a:r>
              <a:rPr lang="en-GB" dirty="0" err="1"/>
              <a:t>Penilaian</a:t>
            </a:r>
            <a:r>
              <a:rPr lang="en-GB" dirty="0"/>
              <a:t> </a:t>
            </a:r>
            <a:r>
              <a:rPr lang="en-GB" dirty="0" err="1"/>
              <a:t>Aspek</a:t>
            </a:r>
            <a:r>
              <a:rPr lang="en-GB" dirty="0"/>
              <a:t> </a:t>
            </a:r>
            <a:r>
              <a:rPr lang="en-GB" dirty="0" err="1"/>
              <a:t>Sikap</a:t>
            </a:r>
            <a:r>
              <a:rPr lang="en-GB" dirty="0"/>
              <a:t>: </a:t>
            </a:r>
            <a:r>
              <a:rPr lang="en-GB" dirty="0" err="1"/>
              <a:t>Observasi</a:t>
            </a:r>
            <a:r>
              <a:rPr lang="en-GB" dirty="0"/>
              <a:t> </a:t>
            </a:r>
            <a:r>
              <a:rPr lang="en-GB" dirty="0" err="1"/>
              <a:t>Sikap</a:t>
            </a:r>
            <a:endParaRPr lang="en-US" b="1" dirty="0"/>
          </a:p>
          <a:p>
            <a:pPr lvl="1"/>
            <a:r>
              <a:rPr lang="en-GB" dirty="0" err="1"/>
              <a:t>Penilaian</a:t>
            </a:r>
            <a:r>
              <a:rPr lang="en-GB" dirty="0"/>
              <a:t> </a:t>
            </a:r>
            <a:r>
              <a:rPr lang="en-GB" dirty="0" err="1"/>
              <a:t>Kognitif</a:t>
            </a:r>
            <a:r>
              <a:rPr lang="en-GB" dirty="0"/>
              <a:t> : </a:t>
            </a:r>
            <a:r>
              <a:rPr lang="en-GB" dirty="0" err="1"/>
              <a:t>Tes</a:t>
            </a:r>
            <a:endParaRPr lang="en-US" b="1" dirty="0"/>
          </a:p>
          <a:p>
            <a:pPr lvl="1"/>
            <a:r>
              <a:rPr lang="en-GB" dirty="0" err="1"/>
              <a:t>Penilaian</a:t>
            </a:r>
            <a:r>
              <a:rPr lang="en-GB" dirty="0"/>
              <a:t> </a:t>
            </a:r>
            <a:r>
              <a:rPr lang="en-GB" dirty="0" err="1"/>
              <a:t>Psikomotor</a:t>
            </a:r>
            <a:r>
              <a:rPr lang="en-GB" dirty="0"/>
              <a:t>: </a:t>
            </a:r>
            <a:r>
              <a:rPr lang="en-GB" dirty="0" err="1"/>
              <a:t>Observasi</a:t>
            </a:r>
            <a:r>
              <a:rPr lang="en-GB" dirty="0"/>
              <a:t> </a:t>
            </a:r>
            <a:r>
              <a:rPr lang="en-GB" dirty="0" err="1"/>
              <a:t>ketrampilan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Produk</a:t>
            </a:r>
            <a:endParaRPr lang="en-US" b="1" dirty="0"/>
          </a:p>
          <a:p>
            <a:pPr mar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862697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479</TotalTime>
  <Words>345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Gill Sans MT</vt:lpstr>
      <vt:lpstr>Impact</vt:lpstr>
      <vt:lpstr>Badge</vt:lpstr>
      <vt:lpstr>Lanjutan penyusunan RPP</vt:lpstr>
      <vt:lpstr>Langkah-langkah Kegiatan Pembelajaran</vt:lpstr>
      <vt:lpstr>Lanjutan…… Kegiatan INTI</vt:lpstr>
      <vt:lpstr>LANJUTAN…. KEGIATAN PENUTUP</vt:lpstr>
      <vt:lpstr>Media, Alat, dan Sumber Belajar </vt:lpstr>
      <vt:lpstr>PENILAIAN PEMBELAJARAN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Lanjutan penyusunan RPP</dc:title>
  <dc:creator>Windows User</dc:creator>
  <cp:lastModifiedBy>Windows User</cp:lastModifiedBy>
  <cp:revision>5</cp:revision>
  <dcterms:created xsi:type="dcterms:W3CDTF">2020-04-13T09:04:27Z</dcterms:created>
  <dcterms:modified xsi:type="dcterms:W3CDTF">2020-04-13T17:04:05Z</dcterms:modified>
</cp:coreProperties>
</file>