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5" r:id="rId18"/>
    <p:sldId id="273" r:id="rId19"/>
    <p:sldId id="274" r:id="rId20"/>
    <p:sldId id="27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DA2CE7E-3B08-4EFB-9C46-3D85489755A8}" type="datetimeFigureOut">
              <a:rPr lang="en-ID" smtClean="0"/>
              <a:t>31/10/2023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8C21212-3F4B-43C9-B0D6-8ACE35D81412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140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2CE7E-3B08-4EFB-9C46-3D85489755A8}" type="datetimeFigureOut">
              <a:rPr lang="en-ID" smtClean="0"/>
              <a:t>31/10/2023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1212-3F4B-43C9-B0D6-8ACE35D8141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6671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2CE7E-3B08-4EFB-9C46-3D85489755A8}" type="datetimeFigureOut">
              <a:rPr lang="en-ID" smtClean="0"/>
              <a:t>31/10/2023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1212-3F4B-43C9-B0D6-8ACE35D81412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85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2CE7E-3B08-4EFB-9C46-3D85489755A8}" type="datetimeFigureOut">
              <a:rPr lang="en-ID" smtClean="0"/>
              <a:t>31/10/2023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1212-3F4B-43C9-B0D6-8ACE35D81412}" type="slidenum">
              <a:rPr lang="en-ID" smtClean="0"/>
              <a:t>‹#›</a:t>
            </a:fld>
            <a:endParaRPr lang="en-ID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660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2CE7E-3B08-4EFB-9C46-3D85489755A8}" type="datetimeFigureOut">
              <a:rPr lang="en-ID" smtClean="0"/>
              <a:t>31/10/2023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1212-3F4B-43C9-B0D6-8ACE35D8141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24583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2CE7E-3B08-4EFB-9C46-3D85489755A8}" type="datetimeFigureOut">
              <a:rPr lang="en-ID" smtClean="0"/>
              <a:t>31/10/2023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1212-3F4B-43C9-B0D6-8ACE35D81412}" type="slidenum">
              <a:rPr lang="en-ID" smtClean="0"/>
              <a:t>‹#›</a:t>
            </a:fld>
            <a:endParaRPr lang="en-ID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762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2CE7E-3B08-4EFB-9C46-3D85489755A8}" type="datetimeFigureOut">
              <a:rPr lang="en-ID" smtClean="0"/>
              <a:t>31/10/2023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1212-3F4B-43C9-B0D6-8ACE35D81412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636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2CE7E-3B08-4EFB-9C46-3D85489755A8}" type="datetimeFigureOut">
              <a:rPr lang="en-ID" smtClean="0"/>
              <a:t>31/10/2023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1212-3F4B-43C9-B0D6-8ACE35D81412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348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2CE7E-3B08-4EFB-9C46-3D85489755A8}" type="datetimeFigureOut">
              <a:rPr lang="en-ID" smtClean="0"/>
              <a:t>31/10/2023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1212-3F4B-43C9-B0D6-8ACE35D81412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3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2CE7E-3B08-4EFB-9C46-3D85489755A8}" type="datetimeFigureOut">
              <a:rPr lang="en-ID" smtClean="0"/>
              <a:t>31/10/2023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1212-3F4B-43C9-B0D6-8ACE35D8141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99234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2CE7E-3B08-4EFB-9C46-3D85489755A8}" type="datetimeFigureOut">
              <a:rPr lang="en-ID" smtClean="0"/>
              <a:t>31/10/2023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1212-3F4B-43C9-B0D6-8ACE35D81412}" type="slidenum">
              <a:rPr lang="en-ID" smtClean="0"/>
              <a:t>‹#›</a:t>
            </a:fld>
            <a:endParaRPr lang="en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985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2CE7E-3B08-4EFB-9C46-3D85489755A8}" type="datetimeFigureOut">
              <a:rPr lang="en-ID" smtClean="0"/>
              <a:t>31/10/2023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1212-3F4B-43C9-B0D6-8ACE35D8141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29313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2CE7E-3B08-4EFB-9C46-3D85489755A8}" type="datetimeFigureOut">
              <a:rPr lang="en-ID" smtClean="0"/>
              <a:t>31/10/2023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1212-3F4B-43C9-B0D6-8ACE35D81412}" type="slidenum">
              <a:rPr lang="en-ID" smtClean="0"/>
              <a:t>‹#›</a:t>
            </a:fld>
            <a:endParaRPr lang="en-ID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6116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2CE7E-3B08-4EFB-9C46-3D85489755A8}" type="datetimeFigureOut">
              <a:rPr lang="en-ID" smtClean="0"/>
              <a:t>31/10/2023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1212-3F4B-43C9-B0D6-8ACE35D81412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00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2CE7E-3B08-4EFB-9C46-3D85489755A8}" type="datetimeFigureOut">
              <a:rPr lang="en-ID" smtClean="0"/>
              <a:t>31/10/2023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1212-3F4B-43C9-B0D6-8ACE35D8141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89060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2CE7E-3B08-4EFB-9C46-3D85489755A8}" type="datetimeFigureOut">
              <a:rPr lang="en-ID" smtClean="0"/>
              <a:t>31/10/2023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1212-3F4B-43C9-B0D6-8ACE35D81412}" type="slidenum">
              <a:rPr lang="en-ID" smtClean="0"/>
              <a:t>‹#›</a:t>
            </a:fld>
            <a:endParaRPr lang="en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271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2CE7E-3B08-4EFB-9C46-3D85489755A8}" type="datetimeFigureOut">
              <a:rPr lang="en-ID" smtClean="0"/>
              <a:t>31/10/2023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1212-3F4B-43C9-B0D6-8ACE35D8141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21641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A2CE7E-3B08-4EFB-9C46-3D85489755A8}" type="datetimeFigureOut">
              <a:rPr lang="en-ID" smtClean="0"/>
              <a:t>31/10/2023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C21212-3F4B-43C9-B0D6-8ACE35D8141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62401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63163-A5CB-86B4-07E1-CE4603B2AD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57766"/>
          </a:xfrm>
        </p:spPr>
        <p:txBody>
          <a:bodyPr>
            <a:normAutofit/>
          </a:bodyPr>
          <a:lstStyle/>
          <a:p>
            <a:r>
              <a:rPr lang="en-US" sz="3200" dirty="0"/>
              <a:t>KEBUTUHAN ISTIRAHAT DAN TIDUR </a:t>
            </a:r>
            <a:endParaRPr lang="en-ID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861DCC-D68D-01D7-5C8D-5EE7ABB482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Maria A.D Barbara, S.S.T., </a:t>
            </a:r>
            <a:r>
              <a:rPr lang="en-US" dirty="0" err="1"/>
              <a:t>M.Kes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54674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6F26B-C2A6-2029-E05B-47411FFE6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548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err="1"/>
              <a:t>Gangguan</a:t>
            </a:r>
            <a:r>
              <a:rPr lang="en-US" sz="2800" dirty="0"/>
              <a:t> </a:t>
            </a:r>
            <a:r>
              <a:rPr lang="en-US" sz="2800" dirty="0" err="1"/>
              <a:t>Istirahat</a:t>
            </a:r>
            <a:r>
              <a:rPr lang="en-US" sz="2800" dirty="0"/>
              <a:t> dan </a:t>
            </a:r>
            <a:r>
              <a:rPr lang="en-US" sz="2800" dirty="0" err="1"/>
              <a:t>Tidur</a:t>
            </a:r>
            <a:r>
              <a:rPr lang="en-US" sz="2800" dirty="0"/>
              <a:t> </a:t>
            </a:r>
            <a:endParaRPr lang="en-ID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9DE55-E54F-734D-8E55-AD1FDB2F0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8871"/>
            <a:ext cx="10515600" cy="5444003"/>
          </a:xfrm>
        </p:spPr>
        <p:txBody>
          <a:bodyPr>
            <a:noAutofit/>
          </a:bodyPr>
          <a:lstStyle/>
          <a:p>
            <a:r>
              <a:rPr lang="en-ID" sz="1600" dirty="0"/>
              <a:t>Adapun </a:t>
            </a:r>
            <a:r>
              <a:rPr lang="en-ID" sz="1600" dirty="0" err="1"/>
              <a:t>penyebab</a:t>
            </a:r>
            <a:r>
              <a:rPr lang="en-ID" sz="1600" dirty="0"/>
              <a:t> yang </a:t>
            </a:r>
            <a:r>
              <a:rPr lang="en-ID" sz="1600" dirty="0" err="1"/>
              <a:t>dapat</a:t>
            </a:r>
            <a:r>
              <a:rPr lang="en-ID" sz="1600" dirty="0"/>
              <a:t> </a:t>
            </a:r>
            <a:r>
              <a:rPr lang="en-ID" sz="1600" dirty="0" err="1"/>
              <a:t>menyebabkan</a:t>
            </a:r>
            <a:r>
              <a:rPr lang="en-ID" sz="1600" dirty="0"/>
              <a:t> </a:t>
            </a:r>
            <a:r>
              <a:rPr lang="en-ID" sz="1600" dirty="0" err="1"/>
              <a:t>seseorang</a:t>
            </a:r>
            <a:r>
              <a:rPr lang="en-ID" sz="1600" dirty="0"/>
              <a:t> </a:t>
            </a:r>
            <a:r>
              <a:rPr lang="en-ID" sz="1600" dirty="0" err="1"/>
              <a:t>mengalami</a:t>
            </a:r>
            <a:r>
              <a:rPr lang="en-ID" sz="1600" dirty="0"/>
              <a:t> </a:t>
            </a:r>
            <a:r>
              <a:rPr lang="en-ID" sz="1600" dirty="0" err="1"/>
              <a:t>gangguan</a:t>
            </a:r>
            <a:r>
              <a:rPr lang="en-ID" sz="1600" dirty="0"/>
              <a:t> </a:t>
            </a:r>
            <a:r>
              <a:rPr lang="en-ID" sz="1600" dirty="0" err="1"/>
              <a:t>pola</a:t>
            </a:r>
            <a:r>
              <a:rPr lang="en-ID" sz="1600" dirty="0"/>
              <a:t> </a:t>
            </a:r>
            <a:r>
              <a:rPr lang="en-ID" sz="1600" dirty="0" err="1"/>
              <a:t>tidur</a:t>
            </a:r>
            <a:r>
              <a:rPr lang="en-ID" sz="1600" dirty="0"/>
              <a:t> (Tim </a:t>
            </a:r>
            <a:r>
              <a:rPr lang="en-ID" sz="1600" dirty="0" err="1"/>
              <a:t>Pokja</a:t>
            </a:r>
            <a:r>
              <a:rPr lang="en-ID" sz="1600" dirty="0"/>
              <a:t> SDKI DPP PPNI, 2016) </a:t>
            </a:r>
            <a:r>
              <a:rPr lang="en-ID" sz="1600" dirty="0" err="1"/>
              <a:t>yaitu</a:t>
            </a:r>
            <a:r>
              <a:rPr lang="en-ID" sz="1600" dirty="0"/>
              <a:t>: </a:t>
            </a:r>
          </a:p>
          <a:p>
            <a:pPr marL="514350" indent="-514350">
              <a:buAutoNum type="alphaLcPeriod"/>
            </a:pPr>
            <a:r>
              <a:rPr lang="en-ID" sz="1600" dirty="0" err="1"/>
              <a:t>Hambatan</a:t>
            </a:r>
            <a:r>
              <a:rPr lang="en-ID" sz="1600" dirty="0"/>
              <a:t> </a:t>
            </a:r>
            <a:r>
              <a:rPr lang="en-ID" sz="1600" dirty="0" err="1"/>
              <a:t>lingkungan</a:t>
            </a:r>
            <a:r>
              <a:rPr lang="en-ID" sz="1600" dirty="0"/>
              <a:t> yang </a:t>
            </a:r>
            <a:r>
              <a:rPr lang="en-ID" sz="1600" dirty="0" err="1"/>
              <a:t>terdiri</a:t>
            </a:r>
            <a:r>
              <a:rPr lang="en-ID" sz="1600" dirty="0"/>
              <a:t> </a:t>
            </a:r>
            <a:r>
              <a:rPr lang="en-ID" sz="1600" dirty="0" err="1"/>
              <a:t>dari</a:t>
            </a:r>
            <a:r>
              <a:rPr lang="en-ID" sz="1600" dirty="0"/>
              <a:t>: </a:t>
            </a:r>
          </a:p>
          <a:p>
            <a:pPr marL="514350" indent="-514350">
              <a:buAutoNum type="arabicParenR"/>
            </a:pPr>
            <a:r>
              <a:rPr lang="en-ID" sz="1600" dirty="0" err="1"/>
              <a:t>Kelembaban</a:t>
            </a:r>
            <a:r>
              <a:rPr lang="en-ID" sz="1600" dirty="0"/>
              <a:t> </a:t>
            </a:r>
            <a:r>
              <a:rPr lang="en-ID" sz="1600" dirty="0" err="1"/>
              <a:t>lingkungan</a:t>
            </a:r>
            <a:r>
              <a:rPr lang="en-ID" sz="1600" dirty="0"/>
              <a:t> </a:t>
            </a:r>
            <a:r>
              <a:rPr lang="en-ID" sz="1600" dirty="0" err="1"/>
              <a:t>sekitar</a:t>
            </a:r>
            <a:r>
              <a:rPr lang="en-ID" sz="1600" dirty="0"/>
              <a:t> </a:t>
            </a:r>
          </a:p>
          <a:p>
            <a:pPr marL="514350" indent="-514350">
              <a:buAutoNum type="arabicParenR"/>
            </a:pPr>
            <a:r>
              <a:rPr lang="en-ID" sz="1600" dirty="0" err="1"/>
              <a:t>Suhu</a:t>
            </a:r>
            <a:r>
              <a:rPr lang="en-ID" sz="1600" dirty="0"/>
              <a:t> </a:t>
            </a:r>
            <a:r>
              <a:rPr lang="en-ID" sz="1600" dirty="0" err="1"/>
              <a:t>lingkungan</a:t>
            </a:r>
            <a:r>
              <a:rPr lang="en-ID" sz="1600" dirty="0"/>
              <a:t> </a:t>
            </a:r>
          </a:p>
          <a:p>
            <a:pPr marL="514350" indent="-514350">
              <a:buAutoNum type="arabicParenR"/>
            </a:pPr>
            <a:r>
              <a:rPr lang="en-ID" sz="1600" dirty="0" err="1"/>
              <a:t>Pencahayaan</a:t>
            </a:r>
            <a:r>
              <a:rPr lang="en-ID" sz="1600" dirty="0"/>
              <a:t> </a:t>
            </a:r>
          </a:p>
          <a:p>
            <a:pPr marL="514350" indent="-514350">
              <a:buAutoNum type="arabicParenR"/>
            </a:pPr>
            <a:r>
              <a:rPr lang="en-ID" sz="1600" dirty="0" err="1"/>
              <a:t>Kebisingan</a:t>
            </a:r>
            <a:r>
              <a:rPr lang="en-ID" sz="1600" dirty="0"/>
              <a:t> </a:t>
            </a:r>
          </a:p>
          <a:p>
            <a:pPr marL="514350" indent="-514350">
              <a:buAutoNum type="arabicParenR"/>
            </a:pPr>
            <a:r>
              <a:rPr lang="en-ID" sz="1600" dirty="0" err="1"/>
              <a:t>Bau</a:t>
            </a:r>
            <a:r>
              <a:rPr lang="en-ID" sz="1600" dirty="0"/>
              <a:t> yang </a:t>
            </a:r>
            <a:r>
              <a:rPr lang="en-ID" sz="1600" dirty="0" err="1"/>
              <a:t>tidak</a:t>
            </a:r>
            <a:r>
              <a:rPr lang="en-ID" sz="1600" dirty="0"/>
              <a:t> </a:t>
            </a:r>
            <a:r>
              <a:rPr lang="en-ID" sz="1600" dirty="0" err="1"/>
              <a:t>sedap</a:t>
            </a:r>
            <a:r>
              <a:rPr lang="en-ID" sz="1600" dirty="0"/>
              <a:t> </a:t>
            </a:r>
          </a:p>
          <a:p>
            <a:pPr marL="514350" indent="-514350">
              <a:buAutoNum type="arabicParenR"/>
            </a:pPr>
            <a:r>
              <a:rPr lang="en-ID" sz="1600" dirty="0" err="1"/>
              <a:t>Jadwal</a:t>
            </a:r>
            <a:r>
              <a:rPr lang="en-ID" sz="1600" dirty="0"/>
              <a:t> </a:t>
            </a:r>
            <a:r>
              <a:rPr lang="en-ID" sz="1600" dirty="0" err="1"/>
              <a:t>pemantauan</a:t>
            </a:r>
            <a:r>
              <a:rPr lang="en-ID" sz="1600" dirty="0"/>
              <a:t> </a:t>
            </a:r>
            <a:r>
              <a:rPr lang="en-ID" sz="1600" dirty="0" err="1"/>
              <a:t>atau</a:t>
            </a:r>
            <a:r>
              <a:rPr lang="en-ID" sz="1600" dirty="0"/>
              <a:t> </a:t>
            </a:r>
            <a:r>
              <a:rPr lang="en-ID" sz="1600" dirty="0" err="1"/>
              <a:t>pemeriksaan</a:t>
            </a:r>
            <a:r>
              <a:rPr lang="en-ID" sz="1600" dirty="0"/>
              <a:t> </a:t>
            </a:r>
            <a:r>
              <a:rPr lang="en-ID" sz="1600" dirty="0" err="1"/>
              <a:t>atau</a:t>
            </a:r>
            <a:r>
              <a:rPr lang="en-ID" sz="1600" dirty="0"/>
              <a:t> </a:t>
            </a:r>
            <a:r>
              <a:rPr lang="en-ID" sz="1600" dirty="0" err="1"/>
              <a:t>tindakan</a:t>
            </a:r>
            <a:endParaRPr lang="en-ID" sz="1600" dirty="0"/>
          </a:p>
          <a:p>
            <a:pPr marL="0" indent="0">
              <a:buNone/>
            </a:pPr>
            <a:r>
              <a:rPr lang="en-ID" sz="1600" dirty="0"/>
              <a:t> b. Kurang </a:t>
            </a:r>
            <a:r>
              <a:rPr lang="en-ID" sz="1600" dirty="0" err="1"/>
              <a:t>kontrol</a:t>
            </a:r>
            <a:r>
              <a:rPr lang="en-ID" sz="1600" dirty="0"/>
              <a:t> </a:t>
            </a:r>
            <a:r>
              <a:rPr lang="en-ID" sz="1600" dirty="0" err="1"/>
              <a:t>tidur</a:t>
            </a:r>
            <a:r>
              <a:rPr lang="en-ID" sz="1600" dirty="0"/>
              <a:t> </a:t>
            </a:r>
          </a:p>
          <a:p>
            <a:pPr marL="0" indent="0">
              <a:buNone/>
            </a:pPr>
            <a:r>
              <a:rPr lang="en-ID" sz="1600" dirty="0"/>
              <a:t> c. Kurang </a:t>
            </a:r>
            <a:r>
              <a:rPr lang="en-ID" sz="1600" dirty="0" err="1"/>
              <a:t>privasi</a:t>
            </a:r>
            <a:r>
              <a:rPr lang="en-ID" sz="1600" dirty="0"/>
              <a:t> </a:t>
            </a:r>
          </a:p>
          <a:p>
            <a:pPr marL="0" indent="0">
              <a:buNone/>
            </a:pPr>
            <a:r>
              <a:rPr lang="en-ID" sz="1600" dirty="0"/>
              <a:t> d. Restraint </a:t>
            </a:r>
            <a:r>
              <a:rPr lang="en-ID" sz="1600" dirty="0" err="1"/>
              <a:t>fisik</a:t>
            </a:r>
            <a:r>
              <a:rPr lang="en-ID" sz="1600" dirty="0"/>
              <a:t> </a:t>
            </a:r>
          </a:p>
          <a:p>
            <a:pPr marL="0" indent="0">
              <a:buNone/>
            </a:pPr>
            <a:r>
              <a:rPr lang="en-ID" sz="1600" dirty="0"/>
              <a:t> e. </a:t>
            </a:r>
            <a:r>
              <a:rPr lang="en-ID" sz="1600" dirty="0" err="1"/>
              <a:t>Ketiadaan</a:t>
            </a:r>
            <a:r>
              <a:rPr lang="en-ID" sz="1600" dirty="0"/>
              <a:t> </a:t>
            </a:r>
            <a:r>
              <a:rPr lang="en-ID" sz="1600" dirty="0" err="1"/>
              <a:t>teman</a:t>
            </a:r>
            <a:r>
              <a:rPr lang="en-ID" sz="1600" dirty="0"/>
              <a:t> </a:t>
            </a:r>
            <a:r>
              <a:rPr lang="en-ID" sz="1600" dirty="0" err="1"/>
              <a:t>tidur</a:t>
            </a:r>
            <a:r>
              <a:rPr lang="en-ID" sz="1600" dirty="0"/>
              <a:t> </a:t>
            </a:r>
          </a:p>
          <a:p>
            <a:pPr marL="0" indent="0">
              <a:buNone/>
            </a:pPr>
            <a:r>
              <a:rPr lang="en-ID" sz="1600" dirty="0"/>
              <a:t> f. </a:t>
            </a:r>
            <a:r>
              <a:rPr lang="en-ID" sz="1600" dirty="0" err="1"/>
              <a:t>Tidak</a:t>
            </a:r>
            <a:r>
              <a:rPr lang="en-ID" sz="1600" dirty="0"/>
              <a:t> familiar </a:t>
            </a:r>
            <a:r>
              <a:rPr lang="en-ID" sz="1600" dirty="0" err="1"/>
              <a:t>dengan</a:t>
            </a:r>
            <a:r>
              <a:rPr lang="en-ID" sz="1600" dirty="0"/>
              <a:t> </a:t>
            </a:r>
            <a:r>
              <a:rPr lang="en-ID" sz="1600" dirty="0" err="1"/>
              <a:t>peralatan</a:t>
            </a:r>
            <a:r>
              <a:rPr lang="en-ID" sz="1600" dirty="0"/>
              <a:t> </a:t>
            </a:r>
            <a:r>
              <a:rPr lang="en-ID" sz="1600" dirty="0" err="1"/>
              <a:t>tidur</a:t>
            </a:r>
            <a:endParaRPr lang="en-ID" sz="1600" dirty="0"/>
          </a:p>
        </p:txBody>
      </p:sp>
    </p:spTree>
    <p:extLst>
      <p:ext uri="{BB962C8B-B14F-4D97-AF65-F5344CB8AC3E}">
        <p14:creationId xmlns:p14="http://schemas.microsoft.com/office/powerpoint/2010/main" val="856091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9E2AA-DF81-8434-04CD-A2D9CF7D5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6851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/>
              <a:t>Tanda dan </a:t>
            </a:r>
            <a:r>
              <a:rPr lang="en-US" sz="2400" b="1" dirty="0" err="1"/>
              <a:t>Gejala</a:t>
            </a:r>
            <a:r>
              <a:rPr lang="en-US" sz="2400" b="1" dirty="0"/>
              <a:t> </a:t>
            </a:r>
            <a:r>
              <a:rPr lang="en-US" sz="2400" b="1" dirty="0" err="1"/>
              <a:t>Gangguan</a:t>
            </a:r>
            <a:r>
              <a:rPr lang="en-US" sz="2400" b="1" dirty="0"/>
              <a:t> Pola </a:t>
            </a:r>
            <a:r>
              <a:rPr lang="en-US" sz="2400" b="1" dirty="0" err="1"/>
              <a:t>Tidur</a:t>
            </a:r>
            <a:r>
              <a:rPr lang="en-US" sz="2400" b="1" dirty="0"/>
              <a:t> </a:t>
            </a:r>
            <a:endParaRPr lang="en-ID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1CCC2-CDD1-81A7-CE36-730B3D2F5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1976"/>
            <a:ext cx="10515600" cy="5154987"/>
          </a:xfrm>
        </p:spPr>
        <p:txBody>
          <a:bodyPr>
            <a:normAutofit/>
          </a:bodyPr>
          <a:lstStyle/>
          <a:p>
            <a:pPr algn="just"/>
            <a:r>
              <a:rPr lang="en-ID" dirty="0" err="1"/>
              <a:t>Pasien</a:t>
            </a:r>
            <a:r>
              <a:rPr lang="en-ID" dirty="0"/>
              <a:t> yang </a:t>
            </a:r>
            <a:r>
              <a:rPr lang="en-ID" dirty="0" err="1"/>
              <a:t>mengalami</a:t>
            </a:r>
            <a:r>
              <a:rPr lang="en-ID" dirty="0"/>
              <a:t> </a:t>
            </a:r>
            <a:r>
              <a:rPr lang="en-ID" dirty="0" err="1"/>
              <a:t>gangguan</a:t>
            </a:r>
            <a:r>
              <a:rPr lang="en-ID" dirty="0"/>
              <a:t> </a:t>
            </a:r>
            <a:r>
              <a:rPr lang="en-ID" dirty="0" err="1"/>
              <a:t>pola</a:t>
            </a:r>
            <a:r>
              <a:rPr lang="en-ID" dirty="0"/>
              <a:t> </a:t>
            </a:r>
            <a:r>
              <a:rPr lang="en-ID" dirty="0" err="1"/>
              <a:t>tidur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biasanya</a:t>
            </a:r>
            <a:r>
              <a:rPr lang="en-ID" dirty="0"/>
              <a:t> </a:t>
            </a:r>
            <a:r>
              <a:rPr lang="en-ID" dirty="0" err="1"/>
              <a:t>menunjukkan</a:t>
            </a:r>
            <a:r>
              <a:rPr lang="en-ID" dirty="0"/>
              <a:t> </a:t>
            </a:r>
            <a:r>
              <a:rPr lang="en-ID" dirty="0" err="1"/>
              <a:t>gejala</a:t>
            </a:r>
            <a:r>
              <a:rPr lang="en-ID" dirty="0"/>
              <a:t> dan </a:t>
            </a:r>
            <a:r>
              <a:rPr lang="en-ID" dirty="0" err="1"/>
              <a:t>tanda</a:t>
            </a:r>
            <a:r>
              <a:rPr lang="en-ID" dirty="0"/>
              <a:t> mayor </a:t>
            </a:r>
            <a:r>
              <a:rPr lang="en-ID" dirty="0" err="1"/>
              <a:t>maupun</a:t>
            </a:r>
            <a:r>
              <a:rPr lang="en-ID" dirty="0"/>
              <a:t> minor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berikut</a:t>
            </a:r>
            <a:r>
              <a:rPr lang="en-ID" dirty="0"/>
              <a:t> : (Tim </a:t>
            </a:r>
            <a:r>
              <a:rPr lang="en-ID" dirty="0" err="1"/>
              <a:t>Pokja</a:t>
            </a:r>
            <a:r>
              <a:rPr lang="en-ID" dirty="0"/>
              <a:t> SDKI DPP PPNI, 2016). </a:t>
            </a:r>
          </a:p>
          <a:p>
            <a:pPr marL="0" indent="0" algn="just">
              <a:buNone/>
            </a:pPr>
            <a:r>
              <a:rPr lang="en-ID" dirty="0"/>
              <a:t>a. </a:t>
            </a:r>
            <a:r>
              <a:rPr lang="en-ID" dirty="0" err="1"/>
              <a:t>Gejala</a:t>
            </a:r>
            <a:r>
              <a:rPr lang="en-ID" dirty="0"/>
              <a:t> dan </a:t>
            </a:r>
            <a:r>
              <a:rPr lang="en-ID" dirty="0" err="1"/>
              <a:t>tanda</a:t>
            </a:r>
            <a:r>
              <a:rPr lang="en-ID" dirty="0"/>
              <a:t> mayor </a:t>
            </a:r>
          </a:p>
          <a:p>
            <a:pPr marL="514350" indent="-514350" algn="just">
              <a:buAutoNum type="arabicParenR"/>
            </a:pP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subjektif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mengeluh</a:t>
            </a:r>
            <a:r>
              <a:rPr lang="en-ID" dirty="0"/>
              <a:t> </a:t>
            </a:r>
            <a:r>
              <a:rPr lang="en-ID" dirty="0" err="1"/>
              <a:t>sulit</a:t>
            </a:r>
            <a:r>
              <a:rPr lang="en-ID" dirty="0"/>
              <a:t> </a:t>
            </a:r>
            <a:r>
              <a:rPr lang="en-ID" dirty="0" err="1"/>
              <a:t>tidur</a:t>
            </a:r>
            <a:r>
              <a:rPr lang="en-ID" dirty="0"/>
              <a:t>, </a:t>
            </a:r>
            <a:r>
              <a:rPr lang="en-ID" dirty="0" err="1"/>
              <a:t>mengeluh</a:t>
            </a:r>
            <a:r>
              <a:rPr lang="en-ID" dirty="0"/>
              <a:t> </a:t>
            </a:r>
            <a:r>
              <a:rPr lang="en-ID" dirty="0" err="1"/>
              <a:t>sering</a:t>
            </a:r>
            <a:r>
              <a:rPr lang="en-ID" dirty="0"/>
              <a:t> </a:t>
            </a:r>
            <a:r>
              <a:rPr lang="en-ID" dirty="0" err="1"/>
              <a:t>terjaga</a:t>
            </a:r>
            <a:r>
              <a:rPr lang="en-ID" dirty="0"/>
              <a:t>, </a:t>
            </a:r>
            <a:r>
              <a:rPr lang="en-ID" dirty="0" err="1"/>
              <a:t>mengeluh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puas</a:t>
            </a:r>
            <a:r>
              <a:rPr lang="en-ID" dirty="0"/>
              <a:t> </a:t>
            </a:r>
            <a:r>
              <a:rPr lang="en-ID" dirty="0" err="1"/>
              <a:t>tidur</a:t>
            </a:r>
            <a:r>
              <a:rPr lang="en-ID" dirty="0"/>
              <a:t>, </a:t>
            </a:r>
            <a:r>
              <a:rPr lang="en-ID" dirty="0" err="1"/>
              <a:t>mengeluh</a:t>
            </a:r>
            <a:r>
              <a:rPr lang="en-ID" dirty="0"/>
              <a:t> </a:t>
            </a:r>
            <a:r>
              <a:rPr lang="en-ID" dirty="0" err="1"/>
              <a:t>pola</a:t>
            </a:r>
            <a:r>
              <a:rPr lang="en-ID" dirty="0"/>
              <a:t> </a:t>
            </a:r>
            <a:r>
              <a:rPr lang="en-ID" dirty="0" err="1"/>
              <a:t>tidur</a:t>
            </a:r>
            <a:r>
              <a:rPr lang="en-ID" dirty="0"/>
              <a:t> </a:t>
            </a:r>
            <a:r>
              <a:rPr lang="en-ID" dirty="0" err="1"/>
              <a:t>berubah</a:t>
            </a:r>
            <a:r>
              <a:rPr lang="en-ID" dirty="0"/>
              <a:t>, dan </a:t>
            </a:r>
            <a:r>
              <a:rPr lang="en-ID" dirty="0" err="1"/>
              <a:t>mengeluh</a:t>
            </a:r>
            <a:r>
              <a:rPr lang="en-ID" dirty="0"/>
              <a:t> </a:t>
            </a:r>
            <a:r>
              <a:rPr lang="en-ID" dirty="0" err="1"/>
              <a:t>istirahat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cukup</a:t>
            </a:r>
            <a:r>
              <a:rPr lang="en-ID" dirty="0"/>
              <a:t>. </a:t>
            </a:r>
          </a:p>
          <a:p>
            <a:pPr marL="0" indent="0" algn="just">
              <a:buNone/>
            </a:pPr>
            <a:r>
              <a:rPr lang="en-ID" dirty="0"/>
              <a:t>2)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objektif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tersedia</a:t>
            </a:r>
            <a:r>
              <a:rPr lang="en-ID" dirty="0"/>
              <a:t> </a:t>
            </a:r>
            <a:r>
              <a:rPr lang="en-ID" dirty="0" err="1"/>
              <a:t>gejala</a:t>
            </a:r>
            <a:r>
              <a:rPr lang="en-ID" dirty="0"/>
              <a:t> mayor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gangguan</a:t>
            </a:r>
            <a:r>
              <a:rPr lang="en-ID" dirty="0"/>
              <a:t> </a:t>
            </a:r>
            <a:r>
              <a:rPr lang="en-ID" dirty="0" err="1"/>
              <a:t>pola</a:t>
            </a:r>
            <a:r>
              <a:rPr lang="en-ID" dirty="0"/>
              <a:t> </a:t>
            </a:r>
            <a:r>
              <a:rPr lang="en-ID" dirty="0" err="1"/>
              <a:t>tidur</a:t>
            </a:r>
            <a:r>
              <a:rPr lang="en-ID" dirty="0"/>
              <a:t>. </a:t>
            </a:r>
          </a:p>
          <a:p>
            <a:pPr marL="0" indent="0" algn="just">
              <a:buNone/>
            </a:pPr>
            <a:r>
              <a:rPr lang="en-ID" dirty="0"/>
              <a:t>b. </a:t>
            </a:r>
            <a:r>
              <a:rPr lang="en-ID" dirty="0" err="1"/>
              <a:t>Gejala</a:t>
            </a:r>
            <a:r>
              <a:rPr lang="en-ID" dirty="0"/>
              <a:t> dan </a:t>
            </a:r>
            <a:r>
              <a:rPr lang="en-ID" dirty="0" err="1"/>
              <a:t>tanda</a:t>
            </a:r>
            <a:r>
              <a:rPr lang="en-ID" dirty="0"/>
              <a:t> minor </a:t>
            </a:r>
          </a:p>
          <a:p>
            <a:pPr marL="514350" indent="-514350" algn="just">
              <a:buAutoNum type="arabicParenR"/>
            </a:pP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subjektif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mengeluh</a:t>
            </a:r>
            <a:r>
              <a:rPr lang="en-ID" dirty="0"/>
              <a:t> </a:t>
            </a:r>
            <a:r>
              <a:rPr lang="en-ID" dirty="0" err="1"/>
              <a:t>kemampuan</a:t>
            </a:r>
            <a:r>
              <a:rPr lang="en-ID" dirty="0"/>
              <a:t> </a:t>
            </a:r>
            <a:r>
              <a:rPr lang="en-ID" dirty="0" err="1"/>
              <a:t>beraktivitas</a:t>
            </a:r>
            <a:r>
              <a:rPr lang="en-ID" dirty="0"/>
              <a:t> </a:t>
            </a:r>
            <a:r>
              <a:rPr lang="en-ID" dirty="0" err="1"/>
              <a:t>menurun</a:t>
            </a:r>
            <a:r>
              <a:rPr lang="en-ID" dirty="0"/>
              <a:t> </a:t>
            </a:r>
          </a:p>
          <a:p>
            <a:pPr marL="514350" indent="-514350" algn="just">
              <a:buAutoNum type="arabicParenR"/>
            </a:pP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objektif</a:t>
            </a:r>
            <a:r>
              <a:rPr lang="en-ID" dirty="0"/>
              <a:t> </a:t>
            </a:r>
            <a:r>
              <a:rPr lang="en-ID" dirty="0" err="1"/>
              <a:t>yaitu</a:t>
            </a:r>
            <a:r>
              <a:rPr lang="en-ID" dirty="0"/>
              <a:t> </a:t>
            </a:r>
            <a:r>
              <a:rPr lang="en-ID" dirty="0" err="1"/>
              <a:t>adanya</a:t>
            </a:r>
            <a:r>
              <a:rPr lang="en-ID" dirty="0"/>
              <a:t> </a:t>
            </a:r>
            <a:r>
              <a:rPr lang="en-ID" dirty="0" err="1"/>
              <a:t>kehitaman</a:t>
            </a:r>
            <a:r>
              <a:rPr lang="en-ID" dirty="0"/>
              <a:t> di </a:t>
            </a:r>
            <a:r>
              <a:rPr lang="en-ID" dirty="0" err="1"/>
              <a:t>daerah</a:t>
            </a:r>
            <a:r>
              <a:rPr lang="en-ID" dirty="0"/>
              <a:t> </a:t>
            </a:r>
            <a:r>
              <a:rPr lang="en-ID" dirty="0" err="1"/>
              <a:t>sekitar</a:t>
            </a:r>
            <a:r>
              <a:rPr lang="en-ID" dirty="0"/>
              <a:t> </a:t>
            </a:r>
            <a:r>
              <a:rPr lang="en-ID" dirty="0" err="1"/>
              <a:t>mata</a:t>
            </a:r>
            <a:r>
              <a:rPr lang="en-ID" dirty="0"/>
              <a:t>, </a:t>
            </a:r>
            <a:r>
              <a:rPr lang="en-ID" dirty="0" err="1"/>
              <a:t>konjungtiva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tampak</a:t>
            </a:r>
            <a:r>
              <a:rPr lang="en-ID" dirty="0"/>
              <a:t> </a:t>
            </a:r>
            <a:r>
              <a:rPr lang="en-ID" dirty="0" err="1"/>
              <a:t>merah</a:t>
            </a:r>
            <a:r>
              <a:rPr lang="en-ID" dirty="0"/>
              <a:t>, </a:t>
            </a:r>
            <a:r>
              <a:rPr lang="en-ID" dirty="0" err="1"/>
              <a:t>wajah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tampak</a:t>
            </a:r>
            <a:r>
              <a:rPr lang="en-ID" dirty="0"/>
              <a:t> </a:t>
            </a:r>
            <a:r>
              <a:rPr lang="en-ID" dirty="0" err="1"/>
              <a:t>mengantuk</a:t>
            </a:r>
            <a:r>
              <a:rPr lang="en-ID" dirty="0"/>
              <a:t> (</a:t>
            </a:r>
            <a:r>
              <a:rPr lang="en-ID" dirty="0" err="1"/>
              <a:t>Wahit</a:t>
            </a:r>
            <a:r>
              <a:rPr lang="en-ID" dirty="0"/>
              <a:t> Iqbal Mubarak et al., 2015).</a:t>
            </a:r>
          </a:p>
        </p:txBody>
      </p:sp>
    </p:spTree>
    <p:extLst>
      <p:ext uri="{BB962C8B-B14F-4D97-AF65-F5344CB8AC3E}">
        <p14:creationId xmlns:p14="http://schemas.microsoft.com/office/powerpoint/2010/main" val="695607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92AAC-5500-CA4B-34F7-A9E7B3CEA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6851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/>
              <a:t>Penyimpangan</a:t>
            </a:r>
            <a:r>
              <a:rPr lang="en-US" sz="2800" b="1" dirty="0"/>
              <a:t> </a:t>
            </a:r>
            <a:r>
              <a:rPr lang="en-US" sz="2800" b="1" dirty="0" err="1"/>
              <a:t>Tidur</a:t>
            </a:r>
            <a:r>
              <a:rPr lang="en-US" sz="2800" b="1" dirty="0"/>
              <a:t> yang </a:t>
            </a:r>
            <a:r>
              <a:rPr lang="en-US" sz="2800" b="1" dirty="0" err="1"/>
              <a:t>umum</a:t>
            </a:r>
            <a:r>
              <a:rPr lang="en-US" sz="2800" b="1" dirty="0"/>
              <a:t> </a:t>
            </a:r>
            <a:r>
              <a:rPr lang="en-US" sz="2800" b="1" dirty="0" err="1"/>
              <a:t>terjadi</a:t>
            </a:r>
            <a:r>
              <a:rPr lang="en-US" sz="2800" b="1" dirty="0"/>
              <a:t> </a:t>
            </a:r>
            <a:endParaRPr lang="en-ID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B36BC-DBF8-0AAE-0057-BD76E2389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1976"/>
            <a:ext cx="10515600" cy="5154987"/>
          </a:xfrm>
        </p:spPr>
        <p:txBody>
          <a:bodyPr/>
          <a:lstStyle/>
          <a:p>
            <a:pPr marL="0" indent="0" algn="just">
              <a:buNone/>
            </a:pPr>
            <a:r>
              <a:rPr lang="en-ID" dirty="0"/>
              <a:t>a. Insomnia</a:t>
            </a:r>
          </a:p>
          <a:p>
            <a:pPr marL="0" indent="0" algn="just">
              <a:buNone/>
            </a:pPr>
            <a:r>
              <a:rPr lang="en-ID" dirty="0"/>
              <a:t> Insomnia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ketidakmampuan</a:t>
            </a:r>
            <a:r>
              <a:rPr lang="en-ID" dirty="0"/>
              <a:t> </a:t>
            </a:r>
            <a:r>
              <a:rPr lang="en-ID" dirty="0" err="1"/>
              <a:t>memenuhi</a:t>
            </a:r>
            <a:r>
              <a:rPr lang="en-ID" dirty="0"/>
              <a:t> </a:t>
            </a:r>
            <a:r>
              <a:rPr lang="en-ID" dirty="0" err="1"/>
              <a:t>kebutuhan</a:t>
            </a:r>
            <a:r>
              <a:rPr lang="en-ID" dirty="0"/>
              <a:t> </a:t>
            </a:r>
            <a:r>
              <a:rPr lang="en-ID" dirty="0" err="1"/>
              <a:t>tidur</a:t>
            </a:r>
            <a:r>
              <a:rPr lang="en-ID" dirty="0"/>
              <a:t>, </a:t>
            </a:r>
            <a:r>
              <a:rPr lang="en-ID" dirty="0" err="1"/>
              <a:t>baik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kualitas</a:t>
            </a:r>
            <a:r>
              <a:rPr lang="en-ID" dirty="0"/>
              <a:t> </a:t>
            </a:r>
            <a:r>
              <a:rPr lang="en-ID" dirty="0" err="1"/>
              <a:t>maupun</a:t>
            </a:r>
            <a:r>
              <a:rPr lang="en-ID" dirty="0"/>
              <a:t> </a:t>
            </a:r>
            <a:r>
              <a:rPr lang="en-ID" dirty="0" err="1"/>
              <a:t>kuantitas</a:t>
            </a:r>
            <a:r>
              <a:rPr lang="en-ID" dirty="0"/>
              <a:t>. </a:t>
            </a:r>
            <a:r>
              <a:rPr lang="en-ID" dirty="0" err="1"/>
              <a:t>Gangguan</a:t>
            </a:r>
            <a:r>
              <a:rPr lang="en-ID" dirty="0"/>
              <a:t> </a:t>
            </a:r>
            <a:r>
              <a:rPr lang="en-ID" dirty="0" err="1"/>
              <a:t>tidur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umumnya</a:t>
            </a:r>
            <a:r>
              <a:rPr lang="en-ID" dirty="0"/>
              <a:t> </a:t>
            </a:r>
            <a:r>
              <a:rPr lang="en-ID" dirty="0" err="1"/>
              <a:t>ditemui</a:t>
            </a:r>
            <a:r>
              <a:rPr lang="en-ID" dirty="0"/>
              <a:t> pada </a:t>
            </a:r>
            <a:r>
              <a:rPr lang="en-ID" dirty="0" err="1"/>
              <a:t>individu</a:t>
            </a:r>
            <a:r>
              <a:rPr lang="en-ID" dirty="0"/>
              <a:t> </a:t>
            </a:r>
            <a:r>
              <a:rPr lang="en-ID" dirty="0" err="1"/>
              <a:t>dewasa</a:t>
            </a:r>
            <a:r>
              <a:rPr lang="en-ID" dirty="0"/>
              <a:t>. </a:t>
            </a:r>
            <a:r>
              <a:rPr lang="en-ID" dirty="0" err="1"/>
              <a:t>Penyebabnya</a:t>
            </a:r>
            <a:r>
              <a:rPr lang="en-ID" dirty="0"/>
              <a:t>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gangguan</a:t>
            </a:r>
            <a:r>
              <a:rPr lang="en-ID" dirty="0"/>
              <a:t> </a:t>
            </a:r>
            <a:r>
              <a:rPr lang="en-ID" dirty="0" err="1"/>
              <a:t>fisik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faktor</a:t>
            </a:r>
            <a:r>
              <a:rPr lang="en-ID" dirty="0"/>
              <a:t> mental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perasaan</a:t>
            </a:r>
            <a:r>
              <a:rPr lang="en-ID" dirty="0"/>
              <a:t> </a:t>
            </a:r>
            <a:r>
              <a:rPr lang="en-ID" dirty="0" err="1"/>
              <a:t>gundah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gelisah</a:t>
            </a:r>
            <a:r>
              <a:rPr lang="en-ID" dirty="0"/>
              <a:t>.</a:t>
            </a:r>
          </a:p>
          <a:p>
            <a:pPr marL="0" indent="0" algn="just">
              <a:buNone/>
            </a:pPr>
            <a:r>
              <a:rPr lang="en-ID" dirty="0"/>
              <a:t> b. Parasomnia </a:t>
            </a:r>
          </a:p>
          <a:p>
            <a:pPr marL="0" indent="0" algn="just">
              <a:buNone/>
            </a:pPr>
            <a:r>
              <a:rPr lang="en-ID" dirty="0"/>
              <a:t>Parasomnia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perilaku</a:t>
            </a:r>
            <a:r>
              <a:rPr lang="en-ID" dirty="0"/>
              <a:t> yang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mengganggu</a:t>
            </a:r>
            <a:r>
              <a:rPr lang="en-ID" dirty="0"/>
              <a:t> </a:t>
            </a:r>
            <a:r>
              <a:rPr lang="en-ID" dirty="0" err="1"/>
              <a:t>tidur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muncul</a:t>
            </a:r>
            <a:r>
              <a:rPr lang="en-ID" dirty="0"/>
              <a:t>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seseorang</a:t>
            </a:r>
            <a:r>
              <a:rPr lang="en-ID" dirty="0"/>
              <a:t> </a:t>
            </a:r>
            <a:r>
              <a:rPr lang="en-ID" dirty="0" err="1"/>
              <a:t>tidur</a:t>
            </a:r>
            <a:r>
              <a:rPr lang="en-ID" dirty="0"/>
              <a:t>. </a:t>
            </a:r>
            <a:r>
              <a:rPr lang="en-ID" dirty="0" err="1"/>
              <a:t>Beberapa</a:t>
            </a:r>
            <a:r>
              <a:rPr lang="en-ID" dirty="0"/>
              <a:t> </a:t>
            </a:r>
            <a:r>
              <a:rPr lang="en-ID" dirty="0" err="1"/>
              <a:t>turunan</a:t>
            </a:r>
            <a:r>
              <a:rPr lang="en-ID" dirty="0"/>
              <a:t> parasomnia </a:t>
            </a:r>
            <a:r>
              <a:rPr lang="en-ID" dirty="0" err="1"/>
              <a:t>antara</a:t>
            </a:r>
            <a:r>
              <a:rPr lang="en-ID" dirty="0"/>
              <a:t> lain </a:t>
            </a:r>
            <a:r>
              <a:rPr lang="en-ID" dirty="0" err="1"/>
              <a:t>sering</a:t>
            </a:r>
            <a:r>
              <a:rPr lang="en-ID" dirty="0"/>
              <a:t> </a:t>
            </a:r>
            <a:r>
              <a:rPr lang="en-ID" dirty="0" err="1"/>
              <a:t>terjaga</a:t>
            </a:r>
            <a:r>
              <a:rPr lang="en-ID" dirty="0"/>
              <a:t>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tidur</a:t>
            </a:r>
            <a:r>
              <a:rPr lang="en-ID" dirty="0"/>
              <a:t> </a:t>
            </a:r>
            <a:r>
              <a:rPr lang="en-ID" dirty="0" err="1"/>
              <a:t>berjalan</a:t>
            </a:r>
            <a:r>
              <a:rPr lang="en-ID" dirty="0"/>
              <a:t>, </a:t>
            </a:r>
            <a:r>
              <a:rPr lang="en-ID" dirty="0" err="1"/>
              <a:t>gangguan</a:t>
            </a:r>
            <a:r>
              <a:rPr lang="en-ID" dirty="0"/>
              <a:t> </a:t>
            </a:r>
            <a:r>
              <a:rPr lang="en-ID" dirty="0" err="1"/>
              <a:t>transisi</a:t>
            </a:r>
            <a:r>
              <a:rPr lang="en-ID" dirty="0"/>
              <a:t> </a:t>
            </a:r>
            <a:r>
              <a:rPr lang="en-ID" dirty="0" err="1"/>
              <a:t>bangun</a:t>
            </a:r>
            <a:r>
              <a:rPr lang="en-ID" dirty="0"/>
              <a:t> </a:t>
            </a:r>
            <a:r>
              <a:rPr lang="en-ID" dirty="0" err="1"/>
              <a:t>tidur</a:t>
            </a:r>
            <a:r>
              <a:rPr lang="en-ID" dirty="0"/>
              <a:t>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mengigau</a:t>
            </a:r>
            <a:r>
              <a:rPr lang="en-ID" dirty="0"/>
              <a:t>, parasomnia </a:t>
            </a:r>
            <a:r>
              <a:rPr lang="en-ID" dirty="0" err="1"/>
              <a:t>yng</a:t>
            </a:r>
            <a:r>
              <a:rPr lang="en-ID" dirty="0"/>
              <a:t> </a:t>
            </a:r>
            <a:r>
              <a:rPr lang="en-ID" dirty="0" err="1"/>
              <a:t>terkait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tidur</a:t>
            </a:r>
            <a:r>
              <a:rPr lang="en-ID" dirty="0"/>
              <a:t> REM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mimpi</a:t>
            </a:r>
            <a:r>
              <a:rPr lang="en-ID" dirty="0"/>
              <a:t> </a:t>
            </a:r>
            <a:r>
              <a:rPr lang="en-ID" dirty="0" err="1"/>
              <a:t>buruk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490009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D4C8F-4DBD-C0F4-386D-6670728F8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7506"/>
            <a:ext cx="10515600" cy="528945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ID" dirty="0"/>
              <a:t>c. </a:t>
            </a:r>
            <a:r>
              <a:rPr lang="en-ID" dirty="0" err="1"/>
              <a:t>Hipersomnia</a:t>
            </a:r>
            <a:endParaRPr lang="en-ID" dirty="0"/>
          </a:p>
          <a:p>
            <a:pPr marL="0" indent="0" algn="just">
              <a:buNone/>
            </a:pPr>
            <a:r>
              <a:rPr lang="en-ID" dirty="0" err="1"/>
              <a:t>Hipersomnia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kebalikan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insomnia, </a:t>
            </a:r>
            <a:r>
              <a:rPr lang="en-ID" dirty="0" err="1"/>
              <a:t>yaitu</a:t>
            </a:r>
            <a:r>
              <a:rPr lang="en-ID" dirty="0"/>
              <a:t> </a:t>
            </a:r>
            <a:r>
              <a:rPr lang="en-ID" dirty="0" err="1"/>
              <a:t>tidur</a:t>
            </a:r>
            <a:r>
              <a:rPr lang="en-ID" dirty="0"/>
              <a:t> yang </a:t>
            </a:r>
            <a:r>
              <a:rPr lang="en-ID" dirty="0" err="1"/>
              <a:t>berlebihan</a:t>
            </a:r>
            <a:r>
              <a:rPr lang="en-ID" dirty="0"/>
              <a:t> </a:t>
            </a:r>
            <a:r>
              <a:rPr lang="en-ID" dirty="0" err="1"/>
              <a:t>terutama</a:t>
            </a:r>
            <a:r>
              <a:rPr lang="en-ID" dirty="0"/>
              <a:t> pada </a:t>
            </a:r>
            <a:r>
              <a:rPr lang="en-ID" dirty="0" err="1"/>
              <a:t>siang</a:t>
            </a:r>
            <a:r>
              <a:rPr lang="en-ID" dirty="0"/>
              <a:t> </a:t>
            </a:r>
            <a:r>
              <a:rPr lang="en-ID" dirty="0" err="1"/>
              <a:t>hari</a:t>
            </a:r>
            <a:r>
              <a:rPr lang="en-ID" dirty="0"/>
              <a:t>. </a:t>
            </a:r>
            <a:r>
              <a:rPr lang="en-ID" dirty="0" err="1"/>
              <a:t>Gangguan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disebabkan</a:t>
            </a:r>
            <a:r>
              <a:rPr lang="en-ID" dirty="0"/>
              <a:t> oleh </a:t>
            </a:r>
            <a:r>
              <a:rPr lang="en-ID" dirty="0" err="1"/>
              <a:t>kondisi</a:t>
            </a:r>
            <a:r>
              <a:rPr lang="en-ID" dirty="0"/>
              <a:t> </a:t>
            </a:r>
            <a:r>
              <a:rPr lang="en-ID" dirty="0" err="1"/>
              <a:t>medis</a:t>
            </a:r>
            <a:r>
              <a:rPr lang="en-ID" dirty="0"/>
              <a:t> </a:t>
            </a:r>
            <a:r>
              <a:rPr lang="en-ID" dirty="0" err="1"/>
              <a:t>tertentu</a:t>
            </a:r>
            <a:r>
              <a:rPr lang="en-ID" dirty="0"/>
              <a:t>,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kerusakan</a:t>
            </a:r>
            <a:r>
              <a:rPr lang="en-ID" dirty="0"/>
              <a:t> system </a:t>
            </a:r>
            <a:r>
              <a:rPr lang="en-ID" dirty="0" err="1"/>
              <a:t>saraf</a:t>
            </a:r>
            <a:r>
              <a:rPr lang="en-ID" dirty="0"/>
              <a:t>, </a:t>
            </a:r>
            <a:r>
              <a:rPr lang="en-ID" dirty="0" err="1"/>
              <a:t>gangguan</a:t>
            </a:r>
            <a:r>
              <a:rPr lang="en-ID" dirty="0"/>
              <a:t> pada </a:t>
            </a:r>
            <a:r>
              <a:rPr lang="en-ID" dirty="0" err="1"/>
              <a:t>hati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ginjal</a:t>
            </a:r>
            <a:r>
              <a:rPr lang="en-ID" dirty="0"/>
              <a:t>,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gangguan</a:t>
            </a:r>
            <a:r>
              <a:rPr lang="en-ID" dirty="0"/>
              <a:t> </a:t>
            </a:r>
            <a:r>
              <a:rPr lang="en-ID" dirty="0" err="1"/>
              <a:t>metabolisme</a:t>
            </a:r>
            <a:r>
              <a:rPr lang="en-ID" dirty="0"/>
              <a:t>. </a:t>
            </a:r>
          </a:p>
          <a:p>
            <a:pPr marL="0" indent="0" algn="just">
              <a:buNone/>
            </a:pPr>
            <a:r>
              <a:rPr lang="en-ID" dirty="0"/>
              <a:t>d. </a:t>
            </a:r>
            <a:r>
              <a:rPr lang="en-ID" dirty="0" err="1"/>
              <a:t>Narkolepsi</a:t>
            </a:r>
            <a:r>
              <a:rPr lang="en-ID" dirty="0"/>
              <a:t> </a:t>
            </a:r>
          </a:p>
          <a:p>
            <a:pPr marL="0" indent="0" algn="just">
              <a:buNone/>
            </a:pPr>
            <a:r>
              <a:rPr lang="en-ID" dirty="0" err="1"/>
              <a:t>Narkolepsi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gelombang</a:t>
            </a:r>
            <a:r>
              <a:rPr lang="en-ID" dirty="0"/>
              <a:t> </a:t>
            </a:r>
            <a:r>
              <a:rPr lang="en-ID" dirty="0" err="1"/>
              <a:t>kantuk</a:t>
            </a:r>
            <a:r>
              <a:rPr lang="en-ID" dirty="0"/>
              <a:t> yang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tertahankan</a:t>
            </a:r>
            <a:r>
              <a:rPr lang="en-ID" dirty="0"/>
              <a:t> yang </a:t>
            </a:r>
            <a:r>
              <a:rPr lang="en-ID" dirty="0" err="1"/>
              <a:t>muncul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tiba</a:t>
            </a:r>
            <a:r>
              <a:rPr lang="en-ID" dirty="0"/>
              <a:t> – </a:t>
            </a:r>
            <a:r>
              <a:rPr lang="en-ID" dirty="0" err="1"/>
              <a:t>tiba</a:t>
            </a:r>
            <a:r>
              <a:rPr lang="en-ID" dirty="0"/>
              <a:t> pada </a:t>
            </a:r>
            <a:r>
              <a:rPr lang="en-ID" dirty="0" err="1"/>
              <a:t>siang</a:t>
            </a:r>
            <a:r>
              <a:rPr lang="en-ID" dirty="0"/>
              <a:t> </a:t>
            </a:r>
            <a:r>
              <a:rPr lang="en-ID" dirty="0" err="1"/>
              <a:t>hari</a:t>
            </a:r>
            <a:r>
              <a:rPr lang="en-ID" dirty="0"/>
              <a:t>. </a:t>
            </a:r>
            <a:r>
              <a:rPr lang="en-ID" dirty="0" err="1"/>
              <a:t>Gangguan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disebut</a:t>
            </a:r>
            <a:r>
              <a:rPr lang="en-ID" dirty="0"/>
              <a:t> juga </a:t>
            </a:r>
            <a:r>
              <a:rPr lang="en-ID" dirty="0" err="1"/>
              <a:t>sebagai</a:t>
            </a:r>
            <a:r>
              <a:rPr lang="en-ID" dirty="0"/>
              <a:t> “</a:t>
            </a:r>
            <a:r>
              <a:rPr lang="en-ID" dirty="0" err="1"/>
              <a:t>serangan</a:t>
            </a:r>
            <a:r>
              <a:rPr lang="en-ID" dirty="0"/>
              <a:t> </a:t>
            </a:r>
            <a:r>
              <a:rPr lang="en-ID" dirty="0" err="1"/>
              <a:t>tidur</a:t>
            </a:r>
            <a:r>
              <a:rPr lang="en-ID" dirty="0"/>
              <a:t>”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i="1" dirty="0"/>
              <a:t>sleep attack</a:t>
            </a:r>
            <a:r>
              <a:rPr lang="en-ID" dirty="0"/>
              <a:t>. </a:t>
            </a:r>
          </a:p>
          <a:p>
            <a:pPr marL="0" indent="0" algn="just">
              <a:buNone/>
            </a:pPr>
            <a:r>
              <a:rPr lang="en-ID" dirty="0"/>
              <a:t>e. </a:t>
            </a:r>
            <a:r>
              <a:rPr lang="en-ID" dirty="0" err="1"/>
              <a:t>Apnea</a:t>
            </a:r>
            <a:r>
              <a:rPr lang="en-ID" dirty="0"/>
              <a:t>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tidur</a:t>
            </a:r>
            <a:r>
              <a:rPr lang="en-ID" dirty="0"/>
              <a:t> </a:t>
            </a:r>
          </a:p>
          <a:p>
            <a:pPr marL="0" indent="0" algn="just">
              <a:buNone/>
            </a:pPr>
            <a:r>
              <a:rPr lang="en-ID" dirty="0" err="1"/>
              <a:t>Apnea</a:t>
            </a:r>
            <a:r>
              <a:rPr lang="en-ID" dirty="0"/>
              <a:t>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tidur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kondisi</a:t>
            </a:r>
            <a:r>
              <a:rPr lang="en-ID" dirty="0"/>
              <a:t> </a:t>
            </a:r>
            <a:r>
              <a:rPr lang="en-ID" dirty="0" err="1"/>
              <a:t>terhentinya</a:t>
            </a:r>
            <a:r>
              <a:rPr lang="en-ID" dirty="0"/>
              <a:t> </a:t>
            </a:r>
            <a:r>
              <a:rPr lang="en-ID" dirty="0" err="1"/>
              <a:t>nafas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periodik</a:t>
            </a:r>
            <a:r>
              <a:rPr lang="en-ID" dirty="0"/>
              <a:t> pada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tidur</a:t>
            </a:r>
            <a:r>
              <a:rPr lang="en-ID" dirty="0"/>
              <a:t>. </a:t>
            </a:r>
            <a:r>
              <a:rPr lang="en-ID" dirty="0" err="1"/>
              <a:t>Kondisi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diduga</a:t>
            </a:r>
            <a:r>
              <a:rPr lang="en-ID" dirty="0"/>
              <a:t> </a:t>
            </a:r>
            <a:r>
              <a:rPr lang="en-ID" dirty="0" err="1"/>
              <a:t>terjadi</a:t>
            </a:r>
            <a:r>
              <a:rPr lang="en-ID" dirty="0"/>
              <a:t> pada orang yang </a:t>
            </a:r>
            <a:r>
              <a:rPr lang="en-ID" dirty="0" err="1"/>
              <a:t>mengorok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keras</a:t>
            </a:r>
            <a:r>
              <a:rPr lang="en-ID" dirty="0"/>
              <a:t>, </a:t>
            </a:r>
            <a:r>
              <a:rPr lang="en-ID" dirty="0" err="1"/>
              <a:t>sering</a:t>
            </a:r>
            <a:r>
              <a:rPr lang="en-ID" dirty="0"/>
              <a:t> </a:t>
            </a:r>
            <a:r>
              <a:rPr lang="en-ID" dirty="0" err="1"/>
              <a:t>terjaga</a:t>
            </a:r>
            <a:r>
              <a:rPr lang="en-ID" dirty="0"/>
              <a:t> di </a:t>
            </a:r>
            <a:r>
              <a:rPr lang="en-ID" dirty="0" err="1"/>
              <a:t>malam</a:t>
            </a:r>
            <a:r>
              <a:rPr lang="en-ID" dirty="0"/>
              <a:t> </a:t>
            </a:r>
            <a:r>
              <a:rPr lang="en-ID" dirty="0" err="1"/>
              <a:t>hari</a:t>
            </a:r>
            <a:r>
              <a:rPr lang="en-ID" dirty="0"/>
              <a:t>, insomnia, </a:t>
            </a:r>
            <a:r>
              <a:rPr lang="en-ID" dirty="0" err="1"/>
              <a:t>mengantuk</a:t>
            </a:r>
            <a:r>
              <a:rPr lang="en-ID" dirty="0"/>
              <a:t> </a:t>
            </a:r>
            <a:r>
              <a:rPr lang="en-ID" dirty="0" err="1"/>
              <a:t>berlebihan</a:t>
            </a:r>
            <a:r>
              <a:rPr lang="en-ID" dirty="0"/>
              <a:t> pada </a:t>
            </a:r>
            <a:r>
              <a:rPr lang="en-ID" dirty="0" err="1"/>
              <a:t>siang</a:t>
            </a:r>
            <a:r>
              <a:rPr lang="en-ID" dirty="0"/>
              <a:t> </a:t>
            </a:r>
            <a:r>
              <a:rPr lang="en-ID" dirty="0" err="1"/>
              <a:t>hari</a:t>
            </a:r>
            <a:r>
              <a:rPr lang="en-ID" dirty="0"/>
              <a:t>, </a:t>
            </a:r>
            <a:r>
              <a:rPr lang="en-ID" dirty="0" err="1"/>
              <a:t>sakit</a:t>
            </a:r>
            <a:r>
              <a:rPr lang="en-ID" dirty="0"/>
              <a:t> </a:t>
            </a:r>
            <a:r>
              <a:rPr lang="en-ID" dirty="0" err="1"/>
              <a:t>kepala</a:t>
            </a:r>
            <a:r>
              <a:rPr lang="en-ID" dirty="0"/>
              <a:t> di </a:t>
            </a:r>
            <a:r>
              <a:rPr lang="en-ID" dirty="0" err="1"/>
              <a:t>pagi</a:t>
            </a:r>
            <a:r>
              <a:rPr lang="en-ID" dirty="0"/>
              <a:t> </a:t>
            </a:r>
            <a:r>
              <a:rPr lang="en-ID" dirty="0" err="1"/>
              <a:t>hari</a:t>
            </a:r>
            <a:r>
              <a:rPr lang="en-ID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72453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F6A5F-F010-9BD8-6F2F-749BC568D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99247"/>
            <a:ext cx="10515600" cy="5477716"/>
          </a:xfrm>
        </p:spPr>
        <p:txBody>
          <a:bodyPr/>
          <a:lstStyle/>
          <a:p>
            <a:pPr marL="0" indent="0" algn="just">
              <a:buNone/>
            </a:pPr>
            <a:r>
              <a:rPr lang="en-ID" dirty="0"/>
              <a:t>f. </a:t>
            </a:r>
            <a:r>
              <a:rPr lang="en-ID" i="1" dirty="0"/>
              <a:t>Sleep walking</a:t>
            </a:r>
          </a:p>
          <a:p>
            <a:pPr marL="0" indent="0" algn="just">
              <a:buNone/>
            </a:pPr>
            <a:r>
              <a:rPr lang="en-ID" dirty="0"/>
              <a:t> </a:t>
            </a:r>
            <a:r>
              <a:rPr lang="en-ID" i="1" dirty="0"/>
              <a:t>Sleep walking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perilaku</a:t>
            </a:r>
            <a:r>
              <a:rPr lang="en-ID" dirty="0"/>
              <a:t> yang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mengganggu</a:t>
            </a:r>
            <a:r>
              <a:rPr lang="en-ID" dirty="0"/>
              <a:t> </a:t>
            </a:r>
            <a:r>
              <a:rPr lang="en-ID" dirty="0" err="1"/>
              <a:t>tidur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muncul</a:t>
            </a:r>
            <a:r>
              <a:rPr lang="en-ID" dirty="0"/>
              <a:t>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seseorang</a:t>
            </a:r>
            <a:r>
              <a:rPr lang="en-ID" dirty="0"/>
              <a:t> </a:t>
            </a:r>
            <a:r>
              <a:rPr lang="en-ID" dirty="0" err="1"/>
              <a:t>tidur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perilaku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normal. </a:t>
            </a:r>
          </a:p>
          <a:p>
            <a:pPr marL="0" indent="0" algn="just">
              <a:buNone/>
            </a:pPr>
            <a:r>
              <a:rPr lang="en-ID" dirty="0"/>
              <a:t>g. </a:t>
            </a:r>
            <a:r>
              <a:rPr lang="en-ID" i="1" dirty="0"/>
              <a:t>Sleep </a:t>
            </a:r>
            <a:r>
              <a:rPr lang="en-ID" i="1" dirty="0" err="1"/>
              <a:t>apnea</a:t>
            </a:r>
            <a:r>
              <a:rPr lang="en-ID" i="1" dirty="0"/>
              <a:t> </a:t>
            </a:r>
          </a:p>
          <a:p>
            <a:pPr marL="0" indent="0" algn="just">
              <a:buNone/>
            </a:pPr>
            <a:r>
              <a:rPr lang="en-ID" i="1" dirty="0"/>
              <a:t>Sleep </a:t>
            </a:r>
            <a:r>
              <a:rPr lang="en-ID" i="1" dirty="0" err="1"/>
              <a:t>apnea</a:t>
            </a:r>
            <a:r>
              <a:rPr lang="en-ID" i="1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gangguan</a:t>
            </a:r>
            <a:r>
              <a:rPr lang="en-ID" dirty="0"/>
              <a:t> </a:t>
            </a:r>
            <a:r>
              <a:rPr lang="en-ID" dirty="0" err="1"/>
              <a:t>tidur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kesulitan</a:t>
            </a:r>
            <a:r>
              <a:rPr lang="en-ID" dirty="0"/>
              <a:t> </a:t>
            </a:r>
            <a:r>
              <a:rPr lang="en-ID" dirty="0" err="1"/>
              <a:t>bernafas</a:t>
            </a:r>
            <a:r>
              <a:rPr lang="en-ID" dirty="0"/>
              <a:t>. Ada dua </a:t>
            </a:r>
            <a:r>
              <a:rPr lang="en-ID" dirty="0" err="1"/>
              <a:t>jenis</a:t>
            </a:r>
            <a:r>
              <a:rPr lang="en-ID" dirty="0"/>
              <a:t> sleep </a:t>
            </a:r>
            <a:r>
              <a:rPr lang="en-ID" dirty="0" err="1"/>
              <a:t>apnea</a:t>
            </a:r>
            <a:r>
              <a:rPr lang="en-ID" dirty="0"/>
              <a:t>, </a:t>
            </a:r>
            <a:r>
              <a:rPr lang="en-ID" dirty="0" err="1"/>
              <a:t>yaitu</a:t>
            </a:r>
            <a:r>
              <a:rPr lang="en-ID" dirty="0"/>
              <a:t> </a:t>
            </a:r>
            <a:r>
              <a:rPr lang="en-ID" dirty="0" err="1"/>
              <a:t>sentral</a:t>
            </a:r>
            <a:r>
              <a:rPr lang="en-ID" dirty="0"/>
              <a:t> dan </a:t>
            </a:r>
            <a:r>
              <a:rPr lang="en-ID" dirty="0" err="1"/>
              <a:t>obstruktif</a:t>
            </a:r>
            <a:r>
              <a:rPr lang="en-ID" dirty="0"/>
              <a:t>. Orang yang </a:t>
            </a:r>
            <a:r>
              <a:rPr lang="en-ID" dirty="0" err="1"/>
              <a:t>menderita</a:t>
            </a:r>
            <a:r>
              <a:rPr lang="en-ID" dirty="0"/>
              <a:t> </a:t>
            </a:r>
            <a:r>
              <a:rPr lang="en-ID" dirty="0" err="1"/>
              <a:t>hal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biasanya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sadar</a:t>
            </a:r>
            <a:r>
              <a:rPr lang="en-ID" dirty="0"/>
              <a:t>, </a:t>
            </a:r>
            <a:r>
              <a:rPr lang="en-ID" dirty="0" err="1"/>
              <a:t>walaupun</a:t>
            </a:r>
            <a:r>
              <a:rPr lang="en-ID" dirty="0"/>
              <a:t> </a:t>
            </a:r>
            <a:r>
              <a:rPr lang="en-ID" dirty="0" err="1"/>
              <a:t>setelah</a:t>
            </a:r>
            <a:r>
              <a:rPr lang="en-ID" dirty="0"/>
              <a:t> </a:t>
            </a:r>
            <a:r>
              <a:rPr lang="en-ID" dirty="0" err="1"/>
              <a:t>bangun</a:t>
            </a:r>
            <a:r>
              <a:rPr lang="en-ID" dirty="0"/>
              <a:t>. </a:t>
            </a:r>
          </a:p>
          <a:p>
            <a:pPr marL="0" indent="0" algn="just">
              <a:buNone/>
            </a:pPr>
            <a:r>
              <a:rPr lang="en-ID" dirty="0"/>
              <a:t>h. </a:t>
            </a:r>
            <a:r>
              <a:rPr lang="en-ID" i="1" dirty="0"/>
              <a:t>Delayed sleep phase disorder </a:t>
            </a:r>
          </a:p>
          <a:p>
            <a:pPr marL="0" indent="0" algn="just">
              <a:buNone/>
            </a:pPr>
            <a:r>
              <a:rPr lang="en-ID" dirty="0"/>
              <a:t>Orang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kondisi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ditandai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kesulitan</a:t>
            </a:r>
            <a:r>
              <a:rPr lang="en-ID" dirty="0"/>
              <a:t> </a:t>
            </a:r>
            <a:r>
              <a:rPr lang="en-ID" dirty="0" err="1"/>
              <a:t>tidur</a:t>
            </a:r>
            <a:r>
              <a:rPr lang="en-ID" dirty="0"/>
              <a:t> pada </a:t>
            </a:r>
            <a:r>
              <a:rPr lang="en-ID" dirty="0" err="1"/>
              <a:t>malam</a:t>
            </a:r>
            <a:r>
              <a:rPr lang="en-ID" dirty="0"/>
              <a:t> </a:t>
            </a:r>
            <a:r>
              <a:rPr lang="en-ID" dirty="0" err="1"/>
              <a:t>hari</a:t>
            </a:r>
            <a:r>
              <a:rPr lang="en-ID" dirty="0"/>
              <a:t>,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mengalami</a:t>
            </a:r>
            <a:r>
              <a:rPr lang="en-ID" dirty="0"/>
              <a:t> </a:t>
            </a:r>
            <a:r>
              <a:rPr lang="en-ID" dirty="0" err="1"/>
              <a:t>kesulitan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bangun</a:t>
            </a:r>
            <a:r>
              <a:rPr lang="en-ID" dirty="0"/>
              <a:t> </a:t>
            </a:r>
            <a:r>
              <a:rPr lang="en-ID" dirty="0" err="1"/>
              <a:t>pagi</a:t>
            </a:r>
            <a:r>
              <a:rPr lang="en-ID" dirty="0"/>
              <a:t>. </a:t>
            </a:r>
            <a:r>
              <a:rPr lang="en-ID" dirty="0" err="1"/>
              <a:t>Kondisi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dianggap</a:t>
            </a:r>
            <a:r>
              <a:rPr lang="en-ID" dirty="0"/>
              <a:t> normal </a:t>
            </a:r>
            <a:r>
              <a:rPr lang="en-ID" dirty="0" err="1"/>
              <a:t>jika</a:t>
            </a:r>
            <a:r>
              <a:rPr lang="en-ID" dirty="0"/>
              <a:t> yang </a:t>
            </a:r>
            <a:r>
              <a:rPr lang="en-ID" dirty="0" err="1"/>
              <a:t>mengalaminya</a:t>
            </a:r>
            <a:r>
              <a:rPr lang="en-ID" dirty="0"/>
              <a:t> </a:t>
            </a:r>
            <a:r>
              <a:rPr lang="en-ID" dirty="0" err="1"/>
              <a:t>sesekali</a:t>
            </a:r>
            <a:r>
              <a:rPr lang="en-ID" dirty="0"/>
              <a:t>,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jika</a:t>
            </a:r>
            <a:r>
              <a:rPr lang="en-ID" dirty="0"/>
              <a:t> </a:t>
            </a:r>
            <a:r>
              <a:rPr lang="en-ID" dirty="0" err="1"/>
              <a:t>mengalaminya</a:t>
            </a:r>
            <a:r>
              <a:rPr lang="en-ID" dirty="0"/>
              <a:t> </a:t>
            </a:r>
            <a:r>
              <a:rPr lang="en-ID" dirty="0" err="1"/>
              <a:t>hampir</a:t>
            </a:r>
            <a:r>
              <a:rPr lang="en-ID" dirty="0"/>
              <a:t> </a:t>
            </a:r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pagi</a:t>
            </a:r>
            <a:r>
              <a:rPr lang="en-ID" dirty="0"/>
              <a:t> </a:t>
            </a:r>
            <a:r>
              <a:rPr lang="en-ID" dirty="0" err="1"/>
              <a:t>maka</a:t>
            </a:r>
            <a:r>
              <a:rPr lang="en-ID" dirty="0"/>
              <a:t> </a:t>
            </a:r>
            <a:r>
              <a:rPr lang="en-ID" dirty="0" err="1"/>
              <a:t>perlu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perhatian</a:t>
            </a:r>
            <a:r>
              <a:rPr lang="en-ID" dirty="0"/>
              <a:t> </a:t>
            </a:r>
            <a:r>
              <a:rPr lang="en-ID" dirty="0" err="1"/>
              <a:t>serius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1560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F96E2-0499-90BE-BECA-D4680AC11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1294"/>
            <a:ext cx="10515600" cy="5235669"/>
          </a:xfrm>
        </p:spPr>
        <p:txBody>
          <a:bodyPr>
            <a:normAutofit lnSpcReduction="10000"/>
          </a:bodyPr>
          <a:lstStyle/>
          <a:p>
            <a:pPr marL="571500" indent="-571500" algn="just">
              <a:buAutoNum type="romanLcPeriod"/>
            </a:pPr>
            <a:r>
              <a:rPr lang="en-ID" dirty="0" err="1"/>
              <a:t>Somnabolisme</a:t>
            </a:r>
            <a:r>
              <a:rPr lang="en-ID" dirty="0"/>
              <a:t> </a:t>
            </a:r>
          </a:p>
          <a:p>
            <a:pPr marL="0" indent="0" algn="just">
              <a:buNone/>
            </a:pPr>
            <a:r>
              <a:rPr lang="en-ID" dirty="0" err="1"/>
              <a:t>Somnabolisme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keadaan</a:t>
            </a:r>
            <a:r>
              <a:rPr lang="en-ID" dirty="0"/>
              <a:t> </a:t>
            </a:r>
            <a:r>
              <a:rPr lang="en-ID" dirty="0" err="1"/>
              <a:t>perubahan</a:t>
            </a:r>
            <a:r>
              <a:rPr lang="en-ID" dirty="0"/>
              <a:t> </a:t>
            </a:r>
            <a:r>
              <a:rPr lang="en-ID" dirty="0" err="1"/>
              <a:t>kesadaran</a:t>
            </a:r>
            <a:r>
              <a:rPr lang="en-ID" dirty="0"/>
              <a:t>, </a:t>
            </a:r>
            <a:r>
              <a:rPr lang="en-ID" dirty="0" err="1"/>
              <a:t>fenomena</a:t>
            </a:r>
            <a:r>
              <a:rPr lang="en-ID" dirty="0"/>
              <a:t> </a:t>
            </a:r>
            <a:r>
              <a:rPr lang="en-ID" dirty="0" err="1"/>
              <a:t>tidur</a:t>
            </a:r>
            <a:r>
              <a:rPr lang="en-ID" dirty="0"/>
              <a:t> – </a:t>
            </a:r>
            <a:r>
              <a:rPr lang="en-ID" dirty="0" err="1"/>
              <a:t>bangun</a:t>
            </a:r>
            <a:r>
              <a:rPr lang="en-ID" dirty="0"/>
              <a:t>, </a:t>
            </a:r>
            <a:r>
              <a:rPr lang="en-ID" dirty="0" err="1"/>
              <a:t>terjadi</a:t>
            </a:r>
            <a:r>
              <a:rPr lang="en-ID" dirty="0"/>
              <a:t> pada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besamaan</a:t>
            </a:r>
            <a:r>
              <a:rPr lang="en-ID" dirty="0"/>
              <a:t>. </a:t>
            </a:r>
            <a:r>
              <a:rPr lang="en-ID" dirty="0" err="1"/>
              <a:t>Sewaktu</a:t>
            </a:r>
            <a:r>
              <a:rPr lang="en-ID" dirty="0"/>
              <a:t> </a:t>
            </a:r>
            <a:r>
              <a:rPr lang="en-ID" dirty="0" err="1"/>
              <a:t>tidur</a:t>
            </a:r>
            <a:r>
              <a:rPr lang="en-ID" dirty="0"/>
              <a:t>, </a:t>
            </a:r>
            <a:r>
              <a:rPr lang="en-ID" dirty="0" err="1"/>
              <a:t>penderita</a:t>
            </a:r>
            <a:r>
              <a:rPr lang="en-ID" dirty="0"/>
              <a:t> </a:t>
            </a:r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dirty="0" err="1"/>
              <a:t>aktivitas</a:t>
            </a:r>
            <a:r>
              <a:rPr lang="en-ID" dirty="0"/>
              <a:t> </a:t>
            </a:r>
            <a:r>
              <a:rPr lang="en-ID" dirty="0" err="1"/>
              <a:t>motorik</a:t>
            </a:r>
            <a:r>
              <a:rPr lang="en-ID" dirty="0"/>
              <a:t> yang </a:t>
            </a:r>
            <a:r>
              <a:rPr lang="en-ID" dirty="0" err="1"/>
              <a:t>biasa</a:t>
            </a:r>
            <a:r>
              <a:rPr lang="en-ID" dirty="0"/>
              <a:t> </a:t>
            </a:r>
            <a:r>
              <a:rPr lang="en-ID" dirty="0" err="1"/>
              <a:t>dilakukan</a:t>
            </a:r>
            <a:r>
              <a:rPr lang="en-ID" dirty="0"/>
              <a:t>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berjalan</a:t>
            </a:r>
            <a:r>
              <a:rPr lang="en-ID" dirty="0"/>
              <a:t>, </a:t>
            </a:r>
            <a:r>
              <a:rPr lang="en-ID" dirty="0" err="1"/>
              <a:t>berpakaian</a:t>
            </a:r>
            <a:r>
              <a:rPr lang="en-ID" dirty="0"/>
              <a:t>,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pergi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kamar</a:t>
            </a:r>
            <a:r>
              <a:rPr lang="en-ID" dirty="0"/>
              <a:t> mandi, dan lain-lain. Akhir </a:t>
            </a:r>
            <a:r>
              <a:rPr lang="en-ID" dirty="0" err="1"/>
              <a:t>kegiatan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kadang</a:t>
            </a:r>
            <a:r>
              <a:rPr lang="en-ID" dirty="0"/>
              <a:t> </a:t>
            </a:r>
            <a:r>
              <a:rPr lang="en-ID" dirty="0" err="1"/>
              <a:t>penderita</a:t>
            </a:r>
            <a:r>
              <a:rPr lang="en-ID" dirty="0"/>
              <a:t> </a:t>
            </a:r>
            <a:r>
              <a:rPr lang="en-ID" dirty="0" err="1"/>
              <a:t>terjaga</a:t>
            </a:r>
            <a:r>
              <a:rPr lang="en-ID" dirty="0"/>
              <a:t>. </a:t>
            </a:r>
          </a:p>
          <a:p>
            <a:pPr marL="0" indent="0" algn="just">
              <a:buNone/>
            </a:pPr>
            <a:r>
              <a:rPr lang="en-ID" dirty="0"/>
              <a:t>j. </a:t>
            </a:r>
            <a:r>
              <a:rPr lang="en-ID" dirty="0" err="1"/>
              <a:t>Mendengkur</a:t>
            </a:r>
            <a:r>
              <a:rPr lang="en-ID" dirty="0"/>
              <a:t> </a:t>
            </a:r>
          </a:p>
          <a:p>
            <a:pPr marL="0" indent="0" algn="just">
              <a:buNone/>
            </a:pPr>
            <a:r>
              <a:rPr lang="en-ID" dirty="0" err="1"/>
              <a:t>Disebabkan</a:t>
            </a:r>
            <a:r>
              <a:rPr lang="en-ID" dirty="0"/>
              <a:t> oleh </a:t>
            </a:r>
            <a:r>
              <a:rPr lang="en-ID" dirty="0" err="1"/>
              <a:t>adanya</a:t>
            </a:r>
            <a:r>
              <a:rPr lang="en-ID" dirty="0"/>
              <a:t> </a:t>
            </a:r>
            <a:r>
              <a:rPr lang="en-ID" dirty="0" err="1"/>
              <a:t>rintangan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pengaliran</a:t>
            </a:r>
            <a:r>
              <a:rPr lang="en-ID" dirty="0"/>
              <a:t> </a:t>
            </a:r>
            <a:r>
              <a:rPr lang="en-ID" dirty="0" err="1"/>
              <a:t>udara</a:t>
            </a:r>
            <a:r>
              <a:rPr lang="en-ID" dirty="0"/>
              <a:t> di </a:t>
            </a:r>
            <a:r>
              <a:rPr lang="en-ID" dirty="0" err="1"/>
              <a:t>hidung</a:t>
            </a:r>
            <a:r>
              <a:rPr lang="en-ID" dirty="0"/>
              <a:t> dan </a:t>
            </a:r>
            <a:r>
              <a:rPr lang="en-ID" dirty="0" err="1"/>
              <a:t>mulut</a:t>
            </a:r>
            <a:r>
              <a:rPr lang="en-ID" dirty="0"/>
              <a:t>. </a:t>
            </a:r>
            <a:r>
              <a:rPr lang="en-ID" dirty="0" err="1"/>
              <a:t>Amandel</a:t>
            </a:r>
            <a:r>
              <a:rPr lang="en-ID" dirty="0"/>
              <a:t> yang </a:t>
            </a:r>
            <a:r>
              <a:rPr lang="en-ID" dirty="0" err="1"/>
              <a:t>membengkak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faktor</a:t>
            </a:r>
            <a:r>
              <a:rPr lang="en-ID" dirty="0"/>
              <a:t> yang </a:t>
            </a:r>
            <a:r>
              <a:rPr lang="en-ID" dirty="0" err="1"/>
              <a:t>turut</a:t>
            </a:r>
            <a:r>
              <a:rPr lang="en-ID" dirty="0"/>
              <a:t> </a:t>
            </a:r>
            <a:r>
              <a:rPr lang="en-ID" dirty="0" err="1"/>
              <a:t>menyebabkan</a:t>
            </a:r>
            <a:r>
              <a:rPr lang="en-ID" dirty="0"/>
              <a:t> </a:t>
            </a:r>
            <a:r>
              <a:rPr lang="en-ID" dirty="0" err="1"/>
              <a:t>mendengkur</a:t>
            </a:r>
            <a:r>
              <a:rPr lang="en-ID" dirty="0"/>
              <a:t>. </a:t>
            </a:r>
          </a:p>
          <a:p>
            <a:pPr marL="0" indent="0" algn="just">
              <a:buNone/>
            </a:pPr>
            <a:r>
              <a:rPr lang="en-ID" dirty="0"/>
              <a:t>k. Nightmare </a:t>
            </a:r>
          </a:p>
          <a:p>
            <a:pPr marL="0" indent="0" algn="just">
              <a:buNone/>
            </a:pPr>
            <a:r>
              <a:rPr lang="en-ID" dirty="0" err="1"/>
              <a:t>Biasanya</a:t>
            </a:r>
            <a:r>
              <a:rPr lang="en-ID" dirty="0"/>
              <a:t> </a:t>
            </a:r>
            <a:r>
              <a:rPr lang="en-ID" dirty="0" err="1"/>
              <a:t>terjadi</a:t>
            </a:r>
            <a:r>
              <a:rPr lang="en-ID" dirty="0"/>
              <a:t> pada </a:t>
            </a:r>
            <a:r>
              <a:rPr lang="en-ID" dirty="0" err="1"/>
              <a:t>sepertiga</a:t>
            </a:r>
            <a:r>
              <a:rPr lang="en-ID" dirty="0"/>
              <a:t> </a:t>
            </a:r>
            <a:r>
              <a:rPr lang="en-ID" dirty="0" err="1"/>
              <a:t>awal</a:t>
            </a:r>
            <a:r>
              <a:rPr lang="en-ID" dirty="0"/>
              <a:t> </a:t>
            </a:r>
            <a:r>
              <a:rPr lang="en-ID" dirty="0" err="1"/>
              <a:t>tidur</a:t>
            </a:r>
            <a:r>
              <a:rPr lang="en-ID" dirty="0"/>
              <a:t>.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gejala</a:t>
            </a:r>
            <a:r>
              <a:rPr lang="en-ID" dirty="0"/>
              <a:t> </a:t>
            </a:r>
            <a:r>
              <a:rPr lang="en-ID" dirty="0" err="1"/>
              <a:t>tiba-tiba</a:t>
            </a:r>
            <a:r>
              <a:rPr lang="en-ID" dirty="0"/>
              <a:t> </a:t>
            </a:r>
            <a:r>
              <a:rPr lang="en-ID" dirty="0" err="1"/>
              <a:t>bangun</a:t>
            </a:r>
            <a:r>
              <a:rPr lang="en-ID" dirty="0"/>
              <a:t> </a:t>
            </a:r>
            <a:r>
              <a:rPr lang="en-ID" dirty="0" err="1"/>
              <a:t>tengah</a:t>
            </a:r>
            <a:r>
              <a:rPr lang="en-ID" dirty="0"/>
              <a:t> </a:t>
            </a:r>
            <a:r>
              <a:rPr lang="en-ID" dirty="0" err="1"/>
              <a:t>malam</a:t>
            </a:r>
            <a:r>
              <a:rPr lang="en-ID" dirty="0"/>
              <a:t>, </a:t>
            </a:r>
            <a:r>
              <a:rPr lang="en-ID" dirty="0" err="1"/>
              <a:t>menangis</a:t>
            </a:r>
            <a:r>
              <a:rPr lang="en-ID" dirty="0"/>
              <a:t> dan </a:t>
            </a:r>
            <a:r>
              <a:rPr lang="en-ID" dirty="0" err="1"/>
              <a:t>ketakutan</a:t>
            </a:r>
            <a:r>
              <a:rPr lang="en-ID" dirty="0"/>
              <a:t>. Hal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dikarenakan</a:t>
            </a:r>
            <a:r>
              <a:rPr lang="en-ID" dirty="0"/>
              <a:t> </a:t>
            </a:r>
            <a:r>
              <a:rPr lang="en-ID" dirty="0" err="1"/>
              <a:t>tidur</a:t>
            </a:r>
            <a:r>
              <a:rPr lang="en-ID" dirty="0"/>
              <a:t> yang </a:t>
            </a:r>
            <a:r>
              <a:rPr lang="en-ID" dirty="0" err="1"/>
              <a:t>disertai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mimpi</a:t>
            </a:r>
            <a:r>
              <a:rPr lang="en-ID" dirty="0"/>
              <a:t> </a:t>
            </a:r>
            <a:r>
              <a:rPr lang="en-ID" dirty="0" err="1"/>
              <a:t>buruk</a:t>
            </a:r>
            <a:r>
              <a:rPr lang="en-ID" dirty="0"/>
              <a:t>.</a:t>
            </a:r>
          </a:p>
          <a:p>
            <a:pPr marL="0" indent="0" algn="just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23210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40335-A710-A15B-44F0-B590B8631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2013"/>
            <a:ext cx="10515600" cy="737534"/>
          </a:xfrm>
        </p:spPr>
        <p:txBody>
          <a:bodyPr>
            <a:normAutofit fontScale="90000"/>
          </a:bodyPr>
          <a:lstStyle/>
          <a:p>
            <a:pPr marL="742950" lvl="1" indent="-285750"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Pengajaran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Klien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kebiasaan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kebersihan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tidur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D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505A7-BDA1-E359-495A-246027937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3306"/>
            <a:ext cx="10515600" cy="4652681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Anjurkan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klien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mencoba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berlatih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sehari-hari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baik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pagi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sore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hindari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latihan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kuat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jam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sebelum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tidur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Waspadai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klien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tidur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panjang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selama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akhir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pekan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libur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mencegah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gangguan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siklus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tidur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bangun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normal </a:t>
            </a: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Jelaskan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bahwa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jika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mungkin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jangan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menggunakan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kamar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tidur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belajar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intensif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memakan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cemilan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nonton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tv,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kegiatan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lainnya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selain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seks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Jelaskan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bahwa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klien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harus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berusaha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menghindari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kekhawatiran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ketikan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tidur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lakukan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latihan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relaksasi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Berikan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saran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bangun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tempat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tidur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lakukan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beberapa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kegiatan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tenang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sampai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perasaan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mengantuk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kembali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tempat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tidur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jika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klien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tidur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waktu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30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menit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setelah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berada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tempat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tidur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Sarankan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klien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membatasi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kafein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membatasi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konsumsi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alcohol </a:t>
            </a: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Mintalah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klien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memeriksa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lingkungan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Sampaikan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bahwa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penggunaan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penutup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telinga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penutup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mata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membantu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Anjurkan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klien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menghindari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makanan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berat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selama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jam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sebelum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waktu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tidur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cemilan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ringan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membantu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D" sz="1600" dirty="0"/>
          </a:p>
        </p:txBody>
      </p:sp>
    </p:spTree>
    <p:extLst>
      <p:ext uri="{BB962C8B-B14F-4D97-AF65-F5344CB8AC3E}">
        <p14:creationId xmlns:p14="http://schemas.microsoft.com/office/powerpoint/2010/main" val="2759353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D476D-E42B-BAFB-93ED-5074CE9C4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Sleep </a:t>
            </a:r>
            <a:r>
              <a:rPr lang="en-US" dirty="0" err="1"/>
              <a:t>Bruxim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Laken/</a:t>
            </a:r>
            <a:r>
              <a:rPr lang="en-US" dirty="0" err="1"/>
              <a:t>seprai</a:t>
            </a:r>
            <a:r>
              <a:rPr lang="en-US" dirty="0"/>
              <a:t>, </a:t>
            </a:r>
            <a:r>
              <a:rPr lang="en-US" dirty="0" err="1"/>
              <a:t>bouven</a:t>
            </a:r>
            <a:r>
              <a:rPr lang="en-US" dirty="0"/>
              <a:t> </a:t>
            </a:r>
            <a:r>
              <a:rPr lang="en-US" dirty="0" err="1"/>
              <a:t>laken</a:t>
            </a:r>
            <a:r>
              <a:rPr lang="en-US" dirty="0"/>
              <a:t>, over </a:t>
            </a:r>
            <a:r>
              <a:rPr lang="en-US" dirty="0" err="1"/>
              <a:t>laken</a:t>
            </a:r>
            <a:r>
              <a:rPr lang="en-US" dirty="0"/>
              <a:t>, steek </a:t>
            </a:r>
            <a:r>
              <a:rPr lang="en-US" dirty="0" err="1"/>
              <a:t>laken</a:t>
            </a:r>
            <a:r>
              <a:rPr lang="en-US" dirty="0"/>
              <a:t>, </a:t>
            </a:r>
            <a:r>
              <a:rPr lang="en-US" dirty="0" err="1"/>
              <a:t>perlak</a:t>
            </a:r>
            <a:r>
              <a:rPr lang="en-US" dirty="0"/>
              <a:t>, </a:t>
            </a:r>
            <a:r>
              <a:rPr lang="en-US" dirty="0" err="1"/>
              <a:t>sarung</a:t>
            </a:r>
            <a:r>
              <a:rPr lang="en-US" dirty="0"/>
              <a:t> </a:t>
            </a:r>
            <a:r>
              <a:rPr lang="en-US" dirty="0" err="1"/>
              <a:t>bantal</a:t>
            </a:r>
            <a:r>
              <a:rPr lang="en-US" dirty="0"/>
              <a:t> dan </a:t>
            </a:r>
            <a:r>
              <a:rPr lang="en-US" dirty="0" err="1"/>
              <a:t>selimut</a:t>
            </a:r>
            <a:r>
              <a:rPr lang="en-US" dirty="0"/>
              <a:t>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28003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7FB3F-1CC4-C301-C727-77C88D59E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65986"/>
          </a:xfrm>
        </p:spPr>
        <p:txBody>
          <a:bodyPr/>
          <a:lstStyle/>
          <a:p>
            <a:r>
              <a:rPr lang="en-US" i="1" dirty="0"/>
              <a:t>Case Study</a:t>
            </a:r>
            <a:endParaRPr lang="en-ID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BE00C-86C1-08FA-35C4-A7B333DE6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869141"/>
            <a:ext cx="9601196" cy="4006727"/>
          </a:xfrm>
        </p:spPr>
        <p:txBody>
          <a:bodyPr>
            <a:normAutofit fontScale="77500" lnSpcReduction="20000"/>
          </a:bodyPr>
          <a:lstStyle/>
          <a:p>
            <a:r>
              <a:rPr lang="en-ID" dirty="0"/>
              <a:t>Ny. A </a:t>
            </a:r>
            <a:r>
              <a:rPr lang="en-ID" dirty="0" err="1"/>
              <a:t>berumur</a:t>
            </a:r>
            <a:r>
              <a:rPr lang="en-ID" dirty="0"/>
              <a:t> 40 </a:t>
            </a:r>
            <a:r>
              <a:rPr lang="en-ID" dirty="0" err="1"/>
              <a:t>tahun</a:t>
            </a:r>
            <a:r>
              <a:rPr lang="en-ID" dirty="0"/>
              <a:t> </a:t>
            </a:r>
            <a:r>
              <a:rPr lang="en-ID" dirty="0" err="1"/>
              <a:t>dirawat</a:t>
            </a:r>
            <a:r>
              <a:rPr lang="en-ID" dirty="0"/>
              <a:t> di </a:t>
            </a:r>
            <a:r>
              <a:rPr lang="en-ID" dirty="0" err="1"/>
              <a:t>ruang</a:t>
            </a:r>
            <a:r>
              <a:rPr lang="en-ID" dirty="0"/>
              <a:t> </a:t>
            </a:r>
            <a:r>
              <a:rPr lang="en-ID" dirty="0" err="1"/>
              <a:t>perawatan</a:t>
            </a:r>
            <a:r>
              <a:rPr lang="en-ID" dirty="0"/>
              <a:t> </a:t>
            </a:r>
            <a:r>
              <a:rPr lang="en-ID" dirty="0" err="1"/>
              <a:t>rawat</a:t>
            </a:r>
            <a:r>
              <a:rPr lang="en-ID" dirty="0"/>
              <a:t> </a:t>
            </a:r>
            <a:r>
              <a:rPr lang="en-ID" dirty="0" err="1"/>
              <a:t>inap</a:t>
            </a:r>
            <a:r>
              <a:rPr lang="en-ID" dirty="0"/>
              <a:t> M </a:t>
            </a:r>
            <a:r>
              <a:rPr lang="en-ID" dirty="0" err="1"/>
              <a:t>dengan</a:t>
            </a:r>
            <a:r>
              <a:rPr lang="en-ID" dirty="0"/>
              <a:t>  </a:t>
            </a:r>
            <a:r>
              <a:rPr lang="en-ID" dirty="0" err="1"/>
              <a:t>diagnosa</a:t>
            </a:r>
            <a:r>
              <a:rPr lang="en-ID" dirty="0"/>
              <a:t> post </a:t>
            </a:r>
            <a:r>
              <a:rPr lang="en-ID" dirty="0" err="1"/>
              <a:t>operasi</a:t>
            </a:r>
            <a:r>
              <a:rPr lang="en-ID" dirty="0"/>
              <a:t> CA </a:t>
            </a:r>
            <a:r>
              <a:rPr lang="en-ID" dirty="0" err="1"/>
              <a:t>Mamae</a:t>
            </a:r>
            <a:r>
              <a:rPr lang="en-ID" dirty="0"/>
              <a:t>. </a:t>
            </a:r>
            <a:r>
              <a:rPr lang="en-ID" dirty="0" err="1"/>
              <a:t>Berdasarkan</a:t>
            </a:r>
            <a:r>
              <a:rPr lang="en-ID" dirty="0"/>
              <a:t> </a:t>
            </a:r>
            <a:r>
              <a:rPr lang="en-ID" dirty="0" err="1"/>
              <a:t>pengkajian</a:t>
            </a:r>
            <a:r>
              <a:rPr lang="en-ID" dirty="0"/>
              <a:t> pada Ny. A </a:t>
            </a:r>
            <a:r>
              <a:rPr lang="en-ID" dirty="0" err="1"/>
              <a:t>berumur</a:t>
            </a:r>
            <a:r>
              <a:rPr lang="en-ID" dirty="0"/>
              <a:t> 50 </a:t>
            </a:r>
            <a:r>
              <a:rPr lang="en-ID" dirty="0" err="1"/>
              <a:t>tahun</a:t>
            </a:r>
            <a:r>
              <a:rPr lang="en-ID" dirty="0"/>
              <a:t> </a:t>
            </a:r>
            <a:r>
              <a:rPr lang="en-ID" dirty="0" err="1"/>
              <a:t>beragama</a:t>
            </a:r>
            <a:r>
              <a:rPr lang="en-ID" dirty="0"/>
              <a:t> </a:t>
            </a:r>
            <a:r>
              <a:rPr lang="en-ID" dirty="0" err="1"/>
              <a:t>islam</a:t>
            </a:r>
            <a:r>
              <a:rPr lang="en-ID" dirty="0"/>
              <a:t> dan </a:t>
            </a:r>
            <a:r>
              <a:rPr lang="en-ID" dirty="0" err="1"/>
              <a:t>suku</a:t>
            </a:r>
            <a:r>
              <a:rPr lang="en-ID" dirty="0"/>
              <a:t> </a:t>
            </a:r>
            <a:r>
              <a:rPr lang="en-ID" dirty="0" err="1"/>
              <a:t>bugis</a:t>
            </a:r>
            <a:r>
              <a:rPr lang="en-ID" dirty="0"/>
              <a:t>, </a:t>
            </a:r>
            <a:r>
              <a:rPr lang="en-ID" dirty="0" err="1"/>
              <a:t>pekerjaan</a:t>
            </a:r>
            <a:r>
              <a:rPr lang="en-ID" dirty="0"/>
              <a:t> </a:t>
            </a:r>
            <a:r>
              <a:rPr lang="en-ID" dirty="0" err="1"/>
              <a:t>Ny.A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ibu</a:t>
            </a:r>
            <a:r>
              <a:rPr lang="en-ID" dirty="0"/>
              <a:t> </a:t>
            </a:r>
            <a:r>
              <a:rPr lang="en-ID" dirty="0" err="1"/>
              <a:t>rumah</a:t>
            </a:r>
            <a:r>
              <a:rPr lang="en-ID" dirty="0"/>
              <a:t> </a:t>
            </a:r>
            <a:r>
              <a:rPr lang="en-ID" dirty="0" err="1"/>
              <a:t>tangga</a:t>
            </a:r>
            <a:r>
              <a:rPr lang="en-ID" dirty="0"/>
              <a:t>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Ny. A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janda</a:t>
            </a:r>
            <a:r>
              <a:rPr lang="en-ID" dirty="0"/>
              <a:t> dan </a:t>
            </a:r>
            <a:r>
              <a:rPr lang="en-ID" dirty="0" err="1"/>
              <a:t>tinggal</a:t>
            </a:r>
            <a:r>
              <a:rPr lang="en-ID" dirty="0"/>
              <a:t> </a:t>
            </a:r>
            <a:r>
              <a:rPr lang="en-ID" dirty="0" err="1"/>
              <a:t>bersama</a:t>
            </a:r>
            <a:r>
              <a:rPr lang="en-ID" dirty="0"/>
              <a:t> </a:t>
            </a:r>
            <a:r>
              <a:rPr lang="en-ID" dirty="0" err="1"/>
              <a:t>anaknya</a:t>
            </a:r>
            <a:r>
              <a:rPr lang="en-ID" dirty="0"/>
              <a:t> Tn. M yang </a:t>
            </a:r>
            <a:r>
              <a:rPr lang="en-ID" dirty="0" err="1"/>
              <a:t>berumur</a:t>
            </a:r>
            <a:r>
              <a:rPr lang="en-ID" dirty="0"/>
              <a:t> 30 </a:t>
            </a:r>
            <a:r>
              <a:rPr lang="en-ID" dirty="0" err="1"/>
              <a:t>tahun</a:t>
            </a:r>
            <a:r>
              <a:rPr lang="en-ID" dirty="0"/>
              <a:t> di Jl. H. </a:t>
            </a:r>
            <a:r>
              <a:rPr lang="en-ID" dirty="0" err="1"/>
              <a:t>Banawula</a:t>
            </a:r>
            <a:r>
              <a:rPr lang="en-ID" dirty="0"/>
              <a:t> </a:t>
            </a:r>
            <a:r>
              <a:rPr lang="en-ID" dirty="0" err="1"/>
              <a:t>Sinapoy</a:t>
            </a:r>
            <a:r>
              <a:rPr lang="en-ID" dirty="0"/>
              <a:t>, </a:t>
            </a:r>
            <a:r>
              <a:rPr lang="en-ID" dirty="0" err="1"/>
              <a:t>Ny.A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jaminan</a:t>
            </a:r>
            <a:r>
              <a:rPr lang="en-ID" dirty="0"/>
              <a:t> </a:t>
            </a:r>
            <a:r>
              <a:rPr lang="en-ID" dirty="0" err="1"/>
              <a:t>kesehatan</a:t>
            </a:r>
            <a:r>
              <a:rPr lang="en-ID" dirty="0"/>
              <a:t> BPJS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perawatan</a:t>
            </a:r>
            <a:r>
              <a:rPr lang="en-ID" dirty="0"/>
              <a:t> </a:t>
            </a:r>
            <a:r>
              <a:rPr lang="en-ID" dirty="0" err="1"/>
              <a:t>selama</a:t>
            </a:r>
            <a:r>
              <a:rPr lang="en-ID" dirty="0"/>
              <a:t> </a:t>
            </a:r>
            <a:r>
              <a:rPr lang="en-ID" dirty="0" err="1"/>
              <a:t>dirumah</a:t>
            </a:r>
            <a:r>
              <a:rPr lang="en-ID" dirty="0"/>
              <a:t> </a:t>
            </a:r>
            <a:r>
              <a:rPr lang="en-ID" dirty="0" err="1"/>
              <a:t>sakit</a:t>
            </a:r>
            <a:r>
              <a:rPr lang="en-ID" dirty="0"/>
              <a:t> dan </a:t>
            </a:r>
            <a:r>
              <a:rPr lang="en-ID" dirty="0" err="1"/>
              <a:t>anaknya</a:t>
            </a:r>
            <a:r>
              <a:rPr lang="en-ID" dirty="0"/>
              <a:t> </a:t>
            </a:r>
            <a:r>
              <a:rPr lang="en-ID" dirty="0" err="1"/>
              <a:t>Tn.M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penanggung</a:t>
            </a:r>
            <a:r>
              <a:rPr lang="en-ID" dirty="0"/>
              <a:t> </a:t>
            </a:r>
            <a:r>
              <a:rPr lang="en-ID" dirty="0" err="1"/>
              <a:t>jawab</a:t>
            </a:r>
            <a:r>
              <a:rPr lang="en-ID" dirty="0"/>
              <a:t> </a:t>
            </a:r>
            <a:r>
              <a:rPr lang="en-ID" dirty="0" err="1"/>
              <a:t>selama</a:t>
            </a:r>
            <a:r>
              <a:rPr lang="en-ID" dirty="0"/>
              <a:t> proses </a:t>
            </a:r>
            <a:r>
              <a:rPr lang="en-ID" dirty="0" err="1"/>
              <a:t>perawatannya</a:t>
            </a:r>
            <a:r>
              <a:rPr lang="en-ID" dirty="0"/>
              <a:t>. </a:t>
            </a:r>
          </a:p>
          <a:p>
            <a:r>
              <a:rPr lang="en-ID" dirty="0"/>
              <a:t>a. </a:t>
            </a:r>
            <a:r>
              <a:rPr lang="en-ID" dirty="0" err="1"/>
              <a:t>Keluhan</a:t>
            </a:r>
            <a:r>
              <a:rPr lang="en-ID" dirty="0"/>
              <a:t> </a:t>
            </a:r>
            <a:r>
              <a:rPr lang="en-ID" dirty="0" err="1"/>
              <a:t>utama</a:t>
            </a:r>
            <a:r>
              <a:rPr lang="en-ID" dirty="0"/>
              <a:t> 1) </a:t>
            </a:r>
            <a:r>
              <a:rPr lang="en-ID" dirty="0" err="1"/>
              <a:t>Klien</a:t>
            </a:r>
            <a:r>
              <a:rPr lang="en-ID" dirty="0"/>
              <a:t> </a:t>
            </a:r>
            <a:r>
              <a:rPr lang="en-ID" dirty="0" err="1"/>
              <a:t>mengatakan</a:t>
            </a:r>
            <a:r>
              <a:rPr lang="en-ID" dirty="0"/>
              <a:t> </a:t>
            </a:r>
            <a:r>
              <a:rPr lang="en-ID" dirty="0" err="1"/>
              <a:t>nyeri</a:t>
            </a:r>
            <a:r>
              <a:rPr lang="en-ID" dirty="0"/>
              <a:t> post </a:t>
            </a:r>
            <a:r>
              <a:rPr lang="en-ID" dirty="0" err="1"/>
              <a:t>operasi</a:t>
            </a:r>
            <a:r>
              <a:rPr lang="en-ID" dirty="0"/>
              <a:t> CA </a:t>
            </a:r>
            <a:r>
              <a:rPr lang="en-ID" dirty="0" err="1"/>
              <a:t>Mamae</a:t>
            </a:r>
            <a:r>
              <a:rPr lang="en-ID" dirty="0"/>
              <a:t> pada </a:t>
            </a:r>
            <a:r>
              <a:rPr lang="en-ID" dirty="0" err="1"/>
              <a:t>payudara</a:t>
            </a:r>
            <a:r>
              <a:rPr lang="en-ID" dirty="0"/>
              <a:t> </a:t>
            </a:r>
            <a:r>
              <a:rPr lang="en-ID" dirty="0" err="1"/>
              <a:t>sebelah</a:t>
            </a:r>
            <a:r>
              <a:rPr lang="en-ID" dirty="0"/>
              <a:t> </a:t>
            </a:r>
            <a:r>
              <a:rPr lang="en-ID" dirty="0" err="1"/>
              <a:t>kanan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skala</a:t>
            </a:r>
            <a:r>
              <a:rPr lang="en-ID" dirty="0"/>
              <a:t> </a:t>
            </a:r>
            <a:r>
              <a:rPr lang="en-ID" dirty="0" err="1"/>
              <a:t>nyeri</a:t>
            </a:r>
            <a:r>
              <a:rPr lang="en-ID" dirty="0"/>
              <a:t> 5 2) </a:t>
            </a:r>
            <a:r>
              <a:rPr lang="en-ID" dirty="0" err="1"/>
              <a:t>Klien</a:t>
            </a:r>
            <a:r>
              <a:rPr lang="en-ID" dirty="0"/>
              <a:t> </a:t>
            </a:r>
            <a:r>
              <a:rPr lang="en-ID" dirty="0" err="1"/>
              <a:t>mengeluh</a:t>
            </a:r>
            <a:r>
              <a:rPr lang="en-ID" dirty="0"/>
              <a:t> </a:t>
            </a:r>
            <a:r>
              <a:rPr lang="en-ID" dirty="0" err="1"/>
              <a:t>sulit</a:t>
            </a:r>
            <a:r>
              <a:rPr lang="en-ID" dirty="0"/>
              <a:t> </a:t>
            </a:r>
            <a:r>
              <a:rPr lang="en-ID" dirty="0" err="1"/>
              <a:t>tidur</a:t>
            </a:r>
            <a:r>
              <a:rPr lang="en-ID" dirty="0"/>
              <a:t> 3) </a:t>
            </a:r>
            <a:r>
              <a:rPr lang="en-ID" dirty="0" err="1"/>
              <a:t>Klien</a:t>
            </a:r>
            <a:r>
              <a:rPr lang="en-ID" dirty="0"/>
              <a:t> </a:t>
            </a:r>
            <a:r>
              <a:rPr lang="en-ID" dirty="0" err="1"/>
              <a:t>mengatakan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puas</a:t>
            </a:r>
            <a:r>
              <a:rPr lang="en-ID" dirty="0"/>
              <a:t> </a:t>
            </a:r>
            <a:r>
              <a:rPr lang="en-ID" dirty="0" err="1"/>
              <a:t>tidur</a:t>
            </a:r>
            <a:r>
              <a:rPr lang="en-ID" dirty="0"/>
              <a:t> 4) </a:t>
            </a:r>
            <a:r>
              <a:rPr lang="en-ID" dirty="0" err="1"/>
              <a:t>Klien</a:t>
            </a:r>
            <a:r>
              <a:rPr lang="en-ID" dirty="0"/>
              <a:t> </a:t>
            </a:r>
            <a:r>
              <a:rPr lang="en-ID" dirty="0" err="1"/>
              <a:t>mengatakan</a:t>
            </a:r>
            <a:r>
              <a:rPr lang="en-ID" dirty="0"/>
              <a:t> </a:t>
            </a:r>
            <a:r>
              <a:rPr lang="en-ID" dirty="0" err="1"/>
              <a:t>tidur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4 jam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sehari</a:t>
            </a:r>
            <a:r>
              <a:rPr lang="en-ID" dirty="0"/>
              <a:t> dan </a:t>
            </a:r>
            <a:r>
              <a:rPr lang="en-ID" dirty="0" err="1"/>
              <a:t>sering</a:t>
            </a:r>
            <a:r>
              <a:rPr lang="en-ID" dirty="0"/>
              <a:t> </a:t>
            </a:r>
            <a:r>
              <a:rPr lang="en-ID" dirty="0" err="1"/>
              <a:t>terbangun</a:t>
            </a:r>
            <a:r>
              <a:rPr lang="en-ID" dirty="0"/>
              <a:t> di </a:t>
            </a:r>
            <a:r>
              <a:rPr lang="en-ID" dirty="0" err="1"/>
              <a:t>malam</a:t>
            </a:r>
            <a:r>
              <a:rPr lang="en-ID" dirty="0"/>
              <a:t> </a:t>
            </a:r>
            <a:r>
              <a:rPr lang="en-ID" dirty="0" err="1"/>
              <a:t>hari</a:t>
            </a:r>
            <a:r>
              <a:rPr lang="en-ID" dirty="0"/>
              <a:t> </a:t>
            </a:r>
          </a:p>
          <a:p>
            <a:r>
              <a:rPr lang="en-ID" dirty="0"/>
              <a:t>b. Riwayat Kesehatan </a:t>
            </a:r>
            <a:r>
              <a:rPr lang="en-ID" dirty="0" err="1"/>
              <a:t>Sekarang</a:t>
            </a:r>
            <a:r>
              <a:rPr lang="en-ID" dirty="0"/>
              <a:t> 1) </a:t>
            </a:r>
            <a:r>
              <a:rPr lang="en-ID" dirty="0" err="1"/>
              <a:t>Prosedur</a:t>
            </a:r>
            <a:r>
              <a:rPr lang="en-ID" dirty="0"/>
              <a:t> </a:t>
            </a:r>
            <a:r>
              <a:rPr lang="en-ID" dirty="0" err="1"/>
              <a:t>operasi</a:t>
            </a:r>
            <a:r>
              <a:rPr lang="en-ID" dirty="0"/>
              <a:t> dan </a:t>
            </a:r>
            <a:r>
              <a:rPr lang="en-ID" dirty="0" err="1"/>
              <a:t>perawatan</a:t>
            </a:r>
            <a:r>
              <a:rPr lang="en-ID" dirty="0"/>
              <a:t> </a:t>
            </a:r>
            <a:r>
              <a:rPr lang="en-ID" dirty="0" err="1"/>
              <a:t>rumah</a:t>
            </a:r>
            <a:r>
              <a:rPr lang="en-ID" dirty="0"/>
              <a:t> </a:t>
            </a:r>
            <a:r>
              <a:rPr lang="en-ID" dirty="0" err="1"/>
              <a:t>sakit</a:t>
            </a:r>
            <a:r>
              <a:rPr lang="en-ID" dirty="0"/>
              <a:t> : Ya, Post </a:t>
            </a:r>
            <a:r>
              <a:rPr lang="en-ID" dirty="0" err="1"/>
              <a:t>Operasi</a:t>
            </a:r>
            <a:r>
              <a:rPr lang="en-ID" dirty="0"/>
              <a:t> CA </a:t>
            </a:r>
            <a:r>
              <a:rPr lang="en-ID" dirty="0" err="1"/>
              <a:t>Mamae</a:t>
            </a:r>
            <a:r>
              <a:rPr lang="en-ID" dirty="0"/>
              <a:t> H0 2) Waktu </a:t>
            </a:r>
            <a:r>
              <a:rPr lang="en-ID" dirty="0" err="1"/>
              <a:t>timbulnya</a:t>
            </a:r>
            <a:r>
              <a:rPr lang="en-ID" dirty="0"/>
              <a:t> </a:t>
            </a:r>
            <a:r>
              <a:rPr lang="en-ID" dirty="0" err="1"/>
              <a:t>penyakit</a:t>
            </a:r>
            <a:r>
              <a:rPr lang="en-ID" dirty="0"/>
              <a:t>, Kapan: 6 </a:t>
            </a:r>
            <a:r>
              <a:rPr lang="en-ID" dirty="0" err="1"/>
              <a:t>Bulan</a:t>
            </a:r>
            <a:r>
              <a:rPr lang="en-ID" dirty="0"/>
              <a:t>  3) Usaha yang </a:t>
            </a:r>
            <a:r>
              <a:rPr lang="en-ID" dirty="0" err="1"/>
              <a:t>dilakukan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mengurangi</a:t>
            </a:r>
            <a:r>
              <a:rPr lang="en-ID" dirty="0"/>
              <a:t> </a:t>
            </a:r>
            <a:r>
              <a:rPr lang="en-ID" dirty="0" err="1"/>
              <a:t>keluhan</a:t>
            </a:r>
            <a:r>
              <a:rPr lang="en-ID" dirty="0"/>
              <a:t> : </a:t>
            </a:r>
            <a:r>
              <a:rPr lang="en-ID" dirty="0" err="1"/>
              <a:t>Berbaring</a:t>
            </a:r>
            <a:r>
              <a:rPr lang="en-ID" dirty="0"/>
              <a:t> di </a:t>
            </a:r>
            <a:r>
              <a:rPr lang="en-ID" dirty="0" err="1"/>
              <a:t>tempat</a:t>
            </a:r>
            <a:r>
              <a:rPr lang="en-ID" dirty="0"/>
              <a:t> </a:t>
            </a:r>
            <a:r>
              <a:rPr lang="en-ID" dirty="0" err="1"/>
              <a:t>tidur</a:t>
            </a:r>
            <a:r>
              <a:rPr lang="en-ID" dirty="0"/>
              <a:t> c. Riwayat Kesehatan Lalu 1) </a:t>
            </a:r>
            <a:r>
              <a:rPr lang="en-ID" dirty="0" err="1"/>
              <a:t>Sebelumnya</a:t>
            </a:r>
            <a:r>
              <a:rPr lang="en-ID" dirty="0"/>
              <a:t> Ny. A </a:t>
            </a:r>
            <a:r>
              <a:rPr lang="en-ID" dirty="0" err="1"/>
              <a:t>belum</a:t>
            </a:r>
            <a:r>
              <a:rPr lang="en-ID" dirty="0"/>
              <a:t> </a:t>
            </a:r>
            <a:r>
              <a:rPr lang="en-ID" dirty="0" err="1"/>
              <a:t>pernah</a:t>
            </a:r>
            <a:r>
              <a:rPr lang="en-ID" dirty="0"/>
              <a:t> </a:t>
            </a:r>
            <a:r>
              <a:rPr lang="en-ID" dirty="0" err="1"/>
              <a:t>menderita</a:t>
            </a:r>
            <a:r>
              <a:rPr lang="en-ID" dirty="0"/>
              <a:t> </a:t>
            </a:r>
            <a:r>
              <a:rPr lang="en-ID" dirty="0" err="1"/>
              <a:t>penyakit</a:t>
            </a:r>
            <a:r>
              <a:rPr lang="en-ID" dirty="0"/>
              <a:t> yang </a:t>
            </a:r>
            <a:r>
              <a:rPr lang="en-ID" dirty="0" err="1"/>
              <a:t>sama</a:t>
            </a:r>
            <a:r>
              <a:rPr lang="en-ID" dirty="0"/>
              <a:t> 2) </a:t>
            </a:r>
            <a:r>
              <a:rPr lang="en-ID" dirty="0" err="1"/>
              <a:t>Penyakit</a:t>
            </a:r>
            <a:r>
              <a:rPr lang="en-ID" dirty="0"/>
              <a:t> pada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anak</a:t>
            </a:r>
            <a:r>
              <a:rPr lang="en-ID" dirty="0"/>
              <a:t> – </a:t>
            </a:r>
            <a:r>
              <a:rPr lang="en-ID" dirty="0" err="1"/>
              <a:t>anak</a:t>
            </a:r>
            <a:r>
              <a:rPr lang="en-ID" dirty="0"/>
              <a:t> dan </a:t>
            </a:r>
            <a:r>
              <a:rPr lang="en-ID" dirty="0" err="1"/>
              <a:t>penyakit</a:t>
            </a:r>
            <a:r>
              <a:rPr lang="en-ID" dirty="0"/>
              <a:t> </a:t>
            </a:r>
            <a:r>
              <a:rPr lang="en-ID" dirty="0" err="1"/>
              <a:t>infeksi</a:t>
            </a:r>
            <a:r>
              <a:rPr lang="en-ID" dirty="0"/>
              <a:t> yang </a:t>
            </a:r>
            <a:r>
              <a:rPr lang="en-ID" dirty="0" err="1"/>
              <a:t>pernah</a:t>
            </a:r>
            <a:r>
              <a:rPr lang="en-ID" dirty="0"/>
              <a:t> di </a:t>
            </a:r>
            <a:r>
              <a:rPr lang="en-ID" dirty="0" err="1"/>
              <a:t>alami</a:t>
            </a:r>
            <a:r>
              <a:rPr lang="en-ID" dirty="0"/>
              <a:t> :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3) </a:t>
            </a:r>
            <a:r>
              <a:rPr lang="en-ID" dirty="0" err="1"/>
              <a:t>Imunisasi</a:t>
            </a:r>
            <a:r>
              <a:rPr lang="en-ID" dirty="0"/>
              <a:t> : </a:t>
            </a:r>
            <a:r>
              <a:rPr lang="en-ID" dirty="0" err="1"/>
              <a:t>Lengkap</a:t>
            </a:r>
            <a:r>
              <a:rPr lang="en-ID" dirty="0"/>
              <a:t> </a:t>
            </a: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461271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851AF-C40E-4262-12AA-9946EA0A5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981635"/>
            <a:ext cx="9601196" cy="4894233"/>
          </a:xfrm>
        </p:spPr>
        <p:txBody>
          <a:bodyPr/>
          <a:lstStyle/>
          <a:p>
            <a:r>
              <a:rPr lang="en-ID" dirty="0"/>
              <a:t>d. Riwayat </a:t>
            </a:r>
            <a:r>
              <a:rPr lang="en-ID" dirty="0" err="1"/>
              <a:t>kesehatan</a:t>
            </a:r>
            <a:r>
              <a:rPr lang="en-ID" dirty="0"/>
              <a:t> </a:t>
            </a:r>
            <a:r>
              <a:rPr lang="en-ID" dirty="0" err="1"/>
              <a:t>keluarga</a:t>
            </a:r>
            <a:r>
              <a:rPr lang="en-ID" dirty="0"/>
              <a:t> 1) </a:t>
            </a:r>
            <a:r>
              <a:rPr lang="en-ID" dirty="0" err="1"/>
              <a:t>Identifikasi</a:t>
            </a:r>
            <a:r>
              <a:rPr lang="en-ID" dirty="0"/>
              <a:t> </a:t>
            </a:r>
            <a:r>
              <a:rPr lang="en-ID" dirty="0" err="1"/>
              <a:t>berbagai</a:t>
            </a:r>
            <a:r>
              <a:rPr lang="en-ID" dirty="0"/>
              <a:t> </a:t>
            </a:r>
            <a:r>
              <a:rPr lang="en-ID" dirty="0" err="1"/>
              <a:t>penyakit</a:t>
            </a:r>
            <a:r>
              <a:rPr lang="en-ID" dirty="0"/>
              <a:t> </a:t>
            </a:r>
            <a:r>
              <a:rPr lang="en-ID" dirty="0" err="1"/>
              <a:t>keturunan</a:t>
            </a:r>
            <a:r>
              <a:rPr lang="en-ID" dirty="0"/>
              <a:t> yang </a:t>
            </a:r>
            <a:r>
              <a:rPr lang="en-ID" dirty="0" err="1"/>
              <a:t>umumnya</a:t>
            </a:r>
            <a:r>
              <a:rPr lang="en-ID" dirty="0"/>
              <a:t> </a:t>
            </a:r>
            <a:r>
              <a:rPr lang="en-ID" dirty="0" err="1"/>
              <a:t>menyerang</a:t>
            </a:r>
            <a:r>
              <a:rPr lang="en-ID" dirty="0"/>
              <a:t> : Ny A </a:t>
            </a:r>
            <a:r>
              <a:rPr lang="en-ID" dirty="0" err="1"/>
              <a:t>mengatakan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anggota</a:t>
            </a:r>
            <a:r>
              <a:rPr lang="en-ID" dirty="0"/>
              <a:t> </a:t>
            </a:r>
            <a:r>
              <a:rPr lang="en-ID" dirty="0" err="1"/>
              <a:t>keluarga</a:t>
            </a:r>
            <a:r>
              <a:rPr lang="en-ID" dirty="0"/>
              <a:t> yang </a:t>
            </a:r>
            <a:r>
              <a:rPr lang="en-ID" dirty="0" err="1"/>
              <a:t>menderita</a:t>
            </a:r>
            <a:r>
              <a:rPr lang="en-ID" dirty="0"/>
              <a:t> </a:t>
            </a:r>
            <a:r>
              <a:rPr lang="en-ID" dirty="0" err="1"/>
              <a:t>penyakit</a:t>
            </a:r>
            <a:r>
              <a:rPr lang="en-ID" dirty="0"/>
              <a:t> CA </a:t>
            </a:r>
            <a:r>
              <a:rPr lang="en-ID" dirty="0" err="1"/>
              <a:t>Mamae</a:t>
            </a:r>
            <a:r>
              <a:rPr lang="en-ID" dirty="0"/>
              <a:t>, </a:t>
            </a:r>
            <a:r>
              <a:rPr lang="en-ID" dirty="0" err="1"/>
              <a:t>penyakit</a:t>
            </a:r>
            <a:r>
              <a:rPr lang="en-ID" dirty="0"/>
              <a:t> </a:t>
            </a:r>
            <a:r>
              <a:rPr lang="en-ID" dirty="0" err="1"/>
              <a:t>keturunan</a:t>
            </a:r>
            <a:r>
              <a:rPr lang="en-ID" dirty="0"/>
              <a:t> dan </a:t>
            </a:r>
            <a:r>
              <a:rPr lang="en-ID" dirty="0" err="1"/>
              <a:t>penyakit</a:t>
            </a:r>
            <a:r>
              <a:rPr lang="en-ID" dirty="0"/>
              <a:t> </a:t>
            </a:r>
            <a:r>
              <a:rPr lang="en-ID" dirty="0" err="1"/>
              <a:t>menular</a:t>
            </a:r>
            <a:r>
              <a:rPr lang="en-ID" dirty="0"/>
              <a:t> </a:t>
            </a:r>
            <a:r>
              <a:rPr lang="en-ID" dirty="0" err="1"/>
              <a:t>lainnya</a:t>
            </a:r>
            <a:r>
              <a:rPr lang="en-ID" dirty="0"/>
              <a:t>. 2) </a:t>
            </a:r>
            <a:r>
              <a:rPr lang="en-ID" dirty="0" err="1"/>
              <a:t>Anggota</a:t>
            </a:r>
            <a:r>
              <a:rPr lang="en-ID" dirty="0"/>
              <a:t> </a:t>
            </a:r>
            <a:r>
              <a:rPr lang="en-ID" dirty="0" err="1"/>
              <a:t>keluarga</a:t>
            </a:r>
            <a:r>
              <a:rPr lang="en-ID" dirty="0"/>
              <a:t> yang </a:t>
            </a:r>
            <a:r>
              <a:rPr lang="en-ID" dirty="0" err="1"/>
              <a:t>terkena</a:t>
            </a:r>
            <a:r>
              <a:rPr lang="en-ID" dirty="0"/>
              <a:t> </a:t>
            </a:r>
            <a:r>
              <a:rPr lang="en-ID" dirty="0" err="1"/>
              <a:t>Alergi</a:t>
            </a:r>
            <a:r>
              <a:rPr lang="en-ID" dirty="0"/>
              <a:t>, Asma, TBC, </a:t>
            </a:r>
            <a:r>
              <a:rPr lang="en-ID" dirty="0" err="1"/>
              <a:t>Hipertensi</a:t>
            </a:r>
            <a:r>
              <a:rPr lang="en-ID" dirty="0"/>
              <a:t>, </a:t>
            </a:r>
            <a:r>
              <a:rPr lang="en-ID" dirty="0" err="1"/>
              <a:t>Penyakit</a:t>
            </a:r>
            <a:r>
              <a:rPr lang="en-ID" dirty="0"/>
              <a:t> </a:t>
            </a:r>
            <a:r>
              <a:rPr lang="en-ID" dirty="0" err="1"/>
              <a:t>Jantung</a:t>
            </a:r>
            <a:r>
              <a:rPr lang="en-ID" dirty="0"/>
              <a:t>, Stoke, </a:t>
            </a:r>
            <a:r>
              <a:rPr lang="en-ID" dirty="0" err="1"/>
              <a:t>Anemia</a:t>
            </a:r>
            <a:r>
              <a:rPr lang="en-ID" dirty="0"/>
              <a:t>, </a:t>
            </a:r>
            <a:r>
              <a:rPr lang="en-ID" dirty="0" err="1"/>
              <a:t>Hemopilia</a:t>
            </a:r>
            <a:r>
              <a:rPr lang="en-ID" dirty="0"/>
              <a:t>, </a:t>
            </a:r>
            <a:r>
              <a:rPr lang="en-ID" dirty="0" err="1"/>
              <a:t>Artritis</a:t>
            </a:r>
            <a:r>
              <a:rPr lang="en-ID" dirty="0"/>
              <a:t>, </a:t>
            </a:r>
            <a:r>
              <a:rPr lang="en-ID" dirty="0" err="1"/>
              <a:t>Migrain</a:t>
            </a:r>
            <a:r>
              <a:rPr lang="en-ID" dirty="0"/>
              <a:t>, DM, </a:t>
            </a:r>
            <a:r>
              <a:rPr lang="en-ID" dirty="0" err="1"/>
              <a:t>Kanker</a:t>
            </a:r>
            <a:r>
              <a:rPr lang="en-ID" dirty="0"/>
              <a:t>, dan </a:t>
            </a:r>
            <a:r>
              <a:rPr lang="en-ID" dirty="0" err="1"/>
              <a:t>Gangguan</a:t>
            </a:r>
            <a:r>
              <a:rPr lang="en-ID" dirty="0"/>
              <a:t> </a:t>
            </a:r>
            <a:r>
              <a:rPr lang="en-ID" dirty="0" err="1"/>
              <a:t>emosional</a:t>
            </a:r>
            <a:r>
              <a:rPr lang="en-ID" dirty="0"/>
              <a:t> :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. </a:t>
            </a:r>
          </a:p>
          <a:p>
            <a:r>
              <a:rPr lang="en-ID" dirty="0" err="1"/>
              <a:t>Buatlah</a:t>
            </a:r>
            <a:r>
              <a:rPr lang="en-ID" dirty="0"/>
              <a:t> </a:t>
            </a:r>
            <a:r>
              <a:rPr lang="en-ID" dirty="0" err="1"/>
              <a:t>pemeriksaan</a:t>
            </a:r>
            <a:r>
              <a:rPr lang="en-ID" dirty="0"/>
              <a:t> head to toe yang </a:t>
            </a:r>
            <a:r>
              <a:rPr lang="en-ID" dirty="0" err="1"/>
              <a:t>bisa</a:t>
            </a:r>
            <a:r>
              <a:rPr lang="en-ID" dirty="0"/>
              <a:t> di </a:t>
            </a:r>
            <a:r>
              <a:rPr lang="en-ID" dirty="0" err="1"/>
              <a:t>lakukan</a:t>
            </a:r>
            <a:r>
              <a:rPr lang="en-ID" dirty="0"/>
              <a:t> pada </a:t>
            </a:r>
            <a:r>
              <a:rPr lang="en-ID" dirty="0" err="1"/>
              <a:t>pasien</a:t>
            </a:r>
            <a:r>
              <a:rPr lang="en-ID" dirty="0"/>
              <a:t> dan </a:t>
            </a:r>
            <a:r>
              <a:rPr lang="en-ID" dirty="0" err="1"/>
              <a:t>sampaikan</a:t>
            </a:r>
            <a:r>
              <a:rPr lang="en-ID" dirty="0"/>
              <a:t> </a:t>
            </a:r>
            <a:r>
              <a:rPr lang="en-ID" dirty="0" err="1"/>
              <a:t>kira-kira</a:t>
            </a:r>
            <a:r>
              <a:rPr lang="en-ID" dirty="0"/>
              <a:t> </a:t>
            </a:r>
            <a:r>
              <a:rPr lang="en-ID" dirty="0" err="1"/>
              <a:t>apa</a:t>
            </a:r>
            <a:r>
              <a:rPr lang="en-ID" dirty="0"/>
              <a:t> </a:t>
            </a:r>
            <a:r>
              <a:rPr lang="en-ID" dirty="0" err="1"/>
              <a:t>penyebab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masalah</a:t>
            </a:r>
            <a:r>
              <a:rPr lang="en-ID" dirty="0"/>
              <a:t> yang di </a:t>
            </a:r>
            <a:r>
              <a:rPr lang="en-ID" dirty="0" err="1"/>
              <a:t>hadapi</a:t>
            </a:r>
            <a:r>
              <a:rPr lang="en-ID" dirty="0"/>
              <a:t> oleh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apa</a:t>
            </a:r>
            <a:r>
              <a:rPr lang="en-ID" dirty="0"/>
              <a:t> </a:t>
            </a:r>
            <a:r>
              <a:rPr lang="en-ID" dirty="0" err="1"/>
              <a:t>upaya</a:t>
            </a:r>
            <a:r>
              <a:rPr lang="en-ID" dirty="0"/>
              <a:t> yang </a:t>
            </a:r>
            <a:r>
              <a:rPr lang="en-ID" dirty="0" err="1"/>
              <a:t>bisa</a:t>
            </a:r>
            <a:r>
              <a:rPr lang="en-ID" dirty="0"/>
              <a:t> di </a:t>
            </a:r>
            <a:r>
              <a:rPr lang="en-ID" dirty="0" err="1"/>
              <a:t>lakukan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mengatasi</a:t>
            </a:r>
            <a:r>
              <a:rPr lang="en-ID" dirty="0"/>
              <a:t> </a:t>
            </a:r>
            <a:r>
              <a:rPr lang="en-ID" dirty="0" err="1"/>
              <a:t>masalah</a:t>
            </a:r>
            <a:r>
              <a:rPr lang="en-ID" dirty="0"/>
              <a:t> yang di </a:t>
            </a:r>
            <a:r>
              <a:rPr lang="en-ID" dirty="0" err="1"/>
              <a:t>hadapi</a:t>
            </a:r>
            <a:r>
              <a:rPr lang="en-ID" dirty="0"/>
              <a:t> oleh </a:t>
            </a:r>
            <a:r>
              <a:rPr lang="en-ID" dirty="0" err="1"/>
              <a:t>pasien</a:t>
            </a:r>
            <a:r>
              <a:rPr lang="en-ID"/>
              <a:t> ? </a:t>
            </a:r>
            <a:endParaRPr lang="en-ID" dirty="0"/>
          </a:p>
          <a:p>
            <a:pPr marL="0" indent="0">
              <a:buNone/>
            </a:pPr>
            <a:endParaRPr lang="en-ID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224738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6CA6A-08D4-92A9-CE4D-2EDDCE2BB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8216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/>
              <a:t>Definisi</a:t>
            </a:r>
            <a:r>
              <a:rPr lang="en-US" sz="3200" dirty="0"/>
              <a:t> </a:t>
            </a:r>
            <a:r>
              <a:rPr lang="en-US" sz="3200" dirty="0" err="1"/>
              <a:t>Tidur</a:t>
            </a:r>
            <a:r>
              <a:rPr lang="en-US" sz="3200" dirty="0"/>
              <a:t> </a:t>
            </a:r>
            <a:endParaRPr lang="en-ID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DD947-8722-A3AE-50A5-CC552395D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035" y="2070847"/>
            <a:ext cx="10515600" cy="1793222"/>
          </a:xfrm>
        </p:spPr>
        <p:txBody>
          <a:bodyPr/>
          <a:lstStyle/>
          <a:p>
            <a:pPr marL="228600"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Tidur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proses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fisiologis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berputar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bergantian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periode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jaga yang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lama.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Siklus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tidur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bangun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mempengaruhi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mengatur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fungsi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fisiologis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perilaku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D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283934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BC867-E65B-6860-7894-F7EFD9EF1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482" y="240907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TERIMA KASIH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801137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0496E-C340-E4CC-246A-EA1988112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03096"/>
            <a:ext cx="10515600" cy="13344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/>
              <a:t>KUANTITAS ATAU KUALITAS YANG DI LIHAT SAAT TIDUR? </a:t>
            </a:r>
            <a:endParaRPr lang="en-ID" sz="3200" b="1" dirty="0"/>
          </a:p>
        </p:txBody>
      </p:sp>
    </p:spTree>
    <p:extLst>
      <p:ext uri="{BB962C8B-B14F-4D97-AF65-F5344CB8AC3E}">
        <p14:creationId xmlns:p14="http://schemas.microsoft.com/office/powerpoint/2010/main" val="1356377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2242A-FFE4-49DA-F697-85BF47943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7193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/>
              <a:t>Syarat</a:t>
            </a:r>
            <a:r>
              <a:rPr lang="en-US" sz="2800" dirty="0"/>
              <a:t> dan Pola </a:t>
            </a:r>
            <a:r>
              <a:rPr lang="en-US" sz="2800" dirty="0" err="1"/>
              <a:t>Tidur</a:t>
            </a:r>
            <a:r>
              <a:rPr lang="en-US" sz="2800" dirty="0"/>
              <a:t> Normal </a:t>
            </a:r>
            <a:endParaRPr lang="en-ID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EACC6-FE37-A6BA-67FC-75F3EAC37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959210"/>
          </a:xfrm>
        </p:spPr>
        <p:txBody>
          <a:bodyPr>
            <a:normAutofit fontScale="55000" lnSpcReduction="20000"/>
          </a:bodyPr>
          <a:lstStyle/>
          <a:p>
            <a:pPr marL="0" lvl="0" indent="0">
              <a:lnSpc>
                <a:spcPct val="115000"/>
              </a:lnSpc>
              <a:buNone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Neonatus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Neonatus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bayi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lahir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sampai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usia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bulan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tidur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rata-rata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sekitar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16 jam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sehari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tidur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hamper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terus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menerus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selama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seminggu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pertama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Siklus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tidur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umumnya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40-50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menit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bangun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setelah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1-2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siklus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tidur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Sekitar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50%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tidur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tidur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REM yang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merangsang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pusat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otak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tinggi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Hal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penting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perkembangan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karena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neonatus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terjaga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cukup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lama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stimulasi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eksternal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signifikan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D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Bayi </a:t>
            </a:r>
            <a:endParaRPr lang="en-ID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Bayi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biasanya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mengembangkan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tidur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malam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mimpi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buruk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usia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bulan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Bayi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biasanya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melakukan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beberapa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kali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tidur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siang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namun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tidur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rata-rata 8-10 jam di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malam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waktu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tidur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total 15 jam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setiap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D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Balita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Pada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umur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anak-anak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biasanya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tidur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sepanjang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malam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siang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setiap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harinya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Total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tidur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rata-rata 12 jam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sehari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D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Anak-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anak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Sekolah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Rata-rata lama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tidur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anak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sekolah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sekitar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 jam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semalam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sekitar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20%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REM). Pada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umur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anak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sekolah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jarang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membutuhkan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tidur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siang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kecuali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budaya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dimana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tidur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siang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menjadi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kebiasaan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(Hockenberry dan Wilson, 2006)</a:t>
            </a:r>
            <a:endParaRPr lang="en-ID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Anak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usia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sekolah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Jumlah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tidur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diperlukan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bervariasi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sepanjang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masa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sekolah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Anak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usia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rata-rata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tidur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11-12 jam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semalam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sedangkan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anak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usia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11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tidur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sekitar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9-10 jam (Hockenberry dan Wilson, 2006). </a:t>
            </a:r>
            <a:endParaRPr lang="en-ID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03730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8C5C3-782A-4489-699D-957751A7B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282" y="1112931"/>
            <a:ext cx="10515600" cy="4351338"/>
          </a:xfrm>
        </p:spPr>
        <p:txBody>
          <a:bodyPr>
            <a:normAutofit fontScale="62500" lnSpcReduction="20000"/>
          </a:bodyPr>
          <a:lstStyle/>
          <a:p>
            <a:pPr marL="0" lvl="0" indent="0" algn="just">
              <a:lnSpc>
                <a:spcPct val="115000"/>
              </a:lnSpc>
              <a:buNone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Remaja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Rata-rata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remaja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mendapatkan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sekitar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7,5 jam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tidur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malam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buNone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Dewasa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Muda </a:t>
            </a:r>
            <a:endParaRPr lang="en-ID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Kebanyakan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dewasa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muda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rata-rata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tidur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6-8,5 jam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permalam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Sekitar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20%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waktu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tidur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tidur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REM yang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tetap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konsisten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sepanjang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hidup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D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buNone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Dewasa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Menengah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Selama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masa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dewasa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menengah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total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waktu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tidur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malam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mulai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menurun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Jumlah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tidur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stadium 4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mulai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turun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penurunan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terus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berlanjut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seiring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meningkatnya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usia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D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buNone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Lansia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Keluhan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kesulitan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tidur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seiring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meningkatnya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umur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50%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lansia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berusia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65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melaporkan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mempunyai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masalah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tidur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(Hoffman, 2003). </a:t>
            </a:r>
            <a:endParaRPr lang="en-ID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16423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0165F-E4FF-C242-EA5F-2E9606413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0640"/>
          </a:xfrm>
        </p:spPr>
        <p:txBody>
          <a:bodyPr>
            <a:normAutofit/>
          </a:bodyPr>
          <a:lstStyle/>
          <a:p>
            <a:r>
              <a:rPr lang="en-US" sz="3200" dirty="0" err="1"/>
              <a:t>Faktor</a:t>
            </a:r>
            <a:r>
              <a:rPr lang="en-US" sz="3200" dirty="0"/>
              <a:t> yang </a:t>
            </a:r>
            <a:r>
              <a:rPr lang="en-US" sz="3200" dirty="0" err="1"/>
              <a:t>mempengaruhi</a:t>
            </a:r>
            <a:r>
              <a:rPr lang="en-US" sz="3200" dirty="0"/>
              <a:t> </a:t>
            </a:r>
            <a:r>
              <a:rPr lang="en-US" sz="3200" dirty="0" err="1"/>
              <a:t>tidur</a:t>
            </a:r>
            <a:endParaRPr lang="en-ID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00C10-69C6-EE9E-BE37-CEF5C5C561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Obat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Substansi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Gaya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hidup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tidur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lazim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Stres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emosional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Lingkungan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Latihan dan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kelelahan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Makanan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Asupan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Kalori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433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C3A41-A008-BADB-C197-CF8CEC155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3063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/>
              <a:t>Tahapan</a:t>
            </a:r>
            <a:r>
              <a:rPr lang="en-US" sz="2800" dirty="0"/>
              <a:t> </a:t>
            </a:r>
            <a:r>
              <a:rPr lang="en-US" sz="2800" dirty="0" err="1"/>
              <a:t>Siklus</a:t>
            </a:r>
            <a:r>
              <a:rPr lang="en-US" sz="2800" dirty="0"/>
              <a:t> </a:t>
            </a:r>
            <a:r>
              <a:rPr lang="en-US" sz="2800" dirty="0" err="1"/>
              <a:t>Tidur</a:t>
            </a:r>
            <a:r>
              <a:rPr lang="en-US" sz="2800" dirty="0"/>
              <a:t> </a:t>
            </a:r>
            <a:endParaRPr lang="en-ID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E6258-0D02-91D0-79B6-40DDC9E7B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8188"/>
            <a:ext cx="10515600" cy="5208775"/>
          </a:xfrm>
        </p:spPr>
        <p:txBody>
          <a:bodyPr>
            <a:normAutofit fontScale="62500" lnSpcReduction="20000"/>
          </a:bodyPr>
          <a:lstStyle/>
          <a:p>
            <a:pPr marL="0" lvl="0" indent="0">
              <a:lnSpc>
                <a:spcPct val="115000"/>
              </a:lnSpc>
              <a:buNone/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Tahap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NREM (Non Rapid Eye Movement) </a:t>
            </a:r>
            <a:endParaRPr lang="en-ID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Tahap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meliputi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tingkat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paling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dangkal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tidur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Tahap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berakhir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beberapa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menit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Pengurangan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aktivitas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fisiologis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dimulai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penurunan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bertahap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tanda-tanda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vital dan metabolism </a:t>
            </a:r>
            <a:endParaRPr lang="en-ID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Seseorang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mudah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terbangun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oleh stimulus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sensori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seperti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suara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Ketika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terbangun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seseorang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merasa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seperti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telah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melamun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Tahap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NREM </a:t>
            </a:r>
            <a:endParaRPr lang="en-ID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Tahap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periode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tidur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bersuara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Kemajuan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relaksasi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terbangun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masih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relative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mudah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Tahap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berakhir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10-20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menit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Kelanjutan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fungsi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tubuh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menjadi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lamban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280856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C19D1-2A94-CC5C-788B-2177D9368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7506"/>
            <a:ext cx="10515600" cy="5343246"/>
          </a:xfrm>
        </p:spPr>
        <p:txBody>
          <a:bodyPr>
            <a:normAutofit fontScale="70000" lnSpcReduction="20000"/>
          </a:bodyPr>
          <a:lstStyle/>
          <a:p>
            <a:pPr marL="0" lvl="0" indent="0">
              <a:lnSpc>
                <a:spcPct val="115000"/>
              </a:lnSpc>
              <a:buNone/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Tahap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NREM </a:t>
            </a:r>
            <a:endParaRPr lang="en-ID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Tahap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meliputi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tahap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awal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tidur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Oarng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tidur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sulit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dibangunkan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jarang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bergerak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Otot-otot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keadaan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santai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penuh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Tanda-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tanda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vital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menurun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tetapi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tetap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teratur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Tahap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berakhir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15-30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menit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Tahap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NREM </a:t>
            </a:r>
            <a:endParaRPr lang="en-ID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Tahap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tahap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tidur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terdalam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Sangat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sulit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membangunkan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orang yang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tidur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Jika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terjadi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kurang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tidur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maka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orang yang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tidur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menghabiskan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porsi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malam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seimbang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tahap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Tanda-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tanda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vital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menurun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bermakna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dibanding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selama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tidur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terjaga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D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Tahap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berakhir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kurang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15-30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menit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Tidur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sambil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berjalan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enuresis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terjadi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2909544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CEB41-A2D0-8356-ED65-C39858A1F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lvl="0" indent="0">
              <a:lnSpc>
                <a:spcPct val="115000"/>
              </a:lnSpc>
              <a:buNone/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Tidur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REM (Rapid Eye Movement)</a:t>
            </a:r>
            <a:endParaRPr lang="en-ID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Mimpi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penuh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warna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tampak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hidup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terjadi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REM</a:t>
            </a:r>
            <a:endParaRPr lang="en-ID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Tahap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biasanya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dimulai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sekitar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90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menit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setelah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mulai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tidur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Hal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dicirikan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otonom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pergerakan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cepat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fluktuasi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jantung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kecepatan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respirasi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peningkatan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fluktuasi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tekanan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darah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Terjadi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tonus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otot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skelet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penurunan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Peningkatan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sekresi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lambung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Sangat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sulit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sekali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membangunkan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orang yang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tidur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5042949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</TotalTime>
  <Words>1794</Words>
  <Application>Microsoft Office PowerPoint</Application>
  <PresentationFormat>Widescreen</PresentationFormat>
  <Paragraphs>129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Garamond</vt:lpstr>
      <vt:lpstr>Symbol</vt:lpstr>
      <vt:lpstr>Times New Roman</vt:lpstr>
      <vt:lpstr>Organic</vt:lpstr>
      <vt:lpstr>KEBUTUHAN ISTIRAHAT DAN TIDUR </vt:lpstr>
      <vt:lpstr>Definisi Tidur </vt:lpstr>
      <vt:lpstr>PowerPoint Presentation</vt:lpstr>
      <vt:lpstr>Syarat dan Pola Tidur Normal </vt:lpstr>
      <vt:lpstr>PowerPoint Presentation</vt:lpstr>
      <vt:lpstr>Faktor yang mempengaruhi tidur</vt:lpstr>
      <vt:lpstr>Tahapan Siklus Tidur </vt:lpstr>
      <vt:lpstr>PowerPoint Presentation</vt:lpstr>
      <vt:lpstr>PowerPoint Presentation</vt:lpstr>
      <vt:lpstr>Gangguan Istirahat dan Tidur </vt:lpstr>
      <vt:lpstr>Tanda dan Gejala Gangguan Pola Tidur </vt:lpstr>
      <vt:lpstr>Penyimpangan Tidur yang umum terjadi </vt:lpstr>
      <vt:lpstr>PowerPoint Presentation</vt:lpstr>
      <vt:lpstr>PowerPoint Presentation</vt:lpstr>
      <vt:lpstr>PowerPoint Presentation</vt:lpstr>
      <vt:lpstr>Pengajaran Klien kebiasaan kebersihan tidur  </vt:lpstr>
      <vt:lpstr>PowerPoint Presentation</vt:lpstr>
      <vt:lpstr>Case Study</vt:lpstr>
      <vt:lpstr>PowerPoint Presentation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KEBUTUHAN ISTIRAHAT DAN TIDUR </dc:title>
  <dc:creator>USER</dc:creator>
  <cp:lastModifiedBy>USER</cp:lastModifiedBy>
  <cp:revision>7</cp:revision>
  <dcterms:created xsi:type="dcterms:W3CDTF">2023-10-08T02:53:32Z</dcterms:created>
  <dcterms:modified xsi:type="dcterms:W3CDTF">2023-10-31T04:11:02Z</dcterms:modified>
</cp:coreProperties>
</file>