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Bold" charset="1" panose="00000800000000000000"/>
      <p:regular r:id="rId20"/>
    </p:embeddedFont>
    <p:embeddedFont>
      <p:font typeface="Montserrat" charset="1" panose="00000500000000000000"/>
      <p:regular r:id="rId21"/>
    </p:embeddedFont>
    <p:embeddedFont>
      <p:font typeface="Eastman Condensed Bold" charset="1" panose="00000806000000000000"/>
      <p:regular r:id="rId22"/>
    </p:embeddedFont>
    <p:embeddedFont>
      <p:font typeface="Public Sans Bold" charset="1" panose="00000000000000000000"/>
      <p:regular r:id="rId23"/>
    </p:embeddedFont>
    <p:embeddedFont>
      <p:font typeface="Cloud" charset="1" panose="02000000000000000000"/>
      <p:regular r:id="rId24"/>
    </p:embeddedFont>
    <p:embeddedFont>
      <p:font typeface="Public Sans"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13" Target="../media/image11.png" Type="http://schemas.openxmlformats.org/officeDocument/2006/relationships/image"/><Relationship Id="rId14" Target="../media/image2.png" Type="http://schemas.openxmlformats.org/officeDocument/2006/relationships/image"/><Relationship Id="rId15" Target="../media/image12.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4.png" Type="http://schemas.openxmlformats.org/officeDocument/2006/relationships/image"/><Relationship Id="rId7" Target="../media/image40.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13" Target="../media/image11.png" Type="http://schemas.openxmlformats.org/officeDocument/2006/relationships/image"/><Relationship Id="rId14" Target="../media/image2.png" Type="http://schemas.openxmlformats.org/officeDocument/2006/relationships/image"/><Relationship Id="rId15" Target="../media/image12.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5.png" Type="http://schemas.openxmlformats.org/officeDocument/2006/relationships/image"/><Relationship Id="rId7" Target="../media/image40.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15" Target="../media/image46.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4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15" Target="../media/image47.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4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13.png" Type="http://schemas.openxmlformats.org/officeDocument/2006/relationships/image"/><Relationship Id="rId4" Target="../media/image7.pn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12.png" Type="http://schemas.openxmlformats.org/officeDocument/2006/relationships/image"/><Relationship Id="rId12" Target="../media/image27.png" Type="http://schemas.openxmlformats.org/officeDocument/2006/relationships/image"/><Relationship Id="rId2" Target="../media/image3.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15" Target="../media/image42.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4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13" Target="../media/image11.png" Type="http://schemas.openxmlformats.org/officeDocument/2006/relationships/image"/><Relationship Id="rId14" Target="../media/image2.png" Type="http://schemas.openxmlformats.org/officeDocument/2006/relationships/image"/><Relationship Id="rId15" Target="../media/image12.png" Type="http://schemas.openxmlformats.org/officeDocument/2006/relationships/image"/><Relationship Id="rId2" Target="../media/image37.jpeg" Type="http://schemas.openxmlformats.org/officeDocument/2006/relationships/image"/><Relationship Id="rId3" Target="../media/image3.jpe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3.png" Type="http://schemas.openxmlformats.org/officeDocument/2006/relationships/image"/><Relationship Id="rId7" Target="../media/image40.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BCBCB">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6684827" y="1939553"/>
            <a:ext cx="4918346" cy="5525857"/>
          </a:xfrm>
          <a:custGeom>
            <a:avLst/>
            <a:gdLst/>
            <a:ahLst/>
            <a:cxnLst/>
            <a:rect r="r" b="b" t="t" l="l"/>
            <a:pathLst>
              <a:path h="5525857" w="4918346">
                <a:moveTo>
                  <a:pt x="0" y="0"/>
                </a:moveTo>
                <a:lnTo>
                  <a:pt x="4918346" y="0"/>
                </a:lnTo>
                <a:lnTo>
                  <a:pt x="4918346" y="5525857"/>
                </a:lnTo>
                <a:lnTo>
                  <a:pt x="0" y="5525857"/>
                </a:lnTo>
                <a:lnTo>
                  <a:pt x="0" y="0"/>
                </a:lnTo>
                <a:close/>
              </a:path>
            </a:pathLst>
          </a:custGeom>
          <a:blipFill>
            <a:blip r:embed="rId2"/>
            <a:stretch>
              <a:fillRect l="0" t="0" r="0" b="0"/>
            </a:stretch>
          </a:blipFill>
        </p:spPr>
      </p:sp>
      <p:grpSp>
        <p:nvGrpSpPr>
          <p:cNvPr name="Group 3" id="3"/>
          <p:cNvGrpSpPr/>
          <p:nvPr/>
        </p:nvGrpSpPr>
        <p:grpSpPr>
          <a:xfrm rot="0">
            <a:off x="191186" y="150523"/>
            <a:ext cx="1005887" cy="1028698"/>
            <a:chOff x="0" y="0"/>
            <a:chExt cx="1009933" cy="1032836"/>
          </a:xfrm>
        </p:grpSpPr>
        <p:sp>
          <p:nvSpPr>
            <p:cNvPr name="Freeform 4" id="4"/>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3"/>
              <a:stretch>
                <a:fillRect l="-1133" t="0" r="-1136" b="5"/>
              </a:stretch>
            </a:blipFill>
          </p:spPr>
        </p:sp>
      </p:grpSp>
      <p:sp>
        <p:nvSpPr>
          <p:cNvPr name="TextBox 5" id="5"/>
          <p:cNvSpPr txBox="true"/>
          <p:nvPr/>
        </p:nvSpPr>
        <p:spPr>
          <a:xfrm rot="0">
            <a:off x="1401121" y="112423"/>
            <a:ext cx="6335093" cy="1066798"/>
          </a:xfrm>
          <a:prstGeom prst="rect">
            <a:avLst/>
          </a:prstGeom>
        </p:spPr>
        <p:txBody>
          <a:bodyPr anchor="t" rtlCol="false" tIns="0" lIns="0" bIns="0" rIns="0">
            <a:spAutoFit/>
          </a:bodyPr>
          <a:lstStyle/>
          <a:p>
            <a:pPr algn="l">
              <a:lnSpc>
                <a:spcPts val="2100"/>
              </a:lnSpc>
            </a:pPr>
            <a:r>
              <a:rPr lang="en-US" sz="1500">
                <a:solidFill>
                  <a:srgbClr val="474545"/>
                </a:solidFill>
                <a:latin typeface="Montserrat Bold"/>
                <a:ea typeface="Montserrat Bold"/>
                <a:cs typeface="Montserrat Bold"/>
                <a:sym typeface="Montserrat Bold"/>
              </a:rPr>
              <a:t>SUPPORT BY</a:t>
            </a:r>
          </a:p>
          <a:p>
            <a:pPr algn="l">
              <a:lnSpc>
                <a:spcPts val="2100"/>
              </a:lnSpc>
            </a:pPr>
            <a:r>
              <a:rPr lang="en-US" sz="1500">
                <a:solidFill>
                  <a:srgbClr val="474545"/>
                </a:solidFill>
                <a:latin typeface="Montserrat"/>
                <a:ea typeface="Montserrat"/>
                <a:cs typeface="Montserrat"/>
                <a:sym typeface="Montserrat"/>
              </a:rPr>
              <a:t>Direktorat Pembelajaran dan Kemahasiswaan</a:t>
            </a:r>
          </a:p>
          <a:p>
            <a:pPr algn="l">
              <a:lnSpc>
                <a:spcPts val="2100"/>
              </a:lnSpc>
            </a:pPr>
            <a:r>
              <a:rPr lang="en-US" sz="1500">
                <a:solidFill>
                  <a:srgbClr val="474545"/>
                </a:solidFill>
                <a:latin typeface="Montserrat"/>
                <a:ea typeface="Montserrat"/>
                <a:cs typeface="Montserrat"/>
                <a:sym typeface="Montserrat"/>
              </a:rPr>
              <a:t>Direktorat Jendral Pendidikan Tinggi, Ristek, dan Teknologi</a:t>
            </a:r>
          </a:p>
          <a:p>
            <a:pPr algn="l">
              <a:lnSpc>
                <a:spcPts val="2100"/>
              </a:lnSpc>
            </a:pPr>
            <a:r>
              <a:rPr lang="en-US" sz="1500">
                <a:solidFill>
                  <a:srgbClr val="474545"/>
                </a:solidFill>
                <a:latin typeface="Montserrat"/>
                <a:ea typeface="Montserrat"/>
                <a:cs typeface="Montserrat"/>
                <a:sym typeface="Montserrat"/>
              </a:rPr>
              <a:t>Kementerian Pendidikan, Kebudayaan, Ristek, dan TeknologI</a:t>
            </a:r>
          </a:p>
        </p:txBody>
      </p:sp>
      <p:sp>
        <p:nvSpPr>
          <p:cNvPr name="TextBox 6" id="6"/>
          <p:cNvSpPr txBox="true"/>
          <p:nvPr/>
        </p:nvSpPr>
        <p:spPr>
          <a:xfrm rot="0">
            <a:off x="3146029" y="8326757"/>
            <a:ext cx="11995943" cy="931543"/>
          </a:xfrm>
          <a:prstGeom prst="rect">
            <a:avLst/>
          </a:prstGeom>
        </p:spPr>
        <p:txBody>
          <a:bodyPr anchor="t" rtlCol="false" tIns="0" lIns="0" bIns="0" rIns="0">
            <a:spAutoFit/>
          </a:bodyPr>
          <a:lstStyle/>
          <a:p>
            <a:pPr algn="ctr">
              <a:lnSpc>
                <a:spcPts val="3780"/>
              </a:lnSpc>
            </a:pPr>
            <a:r>
              <a:rPr lang="en-US" sz="2700">
                <a:solidFill>
                  <a:srgbClr val="474545"/>
                </a:solidFill>
                <a:latin typeface="Montserrat Bold"/>
                <a:ea typeface="Montserrat Bold"/>
                <a:cs typeface="Montserrat Bold"/>
                <a:sym typeface="Montserrat Bold"/>
              </a:rPr>
              <a:t>Pengembangan dan Penyelenggaraan Pembelajaran Digital (P3D) Kategori 1 Tahun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1866657" y="2023514"/>
            <a:ext cx="5726041" cy="7867423"/>
            <a:chOff x="0" y="0"/>
            <a:chExt cx="15699213" cy="21570286"/>
          </a:xfrm>
        </p:grpSpPr>
        <p:sp>
          <p:nvSpPr>
            <p:cNvPr name="Freeform 8" id="8"/>
            <p:cNvSpPr/>
            <p:nvPr/>
          </p:nvSpPr>
          <p:spPr>
            <a:xfrm flipH="false" flipV="false" rot="0">
              <a:off x="0" y="0"/>
              <a:ext cx="15699265" cy="21570310"/>
            </a:xfrm>
            <a:custGeom>
              <a:avLst/>
              <a:gdLst/>
              <a:ahLst/>
              <a:cxnLst/>
              <a:rect r="r" b="b" t="t" l="l"/>
              <a:pathLst>
                <a:path h="21570310" w="15699265">
                  <a:moveTo>
                    <a:pt x="0" y="0"/>
                  </a:moveTo>
                  <a:lnTo>
                    <a:pt x="15699265" y="0"/>
                  </a:lnTo>
                  <a:lnTo>
                    <a:pt x="15699265" y="21570310"/>
                  </a:lnTo>
                  <a:lnTo>
                    <a:pt x="0" y="21570310"/>
                  </a:lnTo>
                  <a:lnTo>
                    <a:pt x="0" y="0"/>
                  </a:lnTo>
                  <a:close/>
                </a:path>
              </a:pathLst>
            </a:custGeom>
            <a:blipFill>
              <a:blip r:embed="rId6"/>
              <a:stretch>
                <a:fillRect l="0" t="-1857" r="0" b="-1857"/>
              </a:stretch>
            </a:blipFill>
          </p:spPr>
        </p:sp>
      </p:grpSp>
      <p:grpSp>
        <p:nvGrpSpPr>
          <p:cNvPr name="Group 9" id="9"/>
          <p:cNvGrpSpPr/>
          <p:nvPr/>
        </p:nvGrpSpPr>
        <p:grpSpPr>
          <a:xfrm rot="0">
            <a:off x="13745119" y="7351938"/>
            <a:ext cx="984559" cy="967329"/>
            <a:chOff x="0" y="0"/>
            <a:chExt cx="1312745" cy="1289772"/>
          </a:xfrm>
        </p:grpSpPr>
        <p:sp>
          <p:nvSpPr>
            <p:cNvPr name="Freeform 10" id="10"/>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7"/>
              <a:stretch>
                <a:fillRect l="-88" t="0" r="-84" b="3"/>
              </a:stretch>
            </a:blipFill>
          </p:spPr>
        </p:sp>
      </p:grpSp>
      <p:grpSp>
        <p:nvGrpSpPr>
          <p:cNvPr name="Group 11" id="11"/>
          <p:cNvGrpSpPr/>
          <p:nvPr/>
        </p:nvGrpSpPr>
        <p:grpSpPr>
          <a:xfrm rot="0">
            <a:off x="1028700" y="9108289"/>
            <a:ext cx="1813321" cy="300022"/>
            <a:chOff x="0" y="0"/>
            <a:chExt cx="2417761" cy="400029"/>
          </a:xfrm>
        </p:grpSpPr>
        <p:sp>
          <p:nvSpPr>
            <p:cNvPr name="Freeform 12" id="12"/>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8"/>
              <a:stretch>
                <a:fillRect l="0" t="-2212" r="-2" b="-2206"/>
              </a:stretch>
            </a:blipFill>
          </p:spPr>
        </p:sp>
      </p:grpSp>
      <p:grpSp>
        <p:nvGrpSpPr>
          <p:cNvPr name="Group 13" id="13"/>
          <p:cNvGrpSpPr/>
          <p:nvPr/>
        </p:nvGrpSpPr>
        <p:grpSpPr>
          <a:xfrm rot="0">
            <a:off x="-1757558" y="-2091297"/>
            <a:ext cx="3268873" cy="3344116"/>
            <a:chOff x="0" y="0"/>
            <a:chExt cx="4358497" cy="4458821"/>
          </a:xfrm>
        </p:grpSpPr>
        <p:sp>
          <p:nvSpPr>
            <p:cNvPr name="Freeform 14" id="14"/>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9"/>
              <a:stretch>
                <a:fillRect l="0" t="-11" r="0" b="-11"/>
              </a:stretch>
            </a:blipFill>
          </p:spPr>
        </p:sp>
      </p:grpSp>
      <p:grpSp>
        <p:nvGrpSpPr>
          <p:cNvPr name="Group 15" id="15"/>
          <p:cNvGrpSpPr/>
          <p:nvPr/>
        </p:nvGrpSpPr>
        <p:grpSpPr>
          <a:xfrm rot="0">
            <a:off x="15852484" y="8229600"/>
            <a:ext cx="4022217" cy="4114800"/>
            <a:chOff x="0" y="0"/>
            <a:chExt cx="5362956" cy="5486400"/>
          </a:xfrm>
        </p:grpSpPr>
        <p:sp>
          <p:nvSpPr>
            <p:cNvPr name="Freeform 16" id="16"/>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7" id="17"/>
          <p:cNvGrpSpPr/>
          <p:nvPr/>
        </p:nvGrpSpPr>
        <p:grpSpPr>
          <a:xfrm rot="0">
            <a:off x="13660765" y="1636775"/>
            <a:ext cx="1153265" cy="1153265"/>
            <a:chOff x="0" y="0"/>
            <a:chExt cx="1537687" cy="1537687"/>
          </a:xfrm>
        </p:grpSpPr>
        <p:sp>
          <p:nvSpPr>
            <p:cNvPr name="Freeform 18" id="18"/>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10"/>
              <a:stretch>
                <a:fillRect l="0" t="0" r="1" b="1"/>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3"/>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4"/>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5"/>
              <a:stretch>
                <a:fillRect l="-14902" t="0" r="-14907" b="-4"/>
              </a:stretch>
            </a:blipFill>
          </p:spPr>
        </p:sp>
      </p:grpSp>
      <p:grpSp>
        <p:nvGrpSpPr>
          <p:cNvPr name="Group 26" id="26"/>
          <p:cNvGrpSpPr/>
          <p:nvPr/>
        </p:nvGrpSpPr>
        <p:grpSpPr>
          <a:xfrm rot="0">
            <a:off x="1178206" y="3171040"/>
            <a:ext cx="9716646" cy="2636820"/>
            <a:chOff x="0" y="0"/>
            <a:chExt cx="2559117" cy="694471"/>
          </a:xfrm>
        </p:grpSpPr>
        <p:sp>
          <p:nvSpPr>
            <p:cNvPr name="Freeform 27" id="27"/>
            <p:cNvSpPr/>
            <p:nvPr/>
          </p:nvSpPr>
          <p:spPr>
            <a:xfrm flipH="false" flipV="false" rot="0">
              <a:off x="0" y="0"/>
              <a:ext cx="2559117" cy="694471"/>
            </a:xfrm>
            <a:custGeom>
              <a:avLst/>
              <a:gdLst/>
              <a:ahLst/>
              <a:cxnLst/>
              <a:rect r="r" b="b" t="t" l="l"/>
              <a:pathLst>
                <a:path h="694471" w="2559117">
                  <a:moveTo>
                    <a:pt x="12748" y="0"/>
                  </a:moveTo>
                  <a:lnTo>
                    <a:pt x="2546368" y="0"/>
                  </a:lnTo>
                  <a:cubicBezTo>
                    <a:pt x="2553409" y="0"/>
                    <a:pt x="2559117" y="5708"/>
                    <a:pt x="2559117" y="12748"/>
                  </a:cubicBezTo>
                  <a:lnTo>
                    <a:pt x="2559117" y="681723"/>
                  </a:lnTo>
                  <a:cubicBezTo>
                    <a:pt x="2559117" y="685104"/>
                    <a:pt x="2557774" y="688346"/>
                    <a:pt x="2555383" y="690737"/>
                  </a:cubicBezTo>
                  <a:cubicBezTo>
                    <a:pt x="2552992" y="693128"/>
                    <a:pt x="2549749" y="694471"/>
                    <a:pt x="2546368" y="694471"/>
                  </a:cubicBezTo>
                  <a:lnTo>
                    <a:pt x="12748" y="694471"/>
                  </a:lnTo>
                  <a:cubicBezTo>
                    <a:pt x="9367" y="694471"/>
                    <a:pt x="6125" y="693128"/>
                    <a:pt x="3734" y="690737"/>
                  </a:cubicBezTo>
                  <a:cubicBezTo>
                    <a:pt x="1343" y="688346"/>
                    <a:pt x="0" y="685104"/>
                    <a:pt x="0" y="681723"/>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8" id="28"/>
            <p:cNvSpPr txBox="true"/>
            <p:nvPr/>
          </p:nvSpPr>
          <p:spPr>
            <a:xfrm>
              <a:off x="0" y="-57150"/>
              <a:ext cx="2559117" cy="751621"/>
            </a:xfrm>
            <a:prstGeom prst="rect">
              <a:avLst/>
            </a:prstGeom>
          </p:spPr>
          <p:txBody>
            <a:bodyPr anchor="ctr" rtlCol="false" tIns="50800" lIns="50800" bIns="50800" rIns="50800"/>
            <a:lstStyle/>
            <a:p>
              <a:pPr algn="ctr">
                <a:lnSpc>
                  <a:spcPts val="3498"/>
                </a:lnSpc>
              </a:pPr>
            </a:p>
          </p:txBody>
        </p:sp>
      </p:grpSp>
      <p:grpSp>
        <p:nvGrpSpPr>
          <p:cNvPr name="Group 29" id="29"/>
          <p:cNvGrpSpPr/>
          <p:nvPr/>
        </p:nvGrpSpPr>
        <p:grpSpPr>
          <a:xfrm rot="0">
            <a:off x="1178205" y="5957225"/>
            <a:ext cx="9716646" cy="1884063"/>
            <a:chOff x="0" y="0"/>
            <a:chExt cx="2559117" cy="496214"/>
          </a:xfrm>
        </p:grpSpPr>
        <p:sp>
          <p:nvSpPr>
            <p:cNvPr name="Freeform 30" id="30"/>
            <p:cNvSpPr/>
            <p:nvPr/>
          </p:nvSpPr>
          <p:spPr>
            <a:xfrm flipH="false" flipV="false" rot="0">
              <a:off x="0" y="0"/>
              <a:ext cx="2559117" cy="496214"/>
            </a:xfrm>
            <a:custGeom>
              <a:avLst/>
              <a:gdLst/>
              <a:ahLst/>
              <a:cxnLst/>
              <a:rect r="r" b="b" t="t" l="l"/>
              <a:pathLst>
                <a:path h="496214" w="2559117">
                  <a:moveTo>
                    <a:pt x="12748" y="0"/>
                  </a:moveTo>
                  <a:lnTo>
                    <a:pt x="2546368" y="0"/>
                  </a:lnTo>
                  <a:cubicBezTo>
                    <a:pt x="2553409" y="0"/>
                    <a:pt x="2559117" y="5708"/>
                    <a:pt x="2559117" y="12748"/>
                  </a:cubicBezTo>
                  <a:lnTo>
                    <a:pt x="2559117" y="483466"/>
                  </a:lnTo>
                  <a:cubicBezTo>
                    <a:pt x="2559117" y="486847"/>
                    <a:pt x="2557774" y="490090"/>
                    <a:pt x="2555383" y="492480"/>
                  </a:cubicBezTo>
                  <a:cubicBezTo>
                    <a:pt x="2552992" y="494871"/>
                    <a:pt x="2549749" y="496214"/>
                    <a:pt x="2546368" y="496214"/>
                  </a:cubicBezTo>
                  <a:lnTo>
                    <a:pt x="12748" y="496214"/>
                  </a:lnTo>
                  <a:cubicBezTo>
                    <a:pt x="9367" y="496214"/>
                    <a:pt x="6125" y="494871"/>
                    <a:pt x="3734" y="492480"/>
                  </a:cubicBezTo>
                  <a:cubicBezTo>
                    <a:pt x="1343" y="490090"/>
                    <a:pt x="0" y="486847"/>
                    <a:pt x="0" y="483466"/>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31" id="31"/>
            <p:cNvSpPr txBox="true"/>
            <p:nvPr/>
          </p:nvSpPr>
          <p:spPr>
            <a:xfrm>
              <a:off x="0" y="-57150"/>
              <a:ext cx="2559117" cy="553364"/>
            </a:xfrm>
            <a:prstGeom prst="rect">
              <a:avLst/>
            </a:prstGeom>
          </p:spPr>
          <p:txBody>
            <a:bodyPr anchor="ctr" rtlCol="false" tIns="50800" lIns="50800" bIns="50800" rIns="50800"/>
            <a:lstStyle/>
            <a:p>
              <a:pPr algn="ctr">
                <a:lnSpc>
                  <a:spcPts val="3498"/>
                </a:lnSpc>
              </a:pPr>
            </a:p>
          </p:txBody>
        </p:sp>
      </p:grpSp>
      <p:grpSp>
        <p:nvGrpSpPr>
          <p:cNvPr name="Group 32" id="32"/>
          <p:cNvGrpSpPr/>
          <p:nvPr/>
        </p:nvGrpSpPr>
        <p:grpSpPr>
          <a:xfrm rot="0">
            <a:off x="1201180" y="7993689"/>
            <a:ext cx="9716646" cy="1884063"/>
            <a:chOff x="0" y="0"/>
            <a:chExt cx="2559117" cy="496214"/>
          </a:xfrm>
        </p:grpSpPr>
        <p:sp>
          <p:nvSpPr>
            <p:cNvPr name="Freeform 33" id="33"/>
            <p:cNvSpPr/>
            <p:nvPr/>
          </p:nvSpPr>
          <p:spPr>
            <a:xfrm flipH="false" flipV="false" rot="0">
              <a:off x="0" y="0"/>
              <a:ext cx="2559117" cy="496214"/>
            </a:xfrm>
            <a:custGeom>
              <a:avLst/>
              <a:gdLst/>
              <a:ahLst/>
              <a:cxnLst/>
              <a:rect r="r" b="b" t="t" l="l"/>
              <a:pathLst>
                <a:path h="496214" w="2559117">
                  <a:moveTo>
                    <a:pt x="12748" y="0"/>
                  </a:moveTo>
                  <a:lnTo>
                    <a:pt x="2546368" y="0"/>
                  </a:lnTo>
                  <a:cubicBezTo>
                    <a:pt x="2553409" y="0"/>
                    <a:pt x="2559117" y="5708"/>
                    <a:pt x="2559117" y="12748"/>
                  </a:cubicBezTo>
                  <a:lnTo>
                    <a:pt x="2559117" y="483466"/>
                  </a:lnTo>
                  <a:cubicBezTo>
                    <a:pt x="2559117" y="486847"/>
                    <a:pt x="2557774" y="490090"/>
                    <a:pt x="2555383" y="492480"/>
                  </a:cubicBezTo>
                  <a:cubicBezTo>
                    <a:pt x="2552992" y="494871"/>
                    <a:pt x="2549749" y="496214"/>
                    <a:pt x="2546368" y="496214"/>
                  </a:cubicBezTo>
                  <a:lnTo>
                    <a:pt x="12748" y="496214"/>
                  </a:lnTo>
                  <a:cubicBezTo>
                    <a:pt x="9367" y="496214"/>
                    <a:pt x="6125" y="494871"/>
                    <a:pt x="3734" y="492480"/>
                  </a:cubicBezTo>
                  <a:cubicBezTo>
                    <a:pt x="1343" y="490090"/>
                    <a:pt x="0" y="486847"/>
                    <a:pt x="0" y="483466"/>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34" id="34"/>
            <p:cNvSpPr txBox="true"/>
            <p:nvPr/>
          </p:nvSpPr>
          <p:spPr>
            <a:xfrm>
              <a:off x="0" y="-57150"/>
              <a:ext cx="2559117" cy="553364"/>
            </a:xfrm>
            <a:prstGeom prst="rect">
              <a:avLst/>
            </a:prstGeom>
          </p:spPr>
          <p:txBody>
            <a:bodyPr anchor="ctr" rtlCol="false" tIns="50800" lIns="50800" bIns="50800" rIns="50800"/>
            <a:lstStyle/>
            <a:p>
              <a:pPr algn="ctr">
                <a:lnSpc>
                  <a:spcPts val="3498"/>
                </a:lnSpc>
              </a:pPr>
            </a:p>
          </p:txBody>
        </p:sp>
      </p:grpSp>
      <p:sp>
        <p:nvSpPr>
          <p:cNvPr name="TextBox 35" id="35"/>
          <p:cNvSpPr txBox="true"/>
          <p:nvPr/>
        </p:nvSpPr>
        <p:spPr>
          <a:xfrm rot="0">
            <a:off x="1935360" y="1998703"/>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ZIGBEE</a:t>
            </a:r>
          </a:p>
        </p:txBody>
      </p:sp>
      <p:sp>
        <p:nvSpPr>
          <p:cNvPr name="TextBox 36" id="36"/>
          <p:cNvSpPr txBox="true"/>
          <p:nvPr/>
        </p:nvSpPr>
        <p:spPr>
          <a:xfrm rot="0">
            <a:off x="1511315" y="3387323"/>
            <a:ext cx="9096376" cy="21336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Protokol Zigbee adalah standar komunikasi nirkabel IEEE 802.15.4 yang dirancang khusus untuk aplikasi dengan kebutuhan konsumsi daya rendah, kecepatan data rendah, dan biaya rendah.</a:t>
            </a:r>
          </a:p>
        </p:txBody>
      </p:sp>
      <p:sp>
        <p:nvSpPr>
          <p:cNvPr name="TextBox 37" id="37"/>
          <p:cNvSpPr txBox="true"/>
          <p:nvPr/>
        </p:nvSpPr>
        <p:spPr>
          <a:xfrm rot="0">
            <a:off x="1488341" y="6061057"/>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Zigbee beroperasi pada frekuensi radio 2,4 GHz dan dapat disusun dalam topologi jaringan mesh, bintang, dan pohon.</a:t>
            </a:r>
          </a:p>
        </p:txBody>
      </p:sp>
      <p:sp>
        <p:nvSpPr>
          <p:cNvPr name="TextBox 38" id="38"/>
          <p:cNvSpPr txBox="true"/>
          <p:nvPr/>
        </p:nvSpPr>
        <p:spPr>
          <a:xfrm rot="0">
            <a:off x="1488341" y="8203239"/>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Kecepatan datanya mencapai 250 kbps pada jarak hingga 100 meter dan mendukung hingga 65.000 node per jaringan.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1658081" y="3470092"/>
            <a:ext cx="6311898" cy="3640865"/>
            <a:chOff x="0" y="0"/>
            <a:chExt cx="21166495" cy="12209377"/>
          </a:xfrm>
        </p:grpSpPr>
        <p:sp>
          <p:nvSpPr>
            <p:cNvPr name="Freeform 8" id="8"/>
            <p:cNvSpPr/>
            <p:nvPr/>
          </p:nvSpPr>
          <p:spPr>
            <a:xfrm flipH="false" flipV="false" rot="0">
              <a:off x="0" y="0"/>
              <a:ext cx="21166547" cy="12209402"/>
            </a:xfrm>
            <a:custGeom>
              <a:avLst/>
              <a:gdLst/>
              <a:ahLst/>
              <a:cxnLst/>
              <a:rect r="r" b="b" t="t" l="l"/>
              <a:pathLst>
                <a:path h="12209402" w="21166547">
                  <a:moveTo>
                    <a:pt x="0" y="0"/>
                  </a:moveTo>
                  <a:lnTo>
                    <a:pt x="21166547" y="0"/>
                  </a:lnTo>
                  <a:lnTo>
                    <a:pt x="21166547" y="12209402"/>
                  </a:lnTo>
                  <a:lnTo>
                    <a:pt x="0" y="12209402"/>
                  </a:lnTo>
                  <a:lnTo>
                    <a:pt x="0" y="0"/>
                  </a:lnTo>
                  <a:close/>
                </a:path>
              </a:pathLst>
            </a:custGeom>
            <a:blipFill>
              <a:blip r:embed="rId6"/>
              <a:stretch>
                <a:fillRect l="-4183" t="0" r="-4183" b="0"/>
              </a:stretch>
            </a:blipFill>
          </p:spPr>
        </p:sp>
      </p:grpSp>
      <p:grpSp>
        <p:nvGrpSpPr>
          <p:cNvPr name="Group 9" id="9"/>
          <p:cNvGrpSpPr/>
          <p:nvPr/>
        </p:nvGrpSpPr>
        <p:grpSpPr>
          <a:xfrm rot="0">
            <a:off x="13745119" y="7351938"/>
            <a:ext cx="984559" cy="967329"/>
            <a:chOff x="0" y="0"/>
            <a:chExt cx="1312745" cy="1289772"/>
          </a:xfrm>
        </p:grpSpPr>
        <p:sp>
          <p:nvSpPr>
            <p:cNvPr name="Freeform 10" id="10"/>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7"/>
              <a:stretch>
                <a:fillRect l="-88" t="0" r="-84" b="3"/>
              </a:stretch>
            </a:blipFill>
          </p:spPr>
        </p:sp>
      </p:grpSp>
      <p:grpSp>
        <p:nvGrpSpPr>
          <p:cNvPr name="Group 11" id="11"/>
          <p:cNvGrpSpPr/>
          <p:nvPr/>
        </p:nvGrpSpPr>
        <p:grpSpPr>
          <a:xfrm rot="0">
            <a:off x="1028700" y="9108289"/>
            <a:ext cx="1813321" cy="300022"/>
            <a:chOff x="0" y="0"/>
            <a:chExt cx="2417761" cy="400029"/>
          </a:xfrm>
        </p:grpSpPr>
        <p:sp>
          <p:nvSpPr>
            <p:cNvPr name="Freeform 12" id="12"/>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8"/>
              <a:stretch>
                <a:fillRect l="0" t="-2212" r="-2" b="-2206"/>
              </a:stretch>
            </a:blipFill>
          </p:spPr>
        </p:sp>
      </p:grpSp>
      <p:grpSp>
        <p:nvGrpSpPr>
          <p:cNvPr name="Group 13" id="13"/>
          <p:cNvGrpSpPr/>
          <p:nvPr/>
        </p:nvGrpSpPr>
        <p:grpSpPr>
          <a:xfrm rot="0">
            <a:off x="-1757558" y="-2091297"/>
            <a:ext cx="3268873" cy="3344116"/>
            <a:chOff x="0" y="0"/>
            <a:chExt cx="4358497" cy="4458821"/>
          </a:xfrm>
        </p:grpSpPr>
        <p:sp>
          <p:nvSpPr>
            <p:cNvPr name="Freeform 14" id="14"/>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9"/>
              <a:stretch>
                <a:fillRect l="0" t="-11" r="0" b="-11"/>
              </a:stretch>
            </a:blipFill>
          </p:spPr>
        </p:sp>
      </p:grpSp>
      <p:grpSp>
        <p:nvGrpSpPr>
          <p:cNvPr name="Group 15" id="15"/>
          <p:cNvGrpSpPr/>
          <p:nvPr/>
        </p:nvGrpSpPr>
        <p:grpSpPr>
          <a:xfrm rot="0">
            <a:off x="15852484" y="8229600"/>
            <a:ext cx="4022217" cy="4114800"/>
            <a:chOff x="0" y="0"/>
            <a:chExt cx="5362956" cy="5486400"/>
          </a:xfrm>
        </p:grpSpPr>
        <p:sp>
          <p:nvSpPr>
            <p:cNvPr name="Freeform 16" id="16"/>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7" id="17"/>
          <p:cNvGrpSpPr/>
          <p:nvPr/>
        </p:nvGrpSpPr>
        <p:grpSpPr>
          <a:xfrm rot="0">
            <a:off x="13660765" y="1636775"/>
            <a:ext cx="1153265" cy="1153265"/>
            <a:chOff x="0" y="0"/>
            <a:chExt cx="1537687" cy="1537687"/>
          </a:xfrm>
        </p:grpSpPr>
        <p:sp>
          <p:nvSpPr>
            <p:cNvPr name="Freeform 18" id="18"/>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10"/>
              <a:stretch>
                <a:fillRect l="0" t="0" r="1" b="1"/>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3"/>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4"/>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5"/>
              <a:stretch>
                <a:fillRect l="-14902" t="0" r="-14907" b="-4"/>
              </a:stretch>
            </a:blipFill>
          </p:spPr>
        </p:sp>
      </p:grpSp>
      <p:grpSp>
        <p:nvGrpSpPr>
          <p:cNvPr name="Group 26" id="26"/>
          <p:cNvGrpSpPr/>
          <p:nvPr/>
        </p:nvGrpSpPr>
        <p:grpSpPr>
          <a:xfrm rot="0">
            <a:off x="1178206" y="3171040"/>
            <a:ext cx="9716646" cy="2673092"/>
            <a:chOff x="0" y="0"/>
            <a:chExt cx="2559117" cy="704024"/>
          </a:xfrm>
        </p:grpSpPr>
        <p:sp>
          <p:nvSpPr>
            <p:cNvPr name="Freeform 27" id="27"/>
            <p:cNvSpPr/>
            <p:nvPr/>
          </p:nvSpPr>
          <p:spPr>
            <a:xfrm flipH="false" flipV="false" rot="0">
              <a:off x="0" y="0"/>
              <a:ext cx="2559117" cy="704024"/>
            </a:xfrm>
            <a:custGeom>
              <a:avLst/>
              <a:gdLst/>
              <a:ahLst/>
              <a:cxnLst/>
              <a:rect r="r" b="b" t="t" l="l"/>
              <a:pathLst>
                <a:path h="704024" w="2559117">
                  <a:moveTo>
                    <a:pt x="12748" y="0"/>
                  </a:moveTo>
                  <a:lnTo>
                    <a:pt x="2546368" y="0"/>
                  </a:lnTo>
                  <a:cubicBezTo>
                    <a:pt x="2553409" y="0"/>
                    <a:pt x="2559117" y="5708"/>
                    <a:pt x="2559117" y="12748"/>
                  </a:cubicBezTo>
                  <a:lnTo>
                    <a:pt x="2559117" y="691276"/>
                  </a:lnTo>
                  <a:cubicBezTo>
                    <a:pt x="2559117" y="694657"/>
                    <a:pt x="2557774" y="697899"/>
                    <a:pt x="2555383" y="700290"/>
                  </a:cubicBezTo>
                  <a:cubicBezTo>
                    <a:pt x="2552992" y="702681"/>
                    <a:pt x="2549749" y="704024"/>
                    <a:pt x="2546368" y="704024"/>
                  </a:cubicBezTo>
                  <a:lnTo>
                    <a:pt x="12748" y="704024"/>
                  </a:lnTo>
                  <a:cubicBezTo>
                    <a:pt x="9367" y="704024"/>
                    <a:pt x="6125" y="702681"/>
                    <a:pt x="3734" y="700290"/>
                  </a:cubicBezTo>
                  <a:cubicBezTo>
                    <a:pt x="1343" y="697899"/>
                    <a:pt x="0" y="694657"/>
                    <a:pt x="0" y="691276"/>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8" id="28"/>
            <p:cNvSpPr txBox="true"/>
            <p:nvPr/>
          </p:nvSpPr>
          <p:spPr>
            <a:xfrm>
              <a:off x="0" y="-57150"/>
              <a:ext cx="2559117" cy="761174"/>
            </a:xfrm>
            <a:prstGeom prst="rect">
              <a:avLst/>
            </a:prstGeom>
          </p:spPr>
          <p:txBody>
            <a:bodyPr anchor="ctr" rtlCol="false" tIns="50800" lIns="50800" bIns="50800" rIns="50800"/>
            <a:lstStyle/>
            <a:p>
              <a:pPr algn="ctr">
                <a:lnSpc>
                  <a:spcPts val="3498"/>
                </a:lnSpc>
              </a:pPr>
            </a:p>
          </p:txBody>
        </p:sp>
      </p:grpSp>
      <p:grpSp>
        <p:nvGrpSpPr>
          <p:cNvPr name="Group 29" id="29"/>
          <p:cNvGrpSpPr/>
          <p:nvPr/>
        </p:nvGrpSpPr>
        <p:grpSpPr>
          <a:xfrm rot="0">
            <a:off x="1178206" y="6076348"/>
            <a:ext cx="9716646" cy="1986564"/>
            <a:chOff x="0" y="0"/>
            <a:chExt cx="2559117" cy="523210"/>
          </a:xfrm>
        </p:grpSpPr>
        <p:sp>
          <p:nvSpPr>
            <p:cNvPr name="Freeform 30" id="30"/>
            <p:cNvSpPr/>
            <p:nvPr/>
          </p:nvSpPr>
          <p:spPr>
            <a:xfrm flipH="false" flipV="false" rot="0">
              <a:off x="0" y="0"/>
              <a:ext cx="2559117" cy="523210"/>
            </a:xfrm>
            <a:custGeom>
              <a:avLst/>
              <a:gdLst/>
              <a:ahLst/>
              <a:cxnLst/>
              <a:rect r="r" b="b" t="t" l="l"/>
              <a:pathLst>
                <a:path h="523210" w="2559117">
                  <a:moveTo>
                    <a:pt x="12748" y="0"/>
                  </a:moveTo>
                  <a:lnTo>
                    <a:pt x="2546368" y="0"/>
                  </a:lnTo>
                  <a:cubicBezTo>
                    <a:pt x="2553409" y="0"/>
                    <a:pt x="2559117" y="5708"/>
                    <a:pt x="2559117" y="12748"/>
                  </a:cubicBezTo>
                  <a:lnTo>
                    <a:pt x="2559117" y="510462"/>
                  </a:lnTo>
                  <a:cubicBezTo>
                    <a:pt x="2559117" y="513843"/>
                    <a:pt x="2557774" y="517086"/>
                    <a:pt x="2555383" y="519477"/>
                  </a:cubicBezTo>
                  <a:cubicBezTo>
                    <a:pt x="2552992" y="521867"/>
                    <a:pt x="2549749" y="523210"/>
                    <a:pt x="2546368" y="523210"/>
                  </a:cubicBezTo>
                  <a:lnTo>
                    <a:pt x="12748" y="523210"/>
                  </a:lnTo>
                  <a:cubicBezTo>
                    <a:pt x="9367" y="523210"/>
                    <a:pt x="6125" y="521867"/>
                    <a:pt x="3734" y="519477"/>
                  </a:cubicBezTo>
                  <a:cubicBezTo>
                    <a:pt x="1343" y="517086"/>
                    <a:pt x="0" y="513843"/>
                    <a:pt x="0" y="510462"/>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31" id="31"/>
            <p:cNvSpPr txBox="true"/>
            <p:nvPr/>
          </p:nvSpPr>
          <p:spPr>
            <a:xfrm>
              <a:off x="0" y="-57150"/>
              <a:ext cx="2559117" cy="580360"/>
            </a:xfrm>
            <a:prstGeom prst="rect">
              <a:avLst/>
            </a:prstGeom>
          </p:spPr>
          <p:txBody>
            <a:bodyPr anchor="ctr" rtlCol="false" tIns="50800" lIns="50800" bIns="50800" rIns="50800"/>
            <a:lstStyle/>
            <a:p>
              <a:pPr algn="ctr">
                <a:lnSpc>
                  <a:spcPts val="3498"/>
                </a:lnSpc>
              </a:pPr>
            </a:p>
          </p:txBody>
        </p:sp>
      </p:grpSp>
      <p:sp>
        <p:nvSpPr>
          <p:cNvPr name="TextBox 32" id="32"/>
          <p:cNvSpPr txBox="true"/>
          <p:nvPr/>
        </p:nvSpPr>
        <p:spPr>
          <a:xfrm rot="0">
            <a:off x="1935360" y="1998703"/>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LORA WAN</a:t>
            </a:r>
          </a:p>
        </p:txBody>
      </p:sp>
      <p:sp>
        <p:nvSpPr>
          <p:cNvPr name="TextBox 33" id="33"/>
          <p:cNvSpPr txBox="true"/>
          <p:nvPr/>
        </p:nvSpPr>
        <p:spPr>
          <a:xfrm rot="0">
            <a:off x="1488341" y="3393892"/>
            <a:ext cx="9096376" cy="21336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LoRaWAN adalah protokol yang dirancang untuk komunikasi jarak jauh dengan konsumsi daya rendah. Jangkauan dari protokol ini adalah 2-5 km di area perkotaan dan hingga 15 km di area pinggiran kota.</a:t>
            </a:r>
          </a:p>
        </p:txBody>
      </p:sp>
      <p:sp>
        <p:nvSpPr>
          <p:cNvPr name="TextBox 34" id="34"/>
          <p:cNvSpPr txBox="true"/>
          <p:nvPr/>
        </p:nvSpPr>
        <p:spPr>
          <a:xfrm rot="0">
            <a:off x="1488341" y="6272757"/>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Teknologi ini dioptimalkan untuk mendukung jaringan berskala besar yang mencakup jutaan perangkat.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3660765" y="1636775"/>
            <a:ext cx="1153265" cy="1153265"/>
            <a:chOff x="0" y="0"/>
            <a:chExt cx="1537687" cy="1537687"/>
          </a:xfrm>
        </p:grpSpPr>
        <p:sp>
          <p:nvSpPr>
            <p:cNvPr name="Freeform 16" id="16"/>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9"/>
              <a:stretch>
                <a:fillRect l="0" t="0" r="1" b="1"/>
              </a:stretch>
            </a:blipFill>
          </p:spPr>
        </p:sp>
      </p:grpSp>
      <p:sp>
        <p:nvSpPr>
          <p:cNvPr name="Freeform 17" id="17"/>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8" id="18"/>
          <p:cNvGrpSpPr/>
          <p:nvPr/>
        </p:nvGrpSpPr>
        <p:grpSpPr>
          <a:xfrm rot="0">
            <a:off x="467676" y="722519"/>
            <a:ext cx="1421058" cy="606553"/>
            <a:chOff x="0" y="0"/>
            <a:chExt cx="1894744" cy="808737"/>
          </a:xfrm>
        </p:grpSpPr>
        <p:sp>
          <p:nvSpPr>
            <p:cNvPr name="Freeform 19" id="1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0" id="20"/>
          <p:cNvGrpSpPr/>
          <p:nvPr/>
        </p:nvGrpSpPr>
        <p:grpSpPr>
          <a:xfrm rot="0">
            <a:off x="2127324" y="682364"/>
            <a:ext cx="678920" cy="694317"/>
            <a:chOff x="0" y="0"/>
            <a:chExt cx="905227" cy="925756"/>
          </a:xfrm>
        </p:grpSpPr>
        <p:sp>
          <p:nvSpPr>
            <p:cNvPr name="Freeform 21" id="2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22" id="22"/>
          <p:cNvGrpSpPr/>
          <p:nvPr/>
        </p:nvGrpSpPr>
        <p:grpSpPr>
          <a:xfrm rot="0">
            <a:off x="3044835" y="642209"/>
            <a:ext cx="819282" cy="767174"/>
            <a:chOff x="0" y="0"/>
            <a:chExt cx="1092376" cy="1022899"/>
          </a:xfrm>
        </p:grpSpPr>
        <p:sp>
          <p:nvSpPr>
            <p:cNvPr name="Freeform 23" id="2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grpSp>
        <p:nvGrpSpPr>
          <p:cNvPr name="Group 24" id="24"/>
          <p:cNvGrpSpPr/>
          <p:nvPr/>
        </p:nvGrpSpPr>
        <p:grpSpPr>
          <a:xfrm rot="0">
            <a:off x="1201180" y="2973406"/>
            <a:ext cx="9716646" cy="3107964"/>
            <a:chOff x="0" y="0"/>
            <a:chExt cx="2559117" cy="818558"/>
          </a:xfrm>
        </p:grpSpPr>
        <p:sp>
          <p:nvSpPr>
            <p:cNvPr name="Freeform 25" id="25"/>
            <p:cNvSpPr/>
            <p:nvPr/>
          </p:nvSpPr>
          <p:spPr>
            <a:xfrm flipH="false" flipV="false" rot="0">
              <a:off x="0" y="0"/>
              <a:ext cx="2559117" cy="818558"/>
            </a:xfrm>
            <a:custGeom>
              <a:avLst/>
              <a:gdLst/>
              <a:ahLst/>
              <a:cxnLst/>
              <a:rect r="r" b="b" t="t" l="l"/>
              <a:pathLst>
                <a:path h="818558" w="2559117">
                  <a:moveTo>
                    <a:pt x="12748" y="0"/>
                  </a:moveTo>
                  <a:lnTo>
                    <a:pt x="2546368" y="0"/>
                  </a:lnTo>
                  <a:cubicBezTo>
                    <a:pt x="2553409" y="0"/>
                    <a:pt x="2559117" y="5708"/>
                    <a:pt x="2559117" y="12748"/>
                  </a:cubicBezTo>
                  <a:lnTo>
                    <a:pt x="2559117" y="805810"/>
                  </a:lnTo>
                  <a:cubicBezTo>
                    <a:pt x="2559117" y="809191"/>
                    <a:pt x="2557774" y="812434"/>
                    <a:pt x="2555383" y="814824"/>
                  </a:cubicBezTo>
                  <a:cubicBezTo>
                    <a:pt x="2552992" y="817215"/>
                    <a:pt x="2549749" y="818558"/>
                    <a:pt x="2546368" y="818558"/>
                  </a:cubicBezTo>
                  <a:lnTo>
                    <a:pt x="12748" y="818558"/>
                  </a:lnTo>
                  <a:cubicBezTo>
                    <a:pt x="9367" y="818558"/>
                    <a:pt x="6125" y="817215"/>
                    <a:pt x="3734" y="814824"/>
                  </a:cubicBezTo>
                  <a:cubicBezTo>
                    <a:pt x="1343" y="812434"/>
                    <a:pt x="0" y="809191"/>
                    <a:pt x="0" y="805810"/>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6" id="26"/>
            <p:cNvSpPr txBox="true"/>
            <p:nvPr/>
          </p:nvSpPr>
          <p:spPr>
            <a:xfrm>
              <a:off x="0" y="-57150"/>
              <a:ext cx="2559117" cy="875708"/>
            </a:xfrm>
            <a:prstGeom prst="rect">
              <a:avLst/>
            </a:prstGeom>
          </p:spPr>
          <p:txBody>
            <a:bodyPr anchor="ctr" rtlCol="false" tIns="50800" lIns="50800" bIns="50800" rIns="50800"/>
            <a:lstStyle/>
            <a:p>
              <a:pPr algn="ctr">
                <a:lnSpc>
                  <a:spcPts val="3498"/>
                </a:lnSpc>
              </a:pPr>
            </a:p>
          </p:txBody>
        </p:sp>
      </p:grpSp>
      <p:grpSp>
        <p:nvGrpSpPr>
          <p:cNvPr name="Group 27" id="27"/>
          <p:cNvGrpSpPr/>
          <p:nvPr/>
        </p:nvGrpSpPr>
        <p:grpSpPr>
          <a:xfrm rot="0">
            <a:off x="1201180" y="6399442"/>
            <a:ext cx="9716646" cy="2495144"/>
            <a:chOff x="0" y="0"/>
            <a:chExt cx="2559117" cy="657157"/>
          </a:xfrm>
        </p:grpSpPr>
        <p:sp>
          <p:nvSpPr>
            <p:cNvPr name="Freeform 28" id="28"/>
            <p:cNvSpPr/>
            <p:nvPr/>
          </p:nvSpPr>
          <p:spPr>
            <a:xfrm flipH="false" flipV="false" rot="0">
              <a:off x="0" y="0"/>
              <a:ext cx="2559117" cy="657157"/>
            </a:xfrm>
            <a:custGeom>
              <a:avLst/>
              <a:gdLst/>
              <a:ahLst/>
              <a:cxnLst/>
              <a:rect r="r" b="b" t="t" l="l"/>
              <a:pathLst>
                <a:path h="657157" w="2559117">
                  <a:moveTo>
                    <a:pt x="12748" y="0"/>
                  </a:moveTo>
                  <a:lnTo>
                    <a:pt x="2546368" y="0"/>
                  </a:lnTo>
                  <a:cubicBezTo>
                    <a:pt x="2553409" y="0"/>
                    <a:pt x="2559117" y="5708"/>
                    <a:pt x="2559117" y="12748"/>
                  </a:cubicBezTo>
                  <a:lnTo>
                    <a:pt x="2559117" y="644409"/>
                  </a:lnTo>
                  <a:cubicBezTo>
                    <a:pt x="2559117" y="647790"/>
                    <a:pt x="2557774" y="651033"/>
                    <a:pt x="2555383" y="653423"/>
                  </a:cubicBezTo>
                  <a:cubicBezTo>
                    <a:pt x="2552992" y="655814"/>
                    <a:pt x="2549749" y="657157"/>
                    <a:pt x="2546368" y="657157"/>
                  </a:cubicBezTo>
                  <a:lnTo>
                    <a:pt x="12748" y="657157"/>
                  </a:lnTo>
                  <a:cubicBezTo>
                    <a:pt x="9367" y="657157"/>
                    <a:pt x="6125" y="655814"/>
                    <a:pt x="3734" y="653423"/>
                  </a:cubicBezTo>
                  <a:cubicBezTo>
                    <a:pt x="1343" y="651033"/>
                    <a:pt x="0" y="647790"/>
                    <a:pt x="0" y="644409"/>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9" id="29"/>
            <p:cNvSpPr txBox="true"/>
            <p:nvPr/>
          </p:nvSpPr>
          <p:spPr>
            <a:xfrm>
              <a:off x="0" y="-57150"/>
              <a:ext cx="2559117" cy="714307"/>
            </a:xfrm>
            <a:prstGeom prst="rect">
              <a:avLst/>
            </a:prstGeom>
          </p:spPr>
          <p:txBody>
            <a:bodyPr anchor="ctr" rtlCol="false" tIns="50800" lIns="50800" bIns="50800" rIns="50800"/>
            <a:lstStyle/>
            <a:p>
              <a:pPr algn="ctr">
                <a:lnSpc>
                  <a:spcPts val="3498"/>
                </a:lnSpc>
              </a:pPr>
            </a:p>
          </p:txBody>
        </p:sp>
      </p:grpSp>
      <p:sp>
        <p:nvSpPr>
          <p:cNvPr name="Freeform 30" id="30"/>
          <p:cNvSpPr/>
          <p:nvPr/>
        </p:nvSpPr>
        <p:spPr>
          <a:xfrm flipH="false" flipV="false" rot="0">
            <a:off x="11204603" y="3942443"/>
            <a:ext cx="7050151" cy="2456999"/>
          </a:xfrm>
          <a:custGeom>
            <a:avLst/>
            <a:gdLst/>
            <a:ahLst/>
            <a:cxnLst/>
            <a:rect r="r" b="b" t="t" l="l"/>
            <a:pathLst>
              <a:path h="2456999" w="7050151">
                <a:moveTo>
                  <a:pt x="0" y="0"/>
                </a:moveTo>
                <a:lnTo>
                  <a:pt x="7050150" y="0"/>
                </a:lnTo>
                <a:lnTo>
                  <a:pt x="7050150" y="2456999"/>
                </a:lnTo>
                <a:lnTo>
                  <a:pt x="0" y="2456999"/>
                </a:lnTo>
                <a:lnTo>
                  <a:pt x="0" y="0"/>
                </a:lnTo>
                <a:close/>
              </a:path>
            </a:pathLst>
          </a:custGeom>
          <a:blipFill>
            <a:blip r:embed="rId15"/>
            <a:stretch>
              <a:fillRect l="0" t="0" r="0" b="0"/>
            </a:stretch>
          </a:blipFill>
        </p:spPr>
      </p:sp>
      <p:sp>
        <p:nvSpPr>
          <p:cNvPr name="TextBox 31" id="31"/>
          <p:cNvSpPr txBox="true"/>
          <p:nvPr/>
        </p:nvSpPr>
        <p:spPr>
          <a:xfrm rot="0">
            <a:off x="1935360" y="1998703"/>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NB IOT</a:t>
            </a:r>
          </a:p>
        </p:txBody>
      </p:sp>
      <p:sp>
        <p:nvSpPr>
          <p:cNvPr name="TextBox 32" id="32"/>
          <p:cNvSpPr txBox="true"/>
          <p:nvPr/>
        </p:nvSpPr>
        <p:spPr>
          <a:xfrm rot="0">
            <a:off x="1488341" y="3094840"/>
            <a:ext cx="9096376" cy="26670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NB-IoT (Narrowband Internet of Things) adalah teknologi jaringan seluler yang dikhususkan untuk mendukung perangkat IoT dengan konsumsi daya rendah, membutuhkan bandwidth yang minim, dan memiliki cakupan area yang luas. </a:t>
            </a:r>
          </a:p>
        </p:txBody>
      </p:sp>
      <p:sp>
        <p:nvSpPr>
          <p:cNvPr name="TextBox 33" id="33"/>
          <p:cNvSpPr txBox="true"/>
          <p:nvPr/>
        </p:nvSpPr>
        <p:spPr>
          <a:xfrm rot="0">
            <a:off x="1488341" y="6481420"/>
            <a:ext cx="9096376" cy="26670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Teknologi ini menyediakan koneksi yang andal dan tahan lama bagi perangkat IoT, dengan perangkat yang dapat bertahan hingga 10 tahun dengan satu kali pengisian baterai.</a:t>
            </a:r>
          </a:p>
          <a:p>
            <a:pPr algn="just">
              <a:lnSpc>
                <a:spcPts val="420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3660765" y="1636775"/>
            <a:ext cx="1153265" cy="1153265"/>
            <a:chOff x="0" y="0"/>
            <a:chExt cx="1537687" cy="1537687"/>
          </a:xfrm>
        </p:grpSpPr>
        <p:sp>
          <p:nvSpPr>
            <p:cNvPr name="Freeform 16" id="16"/>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9"/>
              <a:stretch>
                <a:fillRect l="0" t="0" r="1" b="1"/>
              </a:stretch>
            </a:blipFill>
          </p:spPr>
        </p:sp>
      </p:grpSp>
      <p:sp>
        <p:nvSpPr>
          <p:cNvPr name="Freeform 17" id="17"/>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8" id="18"/>
          <p:cNvGrpSpPr/>
          <p:nvPr/>
        </p:nvGrpSpPr>
        <p:grpSpPr>
          <a:xfrm rot="0">
            <a:off x="467676" y="722519"/>
            <a:ext cx="1421058" cy="606553"/>
            <a:chOff x="0" y="0"/>
            <a:chExt cx="1894744" cy="808737"/>
          </a:xfrm>
        </p:grpSpPr>
        <p:sp>
          <p:nvSpPr>
            <p:cNvPr name="Freeform 19" id="1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0" id="20"/>
          <p:cNvGrpSpPr/>
          <p:nvPr/>
        </p:nvGrpSpPr>
        <p:grpSpPr>
          <a:xfrm rot="0">
            <a:off x="2127324" y="682364"/>
            <a:ext cx="678920" cy="694317"/>
            <a:chOff x="0" y="0"/>
            <a:chExt cx="905227" cy="925756"/>
          </a:xfrm>
        </p:grpSpPr>
        <p:sp>
          <p:nvSpPr>
            <p:cNvPr name="Freeform 21" id="2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22" id="22"/>
          <p:cNvGrpSpPr/>
          <p:nvPr/>
        </p:nvGrpSpPr>
        <p:grpSpPr>
          <a:xfrm rot="0">
            <a:off x="3044835" y="642209"/>
            <a:ext cx="819282" cy="767174"/>
            <a:chOff x="0" y="0"/>
            <a:chExt cx="1092376" cy="1022899"/>
          </a:xfrm>
        </p:grpSpPr>
        <p:sp>
          <p:nvSpPr>
            <p:cNvPr name="Freeform 23" id="2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grpSp>
        <p:nvGrpSpPr>
          <p:cNvPr name="Group 24" id="24"/>
          <p:cNvGrpSpPr/>
          <p:nvPr/>
        </p:nvGrpSpPr>
        <p:grpSpPr>
          <a:xfrm rot="0">
            <a:off x="1178206" y="3171040"/>
            <a:ext cx="9716646" cy="1972460"/>
            <a:chOff x="0" y="0"/>
            <a:chExt cx="2559117" cy="519496"/>
          </a:xfrm>
        </p:grpSpPr>
        <p:sp>
          <p:nvSpPr>
            <p:cNvPr name="Freeform 25" id="25"/>
            <p:cNvSpPr/>
            <p:nvPr/>
          </p:nvSpPr>
          <p:spPr>
            <a:xfrm flipH="false" flipV="false" rot="0">
              <a:off x="0" y="0"/>
              <a:ext cx="2559117" cy="519496"/>
            </a:xfrm>
            <a:custGeom>
              <a:avLst/>
              <a:gdLst/>
              <a:ahLst/>
              <a:cxnLst/>
              <a:rect r="r" b="b" t="t" l="l"/>
              <a:pathLst>
                <a:path h="519496" w="2559117">
                  <a:moveTo>
                    <a:pt x="12748" y="0"/>
                  </a:moveTo>
                  <a:lnTo>
                    <a:pt x="2546368" y="0"/>
                  </a:lnTo>
                  <a:cubicBezTo>
                    <a:pt x="2553409" y="0"/>
                    <a:pt x="2559117" y="5708"/>
                    <a:pt x="2559117" y="12748"/>
                  </a:cubicBezTo>
                  <a:lnTo>
                    <a:pt x="2559117" y="506747"/>
                  </a:lnTo>
                  <a:cubicBezTo>
                    <a:pt x="2559117" y="510128"/>
                    <a:pt x="2557774" y="513371"/>
                    <a:pt x="2555383" y="515762"/>
                  </a:cubicBezTo>
                  <a:cubicBezTo>
                    <a:pt x="2552992" y="518152"/>
                    <a:pt x="2549749" y="519496"/>
                    <a:pt x="2546368" y="519496"/>
                  </a:cubicBezTo>
                  <a:lnTo>
                    <a:pt x="12748" y="519496"/>
                  </a:lnTo>
                  <a:cubicBezTo>
                    <a:pt x="9367" y="519496"/>
                    <a:pt x="6125" y="518152"/>
                    <a:pt x="3734" y="515762"/>
                  </a:cubicBezTo>
                  <a:cubicBezTo>
                    <a:pt x="1343" y="513371"/>
                    <a:pt x="0" y="510128"/>
                    <a:pt x="0" y="506747"/>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6" id="26"/>
            <p:cNvSpPr txBox="true"/>
            <p:nvPr/>
          </p:nvSpPr>
          <p:spPr>
            <a:xfrm>
              <a:off x="0" y="-57150"/>
              <a:ext cx="2559117" cy="576646"/>
            </a:xfrm>
            <a:prstGeom prst="rect">
              <a:avLst/>
            </a:prstGeom>
          </p:spPr>
          <p:txBody>
            <a:bodyPr anchor="ctr" rtlCol="false" tIns="50800" lIns="50800" bIns="50800" rIns="50800"/>
            <a:lstStyle/>
            <a:p>
              <a:pPr algn="ctr">
                <a:lnSpc>
                  <a:spcPts val="3498"/>
                </a:lnSpc>
              </a:pPr>
            </a:p>
          </p:txBody>
        </p:sp>
      </p:grpSp>
      <p:grpSp>
        <p:nvGrpSpPr>
          <p:cNvPr name="Group 27" id="27"/>
          <p:cNvGrpSpPr/>
          <p:nvPr/>
        </p:nvGrpSpPr>
        <p:grpSpPr>
          <a:xfrm rot="0">
            <a:off x="1201180" y="7353300"/>
            <a:ext cx="9716646" cy="2631699"/>
            <a:chOff x="0" y="0"/>
            <a:chExt cx="2559117" cy="693122"/>
          </a:xfrm>
        </p:grpSpPr>
        <p:sp>
          <p:nvSpPr>
            <p:cNvPr name="Freeform 28" id="28"/>
            <p:cNvSpPr/>
            <p:nvPr/>
          </p:nvSpPr>
          <p:spPr>
            <a:xfrm flipH="false" flipV="false" rot="0">
              <a:off x="0" y="0"/>
              <a:ext cx="2559117" cy="693122"/>
            </a:xfrm>
            <a:custGeom>
              <a:avLst/>
              <a:gdLst/>
              <a:ahLst/>
              <a:cxnLst/>
              <a:rect r="r" b="b" t="t" l="l"/>
              <a:pathLst>
                <a:path h="693122" w="2559117">
                  <a:moveTo>
                    <a:pt x="12748" y="0"/>
                  </a:moveTo>
                  <a:lnTo>
                    <a:pt x="2546368" y="0"/>
                  </a:lnTo>
                  <a:cubicBezTo>
                    <a:pt x="2553409" y="0"/>
                    <a:pt x="2559117" y="5708"/>
                    <a:pt x="2559117" y="12748"/>
                  </a:cubicBezTo>
                  <a:lnTo>
                    <a:pt x="2559117" y="680374"/>
                  </a:lnTo>
                  <a:cubicBezTo>
                    <a:pt x="2559117" y="683755"/>
                    <a:pt x="2557774" y="686998"/>
                    <a:pt x="2555383" y="689389"/>
                  </a:cubicBezTo>
                  <a:cubicBezTo>
                    <a:pt x="2552992" y="691779"/>
                    <a:pt x="2549749" y="693122"/>
                    <a:pt x="2546368" y="693122"/>
                  </a:cubicBezTo>
                  <a:lnTo>
                    <a:pt x="12748" y="693122"/>
                  </a:lnTo>
                  <a:cubicBezTo>
                    <a:pt x="9367" y="693122"/>
                    <a:pt x="6125" y="691779"/>
                    <a:pt x="3734" y="689389"/>
                  </a:cubicBezTo>
                  <a:cubicBezTo>
                    <a:pt x="1343" y="686998"/>
                    <a:pt x="0" y="683755"/>
                    <a:pt x="0" y="680374"/>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9" id="29"/>
            <p:cNvSpPr txBox="true"/>
            <p:nvPr/>
          </p:nvSpPr>
          <p:spPr>
            <a:xfrm>
              <a:off x="0" y="-57150"/>
              <a:ext cx="2559117" cy="750272"/>
            </a:xfrm>
            <a:prstGeom prst="rect">
              <a:avLst/>
            </a:prstGeom>
          </p:spPr>
          <p:txBody>
            <a:bodyPr anchor="ctr" rtlCol="false" tIns="50800" lIns="50800" bIns="50800" rIns="50800"/>
            <a:lstStyle/>
            <a:p>
              <a:pPr algn="ctr">
                <a:lnSpc>
                  <a:spcPts val="3498"/>
                </a:lnSpc>
              </a:pPr>
            </a:p>
          </p:txBody>
        </p:sp>
      </p:grpSp>
      <p:sp>
        <p:nvSpPr>
          <p:cNvPr name="Freeform 30" id="30"/>
          <p:cNvSpPr/>
          <p:nvPr/>
        </p:nvSpPr>
        <p:spPr>
          <a:xfrm flipH="false" flipV="false" rot="0">
            <a:off x="11331993" y="4157270"/>
            <a:ext cx="6795371" cy="2533362"/>
          </a:xfrm>
          <a:custGeom>
            <a:avLst/>
            <a:gdLst/>
            <a:ahLst/>
            <a:cxnLst/>
            <a:rect r="r" b="b" t="t" l="l"/>
            <a:pathLst>
              <a:path h="2533362" w="6795371">
                <a:moveTo>
                  <a:pt x="0" y="0"/>
                </a:moveTo>
                <a:lnTo>
                  <a:pt x="6795370" y="0"/>
                </a:lnTo>
                <a:lnTo>
                  <a:pt x="6795370" y="2533362"/>
                </a:lnTo>
                <a:lnTo>
                  <a:pt x="0" y="2533362"/>
                </a:lnTo>
                <a:lnTo>
                  <a:pt x="0" y="0"/>
                </a:lnTo>
                <a:close/>
              </a:path>
            </a:pathLst>
          </a:custGeom>
          <a:blipFill>
            <a:blip r:embed="rId15"/>
            <a:stretch>
              <a:fillRect l="0" t="0" r="0" b="0"/>
            </a:stretch>
          </a:blipFill>
        </p:spPr>
      </p:sp>
      <p:sp>
        <p:nvSpPr>
          <p:cNvPr name="TextBox 31" id="31"/>
          <p:cNvSpPr txBox="true"/>
          <p:nvPr/>
        </p:nvSpPr>
        <p:spPr>
          <a:xfrm rot="0">
            <a:off x="1935360" y="1998703"/>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LTE-M</a:t>
            </a:r>
          </a:p>
        </p:txBody>
      </p:sp>
      <p:sp>
        <p:nvSpPr>
          <p:cNvPr name="TextBox 32" id="32"/>
          <p:cNvSpPr txBox="true"/>
          <p:nvPr/>
        </p:nvSpPr>
        <p:spPr>
          <a:xfrm rot="0">
            <a:off x="1511315" y="3387323"/>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LTE-M (Long Term Evolution for Machines) adalah teknologi nirkabel berbasis 4G yang cocok untuk solusi IoT seluler</a:t>
            </a:r>
          </a:p>
        </p:txBody>
      </p:sp>
      <p:sp>
        <p:nvSpPr>
          <p:cNvPr name="TextBox 33" id="33"/>
          <p:cNvSpPr txBox="true"/>
          <p:nvPr/>
        </p:nvSpPr>
        <p:spPr>
          <a:xfrm rot="0">
            <a:off x="1488341" y="7620000"/>
            <a:ext cx="9096376" cy="26670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Kelebihan LTE-M meliputi peningkatan dalam latensi yang lebih rendah, kecepatan data yang lebih tinggi, serta kemampuan mobilitas yang lebih baik dibandingkan dengan NB-IoT.</a:t>
            </a:r>
          </a:p>
          <a:p>
            <a:pPr algn="just">
              <a:lnSpc>
                <a:spcPts val="4200"/>
              </a:lnSpc>
            </a:pPr>
          </a:p>
        </p:txBody>
      </p:sp>
      <p:grpSp>
        <p:nvGrpSpPr>
          <p:cNvPr name="Group 34" id="34"/>
          <p:cNvGrpSpPr/>
          <p:nvPr/>
        </p:nvGrpSpPr>
        <p:grpSpPr>
          <a:xfrm rot="0">
            <a:off x="1201180" y="5262170"/>
            <a:ext cx="9716646" cy="1972460"/>
            <a:chOff x="0" y="0"/>
            <a:chExt cx="2559117" cy="519496"/>
          </a:xfrm>
        </p:grpSpPr>
        <p:sp>
          <p:nvSpPr>
            <p:cNvPr name="Freeform 35" id="35"/>
            <p:cNvSpPr/>
            <p:nvPr/>
          </p:nvSpPr>
          <p:spPr>
            <a:xfrm flipH="false" flipV="false" rot="0">
              <a:off x="0" y="0"/>
              <a:ext cx="2559117" cy="519496"/>
            </a:xfrm>
            <a:custGeom>
              <a:avLst/>
              <a:gdLst/>
              <a:ahLst/>
              <a:cxnLst/>
              <a:rect r="r" b="b" t="t" l="l"/>
              <a:pathLst>
                <a:path h="519496" w="2559117">
                  <a:moveTo>
                    <a:pt x="12748" y="0"/>
                  </a:moveTo>
                  <a:lnTo>
                    <a:pt x="2546368" y="0"/>
                  </a:lnTo>
                  <a:cubicBezTo>
                    <a:pt x="2553409" y="0"/>
                    <a:pt x="2559117" y="5708"/>
                    <a:pt x="2559117" y="12748"/>
                  </a:cubicBezTo>
                  <a:lnTo>
                    <a:pt x="2559117" y="506747"/>
                  </a:lnTo>
                  <a:cubicBezTo>
                    <a:pt x="2559117" y="510128"/>
                    <a:pt x="2557774" y="513371"/>
                    <a:pt x="2555383" y="515762"/>
                  </a:cubicBezTo>
                  <a:cubicBezTo>
                    <a:pt x="2552992" y="518152"/>
                    <a:pt x="2549749" y="519496"/>
                    <a:pt x="2546368" y="519496"/>
                  </a:cubicBezTo>
                  <a:lnTo>
                    <a:pt x="12748" y="519496"/>
                  </a:lnTo>
                  <a:cubicBezTo>
                    <a:pt x="9367" y="519496"/>
                    <a:pt x="6125" y="518152"/>
                    <a:pt x="3734" y="515762"/>
                  </a:cubicBezTo>
                  <a:cubicBezTo>
                    <a:pt x="1343" y="513371"/>
                    <a:pt x="0" y="510128"/>
                    <a:pt x="0" y="506747"/>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36" id="36"/>
            <p:cNvSpPr txBox="true"/>
            <p:nvPr/>
          </p:nvSpPr>
          <p:spPr>
            <a:xfrm>
              <a:off x="0" y="-57150"/>
              <a:ext cx="2559117" cy="576646"/>
            </a:xfrm>
            <a:prstGeom prst="rect">
              <a:avLst/>
            </a:prstGeom>
          </p:spPr>
          <p:txBody>
            <a:bodyPr anchor="ctr" rtlCol="false" tIns="50800" lIns="50800" bIns="50800" rIns="50800"/>
            <a:lstStyle/>
            <a:p>
              <a:pPr algn="ctr">
                <a:lnSpc>
                  <a:spcPts val="3498"/>
                </a:lnSpc>
              </a:pPr>
            </a:p>
          </p:txBody>
        </p:sp>
      </p:grpSp>
      <p:sp>
        <p:nvSpPr>
          <p:cNvPr name="TextBox 37" id="37"/>
          <p:cNvSpPr txBox="true"/>
          <p:nvPr/>
        </p:nvSpPr>
        <p:spPr>
          <a:xfrm rot="0">
            <a:off x="1488341" y="5347751"/>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Teknologi ini dapat diterapakan dalam berbagai  seperti smart city, pemantauan lingkungan, pelacakan aset, dan berbagai kebutuhan lainnya.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5799474" y="0"/>
            <a:ext cx="5917455" cy="2144404"/>
            <a:chOff x="0" y="0"/>
            <a:chExt cx="1558507" cy="564781"/>
          </a:xfrm>
        </p:grpSpPr>
        <p:sp>
          <p:nvSpPr>
            <p:cNvPr name="Freeform 5" id="5"/>
            <p:cNvSpPr/>
            <p:nvPr/>
          </p:nvSpPr>
          <p:spPr>
            <a:xfrm flipH="false" flipV="false" rot="0">
              <a:off x="0" y="0"/>
              <a:ext cx="1558507" cy="564781"/>
            </a:xfrm>
            <a:custGeom>
              <a:avLst/>
              <a:gdLst/>
              <a:ahLst/>
              <a:cxnLst/>
              <a:rect r="r" b="b" t="t" l="l"/>
              <a:pathLst>
                <a:path h="564781" w="1558507">
                  <a:moveTo>
                    <a:pt x="0" y="0"/>
                  </a:moveTo>
                  <a:lnTo>
                    <a:pt x="1558507" y="0"/>
                  </a:lnTo>
                  <a:lnTo>
                    <a:pt x="1558507" y="564781"/>
                  </a:lnTo>
                  <a:lnTo>
                    <a:pt x="0" y="564781"/>
                  </a:lnTo>
                  <a:close/>
                </a:path>
              </a:pathLst>
            </a:custGeom>
            <a:solidFill>
              <a:srgbClr val="D9D9D9"/>
            </a:solidFill>
          </p:spPr>
        </p:sp>
        <p:sp>
          <p:nvSpPr>
            <p:cNvPr name="TextBox 6" id="6"/>
            <p:cNvSpPr txBox="true"/>
            <p:nvPr/>
          </p:nvSpPr>
          <p:spPr>
            <a:xfrm>
              <a:off x="0" y="-57150"/>
              <a:ext cx="1558507" cy="621931"/>
            </a:xfrm>
            <a:prstGeom prst="rect">
              <a:avLst/>
            </a:prstGeom>
          </p:spPr>
          <p:txBody>
            <a:bodyPr anchor="ctr" rtlCol="false" tIns="50800" lIns="50800" bIns="50800" rIns="50800"/>
            <a:lstStyle/>
            <a:p>
              <a:pPr algn="ctr">
                <a:lnSpc>
                  <a:spcPts val="3498"/>
                </a:lnSpc>
              </a:pPr>
            </a:p>
          </p:txBody>
        </p:sp>
      </p:grpSp>
      <p:sp>
        <p:nvSpPr>
          <p:cNvPr name="TextBox 7" id="7"/>
          <p:cNvSpPr txBox="true"/>
          <p:nvPr/>
        </p:nvSpPr>
        <p:spPr>
          <a:xfrm rot="0">
            <a:off x="1789124" y="4733921"/>
            <a:ext cx="14709752" cy="1181108"/>
          </a:xfrm>
          <a:prstGeom prst="rect">
            <a:avLst/>
          </a:prstGeom>
        </p:spPr>
        <p:txBody>
          <a:bodyPr anchor="t" rtlCol="false" tIns="0" lIns="0" bIns="0" rIns="0">
            <a:spAutoFit/>
          </a:bodyPr>
          <a:lstStyle/>
          <a:p>
            <a:pPr algn="ctr">
              <a:lnSpc>
                <a:spcPts val="10083"/>
              </a:lnSpc>
            </a:pPr>
            <a:r>
              <a:rPr lang="en-US" sz="10083">
                <a:solidFill>
                  <a:srgbClr val="013049"/>
                </a:solidFill>
                <a:latin typeface="Eastman Condensed Bold"/>
                <a:ea typeface="Eastman Condensed Bold"/>
                <a:cs typeface="Eastman Condensed Bold"/>
                <a:sym typeface="Eastman Condensed Bold"/>
              </a:rPr>
              <a:t>TERIMA KASIH</a:t>
            </a:r>
          </a:p>
        </p:txBody>
      </p:sp>
      <p:grpSp>
        <p:nvGrpSpPr>
          <p:cNvPr name="Group 8" id="8"/>
          <p:cNvGrpSpPr/>
          <p:nvPr/>
        </p:nvGrpSpPr>
        <p:grpSpPr>
          <a:xfrm rot="0">
            <a:off x="6167541" y="544926"/>
            <a:ext cx="2266811" cy="967547"/>
            <a:chOff x="0" y="0"/>
            <a:chExt cx="1894744" cy="808737"/>
          </a:xfrm>
        </p:grpSpPr>
        <p:sp>
          <p:nvSpPr>
            <p:cNvPr name="Freeform 9" id="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3"/>
              <a:stretch>
                <a:fillRect l="-944" t="0" r="-946" b="0"/>
              </a:stretch>
            </a:blipFill>
          </p:spPr>
        </p:sp>
      </p:grpSp>
      <p:grpSp>
        <p:nvGrpSpPr>
          <p:cNvPr name="Group 10" id="10"/>
          <p:cNvGrpSpPr/>
          <p:nvPr/>
        </p:nvGrpSpPr>
        <p:grpSpPr>
          <a:xfrm rot="0">
            <a:off x="8758202" y="543106"/>
            <a:ext cx="1034727" cy="1058193"/>
            <a:chOff x="0" y="0"/>
            <a:chExt cx="905227" cy="925756"/>
          </a:xfrm>
        </p:grpSpPr>
        <p:sp>
          <p:nvSpPr>
            <p:cNvPr name="Freeform 11" id="1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4"/>
              <a:stretch>
                <a:fillRect l="-1133" t="0" r="-1130" b="-5"/>
              </a:stretch>
            </a:blipFill>
          </p:spPr>
        </p:sp>
      </p:grpSp>
      <p:grpSp>
        <p:nvGrpSpPr>
          <p:cNvPr name="Group 12" id="12"/>
          <p:cNvGrpSpPr/>
          <p:nvPr/>
        </p:nvGrpSpPr>
        <p:grpSpPr>
          <a:xfrm rot="0">
            <a:off x="10121440" y="402846"/>
            <a:ext cx="1336726" cy="1251709"/>
            <a:chOff x="0" y="0"/>
            <a:chExt cx="1092376" cy="1022899"/>
          </a:xfrm>
        </p:grpSpPr>
        <p:sp>
          <p:nvSpPr>
            <p:cNvPr name="Freeform 13" id="1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5"/>
              <a:stretch>
                <a:fillRect l="-14902" t="0" r="-14907" b="-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BCBCB">
                <a:alpha val="100000"/>
              </a:srgbClr>
            </a:gs>
            <a:gs pos="100000">
              <a:srgbClr val="FFFF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628747" y="3052974"/>
            <a:ext cx="5921651" cy="1240500"/>
          </a:xfrm>
          <a:custGeom>
            <a:avLst/>
            <a:gdLst/>
            <a:ahLst/>
            <a:cxnLst/>
            <a:rect r="r" b="b" t="t" l="l"/>
            <a:pathLst>
              <a:path h="1240500" w="5921651">
                <a:moveTo>
                  <a:pt x="0" y="0"/>
                </a:moveTo>
                <a:lnTo>
                  <a:pt x="5921651" y="0"/>
                </a:lnTo>
                <a:lnTo>
                  <a:pt x="5921651" y="1240500"/>
                </a:lnTo>
                <a:lnTo>
                  <a:pt x="0" y="1240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6233161" y="3544701"/>
            <a:ext cx="12648448" cy="7009348"/>
            <a:chOff x="0" y="0"/>
            <a:chExt cx="16864597" cy="9345797"/>
          </a:xfrm>
        </p:grpSpPr>
        <p:sp>
          <p:nvSpPr>
            <p:cNvPr name="Freeform 6" id="6"/>
            <p:cNvSpPr/>
            <p:nvPr/>
          </p:nvSpPr>
          <p:spPr>
            <a:xfrm flipH="false" flipV="false" rot="0">
              <a:off x="0" y="0"/>
              <a:ext cx="16864585" cy="9345803"/>
            </a:xfrm>
            <a:custGeom>
              <a:avLst/>
              <a:gdLst/>
              <a:ahLst/>
              <a:cxnLst/>
              <a:rect r="r" b="b" t="t" l="l"/>
              <a:pathLst>
                <a:path h="9345803" w="16864585">
                  <a:moveTo>
                    <a:pt x="0" y="0"/>
                  </a:moveTo>
                  <a:lnTo>
                    <a:pt x="16864585" y="0"/>
                  </a:lnTo>
                  <a:lnTo>
                    <a:pt x="16864585" y="9345803"/>
                  </a:lnTo>
                  <a:lnTo>
                    <a:pt x="0" y="9345803"/>
                  </a:lnTo>
                  <a:lnTo>
                    <a:pt x="0" y="0"/>
                  </a:lnTo>
                  <a:close/>
                </a:path>
              </a:pathLst>
            </a:custGeom>
            <a:blipFill>
              <a:blip r:embed="rId5"/>
              <a:stretch>
                <a:fillRect l="0" t="-4" r="0" b="-4"/>
              </a:stretch>
            </a:blipFill>
          </p:spPr>
        </p:sp>
      </p:grpSp>
      <p:grpSp>
        <p:nvGrpSpPr>
          <p:cNvPr name="Group 7" id="7"/>
          <p:cNvGrpSpPr/>
          <p:nvPr/>
        </p:nvGrpSpPr>
        <p:grpSpPr>
          <a:xfrm rot="0">
            <a:off x="9473415" y="1305474"/>
            <a:ext cx="8602304" cy="8602304"/>
            <a:chOff x="0" y="0"/>
            <a:chExt cx="11469739" cy="11469739"/>
          </a:xfrm>
        </p:grpSpPr>
        <p:sp>
          <p:nvSpPr>
            <p:cNvPr name="Freeform 8" id="8"/>
            <p:cNvSpPr/>
            <p:nvPr/>
          </p:nvSpPr>
          <p:spPr>
            <a:xfrm flipH="false" flipV="false" rot="0">
              <a:off x="0" y="0"/>
              <a:ext cx="11469751" cy="11469751"/>
            </a:xfrm>
            <a:custGeom>
              <a:avLst/>
              <a:gdLst/>
              <a:ahLst/>
              <a:cxnLst/>
              <a:rect r="r" b="b" t="t" l="l"/>
              <a:pathLst>
                <a:path h="11469751" w="11469751">
                  <a:moveTo>
                    <a:pt x="0" y="0"/>
                  </a:moveTo>
                  <a:lnTo>
                    <a:pt x="11469751" y="0"/>
                  </a:lnTo>
                  <a:lnTo>
                    <a:pt x="11469751" y="11469751"/>
                  </a:lnTo>
                  <a:lnTo>
                    <a:pt x="0" y="11469751"/>
                  </a:lnTo>
                  <a:lnTo>
                    <a:pt x="0" y="0"/>
                  </a:lnTo>
                  <a:close/>
                </a:path>
              </a:pathLst>
            </a:custGeom>
            <a:blipFill>
              <a:blip r:embed="rId6"/>
              <a:stretch>
                <a:fillRect l="0" t="0" r="0" b="0"/>
              </a:stretch>
            </a:blipFill>
          </p:spPr>
        </p:sp>
      </p:grpSp>
      <p:grpSp>
        <p:nvGrpSpPr>
          <p:cNvPr name="Group 9" id="9"/>
          <p:cNvGrpSpPr/>
          <p:nvPr/>
        </p:nvGrpSpPr>
        <p:grpSpPr>
          <a:xfrm rot="0">
            <a:off x="9909561" y="1917624"/>
            <a:ext cx="7730013" cy="7378004"/>
            <a:chOff x="0" y="0"/>
            <a:chExt cx="10306685" cy="9837339"/>
          </a:xfrm>
        </p:grpSpPr>
        <p:sp>
          <p:nvSpPr>
            <p:cNvPr name="Freeform 10" id="10"/>
            <p:cNvSpPr/>
            <p:nvPr/>
          </p:nvSpPr>
          <p:spPr>
            <a:xfrm flipH="false" flipV="false" rot="0">
              <a:off x="0" y="0"/>
              <a:ext cx="10306686" cy="9837293"/>
            </a:xfrm>
            <a:custGeom>
              <a:avLst/>
              <a:gdLst/>
              <a:ahLst/>
              <a:cxnLst/>
              <a:rect r="r" b="b" t="t" l="l"/>
              <a:pathLst>
                <a:path h="9837293" w="10306686">
                  <a:moveTo>
                    <a:pt x="5153279" y="7874"/>
                  </a:moveTo>
                  <a:cubicBezTo>
                    <a:pt x="3393694" y="0"/>
                    <a:pt x="1764284" y="934212"/>
                    <a:pt x="882142" y="2456942"/>
                  </a:cubicBezTo>
                  <a:cubicBezTo>
                    <a:pt x="0" y="3979672"/>
                    <a:pt x="0" y="5857748"/>
                    <a:pt x="882142" y="7380478"/>
                  </a:cubicBezTo>
                  <a:cubicBezTo>
                    <a:pt x="1764284" y="8903208"/>
                    <a:pt x="3393694" y="9837293"/>
                    <a:pt x="5153279" y="9829419"/>
                  </a:cubicBezTo>
                  <a:cubicBezTo>
                    <a:pt x="6912991" y="9837293"/>
                    <a:pt x="8542401" y="8903081"/>
                    <a:pt x="9424543" y="7380351"/>
                  </a:cubicBezTo>
                  <a:cubicBezTo>
                    <a:pt x="10306686" y="5857621"/>
                    <a:pt x="10306685" y="3979418"/>
                    <a:pt x="9424543" y="2456815"/>
                  </a:cubicBezTo>
                  <a:cubicBezTo>
                    <a:pt x="8542401" y="934212"/>
                    <a:pt x="6912991" y="0"/>
                    <a:pt x="5153279" y="7874"/>
                  </a:cubicBezTo>
                  <a:close/>
                </a:path>
              </a:pathLst>
            </a:custGeom>
            <a:solidFill>
              <a:srgbClr val="FDB813"/>
            </a:solidFill>
          </p:spPr>
        </p:sp>
      </p:grpSp>
      <p:grpSp>
        <p:nvGrpSpPr>
          <p:cNvPr name="Group 11" id="11"/>
          <p:cNvGrpSpPr/>
          <p:nvPr/>
        </p:nvGrpSpPr>
        <p:grpSpPr>
          <a:xfrm rot="0">
            <a:off x="10421288" y="2406049"/>
            <a:ext cx="6706559" cy="6401157"/>
            <a:chOff x="0" y="0"/>
            <a:chExt cx="8942079" cy="8534876"/>
          </a:xfrm>
        </p:grpSpPr>
        <p:sp>
          <p:nvSpPr>
            <p:cNvPr name="Freeform 12" id="12"/>
            <p:cNvSpPr/>
            <p:nvPr/>
          </p:nvSpPr>
          <p:spPr>
            <a:xfrm flipH="false" flipV="false" rot="0">
              <a:off x="0" y="0"/>
              <a:ext cx="8942070" cy="8534908"/>
            </a:xfrm>
            <a:custGeom>
              <a:avLst/>
              <a:gdLst/>
              <a:ahLst/>
              <a:cxnLst/>
              <a:rect r="r" b="b" t="t" l="l"/>
              <a:pathLst>
                <a:path h="8534908" w="8942070">
                  <a:moveTo>
                    <a:pt x="4471035" y="6858"/>
                  </a:moveTo>
                  <a:cubicBezTo>
                    <a:pt x="2944368" y="0"/>
                    <a:pt x="1530604" y="810514"/>
                    <a:pt x="765302" y="2131568"/>
                  </a:cubicBezTo>
                  <a:cubicBezTo>
                    <a:pt x="0" y="3452622"/>
                    <a:pt x="0" y="5082159"/>
                    <a:pt x="765302" y="6403213"/>
                  </a:cubicBezTo>
                  <a:cubicBezTo>
                    <a:pt x="1530604" y="7724267"/>
                    <a:pt x="2944368" y="8534908"/>
                    <a:pt x="4471035" y="8528050"/>
                  </a:cubicBezTo>
                  <a:cubicBezTo>
                    <a:pt x="5997702" y="8534908"/>
                    <a:pt x="7411466" y="7724267"/>
                    <a:pt x="8176768" y="6403213"/>
                  </a:cubicBezTo>
                  <a:cubicBezTo>
                    <a:pt x="8942070" y="5082159"/>
                    <a:pt x="8942070" y="3452622"/>
                    <a:pt x="8176768" y="2131568"/>
                  </a:cubicBezTo>
                  <a:cubicBezTo>
                    <a:pt x="7411466" y="810514"/>
                    <a:pt x="5997702" y="0"/>
                    <a:pt x="4471035" y="6858"/>
                  </a:cubicBezTo>
                  <a:close/>
                </a:path>
              </a:pathLst>
            </a:custGeom>
            <a:blipFill>
              <a:blip r:embed="rId7"/>
              <a:stretch>
                <a:fillRect l="-27756" t="0" r="-27756" b="0"/>
              </a:stretch>
            </a:blipFill>
          </p:spPr>
        </p:sp>
      </p:grpSp>
      <p:grpSp>
        <p:nvGrpSpPr>
          <p:cNvPr name="Group 13" id="13"/>
          <p:cNvGrpSpPr/>
          <p:nvPr/>
        </p:nvGrpSpPr>
        <p:grpSpPr>
          <a:xfrm rot="0">
            <a:off x="783418" y="7524511"/>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15" id="15"/>
          <p:cNvSpPr/>
          <p:nvPr/>
        </p:nvSpPr>
        <p:spPr>
          <a:xfrm flipH="false" flipV="false" rot="0">
            <a:off x="14319873" y="-287671"/>
            <a:ext cx="4350590" cy="1593145"/>
          </a:xfrm>
          <a:custGeom>
            <a:avLst/>
            <a:gdLst/>
            <a:ahLst/>
            <a:cxnLst/>
            <a:rect r="r" b="b" t="t" l="l"/>
            <a:pathLst>
              <a:path h="1593145" w="4350590">
                <a:moveTo>
                  <a:pt x="0" y="0"/>
                </a:moveTo>
                <a:lnTo>
                  <a:pt x="4350590" y="0"/>
                </a:lnTo>
                <a:lnTo>
                  <a:pt x="4350590"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569950" y="528925"/>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182666" y="448615"/>
            <a:ext cx="757450" cy="774627"/>
            <a:chOff x="0" y="0"/>
            <a:chExt cx="1009933" cy="1032836"/>
          </a:xfrm>
        </p:grpSpPr>
        <p:sp>
          <p:nvSpPr>
            <p:cNvPr name="Freeform 19" id="19"/>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11"/>
              <a:stretch>
                <a:fillRect l="-1133" t="0" r="-1136" b="5"/>
              </a:stretch>
            </a:blipFill>
          </p:spPr>
        </p:sp>
      </p:grpSp>
      <p:grpSp>
        <p:nvGrpSpPr>
          <p:cNvPr name="Group 20" id="20"/>
          <p:cNvGrpSpPr/>
          <p:nvPr/>
        </p:nvGrpSpPr>
        <p:grpSpPr>
          <a:xfrm rot="0">
            <a:off x="17147110" y="448615"/>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3"/>
              </a:stretch>
            </a:blipFill>
          </p:spPr>
        </p:sp>
      </p:grpSp>
      <p:grpSp>
        <p:nvGrpSpPr>
          <p:cNvPr name="Group 22" id="22"/>
          <p:cNvGrpSpPr/>
          <p:nvPr/>
        </p:nvGrpSpPr>
        <p:grpSpPr>
          <a:xfrm rot="0">
            <a:off x="0" y="8267461"/>
            <a:ext cx="8157818" cy="1327780"/>
            <a:chOff x="0" y="0"/>
            <a:chExt cx="2148561" cy="349703"/>
          </a:xfrm>
        </p:grpSpPr>
        <p:sp>
          <p:nvSpPr>
            <p:cNvPr name="Freeform 23" id="23"/>
            <p:cNvSpPr/>
            <p:nvPr/>
          </p:nvSpPr>
          <p:spPr>
            <a:xfrm flipH="false" flipV="false" rot="0">
              <a:off x="0" y="0"/>
              <a:ext cx="2148561" cy="349703"/>
            </a:xfrm>
            <a:custGeom>
              <a:avLst/>
              <a:gdLst/>
              <a:ahLst/>
              <a:cxnLst/>
              <a:rect r="r" b="b" t="t" l="l"/>
              <a:pathLst>
                <a:path h="349703" w="2148561">
                  <a:moveTo>
                    <a:pt x="0" y="0"/>
                  </a:moveTo>
                  <a:lnTo>
                    <a:pt x="2148561" y="0"/>
                  </a:lnTo>
                  <a:lnTo>
                    <a:pt x="2148561" y="349703"/>
                  </a:lnTo>
                  <a:lnTo>
                    <a:pt x="0" y="349703"/>
                  </a:lnTo>
                  <a:close/>
                </a:path>
              </a:pathLst>
            </a:custGeom>
            <a:solidFill>
              <a:srgbClr val="022135"/>
            </a:solidFill>
          </p:spPr>
        </p:sp>
        <p:sp>
          <p:nvSpPr>
            <p:cNvPr name="TextBox 24" id="24"/>
            <p:cNvSpPr txBox="true"/>
            <p:nvPr/>
          </p:nvSpPr>
          <p:spPr>
            <a:xfrm>
              <a:off x="0" y="-57150"/>
              <a:ext cx="2148561" cy="406853"/>
            </a:xfrm>
            <a:prstGeom prst="rect">
              <a:avLst/>
            </a:prstGeom>
          </p:spPr>
          <p:txBody>
            <a:bodyPr anchor="ctr" rtlCol="false" tIns="50800" lIns="50800" bIns="50800" rIns="50800"/>
            <a:lstStyle/>
            <a:p>
              <a:pPr algn="ctr">
                <a:lnSpc>
                  <a:spcPts val="3498"/>
                </a:lnSpc>
              </a:pPr>
            </a:p>
          </p:txBody>
        </p:sp>
      </p:grpSp>
      <p:sp>
        <p:nvSpPr>
          <p:cNvPr name="TextBox 25" id="25"/>
          <p:cNvSpPr txBox="true"/>
          <p:nvPr/>
        </p:nvSpPr>
        <p:spPr>
          <a:xfrm rot="0">
            <a:off x="816756" y="5112624"/>
            <a:ext cx="8656659" cy="1069975"/>
          </a:xfrm>
          <a:prstGeom prst="rect">
            <a:avLst/>
          </a:prstGeom>
        </p:spPr>
        <p:txBody>
          <a:bodyPr anchor="t" rtlCol="false" tIns="0" lIns="0" bIns="0" rIns="0">
            <a:spAutoFit/>
          </a:bodyPr>
          <a:lstStyle/>
          <a:p>
            <a:pPr algn="l">
              <a:lnSpc>
                <a:spcPts val="8000"/>
              </a:lnSpc>
            </a:pPr>
            <a:r>
              <a:rPr lang="en-US" sz="8000">
                <a:solidFill>
                  <a:srgbClr val="022135"/>
                </a:solidFill>
                <a:latin typeface="Eastman Condensed Bold"/>
                <a:ea typeface="Eastman Condensed Bold"/>
                <a:cs typeface="Eastman Condensed Bold"/>
                <a:sym typeface="Eastman Condensed Bold"/>
              </a:rPr>
              <a:t>GATEWAY IOT</a:t>
            </a:r>
          </a:p>
        </p:txBody>
      </p:sp>
      <p:sp>
        <p:nvSpPr>
          <p:cNvPr name="TextBox 26" id="26"/>
          <p:cNvSpPr txBox="true"/>
          <p:nvPr/>
        </p:nvSpPr>
        <p:spPr>
          <a:xfrm rot="0">
            <a:off x="679018" y="3327639"/>
            <a:ext cx="4192212"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PERTEMUAN 7</a:t>
            </a:r>
          </a:p>
        </p:txBody>
      </p:sp>
      <p:sp>
        <p:nvSpPr>
          <p:cNvPr name="TextBox 27" id="27"/>
          <p:cNvSpPr txBox="true"/>
          <p:nvPr/>
        </p:nvSpPr>
        <p:spPr>
          <a:xfrm rot="0">
            <a:off x="339509" y="8581784"/>
            <a:ext cx="7818310"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PROGRAM STUDI INFORMATIKA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332772" y="-66638"/>
            <a:ext cx="10420276" cy="10420276"/>
            <a:chOff x="0" y="0"/>
            <a:chExt cx="13893701" cy="13893701"/>
          </a:xfrm>
        </p:grpSpPr>
        <p:sp>
          <p:nvSpPr>
            <p:cNvPr name="Freeform 5" id="5"/>
            <p:cNvSpPr/>
            <p:nvPr/>
          </p:nvSpPr>
          <p:spPr>
            <a:xfrm flipH="true" flipV="false" rot="0">
              <a:off x="0" y="0"/>
              <a:ext cx="13893673" cy="13893673"/>
            </a:xfrm>
            <a:custGeom>
              <a:avLst/>
              <a:gdLst/>
              <a:ahLst/>
              <a:cxnLst/>
              <a:rect r="r" b="b" t="t" l="l"/>
              <a:pathLst>
                <a:path h="13893673" w="13893673">
                  <a:moveTo>
                    <a:pt x="13893673" y="0"/>
                  </a:moveTo>
                  <a:lnTo>
                    <a:pt x="0" y="0"/>
                  </a:lnTo>
                  <a:lnTo>
                    <a:pt x="0" y="13893673"/>
                  </a:lnTo>
                  <a:lnTo>
                    <a:pt x="13893673" y="13893673"/>
                  </a:lnTo>
                  <a:lnTo>
                    <a:pt x="13893673" y="0"/>
                  </a:lnTo>
                  <a:close/>
                </a:path>
              </a:pathLst>
            </a:custGeom>
            <a:blipFill>
              <a:blip r:embed="rId3"/>
              <a:stretch>
                <a:fillRect l="0" t="0" r="0" b="0"/>
              </a:stretch>
            </a:blipFill>
          </p:spPr>
        </p:sp>
      </p:grpSp>
      <p:sp>
        <p:nvSpPr>
          <p:cNvPr name="TextBox 6" id="6"/>
          <p:cNvSpPr txBox="true"/>
          <p:nvPr/>
        </p:nvSpPr>
        <p:spPr>
          <a:xfrm rot="0">
            <a:off x="1028700" y="1868010"/>
            <a:ext cx="10273597" cy="1038225"/>
          </a:xfrm>
          <a:prstGeom prst="rect">
            <a:avLst/>
          </a:prstGeom>
        </p:spPr>
        <p:txBody>
          <a:bodyPr anchor="t" rtlCol="false" tIns="0" lIns="0" bIns="0" rIns="0">
            <a:spAutoFit/>
          </a:bodyPr>
          <a:lstStyle/>
          <a:p>
            <a:pPr algn="l">
              <a:lnSpc>
                <a:spcPts val="8400"/>
              </a:lnSpc>
            </a:pPr>
            <a:r>
              <a:rPr lang="en-US" sz="6000">
                <a:solidFill>
                  <a:srgbClr val="022135"/>
                </a:solidFill>
                <a:latin typeface="Eastman Condensed Bold"/>
                <a:ea typeface="Eastman Condensed Bold"/>
                <a:cs typeface="Eastman Condensed Bold"/>
                <a:sym typeface="Eastman Condensed Bold"/>
              </a:rPr>
              <a:t>TUJUAN PEMBELAJARAN</a:t>
            </a:r>
          </a:p>
        </p:txBody>
      </p:sp>
      <p:grpSp>
        <p:nvGrpSpPr>
          <p:cNvPr name="Group 7" id="7"/>
          <p:cNvGrpSpPr/>
          <p:nvPr/>
        </p:nvGrpSpPr>
        <p:grpSpPr>
          <a:xfrm rot="0">
            <a:off x="8913760" y="514350"/>
            <a:ext cx="9258300" cy="9258300"/>
            <a:chOff x="0" y="0"/>
            <a:chExt cx="12344400" cy="12344400"/>
          </a:xfrm>
        </p:grpSpPr>
        <p:sp>
          <p:nvSpPr>
            <p:cNvPr name="Freeform 8" id="8"/>
            <p:cNvSpPr/>
            <p:nvPr/>
          </p:nvSpPr>
          <p:spPr>
            <a:xfrm flipH="false" flipV="false" rot="0">
              <a:off x="0" y="0"/>
              <a:ext cx="12344400" cy="12344400"/>
            </a:xfrm>
            <a:custGeom>
              <a:avLst/>
              <a:gdLst/>
              <a:ahLst/>
              <a:cxnLst/>
              <a:rect r="r" b="b" t="t" l="l"/>
              <a:pathLst>
                <a:path h="12344400" w="12344400">
                  <a:moveTo>
                    <a:pt x="0" y="0"/>
                  </a:moveTo>
                  <a:lnTo>
                    <a:pt x="12344400" y="0"/>
                  </a:lnTo>
                  <a:lnTo>
                    <a:pt x="12344400" y="12344400"/>
                  </a:lnTo>
                  <a:lnTo>
                    <a:pt x="0" y="12344400"/>
                  </a:lnTo>
                  <a:lnTo>
                    <a:pt x="0" y="0"/>
                  </a:lnTo>
                  <a:close/>
                </a:path>
              </a:pathLst>
            </a:custGeom>
            <a:blipFill>
              <a:blip r:embed="rId4"/>
              <a:stretch>
                <a:fillRect l="0" t="0" r="0" b="0"/>
              </a:stretch>
            </a:blipFill>
          </p:spPr>
        </p:sp>
      </p:grpSp>
      <p:grpSp>
        <p:nvGrpSpPr>
          <p:cNvPr name="Group 9" id="9"/>
          <p:cNvGrpSpPr/>
          <p:nvPr/>
        </p:nvGrpSpPr>
        <p:grpSpPr>
          <a:xfrm rot="0">
            <a:off x="9383165" y="1173182"/>
            <a:ext cx="8319489" cy="7940637"/>
            <a:chOff x="0" y="0"/>
            <a:chExt cx="11092653" cy="10587516"/>
          </a:xfrm>
        </p:grpSpPr>
        <p:sp>
          <p:nvSpPr>
            <p:cNvPr name="Freeform 10" id="10"/>
            <p:cNvSpPr/>
            <p:nvPr/>
          </p:nvSpPr>
          <p:spPr>
            <a:xfrm flipH="false" flipV="false" rot="0">
              <a:off x="0" y="0"/>
              <a:ext cx="11092688" cy="10587609"/>
            </a:xfrm>
            <a:custGeom>
              <a:avLst/>
              <a:gdLst/>
              <a:ahLst/>
              <a:cxnLst/>
              <a:rect r="r" b="b" t="t" l="l"/>
              <a:pathLst>
                <a:path h="10587609" w="11092688">
                  <a:moveTo>
                    <a:pt x="5546344" y="8509"/>
                  </a:moveTo>
                  <a:cubicBezTo>
                    <a:pt x="3652393" y="0"/>
                    <a:pt x="1898777" y="1005459"/>
                    <a:pt x="949452" y="2644267"/>
                  </a:cubicBezTo>
                  <a:cubicBezTo>
                    <a:pt x="127" y="4283075"/>
                    <a:pt x="0" y="6304534"/>
                    <a:pt x="949452" y="7943215"/>
                  </a:cubicBezTo>
                  <a:cubicBezTo>
                    <a:pt x="1898904" y="9581897"/>
                    <a:pt x="3652393" y="10587482"/>
                    <a:pt x="5546344" y="10579100"/>
                  </a:cubicBezTo>
                  <a:cubicBezTo>
                    <a:pt x="7440168" y="10587609"/>
                    <a:pt x="9193911" y="9582023"/>
                    <a:pt x="10143236" y="7943342"/>
                  </a:cubicBezTo>
                  <a:cubicBezTo>
                    <a:pt x="11092561" y="6304661"/>
                    <a:pt x="11092688" y="4283075"/>
                    <a:pt x="10143236" y="2644394"/>
                  </a:cubicBezTo>
                  <a:cubicBezTo>
                    <a:pt x="9193784" y="1005713"/>
                    <a:pt x="7440168" y="0"/>
                    <a:pt x="5546344" y="8509"/>
                  </a:cubicBezTo>
                  <a:close/>
                </a:path>
              </a:pathLst>
            </a:custGeom>
            <a:solidFill>
              <a:srgbClr val="FFFFFF"/>
            </a:solidFill>
          </p:spPr>
        </p:sp>
      </p:grpSp>
      <p:grpSp>
        <p:nvGrpSpPr>
          <p:cNvPr name="Group 11" id="11"/>
          <p:cNvGrpSpPr/>
          <p:nvPr/>
        </p:nvGrpSpPr>
        <p:grpSpPr>
          <a:xfrm rot="0">
            <a:off x="9933916" y="1698852"/>
            <a:ext cx="7217989" cy="6889297"/>
            <a:chOff x="0" y="0"/>
            <a:chExt cx="9623985" cy="9185729"/>
          </a:xfrm>
        </p:grpSpPr>
        <p:sp>
          <p:nvSpPr>
            <p:cNvPr name="Freeform 12" id="12"/>
            <p:cNvSpPr/>
            <p:nvPr/>
          </p:nvSpPr>
          <p:spPr>
            <a:xfrm flipH="false" flipV="false" rot="0">
              <a:off x="0" y="0"/>
              <a:ext cx="9624061" cy="9185783"/>
            </a:xfrm>
            <a:custGeom>
              <a:avLst/>
              <a:gdLst/>
              <a:ahLst/>
              <a:cxnLst/>
              <a:rect r="r" b="b" t="t" l="l"/>
              <a:pathLst>
                <a:path h="9185783" w="9624061">
                  <a:moveTo>
                    <a:pt x="4812030" y="7366"/>
                  </a:moveTo>
                  <a:cubicBezTo>
                    <a:pt x="3168904" y="0"/>
                    <a:pt x="1647444" y="872363"/>
                    <a:pt x="823722" y="2294128"/>
                  </a:cubicBezTo>
                  <a:cubicBezTo>
                    <a:pt x="0" y="3715893"/>
                    <a:pt x="0" y="5469763"/>
                    <a:pt x="823722" y="6891528"/>
                  </a:cubicBezTo>
                  <a:cubicBezTo>
                    <a:pt x="1647444" y="8313293"/>
                    <a:pt x="3168904" y="9185783"/>
                    <a:pt x="4812030" y="9178417"/>
                  </a:cubicBezTo>
                  <a:cubicBezTo>
                    <a:pt x="6455156" y="9185783"/>
                    <a:pt x="7976616" y="8313420"/>
                    <a:pt x="8800338" y="6891655"/>
                  </a:cubicBezTo>
                  <a:cubicBezTo>
                    <a:pt x="9624061" y="5469891"/>
                    <a:pt x="9624060" y="3716020"/>
                    <a:pt x="8800338" y="2294255"/>
                  </a:cubicBezTo>
                  <a:cubicBezTo>
                    <a:pt x="7976616" y="872490"/>
                    <a:pt x="6455156" y="0"/>
                    <a:pt x="4812030" y="7366"/>
                  </a:cubicBezTo>
                  <a:close/>
                </a:path>
              </a:pathLst>
            </a:custGeom>
            <a:blipFill>
              <a:blip r:embed="rId5"/>
              <a:stretch>
                <a:fillRect l="-14610" t="-79" r="-14609" b="-79"/>
              </a:stretch>
            </a:blipFill>
          </p:spPr>
        </p:sp>
      </p:grpSp>
      <p:grpSp>
        <p:nvGrpSpPr>
          <p:cNvPr name="Group 13" id="13"/>
          <p:cNvGrpSpPr/>
          <p:nvPr/>
        </p:nvGrpSpPr>
        <p:grpSpPr>
          <a:xfrm rot="0">
            <a:off x="995362" y="3960268"/>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grpSp>
        <p:nvGrpSpPr>
          <p:cNvPr name="Group 15" id="15"/>
          <p:cNvGrpSpPr/>
          <p:nvPr/>
        </p:nvGrpSpPr>
        <p:grpSpPr>
          <a:xfrm rot="0">
            <a:off x="15693555" y="1029523"/>
            <a:ext cx="1813321" cy="300022"/>
            <a:chOff x="0" y="0"/>
            <a:chExt cx="2417761" cy="400029"/>
          </a:xfrm>
        </p:grpSpPr>
        <p:sp>
          <p:nvSpPr>
            <p:cNvPr name="Freeform 16" id="16"/>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7" id="17"/>
          <p:cNvGrpSpPr/>
          <p:nvPr/>
        </p:nvGrpSpPr>
        <p:grpSpPr>
          <a:xfrm rot="0">
            <a:off x="6921618" y="-2017253"/>
            <a:ext cx="3561608" cy="3643588"/>
            <a:chOff x="0" y="0"/>
            <a:chExt cx="4748811" cy="4858117"/>
          </a:xfrm>
        </p:grpSpPr>
        <p:sp>
          <p:nvSpPr>
            <p:cNvPr name="Freeform 18" id="18"/>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7"/>
              <a:stretch>
                <a:fillRect l="-82" t="0" r="-83" b="0"/>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6" id="26"/>
          <p:cNvGrpSpPr/>
          <p:nvPr/>
        </p:nvGrpSpPr>
        <p:grpSpPr>
          <a:xfrm rot="0">
            <a:off x="1028700" y="4937151"/>
            <a:ext cx="6504810" cy="3006771"/>
            <a:chOff x="0" y="0"/>
            <a:chExt cx="1713201" cy="791907"/>
          </a:xfrm>
        </p:grpSpPr>
        <p:sp>
          <p:nvSpPr>
            <p:cNvPr name="Freeform 27" id="27"/>
            <p:cNvSpPr/>
            <p:nvPr/>
          </p:nvSpPr>
          <p:spPr>
            <a:xfrm flipH="false" flipV="false" rot="0">
              <a:off x="0" y="0"/>
              <a:ext cx="1713201" cy="791907"/>
            </a:xfrm>
            <a:custGeom>
              <a:avLst/>
              <a:gdLst/>
              <a:ahLst/>
              <a:cxnLst/>
              <a:rect r="r" b="b" t="t" l="l"/>
              <a:pathLst>
                <a:path h="791907" w="1713201">
                  <a:moveTo>
                    <a:pt x="19043" y="0"/>
                  </a:moveTo>
                  <a:lnTo>
                    <a:pt x="1694158" y="0"/>
                  </a:lnTo>
                  <a:cubicBezTo>
                    <a:pt x="1699208" y="0"/>
                    <a:pt x="1704052" y="2006"/>
                    <a:pt x="1707623" y="5578"/>
                  </a:cubicBezTo>
                  <a:cubicBezTo>
                    <a:pt x="1711195" y="9149"/>
                    <a:pt x="1713201" y="13992"/>
                    <a:pt x="1713201" y="19043"/>
                  </a:cubicBezTo>
                  <a:lnTo>
                    <a:pt x="1713201" y="772864"/>
                  </a:lnTo>
                  <a:cubicBezTo>
                    <a:pt x="1713201" y="777914"/>
                    <a:pt x="1711195" y="782758"/>
                    <a:pt x="1707623" y="786329"/>
                  </a:cubicBezTo>
                  <a:cubicBezTo>
                    <a:pt x="1704052" y="789900"/>
                    <a:pt x="1699208" y="791907"/>
                    <a:pt x="1694158" y="791907"/>
                  </a:cubicBezTo>
                  <a:lnTo>
                    <a:pt x="19043" y="791907"/>
                  </a:lnTo>
                  <a:cubicBezTo>
                    <a:pt x="8526" y="791907"/>
                    <a:pt x="0" y="783381"/>
                    <a:pt x="0" y="772864"/>
                  </a:cubicBezTo>
                  <a:lnTo>
                    <a:pt x="0" y="19043"/>
                  </a:lnTo>
                  <a:cubicBezTo>
                    <a:pt x="0" y="8526"/>
                    <a:pt x="8526" y="0"/>
                    <a:pt x="19043" y="0"/>
                  </a:cubicBezTo>
                  <a:close/>
                </a:path>
              </a:pathLst>
            </a:custGeom>
            <a:solidFill>
              <a:srgbClr val="A6A6A6"/>
            </a:solidFill>
          </p:spPr>
        </p:sp>
        <p:sp>
          <p:nvSpPr>
            <p:cNvPr name="TextBox 28" id="28"/>
            <p:cNvSpPr txBox="true"/>
            <p:nvPr/>
          </p:nvSpPr>
          <p:spPr>
            <a:xfrm>
              <a:off x="0" y="-57150"/>
              <a:ext cx="1713201" cy="849057"/>
            </a:xfrm>
            <a:prstGeom prst="rect">
              <a:avLst/>
            </a:prstGeom>
          </p:spPr>
          <p:txBody>
            <a:bodyPr anchor="ctr" rtlCol="false" tIns="50800" lIns="50800" bIns="50800" rIns="50800"/>
            <a:lstStyle/>
            <a:p>
              <a:pPr algn="ctr">
                <a:lnSpc>
                  <a:spcPts val="3498"/>
                </a:lnSpc>
              </a:pPr>
            </a:p>
          </p:txBody>
        </p:sp>
      </p:grpSp>
      <p:sp>
        <p:nvSpPr>
          <p:cNvPr name="TextBox 29" id="29"/>
          <p:cNvSpPr txBox="true"/>
          <p:nvPr/>
        </p:nvSpPr>
        <p:spPr>
          <a:xfrm rot="0">
            <a:off x="1352176" y="5348337"/>
            <a:ext cx="5857857" cy="2098675"/>
          </a:xfrm>
          <a:prstGeom prst="rect">
            <a:avLst/>
          </a:prstGeom>
        </p:spPr>
        <p:txBody>
          <a:bodyPr anchor="t" rtlCol="false" tIns="0" lIns="0" bIns="0" rIns="0">
            <a:spAutoFit/>
          </a:bodyPr>
          <a:lstStyle/>
          <a:p>
            <a:pPr algn="ctr">
              <a:lnSpc>
                <a:spcPts val="5599"/>
              </a:lnSpc>
            </a:pPr>
            <a:r>
              <a:rPr lang="en-US" sz="3999">
                <a:solidFill>
                  <a:srgbClr val="022135"/>
                </a:solidFill>
                <a:latin typeface="Cloud"/>
                <a:ea typeface="Cloud"/>
                <a:cs typeface="Cloud"/>
                <a:sym typeface="Cloud"/>
              </a:rPr>
              <a:t>Mahasiswa mampu  mendemonstrasikan gateway IoT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290567"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83462"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729456"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0477" t="0" r="-20476" b="0"/>
              </a:stretch>
            </a:blipFill>
          </p:spPr>
        </p:sp>
      </p:grpSp>
      <p:sp>
        <p:nvSpPr>
          <p:cNvPr name="TextBox 14" id="14"/>
          <p:cNvSpPr txBox="true"/>
          <p:nvPr/>
        </p:nvSpPr>
        <p:spPr>
          <a:xfrm rot="0">
            <a:off x="7899285" y="4238958"/>
            <a:ext cx="9118785" cy="2258492"/>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Apa Itu</a:t>
            </a:r>
          </a:p>
          <a:p>
            <a:pPr algn="l">
              <a:lnSpc>
                <a:spcPts val="8667"/>
              </a:lnSpc>
            </a:pPr>
            <a:r>
              <a:rPr lang="en-US" sz="8667">
                <a:solidFill>
                  <a:srgbClr val="FFFFFF"/>
                </a:solidFill>
                <a:latin typeface="Eastman Condensed Bold"/>
                <a:ea typeface="Eastman Condensed Bold"/>
                <a:cs typeface="Eastman Condensed Bold"/>
                <a:sym typeface="Eastman Condensed Bold"/>
              </a:rPr>
              <a:t>Gateway IoT?</a:t>
            </a:r>
          </a:p>
        </p:txBody>
      </p:sp>
      <p:grpSp>
        <p:nvGrpSpPr>
          <p:cNvPr name="Group 15" id="15"/>
          <p:cNvGrpSpPr/>
          <p:nvPr/>
        </p:nvGrpSpPr>
        <p:grpSpPr>
          <a:xfrm rot="0">
            <a:off x="16357519" y="-1821794"/>
            <a:ext cx="3561608" cy="3643588"/>
            <a:chOff x="0" y="0"/>
            <a:chExt cx="4748811" cy="4858117"/>
          </a:xfrm>
        </p:grpSpPr>
        <p:sp>
          <p:nvSpPr>
            <p:cNvPr name="Freeform 16" id="16"/>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995363" y="351971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17259300" y="0"/>
            <a:ext cx="980923" cy="3230761"/>
          </a:xfrm>
          <a:custGeom>
            <a:avLst/>
            <a:gdLst/>
            <a:ahLst/>
            <a:cxnLst/>
            <a:rect r="r" b="b" t="t" l="l"/>
            <a:pathLst>
              <a:path h="3230761" w="980923">
                <a:moveTo>
                  <a:pt x="0" y="0"/>
                </a:moveTo>
                <a:lnTo>
                  <a:pt x="980923" y="0"/>
                </a:lnTo>
                <a:lnTo>
                  <a:pt x="980923"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747009" y="4071340"/>
            <a:ext cx="8672330" cy="5605145"/>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022135"/>
                </a:solidFill>
                <a:latin typeface="Cloud"/>
                <a:ea typeface="Cloud"/>
                <a:cs typeface="Cloud"/>
                <a:sym typeface="Cloud"/>
              </a:rPr>
              <a:t>Gateway IoT (Internet of Things) adalah perangkat yang berfungsi sebagai penghubung antara perangkat IoT yang beragam dan jaringan internet atau cloud.</a:t>
            </a:r>
          </a:p>
          <a:p>
            <a:pPr algn="just" marL="690881" indent="-345440" lvl="1">
              <a:lnSpc>
                <a:spcPts val="4480"/>
              </a:lnSpc>
              <a:buFont typeface="Arial"/>
              <a:buChar char="•"/>
            </a:pPr>
            <a:r>
              <a:rPr lang="en-US" sz="3200">
                <a:solidFill>
                  <a:srgbClr val="022135"/>
                </a:solidFill>
                <a:latin typeface="Cloud"/>
                <a:ea typeface="Cloud"/>
                <a:cs typeface="Cloud"/>
                <a:sym typeface="Cloud"/>
              </a:rPr>
              <a:t>Perangkat ini bertugas untuk mengumpulkan data dari sensor dan perangkat IoT lainnya, memproses data tersebut, dan kemudian mengirimkannya ke sistem cloud atau server untuk analisis lebih lanjut.</a:t>
            </a:r>
          </a:p>
        </p:txBody>
      </p:sp>
      <p:grpSp>
        <p:nvGrpSpPr>
          <p:cNvPr name="Group 8" id="8"/>
          <p:cNvGrpSpPr/>
          <p:nvPr/>
        </p:nvGrpSpPr>
        <p:grpSpPr>
          <a:xfrm rot="0">
            <a:off x="1028700" y="8853503"/>
            <a:ext cx="1813321" cy="300022"/>
            <a:chOff x="0" y="0"/>
            <a:chExt cx="2417761" cy="400029"/>
          </a:xfrm>
        </p:grpSpPr>
        <p:sp>
          <p:nvSpPr>
            <p:cNvPr name="Freeform 9" id="9"/>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5"/>
              <a:stretch>
                <a:fillRect l="0" t="-2212" r="-2" b="-2206"/>
              </a:stretch>
            </a:blipFill>
          </p:spPr>
        </p:sp>
      </p:grpSp>
      <p:grpSp>
        <p:nvGrpSpPr>
          <p:cNvPr name="Group 10" id="10"/>
          <p:cNvGrpSpPr/>
          <p:nvPr/>
        </p:nvGrpSpPr>
        <p:grpSpPr>
          <a:xfrm rot="0">
            <a:off x="-2011109" y="-2057400"/>
            <a:ext cx="3386232" cy="3464176"/>
            <a:chOff x="0" y="0"/>
            <a:chExt cx="4514976" cy="4618901"/>
          </a:xfrm>
        </p:grpSpPr>
        <p:sp>
          <p:nvSpPr>
            <p:cNvPr name="Freeform 11" id="11"/>
            <p:cNvSpPr/>
            <p:nvPr/>
          </p:nvSpPr>
          <p:spPr>
            <a:xfrm flipH="false" flipV="false" rot="0">
              <a:off x="0" y="0"/>
              <a:ext cx="4514977" cy="4618863"/>
            </a:xfrm>
            <a:custGeom>
              <a:avLst/>
              <a:gdLst/>
              <a:ahLst/>
              <a:cxnLst/>
              <a:rect r="r" b="b" t="t" l="l"/>
              <a:pathLst>
                <a:path h="4618863" w="4514977">
                  <a:moveTo>
                    <a:pt x="0" y="0"/>
                  </a:moveTo>
                  <a:lnTo>
                    <a:pt x="4514977" y="0"/>
                  </a:lnTo>
                  <a:lnTo>
                    <a:pt x="4514977" y="4618863"/>
                  </a:lnTo>
                  <a:lnTo>
                    <a:pt x="0" y="4618863"/>
                  </a:lnTo>
                  <a:lnTo>
                    <a:pt x="0" y="0"/>
                  </a:lnTo>
                  <a:close/>
                </a:path>
              </a:pathLst>
            </a:custGeom>
            <a:blipFill>
              <a:blip r:embed="rId6"/>
              <a:stretch>
                <a:fillRect l="-26" t="0" r="-26" b="0"/>
              </a:stretch>
            </a:blipFill>
          </p:spPr>
        </p:sp>
      </p:grpSp>
      <p:sp>
        <p:nvSpPr>
          <p:cNvPr name="Freeform 12" id="12"/>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67676" y="722519"/>
            <a:ext cx="1421058" cy="606553"/>
            <a:chOff x="0" y="0"/>
            <a:chExt cx="1894744" cy="808737"/>
          </a:xfrm>
        </p:grpSpPr>
        <p:sp>
          <p:nvSpPr>
            <p:cNvPr name="Freeform 14" id="14"/>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9"/>
              <a:stretch>
                <a:fillRect l="-944" t="0" r="-946" b="0"/>
              </a:stretch>
            </a:blipFill>
          </p:spPr>
        </p:sp>
      </p:grpSp>
      <p:grpSp>
        <p:nvGrpSpPr>
          <p:cNvPr name="Group 15" id="15"/>
          <p:cNvGrpSpPr/>
          <p:nvPr/>
        </p:nvGrpSpPr>
        <p:grpSpPr>
          <a:xfrm rot="0">
            <a:off x="2127324" y="682364"/>
            <a:ext cx="678920" cy="694317"/>
            <a:chOff x="0" y="0"/>
            <a:chExt cx="905227" cy="925756"/>
          </a:xfrm>
        </p:grpSpPr>
        <p:sp>
          <p:nvSpPr>
            <p:cNvPr name="Freeform 16" id="16"/>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0"/>
              <a:stretch>
                <a:fillRect l="-1133" t="0" r="-1130" b="-5"/>
              </a:stretch>
            </a:blipFill>
          </p:spPr>
        </p:sp>
      </p:grpSp>
      <p:grpSp>
        <p:nvGrpSpPr>
          <p:cNvPr name="Group 17" id="17"/>
          <p:cNvGrpSpPr/>
          <p:nvPr/>
        </p:nvGrpSpPr>
        <p:grpSpPr>
          <a:xfrm rot="0">
            <a:off x="3044835" y="642209"/>
            <a:ext cx="819282" cy="767174"/>
            <a:chOff x="0" y="0"/>
            <a:chExt cx="1092376" cy="1022899"/>
          </a:xfrm>
        </p:grpSpPr>
        <p:sp>
          <p:nvSpPr>
            <p:cNvPr name="Freeform 18" id="18"/>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1"/>
              <a:stretch>
                <a:fillRect l="-14902" t="0" r="-14907" b="-4"/>
              </a:stretch>
            </a:blipFill>
          </p:spPr>
        </p:sp>
      </p:grpSp>
      <p:grpSp>
        <p:nvGrpSpPr>
          <p:cNvPr name="Group 19" id="19"/>
          <p:cNvGrpSpPr/>
          <p:nvPr/>
        </p:nvGrpSpPr>
        <p:grpSpPr>
          <a:xfrm rot="0">
            <a:off x="11260422" y="2432668"/>
            <a:ext cx="12516892" cy="6420835"/>
            <a:chOff x="0" y="0"/>
            <a:chExt cx="1584487" cy="812800"/>
          </a:xfrm>
        </p:grpSpPr>
        <p:sp>
          <p:nvSpPr>
            <p:cNvPr name="Freeform 20" id="20"/>
            <p:cNvSpPr/>
            <p:nvPr/>
          </p:nvSpPr>
          <p:spPr>
            <a:xfrm flipH="false" flipV="false" rot="0">
              <a:off x="0" y="0"/>
              <a:ext cx="1584487" cy="812800"/>
            </a:xfrm>
            <a:custGeom>
              <a:avLst/>
              <a:gdLst/>
              <a:ahLst/>
              <a:cxnLst/>
              <a:rect r="r" b="b" t="t" l="l"/>
              <a:pathLst>
                <a:path h="812800" w="1584487">
                  <a:moveTo>
                    <a:pt x="0" y="0"/>
                  </a:moveTo>
                  <a:lnTo>
                    <a:pt x="1584487" y="0"/>
                  </a:lnTo>
                  <a:lnTo>
                    <a:pt x="1584487" y="812800"/>
                  </a:lnTo>
                  <a:lnTo>
                    <a:pt x="0" y="812800"/>
                  </a:lnTo>
                  <a:close/>
                </a:path>
              </a:pathLst>
            </a:custGeom>
            <a:blipFill>
              <a:blip r:embed="rId12"/>
              <a:stretch>
                <a:fillRect l="-14190" t="0" r="-14190" b="0"/>
              </a:stretch>
            </a:blipFill>
          </p:spPr>
        </p:sp>
      </p:grpSp>
      <p:sp>
        <p:nvSpPr>
          <p:cNvPr name="TextBox 21" id="21"/>
          <p:cNvSpPr txBox="true"/>
          <p:nvPr/>
        </p:nvSpPr>
        <p:spPr>
          <a:xfrm rot="0">
            <a:off x="1028700" y="2439424"/>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PENGERTIAN GATEWAY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9862" y="8033718"/>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431686" y="2955468"/>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325072" y="2955468"/>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764097" y="3257971"/>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904998" y="-448919"/>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5666659" y="1535949"/>
            <a:ext cx="6579290"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FUNGSI GATEWAY </a:t>
            </a:r>
            <a:r>
              <a:rPr lang="en-US" sz="6000">
                <a:solidFill>
                  <a:srgbClr val="013049"/>
                </a:solidFill>
                <a:latin typeface="Eastman Condensed Bold"/>
                <a:ea typeface="Eastman Condensed Bold"/>
                <a:cs typeface="Eastman Condensed Bold"/>
                <a:sym typeface="Eastman Condensed Bold"/>
              </a:rPr>
              <a:t>IOT</a:t>
            </a:r>
          </a:p>
        </p:txBody>
      </p:sp>
      <p:sp>
        <p:nvSpPr>
          <p:cNvPr name="TextBox 15" id="15"/>
          <p:cNvSpPr txBox="true"/>
          <p:nvPr/>
        </p:nvSpPr>
        <p:spPr>
          <a:xfrm rot="0">
            <a:off x="867811" y="4091734"/>
            <a:ext cx="4607896" cy="1008914"/>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Gateway mengumpulkan data dari berbagai perangkat IoT yang terhubung, seperti sensor, aktuator, dan alat pintar lainnya.</a:t>
            </a:r>
          </a:p>
          <a:p>
            <a:pPr algn="ctr">
              <a:lnSpc>
                <a:spcPts val="2009"/>
              </a:lnSpc>
            </a:pPr>
          </a:p>
        </p:txBody>
      </p:sp>
      <p:sp>
        <p:nvSpPr>
          <p:cNvPr name="TextBox 16" id="16"/>
          <p:cNvSpPr txBox="true"/>
          <p:nvPr/>
        </p:nvSpPr>
        <p:spPr>
          <a:xfrm rot="0">
            <a:off x="6758299" y="4032662"/>
            <a:ext cx="4607896" cy="1512548"/>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Data yang dikumpulkan dapat diproses secara lokal di gateway untuk mengurangi beban jaringan dan meningkatkan kecepatan respons. Pemrosesan ini bisa mencakup agregasi data, analisis awal, dan penyaringan data.</a:t>
            </a:r>
          </a:p>
          <a:p>
            <a:pPr algn="ctr">
              <a:lnSpc>
                <a:spcPts val="2009"/>
              </a:lnSpc>
            </a:pPr>
          </a:p>
        </p:txBody>
      </p:sp>
      <p:sp>
        <p:nvSpPr>
          <p:cNvPr name="Freeform 17" id="17"/>
          <p:cNvSpPr/>
          <p:nvPr/>
        </p:nvSpPr>
        <p:spPr>
          <a:xfrm flipH="false" flipV="false" rot="0">
            <a:off x="911479" y="3257971"/>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918287" y="3428569"/>
            <a:ext cx="732918"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1264910" y="3482026"/>
            <a:ext cx="4144886"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PENGUMPULAN DATA</a:t>
            </a:r>
          </a:p>
        </p:txBody>
      </p:sp>
      <p:sp>
        <p:nvSpPr>
          <p:cNvPr name="TextBox 20" id="20"/>
          <p:cNvSpPr txBox="true"/>
          <p:nvPr/>
        </p:nvSpPr>
        <p:spPr>
          <a:xfrm rot="0">
            <a:off x="6551779" y="3515837"/>
            <a:ext cx="5256339" cy="332956"/>
          </a:xfrm>
          <a:prstGeom prst="rect">
            <a:avLst/>
          </a:prstGeom>
        </p:spPr>
        <p:txBody>
          <a:bodyPr anchor="t" rtlCol="false" tIns="0" lIns="0" bIns="0" rIns="0">
            <a:spAutoFit/>
          </a:bodyPr>
          <a:lstStyle/>
          <a:p>
            <a:pPr algn="ctr">
              <a:lnSpc>
                <a:spcPts val="2646"/>
              </a:lnSpc>
            </a:pPr>
            <a:r>
              <a:rPr lang="en-US" sz="1889">
                <a:solidFill>
                  <a:srgbClr val="000000"/>
                </a:solidFill>
                <a:latin typeface="Public Sans Bold"/>
                <a:ea typeface="Public Sans Bold"/>
                <a:cs typeface="Public Sans Bold"/>
                <a:sym typeface="Public Sans Bold"/>
              </a:rPr>
              <a:t>PEMROSESAN DATA</a:t>
            </a:r>
          </a:p>
        </p:txBody>
      </p:sp>
      <p:sp>
        <p:nvSpPr>
          <p:cNvPr name="Freeform 21" id="21"/>
          <p:cNvSpPr/>
          <p:nvPr/>
        </p:nvSpPr>
        <p:spPr>
          <a:xfrm flipH="false" flipV="false" rot="0">
            <a:off x="12219143" y="3027708"/>
            <a:ext cx="5480147" cy="2425288"/>
          </a:xfrm>
          <a:custGeom>
            <a:avLst/>
            <a:gdLst/>
            <a:ahLst/>
            <a:cxnLst/>
            <a:rect r="r" b="b" t="t" l="l"/>
            <a:pathLst>
              <a:path h="2425288" w="5480147">
                <a:moveTo>
                  <a:pt x="0" y="0"/>
                </a:moveTo>
                <a:lnTo>
                  <a:pt x="5480146" y="0"/>
                </a:lnTo>
                <a:lnTo>
                  <a:pt x="5480146"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2622312" y="4233322"/>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Perangkat IoT sering kali menggunakan berbagai protokol komunikasi yang berbeda-beda. Gateway IoT dapat menerjemahkan protokol-protokol ini ke dalam format yang dapat dipahami oleh sistem cloud atau server.</a:t>
            </a:r>
          </a:p>
        </p:txBody>
      </p:sp>
      <p:sp>
        <p:nvSpPr>
          <p:cNvPr name="Freeform 23" id="23"/>
          <p:cNvSpPr/>
          <p:nvPr/>
        </p:nvSpPr>
        <p:spPr>
          <a:xfrm flipH="false" flipV="false" rot="0">
            <a:off x="12698936" y="3330211"/>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12698936" y="3496007"/>
            <a:ext cx="4454649"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TRANSLASI PROTOKOL</a:t>
            </a:r>
          </a:p>
        </p:txBody>
      </p:sp>
      <p:sp>
        <p:nvSpPr>
          <p:cNvPr name="Freeform 25" id="25"/>
          <p:cNvSpPr/>
          <p:nvPr/>
        </p:nvSpPr>
        <p:spPr>
          <a:xfrm flipH="false" flipV="false" rot="0">
            <a:off x="431686" y="5545210"/>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867811" y="6750824"/>
            <a:ext cx="4607896" cy="757097"/>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Gateway IoT sering dilengkapi dengan fitur keamanan untuk melindungi data yang dikirim dan diterima, seperti enkripsi data dan autentikasi perangkat.</a:t>
            </a:r>
          </a:p>
        </p:txBody>
      </p:sp>
      <p:sp>
        <p:nvSpPr>
          <p:cNvPr name="Freeform 27" id="27"/>
          <p:cNvSpPr/>
          <p:nvPr/>
        </p:nvSpPr>
        <p:spPr>
          <a:xfrm flipH="false" flipV="false" rot="0">
            <a:off x="911479" y="5847713"/>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1306767" y="6081619"/>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KEAMANAN</a:t>
            </a:r>
          </a:p>
        </p:txBody>
      </p:sp>
      <p:sp>
        <p:nvSpPr>
          <p:cNvPr name="Freeform 29" id="29"/>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0" id="30"/>
          <p:cNvGrpSpPr/>
          <p:nvPr/>
        </p:nvGrpSpPr>
        <p:grpSpPr>
          <a:xfrm rot="0">
            <a:off x="7507235" y="460949"/>
            <a:ext cx="1421058" cy="606553"/>
            <a:chOff x="0" y="0"/>
            <a:chExt cx="1894744" cy="808737"/>
          </a:xfrm>
        </p:grpSpPr>
        <p:sp>
          <p:nvSpPr>
            <p:cNvPr name="Freeform 31" id="3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32" id="32"/>
          <p:cNvGrpSpPr/>
          <p:nvPr/>
        </p:nvGrpSpPr>
        <p:grpSpPr>
          <a:xfrm rot="0">
            <a:off x="9166882" y="420794"/>
            <a:ext cx="678920" cy="694317"/>
            <a:chOff x="0" y="0"/>
            <a:chExt cx="905227" cy="925756"/>
          </a:xfrm>
        </p:grpSpPr>
        <p:sp>
          <p:nvSpPr>
            <p:cNvPr name="Freeform 33" id="3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4" id="34"/>
          <p:cNvGrpSpPr/>
          <p:nvPr/>
        </p:nvGrpSpPr>
        <p:grpSpPr>
          <a:xfrm rot="0">
            <a:off x="10084394" y="380639"/>
            <a:ext cx="819282" cy="767174"/>
            <a:chOff x="0" y="0"/>
            <a:chExt cx="1092376" cy="1022899"/>
          </a:xfrm>
        </p:grpSpPr>
        <p:sp>
          <p:nvSpPr>
            <p:cNvPr name="Freeform 35" id="3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6" id="36"/>
          <p:cNvSpPr txBox="true"/>
          <p:nvPr/>
        </p:nvSpPr>
        <p:spPr>
          <a:xfrm rot="0">
            <a:off x="6678080" y="3425125"/>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2</a:t>
            </a:r>
          </a:p>
        </p:txBody>
      </p:sp>
      <p:sp>
        <p:nvSpPr>
          <p:cNvPr name="TextBox 37" id="37"/>
          <p:cNvSpPr txBox="true"/>
          <p:nvPr/>
        </p:nvSpPr>
        <p:spPr>
          <a:xfrm rot="0">
            <a:off x="10483534" y="395749"/>
            <a:ext cx="785377"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3</a:t>
            </a:r>
          </a:p>
        </p:txBody>
      </p:sp>
      <p:sp>
        <p:nvSpPr>
          <p:cNvPr name="TextBox 38" id="38"/>
          <p:cNvSpPr txBox="true"/>
          <p:nvPr/>
        </p:nvSpPr>
        <p:spPr>
          <a:xfrm rot="0">
            <a:off x="867657" y="6012257"/>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4</a:t>
            </a:r>
          </a:p>
        </p:txBody>
      </p:sp>
      <p:sp>
        <p:nvSpPr>
          <p:cNvPr name="Freeform 39" id="39"/>
          <p:cNvSpPr/>
          <p:nvPr/>
        </p:nvSpPr>
        <p:spPr>
          <a:xfrm flipH="false" flipV="false" rot="0">
            <a:off x="6326522" y="5494053"/>
            <a:ext cx="5480147" cy="2425288"/>
          </a:xfrm>
          <a:custGeom>
            <a:avLst/>
            <a:gdLst/>
            <a:ahLst/>
            <a:cxnLst/>
            <a:rect r="r" b="b" t="t" l="l"/>
            <a:pathLst>
              <a:path h="2425288" w="5480147">
                <a:moveTo>
                  <a:pt x="0" y="0"/>
                </a:moveTo>
                <a:lnTo>
                  <a:pt x="5480146" y="0"/>
                </a:lnTo>
                <a:lnTo>
                  <a:pt x="5480146"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0" id="40"/>
          <p:cNvSpPr/>
          <p:nvPr/>
        </p:nvSpPr>
        <p:spPr>
          <a:xfrm flipH="false" flipV="false" rot="0">
            <a:off x="6765546" y="5796556"/>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1" id="41"/>
          <p:cNvSpPr txBox="true"/>
          <p:nvPr/>
        </p:nvSpPr>
        <p:spPr>
          <a:xfrm rot="0">
            <a:off x="6759748" y="6571247"/>
            <a:ext cx="4607896" cy="1008914"/>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Gateway IoT dapat membantu dalam manajemen perangkat IoT, termasuk pembaruan firmware, pemantauan status perangkat, dan pengaturan konfigurasi.</a:t>
            </a:r>
          </a:p>
        </p:txBody>
      </p:sp>
      <p:sp>
        <p:nvSpPr>
          <p:cNvPr name="TextBox 42" id="42"/>
          <p:cNvSpPr txBox="true"/>
          <p:nvPr/>
        </p:nvSpPr>
        <p:spPr>
          <a:xfrm rot="0">
            <a:off x="6551779" y="6000874"/>
            <a:ext cx="5256339" cy="332956"/>
          </a:xfrm>
          <a:prstGeom prst="rect">
            <a:avLst/>
          </a:prstGeom>
        </p:spPr>
        <p:txBody>
          <a:bodyPr anchor="t" rtlCol="false" tIns="0" lIns="0" bIns="0" rIns="0">
            <a:spAutoFit/>
          </a:bodyPr>
          <a:lstStyle/>
          <a:p>
            <a:pPr algn="ctr">
              <a:lnSpc>
                <a:spcPts val="2646"/>
              </a:lnSpc>
            </a:pPr>
            <a:r>
              <a:rPr lang="en-US" sz="1889">
                <a:solidFill>
                  <a:srgbClr val="000000"/>
                </a:solidFill>
                <a:latin typeface="Public Sans Bold"/>
                <a:ea typeface="Public Sans Bold"/>
                <a:cs typeface="Public Sans Bold"/>
                <a:sym typeface="Public Sans Bold"/>
              </a:rPr>
              <a:t>MANAJEMEN PERANGKAT</a:t>
            </a:r>
          </a:p>
        </p:txBody>
      </p:sp>
      <p:sp>
        <p:nvSpPr>
          <p:cNvPr name="Freeform 43" id="43"/>
          <p:cNvSpPr/>
          <p:nvPr/>
        </p:nvSpPr>
        <p:spPr>
          <a:xfrm flipH="false" flipV="false" rot="0">
            <a:off x="12225706" y="5494053"/>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4" id="44"/>
          <p:cNvSpPr txBox="true"/>
          <p:nvPr/>
        </p:nvSpPr>
        <p:spPr>
          <a:xfrm rot="0">
            <a:off x="12661832" y="6699667"/>
            <a:ext cx="4607896" cy="1008914"/>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Gateway menyediakan konektivitas antara perangkat IoT dan jaringan yang lebih luas, termasuk internet, jaringan lokal, atau jaringan khusus lainnya.</a:t>
            </a:r>
          </a:p>
          <a:p>
            <a:pPr algn="ctr">
              <a:lnSpc>
                <a:spcPts val="2009"/>
              </a:lnSpc>
            </a:pPr>
          </a:p>
        </p:txBody>
      </p:sp>
      <p:sp>
        <p:nvSpPr>
          <p:cNvPr name="Freeform 45" id="45"/>
          <p:cNvSpPr/>
          <p:nvPr/>
        </p:nvSpPr>
        <p:spPr>
          <a:xfrm flipH="false" flipV="false" rot="0">
            <a:off x="12705500" y="5796556"/>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6" id="46"/>
          <p:cNvSpPr txBox="true"/>
          <p:nvPr/>
        </p:nvSpPr>
        <p:spPr>
          <a:xfrm rot="0">
            <a:off x="13100787" y="6030462"/>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KOMUNIKASI</a:t>
            </a:r>
          </a:p>
        </p:txBody>
      </p:sp>
      <p:sp>
        <p:nvSpPr>
          <p:cNvPr name="TextBox 47" id="47"/>
          <p:cNvSpPr txBox="true"/>
          <p:nvPr/>
        </p:nvSpPr>
        <p:spPr>
          <a:xfrm rot="0">
            <a:off x="6809214" y="5963710"/>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5</a:t>
            </a:r>
          </a:p>
        </p:txBody>
      </p:sp>
      <p:sp>
        <p:nvSpPr>
          <p:cNvPr name="TextBox 48" id="48"/>
          <p:cNvSpPr txBox="true"/>
          <p:nvPr/>
        </p:nvSpPr>
        <p:spPr>
          <a:xfrm rot="0">
            <a:off x="12791362" y="5961100"/>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6</a:t>
            </a:r>
          </a:p>
        </p:txBody>
      </p:sp>
      <p:sp>
        <p:nvSpPr>
          <p:cNvPr name="TextBox 49" id="49"/>
          <p:cNvSpPr txBox="true"/>
          <p:nvPr/>
        </p:nvSpPr>
        <p:spPr>
          <a:xfrm rot="0">
            <a:off x="12823980" y="3512060"/>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5139" t="0" r="-25139"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140515" y="4090455"/>
            <a:ext cx="9118785" cy="2258492"/>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PROTOKOL KOMUNIKASI IOT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3660765" y="1636775"/>
            <a:ext cx="1153265" cy="1153265"/>
            <a:chOff x="0" y="0"/>
            <a:chExt cx="1537687" cy="1537687"/>
          </a:xfrm>
        </p:grpSpPr>
        <p:sp>
          <p:nvSpPr>
            <p:cNvPr name="Freeform 16" id="16"/>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9"/>
              <a:stretch>
                <a:fillRect l="0" t="0" r="1" b="1"/>
              </a:stretch>
            </a:blipFill>
          </p:spPr>
        </p:sp>
      </p:grpSp>
      <p:sp>
        <p:nvSpPr>
          <p:cNvPr name="Freeform 17" id="17"/>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8" id="18"/>
          <p:cNvGrpSpPr/>
          <p:nvPr/>
        </p:nvGrpSpPr>
        <p:grpSpPr>
          <a:xfrm rot="0">
            <a:off x="467676" y="722519"/>
            <a:ext cx="1421058" cy="606553"/>
            <a:chOff x="0" y="0"/>
            <a:chExt cx="1894744" cy="808737"/>
          </a:xfrm>
        </p:grpSpPr>
        <p:sp>
          <p:nvSpPr>
            <p:cNvPr name="Freeform 19" id="1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0" id="20"/>
          <p:cNvGrpSpPr/>
          <p:nvPr/>
        </p:nvGrpSpPr>
        <p:grpSpPr>
          <a:xfrm rot="0">
            <a:off x="2127324" y="682364"/>
            <a:ext cx="678920" cy="694317"/>
            <a:chOff x="0" y="0"/>
            <a:chExt cx="905227" cy="925756"/>
          </a:xfrm>
        </p:grpSpPr>
        <p:sp>
          <p:nvSpPr>
            <p:cNvPr name="Freeform 21" id="2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22" id="22"/>
          <p:cNvGrpSpPr/>
          <p:nvPr/>
        </p:nvGrpSpPr>
        <p:grpSpPr>
          <a:xfrm rot="0">
            <a:off x="3044835" y="642209"/>
            <a:ext cx="819282" cy="767174"/>
            <a:chOff x="0" y="0"/>
            <a:chExt cx="1092376" cy="1022899"/>
          </a:xfrm>
        </p:grpSpPr>
        <p:sp>
          <p:nvSpPr>
            <p:cNvPr name="Freeform 23" id="2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grpSp>
        <p:nvGrpSpPr>
          <p:cNvPr name="Group 24" id="24"/>
          <p:cNvGrpSpPr/>
          <p:nvPr/>
        </p:nvGrpSpPr>
        <p:grpSpPr>
          <a:xfrm rot="0">
            <a:off x="1178205" y="3008334"/>
            <a:ext cx="9454130" cy="3841919"/>
            <a:chOff x="0" y="0"/>
            <a:chExt cx="2489977" cy="1011863"/>
          </a:xfrm>
        </p:grpSpPr>
        <p:sp>
          <p:nvSpPr>
            <p:cNvPr name="Freeform 25" id="25"/>
            <p:cNvSpPr/>
            <p:nvPr/>
          </p:nvSpPr>
          <p:spPr>
            <a:xfrm flipH="false" flipV="false" rot="0">
              <a:off x="0" y="0"/>
              <a:ext cx="2489977" cy="1011863"/>
            </a:xfrm>
            <a:custGeom>
              <a:avLst/>
              <a:gdLst/>
              <a:ahLst/>
              <a:cxnLst/>
              <a:rect r="r" b="b" t="t" l="l"/>
              <a:pathLst>
                <a:path h="1011863" w="2489977">
                  <a:moveTo>
                    <a:pt x="13102" y="0"/>
                  </a:moveTo>
                  <a:lnTo>
                    <a:pt x="2476874" y="0"/>
                  </a:lnTo>
                  <a:cubicBezTo>
                    <a:pt x="2480349" y="0"/>
                    <a:pt x="2483682" y="1380"/>
                    <a:pt x="2486139" y="3838"/>
                  </a:cubicBezTo>
                  <a:cubicBezTo>
                    <a:pt x="2488596" y="6295"/>
                    <a:pt x="2489977" y="9627"/>
                    <a:pt x="2489977" y="13102"/>
                  </a:cubicBezTo>
                  <a:lnTo>
                    <a:pt x="2489977" y="998761"/>
                  </a:lnTo>
                  <a:cubicBezTo>
                    <a:pt x="2489977" y="1005997"/>
                    <a:pt x="2484110" y="1011863"/>
                    <a:pt x="2476874" y="1011863"/>
                  </a:cubicBezTo>
                  <a:lnTo>
                    <a:pt x="13102" y="1011863"/>
                  </a:lnTo>
                  <a:cubicBezTo>
                    <a:pt x="5866" y="1011863"/>
                    <a:pt x="0" y="1005997"/>
                    <a:pt x="0" y="998761"/>
                  </a:cubicBezTo>
                  <a:lnTo>
                    <a:pt x="0" y="13102"/>
                  </a:lnTo>
                  <a:cubicBezTo>
                    <a:pt x="0" y="5866"/>
                    <a:pt x="5866" y="0"/>
                    <a:pt x="13102" y="0"/>
                  </a:cubicBezTo>
                  <a:close/>
                </a:path>
              </a:pathLst>
            </a:custGeom>
            <a:solidFill>
              <a:srgbClr val="A6A6A6"/>
            </a:solidFill>
          </p:spPr>
        </p:sp>
        <p:sp>
          <p:nvSpPr>
            <p:cNvPr name="TextBox 26" id="26"/>
            <p:cNvSpPr txBox="true"/>
            <p:nvPr/>
          </p:nvSpPr>
          <p:spPr>
            <a:xfrm>
              <a:off x="0" y="-57150"/>
              <a:ext cx="2489977" cy="1069013"/>
            </a:xfrm>
            <a:prstGeom prst="rect">
              <a:avLst/>
            </a:prstGeom>
          </p:spPr>
          <p:txBody>
            <a:bodyPr anchor="ctr" rtlCol="false" tIns="50800" lIns="50800" bIns="50800" rIns="50800"/>
            <a:lstStyle/>
            <a:p>
              <a:pPr algn="ctr">
                <a:lnSpc>
                  <a:spcPts val="3498"/>
                </a:lnSpc>
              </a:pPr>
            </a:p>
          </p:txBody>
        </p:sp>
      </p:grpSp>
      <p:grpSp>
        <p:nvGrpSpPr>
          <p:cNvPr name="Group 27" id="27"/>
          <p:cNvGrpSpPr/>
          <p:nvPr/>
        </p:nvGrpSpPr>
        <p:grpSpPr>
          <a:xfrm rot="0">
            <a:off x="1178206" y="7040753"/>
            <a:ext cx="9454130" cy="2771768"/>
            <a:chOff x="0" y="0"/>
            <a:chExt cx="2489977" cy="730013"/>
          </a:xfrm>
        </p:grpSpPr>
        <p:sp>
          <p:nvSpPr>
            <p:cNvPr name="Freeform 28" id="28"/>
            <p:cNvSpPr/>
            <p:nvPr/>
          </p:nvSpPr>
          <p:spPr>
            <a:xfrm flipH="false" flipV="false" rot="0">
              <a:off x="0" y="0"/>
              <a:ext cx="2489977" cy="730013"/>
            </a:xfrm>
            <a:custGeom>
              <a:avLst/>
              <a:gdLst/>
              <a:ahLst/>
              <a:cxnLst/>
              <a:rect r="r" b="b" t="t" l="l"/>
              <a:pathLst>
                <a:path h="730013" w="2489977">
                  <a:moveTo>
                    <a:pt x="13102" y="0"/>
                  </a:moveTo>
                  <a:lnTo>
                    <a:pt x="2476874" y="0"/>
                  </a:lnTo>
                  <a:cubicBezTo>
                    <a:pt x="2480349" y="0"/>
                    <a:pt x="2483682" y="1380"/>
                    <a:pt x="2486139" y="3838"/>
                  </a:cubicBezTo>
                  <a:cubicBezTo>
                    <a:pt x="2488596" y="6295"/>
                    <a:pt x="2489977" y="9627"/>
                    <a:pt x="2489977" y="13102"/>
                  </a:cubicBezTo>
                  <a:lnTo>
                    <a:pt x="2489977" y="716911"/>
                  </a:lnTo>
                  <a:cubicBezTo>
                    <a:pt x="2489977" y="720386"/>
                    <a:pt x="2488596" y="723718"/>
                    <a:pt x="2486139" y="726175"/>
                  </a:cubicBezTo>
                  <a:cubicBezTo>
                    <a:pt x="2483682" y="728633"/>
                    <a:pt x="2480349" y="730013"/>
                    <a:pt x="2476874" y="730013"/>
                  </a:cubicBezTo>
                  <a:lnTo>
                    <a:pt x="13102" y="730013"/>
                  </a:lnTo>
                  <a:cubicBezTo>
                    <a:pt x="5866" y="730013"/>
                    <a:pt x="0" y="724147"/>
                    <a:pt x="0" y="716911"/>
                  </a:cubicBezTo>
                  <a:lnTo>
                    <a:pt x="0" y="13102"/>
                  </a:lnTo>
                  <a:cubicBezTo>
                    <a:pt x="0" y="5866"/>
                    <a:pt x="5866" y="0"/>
                    <a:pt x="13102" y="0"/>
                  </a:cubicBezTo>
                  <a:close/>
                </a:path>
              </a:pathLst>
            </a:custGeom>
            <a:solidFill>
              <a:srgbClr val="A6A6A6"/>
            </a:solidFill>
          </p:spPr>
        </p:sp>
        <p:sp>
          <p:nvSpPr>
            <p:cNvPr name="TextBox 29" id="29"/>
            <p:cNvSpPr txBox="true"/>
            <p:nvPr/>
          </p:nvSpPr>
          <p:spPr>
            <a:xfrm>
              <a:off x="0" y="-57150"/>
              <a:ext cx="2489977" cy="787163"/>
            </a:xfrm>
            <a:prstGeom prst="rect">
              <a:avLst/>
            </a:prstGeom>
          </p:spPr>
          <p:txBody>
            <a:bodyPr anchor="ctr" rtlCol="false" tIns="50800" lIns="50800" bIns="50800" rIns="50800"/>
            <a:lstStyle/>
            <a:p>
              <a:pPr algn="ctr">
                <a:lnSpc>
                  <a:spcPts val="3498"/>
                </a:lnSpc>
              </a:pPr>
            </a:p>
          </p:txBody>
        </p:sp>
      </p:grpSp>
      <p:sp>
        <p:nvSpPr>
          <p:cNvPr name="Freeform 30" id="30"/>
          <p:cNvSpPr/>
          <p:nvPr/>
        </p:nvSpPr>
        <p:spPr>
          <a:xfrm flipH="false" flipV="false" rot="0">
            <a:off x="11924999" y="3008334"/>
            <a:ext cx="5778062" cy="5778062"/>
          </a:xfrm>
          <a:custGeom>
            <a:avLst/>
            <a:gdLst/>
            <a:ahLst/>
            <a:cxnLst/>
            <a:rect r="r" b="b" t="t" l="l"/>
            <a:pathLst>
              <a:path h="5778062" w="5778062">
                <a:moveTo>
                  <a:pt x="0" y="0"/>
                </a:moveTo>
                <a:lnTo>
                  <a:pt x="5778062" y="0"/>
                </a:lnTo>
                <a:lnTo>
                  <a:pt x="5778062" y="5778063"/>
                </a:lnTo>
                <a:lnTo>
                  <a:pt x="0" y="5778063"/>
                </a:lnTo>
                <a:lnTo>
                  <a:pt x="0" y="0"/>
                </a:lnTo>
                <a:close/>
              </a:path>
            </a:pathLst>
          </a:custGeom>
          <a:blipFill>
            <a:blip r:embed="rId15"/>
            <a:stretch>
              <a:fillRect l="0" t="0" r="0" b="0"/>
            </a:stretch>
          </a:blipFill>
        </p:spPr>
      </p:sp>
      <p:sp>
        <p:nvSpPr>
          <p:cNvPr name="TextBox 31" id="31"/>
          <p:cNvSpPr txBox="true"/>
          <p:nvPr/>
        </p:nvSpPr>
        <p:spPr>
          <a:xfrm rot="0">
            <a:off x="1028700" y="2030658"/>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BLUETOOTH</a:t>
            </a:r>
          </a:p>
        </p:txBody>
      </p:sp>
      <p:sp>
        <p:nvSpPr>
          <p:cNvPr name="TextBox 32" id="32"/>
          <p:cNvSpPr txBox="true"/>
          <p:nvPr/>
        </p:nvSpPr>
        <p:spPr>
          <a:xfrm rot="0">
            <a:off x="1511315" y="3298245"/>
            <a:ext cx="8684283" cy="335724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Protokol Bluetooth standar 802.15.1 adalah salah satu teknologi nirkabel jarak pendek yang sering digunakan untuk keperluan IoT (Internet of Things). Bluetooth beroperasi menggunakan gelombang elektromagnetik pada frekuensi 2,4 GHz hingga 2,485 GHz. </a:t>
            </a:r>
          </a:p>
        </p:txBody>
      </p:sp>
      <p:sp>
        <p:nvSpPr>
          <p:cNvPr name="TextBox 33" id="33"/>
          <p:cNvSpPr txBox="true"/>
          <p:nvPr/>
        </p:nvSpPr>
        <p:spPr>
          <a:xfrm rot="0">
            <a:off x="1332043" y="7285263"/>
            <a:ext cx="8953678" cy="223329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Komunikasi Bluetooth mengadopsi konfigurasi master-slave. Protokol ini terkenal karena konsumsi dayanya yang rendah, keamanannya, dan ideal untuk transmisi nirkabel jarak pendek.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9222" r="0" b="-9222"/>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0" r="0" b="0"/>
              </a:stretch>
            </a:blipFill>
          </p:spPr>
        </p:sp>
      </p:grpSp>
      <p:sp>
        <p:nvSpPr>
          <p:cNvPr name="Freeform 6" id="6"/>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1387231" y="2917500"/>
            <a:ext cx="6476362" cy="5401767"/>
            <a:chOff x="0" y="0"/>
            <a:chExt cx="14638238" cy="12209377"/>
          </a:xfrm>
        </p:grpSpPr>
        <p:sp>
          <p:nvSpPr>
            <p:cNvPr name="Freeform 8" id="8"/>
            <p:cNvSpPr/>
            <p:nvPr/>
          </p:nvSpPr>
          <p:spPr>
            <a:xfrm flipH="false" flipV="false" rot="0">
              <a:off x="0" y="0"/>
              <a:ext cx="14638289" cy="12209402"/>
            </a:xfrm>
            <a:custGeom>
              <a:avLst/>
              <a:gdLst/>
              <a:ahLst/>
              <a:cxnLst/>
              <a:rect r="r" b="b" t="t" l="l"/>
              <a:pathLst>
                <a:path h="12209402" w="14638289">
                  <a:moveTo>
                    <a:pt x="0" y="0"/>
                  </a:moveTo>
                  <a:lnTo>
                    <a:pt x="14638289" y="0"/>
                  </a:lnTo>
                  <a:lnTo>
                    <a:pt x="14638289" y="12209402"/>
                  </a:lnTo>
                  <a:lnTo>
                    <a:pt x="0" y="12209402"/>
                  </a:lnTo>
                  <a:lnTo>
                    <a:pt x="0" y="0"/>
                  </a:lnTo>
                  <a:close/>
                </a:path>
              </a:pathLst>
            </a:custGeom>
            <a:blipFill>
              <a:blip r:embed="rId6"/>
              <a:stretch>
                <a:fillRect l="0" t="-9946" r="0" b="-9946"/>
              </a:stretch>
            </a:blipFill>
          </p:spPr>
        </p:sp>
      </p:grpSp>
      <p:grpSp>
        <p:nvGrpSpPr>
          <p:cNvPr name="Group 9" id="9"/>
          <p:cNvGrpSpPr/>
          <p:nvPr/>
        </p:nvGrpSpPr>
        <p:grpSpPr>
          <a:xfrm rot="0">
            <a:off x="13745119" y="7351938"/>
            <a:ext cx="984559" cy="967329"/>
            <a:chOff x="0" y="0"/>
            <a:chExt cx="1312745" cy="1289772"/>
          </a:xfrm>
        </p:grpSpPr>
        <p:sp>
          <p:nvSpPr>
            <p:cNvPr name="Freeform 10" id="10"/>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7"/>
              <a:stretch>
                <a:fillRect l="-88" t="0" r="-84" b="3"/>
              </a:stretch>
            </a:blipFill>
          </p:spPr>
        </p:sp>
      </p:grpSp>
      <p:grpSp>
        <p:nvGrpSpPr>
          <p:cNvPr name="Group 11" id="11"/>
          <p:cNvGrpSpPr/>
          <p:nvPr/>
        </p:nvGrpSpPr>
        <p:grpSpPr>
          <a:xfrm rot="0">
            <a:off x="1028700" y="9108289"/>
            <a:ext cx="1813321" cy="300022"/>
            <a:chOff x="0" y="0"/>
            <a:chExt cx="2417761" cy="400029"/>
          </a:xfrm>
        </p:grpSpPr>
        <p:sp>
          <p:nvSpPr>
            <p:cNvPr name="Freeform 12" id="12"/>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8"/>
              <a:stretch>
                <a:fillRect l="0" t="-2212" r="-2" b="-2206"/>
              </a:stretch>
            </a:blipFill>
          </p:spPr>
        </p:sp>
      </p:grpSp>
      <p:grpSp>
        <p:nvGrpSpPr>
          <p:cNvPr name="Group 13" id="13"/>
          <p:cNvGrpSpPr/>
          <p:nvPr/>
        </p:nvGrpSpPr>
        <p:grpSpPr>
          <a:xfrm rot="0">
            <a:off x="-1757558" y="-2091297"/>
            <a:ext cx="3268873" cy="3344116"/>
            <a:chOff x="0" y="0"/>
            <a:chExt cx="4358497" cy="4458821"/>
          </a:xfrm>
        </p:grpSpPr>
        <p:sp>
          <p:nvSpPr>
            <p:cNvPr name="Freeform 14" id="14"/>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9"/>
              <a:stretch>
                <a:fillRect l="0" t="-11" r="0" b="-11"/>
              </a:stretch>
            </a:blipFill>
          </p:spPr>
        </p:sp>
      </p:grpSp>
      <p:grpSp>
        <p:nvGrpSpPr>
          <p:cNvPr name="Group 15" id="15"/>
          <p:cNvGrpSpPr/>
          <p:nvPr/>
        </p:nvGrpSpPr>
        <p:grpSpPr>
          <a:xfrm rot="0">
            <a:off x="15852484" y="8229600"/>
            <a:ext cx="4022217" cy="4114800"/>
            <a:chOff x="0" y="0"/>
            <a:chExt cx="5362956" cy="5486400"/>
          </a:xfrm>
        </p:grpSpPr>
        <p:sp>
          <p:nvSpPr>
            <p:cNvPr name="Freeform 16" id="16"/>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7" id="17"/>
          <p:cNvGrpSpPr/>
          <p:nvPr/>
        </p:nvGrpSpPr>
        <p:grpSpPr>
          <a:xfrm rot="0">
            <a:off x="13660765" y="1636775"/>
            <a:ext cx="1153265" cy="1153265"/>
            <a:chOff x="0" y="0"/>
            <a:chExt cx="1537687" cy="1537687"/>
          </a:xfrm>
        </p:grpSpPr>
        <p:sp>
          <p:nvSpPr>
            <p:cNvPr name="Freeform 18" id="18"/>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10"/>
              <a:stretch>
                <a:fillRect l="0" t="0" r="1" b="1"/>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3"/>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4"/>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5"/>
              <a:stretch>
                <a:fillRect l="-14902" t="0" r="-14907" b="-4"/>
              </a:stretch>
            </a:blipFill>
          </p:spPr>
        </p:sp>
      </p:grpSp>
      <p:grpSp>
        <p:nvGrpSpPr>
          <p:cNvPr name="Group 26" id="26"/>
          <p:cNvGrpSpPr/>
          <p:nvPr/>
        </p:nvGrpSpPr>
        <p:grpSpPr>
          <a:xfrm rot="0">
            <a:off x="1178206" y="2790040"/>
            <a:ext cx="9716646" cy="3416683"/>
            <a:chOff x="0" y="0"/>
            <a:chExt cx="2559117" cy="899867"/>
          </a:xfrm>
        </p:grpSpPr>
        <p:sp>
          <p:nvSpPr>
            <p:cNvPr name="Freeform 27" id="27"/>
            <p:cNvSpPr/>
            <p:nvPr/>
          </p:nvSpPr>
          <p:spPr>
            <a:xfrm flipH="false" flipV="false" rot="0">
              <a:off x="0" y="0"/>
              <a:ext cx="2559117" cy="899867"/>
            </a:xfrm>
            <a:custGeom>
              <a:avLst/>
              <a:gdLst/>
              <a:ahLst/>
              <a:cxnLst/>
              <a:rect r="r" b="b" t="t" l="l"/>
              <a:pathLst>
                <a:path h="899867" w="2559117">
                  <a:moveTo>
                    <a:pt x="12748" y="0"/>
                  </a:moveTo>
                  <a:lnTo>
                    <a:pt x="2546368" y="0"/>
                  </a:lnTo>
                  <a:cubicBezTo>
                    <a:pt x="2553409" y="0"/>
                    <a:pt x="2559117" y="5708"/>
                    <a:pt x="2559117" y="12748"/>
                  </a:cubicBezTo>
                  <a:lnTo>
                    <a:pt x="2559117" y="887119"/>
                  </a:lnTo>
                  <a:cubicBezTo>
                    <a:pt x="2559117" y="890500"/>
                    <a:pt x="2557774" y="893743"/>
                    <a:pt x="2555383" y="896133"/>
                  </a:cubicBezTo>
                  <a:cubicBezTo>
                    <a:pt x="2552992" y="898524"/>
                    <a:pt x="2549749" y="899867"/>
                    <a:pt x="2546368" y="899867"/>
                  </a:cubicBezTo>
                  <a:lnTo>
                    <a:pt x="12748" y="899867"/>
                  </a:lnTo>
                  <a:cubicBezTo>
                    <a:pt x="9367" y="899867"/>
                    <a:pt x="6125" y="898524"/>
                    <a:pt x="3734" y="896133"/>
                  </a:cubicBezTo>
                  <a:cubicBezTo>
                    <a:pt x="1343" y="893743"/>
                    <a:pt x="0" y="890500"/>
                    <a:pt x="0" y="887119"/>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28" id="28"/>
            <p:cNvSpPr txBox="true"/>
            <p:nvPr/>
          </p:nvSpPr>
          <p:spPr>
            <a:xfrm>
              <a:off x="0" y="-57150"/>
              <a:ext cx="2559117" cy="957017"/>
            </a:xfrm>
            <a:prstGeom prst="rect">
              <a:avLst/>
            </a:prstGeom>
          </p:spPr>
          <p:txBody>
            <a:bodyPr anchor="ctr" rtlCol="false" tIns="50800" lIns="50800" bIns="50800" rIns="50800"/>
            <a:lstStyle/>
            <a:p>
              <a:pPr algn="ctr">
                <a:lnSpc>
                  <a:spcPts val="3498"/>
                </a:lnSpc>
              </a:pPr>
            </a:p>
          </p:txBody>
        </p:sp>
      </p:grpSp>
      <p:grpSp>
        <p:nvGrpSpPr>
          <p:cNvPr name="Group 29" id="29"/>
          <p:cNvGrpSpPr/>
          <p:nvPr/>
        </p:nvGrpSpPr>
        <p:grpSpPr>
          <a:xfrm rot="0">
            <a:off x="1178206" y="6406748"/>
            <a:ext cx="9716646" cy="1912518"/>
            <a:chOff x="0" y="0"/>
            <a:chExt cx="2559117" cy="503709"/>
          </a:xfrm>
        </p:grpSpPr>
        <p:sp>
          <p:nvSpPr>
            <p:cNvPr name="Freeform 30" id="30"/>
            <p:cNvSpPr/>
            <p:nvPr/>
          </p:nvSpPr>
          <p:spPr>
            <a:xfrm flipH="false" flipV="false" rot="0">
              <a:off x="0" y="0"/>
              <a:ext cx="2559117" cy="503709"/>
            </a:xfrm>
            <a:custGeom>
              <a:avLst/>
              <a:gdLst/>
              <a:ahLst/>
              <a:cxnLst/>
              <a:rect r="r" b="b" t="t" l="l"/>
              <a:pathLst>
                <a:path h="503709" w="2559117">
                  <a:moveTo>
                    <a:pt x="12748" y="0"/>
                  </a:moveTo>
                  <a:lnTo>
                    <a:pt x="2546368" y="0"/>
                  </a:lnTo>
                  <a:cubicBezTo>
                    <a:pt x="2553409" y="0"/>
                    <a:pt x="2559117" y="5708"/>
                    <a:pt x="2559117" y="12748"/>
                  </a:cubicBezTo>
                  <a:lnTo>
                    <a:pt x="2559117" y="490960"/>
                  </a:lnTo>
                  <a:cubicBezTo>
                    <a:pt x="2559117" y="494341"/>
                    <a:pt x="2557774" y="497584"/>
                    <a:pt x="2555383" y="499975"/>
                  </a:cubicBezTo>
                  <a:cubicBezTo>
                    <a:pt x="2552992" y="502365"/>
                    <a:pt x="2549749" y="503709"/>
                    <a:pt x="2546368" y="503709"/>
                  </a:cubicBezTo>
                  <a:lnTo>
                    <a:pt x="12748" y="503709"/>
                  </a:lnTo>
                  <a:cubicBezTo>
                    <a:pt x="9367" y="503709"/>
                    <a:pt x="6125" y="502365"/>
                    <a:pt x="3734" y="499975"/>
                  </a:cubicBezTo>
                  <a:cubicBezTo>
                    <a:pt x="1343" y="497584"/>
                    <a:pt x="0" y="494341"/>
                    <a:pt x="0" y="490960"/>
                  </a:cubicBezTo>
                  <a:lnTo>
                    <a:pt x="0" y="12748"/>
                  </a:lnTo>
                  <a:cubicBezTo>
                    <a:pt x="0" y="9367"/>
                    <a:pt x="1343" y="6125"/>
                    <a:pt x="3734" y="3734"/>
                  </a:cubicBezTo>
                  <a:cubicBezTo>
                    <a:pt x="6125" y="1343"/>
                    <a:pt x="9367" y="0"/>
                    <a:pt x="12748" y="0"/>
                  </a:cubicBezTo>
                  <a:close/>
                </a:path>
              </a:pathLst>
            </a:custGeom>
            <a:solidFill>
              <a:srgbClr val="A6A6A6"/>
            </a:solidFill>
          </p:spPr>
        </p:sp>
        <p:sp>
          <p:nvSpPr>
            <p:cNvPr name="TextBox 31" id="31"/>
            <p:cNvSpPr txBox="true"/>
            <p:nvPr/>
          </p:nvSpPr>
          <p:spPr>
            <a:xfrm>
              <a:off x="0" y="-57150"/>
              <a:ext cx="2559117" cy="560859"/>
            </a:xfrm>
            <a:prstGeom prst="rect">
              <a:avLst/>
            </a:prstGeom>
          </p:spPr>
          <p:txBody>
            <a:bodyPr anchor="ctr" rtlCol="false" tIns="50800" lIns="50800" bIns="50800" rIns="50800"/>
            <a:lstStyle/>
            <a:p>
              <a:pPr algn="ctr">
                <a:lnSpc>
                  <a:spcPts val="3498"/>
                </a:lnSpc>
              </a:pPr>
            </a:p>
          </p:txBody>
        </p:sp>
      </p:grpSp>
      <p:sp>
        <p:nvSpPr>
          <p:cNvPr name="TextBox 32" id="32"/>
          <p:cNvSpPr txBox="true"/>
          <p:nvPr/>
        </p:nvSpPr>
        <p:spPr>
          <a:xfrm rot="0">
            <a:off x="1511315" y="1811583"/>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WIFI</a:t>
            </a:r>
          </a:p>
        </p:txBody>
      </p:sp>
      <p:sp>
        <p:nvSpPr>
          <p:cNvPr name="TextBox 33" id="33"/>
          <p:cNvSpPr txBox="true"/>
          <p:nvPr/>
        </p:nvSpPr>
        <p:spPr>
          <a:xfrm rot="0">
            <a:off x="1511315" y="3006323"/>
            <a:ext cx="9096376" cy="32004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WiFi adalah protokol komunikasi yang memanfaatkan gelombang radio untuk menyediakan akses jaringan antar perangkat komputasi tanpa terikat pada lokasi. Mengadopsi standar IEEE 802.11, protokol ini bekerja pada frekuensi 2,4 GHz, 5 GHz, dan 60 GHz..</a:t>
            </a:r>
          </a:p>
        </p:txBody>
      </p:sp>
      <p:sp>
        <p:nvSpPr>
          <p:cNvPr name="TextBox 34" id="34"/>
          <p:cNvSpPr txBox="true"/>
          <p:nvPr/>
        </p:nvSpPr>
        <p:spPr>
          <a:xfrm rot="0">
            <a:off x="1511315" y="6626022"/>
            <a:ext cx="9096376" cy="1600200"/>
          </a:xfrm>
          <a:prstGeom prst="rect">
            <a:avLst/>
          </a:prstGeom>
        </p:spPr>
        <p:txBody>
          <a:bodyPr anchor="t" rtlCol="false" tIns="0" lIns="0" bIns="0" rIns="0">
            <a:spAutoFit/>
          </a:bodyPr>
          <a:lstStyle/>
          <a:p>
            <a:pPr algn="just">
              <a:lnSpc>
                <a:spcPts val="4200"/>
              </a:lnSpc>
            </a:pPr>
            <a:r>
              <a:rPr lang="en-US" sz="3000">
                <a:solidFill>
                  <a:srgbClr val="022135"/>
                </a:solidFill>
                <a:latin typeface="Cloud"/>
                <a:ea typeface="Cloud"/>
                <a:cs typeface="Cloud"/>
                <a:sym typeface="Cloud"/>
              </a:rPr>
              <a:t>Ada beberapa jenis standar protokol WiFi diantaranya 802.11a, 802.11b, 802.11g, 802.11n, 802.11ac, 802.11ax, 802.11ad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DAGIvE5_984</dc:identifier>
  <dcterms:modified xsi:type="dcterms:W3CDTF">2011-08-01T06:04:30Z</dcterms:modified>
  <cp:revision>1</cp:revision>
  <dc:title>IoT Pertemuan 7</dc:title>
</cp:coreProperties>
</file>