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Kollektif" panose="020B0604020202020204" charset="0"/>
      <p:regular r:id="rId21"/>
    </p:embeddedFont>
    <p:embeddedFont>
      <p:font typeface="Kollektif Bold" panose="020B0604020202020204" charset="0"/>
      <p:regular r:id="rId22"/>
    </p:embeddedFont>
    <p:embeddedFont>
      <p:font typeface="Open Sans" panose="020B0606030504020204" pitchFamily="34" charset="0"/>
      <p:regular r:id="rId23"/>
    </p:embeddedFont>
    <p:embeddedFont>
      <p:font typeface="Quicksand" panose="020B0604020202020204" charset="0"/>
      <p:regular r:id="rId24"/>
    </p:embeddedFont>
    <p:embeddedFont>
      <p:font typeface="Quicksand Bold" panose="020B0604020202020204" charset="0"/>
      <p:regular r:id="rId25"/>
    </p:embeddedFont>
    <p:embeddedFont>
      <p:font typeface="Quicksand Medium"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0" y="3609735"/>
            <a:ext cx="18385996" cy="6644114"/>
          </a:xfrm>
          <a:custGeom>
            <a:avLst/>
            <a:gdLst/>
            <a:ahLst/>
            <a:cxnLst/>
            <a:rect l="l" t="t" r="r" b="b"/>
            <a:pathLst>
              <a:path w="18385996" h="6644114">
                <a:moveTo>
                  <a:pt x="0" y="0"/>
                </a:moveTo>
                <a:lnTo>
                  <a:pt x="18385996" y="0"/>
                </a:lnTo>
                <a:lnTo>
                  <a:pt x="18385996" y="6644113"/>
                </a:lnTo>
                <a:lnTo>
                  <a:pt x="0" y="6644113"/>
                </a:lnTo>
                <a:lnTo>
                  <a:pt x="0" y="0"/>
                </a:lnTo>
                <a:close/>
              </a:path>
            </a:pathLst>
          </a:custGeom>
          <a:blipFill>
            <a:blip r:embed="rId2">
              <a:extLst>
                <a:ext uri="{96DAC541-7B7A-43D3-8B79-37D633B846F1}">
                  <asvg:svgBlip xmlns:asvg="http://schemas.microsoft.com/office/drawing/2016/SVG/main" r:embed="rId3"/>
                </a:ext>
              </a:extLst>
            </a:blip>
            <a:stretch>
              <a:fillRect l="-3157" r="-22408" b="-155394"/>
            </a:stretch>
          </a:blipFill>
        </p:spPr>
        <p:txBody>
          <a:bodyPr/>
          <a:lstStyle/>
          <a:p>
            <a:endParaRPr lang="en-US"/>
          </a:p>
        </p:txBody>
      </p:sp>
      <p:sp>
        <p:nvSpPr>
          <p:cNvPr id="3" name="Freeform 3"/>
          <p:cNvSpPr/>
          <p:nvPr/>
        </p:nvSpPr>
        <p:spPr>
          <a:xfrm>
            <a:off x="5958342" y="1027037"/>
            <a:ext cx="6371315" cy="5455439"/>
          </a:xfrm>
          <a:custGeom>
            <a:avLst/>
            <a:gdLst/>
            <a:ahLst/>
            <a:cxnLst/>
            <a:rect l="l" t="t" r="r" b="b"/>
            <a:pathLst>
              <a:path w="6371315" h="5455439">
                <a:moveTo>
                  <a:pt x="0" y="0"/>
                </a:moveTo>
                <a:lnTo>
                  <a:pt x="6371316" y="0"/>
                </a:lnTo>
                <a:lnTo>
                  <a:pt x="6371316" y="5455439"/>
                </a:lnTo>
                <a:lnTo>
                  <a:pt x="0" y="5455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656677">
            <a:off x="296341" y="7177012"/>
            <a:ext cx="2194927" cy="3331958"/>
          </a:xfrm>
          <a:custGeom>
            <a:avLst/>
            <a:gdLst/>
            <a:ahLst/>
            <a:cxnLst/>
            <a:rect l="l" t="t" r="r" b="b"/>
            <a:pathLst>
              <a:path w="2194927" h="3331958">
                <a:moveTo>
                  <a:pt x="0" y="0"/>
                </a:moveTo>
                <a:lnTo>
                  <a:pt x="2194927" y="0"/>
                </a:lnTo>
                <a:lnTo>
                  <a:pt x="2194927" y="3331958"/>
                </a:lnTo>
                <a:lnTo>
                  <a:pt x="0" y="33319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622919" flipH="1">
            <a:off x="15588811" y="7288530"/>
            <a:ext cx="2050445" cy="3112630"/>
          </a:xfrm>
          <a:custGeom>
            <a:avLst/>
            <a:gdLst/>
            <a:ahLst/>
            <a:cxnLst/>
            <a:rect l="l" t="t" r="r" b="b"/>
            <a:pathLst>
              <a:path w="2050445" h="3112630">
                <a:moveTo>
                  <a:pt x="2050445" y="0"/>
                </a:moveTo>
                <a:lnTo>
                  <a:pt x="0" y="0"/>
                </a:lnTo>
                <a:lnTo>
                  <a:pt x="0" y="3112629"/>
                </a:lnTo>
                <a:lnTo>
                  <a:pt x="2050445" y="3112629"/>
                </a:lnTo>
                <a:lnTo>
                  <a:pt x="205044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2030490" y="6863735"/>
            <a:ext cx="14227019" cy="1979256"/>
          </a:xfrm>
          <a:prstGeom prst="rect">
            <a:avLst/>
          </a:prstGeom>
        </p:spPr>
        <p:txBody>
          <a:bodyPr lIns="0" tIns="0" rIns="0" bIns="0" rtlCol="0" anchor="t">
            <a:spAutoFit/>
          </a:bodyPr>
          <a:lstStyle/>
          <a:p>
            <a:pPr algn="ctr">
              <a:lnSpc>
                <a:spcPts val="7256"/>
              </a:lnSpc>
            </a:pPr>
            <a:r>
              <a:rPr lang="en-US" sz="6596">
                <a:solidFill>
                  <a:srgbClr val="4D7199"/>
                </a:solidFill>
                <a:latin typeface="Kollektif Bold"/>
              </a:rPr>
              <a:t>DIMENSI MANUSIA DALAM</a:t>
            </a:r>
          </a:p>
          <a:p>
            <a:pPr algn="ctr">
              <a:lnSpc>
                <a:spcPts val="7256"/>
              </a:lnSpc>
            </a:pPr>
            <a:r>
              <a:rPr lang="en-US" sz="6596">
                <a:solidFill>
                  <a:srgbClr val="4D7199"/>
                </a:solidFill>
                <a:latin typeface="Kollektif Bold"/>
              </a:rPr>
              <a:t>PERENCANAAN KURIKULUM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457240" y="2375320"/>
            <a:ext cx="18745240" cy="10157809"/>
          </a:xfrm>
          <a:custGeom>
            <a:avLst/>
            <a:gdLst/>
            <a:ahLst/>
            <a:cxnLst/>
            <a:rect l="l" t="t" r="r" b="b"/>
            <a:pathLst>
              <a:path w="18745240" h="10157809">
                <a:moveTo>
                  <a:pt x="0" y="0"/>
                </a:moveTo>
                <a:lnTo>
                  <a:pt x="18745240" y="0"/>
                </a:lnTo>
                <a:lnTo>
                  <a:pt x="18745240" y="10157809"/>
                </a:lnTo>
                <a:lnTo>
                  <a:pt x="0" y="10157809"/>
                </a:lnTo>
                <a:lnTo>
                  <a:pt x="0" y="0"/>
                </a:lnTo>
                <a:close/>
              </a:path>
            </a:pathLst>
          </a:custGeom>
          <a:blipFill>
            <a:blip r:embed="rId2">
              <a:extLst>
                <a:ext uri="{96DAC541-7B7A-43D3-8B79-37D633B846F1}">
                  <asvg:svgBlip xmlns:asvg="http://schemas.microsoft.com/office/drawing/2016/SVG/main" r:embed="rId3"/>
                </a:ext>
              </a:extLst>
            </a:blip>
            <a:stretch>
              <a:fillRect l="-47069" r="-21312" b="-128389"/>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834880" y="1802712"/>
            <a:ext cx="9749740" cy="1979256"/>
          </a:xfrm>
          <a:prstGeom prst="rect">
            <a:avLst/>
          </a:prstGeom>
        </p:spPr>
        <p:txBody>
          <a:bodyPr lIns="0" tIns="0" rIns="0" bIns="0" rtlCol="0" anchor="t">
            <a:spAutoFit/>
          </a:bodyPr>
          <a:lstStyle/>
          <a:p>
            <a:pPr>
              <a:lnSpc>
                <a:spcPts val="7256"/>
              </a:lnSpc>
            </a:pPr>
            <a:r>
              <a:rPr lang="en-US" sz="6596">
                <a:solidFill>
                  <a:srgbClr val="4D7199"/>
                </a:solidFill>
                <a:latin typeface="Kollektif Bold"/>
              </a:rPr>
              <a:t>Implikasi Manusia Dalam Perencanaan Kurikulum </a:t>
            </a:r>
          </a:p>
        </p:txBody>
      </p:sp>
      <p:sp>
        <p:nvSpPr>
          <p:cNvPr id="6" name="TextBox 6"/>
          <p:cNvSpPr txBox="1"/>
          <p:nvPr/>
        </p:nvSpPr>
        <p:spPr>
          <a:xfrm>
            <a:off x="1066732" y="4132783"/>
            <a:ext cx="8889482" cy="3159189"/>
          </a:xfrm>
          <a:prstGeom prst="rect">
            <a:avLst/>
          </a:prstGeom>
        </p:spPr>
        <p:txBody>
          <a:bodyPr lIns="0" tIns="0" rIns="0" bIns="0" rtlCol="0" anchor="t">
            <a:spAutoFit/>
          </a:bodyPr>
          <a:lstStyle/>
          <a:p>
            <a:pPr>
              <a:lnSpc>
                <a:spcPts val="4246"/>
              </a:lnSpc>
            </a:pPr>
            <a:r>
              <a:rPr lang="en-US" sz="2440">
                <a:solidFill>
                  <a:srgbClr val="C67B54"/>
                </a:solidFill>
                <a:latin typeface="Quicksand Medium"/>
              </a:rPr>
              <a:t>A.pembelajaran yang menyeluruh</a:t>
            </a:r>
          </a:p>
          <a:p>
            <a:pPr>
              <a:lnSpc>
                <a:spcPts val="4246"/>
              </a:lnSpc>
            </a:pPr>
            <a:r>
              <a:rPr lang="en-US" sz="2440">
                <a:solidFill>
                  <a:srgbClr val="C67B54"/>
                </a:solidFill>
                <a:latin typeface="Quicksand Medium"/>
              </a:rPr>
              <a:t>B. Pengembangan potensi manusia</a:t>
            </a:r>
          </a:p>
          <a:p>
            <a:pPr>
              <a:lnSpc>
                <a:spcPts val="4246"/>
              </a:lnSpc>
            </a:pPr>
            <a:r>
              <a:rPr lang="en-US" sz="2440">
                <a:solidFill>
                  <a:srgbClr val="C67B54"/>
                </a:solidFill>
                <a:latin typeface="Quicksand Medium"/>
              </a:rPr>
              <a:t>C.Pembelajaran berpusat pada siswa</a:t>
            </a:r>
          </a:p>
          <a:p>
            <a:pPr>
              <a:lnSpc>
                <a:spcPts val="4246"/>
              </a:lnSpc>
            </a:pPr>
            <a:r>
              <a:rPr lang="en-US" sz="2440">
                <a:solidFill>
                  <a:srgbClr val="C67B54"/>
                </a:solidFill>
                <a:latin typeface="Quicksand Medium"/>
              </a:rPr>
              <a:t>D. Pengintegrasiana aspek kognitif , emosional dan sosial</a:t>
            </a:r>
          </a:p>
          <a:p>
            <a:pPr>
              <a:lnSpc>
                <a:spcPts val="4246"/>
              </a:lnSpc>
            </a:pPr>
            <a:endParaRPr lang="en-US" sz="2440">
              <a:solidFill>
                <a:srgbClr val="C67B54"/>
              </a:solidFill>
              <a:latin typeface="Quicksand Medium"/>
            </a:endParaRPr>
          </a:p>
          <a:p>
            <a:pPr>
              <a:lnSpc>
                <a:spcPts val="4246"/>
              </a:lnSpc>
            </a:pPr>
            <a:endParaRPr lang="en-US" sz="2440">
              <a:solidFill>
                <a:srgbClr val="C67B54"/>
              </a:solidFill>
              <a:latin typeface="Quicksand Medium"/>
            </a:endParaRPr>
          </a:p>
        </p:txBody>
      </p:sp>
      <p:sp>
        <p:nvSpPr>
          <p:cNvPr id="7" name="Freeform 7"/>
          <p:cNvSpPr/>
          <p:nvPr/>
        </p:nvSpPr>
        <p:spPr>
          <a:xfrm>
            <a:off x="8915380" y="3631500"/>
            <a:ext cx="7560038" cy="5660578"/>
          </a:xfrm>
          <a:custGeom>
            <a:avLst/>
            <a:gdLst/>
            <a:ahLst/>
            <a:cxnLst/>
            <a:rect l="l" t="t" r="r" b="b"/>
            <a:pathLst>
              <a:path w="7560038" h="5660578">
                <a:moveTo>
                  <a:pt x="0" y="0"/>
                </a:moveTo>
                <a:lnTo>
                  <a:pt x="7560038" y="0"/>
                </a:lnTo>
                <a:lnTo>
                  <a:pt x="7560038" y="5660579"/>
                </a:lnTo>
                <a:lnTo>
                  <a:pt x="0" y="56605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grpSp>
        <p:nvGrpSpPr>
          <p:cNvPr id="2" name="Group 2"/>
          <p:cNvGrpSpPr/>
          <p:nvPr/>
        </p:nvGrpSpPr>
        <p:grpSpPr>
          <a:xfrm>
            <a:off x="0" y="9177927"/>
            <a:ext cx="18288000" cy="1109073"/>
            <a:chOff x="0" y="0"/>
            <a:chExt cx="6096218" cy="369704"/>
          </a:xfrm>
        </p:grpSpPr>
        <p:sp>
          <p:nvSpPr>
            <p:cNvPr id="3" name="Freeform 3"/>
            <p:cNvSpPr/>
            <p:nvPr/>
          </p:nvSpPr>
          <p:spPr>
            <a:xfrm>
              <a:off x="0" y="0"/>
              <a:ext cx="6096218" cy="369704"/>
            </a:xfrm>
            <a:custGeom>
              <a:avLst/>
              <a:gdLst/>
              <a:ahLst/>
              <a:cxnLst/>
              <a:rect l="l" t="t" r="r" b="b"/>
              <a:pathLst>
                <a:path w="6096218" h="369704">
                  <a:moveTo>
                    <a:pt x="0" y="0"/>
                  </a:moveTo>
                  <a:lnTo>
                    <a:pt x="6096218" y="0"/>
                  </a:lnTo>
                  <a:lnTo>
                    <a:pt x="6096218" y="369704"/>
                  </a:lnTo>
                  <a:lnTo>
                    <a:pt x="0" y="369704"/>
                  </a:lnTo>
                  <a:close/>
                </a:path>
              </a:pathLst>
            </a:custGeom>
            <a:solidFill>
              <a:srgbClr val="FFFFFF"/>
            </a:solidFill>
          </p:spPr>
          <p:txBody>
            <a:bodyPr/>
            <a:lstStyle/>
            <a:p>
              <a:endParaRPr lang="en-US"/>
            </a:p>
          </p:txBody>
        </p:sp>
      </p:grpSp>
      <p:sp>
        <p:nvSpPr>
          <p:cNvPr id="4" name="Freeform 4"/>
          <p:cNvSpPr/>
          <p:nvPr/>
        </p:nvSpPr>
        <p:spPr>
          <a:xfrm flipH="1">
            <a:off x="-2348725" y="1896185"/>
            <a:ext cx="21422212" cy="8127171"/>
          </a:xfrm>
          <a:custGeom>
            <a:avLst/>
            <a:gdLst/>
            <a:ahLst/>
            <a:cxnLst/>
            <a:rect l="l" t="t" r="r" b="b"/>
            <a:pathLst>
              <a:path w="21422212" h="8127171">
                <a:moveTo>
                  <a:pt x="21422213" y="0"/>
                </a:moveTo>
                <a:lnTo>
                  <a:pt x="0" y="0"/>
                </a:lnTo>
                <a:lnTo>
                  <a:pt x="0" y="8127171"/>
                </a:lnTo>
                <a:lnTo>
                  <a:pt x="21422213" y="8127171"/>
                </a:lnTo>
                <a:lnTo>
                  <a:pt x="21422213" y="0"/>
                </a:lnTo>
                <a:close/>
              </a:path>
            </a:pathLst>
          </a:custGeom>
          <a:blipFill>
            <a:blip r:embed="rId2">
              <a:extLst>
                <a:ext uri="{96DAC541-7B7A-43D3-8B79-37D633B846F1}">
                  <asvg:svgBlip xmlns:asvg="http://schemas.microsoft.com/office/drawing/2016/SVG/main" r:embed="rId3"/>
                </a:ext>
              </a:extLst>
            </a:blip>
            <a:stretch>
              <a:fillRect l="-2964" r="-14921" b="-128389"/>
            </a:stretch>
          </a:blipFill>
        </p:spPr>
        <p:txBody>
          <a:bodyPr/>
          <a:lstStyle/>
          <a:p>
            <a:endParaRPr lang="en-US"/>
          </a:p>
        </p:txBody>
      </p:sp>
      <p:sp>
        <p:nvSpPr>
          <p:cNvPr id="5" name="Freeform 5"/>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540960" y="3651813"/>
            <a:ext cx="4584735" cy="4114800"/>
          </a:xfrm>
          <a:custGeom>
            <a:avLst/>
            <a:gdLst/>
            <a:ahLst/>
            <a:cxnLst/>
            <a:rect l="l" t="t" r="r" b="b"/>
            <a:pathLst>
              <a:path w="4584735" h="4114800">
                <a:moveTo>
                  <a:pt x="0" y="0"/>
                </a:moveTo>
                <a:lnTo>
                  <a:pt x="4584735" y="0"/>
                </a:lnTo>
                <a:lnTo>
                  <a:pt x="458473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6932775" y="1996707"/>
            <a:ext cx="8583445" cy="3712506"/>
          </a:xfrm>
          <a:prstGeom prst="rect">
            <a:avLst/>
          </a:prstGeom>
        </p:spPr>
        <p:txBody>
          <a:bodyPr lIns="0" tIns="0" rIns="0" bIns="0" rtlCol="0" anchor="t">
            <a:spAutoFit/>
          </a:bodyPr>
          <a:lstStyle/>
          <a:p>
            <a:pPr>
              <a:lnSpc>
                <a:spcPts val="5697"/>
              </a:lnSpc>
            </a:pPr>
            <a:r>
              <a:rPr lang="en-US" sz="5179">
                <a:solidFill>
                  <a:srgbClr val="4D7199"/>
                </a:solidFill>
                <a:latin typeface="Kollektif Bold"/>
              </a:rPr>
              <a:t>Tantangan dalam Memperhatikan Dimensi Manusia dalam Perencanaan Kurikulum</a:t>
            </a:r>
          </a:p>
          <a:p>
            <a:pPr>
              <a:lnSpc>
                <a:spcPts val="5697"/>
              </a:lnSpc>
            </a:pPr>
            <a:endParaRPr lang="en-US" sz="5179">
              <a:solidFill>
                <a:srgbClr val="4D7199"/>
              </a:solidFill>
              <a:latin typeface="Kollektif Bold"/>
            </a:endParaRPr>
          </a:p>
        </p:txBody>
      </p:sp>
      <p:sp>
        <p:nvSpPr>
          <p:cNvPr id="9" name="TextBox 9"/>
          <p:cNvSpPr txBox="1"/>
          <p:nvPr/>
        </p:nvSpPr>
        <p:spPr>
          <a:xfrm>
            <a:off x="6125695" y="5372366"/>
            <a:ext cx="10767297" cy="1923160"/>
          </a:xfrm>
          <a:prstGeom prst="rect">
            <a:avLst/>
          </a:prstGeom>
        </p:spPr>
        <p:txBody>
          <a:bodyPr lIns="0" tIns="0" rIns="0" bIns="0" rtlCol="0" anchor="t">
            <a:spAutoFit/>
          </a:bodyPr>
          <a:lstStyle/>
          <a:p>
            <a:pPr>
              <a:lnSpc>
                <a:spcPts val="3856"/>
              </a:lnSpc>
            </a:pPr>
            <a:r>
              <a:rPr lang="en-US" sz="2395">
                <a:solidFill>
                  <a:srgbClr val="C67B54"/>
                </a:solidFill>
                <a:latin typeface="Quicksand Medium"/>
              </a:rPr>
              <a:t>A. Tantangan Kurikulum yang Terlalu Padat</a:t>
            </a:r>
          </a:p>
          <a:p>
            <a:pPr>
              <a:lnSpc>
                <a:spcPts val="3856"/>
              </a:lnSpc>
            </a:pPr>
            <a:r>
              <a:rPr lang="en-US" sz="2395">
                <a:solidFill>
                  <a:srgbClr val="C67B54"/>
                </a:solidFill>
                <a:latin typeface="Quicksand Medium"/>
              </a:rPr>
              <a:t>B. Tantangan Penilaian yang Terlalu Berfokus pada Aspek Kognitif</a:t>
            </a:r>
          </a:p>
          <a:p>
            <a:pPr>
              <a:lnSpc>
                <a:spcPts val="3856"/>
              </a:lnSpc>
            </a:pPr>
            <a:r>
              <a:rPr lang="en-US" sz="2395">
                <a:solidFill>
                  <a:srgbClr val="C67B54"/>
                </a:solidFill>
                <a:latin typeface="Quicksand Medium"/>
              </a:rPr>
              <a:t>C. Tantangan Pengabaian Aspek Emosional dan Sosia.l</a:t>
            </a:r>
          </a:p>
          <a:p>
            <a:pPr>
              <a:lnSpc>
                <a:spcPts val="3856"/>
              </a:lnSpc>
            </a:pPr>
            <a:r>
              <a:rPr lang="en-US" sz="2395">
                <a:solidFill>
                  <a:srgbClr val="C67B54"/>
                </a:solidFill>
                <a:latin typeface="Quicksand Medium"/>
              </a:rPr>
              <a:t>D. Tantangan Penyelarasan dengan Kebutuhan dan Harapan Stakeholder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755368" y="2624245"/>
            <a:ext cx="21298064" cy="8080071"/>
          </a:xfrm>
          <a:custGeom>
            <a:avLst/>
            <a:gdLst/>
            <a:ahLst/>
            <a:cxnLst/>
            <a:rect l="l" t="t" r="r" b="b"/>
            <a:pathLst>
              <a:path w="21298064" h="8080071">
                <a:moveTo>
                  <a:pt x="0" y="0"/>
                </a:moveTo>
                <a:lnTo>
                  <a:pt x="21298064" y="0"/>
                </a:lnTo>
                <a:lnTo>
                  <a:pt x="21298064" y="8080072"/>
                </a:lnTo>
                <a:lnTo>
                  <a:pt x="0" y="8080072"/>
                </a:lnTo>
                <a:lnTo>
                  <a:pt x="0" y="0"/>
                </a:lnTo>
                <a:close/>
              </a:path>
            </a:pathLst>
          </a:custGeom>
          <a:blipFill>
            <a:blip r:embed="rId2">
              <a:extLst>
                <a:ext uri="{96DAC541-7B7A-43D3-8B79-37D633B846F1}">
                  <asvg:svgBlip xmlns:asvg="http://schemas.microsoft.com/office/drawing/2016/SVG/main" r:embed="rId3"/>
                </a:ext>
              </a:extLst>
            </a:blip>
            <a:stretch>
              <a:fillRect l="-2964" r="-14921" b="-128389"/>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238219" y="1160720"/>
            <a:ext cx="6544414" cy="4114800"/>
          </a:xfrm>
          <a:custGeom>
            <a:avLst/>
            <a:gdLst/>
            <a:ahLst/>
            <a:cxnLst/>
            <a:rect l="l" t="t" r="r" b="b"/>
            <a:pathLst>
              <a:path w="6544414" h="4114800">
                <a:moveTo>
                  <a:pt x="0" y="0"/>
                </a:moveTo>
                <a:lnTo>
                  <a:pt x="6544413" y="0"/>
                </a:lnTo>
                <a:lnTo>
                  <a:pt x="654441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2071345" y="5265682"/>
            <a:ext cx="14382319" cy="2251942"/>
          </a:xfrm>
          <a:prstGeom prst="rect">
            <a:avLst/>
          </a:prstGeom>
        </p:spPr>
        <p:txBody>
          <a:bodyPr lIns="0" tIns="0" rIns="0" bIns="0" rtlCol="0" anchor="t">
            <a:spAutoFit/>
          </a:bodyPr>
          <a:lstStyle/>
          <a:p>
            <a:pPr algn="ctr">
              <a:lnSpc>
                <a:spcPts val="5633"/>
              </a:lnSpc>
            </a:pPr>
            <a:r>
              <a:rPr lang="en-US" sz="5121">
                <a:solidFill>
                  <a:srgbClr val="4D7199"/>
                </a:solidFill>
                <a:latin typeface="Kollektif Bold"/>
              </a:rPr>
              <a:t>Strategi dan Upaya untuk Memperhatikan Dimensi Manusia dalam Perencanaan Kurikulum</a:t>
            </a:r>
          </a:p>
          <a:p>
            <a:pPr algn="ctr">
              <a:lnSpc>
                <a:spcPts val="5633"/>
              </a:lnSpc>
            </a:pPr>
            <a:endParaRPr lang="en-US" sz="5121">
              <a:solidFill>
                <a:srgbClr val="4D7199"/>
              </a:solidFill>
              <a:latin typeface="Kollektif Bold"/>
            </a:endParaRPr>
          </a:p>
        </p:txBody>
      </p:sp>
      <p:sp>
        <p:nvSpPr>
          <p:cNvPr id="7" name="TextBox 7"/>
          <p:cNvSpPr txBox="1"/>
          <p:nvPr/>
        </p:nvSpPr>
        <p:spPr>
          <a:xfrm>
            <a:off x="288421" y="7026459"/>
            <a:ext cx="8974084" cy="2954036"/>
          </a:xfrm>
          <a:prstGeom prst="rect">
            <a:avLst/>
          </a:prstGeom>
        </p:spPr>
        <p:txBody>
          <a:bodyPr lIns="0" tIns="0" rIns="0" bIns="0" rtlCol="0" anchor="t">
            <a:spAutoFit/>
          </a:bodyPr>
          <a:lstStyle/>
          <a:p>
            <a:pPr>
              <a:lnSpc>
                <a:spcPts val="3376"/>
              </a:lnSpc>
            </a:pPr>
            <a:r>
              <a:rPr lang="en-US" sz="2097">
                <a:solidFill>
                  <a:srgbClr val="C67B54"/>
                </a:solidFill>
                <a:latin typeface="Quicksand Medium"/>
              </a:rPr>
              <a:t>A. Pengembangan Kurikulum yang Holistik.</a:t>
            </a:r>
          </a:p>
          <a:p>
            <a:pPr>
              <a:lnSpc>
                <a:spcPts val="3376"/>
              </a:lnSpc>
            </a:pPr>
            <a:r>
              <a:rPr lang="en-US" sz="2097">
                <a:solidFill>
                  <a:srgbClr val="C67B54"/>
                </a:solidFill>
                <a:latin typeface="Quicksand Medium"/>
              </a:rPr>
              <a:t>B. Pelatihan dan Peningkatan Kompetensi Guru dalam Mengenali dan Membantu Dimensi Manusia.</a:t>
            </a:r>
          </a:p>
          <a:p>
            <a:pPr>
              <a:lnSpc>
                <a:spcPts val="3376"/>
              </a:lnSpc>
            </a:pPr>
            <a:r>
              <a:rPr lang="en-US" sz="2097">
                <a:solidFill>
                  <a:srgbClr val="C67B54"/>
                </a:solidFill>
                <a:latin typeface="Quicksand Medium"/>
              </a:rPr>
              <a:t>C. Kolaborasi dengan Orang Tua dan Masyarakat.</a:t>
            </a:r>
          </a:p>
          <a:p>
            <a:pPr>
              <a:lnSpc>
                <a:spcPts val="3376"/>
              </a:lnSpc>
            </a:pPr>
            <a:r>
              <a:rPr lang="en-US" sz="2097">
                <a:solidFill>
                  <a:srgbClr val="C67B54"/>
                </a:solidFill>
                <a:latin typeface="Quicksand Medium"/>
              </a:rPr>
              <a:t>D. Penggunaan Pendekatan Multidisipliner dalam Perencanaan Kurikulum.</a:t>
            </a:r>
          </a:p>
          <a:p>
            <a:pPr>
              <a:lnSpc>
                <a:spcPts val="3376"/>
              </a:lnSpc>
            </a:pPr>
            <a:endParaRPr lang="en-US" sz="2097">
              <a:solidFill>
                <a:srgbClr val="C67B54"/>
              </a:solidFill>
              <a:latin typeface="Quicksand Medium"/>
            </a:endParaRPr>
          </a:p>
        </p:txBody>
      </p:sp>
      <p:sp>
        <p:nvSpPr>
          <p:cNvPr id="8" name="TextBox 8"/>
          <p:cNvSpPr txBox="1"/>
          <p:nvPr/>
        </p:nvSpPr>
        <p:spPr>
          <a:xfrm>
            <a:off x="9699045" y="6588081"/>
            <a:ext cx="6401595" cy="3886445"/>
          </a:xfrm>
          <a:prstGeom prst="rect">
            <a:avLst/>
          </a:prstGeom>
        </p:spPr>
        <p:txBody>
          <a:bodyPr lIns="0" tIns="0" rIns="0" bIns="0" rtlCol="0" anchor="t">
            <a:spAutoFit/>
          </a:bodyPr>
          <a:lstStyle/>
          <a:p>
            <a:pPr>
              <a:lnSpc>
                <a:spcPts val="3104"/>
              </a:lnSpc>
            </a:pPr>
            <a:endParaRPr/>
          </a:p>
          <a:p>
            <a:pPr>
              <a:lnSpc>
                <a:spcPts val="3104"/>
              </a:lnSpc>
            </a:pPr>
            <a:r>
              <a:rPr lang="en-US" sz="1928">
                <a:solidFill>
                  <a:srgbClr val="C67B54"/>
                </a:solidFill>
                <a:latin typeface="Quicksand Bold"/>
              </a:rPr>
              <a:t>E. Evaluasi dan Pembaruan Berkala Kurikulum.</a:t>
            </a:r>
          </a:p>
          <a:p>
            <a:pPr>
              <a:lnSpc>
                <a:spcPts val="3104"/>
              </a:lnSpc>
            </a:pPr>
            <a:r>
              <a:rPr lang="en-US" sz="1928">
                <a:solidFill>
                  <a:srgbClr val="C67B54"/>
                </a:solidFill>
                <a:latin typeface="Quicksand Bold"/>
              </a:rPr>
              <a:t>F. Penggunaan Teknologi dalam Perencanaan Kurikulum.</a:t>
            </a:r>
          </a:p>
          <a:p>
            <a:pPr>
              <a:lnSpc>
                <a:spcPts val="3104"/>
              </a:lnSpc>
            </a:pPr>
            <a:r>
              <a:rPr lang="en-US" sz="1928">
                <a:solidFill>
                  <a:srgbClr val="C67B54"/>
                </a:solidFill>
                <a:latin typeface="Quicksand Bold"/>
              </a:rPr>
              <a:t>G. Penyediaan Ruang dan Waktu yang Tepat untuk Pengembangan Dimensi. </a:t>
            </a:r>
          </a:p>
          <a:p>
            <a:pPr>
              <a:lnSpc>
                <a:spcPts val="3104"/>
              </a:lnSpc>
            </a:pPr>
            <a:r>
              <a:rPr lang="en-US" sz="1928">
                <a:solidFill>
                  <a:srgbClr val="C67B54"/>
                </a:solidFill>
                <a:latin typeface="Quicksand Bold"/>
              </a:rPr>
              <a:t>H. Penyusunan Program Bimbingan dan Konseling yang Mendukung Dimensi Manusia.</a:t>
            </a:r>
          </a:p>
          <a:p>
            <a:pPr>
              <a:lnSpc>
                <a:spcPts val="3104"/>
              </a:lnSpc>
            </a:pPr>
            <a:endParaRPr lang="en-US" sz="1928">
              <a:solidFill>
                <a:srgbClr val="C67B54"/>
              </a:solidFill>
              <a:latin typeface="Quicksand Bold"/>
            </a:endParaRPr>
          </a:p>
          <a:p>
            <a:pPr>
              <a:lnSpc>
                <a:spcPts val="3104"/>
              </a:lnSpc>
            </a:pPr>
            <a:endParaRPr lang="en-US" sz="1928">
              <a:solidFill>
                <a:srgbClr val="C67B54"/>
              </a:solidFill>
              <a:latin typeface="Quicksand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755368" y="2624245"/>
            <a:ext cx="21298064" cy="8080071"/>
          </a:xfrm>
          <a:custGeom>
            <a:avLst/>
            <a:gdLst/>
            <a:ahLst/>
            <a:cxnLst/>
            <a:rect l="l" t="t" r="r" b="b"/>
            <a:pathLst>
              <a:path w="21298064" h="8080071">
                <a:moveTo>
                  <a:pt x="0" y="0"/>
                </a:moveTo>
                <a:lnTo>
                  <a:pt x="21298064" y="0"/>
                </a:lnTo>
                <a:lnTo>
                  <a:pt x="21298064" y="8080072"/>
                </a:lnTo>
                <a:lnTo>
                  <a:pt x="0" y="8080072"/>
                </a:lnTo>
                <a:lnTo>
                  <a:pt x="0" y="0"/>
                </a:lnTo>
                <a:close/>
              </a:path>
            </a:pathLst>
          </a:custGeom>
          <a:blipFill>
            <a:blip r:embed="rId2">
              <a:extLst>
                <a:ext uri="{96DAC541-7B7A-43D3-8B79-37D633B846F1}">
                  <asvg:svgBlip xmlns:asvg="http://schemas.microsoft.com/office/drawing/2016/SVG/main" r:embed="rId3"/>
                </a:ext>
              </a:extLst>
            </a:blip>
            <a:stretch>
              <a:fillRect l="-2964" r="-14921" b="-128389"/>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6238219" y="1160720"/>
            <a:ext cx="6544414" cy="4114800"/>
          </a:xfrm>
          <a:custGeom>
            <a:avLst/>
            <a:gdLst/>
            <a:ahLst/>
            <a:cxnLst/>
            <a:rect l="l" t="t" r="r" b="b"/>
            <a:pathLst>
              <a:path w="6544414" h="4114800">
                <a:moveTo>
                  <a:pt x="0" y="0"/>
                </a:moveTo>
                <a:lnTo>
                  <a:pt x="6544413" y="0"/>
                </a:lnTo>
                <a:lnTo>
                  <a:pt x="654441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819581" y="5305463"/>
            <a:ext cx="18078881" cy="4381689"/>
          </a:xfrm>
          <a:prstGeom prst="rect">
            <a:avLst/>
          </a:prstGeom>
        </p:spPr>
        <p:txBody>
          <a:bodyPr lIns="0" tIns="0" rIns="0" bIns="0" rtlCol="0" anchor="t">
            <a:spAutoFit/>
          </a:bodyPr>
          <a:lstStyle/>
          <a:p>
            <a:pPr algn="ctr">
              <a:lnSpc>
                <a:spcPts val="5633"/>
              </a:lnSpc>
            </a:pPr>
            <a:r>
              <a:rPr lang="en-US" sz="5121">
                <a:solidFill>
                  <a:srgbClr val="4D7199"/>
                </a:solidFill>
                <a:latin typeface="Kollektif Bold"/>
              </a:rPr>
              <a:t>Dimensi Manusia Dalam Perencanaan Kurikulum</a:t>
            </a:r>
          </a:p>
          <a:p>
            <a:pPr algn="ctr">
              <a:lnSpc>
                <a:spcPts val="5633"/>
              </a:lnSpc>
            </a:pPr>
            <a:r>
              <a:rPr lang="en-US" sz="5121">
                <a:solidFill>
                  <a:srgbClr val="4D7199"/>
                </a:solidFill>
                <a:latin typeface="Kollektif Bold"/>
              </a:rPr>
              <a:t> 1. Dimensi fisik</a:t>
            </a:r>
          </a:p>
          <a:p>
            <a:pPr algn="ctr">
              <a:lnSpc>
                <a:spcPts val="5633"/>
              </a:lnSpc>
            </a:pPr>
            <a:r>
              <a:rPr lang="en-US" sz="5121">
                <a:solidFill>
                  <a:srgbClr val="4D7199"/>
                </a:solidFill>
                <a:latin typeface="Kollektif Bold"/>
              </a:rPr>
              <a:t> 2. Dimensi mental</a:t>
            </a:r>
          </a:p>
          <a:p>
            <a:pPr algn="ctr">
              <a:lnSpc>
                <a:spcPts val="5633"/>
              </a:lnSpc>
            </a:pPr>
            <a:r>
              <a:rPr lang="en-US" sz="5121">
                <a:solidFill>
                  <a:srgbClr val="4D7199"/>
                </a:solidFill>
                <a:latin typeface="Kollektif Bold"/>
              </a:rPr>
              <a:t>3. Dimensi sosial</a:t>
            </a:r>
          </a:p>
          <a:p>
            <a:pPr algn="ctr">
              <a:lnSpc>
                <a:spcPts val="5633"/>
              </a:lnSpc>
            </a:pPr>
            <a:r>
              <a:rPr lang="en-US" sz="5121">
                <a:solidFill>
                  <a:srgbClr val="4D7199"/>
                </a:solidFill>
                <a:latin typeface="Kollektif Bold"/>
              </a:rPr>
              <a:t> 4.Dimensi spiritual</a:t>
            </a:r>
          </a:p>
          <a:p>
            <a:pPr algn="ctr">
              <a:lnSpc>
                <a:spcPts val="5633"/>
              </a:lnSpc>
            </a:pPr>
            <a:endParaRPr lang="en-US" sz="5121">
              <a:solidFill>
                <a:srgbClr val="4D7199"/>
              </a:solidFill>
              <a:latin typeface="Kollektif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129106" y="4273067"/>
            <a:ext cx="18417106" cy="6987092"/>
          </a:xfrm>
          <a:custGeom>
            <a:avLst/>
            <a:gdLst/>
            <a:ahLst/>
            <a:cxnLst/>
            <a:rect l="l" t="t" r="r" b="b"/>
            <a:pathLst>
              <a:path w="18417106" h="6987092">
                <a:moveTo>
                  <a:pt x="0" y="0"/>
                </a:moveTo>
                <a:lnTo>
                  <a:pt x="18417106" y="0"/>
                </a:lnTo>
                <a:lnTo>
                  <a:pt x="18417106" y="6987092"/>
                </a:lnTo>
                <a:lnTo>
                  <a:pt x="0" y="6987092"/>
                </a:lnTo>
                <a:lnTo>
                  <a:pt x="0" y="0"/>
                </a:lnTo>
                <a:close/>
              </a:path>
            </a:pathLst>
          </a:custGeom>
          <a:blipFill>
            <a:blip r:embed="rId2">
              <a:extLst>
                <a:ext uri="{96DAC541-7B7A-43D3-8B79-37D633B846F1}">
                  <asvg:svgBlip xmlns:asvg="http://schemas.microsoft.com/office/drawing/2016/SVG/main" r:embed="rId3"/>
                </a:ext>
              </a:extLst>
            </a:blip>
            <a:stretch>
              <a:fillRect l="-2784" r="-15101" b="-128389"/>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445854" y="289707"/>
            <a:ext cx="14348292" cy="9659961"/>
          </a:xfrm>
          <a:prstGeom prst="rect">
            <a:avLst/>
          </a:prstGeom>
        </p:spPr>
        <p:txBody>
          <a:bodyPr lIns="0" tIns="0" rIns="0" bIns="0" rtlCol="0" anchor="t">
            <a:spAutoFit/>
          </a:bodyPr>
          <a:lstStyle/>
          <a:p>
            <a:pPr algn="ctr">
              <a:lnSpc>
                <a:spcPts val="5054"/>
              </a:lnSpc>
            </a:pPr>
            <a:r>
              <a:rPr lang="en-US" sz="4595">
                <a:solidFill>
                  <a:srgbClr val="4D7199"/>
                </a:solidFill>
                <a:latin typeface="Kollektif Bold"/>
              </a:rPr>
              <a:t>Kesimpulan</a:t>
            </a:r>
          </a:p>
          <a:p>
            <a:pPr algn="ctr">
              <a:lnSpc>
                <a:spcPts val="5054"/>
              </a:lnSpc>
            </a:pPr>
            <a:endParaRPr lang="en-US" sz="4595">
              <a:solidFill>
                <a:srgbClr val="4D7199"/>
              </a:solidFill>
              <a:latin typeface="Kollektif Bold"/>
            </a:endParaRPr>
          </a:p>
          <a:p>
            <a:pPr algn="ctr">
              <a:lnSpc>
                <a:spcPts val="5054"/>
              </a:lnSpc>
            </a:pPr>
            <a:r>
              <a:rPr lang="en-US" sz="4595">
                <a:solidFill>
                  <a:srgbClr val="4D7199"/>
                </a:solidFill>
                <a:latin typeface="Kollektif Bold"/>
              </a:rPr>
              <a:t>Perencanaan kurikulum yang efektif harus memperhatikan dimensi manusia yang meliputi aspek fisik, kognitif, emosional, dan sosial siswa. Kurikulum yang holistik dan menyeluruh dapat memberikan pengalaman pembelajaran yang relevan dan bermakna serta mendukung perkembangan siswa secara optimal. Melalui kolaborasi, pelatihan, penggunaan pendekatan multidisipliner, evaluasi berkala, pemanfaatan teknologi, dan penyediaan ruang dan waktu yang tepat, perencanaan kurikulum dapat mengakomodasi dan mendukung pengembangan dimensi manusia siswa dengan lebih baik.</a:t>
            </a:r>
          </a:p>
        </p:txBody>
      </p:sp>
      <p:sp>
        <p:nvSpPr>
          <p:cNvPr id="6" name="Freeform 6"/>
          <p:cNvSpPr/>
          <p:nvPr/>
        </p:nvSpPr>
        <p:spPr>
          <a:xfrm>
            <a:off x="13933684" y="6474442"/>
            <a:ext cx="5878286" cy="4114800"/>
          </a:xfrm>
          <a:custGeom>
            <a:avLst/>
            <a:gdLst/>
            <a:ahLst/>
            <a:cxnLst/>
            <a:rect l="l" t="t" r="r" b="b"/>
            <a:pathLst>
              <a:path w="5878286" h="4114800">
                <a:moveTo>
                  <a:pt x="0" y="0"/>
                </a:moveTo>
                <a:lnTo>
                  <a:pt x="5878286" y="0"/>
                </a:lnTo>
                <a:lnTo>
                  <a:pt x="587828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129106" y="4273067"/>
            <a:ext cx="18417106" cy="6987092"/>
          </a:xfrm>
          <a:custGeom>
            <a:avLst/>
            <a:gdLst/>
            <a:ahLst/>
            <a:cxnLst/>
            <a:rect l="l" t="t" r="r" b="b"/>
            <a:pathLst>
              <a:path w="18417106" h="6987092">
                <a:moveTo>
                  <a:pt x="0" y="0"/>
                </a:moveTo>
                <a:lnTo>
                  <a:pt x="18417106" y="0"/>
                </a:lnTo>
                <a:lnTo>
                  <a:pt x="18417106" y="6987092"/>
                </a:lnTo>
                <a:lnTo>
                  <a:pt x="0" y="6987092"/>
                </a:lnTo>
                <a:lnTo>
                  <a:pt x="0" y="0"/>
                </a:lnTo>
                <a:close/>
              </a:path>
            </a:pathLst>
          </a:custGeom>
          <a:blipFill>
            <a:blip r:embed="rId2">
              <a:extLst>
                <a:ext uri="{96DAC541-7B7A-43D3-8B79-37D633B846F1}">
                  <asvg:svgBlip xmlns:asvg="http://schemas.microsoft.com/office/drawing/2016/SVG/main" r:embed="rId3"/>
                </a:ext>
              </a:extLst>
            </a:blip>
            <a:stretch>
              <a:fillRect l="-2784" r="-15101" b="-128389"/>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6275622" y="7527402"/>
            <a:ext cx="5736755" cy="1064856"/>
          </a:xfrm>
          <a:prstGeom prst="rect">
            <a:avLst/>
          </a:prstGeom>
        </p:spPr>
        <p:txBody>
          <a:bodyPr lIns="0" tIns="0" rIns="0" bIns="0" rtlCol="0" anchor="t">
            <a:spAutoFit/>
          </a:bodyPr>
          <a:lstStyle/>
          <a:p>
            <a:pPr algn="ctr">
              <a:lnSpc>
                <a:spcPts val="7256"/>
              </a:lnSpc>
            </a:pPr>
            <a:r>
              <a:rPr lang="en-US" sz="6596">
                <a:solidFill>
                  <a:srgbClr val="4D7199"/>
                </a:solidFill>
                <a:latin typeface="Kollektif Bold"/>
              </a:rPr>
              <a:t>Terima Kasih</a:t>
            </a:r>
          </a:p>
        </p:txBody>
      </p:sp>
      <p:sp>
        <p:nvSpPr>
          <p:cNvPr id="6" name="Freeform 6"/>
          <p:cNvSpPr/>
          <p:nvPr/>
        </p:nvSpPr>
        <p:spPr>
          <a:xfrm>
            <a:off x="6204857" y="1932556"/>
            <a:ext cx="5878286" cy="4114800"/>
          </a:xfrm>
          <a:custGeom>
            <a:avLst/>
            <a:gdLst/>
            <a:ahLst/>
            <a:cxnLst/>
            <a:rect l="l" t="t" r="r" b="b"/>
            <a:pathLst>
              <a:path w="5878286" h="4114800">
                <a:moveTo>
                  <a:pt x="0" y="0"/>
                </a:moveTo>
                <a:lnTo>
                  <a:pt x="5878286" y="0"/>
                </a:lnTo>
                <a:lnTo>
                  <a:pt x="587828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0" y="3609735"/>
            <a:ext cx="18385996" cy="6644114"/>
          </a:xfrm>
          <a:custGeom>
            <a:avLst/>
            <a:gdLst/>
            <a:ahLst/>
            <a:cxnLst/>
            <a:rect l="l" t="t" r="r" b="b"/>
            <a:pathLst>
              <a:path w="18385996" h="6644114">
                <a:moveTo>
                  <a:pt x="0" y="0"/>
                </a:moveTo>
                <a:lnTo>
                  <a:pt x="18385996" y="0"/>
                </a:lnTo>
                <a:lnTo>
                  <a:pt x="18385996" y="6644113"/>
                </a:lnTo>
                <a:lnTo>
                  <a:pt x="0" y="6644113"/>
                </a:lnTo>
                <a:lnTo>
                  <a:pt x="0" y="0"/>
                </a:lnTo>
                <a:close/>
              </a:path>
            </a:pathLst>
          </a:custGeom>
          <a:blipFill>
            <a:blip r:embed="rId2">
              <a:extLst>
                <a:ext uri="{96DAC541-7B7A-43D3-8B79-37D633B846F1}">
                  <asvg:svgBlip xmlns:asvg="http://schemas.microsoft.com/office/drawing/2016/SVG/main" r:embed="rId3"/>
                </a:ext>
              </a:extLst>
            </a:blip>
            <a:stretch>
              <a:fillRect l="-3157" r="-22408" b="-155394"/>
            </a:stretch>
          </a:blipFill>
        </p:spPr>
        <p:txBody>
          <a:bodyPr/>
          <a:lstStyle/>
          <a:p>
            <a:endParaRPr lang="en-US"/>
          </a:p>
        </p:txBody>
      </p:sp>
      <p:sp>
        <p:nvSpPr>
          <p:cNvPr id="3" name="Freeform 3"/>
          <p:cNvSpPr/>
          <p:nvPr/>
        </p:nvSpPr>
        <p:spPr>
          <a:xfrm>
            <a:off x="14073642" y="6115272"/>
            <a:ext cx="6371315" cy="5455439"/>
          </a:xfrm>
          <a:custGeom>
            <a:avLst/>
            <a:gdLst/>
            <a:ahLst/>
            <a:cxnLst/>
            <a:rect l="l" t="t" r="r" b="b"/>
            <a:pathLst>
              <a:path w="6371315" h="5455439">
                <a:moveTo>
                  <a:pt x="0" y="0"/>
                </a:moveTo>
                <a:lnTo>
                  <a:pt x="6371316" y="0"/>
                </a:lnTo>
                <a:lnTo>
                  <a:pt x="6371316" y="5455439"/>
                </a:lnTo>
                <a:lnTo>
                  <a:pt x="0" y="54554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656677">
            <a:off x="296341" y="7177012"/>
            <a:ext cx="2194927" cy="3331958"/>
          </a:xfrm>
          <a:custGeom>
            <a:avLst/>
            <a:gdLst/>
            <a:ahLst/>
            <a:cxnLst/>
            <a:rect l="l" t="t" r="r" b="b"/>
            <a:pathLst>
              <a:path w="2194927" h="3331958">
                <a:moveTo>
                  <a:pt x="0" y="0"/>
                </a:moveTo>
                <a:lnTo>
                  <a:pt x="2194927" y="0"/>
                </a:lnTo>
                <a:lnTo>
                  <a:pt x="2194927" y="3331958"/>
                </a:lnTo>
                <a:lnTo>
                  <a:pt x="0" y="33319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622919" flipH="1">
            <a:off x="15588811" y="7288530"/>
            <a:ext cx="2050445" cy="3112630"/>
          </a:xfrm>
          <a:custGeom>
            <a:avLst/>
            <a:gdLst/>
            <a:ahLst/>
            <a:cxnLst/>
            <a:rect l="l" t="t" r="r" b="b"/>
            <a:pathLst>
              <a:path w="2050445" h="3112630">
                <a:moveTo>
                  <a:pt x="2050445" y="0"/>
                </a:moveTo>
                <a:lnTo>
                  <a:pt x="0" y="0"/>
                </a:lnTo>
                <a:lnTo>
                  <a:pt x="0" y="3112629"/>
                </a:lnTo>
                <a:lnTo>
                  <a:pt x="2050445" y="3112629"/>
                </a:lnTo>
                <a:lnTo>
                  <a:pt x="205044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0" y="1431603"/>
            <a:ext cx="17503971" cy="4756945"/>
          </a:xfrm>
          <a:prstGeom prst="rect">
            <a:avLst/>
          </a:prstGeom>
        </p:spPr>
        <p:txBody>
          <a:bodyPr lIns="0" tIns="0" rIns="0" bIns="0" rtlCol="0" anchor="t">
            <a:spAutoFit/>
          </a:bodyPr>
          <a:lstStyle/>
          <a:p>
            <a:pPr algn="ctr">
              <a:lnSpc>
                <a:spcPts val="4618"/>
              </a:lnSpc>
            </a:pPr>
            <a:r>
              <a:rPr lang="en-US" sz="4198">
                <a:solidFill>
                  <a:srgbClr val="4D7199"/>
                </a:solidFill>
                <a:latin typeface="Kollektif Bold"/>
              </a:rPr>
              <a:t>KELOMPOK 2</a:t>
            </a:r>
          </a:p>
          <a:p>
            <a:pPr algn="ctr">
              <a:lnSpc>
                <a:spcPts val="4618"/>
              </a:lnSpc>
            </a:pPr>
            <a:endParaRPr lang="en-US" sz="4198">
              <a:solidFill>
                <a:srgbClr val="4D7199"/>
              </a:solidFill>
              <a:latin typeface="Kollektif Bold"/>
            </a:endParaRPr>
          </a:p>
          <a:p>
            <a:pPr algn="ctr">
              <a:lnSpc>
                <a:spcPts val="4618"/>
              </a:lnSpc>
            </a:pPr>
            <a:r>
              <a:rPr lang="en-US" sz="4198">
                <a:solidFill>
                  <a:srgbClr val="4D7199"/>
                </a:solidFill>
                <a:latin typeface="Kollektif Bold"/>
              </a:rPr>
              <a:t>• MUJADILLAH (12122039)</a:t>
            </a:r>
          </a:p>
          <a:p>
            <a:pPr algn="ctr">
              <a:lnSpc>
                <a:spcPts val="4618"/>
              </a:lnSpc>
            </a:pPr>
            <a:r>
              <a:rPr lang="en-US" sz="4198">
                <a:solidFill>
                  <a:srgbClr val="4D7199"/>
                </a:solidFill>
                <a:latin typeface="Kollektif Bold"/>
              </a:rPr>
              <a:t>• Virgia Stelamaris Gele Rato 2022270281</a:t>
            </a:r>
          </a:p>
          <a:p>
            <a:pPr algn="ctr">
              <a:lnSpc>
                <a:spcPts val="4618"/>
              </a:lnSpc>
            </a:pPr>
            <a:r>
              <a:rPr lang="en-US" sz="4198">
                <a:solidFill>
                  <a:srgbClr val="4D7199"/>
                </a:solidFill>
                <a:latin typeface="Kollektif Bold"/>
              </a:rPr>
              <a:t>• Alexandria Dande 2022270095</a:t>
            </a:r>
          </a:p>
          <a:p>
            <a:pPr algn="ctr">
              <a:lnSpc>
                <a:spcPts val="4618"/>
              </a:lnSpc>
            </a:pPr>
            <a:r>
              <a:rPr lang="en-US" sz="4198">
                <a:solidFill>
                  <a:srgbClr val="4D7199"/>
                </a:solidFill>
                <a:latin typeface="Kollektif Bold"/>
              </a:rPr>
              <a:t>• Yosefina Bale 2022270668</a:t>
            </a:r>
          </a:p>
          <a:p>
            <a:pPr algn="ctr">
              <a:lnSpc>
                <a:spcPts val="4618"/>
              </a:lnSpc>
            </a:pPr>
            <a:r>
              <a:rPr lang="en-US" sz="4198">
                <a:solidFill>
                  <a:srgbClr val="4D7199"/>
                </a:solidFill>
                <a:latin typeface="Kollektif Bold"/>
              </a:rPr>
              <a:t>• Maria alfira fe'a 2022270457</a:t>
            </a:r>
          </a:p>
          <a:p>
            <a:pPr algn="ctr">
              <a:lnSpc>
                <a:spcPts val="4618"/>
              </a:lnSpc>
            </a:pPr>
            <a:endParaRPr lang="en-US" sz="4198">
              <a:solidFill>
                <a:srgbClr val="4D7199"/>
              </a:solidFill>
              <a:latin typeface="Kollektif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flipH="1">
            <a:off x="-260733" y="2077089"/>
            <a:ext cx="21640305" cy="8209911"/>
          </a:xfrm>
          <a:custGeom>
            <a:avLst/>
            <a:gdLst/>
            <a:ahLst/>
            <a:cxnLst/>
            <a:rect l="l" t="t" r="r" b="b"/>
            <a:pathLst>
              <a:path w="21640305" h="8209911">
                <a:moveTo>
                  <a:pt x="21640305" y="0"/>
                </a:moveTo>
                <a:lnTo>
                  <a:pt x="0" y="0"/>
                </a:lnTo>
                <a:lnTo>
                  <a:pt x="0" y="8209911"/>
                </a:lnTo>
                <a:lnTo>
                  <a:pt x="21640305" y="8209911"/>
                </a:lnTo>
                <a:lnTo>
                  <a:pt x="21640305" y="0"/>
                </a:lnTo>
                <a:close/>
              </a:path>
            </a:pathLst>
          </a:custGeom>
          <a:blipFill>
            <a:blip r:embed="rId2">
              <a:extLst>
                <a:ext uri="{96DAC541-7B7A-43D3-8B79-37D633B846F1}">
                  <asvg:svgBlip xmlns:asvg="http://schemas.microsoft.com/office/drawing/2016/SVG/main" r:embed="rId3"/>
                </a:ext>
              </a:extLst>
            </a:blip>
            <a:stretch>
              <a:fillRect l="-2964" r="-14921" b="-128389"/>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0" y="0"/>
            <a:ext cx="6007007" cy="4114800"/>
          </a:xfrm>
          <a:custGeom>
            <a:avLst/>
            <a:gdLst/>
            <a:ahLst/>
            <a:cxnLst/>
            <a:rect l="l" t="t" r="r" b="b"/>
            <a:pathLst>
              <a:path w="6007007" h="4114800">
                <a:moveTo>
                  <a:pt x="0" y="0"/>
                </a:moveTo>
                <a:lnTo>
                  <a:pt x="6007007" y="0"/>
                </a:lnTo>
                <a:lnTo>
                  <a:pt x="600700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7035707" y="97832"/>
            <a:ext cx="6839247" cy="1979256"/>
          </a:xfrm>
          <a:prstGeom prst="rect">
            <a:avLst/>
          </a:prstGeom>
        </p:spPr>
        <p:txBody>
          <a:bodyPr lIns="0" tIns="0" rIns="0" bIns="0" rtlCol="0" anchor="t">
            <a:spAutoFit/>
          </a:bodyPr>
          <a:lstStyle/>
          <a:p>
            <a:pPr>
              <a:lnSpc>
                <a:spcPts val="7256"/>
              </a:lnSpc>
            </a:pPr>
            <a:r>
              <a:rPr lang="en-US" sz="6596">
                <a:solidFill>
                  <a:srgbClr val="4D7199"/>
                </a:solidFill>
                <a:latin typeface="Kollektif"/>
              </a:rPr>
              <a:t>Pengertian kurikulum</a:t>
            </a:r>
          </a:p>
        </p:txBody>
      </p:sp>
      <p:sp>
        <p:nvSpPr>
          <p:cNvPr id="7" name="TextBox 7"/>
          <p:cNvSpPr txBox="1"/>
          <p:nvPr/>
        </p:nvSpPr>
        <p:spPr>
          <a:xfrm>
            <a:off x="6678199" y="3288030"/>
            <a:ext cx="5769938" cy="2788920"/>
          </a:xfrm>
          <a:prstGeom prst="rect">
            <a:avLst/>
          </a:prstGeom>
        </p:spPr>
        <p:txBody>
          <a:bodyPr lIns="0" tIns="0" rIns="0" bIns="0" rtlCol="0" anchor="t">
            <a:spAutoFit/>
          </a:bodyPr>
          <a:lstStyle/>
          <a:p>
            <a:pPr>
              <a:lnSpc>
                <a:spcPts val="3720"/>
              </a:lnSpc>
            </a:pPr>
            <a:r>
              <a:rPr lang="en-US" sz="2400">
                <a:solidFill>
                  <a:srgbClr val="4D7199"/>
                </a:solidFill>
                <a:latin typeface="Quicksand Medium"/>
              </a:rPr>
              <a:t>Secara etimologis, istilah kurikulum (curriculum) berasal dari bahasa Yunani, yaitu curir yang artinya "pelari" dan curere yang berarti "tempat berpacu". </a:t>
            </a:r>
          </a:p>
          <a:p>
            <a:pPr>
              <a:lnSpc>
                <a:spcPts val="3720"/>
              </a:lnSpc>
            </a:pPr>
            <a:endParaRPr lang="en-US" sz="2400">
              <a:solidFill>
                <a:srgbClr val="4D7199"/>
              </a:solidFill>
              <a:latin typeface="Quicksand Medium"/>
            </a:endParaRPr>
          </a:p>
        </p:txBody>
      </p:sp>
      <p:sp>
        <p:nvSpPr>
          <p:cNvPr id="8" name="TextBox 8"/>
          <p:cNvSpPr txBox="1"/>
          <p:nvPr/>
        </p:nvSpPr>
        <p:spPr>
          <a:xfrm>
            <a:off x="1066732" y="6019800"/>
            <a:ext cx="4542784" cy="2873451"/>
          </a:xfrm>
          <a:prstGeom prst="rect">
            <a:avLst/>
          </a:prstGeom>
        </p:spPr>
        <p:txBody>
          <a:bodyPr lIns="0" tIns="0" rIns="0" bIns="0" rtlCol="0" anchor="t">
            <a:spAutoFit/>
          </a:bodyPr>
          <a:lstStyle/>
          <a:p>
            <a:pPr algn="ctr">
              <a:lnSpc>
                <a:spcPts val="3814"/>
              </a:lnSpc>
            </a:pPr>
            <a:r>
              <a:rPr lang="en-US" sz="2724">
                <a:solidFill>
                  <a:srgbClr val="4D7199"/>
                </a:solidFill>
                <a:latin typeface="Open Sans"/>
              </a:rPr>
              <a:t>Dalam bahasa Latin, kurikulum berasal dari kata currere yang berarti berlari (running) sebagai suatu pengalaman hidup (Marsh, 2009: 3).</a:t>
            </a:r>
          </a:p>
        </p:txBody>
      </p:sp>
      <p:sp>
        <p:nvSpPr>
          <p:cNvPr id="9" name="TextBox 9"/>
          <p:cNvSpPr txBox="1"/>
          <p:nvPr/>
        </p:nvSpPr>
        <p:spPr>
          <a:xfrm>
            <a:off x="13874954" y="2692075"/>
            <a:ext cx="4335692" cy="2038040"/>
          </a:xfrm>
          <a:prstGeom prst="rect">
            <a:avLst/>
          </a:prstGeom>
        </p:spPr>
        <p:txBody>
          <a:bodyPr lIns="0" tIns="0" rIns="0" bIns="0" rtlCol="0" anchor="t">
            <a:spAutoFit/>
          </a:bodyPr>
          <a:lstStyle/>
          <a:p>
            <a:pPr algn="ctr">
              <a:lnSpc>
                <a:spcPts val="3251"/>
              </a:lnSpc>
            </a:pPr>
            <a:r>
              <a:rPr lang="en-US" sz="2322">
                <a:solidFill>
                  <a:srgbClr val="4D7199"/>
                </a:solidFill>
                <a:latin typeface="Open Sans"/>
              </a:rPr>
              <a:t> Dalam bahasa Prancis, istilah kurikulum berasal dari kata courier yang berarti berlari (torun)</a:t>
            </a:r>
          </a:p>
          <a:p>
            <a:pPr algn="ctr">
              <a:lnSpc>
                <a:spcPts val="3251"/>
              </a:lnSpc>
            </a:pPr>
            <a:r>
              <a:rPr lang="en-US" sz="2322">
                <a:solidFill>
                  <a:srgbClr val="4D7199"/>
                </a:solidFill>
                <a:latin typeface="Open Sans"/>
              </a:rPr>
              <a:t>      </a:t>
            </a:r>
          </a:p>
        </p:txBody>
      </p:sp>
      <p:sp>
        <p:nvSpPr>
          <p:cNvPr id="10" name="TextBox 10"/>
          <p:cNvSpPr txBox="1"/>
          <p:nvPr/>
        </p:nvSpPr>
        <p:spPr>
          <a:xfrm>
            <a:off x="13116818" y="6060990"/>
            <a:ext cx="4442686" cy="3680630"/>
          </a:xfrm>
          <a:prstGeom prst="rect">
            <a:avLst/>
          </a:prstGeom>
        </p:spPr>
        <p:txBody>
          <a:bodyPr lIns="0" tIns="0" rIns="0" bIns="0" rtlCol="0" anchor="t">
            <a:spAutoFit/>
          </a:bodyPr>
          <a:lstStyle/>
          <a:p>
            <a:pPr algn="ctr">
              <a:lnSpc>
                <a:spcPts val="3658"/>
              </a:lnSpc>
            </a:pPr>
            <a:r>
              <a:rPr lang="en-US" sz="2613">
                <a:solidFill>
                  <a:srgbClr val="4D7199"/>
                </a:solidFill>
                <a:latin typeface="Open Sans"/>
              </a:rPr>
              <a:t>Kurikulum berarti suatu jarak yang harus ditempuh oleh seorang pelari dari garis start sampai dengan garis finish untuk memperoleh medali atau penghargaan</a:t>
            </a:r>
          </a:p>
          <a:p>
            <a:pPr algn="ctr">
              <a:lnSpc>
                <a:spcPts val="3658"/>
              </a:lnSpc>
            </a:pPr>
            <a:endParaRPr lang="en-US" sz="2613">
              <a:solidFill>
                <a:srgbClr val="4D7199"/>
              </a:solidFill>
              <a:latin typeface="Open Sans"/>
            </a:endParaRPr>
          </a:p>
        </p:txBody>
      </p:sp>
      <p:sp>
        <p:nvSpPr>
          <p:cNvPr id="11" name="TextBox 11"/>
          <p:cNvSpPr txBox="1"/>
          <p:nvPr/>
        </p:nvSpPr>
        <p:spPr>
          <a:xfrm>
            <a:off x="7123323" y="7334250"/>
            <a:ext cx="4479687" cy="2836579"/>
          </a:xfrm>
          <a:prstGeom prst="rect">
            <a:avLst/>
          </a:prstGeom>
        </p:spPr>
        <p:txBody>
          <a:bodyPr lIns="0" tIns="0" rIns="0" bIns="0" rtlCol="0" anchor="t">
            <a:spAutoFit/>
          </a:bodyPr>
          <a:lstStyle/>
          <a:p>
            <a:pPr algn="ctr">
              <a:lnSpc>
                <a:spcPts val="3226"/>
              </a:lnSpc>
            </a:pPr>
            <a:r>
              <a:rPr lang="en-US" sz="2304">
                <a:solidFill>
                  <a:srgbClr val="4D7199"/>
                </a:solidFill>
                <a:latin typeface="Open Sans"/>
              </a:rPr>
              <a:t>Jadi, secara terminologis istilah kurikulum (dalam pendidikan) adalah sejumlah mata pelajaran yang harus ditempuh atau diselesaikan peserta didik di sekolah.</a:t>
            </a:r>
          </a:p>
          <a:p>
            <a:pPr algn="ctr">
              <a:lnSpc>
                <a:spcPts val="3226"/>
              </a:lnSpc>
            </a:pPr>
            <a:endParaRPr lang="en-US" sz="2304">
              <a:solidFill>
                <a:srgbClr val="4D7199"/>
              </a:solidFill>
              <a:latin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0" y="2439001"/>
            <a:ext cx="18352812" cy="7781664"/>
          </a:xfrm>
          <a:custGeom>
            <a:avLst/>
            <a:gdLst/>
            <a:ahLst/>
            <a:cxnLst/>
            <a:rect l="l" t="t" r="r" b="b"/>
            <a:pathLst>
              <a:path w="18352812" h="7781664">
                <a:moveTo>
                  <a:pt x="0" y="0"/>
                </a:moveTo>
                <a:lnTo>
                  <a:pt x="18352812" y="0"/>
                </a:lnTo>
                <a:lnTo>
                  <a:pt x="18352812" y="7781663"/>
                </a:lnTo>
                <a:lnTo>
                  <a:pt x="0" y="7781663"/>
                </a:lnTo>
                <a:lnTo>
                  <a:pt x="0" y="0"/>
                </a:lnTo>
                <a:close/>
              </a:path>
            </a:pathLst>
          </a:custGeom>
          <a:blipFill>
            <a:blip r:embed="rId2">
              <a:extLst>
                <a:ext uri="{96DAC541-7B7A-43D3-8B79-37D633B846F1}">
                  <asvg:svgBlip xmlns:asvg="http://schemas.microsoft.com/office/drawing/2016/SVG/main" r:embed="rId3"/>
                </a:ext>
              </a:extLst>
            </a:blip>
            <a:stretch>
              <a:fillRect l="-4050" r="-56997" b="-179171"/>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083692" y="2010699"/>
            <a:ext cx="6092714" cy="1979256"/>
          </a:xfrm>
          <a:prstGeom prst="rect">
            <a:avLst/>
          </a:prstGeom>
        </p:spPr>
        <p:txBody>
          <a:bodyPr lIns="0" tIns="0" rIns="0" bIns="0" rtlCol="0" anchor="t">
            <a:spAutoFit/>
          </a:bodyPr>
          <a:lstStyle/>
          <a:p>
            <a:pPr>
              <a:lnSpc>
                <a:spcPts val="7256"/>
              </a:lnSpc>
            </a:pPr>
            <a:r>
              <a:rPr lang="en-US" sz="6596">
                <a:solidFill>
                  <a:srgbClr val="4D7199"/>
                </a:solidFill>
                <a:latin typeface="Kollektif"/>
              </a:rPr>
              <a:t>Komponen Kurikulum</a:t>
            </a:r>
          </a:p>
        </p:txBody>
      </p:sp>
      <p:sp>
        <p:nvSpPr>
          <p:cNvPr id="5" name="TextBox 5"/>
          <p:cNvSpPr txBox="1"/>
          <p:nvPr/>
        </p:nvSpPr>
        <p:spPr>
          <a:xfrm>
            <a:off x="3083692" y="6566734"/>
            <a:ext cx="14493592" cy="2559539"/>
          </a:xfrm>
          <a:prstGeom prst="rect">
            <a:avLst/>
          </a:prstGeom>
        </p:spPr>
        <p:txBody>
          <a:bodyPr lIns="0" tIns="0" rIns="0" bIns="0" rtlCol="0" anchor="t">
            <a:spAutoFit/>
          </a:bodyPr>
          <a:lstStyle/>
          <a:p>
            <a:pPr>
              <a:lnSpc>
                <a:spcPts val="5174"/>
              </a:lnSpc>
            </a:pPr>
            <a:r>
              <a:rPr lang="en-US" sz="3695">
                <a:solidFill>
                  <a:srgbClr val="C67B54"/>
                </a:solidFill>
                <a:latin typeface="Quicksand Medium"/>
              </a:rPr>
              <a:t>Komponen-komponen Kurikulum</a:t>
            </a:r>
          </a:p>
          <a:p>
            <a:pPr>
              <a:lnSpc>
                <a:spcPts val="5174"/>
              </a:lnSpc>
            </a:pPr>
            <a:r>
              <a:rPr lang="en-US" sz="3695">
                <a:solidFill>
                  <a:srgbClr val="C67B54"/>
                </a:solidFill>
                <a:latin typeface="Quicksand Medium"/>
              </a:rPr>
              <a:t>Kurikulum terdiri dari komponen tujuan pembelajaran, konten atau materi pembelajaran, metode pembelajaran, dan penilaian atau evaluasi pembelajaran.</a:t>
            </a:r>
          </a:p>
        </p:txBody>
      </p:sp>
      <p:sp>
        <p:nvSpPr>
          <p:cNvPr id="6" name="Freeform 6"/>
          <p:cNvSpPr/>
          <p:nvPr/>
        </p:nvSpPr>
        <p:spPr>
          <a:xfrm>
            <a:off x="10097465" y="1419029"/>
            <a:ext cx="5459104" cy="4114800"/>
          </a:xfrm>
          <a:custGeom>
            <a:avLst/>
            <a:gdLst/>
            <a:ahLst/>
            <a:cxnLst/>
            <a:rect l="l" t="t" r="r" b="b"/>
            <a:pathLst>
              <a:path w="5459104" h="4114800">
                <a:moveTo>
                  <a:pt x="0" y="0"/>
                </a:moveTo>
                <a:lnTo>
                  <a:pt x="5459105" y="0"/>
                </a:lnTo>
                <a:lnTo>
                  <a:pt x="54591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4070901" y="2408563"/>
            <a:ext cx="18352812" cy="7781664"/>
          </a:xfrm>
          <a:custGeom>
            <a:avLst/>
            <a:gdLst/>
            <a:ahLst/>
            <a:cxnLst/>
            <a:rect l="l" t="t" r="r" b="b"/>
            <a:pathLst>
              <a:path w="18352812" h="7781664">
                <a:moveTo>
                  <a:pt x="0" y="0"/>
                </a:moveTo>
                <a:lnTo>
                  <a:pt x="18352813" y="0"/>
                </a:lnTo>
                <a:lnTo>
                  <a:pt x="18352813" y="7781664"/>
                </a:lnTo>
                <a:lnTo>
                  <a:pt x="0" y="7781664"/>
                </a:lnTo>
                <a:lnTo>
                  <a:pt x="0" y="0"/>
                </a:lnTo>
                <a:close/>
              </a:path>
            </a:pathLst>
          </a:custGeom>
          <a:blipFill>
            <a:blip r:embed="rId2">
              <a:extLst>
                <a:ext uri="{96DAC541-7B7A-43D3-8B79-37D633B846F1}">
                  <asvg:svgBlip xmlns:asvg="http://schemas.microsoft.com/office/drawing/2016/SVG/main" r:embed="rId3"/>
                </a:ext>
              </a:extLst>
            </a:blip>
            <a:stretch>
              <a:fillRect l="-4050" r="-56997" b="-179171"/>
            </a:stretch>
          </a:blipFill>
        </p:spPr>
        <p:txBody>
          <a:bodyPr/>
          <a:lstStyle/>
          <a:p>
            <a:endParaRPr lang="en-US"/>
          </a:p>
        </p:txBody>
      </p:sp>
      <p:sp>
        <p:nvSpPr>
          <p:cNvPr id="3" name="Freeform 3"/>
          <p:cNvSpPr/>
          <p:nvPr/>
        </p:nvSpPr>
        <p:spPr>
          <a:xfrm rot="656677">
            <a:off x="16419370" y="-247350"/>
            <a:ext cx="1679861" cy="2550073"/>
          </a:xfrm>
          <a:custGeom>
            <a:avLst/>
            <a:gdLst/>
            <a:ahLst/>
            <a:cxnLst/>
            <a:rect l="l" t="t" r="r" b="b"/>
            <a:pathLst>
              <a:path w="1679861" h="2550073">
                <a:moveTo>
                  <a:pt x="0" y="0"/>
                </a:moveTo>
                <a:lnTo>
                  <a:pt x="1679860" y="0"/>
                </a:lnTo>
                <a:lnTo>
                  <a:pt x="1679860"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764131" y="15259"/>
            <a:ext cx="7087881" cy="1590316"/>
          </a:xfrm>
          <a:prstGeom prst="rect">
            <a:avLst/>
          </a:prstGeom>
        </p:spPr>
        <p:txBody>
          <a:bodyPr lIns="0" tIns="0" rIns="0" bIns="0" rtlCol="0" anchor="t">
            <a:spAutoFit/>
          </a:bodyPr>
          <a:lstStyle/>
          <a:p>
            <a:pPr>
              <a:lnSpc>
                <a:spcPts val="5817"/>
              </a:lnSpc>
            </a:pPr>
            <a:r>
              <a:rPr lang="en-US" sz="5288">
                <a:solidFill>
                  <a:srgbClr val="4D7199"/>
                </a:solidFill>
                <a:latin typeface="Kollektif Bold"/>
              </a:rPr>
              <a:t>Peran para pelaku Kurikulum</a:t>
            </a:r>
          </a:p>
        </p:txBody>
      </p:sp>
      <p:sp>
        <p:nvSpPr>
          <p:cNvPr id="5" name="TextBox 5"/>
          <p:cNvSpPr txBox="1"/>
          <p:nvPr/>
        </p:nvSpPr>
        <p:spPr>
          <a:xfrm>
            <a:off x="670384" y="1956416"/>
            <a:ext cx="11269802" cy="2763512"/>
          </a:xfrm>
          <a:prstGeom prst="rect">
            <a:avLst/>
          </a:prstGeom>
        </p:spPr>
        <p:txBody>
          <a:bodyPr lIns="0" tIns="0" rIns="0" bIns="0" rtlCol="0" anchor="t">
            <a:spAutoFit/>
          </a:bodyPr>
          <a:lstStyle/>
          <a:p>
            <a:pPr>
              <a:lnSpc>
                <a:spcPts val="2471"/>
              </a:lnSpc>
            </a:pPr>
            <a:r>
              <a:rPr lang="en-US" sz="1765">
                <a:solidFill>
                  <a:srgbClr val="C67B54"/>
                </a:solidFill>
                <a:latin typeface="Quicksand Medium"/>
              </a:rPr>
              <a:t>1. Prioritas utama yang perlu dipenuhi oleh administrator adalah:</a:t>
            </a:r>
          </a:p>
          <a:p>
            <a:pPr>
              <a:lnSpc>
                <a:spcPts val="2471"/>
              </a:lnSpc>
            </a:pPr>
            <a:endParaRPr lang="en-US" sz="1765">
              <a:solidFill>
                <a:srgbClr val="C67B54"/>
              </a:solidFill>
              <a:latin typeface="Quicksand Medium"/>
            </a:endParaRPr>
          </a:p>
          <a:p>
            <a:pPr>
              <a:lnSpc>
                <a:spcPts val="2471"/>
              </a:lnSpc>
            </a:pPr>
            <a:r>
              <a:rPr lang="en-US" sz="1765">
                <a:solidFill>
                  <a:srgbClr val="C67B54"/>
                </a:solidFill>
                <a:latin typeface="Quicksand"/>
              </a:rPr>
              <a:t>1. Mulai memperbaiki metode dan teknik pengajaran</a:t>
            </a:r>
          </a:p>
          <a:p>
            <a:pPr>
              <a:lnSpc>
                <a:spcPts val="2471"/>
              </a:lnSpc>
            </a:pPr>
            <a:r>
              <a:rPr lang="en-US" sz="1765">
                <a:solidFill>
                  <a:srgbClr val="C67B54"/>
                </a:solidFill>
                <a:latin typeface="Quicksand"/>
              </a:rPr>
              <a:t>2.Pastikan program tersebut disesuaikan dengan kebutuhan  siswa.</a:t>
            </a:r>
          </a:p>
          <a:p>
            <a:pPr>
              <a:lnSpc>
                <a:spcPts val="2471"/>
              </a:lnSpc>
            </a:pPr>
            <a:r>
              <a:rPr lang="en-US" sz="1765">
                <a:solidFill>
                  <a:srgbClr val="C67B54"/>
                </a:solidFill>
                <a:latin typeface="Quicksand"/>
              </a:rPr>
              <a:t>3. Mintalah guru untuk memotivasi  siswa agar belajar secara maksimal</a:t>
            </a:r>
          </a:p>
          <a:p>
            <a:pPr>
              <a:lnSpc>
                <a:spcPts val="2471"/>
              </a:lnSpc>
            </a:pPr>
            <a:r>
              <a:rPr lang="en-US" sz="1765">
                <a:solidFill>
                  <a:srgbClr val="C67B54"/>
                </a:solidFill>
                <a:latin typeface="Quicksand"/>
              </a:rPr>
              <a:t>4. Memberikan kesempatan kepada  guru untuk memilih programnya sendiri.</a:t>
            </a:r>
          </a:p>
          <a:p>
            <a:pPr>
              <a:lnSpc>
                <a:spcPts val="2471"/>
              </a:lnSpc>
            </a:pPr>
            <a:r>
              <a:rPr lang="en-US" sz="1765">
                <a:solidFill>
                  <a:srgbClr val="C67B54"/>
                </a:solidFill>
                <a:latin typeface="Quicksand"/>
              </a:rPr>
              <a:t>5.Meminta guru mengkoordinasikan dan menyusun materi</a:t>
            </a:r>
          </a:p>
          <a:p>
            <a:pPr>
              <a:lnSpc>
                <a:spcPts val="2471"/>
              </a:lnSpc>
            </a:pPr>
            <a:r>
              <a:rPr lang="en-US" sz="1765">
                <a:solidFill>
                  <a:srgbClr val="C67B54"/>
                </a:solidFill>
                <a:latin typeface="Quicksand Medium"/>
              </a:rPr>
              <a:t>mata pelajaran untuk setiap kelas</a:t>
            </a:r>
          </a:p>
          <a:p>
            <a:pPr>
              <a:lnSpc>
                <a:spcPts val="2471"/>
              </a:lnSpc>
            </a:pPr>
            <a:endParaRPr lang="en-US" sz="1765">
              <a:solidFill>
                <a:srgbClr val="C67B54"/>
              </a:solidFill>
              <a:latin typeface="Quicksand Medium"/>
            </a:endParaRPr>
          </a:p>
        </p:txBody>
      </p:sp>
      <p:sp>
        <p:nvSpPr>
          <p:cNvPr id="6" name="Freeform 6"/>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8852011" y="1557950"/>
            <a:ext cx="6176351" cy="1315767"/>
          </a:xfrm>
          <a:prstGeom prst="rect">
            <a:avLst/>
          </a:prstGeom>
        </p:spPr>
        <p:txBody>
          <a:bodyPr lIns="0" tIns="0" rIns="0" bIns="0" rtlCol="0" anchor="t">
            <a:spAutoFit/>
          </a:bodyPr>
          <a:lstStyle/>
          <a:p>
            <a:pPr algn="ctr">
              <a:lnSpc>
                <a:spcPts val="2608"/>
              </a:lnSpc>
            </a:pPr>
            <a:r>
              <a:rPr lang="en-US" sz="1863">
                <a:solidFill>
                  <a:srgbClr val="C67B54"/>
                </a:solidFill>
                <a:latin typeface="Open Sans"/>
              </a:rPr>
              <a:t>2. Peran Para Siswa</a:t>
            </a:r>
          </a:p>
          <a:p>
            <a:pPr algn="ctr">
              <a:lnSpc>
                <a:spcPts val="2608"/>
              </a:lnSpc>
            </a:pPr>
            <a:r>
              <a:rPr lang="en-US" sz="1863">
                <a:solidFill>
                  <a:srgbClr val="C67B54"/>
                </a:solidFill>
                <a:latin typeface="Open Sans"/>
              </a:rPr>
              <a:t>  Untuk merencanakan suatu program  dalam perencanaan kurikulum, harus disesuaikan dengan siswa. </a:t>
            </a:r>
          </a:p>
        </p:txBody>
      </p:sp>
      <p:sp>
        <p:nvSpPr>
          <p:cNvPr id="8" name="TextBox 8"/>
          <p:cNvSpPr txBox="1"/>
          <p:nvPr/>
        </p:nvSpPr>
        <p:spPr>
          <a:xfrm>
            <a:off x="0" y="5114925"/>
            <a:ext cx="5926471" cy="1990495"/>
          </a:xfrm>
          <a:prstGeom prst="rect">
            <a:avLst/>
          </a:prstGeom>
        </p:spPr>
        <p:txBody>
          <a:bodyPr lIns="0" tIns="0" rIns="0" bIns="0" rtlCol="0" anchor="t">
            <a:spAutoFit/>
          </a:bodyPr>
          <a:lstStyle/>
          <a:p>
            <a:pPr algn="ctr">
              <a:lnSpc>
                <a:spcPts val="1757"/>
              </a:lnSpc>
            </a:pPr>
            <a:r>
              <a:rPr lang="en-US" sz="1255">
                <a:solidFill>
                  <a:srgbClr val="C67B54"/>
                </a:solidFill>
                <a:latin typeface="Open Sans"/>
              </a:rPr>
              <a:t>3. Peran Warganegara Dewasa Dalam Masyarakat</a:t>
            </a:r>
          </a:p>
          <a:p>
            <a:pPr algn="ctr">
              <a:lnSpc>
                <a:spcPts val="1757"/>
              </a:lnSpc>
            </a:pPr>
            <a:r>
              <a:rPr lang="en-US" sz="1255">
                <a:solidFill>
                  <a:srgbClr val="C67B54"/>
                </a:solidFill>
                <a:latin typeface="Open Sans"/>
              </a:rPr>
              <a:t>Menurut Peter F. Oliva,  peran warganegara dewasa dalam masyarakat terkait dengan : </a:t>
            </a:r>
          </a:p>
          <a:p>
            <a:pPr algn="ctr">
              <a:lnSpc>
                <a:spcPts val="1757"/>
              </a:lnSpc>
            </a:pPr>
            <a:r>
              <a:rPr lang="en-US" sz="1255">
                <a:solidFill>
                  <a:srgbClr val="C67B54"/>
                </a:solidFill>
                <a:latin typeface="Open Sans"/>
              </a:rPr>
              <a:t>a.      Pengikisan Dinding antar Sekolah dan Masyarakat.</a:t>
            </a:r>
          </a:p>
          <a:p>
            <a:pPr algn="ctr">
              <a:lnSpc>
                <a:spcPts val="1757"/>
              </a:lnSpc>
            </a:pPr>
            <a:r>
              <a:rPr lang="en-US" sz="1255">
                <a:solidFill>
                  <a:srgbClr val="C67B54"/>
                </a:solidFill>
                <a:latin typeface="Open Sans"/>
              </a:rPr>
              <a:t>b.      Permasalahan Sosial.</a:t>
            </a:r>
          </a:p>
          <a:p>
            <a:pPr algn="ctr">
              <a:lnSpc>
                <a:spcPts val="1757"/>
              </a:lnSpc>
            </a:pPr>
            <a:r>
              <a:rPr lang="en-US" sz="1255">
                <a:solidFill>
                  <a:srgbClr val="C67B54"/>
                </a:solidFill>
                <a:latin typeface="Open Sans"/>
              </a:rPr>
              <a:t>c.       Negara dan Prakarsa Nasional.</a:t>
            </a:r>
          </a:p>
          <a:p>
            <a:pPr algn="ctr">
              <a:lnSpc>
                <a:spcPts val="1757"/>
              </a:lnSpc>
            </a:pPr>
            <a:r>
              <a:rPr lang="en-US" sz="1255">
                <a:solidFill>
                  <a:srgbClr val="C67B54"/>
                </a:solidFill>
                <a:latin typeface="Open Sans"/>
              </a:rPr>
              <a:t>d.  Keikutsertaan Masyarakat.</a:t>
            </a:r>
          </a:p>
          <a:p>
            <a:pPr algn="ctr">
              <a:lnSpc>
                <a:spcPts val="1757"/>
              </a:lnSpc>
            </a:pPr>
            <a:endParaRPr lang="en-US" sz="1255">
              <a:solidFill>
                <a:srgbClr val="C67B54"/>
              </a:solidFill>
              <a:latin typeface="Open Sans"/>
            </a:endParaRPr>
          </a:p>
          <a:p>
            <a:pPr algn="ctr">
              <a:lnSpc>
                <a:spcPts val="1757"/>
              </a:lnSpc>
            </a:pPr>
            <a:endParaRPr lang="en-US" sz="1255">
              <a:solidFill>
                <a:srgbClr val="C67B54"/>
              </a:solidFill>
              <a:latin typeface="Open Sans"/>
            </a:endParaRPr>
          </a:p>
        </p:txBody>
      </p:sp>
      <p:sp>
        <p:nvSpPr>
          <p:cNvPr id="9" name="TextBox 9"/>
          <p:cNvSpPr txBox="1"/>
          <p:nvPr/>
        </p:nvSpPr>
        <p:spPr>
          <a:xfrm>
            <a:off x="8067968" y="4691353"/>
            <a:ext cx="5546884" cy="1883790"/>
          </a:xfrm>
          <a:prstGeom prst="rect">
            <a:avLst/>
          </a:prstGeom>
        </p:spPr>
        <p:txBody>
          <a:bodyPr lIns="0" tIns="0" rIns="0" bIns="0" rtlCol="0" anchor="t">
            <a:spAutoFit/>
          </a:bodyPr>
          <a:lstStyle/>
          <a:p>
            <a:pPr algn="ctr">
              <a:lnSpc>
                <a:spcPts val="2512"/>
              </a:lnSpc>
            </a:pPr>
            <a:r>
              <a:rPr lang="en-US" sz="1794">
                <a:solidFill>
                  <a:srgbClr val="C67B54"/>
                </a:solidFill>
                <a:latin typeface="Open Sans"/>
              </a:rPr>
              <a:t>4. Peran Para Pekerja Kurikulum</a:t>
            </a:r>
          </a:p>
          <a:p>
            <a:pPr algn="ctr">
              <a:lnSpc>
                <a:spcPts val="2512"/>
              </a:lnSpc>
            </a:pPr>
            <a:r>
              <a:rPr lang="en-US" sz="1794">
                <a:solidFill>
                  <a:srgbClr val="C67B54"/>
                </a:solidFill>
                <a:latin typeface="Open Sans"/>
              </a:rPr>
              <a:t>                 Tanggung jawab utama pengembang kurikulum ditugaskan pada guru dan mereka</a:t>
            </a:r>
          </a:p>
          <a:p>
            <a:pPr algn="ctr">
              <a:lnSpc>
                <a:spcPts val="2512"/>
              </a:lnSpc>
            </a:pPr>
            <a:r>
              <a:rPr lang="en-US" sz="1794">
                <a:solidFill>
                  <a:srgbClr val="C67B54"/>
                </a:solidFill>
                <a:latin typeface="Open Sans"/>
              </a:rPr>
              <a:t>         yang dipilih sebagai pemimpin, keduanya dikenal sebagai pekerja kurikulum. </a:t>
            </a:r>
          </a:p>
          <a:p>
            <a:pPr algn="ctr">
              <a:lnSpc>
                <a:spcPts val="2512"/>
              </a:lnSpc>
            </a:pPr>
            <a:endParaRPr lang="en-US" sz="1794">
              <a:solidFill>
                <a:srgbClr val="C67B54"/>
              </a:solidFill>
              <a:latin typeface="Open Sans"/>
            </a:endParaRPr>
          </a:p>
        </p:txBody>
      </p:sp>
      <p:sp>
        <p:nvSpPr>
          <p:cNvPr id="10" name="TextBox 10"/>
          <p:cNvSpPr txBox="1"/>
          <p:nvPr/>
        </p:nvSpPr>
        <p:spPr>
          <a:xfrm>
            <a:off x="0" y="7457845"/>
            <a:ext cx="6435058" cy="1326688"/>
          </a:xfrm>
          <a:prstGeom prst="rect">
            <a:avLst/>
          </a:prstGeom>
        </p:spPr>
        <p:txBody>
          <a:bodyPr lIns="0" tIns="0" rIns="0" bIns="0" rtlCol="0" anchor="t">
            <a:spAutoFit/>
          </a:bodyPr>
          <a:lstStyle/>
          <a:p>
            <a:pPr algn="ctr">
              <a:lnSpc>
                <a:spcPts val="2120"/>
              </a:lnSpc>
            </a:pPr>
            <a:r>
              <a:rPr lang="en-US" sz="1514">
                <a:solidFill>
                  <a:srgbClr val="C67B54"/>
                </a:solidFill>
                <a:latin typeface="Open Sans"/>
              </a:rPr>
              <a:t>5. Peran Para Guru</a:t>
            </a:r>
          </a:p>
          <a:p>
            <a:pPr algn="ctr">
              <a:lnSpc>
                <a:spcPts val="2120"/>
              </a:lnSpc>
            </a:pPr>
            <a:endParaRPr lang="en-US" sz="1514">
              <a:solidFill>
                <a:srgbClr val="C67B54"/>
              </a:solidFill>
              <a:latin typeface="Open Sans"/>
            </a:endParaRPr>
          </a:p>
          <a:p>
            <a:pPr algn="ctr">
              <a:lnSpc>
                <a:spcPts val="2120"/>
              </a:lnSpc>
            </a:pPr>
            <a:r>
              <a:rPr lang="en-US" sz="1514">
                <a:solidFill>
                  <a:srgbClr val="C67B54"/>
                </a:solidFill>
                <a:latin typeface="Open Sans"/>
              </a:rPr>
              <a:t>          Para Guru mengambil bagian penting dalam pengembangan kurikulum. Mereka  memulai dengan membuat proposal dan menyelesaikan kelas mereka</a:t>
            </a:r>
          </a:p>
        </p:txBody>
      </p:sp>
      <p:sp>
        <p:nvSpPr>
          <p:cNvPr id="11" name="TextBox 11"/>
          <p:cNvSpPr txBox="1"/>
          <p:nvPr/>
        </p:nvSpPr>
        <p:spPr>
          <a:xfrm>
            <a:off x="6648181" y="7067320"/>
            <a:ext cx="6663670" cy="1985549"/>
          </a:xfrm>
          <a:prstGeom prst="rect">
            <a:avLst/>
          </a:prstGeom>
        </p:spPr>
        <p:txBody>
          <a:bodyPr lIns="0" tIns="0" rIns="0" bIns="0" rtlCol="0" anchor="t">
            <a:spAutoFit/>
          </a:bodyPr>
          <a:lstStyle/>
          <a:p>
            <a:pPr algn="ctr">
              <a:lnSpc>
                <a:spcPts val="2637"/>
              </a:lnSpc>
            </a:pPr>
            <a:r>
              <a:rPr lang="en-US" sz="1884">
                <a:solidFill>
                  <a:srgbClr val="C67B54"/>
                </a:solidFill>
                <a:latin typeface="Open Sans"/>
              </a:rPr>
              <a:t>6. Peran Pemimpin Kurikulum</a:t>
            </a:r>
          </a:p>
          <a:p>
            <a:pPr algn="ctr">
              <a:lnSpc>
                <a:spcPts val="2637"/>
              </a:lnSpc>
            </a:pPr>
            <a:endParaRPr lang="en-US" sz="1884">
              <a:solidFill>
                <a:srgbClr val="C67B54"/>
              </a:solidFill>
              <a:latin typeface="Open Sans"/>
            </a:endParaRPr>
          </a:p>
          <a:p>
            <a:pPr algn="ctr">
              <a:lnSpc>
                <a:spcPts val="2637"/>
              </a:lnSpc>
            </a:pPr>
            <a:r>
              <a:rPr lang="en-US" sz="1884">
                <a:solidFill>
                  <a:srgbClr val="C67B54"/>
                </a:solidFill>
                <a:latin typeface="Open Sans"/>
              </a:rPr>
              <a:t>          Pemimpin kurikulum paling sering adalah anggota sekolah, tetapi bisa juga datang dari luar kelompok guru, seperti pengawas kantor pusat, konsultan kurikulum, para direktur pembelajaran dan asisten untuk kurikulum.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0" y="2439001"/>
            <a:ext cx="18352812" cy="7781664"/>
          </a:xfrm>
          <a:custGeom>
            <a:avLst/>
            <a:gdLst/>
            <a:ahLst/>
            <a:cxnLst/>
            <a:rect l="l" t="t" r="r" b="b"/>
            <a:pathLst>
              <a:path w="18352812" h="7781664">
                <a:moveTo>
                  <a:pt x="0" y="0"/>
                </a:moveTo>
                <a:lnTo>
                  <a:pt x="18352812" y="0"/>
                </a:lnTo>
                <a:lnTo>
                  <a:pt x="18352812" y="7781663"/>
                </a:lnTo>
                <a:lnTo>
                  <a:pt x="0" y="7781663"/>
                </a:lnTo>
                <a:lnTo>
                  <a:pt x="0" y="0"/>
                </a:lnTo>
                <a:close/>
              </a:path>
            </a:pathLst>
          </a:custGeom>
          <a:blipFill>
            <a:blip r:embed="rId2">
              <a:extLst>
                <a:ext uri="{96DAC541-7B7A-43D3-8B79-37D633B846F1}">
                  <asvg:svgBlip xmlns:asvg="http://schemas.microsoft.com/office/drawing/2016/SVG/main" r:embed="rId3"/>
                </a:ext>
              </a:extLst>
            </a:blip>
            <a:stretch>
              <a:fillRect l="-4050" r="-56997" b="-179171"/>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4863015" y="-28575"/>
            <a:ext cx="7508331" cy="3332989"/>
          </a:xfrm>
          <a:prstGeom prst="rect">
            <a:avLst/>
          </a:prstGeom>
        </p:spPr>
        <p:txBody>
          <a:bodyPr lIns="0" tIns="0" rIns="0" bIns="0" rtlCol="0" anchor="t">
            <a:spAutoFit/>
          </a:bodyPr>
          <a:lstStyle/>
          <a:p>
            <a:pPr>
              <a:lnSpc>
                <a:spcPts val="3697"/>
              </a:lnSpc>
            </a:pPr>
            <a:r>
              <a:rPr lang="en-US" sz="3361">
                <a:solidFill>
                  <a:srgbClr val="4D7199"/>
                </a:solidFill>
                <a:latin typeface="Kollektif Bold"/>
              </a:rPr>
              <a:t>KEPEMIMPINAN DAN PENGEMBANGAN KURIKULUM</a:t>
            </a:r>
          </a:p>
          <a:p>
            <a:pPr>
              <a:lnSpc>
                <a:spcPts val="3697"/>
              </a:lnSpc>
            </a:pPr>
            <a:endParaRPr lang="en-US" sz="3361">
              <a:solidFill>
                <a:srgbClr val="4D7199"/>
              </a:solidFill>
              <a:latin typeface="Kollektif Bold"/>
            </a:endParaRPr>
          </a:p>
          <a:p>
            <a:pPr>
              <a:lnSpc>
                <a:spcPts val="3697"/>
              </a:lnSpc>
            </a:pPr>
            <a:r>
              <a:rPr lang="en-US" sz="3361">
                <a:solidFill>
                  <a:srgbClr val="4D7199"/>
                </a:solidFill>
                <a:latin typeface="Kollektif Bold"/>
              </a:rPr>
              <a:t>Menurut Oliva dalam kepemimpinan dan pengembangan kurikulum ada empat faktor  yang sangat berpengaruh, yaitu:</a:t>
            </a:r>
          </a:p>
        </p:txBody>
      </p:sp>
      <p:sp>
        <p:nvSpPr>
          <p:cNvPr id="5" name="TextBox 5"/>
          <p:cNvSpPr txBox="1"/>
          <p:nvPr/>
        </p:nvSpPr>
        <p:spPr>
          <a:xfrm>
            <a:off x="397430" y="3848576"/>
            <a:ext cx="5525522" cy="2542223"/>
          </a:xfrm>
          <a:prstGeom prst="rect">
            <a:avLst/>
          </a:prstGeom>
        </p:spPr>
        <p:txBody>
          <a:bodyPr lIns="0" tIns="0" rIns="0" bIns="0" rtlCol="0" anchor="t">
            <a:spAutoFit/>
          </a:bodyPr>
          <a:lstStyle/>
          <a:p>
            <a:pPr>
              <a:lnSpc>
                <a:spcPts val="3408"/>
              </a:lnSpc>
            </a:pPr>
            <a:r>
              <a:rPr lang="en-US" sz="2434">
                <a:solidFill>
                  <a:srgbClr val="C67B54"/>
                </a:solidFill>
                <a:latin typeface="Quicksand Medium"/>
              </a:rPr>
              <a:t>.      1. The Change Process (Proses Perubahan)</a:t>
            </a:r>
          </a:p>
          <a:p>
            <a:pPr>
              <a:lnSpc>
                <a:spcPts val="3408"/>
              </a:lnSpc>
            </a:pPr>
            <a:r>
              <a:rPr lang="en-US" sz="2434">
                <a:solidFill>
                  <a:srgbClr val="C67B54"/>
                </a:solidFill>
                <a:latin typeface="Quicksand Medium"/>
              </a:rPr>
              <a:t>       Seorang pemimpin harus mengetahui apa yang dapat membawa perubahan dan dapat menerapkannya dalam kelompok.</a:t>
            </a:r>
          </a:p>
        </p:txBody>
      </p:sp>
      <p:sp>
        <p:nvSpPr>
          <p:cNvPr id="6" name="Freeform 6"/>
          <p:cNvSpPr/>
          <p:nvPr/>
        </p:nvSpPr>
        <p:spPr>
          <a:xfrm>
            <a:off x="-596089" y="-1028700"/>
            <a:ext cx="5459104" cy="4114800"/>
          </a:xfrm>
          <a:custGeom>
            <a:avLst/>
            <a:gdLst/>
            <a:ahLst/>
            <a:cxnLst/>
            <a:rect l="l" t="t" r="r" b="b"/>
            <a:pathLst>
              <a:path w="5459104" h="4114800">
                <a:moveTo>
                  <a:pt x="0" y="0"/>
                </a:moveTo>
                <a:lnTo>
                  <a:pt x="5459104" y="0"/>
                </a:lnTo>
                <a:lnTo>
                  <a:pt x="54591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5922953" y="4026150"/>
            <a:ext cx="6506907" cy="2621507"/>
          </a:xfrm>
          <a:prstGeom prst="rect">
            <a:avLst/>
          </a:prstGeom>
        </p:spPr>
        <p:txBody>
          <a:bodyPr lIns="0" tIns="0" rIns="0" bIns="0" rtlCol="0" anchor="t">
            <a:spAutoFit/>
          </a:bodyPr>
          <a:lstStyle/>
          <a:p>
            <a:pPr algn="ctr">
              <a:lnSpc>
                <a:spcPts val="3486"/>
              </a:lnSpc>
            </a:pPr>
            <a:r>
              <a:rPr lang="en-US" sz="2490">
                <a:solidFill>
                  <a:srgbClr val="C67B54"/>
                </a:solidFill>
                <a:latin typeface="Open Sans"/>
              </a:rPr>
              <a:t> 2. Interpersonal Relations</a:t>
            </a:r>
          </a:p>
          <a:p>
            <a:pPr algn="ctr">
              <a:lnSpc>
                <a:spcPts val="3486"/>
              </a:lnSpc>
            </a:pPr>
            <a:r>
              <a:rPr lang="en-US" sz="2490">
                <a:solidFill>
                  <a:srgbClr val="C67B54"/>
                </a:solidFill>
                <a:latin typeface="Open Sans"/>
              </a:rPr>
              <a:t>         Seorang pemimpin harus berusaha menggugah kelompok, membangkitkan kebanggaan dan meningkatkan moral yang dapat membantu mereka untuk merasa puas atas prestasi bersama.  </a:t>
            </a:r>
          </a:p>
        </p:txBody>
      </p:sp>
      <p:sp>
        <p:nvSpPr>
          <p:cNvPr id="9" name="TextBox 9"/>
          <p:cNvSpPr txBox="1"/>
          <p:nvPr/>
        </p:nvSpPr>
        <p:spPr>
          <a:xfrm>
            <a:off x="13358301" y="4386454"/>
            <a:ext cx="4324178" cy="1475992"/>
          </a:xfrm>
          <a:prstGeom prst="rect">
            <a:avLst/>
          </a:prstGeom>
        </p:spPr>
        <p:txBody>
          <a:bodyPr lIns="0" tIns="0" rIns="0" bIns="0" rtlCol="0" anchor="t">
            <a:spAutoFit/>
          </a:bodyPr>
          <a:lstStyle/>
          <a:p>
            <a:pPr algn="ctr">
              <a:lnSpc>
                <a:spcPts val="2348"/>
              </a:lnSpc>
            </a:pPr>
            <a:r>
              <a:rPr lang="en-US" sz="1677">
                <a:solidFill>
                  <a:srgbClr val="C67B54"/>
                </a:solidFill>
                <a:latin typeface="Open Sans"/>
              </a:rPr>
              <a:t>4. Leadership Skills</a:t>
            </a:r>
          </a:p>
          <a:p>
            <a:pPr algn="ctr">
              <a:lnSpc>
                <a:spcPts val="2348"/>
              </a:lnSpc>
            </a:pPr>
            <a:r>
              <a:rPr lang="en-US" sz="1677">
                <a:solidFill>
                  <a:srgbClr val="C67B54"/>
                </a:solidFill>
                <a:latin typeface="Open Sans"/>
              </a:rPr>
              <a:t>            Raip B. Kimbrough dan Michael Y. Nunnery menawarkan empat generalisasi tentang pemimpin dan kepemimpinan yang mereka anggap rasional </a:t>
            </a:r>
          </a:p>
        </p:txBody>
      </p:sp>
      <p:sp>
        <p:nvSpPr>
          <p:cNvPr id="10" name="TextBox 10"/>
          <p:cNvSpPr txBox="1"/>
          <p:nvPr/>
        </p:nvSpPr>
        <p:spPr>
          <a:xfrm>
            <a:off x="5392050" y="7489829"/>
            <a:ext cx="7037810" cy="2159394"/>
          </a:xfrm>
          <a:prstGeom prst="rect">
            <a:avLst/>
          </a:prstGeom>
        </p:spPr>
        <p:txBody>
          <a:bodyPr lIns="0" tIns="0" rIns="0" bIns="0" rtlCol="0" anchor="t">
            <a:spAutoFit/>
          </a:bodyPr>
          <a:lstStyle/>
          <a:p>
            <a:pPr algn="ctr">
              <a:lnSpc>
                <a:spcPts val="2860"/>
              </a:lnSpc>
            </a:pPr>
            <a:r>
              <a:rPr lang="en-US" sz="2043">
                <a:solidFill>
                  <a:srgbClr val="C67B54"/>
                </a:solidFill>
                <a:latin typeface="Open Sans"/>
              </a:rPr>
              <a:t>5. Communication Skills</a:t>
            </a:r>
          </a:p>
          <a:p>
            <a:pPr algn="ctr">
              <a:lnSpc>
                <a:spcPts val="2860"/>
              </a:lnSpc>
            </a:pPr>
            <a:r>
              <a:rPr lang="en-US" sz="2043">
                <a:solidFill>
                  <a:srgbClr val="C67B54"/>
                </a:solidFill>
                <a:latin typeface="Open Sans"/>
              </a:rPr>
              <a:t>                 Pemimpin harus mempunyai tingkat ketrampilan komunikasi yang tinggi dan</a:t>
            </a:r>
          </a:p>
          <a:p>
            <a:pPr algn="ctr">
              <a:lnSpc>
                <a:spcPts val="2860"/>
              </a:lnSpc>
            </a:pPr>
            <a:r>
              <a:rPr lang="en-US" sz="2043">
                <a:solidFill>
                  <a:srgbClr val="C67B54"/>
                </a:solidFill>
                <a:latin typeface="Open Sans"/>
              </a:rPr>
              <a:t>             harus mampu menolong anggota kelompoknya dalam meningkatkan kemampuan</a:t>
            </a:r>
          </a:p>
          <a:p>
            <a:pPr algn="ctr">
              <a:lnSpc>
                <a:spcPts val="2860"/>
              </a:lnSpc>
            </a:pPr>
            <a:r>
              <a:rPr lang="en-US" sz="2043">
                <a:solidFill>
                  <a:srgbClr val="C67B54"/>
                </a:solidFill>
                <a:latin typeface="Open Sans"/>
              </a:rPr>
              <a:t>             komunikasinya.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a:off x="0" y="2439001"/>
            <a:ext cx="18352812" cy="7781664"/>
          </a:xfrm>
          <a:custGeom>
            <a:avLst/>
            <a:gdLst/>
            <a:ahLst/>
            <a:cxnLst/>
            <a:rect l="l" t="t" r="r" b="b"/>
            <a:pathLst>
              <a:path w="18352812" h="7781664">
                <a:moveTo>
                  <a:pt x="0" y="0"/>
                </a:moveTo>
                <a:lnTo>
                  <a:pt x="18352812" y="0"/>
                </a:lnTo>
                <a:lnTo>
                  <a:pt x="18352812" y="7781663"/>
                </a:lnTo>
                <a:lnTo>
                  <a:pt x="0" y="7781663"/>
                </a:lnTo>
                <a:lnTo>
                  <a:pt x="0" y="0"/>
                </a:lnTo>
                <a:close/>
              </a:path>
            </a:pathLst>
          </a:custGeom>
          <a:blipFill>
            <a:blip r:embed="rId2">
              <a:extLst>
                <a:ext uri="{96DAC541-7B7A-43D3-8B79-37D633B846F1}">
                  <asvg:svgBlip xmlns:asvg="http://schemas.microsoft.com/office/drawing/2016/SVG/main" r:embed="rId3"/>
                </a:ext>
              </a:extLst>
            </a:blip>
            <a:stretch>
              <a:fillRect l="-4050" r="-56997" b="-179171"/>
            </a:stretch>
          </a:blipFill>
        </p:spPr>
        <p:txBody>
          <a:bodyPr/>
          <a:lstStyle/>
          <a:p>
            <a:endParaRPr lang="en-US"/>
          </a:p>
        </p:txBody>
      </p:sp>
      <p:sp>
        <p:nvSpPr>
          <p:cNvPr id="3" name="Freeform 3"/>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083692" y="2010699"/>
            <a:ext cx="6092714" cy="1979256"/>
          </a:xfrm>
          <a:prstGeom prst="rect">
            <a:avLst/>
          </a:prstGeom>
        </p:spPr>
        <p:txBody>
          <a:bodyPr lIns="0" tIns="0" rIns="0" bIns="0" rtlCol="0" anchor="t">
            <a:spAutoFit/>
          </a:bodyPr>
          <a:lstStyle/>
          <a:p>
            <a:pPr>
              <a:lnSpc>
                <a:spcPts val="7256"/>
              </a:lnSpc>
            </a:pPr>
            <a:r>
              <a:rPr lang="en-US" sz="6596">
                <a:solidFill>
                  <a:srgbClr val="4D7199"/>
                </a:solidFill>
                <a:latin typeface="Kollektif"/>
              </a:rPr>
              <a:t>Tujuan kurikulum</a:t>
            </a:r>
          </a:p>
        </p:txBody>
      </p:sp>
      <p:sp>
        <p:nvSpPr>
          <p:cNvPr id="5" name="TextBox 5"/>
          <p:cNvSpPr txBox="1"/>
          <p:nvPr/>
        </p:nvSpPr>
        <p:spPr>
          <a:xfrm>
            <a:off x="3083692" y="6566734"/>
            <a:ext cx="14493592" cy="2559539"/>
          </a:xfrm>
          <a:prstGeom prst="rect">
            <a:avLst/>
          </a:prstGeom>
        </p:spPr>
        <p:txBody>
          <a:bodyPr lIns="0" tIns="0" rIns="0" bIns="0" rtlCol="0" anchor="t">
            <a:spAutoFit/>
          </a:bodyPr>
          <a:lstStyle/>
          <a:p>
            <a:pPr>
              <a:lnSpc>
                <a:spcPts val="5174"/>
              </a:lnSpc>
            </a:pPr>
            <a:r>
              <a:rPr lang="en-US" sz="3695">
                <a:solidFill>
                  <a:srgbClr val="C67B54"/>
                </a:solidFill>
                <a:latin typeface="Quicksand Medium"/>
              </a:rPr>
              <a:t>Tujuan kurikulum adalah mencapai perkembangan holistik siswa secara optimal, mencakup aspek fisik, kognitif, emosional, dan sosial.</a:t>
            </a:r>
          </a:p>
          <a:p>
            <a:pPr>
              <a:lnSpc>
                <a:spcPts val="5174"/>
              </a:lnSpc>
            </a:pPr>
            <a:endParaRPr lang="en-US" sz="3695">
              <a:solidFill>
                <a:srgbClr val="C67B54"/>
              </a:solidFill>
              <a:latin typeface="Quicksand Medium"/>
            </a:endParaRPr>
          </a:p>
        </p:txBody>
      </p:sp>
      <p:sp>
        <p:nvSpPr>
          <p:cNvPr id="6" name="Freeform 6"/>
          <p:cNvSpPr/>
          <p:nvPr/>
        </p:nvSpPr>
        <p:spPr>
          <a:xfrm>
            <a:off x="10097465" y="1419029"/>
            <a:ext cx="5459104" cy="4114800"/>
          </a:xfrm>
          <a:custGeom>
            <a:avLst/>
            <a:gdLst/>
            <a:ahLst/>
            <a:cxnLst/>
            <a:rect l="l" t="t" r="r" b="b"/>
            <a:pathLst>
              <a:path w="5459104" h="4114800">
                <a:moveTo>
                  <a:pt x="0" y="0"/>
                </a:moveTo>
                <a:lnTo>
                  <a:pt x="5459105" y="0"/>
                </a:lnTo>
                <a:lnTo>
                  <a:pt x="54591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flipH="1">
            <a:off x="-1882501" y="2357206"/>
            <a:ext cx="22728983" cy="9538583"/>
          </a:xfrm>
          <a:custGeom>
            <a:avLst/>
            <a:gdLst/>
            <a:ahLst/>
            <a:cxnLst/>
            <a:rect l="l" t="t" r="r" b="b"/>
            <a:pathLst>
              <a:path w="22728983" h="9538583">
                <a:moveTo>
                  <a:pt x="22728983" y="0"/>
                </a:moveTo>
                <a:lnTo>
                  <a:pt x="0" y="0"/>
                </a:lnTo>
                <a:lnTo>
                  <a:pt x="0" y="9538583"/>
                </a:lnTo>
                <a:lnTo>
                  <a:pt x="22728983" y="9538583"/>
                </a:lnTo>
                <a:lnTo>
                  <a:pt x="22728983" y="0"/>
                </a:lnTo>
                <a:close/>
              </a:path>
            </a:pathLst>
          </a:custGeom>
          <a:blipFill>
            <a:blip r:embed="rId2">
              <a:extLst>
                <a:ext uri="{96DAC541-7B7A-43D3-8B79-37D633B846F1}">
                  <asvg:svgBlip xmlns:asvg="http://schemas.microsoft.com/office/drawing/2016/SVG/main" r:embed="rId3"/>
                </a:ext>
              </a:extLst>
            </a:blip>
            <a:stretch>
              <a:fillRect l="-13898" r="-16505" b="-128389"/>
            </a:stretch>
          </a:blipFill>
        </p:spPr>
        <p:txBody>
          <a:bodyPr/>
          <a:lstStyle/>
          <a:p>
            <a:endParaRPr lang="en-US"/>
          </a:p>
        </p:txBody>
      </p:sp>
      <p:sp>
        <p:nvSpPr>
          <p:cNvPr id="3" name="Freeform 3"/>
          <p:cNvSpPr/>
          <p:nvPr/>
        </p:nvSpPr>
        <p:spPr>
          <a:xfrm>
            <a:off x="2738824" y="3033226"/>
            <a:ext cx="6743166" cy="5209096"/>
          </a:xfrm>
          <a:custGeom>
            <a:avLst/>
            <a:gdLst/>
            <a:ahLst/>
            <a:cxnLst/>
            <a:rect l="l" t="t" r="r" b="b"/>
            <a:pathLst>
              <a:path w="6743166" h="5209096">
                <a:moveTo>
                  <a:pt x="0" y="0"/>
                </a:moveTo>
                <a:lnTo>
                  <a:pt x="6743166" y="0"/>
                </a:lnTo>
                <a:lnTo>
                  <a:pt x="6743166" y="5209096"/>
                </a:lnTo>
                <a:lnTo>
                  <a:pt x="0" y="52090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163098" flipH="1">
            <a:off x="16458658" y="8076683"/>
            <a:ext cx="1601283" cy="2430791"/>
          </a:xfrm>
          <a:custGeom>
            <a:avLst/>
            <a:gdLst/>
            <a:ahLst/>
            <a:cxnLst/>
            <a:rect l="l" t="t" r="r" b="b"/>
            <a:pathLst>
              <a:path w="1601283" h="2430791">
                <a:moveTo>
                  <a:pt x="1601284" y="0"/>
                </a:moveTo>
                <a:lnTo>
                  <a:pt x="0" y="0"/>
                </a:lnTo>
                <a:lnTo>
                  <a:pt x="0" y="2430791"/>
                </a:lnTo>
                <a:lnTo>
                  <a:pt x="1601284" y="2430791"/>
                </a:lnTo>
                <a:lnTo>
                  <a:pt x="160128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656677">
            <a:off x="226801" y="7902891"/>
            <a:ext cx="1679861" cy="2550073"/>
          </a:xfrm>
          <a:custGeom>
            <a:avLst/>
            <a:gdLst/>
            <a:ahLst/>
            <a:cxnLst/>
            <a:rect l="l" t="t" r="r" b="b"/>
            <a:pathLst>
              <a:path w="1679861" h="2550073">
                <a:moveTo>
                  <a:pt x="0" y="0"/>
                </a:moveTo>
                <a:lnTo>
                  <a:pt x="1679861" y="0"/>
                </a:lnTo>
                <a:lnTo>
                  <a:pt x="1679861" y="2550073"/>
                </a:lnTo>
                <a:lnTo>
                  <a:pt x="0" y="2550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6"/>
          <p:cNvSpPr txBox="1"/>
          <p:nvPr/>
        </p:nvSpPr>
        <p:spPr>
          <a:xfrm>
            <a:off x="10282111" y="2029311"/>
            <a:ext cx="5308406" cy="2646451"/>
          </a:xfrm>
          <a:prstGeom prst="rect">
            <a:avLst/>
          </a:prstGeom>
        </p:spPr>
        <p:txBody>
          <a:bodyPr lIns="0" tIns="0" rIns="0" bIns="0" rtlCol="0" anchor="t">
            <a:spAutoFit/>
          </a:bodyPr>
          <a:lstStyle/>
          <a:p>
            <a:pPr>
              <a:lnSpc>
                <a:spcPts val="5040"/>
              </a:lnSpc>
            </a:pPr>
            <a:r>
              <a:rPr lang="en-US" sz="4582">
                <a:solidFill>
                  <a:srgbClr val="4D7199"/>
                </a:solidFill>
                <a:latin typeface="Kollektif Bold"/>
              </a:rPr>
              <a:t>Dimensi Manusia Dalam Perencanaan Kurikulum</a:t>
            </a:r>
          </a:p>
        </p:txBody>
      </p:sp>
      <p:sp>
        <p:nvSpPr>
          <p:cNvPr id="7" name="TextBox 7"/>
          <p:cNvSpPr txBox="1"/>
          <p:nvPr/>
        </p:nvSpPr>
        <p:spPr>
          <a:xfrm>
            <a:off x="10872267" y="5043966"/>
            <a:ext cx="4718251" cy="415290"/>
          </a:xfrm>
          <a:prstGeom prst="rect">
            <a:avLst/>
          </a:prstGeom>
        </p:spPr>
        <p:txBody>
          <a:bodyPr lIns="0" tIns="0" rIns="0" bIns="0" rtlCol="0" anchor="t">
            <a:spAutoFit/>
          </a:bodyPr>
          <a:lstStyle/>
          <a:p>
            <a:pPr>
              <a:lnSpc>
                <a:spcPts val="3360"/>
              </a:lnSpc>
            </a:pPr>
            <a:r>
              <a:rPr lang="en-US" sz="2400">
                <a:solidFill>
                  <a:srgbClr val="C67B54"/>
                </a:solidFill>
                <a:latin typeface="Quicksand Medium"/>
              </a:rPr>
              <a:t>1. Aspek Fisik</a:t>
            </a:r>
          </a:p>
        </p:txBody>
      </p:sp>
      <p:sp>
        <p:nvSpPr>
          <p:cNvPr id="8" name="TextBox 8"/>
          <p:cNvSpPr txBox="1"/>
          <p:nvPr/>
        </p:nvSpPr>
        <p:spPr>
          <a:xfrm>
            <a:off x="10872267" y="5948483"/>
            <a:ext cx="3427038" cy="415290"/>
          </a:xfrm>
          <a:prstGeom prst="rect">
            <a:avLst/>
          </a:prstGeom>
        </p:spPr>
        <p:txBody>
          <a:bodyPr lIns="0" tIns="0" rIns="0" bIns="0" rtlCol="0" anchor="t">
            <a:spAutoFit/>
          </a:bodyPr>
          <a:lstStyle/>
          <a:p>
            <a:pPr>
              <a:lnSpc>
                <a:spcPts val="3360"/>
              </a:lnSpc>
            </a:pPr>
            <a:r>
              <a:rPr lang="en-US" sz="2400">
                <a:solidFill>
                  <a:srgbClr val="C67B54"/>
                </a:solidFill>
                <a:latin typeface="Quicksand Medium"/>
              </a:rPr>
              <a:t>2. Aspek Kognitif</a:t>
            </a:r>
          </a:p>
        </p:txBody>
      </p:sp>
      <p:sp>
        <p:nvSpPr>
          <p:cNvPr id="9" name="TextBox 9"/>
          <p:cNvSpPr txBox="1"/>
          <p:nvPr/>
        </p:nvSpPr>
        <p:spPr>
          <a:xfrm>
            <a:off x="10872267" y="6890277"/>
            <a:ext cx="4311330" cy="415290"/>
          </a:xfrm>
          <a:prstGeom prst="rect">
            <a:avLst/>
          </a:prstGeom>
        </p:spPr>
        <p:txBody>
          <a:bodyPr lIns="0" tIns="0" rIns="0" bIns="0" rtlCol="0" anchor="t">
            <a:spAutoFit/>
          </a:bodyPr>
          <a:lstStyle/>
          <a:p>
            <a:pPr>
              <a:lnSpc>
                <a:spcPts val="3360"/>
              </a:lnSpc>
            </a:pPr>
            <a:r>
              <a:rPr lang="en-US" sz="2400">
                <a:solidFill>
                  <a:srgbClr val="C67B54"/>
                </a:solidFill>
                <a:latin typeface="Quicksand Medium"/>
              </a:rPr>
              <a:t>3. Aspek Emosional</a:t>
            </a:r>
          </a:p>
        </p:txBody>
      </p:sp>
      <p:sp>
        <p:nvSpPr>
          <p:cNvPr id="10" name="TextBox 10"/>
          <p:cNvSpPr txBox="1"/>
          <p:nvPr/>
        </p:nvSpPr>
        <p:spPr>
          <a:xfrm>
            <a:off x="10872267" y="7798624"/>
            <a:ext cx="3878835" cy="415290"/>
          </a:xfrm>
          <a:prstGeom prst="rect">
            <a:avLst/>
          </a:prstGeom>
        </p:spPr>
        <p:txBody>
          <a:bodyPr lIns="0" tIns="0" rIns="0" bIns="0" rtlCol="0" anchor="t">
            <a:spAutoFit/>
          </a:bodyPr>
          <a:lstStyle/>
          <a:p>
            <a:pPr>
              <a:lnSpc>
                <a:spcPts val="3360"/>
              </a:lnSpc>
            </a:pPr>
            <a:r>
              <a:rPr lang="en-US" sz="2400">
                <a:solidFill>
                  <a:srgbClr val="C67B54"/>
                </a:solidFill>
                <a:latin typeface="Quicksand Medium"/>
              </a:rPr>
              <a:t>4. Aspek Sosial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7ECFF"/>
        </a:solidFill>
        <a:effectLst/>
      </p:bgPr>
    </p:bg>
    <p:spTree>
      <p:nvGrpSpPr>
        <p:cNvPr id="1" name=""/>
        <p:cNvGrpSpPr/>
        <p:nvPr/>
      </p:nvGrpSpPr>
      <p:grpSpPr>
        <a:xfrm>
          <a:off x="0" y="0"/>
          <a:ext cx="0" cy="0"/>
          <a:chOff x="0" y="0"/>
          <a:chExt cx="0" cy="0"/>
        </a:xfrm>
      </p:grpSpPr>
      <p:sp>
        <p:nvSpPr>
          <p:cNvPr id="2" name="Freeform 2"/>
          <p:cNvSpPr/>
          <p:nvPr/>
        </p:nvSpPr>
        <p:spPr>
          <a:xfrm flipH="1">
            <a:off x="-3985096" y="3816330"/>
            <a:ext cx="23212701" cy="8806447"/>
          </a:xfrm>
          <a:custGeom>
            <a:avLst/>
            <a:gdLst/>
            <a:ahLst/>
            <a:cxnLst/>
            <a:rect l="l" t="t" r="r" b="b"/>
            <a:pathLst>
              <a:path w="23212701" h="8806447">
                <a:moveTo>
                  <a:pt x="23212701" y="0"/>
                </a:moveTo>
                <a:lnTo>
                  <a:pt x="0" y="0"/>
                </a:lnTo>
                <a:lnTo>
                  <a:pt x="0" y="8806448"/>
                </a:lnTo>
                <a:lnTo>
                  <a:pt x="23212701" y="8806448"/>
                </a:lnTo>
                <a:lnTo>
                  <a:pt x="23212701" y="0"/>
                </a:lnTo>
                <a:close/>
              </a:path>
            </a:pathLst>
          </a:custGeom>
          <a:blipFill>
            <a:blip r:embed="rId2">
              <a:extLst>
                <a:ext uri="{96DAC541-7B7A-43D3-8B79-37D633B846F1}">
                  <asvg:svgBlip xmlns:asvg="http://schemas.microsoft.com/office/drawing/2016/SVG/main" r:embed="rId3"/>
                </a:ext>
              </a:extLst>
            </a:blip>
            <a:stretch>
              <a:fillRect l="-2964" r="-14921" b="-128389"/>
            </a:stretch>
          </a:blipFill>
        </p:spPr>
        <p:txBody>
          <a:bodyPr/>
          <a:lstStyle/>
          <a:p>
            <a:endParaRPr lang="en-US"/>
          </a:p>
        </p:txBody>
      </p:sp>
      <p:sp>
        <p:nvSpPr>
          <p:cNvPr id="3" name="TextBox 3"/>
          <p:cNvSpPr txBox="1"/>
          <p:nvPr/>
        </p:nvSpPr>
        <p:spPr>
          <a:xfrm>
            <a:off x="4981692" y="1352354"/>
            <a:ext cx="4064830" cy="1064856"/>
          </a:xfrm>
          <a:prstGeom prst="rect">
            <a:avLst/>
          </a:prstGeom>
        </p:spPr>
        <p:txBody>
          <a:bodyPr lIns="0" tIns="0" rIns="0" bIns="0" rtlCol="0" anchor="t">
            <a:spAutoFit/>
          </a:bodyPr>
          <a:lstStyle/>
          <a:p>
            <a:pPr>
              <a:lnSpc>
                <a:spcPts val="7256"/>
              </a:lnSpc>
            </a:pPr>
            <a:endParaRPr/>
          </a:p>
        </p:txBody>
      </p:sp>
      <p:sp>
        <p:nvSpPr>
          <p:cNvPr id="4" name="TextBox 4"/>
          <p:cNvSpPr txBox="1"/>
          <p:nvPr/>
        </p:nvSpPr>
        <p:spPr>
          <a:xfrm>
            <a:off x="5796765" y="4048791"/>
            <a:ext cx="6499513" cy="3768278"/>
          </a:xfrm>
          <a:prstGeom prst="rect">
            <a:avLst/>
          </a:prstGeom>
        </p:spPr>
        <p:txBody>
          <a:bodyPr lIns="0" tIns="0" rIns="0" bIns="0" rtlCol="0" anchor="t">
            <a:spAutoFit/>
          </a:bodyPr>
          <a:lstStyle/>
          <a:p>
            <a:pPr marL="517109" lvl="1" indent="-258555">
              <a:lnSpc>
                <a:spcPts val="5077"/>
              </a:lnSpc>
              <a:buFont typeface="Arial"/>
              <a:buChar char="•"/>
            </a:pPr>
            <a:r>
              <a:rPr lang="en-US" sz="2395">
                <a:solidFill>
                  <a:srgbClr val="C67B54"/>
                </a:solidFill>
                <a:latin typeface="Quicksand Medium"/>
              </a:rPr>
              <a:t>Peran dimensi manusia dalam menentukan tujuan pembelajaran</a:t>
            </a:r>
          </a:p>
          <a:p>
            <a:pPr marL="517109" lvl="1" indent="-258555">
              <a:lnSpc>
                <a:spcPts val="5077"/>
              </a:lnSpc>
              <a:buFont typeface="Arial"/>
              <a:buChar char="•"/>
            </a:pPr>
            <a:r>
              <a:rPr lang="en-US" sz="2395">
                <a:solidFill>
                  <a:srgbClr val="C67B54"/>
                </a:solidFill>
                <a:latin typeface="Quicksand Medium"/>
              </a:rPr>
              <a:t>Pengaruh dimensi manusia dalam memilih metode pembelajaran</a:t>
            </a:r>
          </a:p>
          <a:p>
            <a:pPr marL="517109" lvl="1" indent="-258555">
              <a:lnSpc>
                <a:spcPts val="5077"/>
              </a:lnSpc>
              <a:buFont typeface="Arial"/>
              <a:buChar char="•"/>
            </a:pPr>
            <a:r>
              <a:rPr lang="en-US" sz="2395">
                <a:solidFill>
                  <a:srgbClr val="C67B54"/>
                </a:solidFill>
                <a:latin typeface="Quicksand Medium"/>
              </a:rPr>
              <a:t>Implikasi dimensi manusia dalam penilaian dan evaluasi pembelajaran</a:t>
            </a:r>
          </a:p>
        </p:txBody>
      </p:sp>
      <p:sp>
        <p:nvSpPr>
          <p:cNvPr id="5" name="TextBox 5"/>
          <p:cNvSpPr txBox="1"/>
          <p:nvPr/>
        </p:nvSpPr>
        <p:spPr>
          <a:xfrm>
            <a:off x="5956481" y="1393259"/>
            <a:ext cx="6339797" cy="3315133"/>
          </a:xfrm>
          <a:prstGeom prst="rect">
            <a:avLst/>
          </a:prstGeom>
        </p:spPr>
        <p:txBody>
          <a:bodyPr lIns="0" tIns="0" rIns="0" bIns="0" rtlCol="0" anchor="t">
            <a:spAutoFit/>
          </a:bodyPr>
          <a:lstStyle/>
          <a:p>
            <a:pPr>
              <a:lnSpc>
                <a:spcPts val="5092"/>
              </a:lnSpc>
            </a:pPr>
            <a:r>
              <a:rPr lang="en-US" sz="4629">
                <a:solidFill>
                  <a:srgbClr val="4D7199"/>
                </a:solidFill>
                <a:latin typeface="Kollektif Bold"/>
              </a:rPr>
              <a:t>Keterkaitan dimensi manusia dengan Perencanaan Kurikulum</a:t>
            </a:r>
          </a:p>
          <a:p>
            <a:pPr>
              <a:lnSpc>
                <a:spcPts val="5092"/>
              </a:lnSpc>
            </a:pPr>
            <a:endParaRPr lang="en-US" sz="4629">
              <a:solidFill>
                <a:srgbClr val="4D7199"/>
              </a:solidFill>
              <a:latin typeface="Kollektif Bold"/>
            </a:endParaRPr>
          </a:p>
        </p:txBody>
      </p:sp>
      <p:sp>
        <p:nvSpPr>
          <p:cNvPr id="6" name="Freeform 6"/>
          <p:cNvSpPr/>
          <p:nvPr/>
        </p:nvSpPr>
        <p:spPr>
          <a:xfrm>
            <a:off x="11774759" y="5707376"/>
            <a:ext cx="4576642" cy="3638430"/>
          </a:xfrm>
          <a:custGeom>
            <a:avLst/>
            <a:gdLst/>
            <a:ahLst/>
            <a:cxnLst/>
            <a:rect l="l" t="t" r="r" b="b"/>
            <a:pathLst>
              <a:path w="4576642" h="3638430">
                <a:moveTo>
                  <a:pt x="0" y="0"/>
                </a:moveTo>
                <a:lnTo>
                  <a:pt x="4576642" y="0"/>
                </a:lnTo>
                <a:lnTo>
                  <a:pt x="4576642" y="3638431"/>
                </a:lnTo>
                <a:lnTo>
                  <a:pt x="0" y="36384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0" y="5034803"/>
            <a:ext cx="5956481" cy="4311003"/>
          </a:xfrm>
          <a:custGeom>
            <a:avLst/>
            <a:gdLst/>
            <a:ahLst/>
            <a:cxnLst/>
            <a:rect l="l" t="t" r="r" b="b"/>
            <a:pathLst>
              <a:path w="5956481" h="4311003">
                <a:moveTo>
                  <a:pt x="5956481" y="0"/>
                </a:moveTo>
                <a:lnTo>
                  <a:pt x="0" y="0"/>
                </a:lnTo>
                <a:lnTo>
                  <a:pt x="0" y="4311004"/>
                </a:lnTo>
                <a:lnTo>
                  <a:pt x="5956481" y="4311004"/>
                </a:lnTo>
                <a:lnTo>
                  <a:pt x="595648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Kustom</PresentationFormat>
  <Paragraphs>98</Paragraphs>
  <Slides>15</Slides>
  <Notes>0</Notes>
  <HiddenSlides>0</HiddenSlides>
  <MMClips>0</MMClips>
  <ScaleCrop>false</ScaleCrop>
  <HeadingPairs>
    <vt:vector size="6" baseType="variant">
      <vt:variant>
        <vt:lpstr>Font Dipakai</vt:lpstr>
      </vt:variant>
      <vt:variant>
        <vt:i4>8</vt:i4>
      </vt:variant>
      <vt:variant>
        <vt:lpstr>Tema</vt:lpstr>
      </vt:variant>
      <vt:variant>
        <vt:i4>1</vt:i4>
      </vt:variant>
      <vt:variant>
        <vt:lpstr>Judul Slide</vt:lpstr>
      </vt:variant>
      <vt:variant>
        <vt:i4>15</vt:i4>
      </vt:variant>
    </vt:vector>
  </HeadingPairs>
  <TitlesOfParts>
    <vt:vector size="24" baseType="lpstr">
      <vt:lpstr>Calibri</vt:lpstr>
      <vt:lpstr>Arial</vt:lpstr>
      <vt:lpstr>Open Sans</vt:lpstr>
      <vt:lpstr>Quicksand</vt:lpstr>
      <vt:lpstr>Quicksand Bold</vt:lpstr>
      <vt:lpstr>Kollektif Bold</vt:lpstr>
      <vt:lpstr>Quicksand Medium</vt:lpstr>
      <vt:lpstr>Kollektif</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Muda Menyenangkan Presentasi Teori Pertumbuhan dan Perkembangan Ekonomi </dc:title>
  <cp:lastModifiedBy>user.com</cp:lastModifiedBy>
  <cp:revision>1</cp:revision>
  <dcterms:created xsi:type="dcterms:W3CDTF">2006-08-16T00:00:00Z</dcterms:created>
  <dcterms:modified xsi:type="dcterms:W3CDTF">2023-10-05T22:47:34Z</dcterms:modified>
  <dc:identifier>DAFwZAjA0mY</dc:identifier>
</cp:coreProperties>
</file>