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309" r:id="rId6"/>
    <p:sldId id="299" r:id="rId7"/>
    <p:sldId id="291" r:id="rId8"/>
    <p:sldId id="310" r:id="rId9"/>
    <p:sldId id="314" r:id="rId10"/>
    <p:sldId id="315" r:id="rId11"/>
    <p:sldId id="316" r:id="rId12"/>
    <p:sldId id="317" r:id="rId13"/>
    <p:sldId id="324" r:id="rId14"/>
    <p:sldId id="320" r:id="rId15"/>
    <p:sldId id="321" r:id="rId16"/>
    <p:sldId id="322" r:id="rId17"/>
    <p:sldId id="284" r:id="rId18"/>
  </p:sldIdLst>
  <p:sldSz cx="9144000" cy="5143500" type="screen16x9"/>
  <p:notesSz cx="6858000" cy="9144000"/>
  <p:embeddedFontLst>
    <p:embeddedFont>
      <p:font typeface="Oswald"/>
      <p:regular r:id="rId22"/>
    </p:embeddedFont>
    <p:embeddedFont>
      <p:font typeface="Tinos" panose="02020603050405020304"/>
      <p:regular r:id="rId23"/>
    </p:embeddedFont>
    <p:embeddedFont>
      <p:font typeface="Montserrat" panose="0000050000000000000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69" autoAdjust="0"/>
  </p:normalViewPr>
  <p:slideViewPr>
    <p:cSldViewPr snapToGrid="0">
      <p:cViewPr varScale="1">
        <p:scale>
          <a:sx n="78" d="100"/>
          <a:sy n="78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5ab2fac16_37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5ab2fac16_37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/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 panose="02020603050405020304"/>
              <a:buChar char="◈"/>
              <a:defRPr sz="30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 panose="02020603050405020304"/>
              <a:buChar char="◆"/>
              <a:defRPr sz="24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 panose="02020603050405020304"/>
              <a:buChar char="◇"/>
              <a:defRPr sz="24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⬥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⬦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⬦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⬦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⬦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⬦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9pPr>
          </a:lstStyle>
          <a:p/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1pPr>
            <a:lvl2pPr lvl="1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2pPr>
            <a:lvl3pPr lvl="2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3pPr>
            <a:lvl4pPr lvl="3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4pPr>
            <a:lvl5pPr lvl="4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5pPr>
            <a:lvl6pPr lvl="5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6pPr>
            <a:lvl7pPr lvl="6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7pPr>
            <a:lvl8pPr lvl="7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8pPr>
            <a:lvl9pPr lvl="8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2195400" y="811763"/>
            <a:ext cx="5307900" cy="28551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br>
              <a:rPr lang="en-US" sz="1600" b="0" i="1" dirty="0"/>
            </a:br>
            <a:br>
              <a:rPr lang="en-US" sz="1600" dirty="0"/>
            </a:br>
            <a:r>
              <a:rPr lang="en-US" sz="1600" dirty="0"/>
              <a:t>PUISI LAMA, PUISI BARU, PUISI MUTAKHIR</a:t>
            </a:r>
            <a:br>
              <a:rPr lang="en-US" sz="1600" dirty="0"/>
            </a:br>
            <a:br>
              <a:rPr lang="en-US" sz="1600" dirty="0"/>
            </a:br>
            <a:r>
              <a:rPr lang="en-US" sz="1200" b="0" dirty="0"/>
              <a:t>oleh </a:t>
            </a:r>
            <a:br>
              <a:rPr lang="en-US" sz="1200" b="0" dirty="0"/>
            </a:br>
            <a:r>
              <a:rPr lang="en-US" sz="1200" b="0" dirty="0"/>
              <a:t>Hendra </a:t>
            </a:r>
            <a:r>
              <a:rPr lang="en-US" sz="1200" b="0" dirty="0" err="1"/>
              <a:t>Kasmi</a:t>
            </a:r>
            <a:br>
              <a:rPr lang="en-US" sz="1200" b="0" dirty="0"/>
            </a:br>
            <a:br>
              <a:rPr lang="en-US" sz="1200" b="0" dirty="0"/>
            </a:br>
            <a:br>
              <a:rPr lang="en-US" sz="1200" b="0" dirty="0"/>
            </a:br>
            <a:r>
              <a:rPr lang="en-US" sz="1200" b="0" dirty="0"/>
              <a:t>Universitas Bina Bangsa Getsempena</a:t>
            </a:r>
            <a:endParaRPr lang="en-US" sz="1600" b="0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100" b="1" dirty="0">
                <a:sym typeface="+mn-ea"/>
              </a:rPr>
              <a:t>7. Satire</a:t>
            </a:r>
            <a:endParaRPr lang="en-US" sz="1100" b="1" dirty="0"/>
          </a:p>
          <a:p>
            <a:pPr marL="38100" indent="0">
              <a:buNone/>
            </a:pPr>
            <a:r>
              <a:rPr lang="en-US" sz="1100" b="1" dirty="0">
                <a:sym typeface="+mn-ea"/>
              </a:rPr>
              <a:t>Satire </a:t>
            </a:r>
            <a:r>
              <a:rPr lang="en-US" sz="1100" dirty="0">
                <a:sym typeface="+mn-ea"/>
              </a:rPr>
              <a:t>merupakan puisi yang berisi sindiran atau kritikan. Sindiran atau kritikan tersebut dapat ditujukan sebagai suatu kritik sosial terhadap masyarakat ataupun terhadap pemerintahan.</a:t>
            </a:r>
            <a:endParaRPr lang="en-US" sz="1100" dirty="0"/>
          </a:p>
          <a:p>
            <a:pPr marL="38100" indent="0">
              <a:buNone/>
            </a:pPr>
            <a:endParaRPr lang="en-US" sz="11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25" y="1158825"/>
            <a:ext cx="2822426" cy="27716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100" b="1" dirty="0"/>
              <a:t>PUISI MUTAKHIR</a:t>
            </a:r>
            <a:endParaRPr lang="en-US" sz="1100" b="1" dirty="0"/>
          </a:p>
          <a:p>
            <a:pPr marL="38100" indent="0">
              <a:buNone/>
            </a:pPr>
            <a:r>
              <a:rPr lang="en-US" sz="1100" dirty="0"/>
              <a:t>Puisi mutakhir adalah jenis puisi yang tidak algi patuh pada aturan-aturan di atas, bahkan cenderung inkonvensional dan tidak mudah dikenali.</a:t>
            </a:r>
            <a:endParaRPr lang="en-US" sz="1100" dirty="0"/>
          </a:p>
          <a:p>
            <a:pPr marL="38100" indent="0">
              <a:buNone/>
            </a:pP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Contoh dari puisi mutakhir ini ada banyak mulai dari puisi mini kata, puisi konkret, puisi tanpa kata, puisi mbeling, puisi multilingual dan lain sebagianya.</a:t>
            </a:r>
            <a:endParaRPr lang="en-US" sz="11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25" y="1158825"/>
            <a:ext cx="2822426" cy="27716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100" b="1" dirty="0"/>
              <a:t>PENULISAN PUISI</a:t>
            </a:r>
            <a:endParaRPr lang="en-US" sz="1100" b="1" dirty="0"/>
          </a:p>
          <a:p>
            <a:pPr marL="38100" indent="0">
              <a:buNone/>
            </a:pPr>
            <a:r>
              <a:rPr lang="en-US" sz="1100" b="1" dirty="0"/>
              <a:t>1.Menentukan Ide. </a:t>
            </a:r>
            <a:endParaRPr lang="en-US" sz="1100" b="1" dirty="0"/>
          </a:p>
          <a:p>
            <a:pPr marL="38100" indent="0">
              <a:buNone/>
            </a:pPr>
            <a:r>
              <a:rPr lang="en-US" sz="1100" dirty="0"/>
              <a:t>Pilihlah ide/gagasan puisi yang berkaitan dengan perasaan atau suasana hatimu. Apa yang kamu rasakan. Bisa saja puisi berdasarkan suatu objek misalnya pegunungan, laut, sawah, pohon, atau makhluk hidup.</a:t>
            </a:r>
            <a:endParaRPr lang="en-US" sz="1100" dirty="0"/>
          </a:p>
          <a:p>
            <a:pPr marL="38100" indent="0">
              <a:buNone/>
            </a:pPr>
            <a:r>
              <a:rPr lang="en-US" sz="1100" b="1" dirty="0"/>
              <a:t>2.Menentukan Kata Kunci</a:t>
            </a:r>
            <a:endParaRPr lang="en-US" sz="1100" b="1" dirty="0"/>
          </a:p>
          <a:p>
            <a:pPr marL="38100" indent="0">
              <a:buNone/>
            </a:pPr>
            <a:r>
              <a:rPr lang="en-US" sz="1100" dirty="0"/>
              <a:t>   Tentukan kata kunci dari gagasan atau ide yang dibuat. Misalnya kata ombak dapat dikembangkan menjadi berlari,  menerjang, membungkam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Ombak itu terus berlari bagai bala tentara yang maha ganas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Mengejar kami yang berlarian tak tentu arah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Membungkam jerit anak-anak yang ketakutan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(Dahaga Laut, D Keumalawati)</a:t>
            </a:r>
            <a:endParaRPr lang="en-US" sz="11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25" y="1158825"/>
            <a:ext cx="2822426" cy="27716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100" b="1" dirty="0"/>
              <a:t>3.Penggunaan Diksi</a:t>
            </a:r>
            <a:endParaRPr lang="en-US" sz="1100" b="1" dirty="0"/>
          </a:p>
          <a:p>
            <a:pPr marL="38100" indent="0">
              <a:buNone/>
            </a:pPr>
            <a:r>
              <a:rPr lang="en-US" sz="1100" dirty="0"/>
              <a:t>Diksi atau pemilihan kata adalah cara menggunakan kata-kata dengan indah dan menarik. Tentukan sendiri diksi yang ingin digunakan, hal ini menjadi cara untuk memikat pembaca dari puisimu.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Bulan, yang bagai mangga kemuning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menyandarkan diri pada awan-awan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yang bergerigi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dan matahari terbakar merajai hati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(Ke Pelabuhan, Toety Heraty)</a:t>
            </a:r>
            <a:endParaRPr lang="en-US" sz="11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25" y="1158825"/>
            <a:ext cx="2822426" cy="27716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100" b="1" dirty="0"/>
              <a:t>4.Mengembangkan Puisi</a:t>
            </a:r>
            <a:endParaRPr lang="en-US" sz="1100" b="1" dirty="0"/>
          </a:p>
          <a:p>
            <a:pPr marL="38100" indent="0">
              <a:buNone/>
            </a:pPr>
            <a:r>
              <a:rPr lang="en-US" sz="1100" dirty="0"/>
              <a:t>Langkah selanjutnya adalah mengembangkan semua langkah di atas menjadi puisi yang indah. Susun kata, larik, menjadi bait. Kembangkan menjadi puisi yang utuh dan bermakna.</a:t>
            </a:r>
            <a:endParaRPr lang="en-US" sz="11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25" y="1158825"/>
            <a:ext cx="2822426" cy="27716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 txBox="1"/>
          <p:nvPr/>
        </p:nvSpPr>
        <p:spPr>
          <a:xfrm>
            <a:off x="1688205" y="2209500"/>
            <a:ext cx="63825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43434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Terima</a:t>
            </a:r>
            <a:r>
              <a:rPr lang="en-GB" sz="1800" b="1" dirty="0">
                <a:solidFill>
                  <a:srgbClr val="43434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Kasih, Sampai Jumpa!</a:t>
            </a:r>
            <a:endParaRPr sz="1800" b="1" dirty="0">
              <a:solidFill>
                <a:srgbClr val="43434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grpSp>
        <p:nvGrpSpPr>
          <p:cNvPr id="380" name="Google Shape;380;p40"/>
          <p:cNvGrpSpPr/>
          <p:nvPr/>
        </p:nvGrpSpPr>
        <p:grpSpPr>
          <a:xfrm>
            <a:off x="1305622" y="3290132"/>
            <a:ext cx="7148033" cy="892418"/>
            <a:chOff x="801125" y="3213932"/>
            <a:chExt cx="7762851" cy="892418"/>
          </a:xfrm>
        </p:grpSpPr>
        <p:grpSp>
          <p:nvGrpSpPr>
            <p:cNvPr id="381" name="Google Shape;381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82" name="Google Shape;382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434343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endParaRPr>
              </a:p>
            </p:txBody>
          </p:sp>
          <p:sp>
            <p:nvSpPr>
              <p:cNvPr id="383" name="Google Shape;383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84" name="Google Shape;384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85" name="Google Shape;385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434343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endParaRPr>
              </a:p>
            </p:txBody>
          </p:sp>
          <p:sp>
            <p:nvSpPr>
              <p:cNvPr id="386" name="Google Shape;386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87" name="Google Shape;387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88" name="Google Shape;388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434343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endParaRPr>
              </a:p>
            </p:txBody>
          </p:sp>
          <p:sp>
            <p:nvSpPr>
              <p:cNvPr id="389" name="Google Shape;389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90" name="Google Shape;390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91" name="Google Shape;391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434343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endParaRPr>
              </a:p>
            </p:txBody>
          </p:sp>
          <p:sp>
            <p:nvSpPr>
              <p:cNvPr id="392" name="Google Shape;392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400" b="1" dirty="0"/>
              <a:t>PUISI LAMA</a:t>
            </a:r>
            <a:endParaRPr lang="en-US" sz="1400" b="1" dirty="0"/>
          </a:p>
          <a:p>
            <a:pPr marL="38100" indent="0">
              <a:buNone/>
            </a:pPr>
            <a:r>
              <a:rPr lang="en-US" sz="1200" b="1" dirty="0"/>
              <a:t>Puisi lama</a:t>
            </a:r>
            <a:r>
              <a:rPr lang="en-US" sz="1200" dirty="0"/>
              <a:t> adalah jenis puisi yang terikat oleh aturan-aturan, di antaranya jumlah kata dalam satu baris, jumlah baris dalam satu bait, persajakan atau rima, banyak suku kata setiap baris, dan irama.</a:t>
            </a:r>
            <a:endParaRPr lang="en-US" sz="1200" dirty="0"/>
          </a:p>
          <a:p>
            <a:pPr marL="38100" indent="0">
              <a:buNone/>
            </a:pPr>
            <a:r>
              <a:rPr lang="en-US" sz="1200" b="1" dirty="0"/>
              <a:t>Jenis Puisi Lama</a:t>
            </a:r>
            <a:endParaRPr lang="en-US" sz="1200" b="1" dirty="0"/>
          </a:p>
          <a:p>
            <a:pPr marL="38100" indent="0">
              <a:buNone/>
            </a:pPr>
            <a:r>
              <a:rPr lang="en-US" sz="1200" dirty="0"/>
              <a:t>Mantra		Karmina</a:t>
            </a:r>
            <a:endParaRPr lang="en-US" sz="1200" dirty="0"/>
          </a:p>
          <a:p>
            <a:pPr marL="38100" indent="0">
              <a:buNone/>
            </a:pPr>
            <a:r>
              <a:rPr lang="en-US" sz="1200" dirty="0"/>
              <a:t>Pantun		Gurindam</a:t>
            </a:r>
            <a:endParaRPr lang="en-US" sz="1200" dirty="0"/>
          </a:p>
          <a:p>
            <a:pPr marL="38100" indent="0">
              <a:buNone/>
            </a:pPr>
            <a:r>
              <a:rPr lang="en-US" sz="1200" dirty="0"/>
              <a:t>Syair 		Talibun</a:t>
            </a:r>
            <a:endParaRPr lang="en-US" sz="1200" dirty="0"/>
          </a:p>
          <a:p>
            <a:pPr marL="38100" indent="0">
              <a:buNone/>
            </a:pPr>
            <a:r>
              <a:rPr lang="en-US" sz="1200" dirty="0"/>
              <a:t>Seloka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4" name="Picture 3" descr="screenshot-20230307-184254-facebook-01-6467848c4addee312e30f1d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90" y="1158875"/>
            <a:ext cx="2748280" cy="27463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200" b="1" dirty="0"/>
              <a:t>Mantra </a:t>
            </a:r>
            <a:r>
              <a:rPr lang="en-US" sz="1200" dirty="0"/>
              <a:t>adalah ujaran lisan berirama yang dipercaya dapat mendatangkan kekuatan gaib atau sihir.</a:t>
            </a:r>
            <a:endParaRPr lang="en-US" sz="1200" dirty="0"/>
          </a:p>
          <a:p>
            <a:pPr marL="38100" indent="0">
              <a:buNone/>
            </a:pPr>
            <a:r>
              <a:rPr lang="en-US" sz="1200" dirty="0"/>
              <a:t>Sirih lontar pinang lontar</a:t>
            </a:r>
            <a:endParaRPr lang="en-US" sz="1200" dirty="0"/>
          </a:p>
          <a:p>
            <a:pPr marL="38100" indent="0">
              <a:buNone/>
            </a:pPr>
            <a:r>
              <a:rPr lang="en-US" sz="1200" dirty="0"/>
              <a:t>Terletak di ujung bumi</a:t>
            </a:r>
            <a:endParaRPr lang="en-US" sz="1200" dirty="0"/>
          </a:p>
          <a:p>
            <a:pPr marL="38100" indent="0">
              <a:buNone/>
            </a:pPr>
            <a:r>
              <a:rPr lang="en-US" sz="1200" dirty="0"/>
              <a:t>Setan buta jembalang buta</a:t>
            </a:r>
            <a:endParaRPr lang="en-US" sz="1200" dirty="0"/>
          </a:p>
          <a:p>
            <a:pPr marL="38100" indent="0">
              <a:buNone/>
            </a:pPr>
            <a:r>
              <a:rPr lang="en-US" sz="1200" dirty="0"/>
              <a:t>Aku sapa tidak berbunyi</a:t>
            </a:r>
            <a:endParaRPr lang="en-US" sz="1200" dirty="0"/>
          </a:p>
          <a:p>
            <a:pPr marL="38100" indent="0">
              <a:buNone/>
            </a:pPr>
            <a:endParaRPr lang="en-US" sz="1200" dirty="0"/>
          </a:p>
          <a:p>
            <a:pPr marL="38100" indent="0">
              <a:buNone/>
            </a:pPr>
            <a:r>
              <a:rPr lang="en-US" sz="1200" b="1" dirty="0"/>
              <a:t>Pantun </a:t>
            </a:r>
            <a:r>
              <a:rPr lang="en-US" sz="1200" dirty="0"/>
              <a:t>adalah jenis puisi lama yang memiliki bentuk dan pola yang tetap, yaitu terdiri atas empat larik dengan rima a-b-a-b.</a:t>
            </a:r>
            <a:endParaRPr lang="en-US" sz="1200" dirty="0"/>
          </a:p>
          <a:p>
            <a:pPr marL="38100" indent="0">
              <a:buNone/>
            </a:pPr>
            <a:endParaRPr lang="en-US" sz="1200" dirty="0"/>
          </a:p>
          <a:p>
            <a:pPr marL="38100" indent="0">
              <a:buNone/>
            </a:pPr>
            <a:endParaRPr lang="en-US" sz="12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4" name="Picture 3" descr="rendra_lisong-1-750x4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060" y="965200"/>
            <a:ext cx="3203575" cy="307403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100" dirty="0"/>
              <a:t>Tumbuh merata pohon tebu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Pergi ke pasar membeli daging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Banyak harta miskin ilmu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Bagai rumah tak berdinding</a:t>
            </a:r>
            <a:endParaRPr lang="en-US" sz="1100" dirty="0"/>
          </a:p>
          <a:p>
            <a:pPr marL="38100" indent="0">
              <a:buNone/>
            </a:pPr>
            <a:endParaRPr lang="en-US" sz="1100" dirty="0"/>
          </a:p>
          <a:p>
            <a:pPr marL="38100" indent="0">
              <a:buNone/>
            </a:pPr>
            <a:r>
              <a:rPr lang="en-US" sz="1100" b="1" dirty="0"/>
              <a:t>Karmina</a:t>
            </a:r>
            <a:r>
              <a:rPr lang="en-US" sz="1100" dirty="0"/>
              <a:t> merupakan sejenis pantun tetapi isinya lebih pendek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Ikan lele beli di pasar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Persoalan sepele jangan diumbar</a:t>
            </a:r>
            <a:endParaRPr lang="en-US" sz="1100" dirty="0"/>
          </a:p>
          <a:p>
            <a:pPr marL="38100" indent="0">
              <a:buNone/>
            </a:pPr>
            <a:endParaRPr lang="en-US" sz="1100" dirty="0"/>
          </a:p>
          <a:p>
            <a:pPr marL="38100" indent="0">
              <a:buNone/>
            </a:pPr>
            <a:r>
              <a:rPr lang="en-US" sz="1100" b="1" dirty="0"/>
              <a:t>Seloka</a:t>
            </a:r>
            <a:r>
              <a:rPr lang="en-US" sz="1100" dirty="0"/>
              <a:t> merupakan pantun berkait dengan pola a-a-a-a yang memiliki sampiran dan sisi</a:t>
            </a:r>
            <a:endParaRPr lang="en-US" sz="1100" dirty="0"/>
          </a:p>
          <a:p>
            <a:pPr marL="38100" indent="0">
              <a:buNone/>
            </a:pPr>
            <a:endParaRPr lang="en-US" sz="1100" dirty="0"/>
          </a:p>
          <a:p>
            <a:pPr marL="38100" indent="0">
              <a:buNone/>
            </a:pPr>
            <a:endParaRPr lang="en-US" sz="11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Picture 4" descr="ilustrasi-puisi-cinta_1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625" y="1158875"/>
            <a:ext cx="2771775" cy="27463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100" dirty="0"/>
              <a:t>Sudah bertemu kasih sayang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Duduk terkurung malam siang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Hingga setapak tiada renggang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Tulang sendi habis berguncang</a:t>
            </a:r>
            <a:endParaRPr lang="en-US" sz="1100" dirty="0"/>
          </a:p>
          <a:p>
            <a:pPr marL="38100" indent="0">
              <a:buNone/>
            </a:pPr>
            <a:endParaRPr lang="en-US" sz="1100" dirty="0"/>
          </a:p>
          <a:p>
            <a:pPr marL="38100" indent="0">
              <a:buNone/>
            </a:pPr>
            <a:r>
              <a:rPr lang="en-US" sz="1100" b="1" dirty="0"/>
              <a:t>Gurindam</a:t>
            </a:r>
            <a:r>
              <a:rPr lang="en-US" sz="1100" dirty="0"/>
              <a:t> merupakan jenis puisi yang masing-masing baitnya terdiri dari dua baris dengan pola a-a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Apabila orang mudah mencacat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pekerjaan itu membuat sesat</a:t>
            </a:r>
            <a:endParaRPr lang="en-US" sz="1100" dirty="0"/>
          </a:p>
          <a:p>
            <a:pPr marL="38100" indent="0">
              <a:buNone/>
            </a:pPr>
            <a:endParaRPr lang="en-US" sz="1100" dirty="0"/>
          </a:p>
          <a:p>
            <a:pPr marL="38100" indent="0">
              <a:buNone/>
            </a:pPr>
            <a:endParaRPr lang="en-US" sz="1100" dirty="0"/>
          </a:p>
          <a:p>
            <a:pPr marL="38100" indent="0">
              <a:buNone/>
            </a:pPr>
            <a:endParaRPr lang="en-US" sz="1100" dirty="0"/>
          </a:p>
          <a:p>
            <a:pPr marL="38100" indent="0">
              <a:buNone/>
            </a:pPr>
            <a:endParaRPr lang="en-US" sz="11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25" y="1158825"/>
            <a:ext cx="2822426" cy="2771650"/>
          </a:xfrm>
          <a:prstGeom prst="rect">
            <a:avLst/>
          </a:prstGeom>
        </p:spPr>
      </p:pic>
      <p:pic>
        <p:nvPicPr>
          <p:cNvPr id="2" name="Picture 1" descr="ilustrasi-puisi-asyik-boedion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425" y="1158875"/>
            <a:ext cx="2847975" cy="27717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100" dirty="0"/>
              <a:t>Syair merupakan jenis puisi dengan ciri tiap bait berisi empat baris berpola a-a-a-a</a:t>
            </a:r>
            <a:endParaRPr lang="en-US" sz="1100" dirty="0"/>
          </a:p>
          <a:p>
            <a:pPr marL="38100" indent="0">
              <a:buNone/>
            </a:pP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Wahai Ananda dengarlah pesan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Pakai olehmu sifat anak jantan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Bertanggung jawab dalam perbuatan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Beban dipikul pantang dielakkan</a:t>
            </a:r>
            <a:endParaRPr lang="en-US" sz="1100" dirty="0"/>
          </a:p>
          <a:p>
            <a:pPr marL="38100" indent="0">
              <a:buNone/>
            </a:pPr>
            <a:endParaRPr lang="en-US" sz="1100" dirty="0"/>
          </a:p>
          <a:p>
            <a:pPr marL="38100" indent="0">
              <a:buNone/>
            </a:pPr>
            <a:endParaRPr lang="en-US" sz="1100" dirty="0"/>
          </a:p>
          <a:p>
            <a:pPr marL="38100" indent="0">
              <a:buNone/>
            </a:pPr>
            <a:endParaRPr lang="en-US" sz="1100" dirty="0"/>
          </a:p>
          <a:p>
            <a:pPr marL="38100" indent="0">
              <a:buNone/>
            </a:pPr>
            <a:endParaRPr lang="en-US" sz="1100" dirty="0"/>
          </a:p>
          <a:p>
            <a:pPr marL="38100" indent="0">
              <a:buNone/>
            </a:pPr>
            <a:endParaRPr lang="en-US" sz="11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25" y="1158825"/>
            <a:ext cx="2822426" cy="27716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100" b="1" dirty="0"/>
              <a:t>PUISI BARU</a:t>
            </a:r>
            <a:endParaRPr lang="en-US" sz="1100" b="1" dirty="0"/>
          </a:p>
          <a:p>
            <a:pPr marL="38100" indent="0">
              <a:buNone/>
            </a:pPr>
            <a:r>
              <a:rPr lang="en-US" sz="1100" b="1" dirty="0"/>
              <a:t>puisi baru tidak mengenal pola dalam penyusunan puisinya. Oleh sebab itu, pembagian puisi baru hanya terlihat seperti pembagian puisi berdasarkan temanya</a:t>
            </a:r>
            <a:endParaRPr lang="en-US" sz="1100" b="1" dirty="0"/>
          </a:p>
          <a:p>
            <a:pPr marL="38100" indent="0">
              <a:buNone/>
            </a:pPr>
            <a:r>
              <a:rPr lang="en-US" sz="1100" b="1" dirty="0"/>
              <a:t>Jenis-Jenis Puisi Baru</a:t>
            </a:r>
            <a:endParaRPr lang="en-US" sz="1100" b="1" dirty="0"/>
          </a:p>
          <a:p>
            <a:pPr marL="38100" indent="0">
              <a:buNone/>
            </a:pPr>
            <a:r>
              <a:rPr lang="en-US" sz="1100" b="1" dirty="0"/>
              <a:t>Balada		Elegi</a:t>
            </a:r>
            <a:endParaRPr lang="en-US" sz="1100" b="1" dirty="0"/>
          </a:p>
          <a:p>
            <a:pPr marL="38100" indent="0">
              <a:buNone/>
            </a:pPr>
            <a:r>
              <a:rPr lang="en-US" sz="1100" b="1" dirty="0"/>
              <a:t>Himne		Satire</a:t>
            </a:r>
            <a:endParaRPr lang="en-US" sz="1100" b="1" dirty="0"/>
          </a:p>
          <a:p>
            <a:pPr marL="38100" indent="0">
              <a:buNone/>
            </a:pPr>
            <a:r>
              <a:rPr lang="en-US" sz="1100" b="1" dirty="0"/>
              <a:t>Ode</a:t>
            </a:r>
            <a:endParaRPr lang="en-US" sz="1100" b="1" dirty="0"/>
          </a:p>
          <a:p>
            <a:pPr marL="38100" indent="0">
              <a:buNone/>
            </a:pPr>
            <a:r>
              <a:rPr lang="en-US" sz="1100" b="1" dirty="0"/>
              <a:t>Epigram</a:t>
            </a:r>
            <a:endParaRPr lang="en-US" sz="1100" b="1" dirty="0"/>
          </a:p>
          <a:p>
            <a:pPr marL="38100" indent="0">
              <a:buNone/>
            </a:pPr>
            <a:r>
              <a:rPr lang="en-US" sz="1100" b="1" dirty="0"/>
              <a:t>Romansa</a:t>
            </a:r>
            <a:endParaRPr lang="en-US" sz="1100" b="1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25" y="1158825"/>
            <a:ext cx="2822426" cy="27716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100" dirty="0"/>
              <a:t>1.</a:t>
            </a:r>
            <a:r>
              <a:rPr lang="en-US" sz="1100" b="1" dirty="0"/>
              <a:t> Balada</a:t>
            </a:r>
            <a:endParaRPr lang="en-US" sz="1100" b="1" dirty="0"/>
          </a:p>
          <a:p>
            <a:pPr marL="38100" indent="0">
              <a:buNone/>
            </a:pPr>
            <a:r>
              <a:rPr lang="en-US" sz="1100" b="1" dirty="0"/>
              <a:t>Balada </a:t>
            </a:r>
            <a:r>
              <a:rPr lang="en-US" sz="1100" dirty="0"/>
              <a:t>merupakan jenis puisi yang berbentuk kisahan atau cerita. Bentuknya yang bercerita membuat jenis puisi ini memiliki alur, tokoh, dan latar cerita.</a:t>
            </a:r>
            <a:endParaRPr lang="en-US" sz="1100" dirty="0"/>
          </a:p>
          <a:p>
            <a:pPr marL="38100" indent="0">
              <a:buNone/>
            </a:pP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2. </a:t>
            </a:r>
            <a:r>
              <a:rPr lang="en-US" sz="1100" b="1" dirty="0"/>
              <a:t>Himne</a:t>
            </a:r>
            <a:endParaRPr lang="en-US" sz="1100" dirty="0"/>
          </a:p>
          <a:p>
            <a:pPr marL="38100" indent="0">
              <a:buNone/>
            </a:pPr>
            <a:r>
              <a:rPr lang="en-US" sz="1100" b="1" dirty="0"/>
              <a:t>Himne</a:t>
            </a:r>
            <a:r>
              <a:rPr lang="en-US" sz="1100" dirty="0"/>
              <a:t> merupakan jenis puisi yang berisi puja-puji kepada Tuhan, tanah air, atau pahlawan.</a:t>
            </a:r>
            <a:endParaRPr lang="en-US" sz="1100" dirty="0"/>
          </a:p>
          <a:p>
            <a:pPr marL="38100" indent="0">
              <a:buNone/>
            </a:pPr>
            <a:endParaRPr lang="en-US" sz="1100" dirty="0"/>
          </a:p>
          <a:p>
            <a:pPr marL="38100" indent="0">
              <a:buNone/>
            </a:pPr>
            <a:r>
              <a:rPr lang="en-US" sz="1100" dirty="0"/>
              <a:t>3. </a:t>
            </a:r>
            <a:r>
              <a:rPr lang="en-US" sz="1100" b="1" dirty="0"/>
              <a:t>Ode</a:t>
            </a:r>
            <a:endParaRPr lang="en-US" sz="1100" dirty="0"/>
          </a:p>
          <a:p>
            <a:pPr marL="38100" indent="0">
              <a:buNone/>
            </a:pPr>
            <a:r>
              <a:rPr lang="en-US" sz="1100" b="1" dirty="0"/>
              <a:t>Ode </a:t>
            </a:r>
            <a:r>
              <a:rPr lang="en-US" sz="1100" dirty="0"/>
              <a:t>merupakan puisi jenis puisi yang berisi sanjungan kepada orang yang berjasa, baik berjasa kepada dirinya maupun kepada tanah air.</a:t>
            </a:r>
            <a:endParaRPr lang="en-US" sz="1100" dirty="0"/>
          </a:p>
          <a:p>
            <a:pPr marL="38100" indent="0">
              <a:buNone/>
            </a:pPr>
            <a:endParaRPr lang="en-US" sz="1100" dirty="0"/>
          </a:p>
          <a:p>
            <a:pPr marL="38100" indent="0">
              <a:buNone/>
            </a:pPr>
            <a:endParaRPr lang="en-US" sz="11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25" y="1158825"/>
            <a:ext cx="2822426" cy="27716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100" b="1" dirty="0"/>
              <a:t>4. Epigram</a:t>
            </a:r>
            <a:endParaRPr lang="en-US" sz="1100" b="1" dirty="0"/>
          </a:p>
          <a:p>
            <a:pPr marL="38100" indent="0">
              <a:buNone/>
            </a:pPr>
            <a:r>
              <a:rPr lang="en-US" sz="1100" b="1" dirty="0"/>
              <a:t>Epigram </a:t>
            </a:r>
            <a:r>
              <a:rPr lang="en-US" sz="1100" dirty="0"/>
              <a:t>merupakan puisi yang berisi tuntunan, ajaran hidup, atau nasihat.</a:t>
            </a:r>
            <a:endParaRPr lang="en-US" sz="1100" dirty="0"/>
          </a:p>
          <a:p>
            <a:pPr marL="38100" indent="0">
              <a:buNone/>
            </a:pPr>
            <a:endParaRPr lang="en-US" sz="1100" b="1" dirty="0"/>
          </a:p>
          <a:p>
            <a:pPr marL="38100" indent="0">
              <a:buNone/>
            </a:pPr>
            <a:r>
              <a:rPr lang="en-US" sz="1100" b="1" dirty="0"/>
              <a:t>5. Romansa</a:t>
            </a:r>
            <a:endParaRPr lang="en-US" sz="1100" b="1" dirty="0"/>
          </a:p>
          <a:p>
            <a:pPr marL="38100" indent="0">
              <a:buNone/>
            </a:pPr>
            <a:r>
              <a:rPr lang="en-US" sz="1100" b="1" dirty="0"/>
              <a:t>Romansa </a:t>
            </a:r>
            <a:r>
              <a:rPr lang="en-US" sz="1100" dirty="0"/>
              <a:t>merupakan puisi yang berisi luapan perasaan cinta kasih, baik berbentuk perasaan rindu, cemburu, bahagia, dan sedih</a:t>
            </a:r>
            <a:endParaRPr lang="en-US" sz="1100" dirty="0"/>
          </a:p>
          <a:p>
            <a:pPr marL="38100" indent="0">
              <a:buNone/>
            </a:pPr>
            <a:endParaRPr lang="en-US" sz="1100" b="1" dirty="0"/>
          </a:p>
          <a:p>
            <a:pPr marL="38100" indent="0">
              <a:buNone/>
            </a:pPr>
            <a:r>
              <a:rPr lang="en-US" sz="1100" b="1" dirty="0"/>
              <a:t>6. Elegi</a:t>
            </a:r>
            <a:endParaRPr lang="en-US" sz="1100" b="1" dirty="0"/>
          </a:p>
          <a:p>
            <a:pPr marL="38100" indent="0">
              <a:buNone/>
            </a:pPr>
            <a:r>
              <a:rPr lang="en-US" sz="1100" b="1" dirty="0"/>
              <a:t>Elegi </a:t>
            </a:r>
            <a:r>
              <a:rPr lang="en-US" sz="1100" dirty="0"/>
              <a:t>merupakan puisi yang berisi perasaan sedih, tangis, duka, dan lara. </a:t>
            </a:r>
            <a:endParaRPr lang="en-US" sz="1100" dirty="0"/>
          </a:p>
          <a:p>
            <a:pPr marL="38100" indent="0">
              <a:buNone/>
            </a:pPr>
            <a:endParaRPr lang="en-US" sz="11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25" y="1158825"/>
            <a:ext cx="2822426" cy="27716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4027</Words>
  <Application>WPS Presentation</Application>
  <PresentationFormat>On-screen Show (16:9)</PresentationFormat>
  <Paragraphs>147</Paragraphs>
  <Slides>15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Arial</vt:lpstr>
      <vt:lpstr>Oswald</vt:lpstr>
      <vt:lpstr>Tinos</vt:lpstr>
      <vt:lpstr>Montserrat</vt:lpstr>
      <vt:lpstr>Microsoft YaHei</vt:lpstr>
      <vt:lpstr>Arial Unicode MS</vt:lpstr>
      <vt:lpstr>Quintus template</vt:lpstr>
      <vt:lpstr>  PUISI  oleh  Hendra Kasmi   Universitas Bina Bangsa Getsempena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Penelitian Dosen Pemula  KAJIAN KEARIFAN LOKAL ACEH PADA TEKS CERPEN DALAM PEMBELAJARAN SASTRA DI SMA SE-BANDA ACEH  oleh  Hendra Kasmi Millata Zamana</dc:title>
  <dc:creator/>
  <cp:lastModifiedBy>HUMAS BBG</cp:lastModifiedBy>
  <cp:revision>55</cp:revision>
  <dcterms:created xsi:type="dcterms:W3CDTF">2023-07-12T14:09:00Z</dcterms:created>
  <dcterms:modified xsi:type="dcterms:W3CDTF">2023-10-26T14:22:16Z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B78B7E9D009C4132824B3E02DDCAC9FE</vt:lpwstr>
  </property>
  <property fmtid="{D5CDD505-2E9C-101B-9397-08002B2CF9AE}" pid="3" name="KSOProductBuildVer">
    <vt:lpwstr>1033-12.2.0.13266</vt:lpwstr>
  </property>
</Properties>
</file>