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71" d="100"/>
          <a:sy n="71" d="100"/>
        </p:scale>
        <p:origin x="2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8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7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2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4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4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6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4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2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8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8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4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7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D05AA2-E50F-43FE-B143-730E32395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38835" cy="11295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027931-44D3-4731-AE8D-93951A6A5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835" y="0"/>
            <a:ext cx="1909483" cy="11295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A42E6F-5423-48C9-B2A0-E7896E5BC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5751" y="0"/>
            <a:ext cx="3426249" cy="11295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A6727D-3A50-427A-A54A-1D93B1737D5D}"/>
              </a:ext>
            </a:extLst>
          </p:cNvPr>
          <p:cNvSpPr txBox="1"/>
          <p:nvPr/>
        </p:nvSpPr>
        <p:spPr>
          <a:xfrm>
            <a:off x="8508627" y="6284653"/>
            <a:ext cx="6098240" cy="46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Dedi Saputra, </a:t>
            </a:r>
            <a:r>
              <a:rPr kumimoji="0" lang="en-ID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S.Pd</a:t>
            </a:r>
            <a:r>
              <a:rPr kumimoji="0" lang="en-ID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kumimoji="0" lang="en-ID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M.Pd</a:t>
            </a:r>
            <a:endParaRPr kumimoji="0" lang="en-ID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684315-A435-44FE-8F91-1E3CE437EF91}"/>
              </a:ext>
            </a:extLst>
          </p:cNvPr>
          <p:cNvSpPr txBox="1"/>
          <p:nvPr/>
        </p:nvSpPr>
        <p:spPr>
          <a:xfrm>
            <a:off x="1680882" y="2011286"/>
            <a:ext cx="927174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60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9EAE51"/>
                  </a:outerShdw>
                </a:effectLst>
                <a:uLnTx/>
                <a:uFillTx/>
                <a:latin typeface="Garamond" panose="02020404030301010803"/>
                <a:ea typeface="+mj-ea"/>
                <a:cs typeface="+mj-cs"/>
              </a:rPr>
              <a:t>MATA KULIAH</a:t>
            </a:r>
            <a:br>
              <a:rPr kumimoji="0" lang="en-US" sz="6000" b="0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</a:br>
            <a:r>
              <a:rPr kumimoji="0" lang="en-US" sz="60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9EAE51">
                        <a:lumMod val="50000"/>
                      </a:srgbClr>
                    </a:gs>
                    <a:gs pos="50000">
                      <a:srgbClr val="9EAE51"/>
                    </a:gs>
                    <a:gs pos="100000">
                      <a:srgbClr val="9EAE51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Garamond" panose="02020404030301010803"/>
                <a:ea typeface="+mj-ea"/>
                <a:cs typeface="+mj-cs"/>
              </a:rPr>
              <a:t>BIOMEKANIKA OLAHRAGA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7432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4938-E3E8-4BC5-A10A-99F62C0F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20"/>
              </a:spcBef>
            </a:pPr>
            <a:r>
              <a:rPr lang="id-ID" sz="3600" b="1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MEKANIKA ENERGI KINETIK</a:t>
            </a:r>
            <a:br>
              <a:rPr lang="en-ID" sz="3600" dirty="0">
                <a:effectLst/>
                <a:latin typeface="Arial MT"/>
                <a:ea typeface="Arial MT"/>
                <a:cs typeface="Arial MT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0871C-93FF-4350-82BD-FB36E5D93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16633"/>
            <a:ext cx="6281873" cy="5248622"/>
          </a:xfrm>
        </p:spPr>
        <p:txBody>
          <a:bodyPr/>
          <a:lstStyle/>
          <a:p>
            <a:pPr algn="just"/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Pelaksanaan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lompat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galah.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Dalam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nomor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ini,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seorang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atlet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seperti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Sergei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Bubka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akan</a:t>
            </a:r>
            <a:r>
              <a:rPr lang="id-ID" sz="1800" spc="-28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melakukan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sprint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cepat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sepanjang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lajur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awalan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dengan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membawa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galahnya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untuk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mengembangkan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kinetik.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kinetik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(energi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dibangun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dalam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keadaan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bergerak) yang dibangun pada saat awalan ini digunakan untuk membengkokkan galah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ketika pelompat mulai</a:t>
            </a:r>
            <a:r>
              <a:rPr lang="id-ID" sz="1800" spc="3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menolak dan galah tersebut akan menyimpan apa yang disebut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balikan. 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044E3-3611-48F6-9DC0-9B0503808D8B}"/>
              </a:ext>
            </a:extLst>
          </p:cNvPr>
          <p:cNvSpPr txBox="1"/>
          <p:nvPr/>
        </p:nvSpPr>
        <p:spPr>
          <a:xfrm>
            <a:off x="1102659" y="526187"/>
            <a:ext cx="9776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2020" marR="824865" indent="-345440" algn="ctr">
              <a:spcBef>
                <a:spcPts val="15"/>
              </a:spcBef>
              <a:spcAft>
                <a:spcPts val="0"/>
              </a:spcAft>
            </a:pPr>
            <a:r>
              <a:rPr lang="id-ID" sz="2000" b="1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id-ID" sz="2000" b="1" kern="0" spc="-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000" b="1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ID" sz="2000" b="1" kern="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5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7049A-7871-45E2-BFBA-5A201A96C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460"/>
              </a:spcBef>
              <a:tabLst>
                <a:tab pos="700405" algn="l"/>
                <a:tab pos="701040" algn="l"/>
              </a:tabLst>
            </a:pPr>
            <a:r>
              <a:rPr lang="id-ID" sz="4000" b="1" kern="0" spc="-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Energi Kinetik</a:t>
            </a:r>
            <a:br>
              <a:rPr lang="en-ID" sz="4000" b="1" kern="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5F9F8-D2D6-483C-AAA6-BE0C93640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5440" algn="just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tabLst>
                <a:tab pos="900430" algn="l"/>
              </a:tabLst>
            </a:pP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Pembengkokan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id-ID" sz="1800" b="0" kern="0" spc="3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id-ID" sz="1800" b="0" kern="0" spc="3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mekanika.</a:t>
            </a:r>
            <a:r>
              <a:rPr lang="id-ID" sz="1800" b="0" kern="0" spc="3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id-ID" sz="1800" b="0" kern="0" spc="3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atlet</a:t>
            </a:r>
            <a:r>
              <a:rPr lang="id-ID" sz="1800" b="0" kern="0" spc="3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berlari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lambat,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bengkoknya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berkurang,</a:t>
            </a:r>
            <a:r>
              <a:rPr lang="id-ID" sz="1800" b="0" kern="0" spc="15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energi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balikan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tersimpan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sedikit.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id-ID" sz="1800" b="0" kern="0" spc="12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sebabnya,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mengapa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nomor</a:t>
            </a:r>
            <a:r>
              <a:rPr lang="id-ID" sz="1800" b="0" kern="0" spc="13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lompat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id-ID" sz="1800" b="0" kern="0" spc="13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kemampuan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sprint</a:t>
            </a:r>
            <a:r>
              <a:rPr lang="id-ID" sz="1800" b="0" kern="0" spc="20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id-ID" sz="1800" b="0" kern="0" spc="19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tinggi.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cepat</a:t>
            </a:r>
            <a:r>
              <a:rPr lang="id-ID" sz="1800" b="0" kern="0" spc="20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awalan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pelompat,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id-ID" sz="1800" b="0" kern="0" spc="2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lang="id-ID" sz="1800" b="0" kern="0" spc="20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pula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batas</a:t>
            </a:r>
            <a:r>
              <a:rPr lang="id-ID" sz="1800" b="0" kern="0" spc="1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pegangan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id-ID" sz="1800" b="0" kern="0" spc="2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1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tersebut.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Pegangan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id-ID" sz="1800" b="0" kern="0" spc="1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1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id-ID" sz="1800" b="0" kern="0" spc="1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membengkokkan</a:t>
            </a:r>
            <a:r>
              <a:rPr lang="id-ID" sz="1800" b="0" kern="0" spc="15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kuat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baik.</a:t>
            </a:r>
            <a:r>
              <a:rPr lang="id-ID" sz="1800" b="0" kern="0" spc="16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id-ID" sz="1800" b="0" kern="0" spc="15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atlet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id-ID" sz="1800" b="0" kern="0" spc="17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membengkokkan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demikian,</a:t>
            </a:r>
            <a:r>
              <a:rPr lang="id-ID" sz="1800" b="0" kern="0" spc="17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id-ID" sz="1800" b="0" kern="0" spc="17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energi</a:t>
            </a:r>
            <a:r>
              <a:rPr lang="id-ID" sz="1800" b="0" kern="0" spc="17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balikan</a:t>
            </a:r>
            <a:r>
              <a:rPr lang="id-ID" sz="1800" b="0" kern="0" spc="16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tersimpan pada</a:t>
            </a:r>
            <a:r>
              <a:rPr lang="id-ID" sz="1800" b="0" kern="0" spc="-5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galah</a:t>
            </a:r>
            <a:r>
              <a:rPr lang="id-ID" sz="1800" b="0" kern="0" spc="-1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tersebut.</a:t>
            </a:r>
            <a:endParaRPr lang="en-ID" sz="1800" b="1" kern="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5935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DF0F-ECBF-45E3-96F3-A02BDD7FF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LOMPAT GALAH DARI CABANG ATLETIK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540CD-B89A-4594-8B54-099DEB33A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Pada puncak ketinggian, ketika pelompat tidak bisa menaik lagi, energi kinetik si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pelompat menjadi nol, sebab untuk sesaat si pelompat tidak bergerak lagi. Tetapi energi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potensialnya menjadi sangat besar karena si pelompat berada di puncak ketinggian. Baru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ketika si pelompat bergerak turun kembali ke bumi dan berakselerasi setiap saat, maka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potensialnya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diubah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menjadi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kinetik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secara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bertahap.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Sesaat</a:t>
            </a:r>
            <a:r>
              <a:rPr lang="id-ID" sz="1800" spc="3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sebelum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tubuhnya mendarat menghantam matras pendaratan, kecepatannya menjadi sangat tinggi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dan</a:t>
            </a:r>
            <a:r>
              <a:rPr lang="id-ID" sz="1800" spc="29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nilai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kinetiknya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juga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sangat</a:t>
            </a:r>
            <a:r>
              <a:rPr lang="id-ID" sz="1800" spc="29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tinggi.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Massa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tubuh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pelompat</a:t>
            </a:r>
            <a:r>
              <a:rPr lang="id-ID" sz="1800" spc="29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karenanya</a:t>
            </a:r>
            <a:r>
              <a:rPr lang="id-ID" sz="1800" spc="29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akan</a:t>
            </a:r>
            <a:r>
              <a:rPr lang="id-ID" sz="1800" spc="-28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menekan matras pendaratan dengan kuat, dan menghasilkan panas pada permukaan matras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itu akibat kontak tubuhnya dengan matras. Penekanan pada matras pendartan dan panas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dihasilkannya merupakan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gambaran dari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kerja oleh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energi kinetik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si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pelompat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26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02651-C3D0-4AFA-93CD-43F6D555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CABANG ATLIT DALAM BIOMEKANIKA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14E9E-80A9-4DDA-81A1-ED0FFAF8D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Cara paling mudah untuk memikirkan energi kinetik adalah dengan memandangnya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sebagai</a:t>
            </a:r>
            <a:r>
              <a:rPr lang="id-ID" sz="1800" spc="-2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kemampuan</a:t>
            </a:r>
            <a:r>
              <a:rPr lang="id-ID" sz="1800" spc="-1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dari</a:t>
            </a:r>
            <a:r>
              <a:rPr lang="id-ID" sz="1800" spc="-2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suatu</a:t>
            </a:r>
            <a:r>
              <a:rPr lang="id-ID" sz="1800" spc="-2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pobjek</a:t>
            </a:r>
            <a:r>
              <a:rPr lang="id-ID" sz="1800" spc="-2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</a:t>
            </a:r>
            <a:r>
              <a:rPr lang="id-ID" sz="1800" spc="-1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sedang</a:t>
            </a:r>
            <a:r>
              <a:rPr lang="id-ID" sz="1800" spc="-2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bergerak</a:t>
            </a:r>
            <a:r>
              <a:rPr lang="id-ID" sz="1800" spc="-2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untuk</a:t>
            </a:r>
            <a:r>
              <a:rPr lang="id-ID" sz="1800" spc="-2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melakukan</a:t>
            </a:r>
            <a:r>
              <a:rPr lang="id-ID" sz="1800" spc="-1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suatu</a:t>
            </a:r>
            <a:r>
              <a:rPr lang="id-ID" sz="1800" spc="-2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„kerja</a:t>
            </a:r>
            <a:r>
              <a:rPr lang="id-ID" sz="1800" dirty="0">
                <a:effectLst/>
                <a:latin typeface="Arial" panose="020B0604020202020204" pitchFamily="34" charset="0"/>
                <a:ea typeface="Arial MT"/>
              </a:rPr>
              <a:t>‟</a:t>
            </a:r>
            <a:r>
              <a:rPr lang="id-ID" sz="1800" spc="-28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pada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apapun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dikenainya.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Objek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bergerak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itu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dapat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berupa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benda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apa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saja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termasuk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tubuh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kita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sendiri.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Benda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itu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dapat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pula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seorang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atlet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berlari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ke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arah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lawannya, atau sebatang anak panah yang ditembakkan ke arah suatu target. Jika benda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 bergerak itu memiliki kemampuan untuk melakukan kerja, maka benda itu dapat</a:t>
            </a:r>
            <a:r>
              <a:rPr lang="id-ID" sz="1800" spc="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menerapkan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daya melalui jarak tertentu pada apapun</a:t>
            </a:r>
            <a:r>
              <a:rPr lang="id-ID" sz="1800" spc="-5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d-ID" sz="1800" dirty="0">
                <a:effectLst/>
                <a:latin typeface="Arial Narrow" panose="020B0606020202030204" pitchFamily="34" charset="0"/>
                <a:ea typeface="Arial MT"/>
                <a:cs typeface="Arial" panose="020B0604020202020204" pitchFamily="34" charset="0"/>
              </a:rPr>
              <a:t>yang dihantamnya.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9647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728E4-631F-454A-BE48-58627D531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EVALUASI DALAM CABANG OLAHRAGA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866C-03A7-4F23-B3A0-43D88FBE4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algn="just">
              <a:lnSpc>
                <a:spcPct val="150000"/>
              </a:lnSpc>
              <a:spcBef>
                <a:spcPts val="460"/>
              </a:spcBef>
              <a:buFont typeface="+mj-lt"/>
              <a:buAutoNum type="arabicPeriod"/>
              <a:tabLst>
                <a:tab pos="700405" algn="l"/>
                <a:tab pos="701040" algn="l"/>
              </a:tabLst>
            </a:pP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Pada saat yang bersamaan dapat dilihat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energi kinetik yang terlibat dalam peristiwa</a:t>
            </a:r>
            <a:r>
              <a:rPr lang="id-ID" sz="1800" b="0" kern="0" spc="-28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tersebut. Jika akan membandingkan kerasnya tabrakan dari kedua pemain penjaga terhadap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lawannya,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maka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apakah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energi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kinetik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merupakan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gambaran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dari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kerasnya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tabrakan</a:t>
            </a:r>
            <a:r>
              <a:rPr lang="id-ID" sz="1800" b="0" kern="0" spc="30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tersebut?</a:t>
            </a:r>
            <a:endParaRPr lang="en-ID" sz="1800" b="1" kern="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  <a:tabLst>
                <a:tab pos="700405" algn="l"/>
                <a:tab pos="701040" algn="l"/>
              </a:tabLst>
            </a:pP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Dalam olahraga, ketika seorang atlet sedang bergerak, atlet tersebut pasti memiliki</a:t>
            </a:r>
            <a:r>
              <a:rPr lang="id-ID" sz="1800" b="0" kern="0" spc="5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 </a:t>
            </a:r>
            <a:r>
              <a:rPr lang="id-ID" sz="1800" b="0" kern="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baik momentum maupun energi kinetik. Lalu di mana bedanya?</a:t>
            </a:r>
            <a:endParaRPr lang="en-ID" sz="1800" b="1" kern="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2574634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19</TotalTime>
  <Words>474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MT</vt:lpstr>
      <vt:lpstr>Arial Narrow</vt:lpstr>
      <vt:lpstr>Calibri Light</vt:lpstr>
      <vt:lpstr>Garamond</vt:lpstr>
      <vt:lpstr>Rockwell</vt:lpstr>
      <vt:lpstr>Times New Roman</vt:lpstr>
      <vt:lpstr>Wingdings</vt:lpstr>
      <vt:lpstr>Atlas</vt:lpstr>
      <vt:lpstr>PowerPoint Presentation</vt:lpstr>
      <vt:lpstr>MEKANIKA ENERGI KINETIK </vt:lpstr>
      <vt:lpstr>Energi Kinetik </vt:lpstr>
      <vt:lpstr>LOMPAT GALAH DARI CABANG ATLETIK</vt:lpstr>
      <vt:lpstr>CABANG ATLIT DALAM BIOMEKANIKA</vt:lpstr>
      <vt:lpstr>EVALUASI DALAM CABANG OLAHRAGA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Dedi Saputra</dc:creator>
  <cp:lastModifiedBy>Dedi Saputra</cp:lastModifiedBy>
  <cp:revision>3</cp:revision>
  <dcterms:created xsi:type="dcterms:W3CDTF">2023-10-03T05:53:38Z</dcterms:created>
  <dcterms:modified xsi:type="dcterms:W3CDTF">2023-10-03T06:12:40Z</dcterms:modified>
</cp:coreProperties>
</file>