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66" r:id="rId3"/>
    <p:sldId id="26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58" r:id="rId13"/>
  </p:sldIdLst>
  <p:sldSz cx="12192000" cy="6858000"/>
  <p:notesSz cx="6858000" cy="9144000"/>
  <p:defaultTextStyle>
    <a:defPPr>
      <a:defRPr lang="id-ID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3">
          <p15:clr>
            <a:srgbClr val="A4A3A4"/>
          </p15:clr>
        </p15:guide>
        <p15:guide id="2" pos="380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664" y="176"/>
      </p:cViewPr>
      <p:guideLst>
        <p:guide orient="horz" pos="2123"/>
        <p:guide pos="38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FCA11-D8BE-461E-B098-E467D4667C2B}" type="datetimeFigureOut">
              <a:rPr lang="en-US" smtClean="0"/>
              <a:t>8/9/24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D0A2B-3403-48E9-9B69-46FD87731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59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fontAlgn="base"/>
            <a:r>
              <a:rPr lang="en-US" strike="noStrike" noProof="1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  <a:p>
            <a:pPr lvl="1" fontAlgn="base"/>
            <a:r>
              <a:rPr lang="en-US" strike="noStrike" noProof="1"/>
              <a:t>Second level</a:t>
            </a:r>
          </a:p>
          <a:p>
            <a:pPr lvl="2" fontAlgn="base"/>
            <a:r>
              <a:rPr lang="en-US" strike="noStrike" noProof="1"/>
              <a:t>Third level</a:t>
            </a:r>
          </a:p>
          <a:p>
            <a:pPr lvl="3" fontAlgn="base"/>
            <a:r>
              <a:rPr lang="en-US" strike="noStrike" noProof="1"/>
              <a:t>Fourth level</a:t>
            </a:r>
          </a:p>
          <a:p>
            <a:pPr lvl="4" fontAlgn="base"/>
            <a:r>
              <a:rPr lang="en-US" strike="noStrike" noProof="1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en-US" strike="noStrike" noProof="1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fontAlgn="base"/>
            <a:r>
              <a:rPr lang="en-US" strike="noStrike" noProof="1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1B07D3C2-3774-4F51-9F6E-31F350C926CF}" type="datetimeFigureOut">
              <a:rPr kumimoji="0" lang="id-ID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09/08/24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fontAlgn="base" hangingPunct="1"/>
            <a:fld id="{9A0DB2DC-4C9A-4742-B13C-FB6460FD3503}" type="slidenum">
              <a:rPr lang="id-ID" strike="noStrike" noProof="1" dirty="0">
                <a:latin typeface="Calibri" panose="020F0502020204030204" pitchFamily="34" charset="0"/>
                <a:ea typeface="+mn-ea"/>
                <a:cs typeface="+mn-cs"/>
              </a:rPr>
              <a:t>‹#›</a:t>
            </a:fld>
            <a:endParaRPr lang="id-ID" strike="noStrike" noProof="1"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386080" y="2843530"/>
            <a:ext cx="11419840" cy="585470"/>
          </a:xfrm>
        </p:spPr>
        <p:txBody>
          <a:bodyPr vert="horz" wrap="square" lIns="91440" tIns="45720" rIns="91440" bIns="45720" anchor="b" anchorCtr="0"/>
          <a:lstStyle/>
          <a:p>
            <a:pPr eaLnBrk="1" hangingPunct="1"/>
            <a:r>
              <a:rPr lang="en-US" altLang="zh-CN" sz="3300" b="1" kern="1200" dirty="0" err="1">
                <a:latin typeface="Cambria" panose="02040503050406030204" pitchFamily="18" charset="0"/>
                <a:ea typeface="+mj-ea"/>
                <a:cs typeface="+mj-cs"/>
              </a:rPr>
              <a:t>Pertemuan</a:t>
            </a:r>
            <a:r>
              <a:rPr lang="en-US" altLang="zh-CN" sz="3300" b="1" kern="1200" dirty="0">
                <a:latin typeface="Cambria" panose="02040503050406030204" pitchFamily="18" charset="0"/>
                <a:ea typeface="+mj-ea"/>
                <a:cs typeface="+mj-cs"/>
              </a:rPr>
              <a:t> 7 – TCP/IP</a:t>
            </a:r>
            <a:endParaRPr lang="en-US" altLang="en-US" sz="3300" b="1" kern="1200" dirty="0">
              <a:latin typeface="Cambria" panose="02040503050406030204" pitchFamily="18" charset="0"/>
              <a:ea typeface="+mj-ea"/>
              <a:cs typeface="+mj-cs"/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2344924" y="4731785"/>
            <a:ext cx="7278687" cy="512763"/>
          </a:xfrm>
        </p:spPr>
        <p:txBody>
          <a:bodyPr vert="horz" wrap="square" lIns="91440" tIns="45720" rIns="91440" bIns="45720" anchor="t" anchorCtr="0"/>
          <a:lstStyle/>
          <a:p>
            <a:pPr eaLnBrk="1" hangingPunct="1"/>
            <a:r>
              <a:rPr lang="en-US" altLang="zh-CN" sz="2500" dirty="0">
                <a:latin typeface="Cambria" panose="02040503050406030204" pitchFamily="18" charset="0"/>
              </a:rPr>
              <a:t>MATA KULIAH : KOMUNIKASI DATA</a:t>
            </a:r>
          </a:p>
          <a:p>
            <a:pPr eaLnBrk="1" hangingPunct="1"/>
            <a:endParaRPr lang="en-US" altLang="zh-CN" sz="2500" dirty="0">
              <a:latin typeface="Cambria" panose="02040503050406030204" pitchFamily="18" charset="0"/>
            </a:endParaRPr>
          </a:p>
          <a:p>
            <a:pPr eaLnBrk="1" hangingPunct="1"/>
            <a:r>
              <a:rPr lang="en-US" altLang="zh-CN" sz="2500" dirty="0">
                <a:latin typeface="Cambria" panose="02040503050406030204" pitchFamily="18" charset="0"/>
              </a:rPr>
              <a:t>UNIVERSITAS BINA BANGSA GETSEMPENA</a:t>
            </a:r>
          </a:p>
          <a:p>
            <a:pPr eaLnBrk="1" hangingPunct="1"/>
            <a:r>
              <a:rPr lang="en-US" altLang="zh-CN" sz="2500" kern="1200" dirty="0">
                <a:latin typeface="Cambria" panose="02040503050406030204" pitchFamily="18" charset="0"/>
                <a:ea typeface="+mn-ea"/>
                <a:cs typeface="+mn-cs"/>
              </a:rPr>
              <a:t>PROGRAM STUDI ILMU KOMPUTER</a:t>
            </a:r>
          </a:p>
        </p:txBody>
      </p:sp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5D48C-2DA6-504E-8D39-4B0EBD3CE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KONFIGURAS DAN TROUBLESHOOTING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E4D83-31E0-B44D-8E09-E87CFE459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b="1" dirty="0" err="1"/>
              <a:t>Konfigurasi</a:t>
            </a:r>
            <a:r>
              <a:rPr lang="en-ID" b="1" dirty="0"/>
              <a:t> IP</a:t>
            </a:r>
          </a:p>
          <a:p>
            <a:r>
              <a:rPr lang="en-ID" b="1" dirty="0"/>
              <a:t>Static IP:</a:t>
            </a:r>
            <a:r>
              <a:rPr lang="en-ID" dirty="0"/>
              <a:t> Alamat IP yang </a:t>
            </a:r>
            <a:r>
              <a:rPr lang="en-ID" dirty="0" err="1"/>
              <a:t>ditetapkan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manual.</a:t>
            </a:r>
          </a:p>
          <a:p>
            <a:r>
              <a:rPr lang="en-ID" b="1" dirty="0"/>
              <a:t>Dynamic IP:</a:t>
            </a:r>
            <a:r>
              <a:rPr lang="en-ID" dirty="0"/>
              <a:t> Alamat IP yang </a:t>
            </a:r>
            <a:r>
              <a:rPr lang="en-ID" dirty="0" err="1"/>
              <a:t>diberikan</a:t>
            </a:r>
            <a:r>
              <a:rPr lang="en-ID" dirty="0"/>
              <a:t> oleh DHCP (Dynamic Host Configuration Protocol).</a:t>
            </a:r>
          </a:p>
          <a:p>
            <a:pPr marL="0" indent="0">
              <a:buNone/>
            </a:pPr>
            <a:r>
              <a:rPr lang="en-ID" b="1" dirty="0"/>
              <a:t>Troubleshooting </a:t>
            </a:r>
            <a:r>
              <a:rPr lang="en-ID" b="1" dirty="0" err="1"/>
              <a:t>Jaringan</a:t>
            </a:r>
            <a:endParaRPr lang="en-ID" b="1" dirty="0"/>
          </a:p>
          <a:p>
            <a:r>
              <a:rPr lang="en-ID" b="1" dirty="0"/>
              <a:t>Tools:</a:t>
            </a:r>
            <a:endParaRPr lang="en-ID" dirty="0"/>
          </a:p>
          <a:p>
            <a:pPr lvl="1"/>
            <a:r>
              <a:rPr lang="en-ID" b="1" dirty="0"/>
              <a:t>Ping:</a:t>
            </a:r>
            <a:r>
              <a:rPr lang="en-ID" dirty="0"/>
              <a:t> </a:t>
            </a:r>
            <a:r>
              <a:rPr lang="en-ID" dirty="0" err="1"/>
              <a:t>Menguji</a:t>
            </a:r>
            <a:r>
              <a:rPr lang="en-ID" dirty="0"/>
              <a:t> </a:t>
            </a:r>
            <a:r>
              <a:rPr lang="en-ID" dirty="0" err="1"/>
              <a:t>konektivitas</a:t>
            </a:r>
            <a:r>
              <a:rPr lang="en-ID" dirty="0"/>
              <a:t>.</a:t>
            </a:r>
          </a:p>
          <a:p>
            <a:pPr lvl="1"/>
            <a:r>
              <a:rPr lang="en-ID" b="1" dirty="0"/>
              <a:t>Traceroute:</a:t>
            </a:r>
            <a:r>
              <a:rPr lang="en-ID" dirty="0"/>
              <a:t> </a:t>
            </a:r>
            <a:r>
              <a:rPr lang="en-ID" dirty="0" err="1"/>
              <a:t>Melacak</a:t>
            </a:r>
            <a:r>
              <a:rPr lang="en-ID" dirty="0"/>
              <a:t> </a:t>
            </a:r>
            <a:r>
              <a:rPr lang="en-ID" dirty="0" err="1"/>
              <a:t>jalur</a:t>
            </a:r>
            <a:r>
              <a:rPr lang="en-ID" dirty="0"/>
              <a:t> </a:t>
            </a:r>
            <a:r>
              <a:rPr lang="en-ID" dirty="0" err="1"/>
              <a:t>paket</a:t>
            </a:r>
            <a:r>
              <a:rPr lang="en-ID" dirty="0"/>
              <a:t> data.</a:t>
            </a:r>
          </a:p>
          <a:p>
            <a:pPr lvl="1"/>
            <a:r>
              <a:rPr lang="en-ID" b="1" dirty="0"/>
              <a:t>Netstat:</a:t>
            </a:r>
            <a:r>
              <a:rPr lang="en-ID" dirty="0"/>
              <a:t> </a:t>
            </a:r>
            <a:r>
              <a:rPr lang="en-ID" dirty="0" err="1"/>
              <a:t>Menampilkan</a:t>
            </a:r>
            <a:r>
              <a:rPr lang="en-ID" dirty="0"/>
              <a:t> </a:t>
            </a:r>
            <a:r>
              <a:rPr lang="en-ID" dirty="0" err="1"/>
              <a:t>statistik</a:t>
            </a:r>
            <a:r>
              <a:rPr lang="en-ID" dirty="0"/>
              <a:t> </a:t>
            </a:r>
            <a:r>
              <a:rPr lang="en-ID" dirty="0" err="1"/>
              <a:t>jaringan</a:t>
            </a:r>
            <a:r>
              <a:rPr lang="en-ID" dirty="0"/>
              <a:t>.</a:t>
            </a:r>
          </a:p>
          <a:p>
            <a:pPr lvl="1"/>
            <a:r>
              <a:rPr lang="en-ID" b="1" dirty="0"/>
              <a:t>Wireshark:</a:t>
            </a:r>
            <a:r>
              <a:rPr lang="en-ID" dirty="0"/>
              <a:t> </a:t>
            </a:r>
            <a:r>
              <a:rPr lang="en-ID" dirty="0" err="1"/>
              <a:t>Menganalisis</a:t>
            </a:r>
            <a:r>
              <a:rPr lang="en-ID" dirty="0"/>
              <a:t> </a:t>
            </a:r>
            <a:r>
              <a:rPr lang="en-ID" dirty="0" err="1"/>
              <a:t>paket</a:t>
            </a:r>
            <a:r>
              <a:rPr lang="en-ID" dirty="0"/>
              <a:t> data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0478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0B343-1CF9-DA43-B4C5-90FB66D11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STUDI KASUS DAN LATIHAN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D8327-1AF5-1347-B90D-94D316E31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2000" b="1" dirty="0" err="1"/>
              <a:t>Studi</a:t>
            </a:r>
            <a:r>
              <a:rPr lang="en-ID" sz="2000" b="1" dirty="0"/>
              <a:t> </a:t>
            </a:r>
            <a:r>
              <a:rPr lang="en-ID" sz="2000" b="1" dirty="0" err="1"/>
              <a:t>Kasus</a:t>
            </a:r>
            <a:r>
              <a:rPr lang="en-ID" sz="2000" b="1" dirty="0"/>
              <a:t>:</a:t>
            </a:r>
          </a:p>
          <a:p>
            <a:r>
              <a:rPr lang="en-ID" sz="2000" b="1" dirty="0" err="1"/>
              <a:t>Implementasi</a:t>
            </a:r>
            <a:r>
              <a:rPr lang="en-ID" sz="2000" b="1" dirty="0"/>
              <a:t> </a:t>
            </a:r>
            <a:r>
              <a:rPr lang="en-ID" sz="2000" b="1" dirty="0" err="1"/>
              <a:t>Jaringan</a:t>
            </a:r>
            <a:r>
              <a:rPr lang="en-ID" sz="2000" b="1" dirty="0"/>
              <a:t> TCP/IP di Perusahaan:</a:t>
            </a:r>
            <a:r>
              <a:rPr lang="en-ID" sz="2000" dirty="0"/>
              <a:t> </a:t>
            </a:r>
            <a:r>
              <a:rPr lang="en-ID" sz="2000" dirty="0" err="1"/>
              <a:t>Merancang</a:t>
            </a:r>
            <a:r>
              <a:rPr lang="en-ID" sz="2000" dirty="0"/>
              <a:t> </a:t>
            </a:r>
            <a:r>
              <a:rPr lang="en-ID" sz="2000" dirty="0" err="1"/>
              <a:t>jaringan</a:t>
            </a:r>
            <a:r>
              <a:rPr lang="en-ID" sz="2000" dirty="0"/>
              <a:t>, </a:t>
            </a:r>
            <a:r>
              <a:rPr lang="en-ID" sz="2000" dirty="0" err="1"/>
              <a:t>konfigurasi</a:t>
            </a:r>
            <a:r>
              <a:rPr lang="en-ID" sz="2000" dirty="0"/>
              <a:t> IP, dan </a:t>
            </a:r>
            <a:r>
              <a:rPr lang="en-ID" sz="2000" dirty="0" err="1"/>
              <a:t>keamanan</a:t>
            </a:r>
            <a:r>
              <a:rPr lang="en-ID" sz="2000" dirty="0"/>
              <a:t>.</a:t>
            </a:r>
          </a:p>
          <a:p>
            <a:r>
              <a:rPr lang="en-ID" sz="2000" b="1" dirty="0" err="1"/>
              <a:t>Masalah</a:t>
            </a:r>
            <a:r>
              <a:rPr lang="en-ID" sz="2000" b="1" dirty="0"/>
              <a:t> </a:t>
            </a:r>
            <a:r>
              <a:rPr lang="en-ID" sz="2000" b="1" dirty="0" err="1"/>
              <a:t>Umum</a:t>
            </a:r>
            <a:r>
              <a:rPr lang="en-ID" sz="2000" b="1" dirty="0"/>
              <a:t> dan Solusi:</a:t>
            </a:r>
            <a:r>
              <a:rPr lang="en-ID" sz="2000" dirty="0"/>
              <a:t> </a:t>
            </a:r>
            <a:r>
              <a:rPr lang="en-ID" sz="2000" dirty="0" err="1"/>
              <a:t>Mengatasi</a:t>
            </a:r>
            <a:r>
              <a:rPr lang="en-ID" sz="2000" dirty="0"/>
              <a:t> </a:t>
            </a:r>
            <a:r>
              <a:rPr lang="en-ID" sz="2000" dirty="0" err="1"/>
              <a:t>konflik</a:t>
            </a:r>
            <a:r>
              <a:rPr lang="en-ID" sz="2000" dirty="0"/>
              <a:t> IP, </a:t>
            </a:r>
            <a:r>
              <a:rPr lang="en-ID" sz="2000" dirty="0" err="1"/>
              <a:t>kesalahan</a:t>
            </a:r>
            <a:r>
              <a:rPr lang="en-ID" sz="2000" dirty="0"/>
              <a:t> routing, dan </a:t>
            </a:r>
            <a:r>
              <a:rPr lang="en-ID" sz="2000" dirty="0" err="1"/>
              <a:t>gangguan</a:t>
            </a:r>
            <a:r>
              <a:rPr lang="en-ID" sz="2000" dirty="0"/>
              <a:t> </a:t>
            </a:r>
            <a:r>
              <a:rPr lang="en-ID" sz="2000" dirty="0" err="1"/>
              <a:t>konektivitas</a:t>
            </a:r>
            <a:r>
              <a:rPr lang="en-ID" sz="2000" dirty="0"/>
              <a:t>.</a:t>
            </a:r>
          </a:p>
          <a:p>
            <a:pPr marL="0" indent="0">
              <a:buNone/>
            </a:pPr>
            <a:r>
              <a:rPr lang="en-ID" sz="2000" b="1" dirty="0"/>
              <a:t>Latihan </a:t>
            </a:r>
            <a:r>
              <a:rPr lang="en-ID" sz="2000" b="1" dirty="0" err="1"/>
              <a:t>Praktis</a:t>
            </a:r>
            <a:r>
              <a:rPr lang="en-ID" sz="2000" b="1" dirty="0"/>
              <a:t>:</a:t>
            </a:r>
          </a:p>
          <a:p>
            <a:r>
              <a:rPr lang="en-ID" sz="2000" b="1" dirty="0"/>
              <a:t>Menyusun dan </a:t>
            </a:r>
            <a:r>
              <a:rPr lang="en-ID" sz="2000" b="1" dirty="0" err="1"/>
              <a:t>Mengkonfigurasi</a:t>
            </a:r>
            <a:r>
              <a:rPr lang="en-ID" sz="2000" b="1" dirty="0"/>
              <a:t> </a:t>
            </a:r>
            <a:r>
              <a:rPr lang="en-ID" sz="2000" b="1" dirty="0" err="1"/>
              <a:t>Jaringan</a:t>
            </a:r>
            <a:r>
              <a:rPr lang="en-ID" sz="2000" b="1" dirty="0"/>
              <a:t>: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router, switch, dan </a:t>
            </a:r>
            <a:r>
              <a:rPr lang="en-ID" sz="2000" dirty="0" err="1"/>
              <a:t>perangkat</a:t>
            </a:r>
            <a:r>
              <a:rPr lang="en-ID" sz="2000" dirty="0"/>
              <a:t> </a:t>
            </a:r>
            <a:r>
              <a:rPr lang="en-ID" sz="2000" dirty="0" err="1"/>
              <a:t>jaringan</a:t>
            </a:r>
            <a:r>
              <a:rPr lang="en-ID" sz="2000" dirty="0"/>
              <a:t>.</a:t>
            </a:r>
          </a:p>
          <a:p>
            <a:r>
              <a:rPr lang="en-ID" sz="2000" b="1" dirty="0" err="1"/>
              <a:t>Menerapkan</a:t>
            </a:r>
            <a:r>
              <a:rPr lang="en-ID" sz="2000" b="1" dirty="0"/>
              <a:t> Subnetting:</a:t>
            </a:r>
            <a:r>
              <a:rPr lang="en-ID" sz="2000" dirty="0"/>
              <a:t> Menyusun subnet </a:t>
            </a:r>
            <a:r>
              <a:rPr lang="en-ID" sz="2000" dirty="0" err="1"/>
              <a:t>untuk</a:t>
            </a:r>
            <a:r>
              <a:rPr lang="en-ID" sz="2000" dirty="0"/>
              <a:t> </a:t>
            </a:r>
            <a:r>
              <a:rPr lang="en-ID" sz="2000" dirty="0" err="1"/>
              <a:t>jaringan</a:t>
            </a:r>
            <a:r>
              <a:rPr lang="en-ID" sz="2000" dirty="0"/>
              <a:t> yang </a:t>
            </a:r>
            <a:r>
              <a:rPr lang="en-ID" sz="2000" dirty="0" err="1"/>
              <a:t>berbeda</a:t>
            </a:r>
            <a:r>
              <a:rPr lang="en-ID" sz="2000" dirty="0"/>
              <a:t>.</a:t>
            </a:r>
          </a:p>
          <a:p>
            <a:r>
              <a:rPr lang="en-ID" sz="2000" b="1" dirty="0"/>
              <a:t>Troubleshooting </a:t>
            </a:r>
            <a:r>
              <a:rPr lang="en-ID" sz="2000" b="1" dirty="0" err="1"/>
              <a:t>Jaringan</a:t>
            </a:r>
            <a:r>
              <a:rPr lang="en-ID" sz="2000" b="1" dirty="0"/>
              <a:t>:</a:t>
            </a:r>
            <a:r>
              <a:rPr lang="en-ID" sz="2000" dirty="0"/>
              <a:t> </a:t>
            </a:r>
            <a:r>
              <a:rPr lang="en-ID" sz="2000" dirty="0" err="1"/>
              <a:t>Mengidentifikasi</a:t>
            </a:r>
            <a:r>
              <a:rPr lang="en-ID" sz="2000" dirty="0"/>
              <a:t> dan </a:t>
            </a:r>
            <a:r>
              <a:rPr lang="en-ID" sz="2000" dirty="0" err="1"/>
              <a:t>memperbaiki</a:t>
            </a:r>
            <a:r>
              <a:rPr lang="en-ID" sz="2000" dirty="0"/>
              <a:t> </a:t>
            </a:r>
            <a:r>
              <a:rPr lang="en-ID" sz="2000" dirty="0" err="1"/>
              <a:t>masalah</a:t>
            </a:r>
            <a:r>
              <a:rPr lang="en-ID" sz="2000" dirty="0"/>
              <a:t> </a:t>
            </a:r>
            <a:r>
              <a:rPr lang="en-ID" sz="2000" dirty="0" err="1"/>
              <a:t>menggunakan</a:t>
            </a:r>
            <a:r>
              <a:rPr lang="en-ID" sz="2000" dirty="0"/>
              <a:t> </a:t>
            </a:r>
            <a:r>
              <a:rPr lang="en-ID" sz="2000" dirty="0" err="1"/>
              <a:t>alat</a:t>
            </a:r>
            <a:r>
              <a:rPr lang="en-ID" sz="2000" dirty="0"/>
              <a:t> </a:t>
            </a:r>
            <a:r>
              <a:rPr lang="en-ID" sz="2000" dirty="0" err="1"/>
              <a:t>seperti</a:t>
            </a:r>
            <a:r>
              <a:rPr lang="en-ID" sz="2000" dirty="0"/>
              <a:t> ping dan traceroute.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870241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94C596-BBAC-44AF-8941-76231AD7EE9B}"/>
              </a:ext>
            </a:extLst>
          </p:cNvPr>
          <p:cNvSpPr txBox="1"/>
          <p:nvPr/>
        </p:nvSpPr>
        <p:spPr>
          <a:xfrm>
            <a:off x="3570375" y="1645920"/>
            <a:ext cx="34193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/>
              <a:t>Terima</a:t>
            </a:r>
            <a:r>
              <a:rPr lang="en-US" sz="4800" b="1" dirty="0"/>
              <a:t> Kasih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ADA13DF-E24D-42C9-85C1-FB52A25C3E99}"/>
              </a:ext>
            </a:extLst>
          </p:cNvPr>
          <p:cNvSpPr txBox="1"/>
          <p:nvPr/>
        </p:nvSpPr>
        <p:spPr>
          <a:xfrm>
            <a:off x="5877032" y="3013501"/>
            <a:ext cx="22254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err="1"/>
              <a:t>Syukran</a:t>
            </a:r>
            <a:endParaRPr lang="en-US" sz="4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634BA0-D12E-46DB-814E-9DF6C646B7F6}"/>
              </a:ext>
            </a:extLst>
          </p:cNvPr>
          <p:cNvSpPr txBox="1"/>
          <p:nvPr/>
        </p:nvSpPr>
        <p:spPr>
          <a:xfrm>
            <a:off x="6692447" y="3658269"/>
            <a:ext cx="28201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/>
              <a:t>Thank You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3" name="Rectangle 1032">
            <a:extLst>
              <a:ext uri="{FF2B5EF4-FFF2-40B4-BE49-F238E27FC236}">
                <a16:creationId xmlns:a16="http://schemas.microsoft.com/office/drawing/2014/main" id="{1A95671B-3CC6-4792-9114-B74FAEA224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0" name="Content Placeholder 1029">
            <a:extLst>
              <a:ext uri="{FF2B5EF4-FFF2-40B4-BE49-F238E27FC236}">
                <a16:creationId xmlns:a16="http://schemas.microsoft.com/office/drawing/2014/main" id="{E9D9713E-ABFD-074A-640E-F27EA3F16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136" y="818623"/>
            <a:ext cx="10175630" cy="767904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2000" dirty="0"/>
              <a:t>TCP/IP KONSEP</a:t>
            </a:r>
          </a:p>
        </p:txBody>
      </p:sp>
      <p:pic>
        <p:nvPicPr>
          <p:cNvPr id="1026" name="Picture 2" descr="Mengenal TCP/IP Model pada Jaringan Komputer - Trivusi">
            <a:extLst>
              <a:ext uri="{FF2B5EF4-FFF2-40B4-BE49-F238E27FC236}">
                <a16:creationId xmlns:a16="http://schemas.microsoft.com/office/drawing/2014/main" id="{B1D6F633-A522-F448-B11B-6F857E442A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07902" y="2405149"/>
            <a:ext cx="8570098" cy="3899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9457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Rectangle 2054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 descr="OSI Model VS TCP/IP Model: Apa Perbedaannya?">
            <a:extLst>
              <a:ext uri="{FF2B5EF4-FFF2-40B4-BE49-F238E27FC236}">
                <a16:creationId xmlns:a16="http://schemas.microsoft.com/office/drawing/2014/main" id="{AE9605BF-DF83-304D-8697-94B3C11DF6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5" r="21316" b="-1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5926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diagram of a computer network&#10;&#10;Description automatically generated">
            <a:extLst>
              <a:ext uri="{FF2B5EF4-FFF2-40B4-BE49-F238E27FC236}">
                <a16:creationId xmlns:a16="http://schemas.microsoft.com/office/drawing/2014/main" id="{4110FACA-1A7E-7246-98F2-14D868B1AF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4" r="6382" b="1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9816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60312-6205-3A41-B9F7-F1CBE633E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dirty="0" err="1"/>
              <a:t>Pengantar</a:t>
            </a:r>
            <a:r>
              <a:rPr lang="en-ID" b="1" dirty="0"/>
              <a:t> TCP/IP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FE226-65F1-0547-9CDD-6973FBF70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b="1" dirty="0" err="1"/>
              <a:t>Apa</a:t>
            </a:r>
            <a:r>
              <a:rPr lang="en-ID" b="1" dirty="0"/>
              <a:t> </a:t>
            </a:r>
            <a:r>
              <a:rPr lang="en-ID" b="1" dirty="0" err="1"/>
              <a:t>itu</a:t>
            </a:r>
            <a:r>
              <a:rPr lang="en-ID" b="1" dirty="0"/>
              <a:t> TCP/IP?</a:t>
            </a:r>
          </a:p>
          <a:p>
            <a:r>
              <a:rPr lang="en-ID" dirty="0"/>
              <a:t>TCP/IP (Transmission Control Protocol/Internet Protocol) </a:t>
            </a:r>
            <a:r>
              <a:rPr lang="en-ID" dirty="0" err="1"/>
              <a:t>adalah</a:t>
            </a:r>
            <a:r>
              <a:rPr lang="en-ID" dirty="0"/>
              <a:t> suite </a:t>
            </a:r>
            <a:r>
              <a:rPr lang="en-ID" dirty="0" err="1"/>
              <a:t>protokol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yang </a:t>
            </a:r>
            <a:r>
              <a:rPr lang="en-ID" dirty="0" err="1"/>
              <a:t>digunakan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menghubungkan</a:t>
            </a:r>
            <a:r>
              <a:rPr lang="en-ID" dirty="0"/>
              <a:t> </a:t>
            </a:r>
            <a:r>
              <a:rPr lang="en-ID" dirty="0" err="1"/>
              <a:t>perangkat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internet </a:t>
            </a:r>
            <a:r>
              <a:rPr lang="en-ID" dirty="0" err="1"/>
              <a:t>atau</a:t>
            </a:r>
            <a:r>
              <a:rPr lang="en-ID" dirty="0"/>
              <a:t> </a:t>
            </a:r>
            <a:r>
              <a:rPr lang="en-ID" dirty="0" err="1"/>
              <a:t>jaringan</a:t>
            </a:r>
            <a:r>
              <a:rPr lang="en-ID" dirty="0"/>
              <a:t> </a:t>
            </a:r>
            <a:r>
              <a:rPr lang="en-ID" dirty="0" err="1"/>
              <a:t>lokal</a:t>
            </a:r>
            <a:r>
              <a:rPr lang="en-ID" dirty="0"/>
              <a:t>.</a:t>
            </a:r>
          </a:p>
          <a:p>
            <a:r>
              <a:rPr lang="en-ID" dirty="0"/>
              <a:t>TCP/IP </a:t>
            </a:r>
            <a:r>
              <a:rPr lang="en-ID" dirty="0" err="1"/>
              <a:t>adalah</a:t>
            </a:r>
            <a:r>
              <a:rPr lang="en-ID" dirty="0"/>
              <a:t> </a:t>
            </a:r>
            <a:r>
              <a:rPr lang="en-ID" dirty="0" err="1"/>
              <a:t>standar</a:t>
            </a:r>
            <a:r>
              <a:rPr lang="en-ID" dirty="0"/>
              <a:t> </a:t>
            </a:r>
            <a:r>
              <a:rPr lang="en-ID" dirty="0" err="1"/>
              <a:t>komunikasi</a:t>
            </a:r>
            <a:r>
              <a:rPr lang="en-ID" dirty="0"/>
              <a:t> </a:t>
            </a:r>
            <a:r>
              <a:rPr lang="en-ID" dirty="0" err="1"/>
              <a:t>utama</a:t>
            </a:r>
            <a:r>
              <a:rPr lang="en-ID" dirty="0"/>
              <a:t> yang </a:t>
            </a:r>
            <a:r>
              <a:rPr lang="en-ID" dirty="0" err="1"/>
              <a:t>memungkinkan</a:t>
            </a:r>
            <a:r>
              <a:rPr lang="en-ID" dirty="0"/>
              <a:t> </a:t>
            </a:r>
            <a:r>
              <a:rPr lang="en-ID" dirty="0" err="1"/>
              <a:t>berbagai</a:t>
            </a:r>
            <a:r>
              <a:rPr lang="en-ID" dirty="0"/>
              <a:t> </a:t>
            </a:r>
            <a:r>
              <a:rPr lang="en-ID" dirty="0" err="1"/>
              <a:t>jenis</a:t>
            </a:r>
            <a:r>
              <a:rPr lang="en-ID" dirty="0"/>
              <a:t> </a:t>
            </a:r>
            <a:r>
              <a:rPr lang="en-ID" dirty="0" err="1"/>
              <a:t>perangkat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saling</a:t>
            </a:r>
            <a:r>
              <a:rPr lang="en-ID" dirty="0"/>
              <a:t> </a:t>
            </a:r>
            <a:r>
              <a:rPr lang="en-ID" dirty="0" err="1"/>
              <a:t>berkomunikasi</a:t>
            </a:r>
            <a:r>
              <a:rPr lang="en-ID" dirty="0"/>
              <a:t>.</a:t>
            </a:r>
          </a:p>
          <a:p>
            <a:pPr marL="0" indent="0">
              <a:buNone/>
            </a:pPr>
            <a:r>
              <a:rPr lang="en-ID" b="1" dirty="0"/>
              <a:t>Sejarah </a:t>
            </a:r>
            <a:r>
              <a:rPr lang="en-ID" b="1" dirty="0" err="1"/>
              <a:t>Singkat</a:t>
            </a:r>
            <a:endParaRPr lang="en-ID" b="1" dirty="0"/>
          </a:p>
          <a:p>
            <a:r>
              <a:rPr lang="en-ID" dirty="0"/>
              <a:t>TCP/IP </a:t>
            </a:r>
            <a:r>
              <a:rPr lang="en-ID" dirty="0" err="1"/>
              <a:t>dikembangkan</a:t>
            </a:r>
            <a:r>
              <a:rPr lang="en-ID" dirty="0"/>
              <a:t> pada 1970-an oleh DARPA (</a:t>
            </a:r>
            <a:r>
              <a:rPr lang="en-ID" dirty="0" err="1"/>
              <a:t>Defense</a:t>
            </a:r>
            <a:r>
              <a:rPr lang="en-ID" dirty="0"/>
              <a:t> Advanced Research Projects Agency).</a:t>
            </a:r>
          </a:p>
          <a:p>
            <a:r>
              <a:rPr lang="en-ID" dirty="0"/>
              <a:t>Protocol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</a:t>
            </a:r>
            <a:r>
              <a:rPr lang="en-ID" dirty="0" err="1"/>
              <a:t>dasar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internet modern.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7278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1330-C970-BB44-82BB-31DF6DF68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MODEL 4 LAPISAN TCP/IP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70203-A00D-6D46-8F4B-4D6145F34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2000" b="1" dirty="0" err="1"/>
              <a:t>Lapisan</a:t>
            </a:r>
            <a:r>
              <a:rPr lang="en-ID" sz="2000" b="1" dirty="0"/>
              <a:t> </a:t>
            </a:r>
            <a:r>
              <a:rPr lang="en-ID" sz="2000" b="1" dirty="0" err="1"/>
              <a:t>Aplikasi</a:t>
            </a:r>
            <a:endParaRPr lang="en-ID" sz="2000" dirty="0"/>
          </a:p>
          <a:p>
            <a:r>
              <a:rPr lang="en-ID" sz="2000" b="1" dirty="0" err="1"/>
              <a:t>Fungsi</a:t>
            </a:r>
            <a:r>
              <a:rPr lang="en-ID" sz="2000" b="1" dirty="0"/>
              <a:t>:</a:t>
            </a:r>
            <a:r>
              <a:rPr lang="en-ID" sz="2000" dirty="0"/>
              <a:t> </a:t>
            </a:r>
            <a:r>
              <a:rPr lang="en-ID" sz="2000" dirty="0" err="1"/>
              <a:t>Mengatur</a:t>
            </a:r>
            <a:r>
              <a:rPr lang="en-ID" sz="2000" dirty="0"/>
              <a:t> </a:t>
            </a:r>
            <a:r>
              <a:rPr lang="en-ID" sz="2000" dirty="0" err="1"/>
              <a:t>aplikasi</a:t>
            </a:r>
            <a:r>
              <a:rPr lang="en-ID" sz="2000" dirty="0"/>
              <a:t> dan </a:t>
            </a:r>
            <a:r>
              <a:rPr lang="en-ID" sz="2000" dirty="0" err="1"/>
              <a:t>layanan</a:t>
            </a:r>
            <a:r>
              <a:rPr lang="en-ID" sz="2000" dirty="0"/>
              <a:t> </a:t>
            </a:r>
            <a:r>
              <a:rPr lang="en-ID" sz="2000" dirty="0" err="1"/>
              <a:t>jaringan</a:t>
            </a:r>
            <a:r>
              <a:rPr lang="en-ID" sz="2000" dirty="0"/>
              <a:t> (</a:t>
            </a:r>
            <a:r>
              <a:rPr lang="en-ID" sz="2000" dirty="0" err="1"/>
              <a:t>misalnya</a:t>
            </a:r>
            <a:r>
              <a:rPr lang="en-ID" sz="2000" dirty="0"/>
              <a:t> HTTP, FTP, SMTP, DNS).</a:t>
            </a:r>
          </a:p>
          <a:p>
            <a:r>
              <a:rPr lang="en-ID" sz="2000" b="1" dirty="0" err="1"/>
              <a:t>Protokol</a:t>
            </a:r>
            <a:r>
              <a:rPr lang="en-ID" sz="2000" b="1" dirty="0"/>
              <a:t> Utama:</a:t>
            </a:r>
            <a:r>
              <a:rPr lang="en-ID" sz="2000" dirty="0"/>
              <a:t> HTTP, FTP, SMTP, DNS.</a:t>
            </a:r>
          </a:p>
          <a:p>
            <a:pPr marL="0" indent="0">
              <a:buNone/>
            </a:pPr>
            <a:r>
              <a:rPr lang="en-ID" sz="2000" b="1" dirty="0" err="1"/>
              <a:t>Lapisan</a:t>
            </a:r>
            <a:r>
              <a:rPr lang="en-ID" sz="2000" b="1" dirty="0"/>
              <a:t> Transport</a:t>
            </a:r>
            <a:endParaRPr lang="en-ID" sz="2000" dirty="0"/>
          </a:p>
          <a:p>
            <a:r>
              <a:rPr lang="en-ID" sz="2000" b="1" dirty="0" err="1"/>
              <a:t>Fungsi</a:t>
            </a:r>
            <a:r>
              <a:rPr lang="en-ID" sz="2000" b="1" dirty="0"/>
              <a:t>:</a:t>
            </a:r>
            <a:r>
              <a:rPr lang="en-ID" sz="2000" dirty="0"/>
              <a:t> </a:t>
            </a:r>
            <a:r>
              <a:rPr lang="en-ID" sz="2000" dirty="0" err="1"/>
              <a:t>Menyediakan</a:t>
            </a:r>
            <a:r>
              <a:rPr lang="en-ID" sz="2000" dirty="0"/>
              <a:t> </a:t>
            </a:r>
            <a:r>
              <a:rPr lang="en-ID" sz="2000" dirty="0" err="1"/>
              <a:t>komunikasi</a:t>
            </a:r>
            <a:r>
              <a:rPr lang="en-ID" sz="2000" dirty="0"/>
              <a:t> end-to-end dan </a:t>
            </a:r>
            <a:r>
              <a:rPr lang="en-ID" sz="2000" dirty="0" err="1"/>
              <a:t>pengendalian</a:t>
            </a:r>
            <a:r>
              <a:rPr lang="en-ID" sz="2000" dirty="0"/>
              <a:t> </a:t>
            </a:r>
            <a:r>
              <a:rPr lang="en-ID" sz="2000" dirty="0" err="1"/>
              <a:t>aliran</a:t>
            </a:r>
            <a:r>
              <a:rPr lang="en-ID" sz="2000" dirty="0"/>
              <a:t> data.</a:t>
            </a:r>
          </a:p>
          <a:p>
            <a:r>
              <a:rPr lang="en-ID" sz="2000" b="1" dirty="0" err="1"/>
              <a:t>Protokol</a:t>
            </a:r>
            <a:r>
              <a:rPr lang="en-ID" sz="2000" b="1" dirty="0"/>
              <a:t> Utama:</a:t>
            </a:r>
            <a:r>
              <a:rPr lang="en-ID" sz="2000" dirty="0"/>
              <a:t> TCP (Transmission Control Protocol), UDP (User Datagram Protocol).</a:t>
            </a:r>
          </a:p>
          <a:p>
            <a:pPr marL="0" indent="0">
              <a:buNone/>
            </a:pPr>
            <a:r>
              <a:rPr lang="en-ID" sz="2000" b="1" dirty="0" err="1"/>
              <a:t>Lapisan</a:t>
            </a:r>
            <a:r>
              <a:rPr lang="en-ID" sz="2000" b="1" dirty="0"/>
              <a:t> Internet</a:t>
            </a:r>
            <a:endParaRPr lang="en-ID" sz="2000" dirty="0"/>
          </a:p>
          <a:p>
            <a:r>
              <a:rPr lang="en-ID" sz="2000" b="1" dirty="0" err="1"/>
              <a:t>Fungsi</a:t>
            </a:r>
            <a:r>
              <a:rPr lang="en-ID" sz="2000" b="1" dirty="0"/>
              <a:t>:</a:t>
            </a:r>
            <a:r>
              <a:rPr lang="en-ID" sz="2000" dirty="0"/>
              <a:t> </a:t>
            </a:r>
            <a:r>
              <a:rPr lang="en-ID" sz="2000" dirty="0" err="1"/>
              <a:t>Menyediakan</a:t>
            </a:r>
            <a:r>
              <a:rPr lang="en-ID" sz="2000" dirty="0"/>
              <a:t> </a:t>
            </a:r>
            <a:r>
              <a:rPr lang="en-ID" sz="2000" dirty="0" err="1"/>
              <a:t>pengalamatan</a:t>
            </a:r>
            <a:r>
              <a:rPr lang="en-ID" sz="2000" dirty="0"/>
              <a:t> dan routing data.</a:t>
            </a:r>
          </a:p>
          <a:p>
            <a:r>
              <a:rPr lang="en-ID" sz="2000" b="1" dirty="0" err="1"/>
              <a:t>Protokol</a:t>
            </a:r>
            <a:r>
              <a:rPr lang="en-ID" sz="2000" b="1" dirty="0"/>
              <a:t> Utama:</a:t>
            </a:r>
            <a:r>
              <a:rPr lang="en-ID" sz="2000" dirty="0"/>
              <a:t> IP (Internet Protocol), ICMP (Internet Control Message Protocol).</a:t>
            </a:r>
          </a:p>
          <a:p>
            <a:pPr marL="0" indent="0">
              <a:buNone/>
            </a:pPr>
            <a:r>
              <a:rPr lang="en-ID" sz="2000" b="1" dirty="0" err="1"/>
              <a:t>Lapisan</a:t>
            </a:r>
            <a:r>
              <a:rPr lang="en-ID" sz="2000" b="1" dirty="0"/>
              <a:t> </a:t>
            </a:r>
            <a:r>
              <a:rPr lang="en-ID" sz="2000" b="1" dirty="0" err="1"/>
              <a:t>Akses</a:t>
            </a:r>
            <a:r>
              <a:rPr lang="en-ID" sz="2000" b="1" dirty="0"/>
              <a:t> </a:t>
            </a:r>
            <a:r>
              <a:rPr lang="en-ID" sz="2000" b="1" dirty="0" err="1"/>
              <a:t>Jaringan</a:t>
            </a:r>
            <a:r>
              <a:rPr lang="en-ID" sz="2000" b="1" dirty="0"/>
              <a:t> (Link)</a:t>
            </a:r>
            <a:endParaRPr lang="en-ID" sz="2000" dirty="0"/>
          </a:p>
          <a:p>
            <a:r>
              <a:rPr lang="en-ID" sz="2000" b="1" dirty="0" err="1"/>
              <a:t>Fungsi</a:t>
            </a:r>
            <a:r>
              <a:rPr lang="en-ID" sz="2000" b="1" dirty="0"/>
              <a:t>:</a:t>
            </a:r>
            <a:r>
              <a:rPr lang="en-ID" sz="2000" dirty="0"/>
              <a:t> </a:t>
            </a:r>
            <a:r>
              <a:rPr lang="en-ID" sz="2000" dirty="0" err="1"/>
              <a:t>Mengatur</a:t>
            </a:r>
            <a:r>
              <a:rPr lang="en-ID" sz="2000" dirty="0"/>
              <a:t> </a:t>
            </a:r>
            <a:r>
              <a:rPr lang="en-ID" sz="2000" dirty="0" err="1"/>
              <a:t>pengiriman</a:t>
            </a:r>
            <a:r>
              <a:rPr lang="en-ID" sz="2000" dirty="0"/>
              <a:t> data </a:t>
            </a:r>
            <a:r>
              <a:rPr lang="en-ID" sz="2000" dirty="0" err="1"/>
              <a:t>melalui</a:t>
            </a:r>
            <a:r>
              <a:rPr lang="en-ID" sz="2000" dirty="0"/>
              <a:t> </a:t>
            </a:r>
            <a:r>
              <a:rPr lang="en-ID" sz="2000" dirty="0" err="1"/>
              <a:t>jaringan</a:t>
            </a:r>
            <a:r>
              <a:rPr lang="en-ID" sz="2000" dirty="0"/>
              <a:t> </a:t>
            </a:r>
            <a:r>
              <a:rPr lang="en-ID" sz="2000" dirty="0" err="1"/>
              <a:t>fisik</a:t>
            </a:r>
            <a:r>
              <a:rPr lang="en-ID" sz="2000" dirty="0"/>
              <a:t>.</a:t>
            </a:r>
          </a:p>
          <a:p>
            <a:r>
              <a:rPr lang="en-ID" sz="2000" b="1" dirty="0" err="1"/>
              <a:t>Protokol</a:t>
            </a:r>
            <a:r>
              <a:rPr lang="en-ID" sz="2000" b="1" dirty="0"/>
              <a:t> Utama:</a:t>
            </a:r>
            <a:r>
              <a:rPr lang="en-ID" sz="2000" dirty="0"/>
              <a:t> Ethernet, Wi-Fi, ARP (Address Resolution Protocol).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42729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B3A16D-B00F-7644-A547-0A09FC5E4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6225"/>
            <a:ext cx="10515600" cy="1325563"/>
          </a:xfrm>
        </p:spPr>
        <p:txBody>
          <a:bodyPr/>
          <a:lstStyle/>
          <a:p>
            <a:r>
              <a:rPr lang="en-US" b="1" dirty="0"/>
              <a:t>DETAIL PROTOKOL TCP/IP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5B3A6-321C-E04A-B3B5-761A929A6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885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ID" sz="2000" b="1" dirty="0"/>
              <a:t>IP (Internet Protocol)</a:t>
            </a:r>
          </a:p>
          <a:p>
            <a:r>
              <a:rPr lang="en-ID" sz="2000" b="1" dirty="0" err="1"/>
              <a:t>Versi</a:t>
            </a:r>
            <a:r>
              <a:rPr lang="en-ID" sz="2000" b="1" dirty="0"/>
              <a:t> IP:</a:t>
            </a:r>
            <a:endParaRPr lang="en-ID" sz="2000" dirty="0"/>
          </a:p>
          <a:p>
            <a:pPr lvl="1"/>
            <a:r>
              <a:rPr lang="en-ID" sz="2000" b="1" dirty="0"/>
              <a:t>IPv4:</a:t>
            </a:r>
            <a:r>
              <a:rPr lang="en-ID" sz="2000" dirty="0"/>
              <a:t> Alamat 32-bit, format </a:t>
            </a:r>
            <a:r>
              <a:rPr lang="en-ID" sz="2000" dirty="0" err="1"/>
              <a:t>desimal</a:t>
            </a:r>
            <a:r>
              <a:rPr lang="en-ID" sz="2000" dirty="0"/>
              <a:t> </a:t>
            </a:r>
            <a:r>
              <a:rPr lang="en-ID" sz="2000" dirty="0" err="1"/>
              <a:t>bertitik</a:t>
            </a:r>
            <a:r>
              <a:rPr lang="en-ID" sz="2000" dirty="0"/>
              <a:t> (</a:t>
            </a:r>
            <a:r>
              <a:rPr lang="en-ID" sz="2000" dirty="0" err="1"/>
              <a:t>misalnya</a:t>
            </a:r>
            <a:r>
              <a:rPr lang="en-ID" sz="2000" dirty="0"/>
              <a:t>, 192.168.1.1).</a:t>
            </a:r>
          </a:p>
          <a:p>
            <a:pPr lvl="1"/>
            <a:r>
              <a:rPr lang="en-ID" sz="2000" b="1" dirty="0"/>
              <a:t>IPv6:</a:t>
            </a:r>
            <a:r>
              <a:rPr lang="en-ID" sz="2000" dirty="0"/>
              <a:t> Alamat 128-bit, format </a:t>
            </a:r>
            <a:r>
              <a:rPr lang="en-ID" sz="2000" dirty="0" err="1"/>
              <a:t>heksadesimal</a:t>
            </a:r>
            <a:r>
              <a:rPr lang="en-ID" sz="2000" dirty="0"/>
              <a:t> (</a:t>
            </a:r>
            <a:r>
              <a:rPr lang="en-ID" sz="2000" dirty="0" err="1"/>
              <a:t>misalnya</a:t>
            </a:r>
            <a:r>
              <a:rPr lang="en-ID" sz="2000" dirty="0"/>
              <a:t>, 2001:db8::ff00:42:8329).</a:t>
            </a:r>
          </a:p>
          <a:p>
            <a:r>
              <a:rPr lang="en-ID" sz="2000" b="1" dirty="0" err="1"/>
              <a:t>Fungsi</a:t>
            </a:r>
            <a:r>
              <a:rPr lang="en-ID" sz="2000" b="1" dirty="0"/>
              <a:t> IP:</a:t>
            </a:r>
            <a:endParaRPr lang="en-ID" sz="2000" dirty="0"/>
          </a:p>
          <a:p>
            <a:pPr lvl="1"/>
            <a:r>
              <a:rPr lang="en-ID" sz="2000" dirty="0" err="1"/>
              <a:t>Pengalamatan</a:t>
            </a:r>
            <a:r>
              <a:rPr lang="en-ID" sz="2000" dirty="0"/>
              <a:t> dan routing </a:t>
            </a:r>
            <a:r>
              <a:rPr lang="en-ID" sz="2000" dirty="0" err="1"/>
              <a:t>paket</a:t>
            </a:r>
            <a:r>
              <a:rPr lang="en-ID" sz="2000" dirty="0"/>
              <a:t> data.</a:t>
            </a:r>
          </a:p>
          <a:p>
            <a:pPr marL="0" indent="0">
              <a:buNone/>
            </a:pPr>
            <a:r>
              <a:rPr lang="en-ID" sz="2000" b="1" dirty="0"/>
              <a:t>TCP (Transmission Control Protocol)</a:t>
            </a:r>
          </a:p>
          <a:p>
            <a:r>
              <a:rPr lang="en-ID" sz="2000" b="1" dirty="0"/>
              <a:t>Fitur Utama:</a:t>
            </a:r>
            <a:endParaRPr lang="en-ID" sz="2000" dirty="0"/>
          </a:p>
          <a:p>
            <a:pPr lvl="1"/>
            <a:r>
              <a:rPr lang="en-ID" sz="2000" dirty="0" err="1"/>
              <a:t>Koneksi</a:t>
            </a:r>
            <a:r>
              <a:rPr lang="en-ID" sz="2000" dirty="0"/>
              <a:t>-oriented.</a:t>
            </a:r>
          </a:p>
          <a:p>
            <a:pPr lvl="1"/>
            <a:r>
              <a:rPr lang="en-ID" sz="2000" dirty="0" err="1"/>
              <a:t>Menyediakan</a:t>
            </a:r>
            <a:r>
              <a:rPr lang="en-ID" sz="2000" dirty="0"/>
              <a:t> </a:t>
            </a:r>
            <a:r>
              <a:rPr lang="en-ID" sz="2000" dirty="0" err="1"/>
              <a:t>jaminan</a:t>
            </a:r>
            <a:r>
              <a:rPr lang="en-ID" sz="2000" dirty="0"/>
              <a:t> </a:t>
            </a:r>
            <a:r>
              <a:rPr lang="en-ID" sz="2000" dirty="0" err="1"/>
              <a:t>pengiriman</a:t>
            </a:r>
            <a:r>
              <a:rPr lang="en-ID" sz="2000" dirty="0"/>
              <a:t> data, </a:t>
            </a:r>
            <a:r>
              <a:rPr lang="en-ID" sz="2000" dirty="0" err="1"/>
              <a:t>urutan</a:t>
            </a:r>
            <a:r>
              <a:rPr lang="en-ID" sz="2000" dirty="0"/>
              <a:t>, dan </a:t>
            </a:r>
            <a:r>
              <a:rPr lang="en-ID" sz="2000" dirty="0" err="1"/>
              <a:t>kontrol</a:t>
            </a:r>
            <a:r>
              <a:rPr lang="en-ID" sz="2000" dirty="0"/>
              <a:t> </a:t>
            </a:r>
            <a:r>
              <a:rPr lang="en-ID" sz="2000" dirty="0" err="1"/>
              <a:t>kesalahan</a:t>
            </a:r>
            <a:r>
              <a:rPr lang="en-ID" sz="2000" dirty="0"/>
              <a:t>.</a:t>
            </a:r>
          </a:p>
          <a:p>
            <a:r>
              <a:rPr lang="en-ID" sz="2000" b="1" dirty="0"/>
              <a:t>Proses TCP:</a:t>
            </a:r>
            <a:endParaRPr lang="en-ID" sz="2000" dirty="0"/>
          </a:p>
          <a:p>
            <a:pPr lvl="1"/>
            <a:r>
              <a:rPr lang="en-ID" sz="2000" b="1" dirty="0"/>
              <a:t>Three-way Handshake:</a:t>
            </a:r>
            <a:r>
              <a:rPr lang="en-ID" sz="2000" dirty="0"/>
              <a:t> Proses </a:t>
            </a:r>
            <a:r>
              <a:rPr lang="en-ID" sz="2000" dirty="0" err="1"/>
              <a:t>pembentukan</a:t>
            </a:r>
            <a:r>
              <a:rPr lang="en-ID" sz="2000" dirty="0"/>
              <a:t> </a:t>
            </a:r>
            <a:r>
              <a:rPr lang="en-ID" sz="2000" dirty="0" err="1"/>
              <a:t>koneksi</a:t>
            </a:r>
            <a:r>
              <a:rPr lang="en-ID" sz="2000" dirty="0"/>
              <a:t> TCP.</a:t>
            </a:r>
          </a:p>
          <a:p>
            <a:pPr lvl="1"/>
            <a:r>
              <a:rPr lang="en-ID" sz="2000" b="1" dirty="0"/>
              <a:t>Flow Control:</a:t>
            </a:r>
            <a:r>
              <a:rPr lang="en-ID" sz="2000" dirty="0"/>
              <a:t> </a:t>
            </a:r>
            <a:r>
              <a:rPr lang="en-ID" sz="2000" dirty="0" err="1"/>
              <a:t>Mengatur</a:t>
            </a:r>
            <a:r>
              <a:rPr lang="en-ID" sz="2000" dirty="0"/>
              <a:t> </a:t>
            </a:r>
            <a:r>
              <a:rPr lang="en-ID" sz="2000" dirty="0" err="1"/>
              <a:t>laju</a:t>
            </a:r>
            <a:r>
              <a:rPr lang="en-ID" sz="2000" dirty="0"/>
              <a:t> </a:t>
            </a:r>
            <a:r>
              <a:rPr lang="en-ID" sz="2000" dirty="0" err="1"/>
              <a:t>pengiriman</a:t>
            </a:r>
            <a:r>
              <a:rPr lang="en-ID" sz="2000" dirty="0"/>
              <a:t> data.</a:t>
            </a:r>
          </a:p>
          <a:p>
            <a:pPr lvl="1"/>
            <a:r>
              <a:rPr lang="en-ID" sz="2000" b="1" dirty="0"/>
              <a:t>Error Checking:</a:t>
            </a:r>
            <a:r>
              <a:rPr lang="en-ID" sz="2000" dirty="0"/>
              <a:t> </a:t>
            </a:r>
            <a:r>
              <a:rPr lang="en-ID" sz="2000" dirty="0" err="1"/>
              <a:t>Deteksi</a:t>
            </a:r>
            <a:r>
              <a:rPr lang="en-ID" sz="2000" dirty="0"/>
              <a:t> dan </a:t>
            </a:r>
            <a:r>
              <a:rPr lang="en-ID" sz="2000" dirty="0" err="1"/>
              <a:t>koreksi</a:t>
            </a:r>
            <a:r>
              <a:rPr lang="en-ID" sz="2000" dirty="0"/>
              <a:t> </a:t>
            </a:r>
            <a:r>
              <a:rPr lang="en-ID" sz="2000" dirty="0" err="1"/>
              <a:t>kesalahan</a:t>
            </a:r>
            <a:r>
              <a:rPr lang="en-ID" sz="2000" dirty="0"/>
              <a:t> data.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3866625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4C96B-30A0-F24F-BBD2-6EC21497B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650"/>
            <a:ext cx="10515600" cy="1325563"/>
          </a:xfrm>
        </p:spPr>
        <p:txBody>
          <a:bodyPr/>
          <a:lstStyle/>
          <a:p>
            <a:r>
              <a:rPr lang="en-US" b="1" dirty="0"/>
              <a:t>DETAIL PROTOKOL TCP/IP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507D3-3116-8340-BB81-475B8F504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sz="2000" b="1" dirty="0"/>
              <a:t>UDP (User Datagram Protocol)</a:t>
            </a:r>
          </a:p>
          <a:p>
            <a:r>
              <a:rPr lang="en-ID" sz="2000" b="1" dirty="0"/>
              <a:t>Fitur Utama:</a:t>
            </a:r>
            <a:endParaRPr lang="en-ID" sz="2000" dirty="0"/>
          </a:p>
          <a:p>
            <a:pPr lvl="1"/>
            <a:r>
              <a:rPr lang="en-ID" sz="2000" dirty="0"/>
              <a:t>Connectionless.</a:t>
            </a:r>
          </a:p>
          <a:p>
            <a:pPr lvl="1"/>
            <a:r>
              <a:rPr lang="en-ID" sz="2000" dirty="0" err="1"/>
              <a:t>Tidak</a:t>
            </a:r>
            <a:r>
              <a:rPr lang="en-ID" sz="2000" dirty="0"/>
              <a:t> </a:t>
            </a:r>
            <a:r>
              <a:rPr lang="en-ID" sz="2000" dirty="0" err="1"/>
              <a:t>menjamin</a:t>
            </a:r>
            <a:r>
              <a:rPr lang="en-ID" sz="2000" dirty="0"/>
              <a:t> </a:t>
            </a:r>
            <a:r>
              <a:rPr lang="en-ID" sz="2000" dirty="0" err="1"/>
              <a:t>pengiriman</a:t>
            </a:r>
            <a:r>
              <a:rPr lang="en-ID" sz="2000" dirty="0"/>
              <a:t> data, </a:t>
            </a:r>
            <a:r>
              <a:rPr lang="en-ID" sz="2000" dirty="0" err="1"/>
              <a:t>urutan</a:t>
            </a:r>
            <a:r>
              <a:rPr lang="en-ID" sz="2000" dirty="0"/>
              <a:t>, </a:t>
            </a:r>
            <a:r>
              <a:rPr lang="en-ID" sz="2000" dirty="0" err="1"/>
              <a:t>atau</a:t>
            </a:r>
            <a:r>
              <a:rPr lang="en-ID" sz="2000" dirty="0"/>
              <a:t> </a:t>
            </a:r>
            <a:r>
              <a:rPr lang="en-ID" sz="2000" dirty="0" err="1"/>
              <a:t>kontrol</a:t>
            </a:r>
            <a:r>
              <a:rPr lang="en-ID" sz="2000" dirty="0"/>
              <a:t> </a:t>
            </a:r>
            <a:r>
              <a:rPr lang="en-ID" sz="2000" dirty="0" err="1"/>
              <a:t>kesalahan</a:t>
            </a:r>
            <a:r>
              <a:rPr lang="en-ID" sz="2000" dirty="0"/>
              <a:t>.</a:t>
            </a:r>
          </a:p>
          <a:p>
            <a:r>
              <a:rPr lang="en-ID" sz="2000" b="1" dirty="0" err="1"/>
              <a:t>Penggunaan</a:t>
            </a:r>
            <a:r>
              <a:rPr lang="en-ID" sz="2000" b="1" dirty="0"/>
              <a:t>:</a:t>
            </a:r>
            <a:r>
              <a:rPr lang="en-ID" sz="2000" dirty="0"/>
              <a:t> Streaming video/audio, game online.</a:t>
            </a:r>
          </a:p>
          <a:p>
            <a:pPr marL="0" indent="0">
              <a:buNone/>
            </a:pPr>
            <a:r>
              <a:rPr lang="en-ID" sz="2000" b="1" dirty="0"/>
              <a:t>ICMP (Internet Control Message Protocol)</a:t>
            </a:r>
          </a:p>
          <a:p>
            <a:r>
              <a:rPr lang="en-ID" sz="2000" b="1" dirty="0" err="1"/>
              <a:t>Fungsi</a:t>
            </a:r>
            <a:r>
              <a:rPr lang="en-ID" sz="2000" b="1" dirty="0"/>
              <a:t>:</a:t>
            </a:r>
            <a:endParaRPr lang="en-ID" sz="2000" dirty="0"/>
          </a:p>
          <a:p>
            <a:pPr lvl="1"/>
            <a:r>
              <a:rPr lang="en-ID" sz="2000" dirty="0" err="1"/>
              <a:t>Mengirimkan</a:t>
            </a:r>
            <a:r>
              <a:rPr lang="en-ID" sz="2000" dirty="0"/>
              <a:t> </a:t>
            </a:r>
            <a:r>
              <a:rPr lang="en-ID" sz="2000" dirty="0" err="1"/>
              <a:t>pesan</a:t>
            </a:r>
            <a:r>
              <a:rPr lang="en-ID" sz="2000" dirty="0"/>
              <a:t> </a:t>
            </a:r>
            <a:r>
              <a:rPr lang="en-ID" sz="2000" dirty="0" err="1"/>
              <a:t>kontrol</a:t>
            </a:r>
            <a:r>
              <a:rPr lang="en-ID" sz="2000" dirty="0"/>
              <a:t> dan </a:t>
            </a:r>
            <a:r>
              <a:rPr lang="en-ID" sz="2000" dirty="0" err="1"/>
              <a:t>kesalahan</a:t>
            </a:r>
            <a:r>
              <a:rPr lang="en-ID" sz="2000" dirty="0"/>
              <a:t> (</a:t>
            </a:r>
            <a:r>
              <a:rPr lang="en-ID" sz="2000" dirty="0" err="1"/>
              <a:t>misalnya</a:t>
            </a:r>
            <a:r>
              <a:rPr lang="en-ID" sz="2000" dirty="0"/>
              <a:t>, ping).</a:t>
            </a:r>
          </a:p>
          <a:p>
            <a:r>
              <a:rPr lang="en-ID" sz="2000" b="1" dirty="0"/>
              <a:t>e. ARP (Address Resolution Protocol)</a:t>
            </a:r>
          </a:p>
          <a:p>
            <a:r>
              <a:rPr lang="en-ID" sz="2000" b="1" dirty="0" err="1"/>
              <a:t>Fungsi</a:t>
            </a:r>
            <a:r>
              <a:rPr lang="en-ID" sz="2000" b="1" dirty="0"/>
              <a:t>:</a:t>
            </a:r>
            <a:endParaRPr lang="en-ID" sz="2000" dirty="0"/>
          </a:p>
          <a:p>
            <a:pPr lvl="1"/>
            <a:r>
              <a:rPr lang="en-ID" sz="2000" dirty="0" err="1"/>
              <a:t>Menghubungkan</a:t>
            </a:r>
            <a:r>
              <a:rPr lang="en-ID" sz="2000" dirty="0"/>
              <a:t> </a:t>
            </a:r>
            <a:r>
              <a:rPr lang="en-ID" sz="2000" dirty="0" err="1"/>
              <a:t>alamat</a:t>
            </a:r>
            <a:r>
              <a:rPr lang="en-ID" sz="2000" dirty="0"/>
              <a:t> IP </a:t>
            </a:r>
            <a:r>
              <a:rPr lang="en-ID" sz="2000" dirty="0" err="1"/>
              <a:t>dengan</a:t>
            </a:r>
            <a:r>
              <a:rPr lang="en-ID" sz="2000" dirty="0"/>
              <a:t> </a:t>
            </a:r>
            <a:r>
              <a:rPr lang="en-ID" sz="2000" dirty="0" err="1"/>
              <a:t>alamat</a:t>
            </a:r>
            <a:r>
              <a:rPr lang="en-ID" sz="2000" dirty="0"/>
              <a:t> MAC di </a:t>
            </a:r>
            <a:r>
              <a:rPr lang="en-ID" sz="2000" dirty="0" err="1"/>
              <a:t>jaringan</a:t>
            </a:r>
            <a:r>
              <a:rPr lang="en-ID" sz="2000" dirty="0"/>
              <a:t> </a:t>
            </a:r>
            <a:r>
              <a:rPr lang="en-ID" sz="2000" dirty="0" err="1"/>
              <a:t>lokal</a:t>
            </a:r>
            <a:r>
              <a:rPr lang="en-ID" sz="2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3581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67CB-67F0-5E49-A53E-FF180AC85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7250"/>
            <a:ext cx="10515600" cy="1325563"/>
          </a:xfrm>
        </p:spPr>
        <p:txBody>
          <a:bodyPr/>
          <a:lstStyle/>
          <a:p>
            <a:r>
              <a:rPr lang="en-US" b="1" dirty="0"/>
              <a:t>SUBNETTING DAN PENGALAMATAN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D72459-C385-F64E-A153-7563C50AEE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b="1" dirty="0"/>
              <a:t>Subnetting IPv4</a:t>
            </a:r>
          </a:p>
          <a:p>
            <a:r>
              <a:rPr lang="en-ID" b="1" dirty="0" err="1"/>
              <a:t>Konsep</a:t>
            </a:r>
            <a:r>
              <a:rPr lang="en-ID" b="1" dirty="0"/>
              <a:t> Dasar:</a:t>
            </a:r>
            <a:r>
              <a:rPr lang="en-ID" dirty="0"/>
              <a:t> </a:t>
            </a:r>
            <a:r>
              <a:rPr lang="en-ID" dirty="0" err="1"/>
              <a:t>Membagi</a:t>
            </a:r>
            <a:r>
              <a:rPr lang="en-ID" dirty="0"/>
              <a:t> </a:t>
            </a:r>
            <a:r>
              <a:rPr lang="en-ID" dirty="0" err="1"/>
              <a:t>jaringan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subnet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kecil</a:t>
            </a:r>
            <a:r>
              <a:rPr lang="en-ID" dirty="0"/>
              <a:t>.</a:t>
            </a:r>
          </a:p>
          <a:p>
            <a:r>
              <a:rPr lang="en-ID" b="1" dirty="0" err="1"/>
              <a:t>Contoh</a:t>
            </a:r>
            <a:r>
              <a:rPr lang="en-ID" b="1" dirty="0"/>
              <a:t>:</a:t>
            </a:r>
            <a:r>
              <a:rPr lang="en-ID" dirty="0"/>
              <a:t> </a:t>
            </a:r>
            <a:r>
              <a:rPr lang="en-ID" dirty="0" err="1"/>
              <a:t>Menghitung</a:t>
            </a:r>
            <a:r>
              <a:rPr lang="en-ID" dirty="0"/>
              <a:t> subnet mask, </a:t>
            </a:r>
            <a:r>
              <a:rPr lang="en-ID" dirty="0" err="1"/>
              <a:t>alamat</a:t>
            </a:r>
            <a:r>
              <a:rPr lang="en-ID" dirty="0"/>
              <a:t> </a:t>
            </a:r>
            <a:r>
              <a:rPr lang="en-ID" dirty="0" err="1"/>
              <a:t>jaringan</a:t>
            </a:r>
            <a:r>
              <a:rPr lang="en-ID" dirty="0"/>
              <a:t>, dan </a:t>
            </a:r>
            <a:r>
              <a:rPr lang="en-ID" dirty="0" err="1"/>
              <a:t>alamat</a:t>
            </a:r>
            <a:r>
              <a:rPr lang="en-ID" dirty="0"/>
              <a:t> broadcast.</a:t>
            </a:r>
          </a:p>
          <a:p>
            <a:pPr marL="0" indent="0">
              <a:buNone/>
            </a:pPr>
            <a:r>
              <a:rPr lang="en-ID" b="1" dirty="0" err="1"/>
              <a:t>Pengalamatan</a:t>
            </a:r>
            <a:r>
              <a:rPr lang="en-ID" b="1" dirty="0"/>
              <a:t> IPv6</a:t>
            </a:r>
          </a:p>
          <a:p>
            <a:r>
              <a:rPr lang="en-ID" b="1" dirty="0"/>
              <a:t>Format Alamat:</a:t>
            </a:r>
            <a:r>
              <a:rPr lang="en-ID" dirty="0"/>
              <a:t> </a:t>
            </a:r>
            <a:r>
              <a:rPr lang="en-ID" dirty="0" err="1"/>
              <a:t>Menggunakan</a:t>
            </a:r>
            <a:r>
              <a:rPr lang="en-ID" dirty="0"/>
              <a:t> </a:t>
            </a:r>
            <a:r>
              <a:rPr lang="en-ID" dirty="0" err="1"/>
              <a:t>notasi</a:t>
            </a:r>
            <a:r>
              <a:rPr lang="en-ID" dirty="0"/>
              <a:t> </a:t>
            </a:r>
            <a:r>
              <a:rPr lang="en-ID" dirty="0" err="1"/>
              <a:t>heksadesimal</a:t>
            </a:r>
            <a:r>
              <a:rPr lang="en-ID" dirty="0"/>
              <a:t>.</a:t>
            </a:r>
          </a:p>
          <a:p>
            <a:r>
              <a:rPr lang="en-ID" b="1" dirty="0" err="1"/>
              <a:t>Penggunaan</a:t>
            </a:r>
            <a:r>
              <a:rPr lang="en-ID" b="1" dirty="0"/>
              <a:t>: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mengatasi</a:t>
            </a:r>
            <a:r>
              <a:rPr lang="en-ID" dirty="0"/>
              <a:t> </a:t>
            </a:r>
            <a:r>
              <a:rPr lang="en-ID" dirty="0" err="1"/>
              <a:t>kekurangan</a:t>
            </a:r>
            <a:r>
              <a:rPr lang="en-ID" dirty="0"/>
              <a:t> </a:t>
            </a:r>
            <a:r>
              <a:rPr lang="en-ID" dirty="0" err="1"/>
              <a:t>alamat</a:t>
            </a:r>
            <a:r>
              <a:rPr lang="en-ID" dirty="0"/>
              <a:t> IPv4.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6182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583</Words>
  <Application>Microsoft Macintosh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</vt:lpstr>
      <vt:lpstr>Office Theme</vt:lpstr>
      <vt:lpstr>Pertemuan 7 – TCP/IP</vt:lpstr>
      <vt:lpstr>PowerPoint Presentation</vt:lpstr>
      <vt:lpstr>PowerPoint Presentation</vt:lpstr>
      <vt:lpstr>PowerPoint Presentation</vt:lpstr>
      <vt:lpstr>Pengantar TCP/IP</vt:lpstr>
      <vt:lpstr>MODEL 4 LAPISAN TCP/IP</vt:lpstr>
      <vt:lpstr>DETAIL PROTOKOL TCP/IP</vt:lpstr>
      <vt:lpstr>DETAIL PROTOKOL TCP/IP</vt:lpstr>
      <vt:lpstr>SUBNETTING DAN PENGALAMATAN</vt:lpstr>
      <vt:lpstr>KONFIGURAS DAN TROUBLESHOOTING</vt:lpstr>
      <vt:lpstr>STUDI KASUS DAN LATIHAN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7 – TCP/IP</dc:title>
  <dc:creator>lensacode25</dc:creator>
  <cp:lastModifiedBy>lensacode25</cp:lastModifiedBy>
  <cp:revision>1</cp:revision>
  <dcterms:created xsi:type="dcterms:W3CDTF">2024-08-09T02:37:10Z</dcterms:created>
  <dcterms:modified xsi:type="dcterms:W3CDTF">2024-08-09T02:40:14Z</dcterms:modified>
</cp:coreProperties>
</file>