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handoutMasterIdLst>
    <p:handoutMasterId r:id="rId10"/>
  </p:handoutMasterIdLst>
  <p:sldIdLst>
    <p:sldId id="336" r:id="rId2"/>
    <p:sldId id="258" r:id="rId3"/>
    <p:sldId id="332" r:id="rId4"/>
    <p:sldId id="283" r:id="rId5"/>
    <p:sldId id="262" r:id="rId6"/>
    <p:sldId id="263" r:id="rId7"/>
    <p:sldId id="285" r:id="rId8"/>
    <p:sldId id="335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66"/>
    <a:srgbClr val="FF3300"/>
    <a:srgbClr val="FF660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5C0E5098-E290-4B98-AE5A-A1310786AB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98076-F91D-4764-B163-D3277549BE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715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0343DD-6749-4B78-894D-94F404BC26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778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872ED-837C-464C-BA50-5F1E7D85A7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45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EAC96-8372-4DD2-9A8E-3F9162D8D3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286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826654-7844-4D5E-80DD-44085024ED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03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B6D89-964E-429E-BCF7-0A697CA70A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2658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7FB35-E78D-459F-ACA0-4D08EBE0EF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746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55666-010B-4D90-8B12-EE739CD2D1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018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E64DF-FB47-4B0D-85D3-B6250D76E1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4917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DDE15-911C-41CB-A3D5-AE63058CA4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53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4C097-48A1-45E9-9B3C-9EB29C6BF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2433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FFFFFF"/>
                </a:solidFill>
              </a:defRPr>
            </a:lvl1pPr>
          </a:lstStyle>
          <a:p>
            <a:fld id="{C3B90383-3424-4ACB-8B69-30DE071295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0" r:id="rId2"/>
    <p:sldLayoutId id="2147483878" r:id="rId3"/>
    <p:sldLayoutId id="2147483871" r:id="rId4"/>
    <p:sldLayoutId id="2147483879" r:id="rId5"/>
    <p:sldLayoutId id="2147483872" r:id="rId6"/>
    <p:sldLayoutId id="2147483873" r:id="rId7"/>
    <p:sldLayoutId id="2147483880" r:id="rId8"/>
    <p:sldLayoutId id="2147483874" r:id="rId9"/>
    <p:sldLayoutId id="2147483875" r:id="rId10"/>
    <p:sldLayoutId id="21474838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Supply chain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7</a:t>
            </a:r>
          </a:p>
          <a:p>
            <a:r>
              <a:rPr lang="en-US" dirty="0" err="1" smtClean="0"/>
              <a:t>Rahmat</a:t>
            </a:r>
            <a:r>
              <a:rPr lang="en-US" dirty="0" smtClean="0"/>
              <a:t> </a:t>
            </a:r>
            <a:r>
              <a:rPr lang="en-US" dirty="0" err="1" smtClean="0"/>
              <a:t>Jatmika</a:t>
            </a:r>
            <a:r>
              <a:rPr lang="en-US" dirty="0" smtClean="0"/>
              <a:t> MBA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41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7988"/>
            <a:ext cx="82296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Supply </a:t>
            </a:r>
            <a:r>
              <a:rPr lang="en-US" sz="3600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Chain</a:t>
            </a:r>
            <a:endParaRPr lang="en-US" sz="36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890588" y="1858963"/>
            <a:ext cx="7350125" cy="4572000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en-US" altLang="en-US" sz="2800" i="1" smtClean="0">
                <a:solidFill>
                  <a:srgbClr val="002060"/>
                </a:solidFill>
              </a:rPr>
              <a:t>Supply Chain </a:t>
            </a:r>
            <a:r>
              <a:rPr lang="en-US" altLang="en-US" sz="2800" smtClean="0"/>
              <a:t>adalah </a:t>
            </a:r>
            <a:r>
              <a:rPr lang="en-US" altLang="en-US" sz="2800" smtClean="0">
                <a:solidFill>
                  <a:srgbClr val="C00000"/>
                </a:solidFill>
              </a:rPr>
              <a:t>jaringan perusahaan-perusahaan </a:t>
            </a:r>
            <a:r>
              <a:rPr lang="en-US" altLang="en-US" sz="2800" smtClean="0"/>
              <a:t>yang secara bersama-sama bekerja untuk </a:t>
            </a:r>
            <a:r>
              <a:rPr lang="en-US" altLang="en-US" sz="2800" smtClean="0">
                <a:solidFill>
                  <a:srgbClr val="C00000"/>
                </a:solidFill>
              </a:rPr>
              <a:t>menciptakan</a:t>
            </a:r>
            <a:r>
              <a:rPr lang="en-US" altLang="en-US" sz="2800" smtClean="0"/>
              <a:t> dan </a:t>
            </a:r>
            <a:r>
              <a:rPr lang="en-US" altLang="en-US" sz="2800" smtClean="0">
                <a:solidFill>
                  <a:srgbClr val="C00000"/>
                </a:solidFill>
              </a:rPr>
              <a:t>menghantarkan </a:t>
            </a:r>
            <a:r>
              <a:rPr lang="en-US" altLang="en-US" sz="2800" smtClean="0"/>
              <a:t>suatu </a:t>
            </a:r>
            <a:r>
              <a:rPr lang="en-US" altLang="en-US" sz="2800" smtClean="0">
                <a:solidFill>
                  <a:srgbClr val="C00000"/>
                </a:solidFill>
              </a:rPr>
              <a:t>produk</a:t>
            </a:r>
            <a:r>
              <a:rPr lang="en-US" altLang="en-US" sz="2800" smtClean="0"/>
              <a:t> ke tangan pemakai akhir.</a:t>
            </a:r>
          </a:p>
          <a:p>
            <a:pPr eaLnBrk="1" hangingPunct="1">
              <a:spcBef>
                <a:spcPts val="1800"/>
              </a:spcBef>
            </a:pPr>
            <a:r>
              <a:rPr lang="en-US" altLang="en-US" sz="2800" smtClean="0"/>
              <a:t>Perusahaan-perusahaan tersebut termasuk supplier, pabrik, distributor, toko atau ritel, sert</a:t>
            </a:r>
            <a:r>
              <a:rPr lang="id-ID" altLang="en-US" sz="2800" smtClean="0"/>
              <a:t>a</a:t>
            </a:r>
            <a:r>
              <a:rPr lang="en-US" altLang="en-US" sz="2800" smtClean="0"/>
              <a:t> perusahaan pendukung seperti jasa logistik.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5375" y="363538"/>
            <a:ext cx="6964363" cy="12033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Supply </a:t>
            </a:r>
            <a:r>
              <a:rPr lang="en-US" sz="36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Chain</a:t>
            </a:r>
            <a:endParaRPr lang="id-ID" sz="36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 descr="FG_01_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89138"/>
            <a:ext cx="8229600" cy="40020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7988"/>
            <a:ext cx="82296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Supply </a:t>
            </a:r>
            <a:r>
              <a:rPr lang="en-US" sz="3600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Chain</a:t>
            </a:r>
            <a:endParaRPr lang="en-US" sz="36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885825" y="1584325"/>
            <a:ext cx="7332663" cy="3603625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en-US" altLang="en-US" smtClean="0"/>
              <a:t>Ada 3 macam hal yang harus dikelola dalam </a:t>
            </a:r>
            <a:r>
              <a:rPr lang="en-US" altLang="en-US" i="1" smtClean="0"/>
              <a:t>supply chain </a:t>
            </a:r>
            <a:r>
              <a:rPr lang="en-US" altLang="en-US" smtClean="0"/>
              <a:t>yaitu </a:t>
            </a:r>
            <a:r>
              <a:rPr lang="id-ID" altLang="en-US" smtClean="0"/>
              <a:t>aliran </a:t>
            </a:r>
            <a:r>
              <a:rPr lang="id-ID" altLang="en-US" smtClean="0">
                <a:solidFill>
                  <a:srgbClr val="C00000"/>
                </a:solidFill>
              </a:rPr>
              <a:t>material</a:t>
            </a:r>
            <a:r>
              <a:rPr lang="id-ID" altLang="en-US" smtClean="0"/>
              <a:t>, </a:t>
            </a:r>
            <a:r>
              <a:rPr lang="id-ID" altLang="en-US" smtClean="0">
                <a:solidFill>
                  <a:srgbClr val="C00000"/>
                </a:solidFill>
              </a:rPr>
              <a:t>informasi</a:t>
            </a:r>
            <a:r>
              <a:rPr lang="id-ID" altLang="en-US" smtClean="0"/>
              <a:t> dan </a:t>
            </a:r>
            <a:r>
              <a:rPr lang="id-ID" altLang="en-US" smtClean="0">
                <a:solidFill>
                  <a:srgbClr val="C00000"/>
                </a:solidFill>
              </a:rPr>
              <a:t>keuangan</a:t>
            </a:r>
            <a:r>
              <a:rPr lang="id-ID" altLang="en-US" smtClean="0"/>
              <a:t>.</a:t>
            </a:r>
            <a:endParaRPr lang="en-US" altLang="en-US" smtClean="0"/>
          </a:p>
        </p:txBody>
      </p:sp>
      <p:pic>
        <p:nvPicPr>
          <p:cNvPr id="13316" name="Picture 2" descr="http://www.biz-development.com/SupplyChain/Integrated_Supply_Ch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5" y="2628900"/>
            <a:ext cx="7450138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0688"/>
            <a:ext cx="82296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Supply Chain </a:t>
            </a:r>
            <a:r>
              <a:rPr lang="id-ID" sz="3600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d-ID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vs 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46075" y="1876425"/>
            <a:ext cx="8420100" cy="4745038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en-US" altLang="en-US" sz="2800" i="1" smtClean="0">
                <a:solidFill>
                  <a:srgbClr val="C00000"/>
                </a:solidFill>
              </a:rPr>
              <a:t>Supply chain </a:t>
            </a:r>
            <a:r>
              <a:rPr lang="en-US" altLang="en-US" sz="2800" smtClean="0"/>
              <a:t>adalah </a:t>
            </a:r>
            <a:r>
              <a:rPr lang="en-US" altLang="en-US" sz="2800" smtClean="0">
                <a:solidFill>
                  <a:srgbClr val="C00000"/>
                </a:solidFill>
              </a:rPr>
              <a:t>jaringan fisik</a:t>
            </a:r>
            <a:r>
              <a:rPr lang="en-US" altLang="en-US" sz="2800" smtClean="0"/>
              <a:t>nya, yakni perusahaan-perusahaan yang terlibat dalam memasok bahan baku, memproduksi barang maupun mengirimkannya ke pemakai akhir</a:t>
            </a:r>
            <a:endParaRPr lang="id-ID" altLang="en-US" sz="2800" smtClean="0"/>
          </a:p>
          <a:p>
            <a:pPr eaLnBrk="1" hangingPunct="1">
              <a:spcBef>
                <a:spcPts val="1800"/>
              </a:spcBef>
            </a:pPr>
            <a:r>
              <a:rPr lang="en-US" altLang="en-US" sz="2800" smtClean="0">
                <a:solidFill>
                  <a:srgbClr val="C00000"/>
                </a:solidFill>
              </a:rPr>
              <a:t>SCM</a:t>
            </a:r>
            <a:r>
              <a:rPr lang="en-US" altLang="en-US" sz="2800" smtClean="0"/>
              <a:t> adalah </a:t>
            </a:r>
            <a:r>
              <a:rPr lang="en-US" altLang="en-US" sz="2800" smtClean="0">
                <a:solidFill>
                  <a:srgbClr val="C00000"/>
                </a:solidFill>
              </a:rPr>
              <a:t>metode</a:t>
            </a:r>
            <a:r>
              <a:rPr lang="en-US" altLang="en-US" sz="2800" smtClean="0"/>
              <a:t>, alat atau pendekatan </a:t>
            </a:r>
            <a:r>
              <a:rPr lang="en-US" altLang="en-US" sz="2800" smtClean="0">
                <a:solidFill>
                  <a:srgbClr val="C00000"/>
                </a:solidFill>
              </a:rPr>
              <a:t>pengelolaan</a:t>
            </a:r>
            <a:r>
              <a:rPr lang="en-US" altLang="en-US" sz="2800" smtClean="0"/>
              <a:t>nya.</a:t>
            </a:r>
          </a:p>
          <a:p>
            <a:pPr eaLnBrk="1" hangingPunct="1">
              <a:spcBef>
                <a:spcPts val="1800"/>
              </a:spcBef>
            </a:pPr>
            <a:r>
              <a:rPr lang="en-US" altLang="en-US" sz="2800" smtClean="0"/>
              <a:t>Pendekatan yang ditekankan dalam SCM adalah </a:t>
            </a:r>
            <a:r>
              <a:rPr lang="en-US" altLang="en-US" sz="2800" smtClean="0">
                <a:solidFill>
                  <a:srgbClr val="C00000"/>
                </a:solidFill>
              </a:rPr>
              <a:t>terintegrasi</a:t>
            </a:r>
            <a:r>
              <a:rPr lang="en-US" altLang="en-US" sz="2800" smtClean="0"/>
              <a:t> dengan semangat </a:t>
            </a:r>
            <a:r>
              <a:rPr lang="en-US" altLang="en-US" sz="2800" smtClean="0">
                <a:solidFill>
                  <a:srgbClr val="C00000"/>
                </a:solidFill>
              </a:rPr>
              <a:t>kolaborasi</a:t>
            </a:r>
            <a:r>
              <a:rPr lang="en-US" altLang="en-US" sz="2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2125"/>
            <a:ext cx="82296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Definisi 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SCM</a:t>
            </a:r>
            <a:endParaRPr lang="en-US" sz="36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00038" y="1709738"/>
            <a:ext cx="8434387" cy="4864100"/>
          </a:xfrm>
        </p:spPr>
        <p:txBody>
          <a:bodyPr rtlCol="0">
            <a:normAutofit fontScale="92500" lnSpcReduction="10000"/>
          </a:bodyPr>
          <a:lstStyle/>
          <a:p>
            <a:pPr marL="0" indent="0" algn="ctr" eaLnBrk="1" fontAlgn="auto" hangingPunct="1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2800" b="1" dirty="0" smtClean="0"/>
              <a:t>SCM</a:t>
            </a:r>
            <a:r>
              <a:rPr lang="id-ID" sz="2800" dirty="0" smtClean="0"/>
              <a:t> adalah </a:t>
            </a:r>
            <a:r>
              <a:rPr lang="id-ID" sz="2800" dirty="0" smtClean="0">
                <a:solidFill>
                  <a:srgbClr val="C00000"/>
                </a:solidFill>
              </a:rPr>
              <a:t>rangkaian pendekatan</a:t>
            </a:r>
            <a:r>
              <a:rPr lang="id-ID" sz="2800" dirty="0" smtClean="0"/>
              <a:t> yang digunakan untuk </a:t>
            </a:r>
            <a:r>
              <a:rPr lang="id-ID" sz="2800" dirty="0" smtClean="0">
                <a:solidFill>
                  <a:srgbClr val="C00000"/>
                </a:solidFill>
              </a:rPr>
              <a:t>mengintegrasikan pemasok, produsen, gudang dan toko </a:t>
            </a:r>
            <a:r>
              <a:rPr lang="id-ID" sz="2800" dirty="0" smtClean="0"/>
              <a:t>secara efektif agar persediaan barang dapat </a:t>
            </a:r>
            <a:r>
              <a:rPr lang="id-ID" sz="2800" dirty="0" smtClean="0">
                <a:solidFill>
                  <a:srgbClr val="C00000"/>
                </a:solidFill>
              </a:rPr>
              <a:t>diproduksi dan didistribusi</a:t>
            </a:r>
            <a:r>
              <a:rPr lang="id-ID" sz="2800" dirty="0" smtClean="0"/>
              <a:t> pada </a:t>
            </a:r>
            <a:r>
              <a:rPr lang="id-ID" sz="2800" dirty="0" smtClean="0">
                <a:solidFill>
                  <a:srgbClr val="C00000"/>
                </a:solidFill>
              </a:rPr>
              <a:t>jumlah yang tepat</a:t>
            </a:r>
            <a:r>
              <a:rPr lang="id-ID" sz="2800" dirty="0" smtClean="0"/>
              <a:t>, ke </a:t>
            </a:r>
            <a:r>
              <a:rPr lang="id-ID" sz="2800" dirty="0" smtClean="0">
                <a:solidFill>
                  <a:srgbClr val="C00000"/>
                </a:solidFill>
              </a:rPr>
              <a:t>lokasi yang tepat</a:t>
            </a:r>
            <a:r>
              <a:rPr lang="id-ID" sz="2800" dirty="0" smtClean="0"/>
              <a:t>, dan pada </a:t>
            </a:r>
            <a:r>
              <a:rPr lang="id-ID" sz="2800" dirty="0" smtClean="0">
                <a:solidFill>
                  <a:srgbClr val="C00000"/>
                </a:solidFill>
              </a:rPr>
              <a:t>waktu yang tepat </a:t>
            </a:r>
            <a:r>
              <a:rPr lang="id-ID" sz="2800" dirty="0" smtClean="0"/>
              <a:t>sehingga </a:t>
            </a:r>
            <a:r>
              <a:rPr lang="id-ID" sz="2800" dirty="0" smtClean="0">
                <a:solidFill>
                  <a:srgbClr val="C00000"/>
                </a:solidFill>
              </a:rPr>
              <a:t>biaya </a:t>
            </a:r>
            <a:r>
              <a:rPr lang="id-ID" sz="2800" dirty="0" smtClean="0"/>
              <a:t>keseluruhan sistem dapat </a:t>
            </a:r>
            <a:r>
              <a:rPr lang="id-ID" sz="2800" dirty="0" smtClean="0">
                <a:solidFill>
                  <a:srgbClr val="C00000"/>
                </a:solidFill>
              </a:rPr>
              <a:t>diminimalisir</a:t>
            </a:r>
            <a:r>
              <a:rPr lang="id-ID" sz="2800" dirty="0" smtClean="0"/>
              <a:t> selagi berusaha </a:t>
            </a:r>
            <a:r>
              <a:rPr lang="id-ID" sz="2800" dirty="0" smtClean="0">
                <a:solidFill>
                  <a:srgbClr val="C00000"/>
                </a:solidFill>
              </a:rPr>
              <a:t>memuaskan kebutuhan dan layanan . </a:t>
            </a:r>
          </a:p>
          <a:p>
            <a:pPr marL="0" indent="0" algn="r" eaLnBrk="1" fontAlgn="auto" hangingPunct="1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Font typeface="Brush Script MT" pitchFamily="66" charset="0"/>
              <a:buNone/>
              <a:defRPr/>
            </a:pPr>
            <a:r>
              <a:rPr lang="id-ID" sz="2000" dirty="0" smtClean="0">
                <a:solidFill>
                  <a:srgbClr val="0070C0"/>
                </a:solidFill>
              </a:rPr>
              <a:t>(Simchi-Levi, dkk (2004))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415925"/>
            <a:ext cx="6964363" cy="12033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6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Komponen </a:t>
            </a:r>
            <a:r>
              <a:rPr lang="id-ID" sz="3600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SCM</a:t>
            </a:r>
            <a:endParaRPr lang="id-ID" sz="36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96875" y="1677988"/>
            <a:ext cx="8351838" cy="3484562"/>
          </a:xfrm>
        </p:spPr>
        <p:txBody>
          <a:bodyPr/>
          <a:lstStyle/>
          <a:p>
            <a:pPr marL="0" indent="0" eaLnBrk="1" hangingPunct="1"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id-ID" altLang="en-US" smtClean="0"/>
              <a:t>Komponen SCM menurut Turban (2004) terdiri dari tiga komponen utama yaitu:</a:t>
            </a:r>
          </a:p>
          <a:p>
            <a:pPr marL="0" indent="0" eaLnBrk="1" hangingPunct="1">
              <a:spcBef>
                <a:spcPts val="1800"/>
              </a:spcBef>
              <a:buFont typeface="Arial" panose="020B0604020202020204" pitchFamily="34" charset="0"/>
              <a:buNone/>
            </a:pPr>
            <a:endParaRPr lang="id-ID" altLang="en-US" smtClean="0"/>
          </a:p>
        </p:txBody>
      </p:sp>
      <p:pic>
        <p:nvPicPr>
          <p:cNvPr id="27652" name="Picture 2" descr="http://www.mlpinvestor.com/wp-content/uploads/2007/08/commodity_ch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" y="2651125"/>
            <a:ext cx="8351838" cy="384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Quiz</a:t>
            </a:r>
            <a:endParaRPr lang="id-ID" dirty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229600" cy="436721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BERIKAN CONTOH SCM DARI MASING-MASING PERUSHAAN YANG KALIAN PEGANG</a:t>
            </a:r>
            <a:endParaRPr lang="id-ID" altLang="en-US" dirty="0" smtClean="0"/>
          </a:p>
          <a:p>
            <a:pPr eaLnBrk="1" hangingPunct="1"/>
            <a:endParaRPr lang="id-ID" altLang="en-US" dirty="0" smtClean="0"/>
          </a:p>
          <a:p>
            <a:pPr eaLnBrk="1" hangingPunct="1"/>
            <a:endParaRPr lang="id-ID" altLang="en-US" dirty="0" smtClean="0"/>
          </a:p>
          <a:p>
            <a:pPr eaLnBrk="1" hangingPunct="1"/>
            <a:endParaRPr lang="id-ID" alt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hatch">
    <a:dk1>
      <a:sysClr val="windowText" lastClr="000000"/>
    </a:dk1>
    <a:lt1>
      <a:sysClr val="window" lastClr="FFFFFF"/>
    </a:lt1>
    <a:dk2>
      <a:srgbClr val="1D3641"/>
    </a:dk2>
    <a:lt2>
      <a:srgbClr val="DFE6D0"/>
    </a:lt2>
    <a:accent1>
      <a:srgbClr val="759AA5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4252</TotalTime>
  <Words>206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Times New Roman</vt:lpstr>
      <vt:lpstr>Arial</vt:lpstr>
      <vt:lpstr>Calibri</vt:lpstr>
      <vt:lpstr>Brush Script MT</vt:lpstr>
      <vt:lpstr>Wingdings</vt:lpstr>
      <vt:lpstr>Clarity</vt:lpstr>
      <vt:lpstr>Supply chain management</vt:lpstr>
      <vt:lpstr>Supply Chain</vt:lpstr>
      <vt:lpstr>Supply Chain</vt:lpstr>
      <vt:lpstr>Supply Chain</vt:lpstr>
      <vt:lpstr>Supply Chain  vs  SCM</vt:lpstr>
      <vt:lpstr>Definisi SCM</vt:lpstr>
      <vt:lpstr>Komponen SCM</vt:lpstr>
      <vt:lpstr>Quiz</vt:lpstr>
    </vt:vector>
  </TitlesOfParts>
  <Company>Mechanical Engineering UMS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SUPPLY CHAIN MANAJEMENT  ( SCM )</dc:title>
  <dc:creator>Administrator</dc:creator>
  <cp:lastModifiedBy>mika bladuss</cp:lastModifiedBy>
  <cp:revision>78</cp:revision>
  <dcterms:created xsi:type="dcterms:W3CDTF">2006-12-17T09:01:56Z</dcterms:created>
  <dcterms:modified xsi:type="dcterms:W3CDTF">2019-07-17T03:09:41Z</dcterms:modified>
</cp:coreProperties>
</file>