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9"/>
  </p:notesMasterIdLst>
  <p:sldIdLst>
    <p:sldId id="256" r:id="rId2"/>
    <p:sldId id="260" r:id="rId3"/>
    <p:sldId id="278" r:id="rId4"/>
    <p:sldId id="293" r:id="rId5"/>
    <p:sldId id="28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94206" autoAdjust="0"/>
  </p:normalViewPr>
  <p:slideViewPr>
    <p:cSldViewPr snapToGrid="0">
      <p:cViewPr varScale="1">
        <p:scale>
          <a:sx n="64" d="100"/>
          <a:sy n="64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57E0-956C-4884-A4CC-538B8B051B64}" type="datetimeFigureOut">
              <a:rPr lang="id-ID" smtClean="0"/>
              <a:t>25/08/2024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E427C-8495-4402-B336-66D922BB93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602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S</a:t>
            </a:r>
            <a:r>
              <a:rPr lang="id-ID" b="0" i="0" dirty="0">
                <a:solidFill>
                  <a:srgbClr val="212529"/>
                </a:solidFill>
                <a:effectLst/>
                <a:latin typeface="Lora" pitchFamily="2" charset="0"/>
              </a:rPr>
              <a:t>alah satu penerapan penting integral ialah untuk menghitung luas daerah yang berada di atas atau di bawah sumbu </a:t>
            </a:r>
            <a:r>
              <a:rPr lang="id-ID" b="0" i="0" dirty="0">
                <a:solidFill>
                  <a:srgbClr val="212529"/>
                </a:solidFill>
                <a:effectLst/>
                <a:latin typeface="MJXc-TeX-math-I"/>
              </a:rPr>
              <a:t>x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.</a:t>
            </a:r>
          </a:p>
          <a:p>
            <a:r>
              <a:rPr lang="en-US" dirty="0"/>
              <a:t>Pada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integral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menggunakna</a:t>
            </a:r>
            <a:r>
              <a:rPr lang="en-US" dirty="0"/>
              <a:t> integral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unutk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daerah-daerah</a:t>
            </a:r>
            <a:r>
              <a:rPr lang="en-US" dirty="0"/>
              <a:t> yang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.</a:t>
            </a:r>
          </a:p>
          <a:p>
            <a:r>
              <a:rPr lang="id-ID" b="0" i="0" dirty="0">
                <a:solidFill>
                  <a:srgbClr val="212529"/>
                </a:solidFill>
                <a:effectLst/>
                <a:latin typeface="Lora" pitchFamily="2" charset="0"/>
              </a:rPr>
              <a:t>Pertama, kita akan memulai dengan menghitung daerah yang berada di atas sumbu x, kemudian daerah di bawah sumbu x, dan terakhir luas daerah yang berada di antara dua kurva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E427C-8495-4402-B336-66D922BB9377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9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S</a:t>
            </a:r>
            <a:r>
              <a:rPr lang="id-ID" b="0" i="0" dirty="0">
                <a:solidFill>
                  <a:srgbClr val="212529"/>
                </a:solidFill>
                <a:effectLst/>
                <a:latin typeface="Lora" pitchFamily="2" charset="0"/>
              </a:rPr>
              <a:t>alah satu penerapan penting integral ialah untuk menghitung luas daerah yang berada di atas atau di bawah sumbu </a:t>
            </a:r>
            <a:r>
              <a:rPr lang="id-ID" b="0" i="0" dirty="0">
                <a:solidFill>
                  <a:srgbClr val="212529"/>
                </a:solidFill>
                <a:effectLst/>
                <a:latin typeface="MJXc-TeX-math-I"/>
              </a:rPr>
              <a:t>x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.</a:t>
            </a:r>
          </a:p>
          <a:p>
            <a:r>
              <a:rPr lang="en-US" dirty="0"/>
              <a:t>Pada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integral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menggunakna</a:t>
            </a:r>
            <a:r>
              <a:rPr lang="en-US" dirty="0"/>
              <a:t> integral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unutk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daerah-daerah</a:t>
            </a:r>
            <a:r>
              <a:rPr lang="en-US" dirty="0"/>
              <a:t> yang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.</a:t>
            </a:r>
          </a:p>
          <a:p>
            <a:r>
              <a:rPr lang="id-ID" b="0" i="0" dirty="0">
                <a:solidFill>
                  <a:srgbClr val="212529"/>
                </a:solidFill>
                <a:effectLst/>
                <a:latin typeface="Lora" pitchFamily="2" charset="0"/>
              </a:rPr>
              <a:t>Pertama, kita akan memulai dengan menghitung daerah yang berada di atas sumbu x, kemudian daerah di bawah sumbu x, dan terakhir luas daerah yang berada di antara dua kurva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E427C-8495-4402-B336-66D922BB937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9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2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E39231B-DEED-4F2E-801F-D3FF2291FE7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classic?lang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Luas </a:t>
            </a:r>
            <a:r>
              <a:rPr lang="en-GB" dirty="0" err="1"/>
              <a:t>Bangun</a:t>
            </a:r>
            <a:r>
              <a:rPr lang="en-GB" dirty="0"/>
              <a:t> </a:t>
            </a:r>
            <a:r>
              <a:rPr lang="en-GB" dirty="0" err="1"/>
              <a:t>datar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Farah </a:t>
            </a:r>
            <a:r>
              <a:rPr lang="id-ID" dirty="0" err="1"/>
              <a:t>Heniati</a:t>
            </a:r>
            <a:r>
              <a:rPr lang="id-ID" dirty="0"/>
              <a:t> Santosa, M.Pd.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Langkah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6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Ketikan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perintah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“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FitPoly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({C,D,E,F,G,H,I,J},7)” pada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bagian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input.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sz="20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sz="2000" dirty="0" err="1">
                    <a:solidFill>
                      <a:schemeClr val="tx1"/>
                    </a:solidFill>
                    <a:latin typeface="Lora" pitchFamily="2" charset="0"/>
                  </a:rPr>
                  <a:t>Sehingga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Lora" pitchFamily="2" charset="0"/>
                  </a:rPr>
                  <a:t>diperoleh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Lora" pitchFamily="2" charset="0"/>
                  </a:rPr>
                  <a:t>persamaan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</a:rPr>
                  <a:t> yang </a:t>
                </a:r>
                <a:r>
                  <a:rPr lang="en-US" sz="2000" dirty="0" err="1">
                    <a:solidFill>
                      <a:schemeClr val="tx1"/>
                    </a:solidFill>
                    <a:latin typeface="Lora" pitchFamily="2" charset="0"/>
                  </a:rPr>
                  <a:t>bersesuaian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Lora" pitchFamily="2" charset="0"/>
                  </a:rPr>
                  <a:t>yaitu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)=−0.03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+0.25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−1.05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+2.51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−3.7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+3.84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  <a:blipFill>
                <a:blip r:embed="rId2"/>
                <a:stretch>
                  <a:fillRect l="-263" t="-11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60E275-0C23-829B-2C40-CE81A0FC0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75" y="704538"/>
            <a:ext cx="9152850" cy="47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Langkah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7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Hitung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integral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fungsi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)=−0.03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+0.25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−1.05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+2.51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−3.7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+3.84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dengan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melihat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batas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titik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sampai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titik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(5.71,0.05)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sehingga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integral yang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dimaksud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adalah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−0.03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+0.25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−1.05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+2.51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−3.7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+3.84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21605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0.03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0.25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2.51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3.7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3.84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</m:sSubSup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21605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0.03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(5.71)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(…)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1.05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(…)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2.51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(…)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(…)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3.84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21605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……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  <a:blipFill>
                <a:blip r:embed="rId2"/>
                <a:stretch>
                  <a:fillRect l="-263" t="-6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: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Konstruksikan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titik-titik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sembarang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sisi-sisi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bawah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daun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.</a:t>
            </a: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sz="2000" dirty="0">
              <a:solidFill>
                <a:schemeClr val="tx1"/>
              </a:solidFill>
              <a:latin typeface="Lor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EFDBB-E3F5-2252-A7F0-B80EBDDE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21" y="1134043"/>
            <a:ext cx="10368158" cy="51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Langkah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9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Masukkan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perintah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“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FitPoly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({C,K,L,M,N,O,P,Q,J},8)” pada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bagian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input.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Sehingga diperoleh persamaan yang bersesuaian yaitu: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)=−0.01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+0.14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−0.82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+2.88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−5.87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+6.97</m:t>
                      </m:r>
                      <m:sSup>
                        <m:sSupPr>
                          <m:ctrlP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−5.17</m:t>
                      </m:r>
                      <m:r>
                        <a:rPr lang="id-ID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sz="20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  <a:blipFill>
                <a:blip r:embed="rId2"/>
                <a:stretch>
                  <a:fillRect l="-263" t="-11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8CEE8EA-86FA-1413-6757-80DDFCFE6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87" y="779488"/>
            <a:ext cx="9441626" cy="46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Langkah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10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Hitung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integral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fungsi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)=−0.01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+0.14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−0.82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+2.88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−5.87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+6.97</m:t>
                      </m:r>
                      <m:sSup>
                        <m:sSupPr>
                          <m:ctrlP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−5.17</m:t>
                      </m:r>
                      <m:r>
                        <a:rPr lang="id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dengan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melihat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batas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titik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sampai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titik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(5.71,0.05)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, dan mengingat bahwa fungsi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berada di bawah sumbu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, sehingga integral yang dimaksud adalah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id-ID" i="1" dirty="0">
                  <a:solidFill>
                    <a:schemeClr val="tx1"/>
                  </a:solidFill>
                </a:endParaRP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−0.01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+0.14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−0.82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+2.88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−5.87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+6.97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−5.17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0.01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0.14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2.88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5.87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6.97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5.17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</m:sSubSup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0.14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0.82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2.88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(5.71)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5.87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6.97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5.17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den>
                          </m:f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(…)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……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  <a:blipFill>
                <a:blip r:embed="rId2"/>
                <a:stretch>
                  <a:fillRect l="-263" t="-4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Langkah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11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id-ID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Hitungan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luas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daun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sebagai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penjumlahan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hasil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integral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fungsi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sehingga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diperoleh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𝐿𝑢𝑎𝑠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5.71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719138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……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……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19138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……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Jadi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luas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daun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……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62" y="299575"/>
                <a:ext cx="11580248" cy="6236136"/>
              </a:xfrm>
              <a:blipFill>
                <a:blip r:embed="rId2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3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EF56-A53A-2BB6-B485-24D4536E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96DB-E535-BD76-F345-18FB52E3A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Carilah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disekitar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selanjutnya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bantuan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GeoGebra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tentukanlah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persamaan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bersesuian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ketiga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tentukan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luas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masing-masing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pilih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Rajinlah</a:t>
            </a:r>
            <a:r>
              <a:rPr lang="en-GB" dirty="0"/>
              <a:t> </a:t>
            </a:r>
            <a:r>
              <a:rPr lang="en-GB" dirty="0" err="1"/>
              <a:t>latihan</a:t>
            </a:r>
            <a:r>
              <a:rPr lang="en-GB" dirty="0"/>
              <a:t> agar </a:t>
            </a:r>
            <a:r>
              <a:rPr lang="en-GB" dirty="0" err="1"/>
              <a:t>terbiasa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4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rebuchet MS" panose="020B0603020202020204" pitchFamily="34" charset="0"/>
              </a:rPr>
              <a:t>Apa</a:t>
            </a:r>
            <a:r>
              <a:rPr lang="en-GB" dirty="0">
                <a:latin typeface="Trebuchet MS" panose="020B0603020202020204" pitchFamily="34" charset="0"/>
              </a:rPr>
              <a:t> yang </a:t>
            </a:r>
            <a:r>
              <a:rPr lang="en-GB" dirty="0" err="1">
                <a:latin typeface="Trebuchet MS" panose="020B0603020202020204" pitchFamily="34" charset="0"/>
              </a:rPr>
              <a:t>akan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kita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pelajari</a:t>
            </a:r>
            <a:r>
              <a:rPr lang="en-GB" dirty="0">
                <a:latin typeface="Trebuchet MS" panose="020B0603020202020204" pitchFamily="34" charset="0"/>
              </a:rPr>
              <a:t>?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14325"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Software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Geogebra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menganalisis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integral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363" indent="-314325"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Menganalisis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integral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menyelesaikan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363" indent="-314325"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Menerapkan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integral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menyelesaikan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38B1-020F-00AF-3FF3-BECDD2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231428"/>
            <a:ext cx="9875520" cy="1356360"/>
          </a:xfrm>
        </p:spPr>
        <p:txBody>
          <a:bodyPr>
            <a:normAutofit/>
          </a:bodyPr>
          <a:lstStyle/>
          <a:p>
            <a:r>
              <a:rPr lang="id-ID" sz="3600" dirty="0">
                <a:latin typeface="Lora" pitchFamily="2" charset="0"/>
              </a:rPr>
              <a:t>Luas Bangun Datar</a:t>
            </a:r>
            <a:endParaRPr lang="id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6" y="1587788"/>
            <a:ext cx="5898976" cy="4525848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kesempatan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ditunjukkan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software GeoGebra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GeoGebra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membantu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mengkontruksi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persamana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ingin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Adapaun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software GeoGebra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https://www.geogebra.org/classic?lang=en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A25E1-3FAE-7C72-F89A-A7B9551FF926}"/>
              </a:ext>
            </a:extLst>
          </p:cNvPr>
          <p:cNvGrpSpPr/>
          <p:nvPr/>
        </p:nvGrpSpPr>
        <p:grpSpPr>
          <a:xfrm>
            <a:off x="6790544" y="1587788"/>
            <a:ext cx="4990456" cy="3943582"/>
            <a:chOff x="0" y="0"/>
            <a:chExt cx="2696845" cy="2077085"/>
          </a:xfrm>
        </p:grpSpPr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26EC3FC1-81A9-7B0A-30FD-D519F8A10F6D}"/>
                </a:ext>
              </a:extLst>
            </p:cNvPr>
            <p:cNvSpPr txBox="1"/>
            <p:nvPr/>
          </p:nvSpPr>
          <p:spPr>
            <a:xfrm>
              <a:off x="546265" y="1804035"/>
              <a:ext cx="1587500" cy="273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Gambar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Sebuah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Daun</a:t>
              </a:r>
              <a:endParaRPr lang="id-ID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Halaman 146 | gratis daun, hijau foto | Piqsels">
              <a:extLst>
                <a:ext uri="{FF2B5EF4-FFF2-40B4-BE49-F238E27FC236}">
                  <a16:creationId xmlns:a16="http://schemas.microsoft.com/office/drawing/2014/main" id="{DC0B0332-12A9-7CB6-1FA9-773222E38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96845" cy="18046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108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38B1-020F-00AF-3FF3-BECDD2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231428"/>
            <a:ext cx="9875520" cy="1356360"/>
          </a:xfrm>
        </p:spPr>
        <p:txBody>
          <a:bodyPr>
            <a:normAutofit/>
          </a:bodyPr>
          <a:lstStyle/>
          <a:p>
            <a:r>
              <a:rPr lang="id-ID" sz="3600" dirty="0">
                <a:latin typeface="Lora" pitchFamily="2" charset="0"/>
              </a:rPr>
              <a:t>Luas Bangun Datar</a:t>
            </a:r>
            <a:endParaRPr lang="id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6" y="1587788"/>
            <a:ext cx="5898976" cy="45258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menghitungnya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memperoleh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Geogebra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persamaannya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akhir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integral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langkah-langkah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GeoGebra.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A25E1-3FAE-7C72-F89A-A7B9551FF926}"/>
              </a:ext>
            </a:extLst>
          </p:cNvPr>
          <p:cNvGrpSpPr/>
          <p:nvPr/>
        </p:nvGrpSpPr>
        <p:grpSpPr>
          <a:xfrm>
            <a:off x="6790544" y="1587788"/>
            <a:ext cx="4990456" cy="3943582"/>
            <a:chOff x="0" y="0"/>
            <a:chExt cx="2696845" cy="2077085"/>
          </a:xfrm>
        </p:grpSpPr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26EC3FC1-81A9-7B0A-30FD-D519F8A10F6D}"/>
                </a:ext>
              </a:extLst>
            </p:cNvPr>
            <p:cNvSpPr txBox="1"/>
            <p:nvPr/>
          </p:nvSpPr>
          <p:spPr>
            <a:xfrm>
              <a:off x="546265" y="1804035"/>
              <a:ext cx="1587500" cy="273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Gambar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Sebuah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Daun</a:t>
              </a:r>
              <a:endParaRPr lang="id-ID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Halaman 146 | gratis daun, hijau foto | Piqsels">
              <a:extLst>
                <a:ext uri="{FF2B5EF4-FFF2-40B4-BE49-F238E27FC236}">
                  <a16:creationId xmlns:a16="http://schemas.microsoft.com/office/drawing/2014/main" id="{DC0B0332-12A9-7CB6-1FA9-773222E38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96845" cy="18046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86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1:</a:t>
            </a: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DC6C3E-85C8-05B8-4B23-56A8DEE221E6}"/>
              </a:ext>
            </a:extLst>
          </p:cNvPr>
          <p:cNvGrpSpPr/>
          <p:nvPr/>
        </p:nvGrpSpPr>
        <p:grpSpPr>
          <a:xfrm>
            <a:off x="1099315" y="827550"/>
            <a:ext cx="10278220" cy="5787223"/>
            <a:chOff x="1099315" y="827550"/>
            <a:chExt cx="10278220" cy="57872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CCEF73-094F-EF9E-F761-B180A2B7F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9315" y="827550"/>
              <a:ext cx="10278220" cy="5347868"/>
            </a:xfrm>
            <a:prstGeom prst="rect">
              <a:avLst/>
            </a:prstGeom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CFE12B31-A334-2841-A69F-65EDA6D06136}"/>
                </a:ext>
              </a:extLst>
            </p:cNvPr>
            <p:cNvSpPr txBox="1"/>
            <p:nvPr/>
          </p:nvSpPr>
          <p:spPr>
            <a:xfrm>
              <a:off x="4613268" y="6096357"/>
              <a:ext cx="2937636" cy="5184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d-ID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Tampilan Awal </a:t>
              </a:r>
              <a:r>
                <a:rPr lang="id-ID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GeoGebra</a:t>
              </a:r>
              <a:endParaRPr lang="id-ID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1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: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Inputkan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Gambar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Konkrit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ingin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ditentukan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luasnya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cara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Klik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tanda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“+” yang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berapa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sebelah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kiri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layar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input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lalu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pilih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“image”</a:t>
            </a: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2F6CD-064A-D999-2815-2F26837E7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21"/>
          <a:stretch/>
        </p:blipFill>
        <p:spPr>
          <a:xfrm>
            <a:off x="688211" y="1211559"/>
            <a:ext cx="5138880" cy="4064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11BCE-7C79-204F-40E7-DA55D7A9A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50"/>
          <a:stretch/>
        </p:blipFill>
        <p:spPr>
          <a:xfrm>
            <a:off x="6223340" y="2004585"/>
            <a:ext cx="5449299" cy="4171442"/>
          </a:xfrm>
          <a:prstGeom prst="rect">
            <a:avLst/>
          </a:prstGeo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A16C6980-7D05-A887-0CF7-1DEA922A7CE4}"/>
              </a:ext>
            </a:extLst>
          </p:cNvPr>
          <p:cNvSpPr/>
          <p:nvPr/>
        </p:nvSpPr>
        <p:spPr>
          <a:xfrm rot="5400000">
            <a:off x="4854212" y="5149914"/>
            <a:ext cx="792887" cy="1512420"/>
          </a:xfrm>
          <a:prstGeom prst="bentUpArrow">
            <a:avLst>
              <a:gd name="adj1" fmla="val 14429"/>
              <a:gd name="adj2" fmla="val 1565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2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: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Pilih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Gambar yang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di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cari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persamaannya</a:t>
            </a:r>
            <a:endParaRPr lang="en-US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A16C6980-7D05-A887-0CF7-1DEA922A7CE4}"/>
              </a:ext>
            </a:extLst>
          </p:cNvPr>
          <p:cNvSpPr/>
          <p:nvPr/>
        </p:nvSpPr>
        <p:spPr>
          <a:xfrm rot="5400000">
            <a:off x="1586356" y="3770817"/>
            <a:ext cx="792887" cy="1512420"/>
          </a:xfrm>
          <a:prstGeom prst="bentUpArrow">
            <a:avLst>
              <a:gd name="adj1" fmla="val 14429"/>
              <a:gd name="adj2" fmla="val 1565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D7402-CCCD-351E-085C-ABE594962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12"/>
          <a:stretch/>
        </p:blipFill>
        <p:spPr>
          <a:xfrm>
            <a:off x="436677" y="872543"/>
            <a:ext cx="4213607" cy="268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86AA1-EE27-3A65-1414-A1D1B5F7E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15"/>
          <a:stretch/>
        </p:blipFill>
        <p:spPr>
          <a:xfrm>
            <a:off x="3715433" y="3783913"/>
            <a:ext cx="4475499" cy="2685072"/>
          </a:xfrm>
          <a:prstGeom prst="rect">
            <a:avLst/>
          </a:prstGeom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805A1C4C-40B2-52D6-B208-E43ACFFE3EDA}"/>
              </a:ext>
            </a:extLst>
          </p:cNvPr>
          <p:cNvSpPr/>
          <p:nvPr/>
        </p:nvSpPr>
        <p:spPr>
          <a:xfrm>
            <a:off x="9113920" y="3823896"/>
            <a:ext cx="792887" cy="1512420"/>
          </a:xfrm>
          <a:prstGeom prst="bentUpArrow">
            <a:avLst>
              <a:gd name="adj1" fmla="val 14429"/>
              <a:gd name="adj2" fmla="val 1565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01BE1-760A-734A-4110-85DB8E13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671" y="837551"/>
            <a:ext cx="4475500" cy="27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sz="2000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Lora" pitchFamily="2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:</a:t>
            </a:r>
            <a:r>
              <a:rPr lang="id-ID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Posisikan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kartesius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Atur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kontras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sedikit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transparan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sehingga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diposisikan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pusat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koordinat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klik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kanan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setting 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color 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geser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opacity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posisi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menyesuiakan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koordinat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kartesius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terlihat.Setelah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dirasa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cukup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tutup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jendela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setting. 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mrngantisipasi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bergerak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,  lock (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kunci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posisi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klik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kanan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pilih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lock object,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diperoleh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beriktu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endParaRPr lang="id-ID" sz="2000" dirty="0">
              <a:solidFill>
                <a:schemeClr val="tx1"/>
              </a:solidFill>
              <a:latin typeface="Lor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54E62-4320-F9B6-08B6-2EC78AC0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41" y="2286067"/>
            <a:ext cx="5254002" cy="27544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90F21-8E49-AA63-EFFC-1C3B8D8C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2" y="2300215"/>
            <a:ext cx="5140719" cy="30382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4854A2-2B48-A77A-CA1B-BC1B555F3A25}"/>
              </a:ext>
            </a:extLst>
          </p:cNvPr>
          <p:cNvGrpSpPr/>
          <p:nvPr/>
        </p:nvGrpSpPr>
        <p:grpSpPr>
          <a:xfrm>
            <a:off x="3892741" y="3663310"/>
            <a:ext cx="4275545" cy="2754486"/>
            <a:chOff x="4701915" y="3847905"/>
            <a:chExt cx="3918604" cy="2354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CE5BA-7173-AB7E-4ACE-BBAA93ED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1915" y="3847905"/>
              <a:ext cx="3918604" cy="235427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37CF68-CAD2-6D44-3A1D-BD3EB7666277}"/>
                </a:ext>
              </a:extLst>
            </p:cNvPr>
            <p:cNvSpPr/>
            <p:nvPr/>
          </p:nvSpPr>
          <p:spPr>
            <a:xfrm>
              <a:off x="7314959" y="4876769"/>
              <a:ext cx="929631" cy="24986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43D1889D-79B0-1DBD-9AE8-11CFA158CF56}"/>
              </a:ext>
            </a:extLst>
          </p:cNvPr>
          <p:cNvSpPr/>
          <p:nvPr/>
        </p:nvSpPr>
        <p:spPr>
          <a:xfrm rot="5400000">
            <a:off x="2148367" y="5172955"/>
            <a:ext cx="792887" cy="1512420"/>
          </a:xfrm>
          <a:prstGeom prst="bentUpArrow">
            <a:avLst>
              <a:gd name="adj1" fmla="val 14429"/>
              <a:gd name="adj2" fmla="val 1565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79654C07-DE7C-C29B-1821-DCF1E7FEE615}"/>
              </a:ext>
            </a:extLst>
          </p:cNvPr>
          <p:cNvSpPr/>
          <p:nvPr/>
        </p:nvSpPr>
        <p:spPr>
          <a:xfrm>
            <a:off x="8231993" y="4866012"/>
            <a:ext cx="1536077" cy="944813"/>
          </a:xfrm>
          <a:prstGeom prst="bentUpArrow">
            <a:avLst>
              <a:gd name="adj1" fmla="val 14429"/>
              <a:gd name="adj2" fmla="val 1565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3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EFFC-02AB-70EA-B829-F3B716C7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2" y="299575"/>
            <a:ext cx="11580248" cy="6236136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Langkah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5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:</a:t>
            </a:r>
            <a:r>
              <a:rPr lang="id-ID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Buat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titik-titik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sembarang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sisi-sisi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Lora" pitchFamily="2" charset="0"/>
              </a:rPr>
              <a:t>daun</a:t>
            </a: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id-ID" sz="2000" dirty="0">
              <a:solidFill>
                <a:schemeClr val="tx1"/>
              </a:solidFill>
              <a:latin typeface="Lora" pitchFamily="2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Pendefinisian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titik-titik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bertujuan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grafik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persamaan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titik-titik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,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selanjutnya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persamaan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terbentuk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persamaan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bersesuain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daun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dimaksud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makin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banyak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titik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dibuat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gambar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semakin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ora" pitchFamily="2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Lora" pitchFamily="2" charset="0"/>
              </a:rPr>
              <a:t>).</a:t>
            </a:r>
          </a:p>
          <a:p>
            <a:pPr marL="4572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or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9CEFB-3220-8F68-B745-244F4DD2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08" y="716288"/>
            <a:ext cx="8559383" cy="44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12564</TotalTime>
  <Words>909</Words>
  <Application>Microsoft Office PowerPoint</Application>
  <PresentationFormat>Widescreen</PresentationFormat>
  <Paragraphs>110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</vt:lpstr>
      <vt:lpstr>Cambria Math</vt:lpstr>
      <vt:lpstr>Corbel</vt:lpstr>
      <vt:lpstr>Lora</vt:lpstr>
      <vt:lpstr>MJXc-TeX-math-I</vt:lpstr>
      <vt:lpstr>Times New Roman</vt:lpstr>
      <vt:lpstr>Trebuchet MS</vt:lpstr>
      <vt:lpstr>Basis</vt:lpstr>
      <vt:lpstr>Luas Bangun datar</vt:lpstr>
      <vt:lpstr>Apa yang akan kita pelajari?</vt:lpstr>
      <vt:lpstr>Luas Bangun Datar</vt:lpstr>
      <vt:lpstr>Luas Bangun Datar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Sekian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194</cp:revision>
  <dcterms:created xsi:type="dcterms:W3CDTF">2020-04-16T06:28:25Z</dcterms:created>
  <dcterms:modified xsi:type="dcterms:W3CDTF">2024-08-25T04:34:05Z</dcterms:modified>
</cp:coreProperties>
</file>