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6" r:id="rId1"/>
  </p:sldMasterIdLst>
  <p:sldIdLst>
    <p:sldId id="256" r:id="rId2"/>
    <p:sldId id="257" r:id="rId3"/>
    <p:sldId id="308" r:id="rId4"/>
    <p:sldId id="309" r:id="rId5"/>
    <p:sldId id="310" r:id="rId6"/>
    <p:sldId id="311" r:id="rId7"/>
    <p:sldId id="312" r:id="rId8"/>
    <p:sldId id="313" r:id="rId9"/>
    <p:sldId id="314" r:id="rId10"/>
    <p:sldId id="315" r:id="rId11"/>
    <p:sldId id="316" r:id="rId12"/>
    <p:sldId id="317" r:id="rId13"/>
    <p:sldId id="318" r:id="rId14"/>
    <p:sldId id="319" r:id="rId15"/>
    <p:sldId id="320" r:id="rId16"/>
    <p:sldId id="321" r:id="rId17"/>
    <p:sldId id="322" r:id="rId18"/>
    <p:sldId id="323" r:id="rId19"/>
    <p:sldId id="324" r:id="rId20"/>
    <p:sldId id="325" r:id="rId21"/>
    <p:sldId id="326" r:id="rId22"/>
    <p:sldId id="327" r:id="rId23"/>
    <p:sldId id="328" r:id="rId24"/>
    <p:sldId id="329" r:id="rId25"/>
    <p:sldId id="330" r:id="rId26"/>
    <p:sldId id="331" r:id="rId27"/>
    <p:sldId id="332" r:id="rId28"/>
    <p:sldId id="333" r:id="rId29"/>
    <p:sldId id="334" r:id="rId30"/>
    <p:sldId id="335" r:id="rId31"/>
    <p:sldId id="336" r:id="rId32"/>
    <p:sldId id="337" r:id="rId33"/>
    <p:sldId id="338" r:id="rId34"/>
    <p:sldId id="339" r:id="rId35"/>
    <p:sldId id="263" r:id="rId3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A12BED07-6713-92AA-40AF-AE58F4F83C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95400" y="4701464"/>
            <a:ext cx="8952782" cy="1204036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9EF77-BF49-E4C1-0FC7-563354777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BD5853-25AA-1C3D-EAD2-496674792D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7F0DAD-5850-CAAE-CD25-4D6DDDFF3A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4851B1-0B20-9549-0D70-886AA9D045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952500"/>
            <a:ext cx="8952781" cy="3748824"/>
          </a:xfrm>
          <a:noFill/>
        </p:spPr>
        <p:txBody>
          <a:bodyPr anchor="b">
            <a:normAutofit/>
          </a:bodyPr>
          <a:lstStyle>
            <a:lvl1pPr algn="l">
              <a:defRPr sz="3200" spc="530" baseline="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3690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2C3AB-851A-0D2F-B3AE-5B161CFFC0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89FD6B-3621-3904-7878-A2825C6925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08AE9-D8ED-ED5D-D7B0-A43811777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EF98B-AC81-D122-3D05-9C4E2FE42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9FB543-B138-6627-3714-12105D172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88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03DE16D-F1A0-DDB5-A98C-A9055C93D91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188334" y="952499"/>
            <a:ext cx="2051165" cy="4953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8A548F-8DA7-C53C-1BFE-7C720CB20F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52500" y="952499"/>
            <a:ext cx="8235834" cy="4953001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EA2C8-1C90-25D0-8B0A-30B73CFD3E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6FF1A4-0404-DA2D-1EA4-828091C04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457155-0F4A-F7B7-C4A8-755572E98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88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B48F26-B5E3-8A90-51FC-8520D1D73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EA4D95-10F3-6212-8302-5610C43E32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281BE7-A53D-441E-0393-0E59412C91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EF10F0-B23F-BF4B-DB66-9BCF734DB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5DDEC-13A7-D988-D082-03076F80F1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274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D80CFA-45ED-71B0-EE3E-CCE6D5C19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1618211"/>
            <a:ext cx="8412190" cy="3944389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37BECA-A01D-7D7A-F2A6-891EC9D229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908858"/>
            <a:ext cx="8412192" cy="676102"/>
          </a:xfrm>
        </p:spPr>
        <p:txBody>
          <a:bodyPr anchor="b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716478-6FAF-D420-0B87-6EABB81E88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C4289B-CB0D-8AFC-7C02-F755C0DCC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7971E4-8A9E-2A30-D7FE-B3505124B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20598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F941-C3A7-545F-8046-C7A9AC803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D4277-CFAE-EEF6-3346-61F06D5A394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95401" y="2260121"/>
            <a:ext cx="4350026" cy="365688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543384-699D-84FC-C8B5-7BDE49BB44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546574" y="2260120"/>
            <a:ext cx="4350025" cy="365688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A49386-AFC8-03DA-4563-07B0A0119B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AED60A-7704-31D9-7D4D-65C635EDF8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6927DA-3B5E-13B8-0BA8-5DCFF001E0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028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7B55A-280B-BDCB-F966-8578DDE741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966788"/>
            <a:ext cx="10059988" cy="1051784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6EA03-7008-14AB-547B-E66EA4EC96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018581"/>
            <a:ext cx="4350027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629F56-D2C8-71FE-FA59-002819D518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295400" y="2774756"/>
            <a:ext cx="4350027" cy="31507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2524D2-CA8D-75F3-D089-C2F0E20D47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546572" y="2018581"/>
            <a:ext cx="4350028" cy="544003"/>
          </a:xfrm>
        </p:spPr>
        <p:txBody>
          <a:bodyPr anchor="b"/>
          <a:lstStyle>
            <a:lvl1pPr marL="0" indent="0">
              <a:buNone/>
              <a:defRPr sz="24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9B0E3-5AE5-0516-27BF-9F246137FE0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546572" y="2774756"/>
            <a:ext cx="4350028" cy="3150794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7B319A7-6048-4735-B2AC-6D6043F1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15F875-F23E-D0D2-9115-CD494FDA0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B4F88F-F488-D9D5-CF99-AA1750AAF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5094593-EFC2-EEEF-74CD-BD00F4132A94}"/>
              </a:ext>
            </a:extLst>
          </p:cNvPr>
          <p:cNvCxnSpPr>
            <a:cxnSpLocks/>
          </p:cNvCxnSpPr>
          <p:nvPr/>
        </p:nvCxnSpPr>
        <p:spPr>
          <a:xfrm>
            <a:off x="6657975" y="2625552"/>
            <a:ext cx="4238625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F851F6D-436C-FA47-8CD1-2C10E735764A}"/>
              </a:ext>
            </a:extLst>
          </p:cNvPr>
          <p:cNvCxnSpPr>
            <a:cxnSpLocks/>
          </p:cNvCxnSpPr>
          <p:nvPr/>
        </p:nvCxnSpPr>
        <p:spPr>
          <a:xfrm>
            <a:off x="1403684" y="2625552"/>
            <a:ext cx="424174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7118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D91B86-9261-4E82-EF65-30F78154E2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A3A5E84-E43B-20AE-E80D-47CB0B07BD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FF5797-14F1-9FEB-247C-0E325AF74D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B5D7AF-1489-8F93-4828-0AE784B8BA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650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B6CAF1C-8901-AE05-E52C-D5B9594105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CD4F90-2973-4FE2-6C2C-5C2AC5C5A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50414B-A7EC-0C14-EFD2-29C5582CC1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124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378C7-A764-C5E4-A6A4-DC5B1B353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6484"/>
            <a:ext cx="3932237" cy="2122516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FE178-4B5D-413B-6583-AB81E8D041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12026"/>
            <a:ext cx="5143500" cy="456565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DB92F6D-71AB-9630-9DBE-46041C50C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FEAAD1-C919-6E2E-32D2-E199025FB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88B5D8-E15B-BE38-2A89-BD0F02E1A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7ECC26-B78C-4CBD-6883-97E80D3E5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10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04EAA-30F7-390A-C77C-2E5BD8218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6484" y="1307185"/>
            <a:ext cx="3932237" cy="2121813"/>
          </a:xfrm>
        </p:spPr>
        <p:txBody>
          <a:bodyPr anchor="t">
            <a:normAutofit/>
          </a:bodyPr>
          <a:lstStyle>
            <a:lvl1pPr>
              <a:defRPr sz="2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3A1C34-81AC-D534-67B1-4272122893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857702" y="1307186"/>
            <a:ext cx="5038898" cy="459831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E1012D-3524-26C6-64C1-8CE6E7A9A2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06484" y="3428999"/>
            <a:ext cx="3932237" cy="2133601"/>
          </a:xfrm>
        </p:spPr>
        <p:txBody>
          <a:bodyPr anchor="b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E8FA6D7-1BE0-F14D-A2F7-4836180BC3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DDF98-C922-483F-97E9-3E76B0201B42}" type="datetimeFigureOut">
              <a:rPr lang="en-US" smtClean="0"/>
              <a:t>8/21/2024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56B5AC-3F20-FDC1-D579-7C4C6B4ED0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074ACA-1D54-81FA-70B1-31AB3011B3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B3671-A306-4A69-8480-FA9BE83924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06078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6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6792104-6F24-CD50-F55E-22A55084DD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842963"/>
            <a:ext cx="9601200" cy="13096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1059CB-D00E-398D-E4D9-59792FC40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295400" y="2262188"/>
            <a:ext cx="9601200" cy="3643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DFBC38-D897-7CBE-AC89-A95A2222D7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47726" y="6199188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5DBDDF98-C922-483F-97E9-3E76B0201B42}" type="datetimeFigureOut">
              <a:rPr lang="en-US" smtClean="0"/>
              <a:pPr/>
              <a:t>8/21/2024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728008-2A03-D518-4A75-30816EB0D1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286625" y="6199188"/>
            <a:ext cx="340995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691D49-2BD8-1C36-B43A-CF2F9177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28107" y="6199188"/>
            <a:ext cx="6191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  <a:latin typeface="+mj-lt"/>
              </a:defRPr>
            </a:lvl1pPr>
          </a:lstStyle>
          <a:p>
            <a:fld id="{1B8B3671-A306-4A69-8480-FA9BE83924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232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33" r:id="rId3"/>
    <p:sldLayoutId id="2147483734" r:id="rId4"/>
    <p:sldLayoutId id="2147483735" r:id="rId5"/>
    <p:sldLayoutId id="2147483729" r:id="rId6"/>
    <p:sldLayoutId id="2147483725" r:id="rId7"/>
    <p:sldLayoutId id="2147483726" r:id="rId8"/>
    <p:sldLayoutId id="2147483727" r:id="rId9"/>
    <p:sldLayoutId id="2147483728" r:id="rId10"/>
    <p:sldLayoutId id="2147483730" r:id="rId11"/>
  </p:sldLayoutIdLst>
  <p:txStyles>
    <p:titleStyle>
      <a:lvl1pPr algn="l" defTabSz="914400" rtl="0" eaLnBrk="1" latinLnBrk="0" hangingPunct="1">
        <a:lnSpc>
          <a:spcPct val="120000"/>
        </a:lnSpc>
        <a:spcBef>
          <a:spcPct val="0"/>
        </a:spcBef>
        <a:buNone/>
        <a:defRPr sz="2800" kern="1200" cap="all" spc="5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75488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949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2144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image" Target="../media/image5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Relationship Id="rId9" Type="http://schemas.openxmlformats.org/officeDocument/2006/relationships/image" Target="../media/image7.sv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1">
            <a:extLst>
              <a:ext uri="{FF2B5EF4-FFF2-40B4-BE49-F238E27FC236}">
                <a16:creationId xmlns:a16="http://schemas.microsoft.com/office/drawing/2014/main" id="{A31384CA-BBDF-78EA-C1B6-7C26234E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1A03FE5-7938-1573-2D18-E168CC7C0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782305" y="952500"/>
            <a:ext cx="4457195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DA89A-1FDE-40E5-9758-50117C458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5712" y="2033018"/>
            <a:ext cx="4115702" cy="2116348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MATERI </a:t>
            </a:r>
            <a:b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</a:br>
            <a:r>
              <a:rPr lang="en-US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Bangun</a:t>
            </a:r>
            <a:r>
              <a:rPr lang="en-US" b="1" cap="none" spc="0" dirty="0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 </a:t>
            </a:r>
            <a:r>
              <a:rPr lang="en-US" b="1" cap="none" spc="0" dirty="0" err="1">
                <a:ln w="12700">
                  <a:solidFill>
                    <a:schemeClr val="accent5"/>
                  </a:solidFill>
                  <a:prstDash val="solid"/>
                </a:ln>
                <a:pattFill prst="ltDnDiag">
                  <a:fgClr>
                    <a:schemeClr val="accent5">
                      <a:lumMod val="60000"/>
                      <a:lumOff val="40000"/>
                    </a:schemeClr>
                  </a:fgClr>
                  <a:bgClr>
                    <a:schemeClr val="bg1"/>
                  </a:bgClr>
                </a:pattFill>
              </a:rPr>
              <a:t>Datar</a:t>
            </a:r>
            <a:endParaRPr lang="en-US" b="1" cap="none" spc="0" dirty="0">
              <a:ln w="12700">
                <a:solidFill>
                  <a:schemeClr val="accent5"/>
                </a:solidFill>
                <a:prstDash val="solid"/>
              </a:ln>
              <a:pattFill prst="ltDnDiag">
                <a:fgClr>
                  <a:schemeClr val="accent5">
                    <a:lumMod val="60000"/>
                    <a:lumOff val="40000"/>
                  </a:schemeClr>
                </a:fgClr>
                <a:bgClr>
                  <a:schemeClr val="bg1"/>
                </a:bgClr>
              </a:patt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04EB960-5B2C-4C74-ABCC-6FAC1CEFBC8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375713" y="4497355"/>
            <a:ext cx="3354752" cy="945063"/>
          </a:xfrm>
          <a:noFill/>
        </p:spPr>
        <p:txBody>
          <a:bodyPr anchor="b">
            <a:normAutofit/>
          </a:bodyPr>
          <a:lstStyle/>
          <a:p>
            <a:pPr algn="r"/>
            <a:r>
              <a:rPr lang="en-US" sz="3600" b="1" dirty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PGSD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133F99A7-E0B3-4761-86BA-E9E2AE868255}"/>
              </a:ext>
            </a:extLst>
          </p:cNvPr>
          <p:cNvGrpSpPr/>
          <p:nvPr/>
        </p:nvGrpSpPr>
        <p:grpSpPr>
          <a:xfrm>
            <a:off x="462273" y="1273363"/>
            <a:ext cx="6212855" cy="2359025"/>
            <a:chOff x="445466" y="2138330"/>
            <a:chExt cx="6212855" cy="2359025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E71EE76A-6BEA-44DF-9B14-1D47563BCDD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3E73472A-F9BD-4013-9B9B-B779B25BFB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A20D7A7-BB1E-469A-A2FA-E12137E360DD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13" name="Title 1">
            <a:extLst>
              <a:ext uri="{FF2B5EF4-FFF2-40B4-BE49-F238E27FC236}">
                <a16:creationId xmlns:a16="http://schemas.microsoft.com/office/drawing/2014/main" id="{F0586968-F9F9-49AA-9643-A95CE31D5EE4}"/>
              </a:ext>
            </a:extLst>
          </p:cNvPr>
          <p:cNvSpPr txBox="1">
            <a:spLocks/>
          </p:cNvSpPr>
          <p:nvPr/>
        </p:nvSpPr>
        <p:spPr>
          <a:xfrm>
            <a:off x="1130620" y="3468289"/>
            <a:ext cx="4699187" cy="2116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kern="1200" cap="all" spc="5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en-US" sz="2400" b="1" cap="none" spc="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A578FEF-972F-42CA-BA10-6D025D15427E}"/>
              </a:ext>
            </a:extLst>
          </p:cNvPr>
          <p:cNvSpPr txBox="1">
            <a:spLocks/>
          </p:cNvSpPr>
          <p:nvPr/>
        </p:nvSpPr>
        <p:spPr>
          <a:xfrm>
            <a:off x="1305754" y="3444638"/>
            <a:ext cx="4115702" cy="2116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3200" kern="1200" cap="all" spc="53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400" b="1" cap="none" spc="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MK PENDIDIKAN MATEMATIKA KELAS TINGGI</a:t>
            </a:r>
          </a:p>
        </p:txBody>
      </p:sp>
      <p:grpSp>
        <p:nvGrpSpPr>
          <p:cNvPr id="19" name="Group 12">
            <a:extLst>
              <a:ext uri="{FF2B5EF4-FFF2-40B4-BE49-F238E27FC236}">
                <a16:creationId xmlns:a16="http://schemas.microsoft.com/office/drawing/2014/main" id="{7044E313-E580-45EE-9755-7B245FBCEEF7}"/>
              </a:ext>
            </a:extLst>
          </p:cNvPr>
          <p:cNvGrpSpPr/>
          <p:nvPr/>
        </p:nvGrpSpPr>
        <p:grpSpPr>
          <a:xfrm>
            <a:off x="10020680" y="239575"/>
            <a:ext cx="1566153" cy="1284446"/>
            <a:chOff x="0" y="0"/>
            <a:chExt cx="812800" cy="812800"/>
          </a:xfrm>
        </p:grpSpPr>
        <p:sp>
          <p:nvSpPr>
            <p:cNvPr id="20" name="Freeform 13">
              <a:extLst>
                <a:ext uri="{FF2B5EF4-FFF2-40B4-BE49-F238E27FC236}">
                  <a16:creationId xmlns:a16="http://schemas.microsoft.com/office/drawing/2014/main" id="{F24B0DC3-13E7-4844-A7B9-11CEB56D5E92}"/>
                </a:ext>
              </a:extLst>
            </p:cNvPr>
            <p:cNvSpPr/>
            <p:nvPr/>
          </p:nvSpPr>
          <p:spPr>
            <a:xfrm>
              <a:off x="0" y="0"/>
              <a:ext cx="812800" cy="812800"/>
            </a:xfrm>
            <a:custGeom>
              <a:avLst/>
              <a:gdLst/>
              <a:ahLst/>
              <a:cxnLst/>
              <a:rect l="l" t="t" r="r" b="b"/>
              <a:pathLst>
                <a:path w="812800" h="812800">
                  <a:moveTo>
                    <a:pt x="0" y="0"/>
                  </a:moveTo>
                  <a:lnTo>
                    <a:pt x="812800" y="0"/>
                  </a:lnTo>
                  <a:lnTo>
                    <a:pt x="812800" y="812800"/>
                  </a:lnTo>
                  <a:lnTo>
                    <a:pt x="0" y="812800"/>
                  </a:lnTo>
                  <a:close/>
                </a:path>
              </a:pathLst>
            </a:custGeom>
            <a:solidFill>
              <a:srgbClr val="6182A8"/>
            </a:solidFill>
          </p:spPr>
        </p:sp>
        <p:sp>
          <p:nvSpPr>
            <p:cNvPr id="21" name="TextBox 14">
              <a:extLst>
                <a:ext uri="{FF2B5EF4-FFF2-40B4-BE49-F238E27FC236}">
                  <a16:creationId xmlns:a16="http://schemas.microsoft.com/office/drawing/2014/main" id="{7DD1D6E3-A913-4D94-83B1-D92D56909AD4}"/>
                </a:ext>
              </a:extLst>
            </p:cNvPr>
            <p:cNvSpPr txBox="1"/>
            <p:nvPr/>
          </p:nvSpPr>
          <p:spPr>
            <a:xfrm>
              <a:off x="0" y="-9525"/>
              <a:ext cx="812800" cy="822325"/>
            </a:xfrm>
            <a:prstGeom prst="rect">
              <a:avLst/>
            </a:prstGeom>
          </p:spPr>
          <p:txBody>
            <a:bodyPr lIns="50800" tIns="50800" rIns="50800" bIns="50800" rtlCol="0" anchor="ctr"/>
            <a:lstStyle/>
            <a:p>
              <a:pPr algn="ctr">
                <a:lnSpc>
                  <a:spcPts val="3100"/>
                </a:lnSpc>
              </a:pPr>
              <a:endParaRPr/>
            </a:p>
          </p:txBody>
        </p:sp>
      </p:grpSp>
      <p:sp>
        <p:nvSpPr>
          <p:cNvPr id="17" name="Freeform 15">
            <a:extLst>
              <a:ext uri="{FF2B5EF4-FFF2-40B4-BE49-F238E27FC236}">
                <a16:creationId xmlns:a16="http://schemas.microsoft.com/office/drawing/2014/main" id="{010FB6A9-38B2-4D9C-92A1-EE53A7E0641F}"/>
              </a:ext>
            </a:extLst>
          </p:cNvPr>
          <p:cNvSpPr/>
          <p:nvPr/>
        </p:nvSpPr>
        <p:spPr>
          <a:xfrm>
            <a:off x="10764496" y="18272"/>
            <a:ext cx="1427502" cy="1397311"/>
          </a:xfrm>
          <a:custGeom>
            <a:avLst/>
            <a:gdLst/>
            <a:ahLst/>
            <a:cxnLst/>
            <a:rect l="l" t="t" r="r" b="b"/>
            <a:pathLst>
              <a:path w="1427502" h="1397311">
                <a:moveTo>
                  <a:pt x="0" y="0"/>
                </a:moveTo>
                <a:lnTo>
                  <a:pt x="1427503" y="0"/>
                </a:lnTo>
                <a:lnTo>
                  <a:pt x="1427503" y="1397311"/>
                </a:lnTo>
                <a:lnTo>
                  <a:pt x="0" y="1397311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196617"/>
            </a:stretch>
          </a:blipFill>
        </p:spPr>
      </p:sp>
      <p:sp>
        <p:nvSpPr>
          <p:cNvPr id="18" name="Freeform 16">
            <a:extLst>
              <a:ext uri="{FF2B5EF4-FFF2-40B4-BE49-F238E27FC236}">
                <a16:creationId xmlns:a16="http://schemas.microsoft.com/office/drawing/2014/main" id="{59151DB5-6097-4404-A775-B63A3500F09A}"/>
              </a:ext>
            </a:extLst>
          </p:cNvPr>
          <p:cNvSpPr/>
          <p:nvPr/>
        </p:nvSpPr>
        <p:spPr>
          <a:xfrm>
            <a:off x="9340531" y="380432"/>
            <a:ext cx="1427502" cy="1397311"/>
          </a:xfrm>
          <a:custGeom>
            <a:avLst/>
            <a:gdLst/>
            <a:ahLst/>
            <a:cxnLst/>
            <a:rect l="l" t="t" r="r" b="b"/>
            <a:pathLst>
              <a:path w="1427502" h="1397311">
                <a:moveTo>
                  <a:pt x="0" y="0"/>
                </a:moveTo>
                <a:lnTo>
                  <a:pt x="1427502" y="0"/>
                </a:lnTo>
                <a:lnTo>
                  <a:pt x="1427502" y="1397310"/>
                </a:lnTo>
                <a:lnTo>
                  <a:pt x="0" y="1397310"/>
                </a:lnTo>
                <a:lnTo>
                  <a:pt x="0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r:embed="rId7"/>
                </a:ext>
              </a:extLst>
            </a:blip>
            <a:stretch>
              <a:fillRect l="-196617"/>
            </a:stretch>
          </a:blipFill>
        </p:spPr>
      </p:sp>
      <p:sp>
        <p:nvSpPr>
          <p:cNvPr id="26" name="Freeform 30">
            <a:extLst>
              <a:ext uri="{FF2B5EF4-FFF2-40B4-BE49-F238E27FC236}">
                <a16:creationId xmlns:a16="http://schemas.microsoft.com/office/drawing/2014/main" id="{2CC12027-6A6B-4230-AF57-74814C86B466}"/>
              </a:ext>
            </a:extLst>
          </p:cNvPr>
          <p:cNvSpPr/>
          <p:nvPr/>
        </p:nvSpPr>
        <p:spPr>
          <a:xfrm flipH="1">
            <a:off x="-278286" y="4024851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5" name="Freeform 30">
            <a:extLst>
              <a:ext uri="{FF2B5EF4-FFF2-40B4-BE49-F238E27FC236}">
                <a16:creationId xmlns:a16="http://schemas.microsoft.com/office/drawing/2014/main" id="{74A4A060-F32D-43B7-A520-C467EE19CB1D}"/>
              </a:ext>
            </a:extLst>
          </p:cNvPr>
          <p:cNvSpPr/>
          <p:nvPr/>
        </p:nvSpPr>
        <p:spPr>
          <a:xfrm flipH="1">
            <a:off x="-357974" y="5163145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6" name="Freeform 30">
            <a:extLst>
              <a:ext uri="{FF2B5EF4-FFF2-40B4-BE49-F238E27FC236}">
                <a16:creationId xmlns:a16="http://schemas.microsoft.com/office/drawing/2014/main" id="{78A972A7-602E-43AE-A1E3-623DFE1B4C10}"/>
              </a:ext>
            </a:extLst>
          </p:cNvPr>
          <p:cNvSpPr/>
          <p:nvPr/>
        </p:nvSpPr>
        <p:spPr>
          <a:xfrm rot="20985463" flipH="1">
            <a:off x="668309" y="5115462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  <p:sp>
        <p:nvSpPr>
          <p:cNvPr id="47" name="Freeform 30">
            <a:extLst>
              <a:ext uri="{FF2B5EF4-FFF2-40B4-BE49-F238E27FC236}">
                <a16:creationId xmlns:a16="http://schemas.microsoft.com/office/drawing/2014/main" id="{AA947592-47F1-4DCB-AD8E-BE34EFD740CA}"/>
              </a:ext>
            </a:extLst>
          </p:cNvPr>
          <p:cNvSpPr/>
          <p:nvPr/>
        </p:nvSpPr>
        <p:spPr>
          <a:xfrm rot="20297341" flipH="1">
            <a:off x="1820550" y="5344139"/>
            <a:ext cx="2052567" cy="2116348"/>
          </a:xfrm>
          <a:custGeom>
            <a:avLst/>
            <a:gdLst/>
            <a:ahLst/>
            <a:cxnLst/>
            <a:rect l="l" t="t" r="r" b="b"/>
            <a:pathLst>
              <a:path w="3513563" h="3513563">
                <a:moveTo>
                  <a:pt x="3513563" y="0"/>
                </a:moveTo>
                <a:lnTo>
                  <a:pt x="0" y="0"/>
                </a:lnTo>
                <a:lnTo>
                  <a:pt x="0" y="3513564"/>
                </a:lnTo>
                <a:lnTo>
                  <a:pt x="3513563" y="3513564"/>
                </a:lnTo>
                <a:lnTo>
                  <a:pt x="3513563" y="0"/>
                </a:lnTo>
                <a:close/>
              </a:path>
            </a:pathLst>
          </a:custGeom>
          <a:blipFill>
            <a:blip r:embed="rId8">
              <a:extLst>
                <a:ext uri="{96DAC541-7B7A-43D3-8B79-37D633B846F1}">
                  <asvg:svgBlip xmlns:asvg="http://schemas.microsoft.com/office/drawing/2016/SVG/main" r:embed="rId9"/>
                </a:ext>
              </a:extLst>
            </a:blip>
            <a:stretch>
              <a:fillRect/>
            </a:stretch>
          </a:blipFill>
        </p:spPr>
      </p:sp>
    </p:spTree>
    <p:extLst>
      <p:ext uri="{BB962C8B-B14F-4D97-AF65-F5344CB8AC3E}">
        <p14:creationId xmlns:p14="http://schemas.microsoft.com/office/powerpoint/2010/main" val="36870591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GARIS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AE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BF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BC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AD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serta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EH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FG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</a:p>
          <a:p>
            <a:pPr marL="457200" indent="0">
              <a:buNone/>
            </a:pP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masing-masing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sejajar</a:t>
            </a:r>
            <a:endParaRPr lang="en-US" sz="2200" b="1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AB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AE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CG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GH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serta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EH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HG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</a:p>
          <a:p>
            <a:pPr marL="457200" indent="0">
              <a:buNone/>
            </a:pP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masing-masing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berpotongan</a:t>
            </a:r>
            <a:endParaRPr lang="en-US" sz="2200" b="1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AE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BC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serta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AB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FG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</a:p>
          <a:p>
            <a:pPr marL="457200" indent="0">
              <a:buNone/>
            </a:pP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masing-masing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bersilangan</a:t>
            </a:r>
            <a:endParaRPr lang="en-US" sz="2200" b="1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pic>
        <p:nvPicPr>
          <p:cNvPr id="10" name="Picture 9">
            <a:extLst>
              <a:ext uri="{FF2B5EF4-FFF2-40B4-BE49-F238E27FC236}">
                <a16:creationId xmlns:a16="http://schemas.microsoft.com/office/drawing/2014/main" id="{AAB8CBD6-0195-47EF-AF01-70867B3DEFF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3260" y="2855595"/>
            <a:ext cx="3299460" cy="21446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2388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GARIS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Ruas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merupakan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bagian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dari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endParaRPr lang="en-US" sz="22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2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	  P		         Q</a:t>
            </a:r>
          </a:p>
          <a:p>
            <a:pPr marL="0" indent="0">
              <a:buNone/>
            </a:pP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   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gambar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g,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 dan Q</a:t>
            </a:r>
          </a:p>
          <a:p>
            <a:pPr marL="0" indent="0">
              <a:buNone/>
            </a:pPr>
            <a:endParaRPr lang="en-US" sz="22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	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gambar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ruas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PQ</a:t>
            </a:r>
          </a:p>
          <a:p>
            <a:pPr marL="0" indent="0">
              <a:buNone/>
            </a:pPr>
            <a:endParaRPr lang="en-US" sz="22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8D836D7-8FA8-40A1-8156-4A6D9E0B1180}"/>
              </a:ext>
            </a:extLst>
          </p:cNvPr>
          <p:cNvGrpSpPr/>
          <p:nvPr/>
        </p:nvGrpSpPr>
        <p:grpSpPr>
          <a:xfrm>
            <a:off x="2763520" y="2995613"/>
            <a:ext cx="5334000" cy="1937703"/>
            <a:chOff x="2367280" y="3281688"/>
            <a:chExt cx="5334000" cy="1937703"/>
          </a:xfrm>
        </p:grpSpPr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928B278E-14F5-435D-90F4-008868BFE8FE}"/>
                </a:ext>
              </a:extLst>
            </p:cNvPr>
            <p:cNvCxnSpPr>
              <a:cxnSpLocks/>
            </p:cNvCxnSpPr>
            <p:nvPr/>
          </p:nvCxnSpPr>
          <p:spPr>
            <a:xfrm>
              <a:off x="2773680" y="3550920"/>
              <a:ext cx="4927600" cy="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C6B48603-590D-4094-AEE4-02B7E8F229D1}"/>
                </a:ext>
              </a:extLst>
            </p:cNvPr>
            <p:cNvSpPr txBox="1"/>
            <p:nvPr/>
          </p:nvSpPr>
          <p:spPr>
            <a:xfrm>
              <a:off x="2367280" y="3281688"/>
              <a:ext cx="2835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g</a:t>
              </a: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3E46C125-E749-405D-9FE6-BC6BBD992D08}"/>
                </a:ext>
              </a:extLst>
            </p:cNvPr>
            <p:cNvSpPr/>
            <p:nvPr/>
          </p:nvSpPr>
          <p:spPr>
            <a:xfrm>
              <a:off x="3870960" y="3429000"/>
              <a:ext cx="232711" cy="2285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8CD3E369-5725-4564-BA1E-C74F4B38C888}"/>
                </a:ext>
              </a:extLst>
            </p:cNvPr>
            <p:cNvSpPr/>
            <p:nvPr/>
          </p:nvSpPr>
          <p:spPr>
            <a:xfrm>
              <a:off x="6238240" y="3428999"/>
              <a:ext cx="232711" cy="2285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A522E73C-BE92-4373-807D-0B66A7E08952}"/>
                </a:ext>
              </a:extLst>
            </p:cNvPr>
            <p:cNvCxnSpPr/>
            <p:nvPr/>
          </p:nvCxnSpPr>
          <p:spPr>
            <a:xfrm>
              <a:off x="3916195" y="4988560"/>
              <a:ext cx="2482407" cy="0"/>
            </a:xfrm>
            <a:prstGeom prst="line">
              <a:avLst/>
            </a:prstGeom>
            <a:ln w="571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00CD53A0-8228-4E14-8CE2-27FE1AE0707A}"/>
                </a:ext>
              </a:extLst>
            </p:cNvPr>
            <p:cNvSpPr/>
            <p:nvPr/>
          </p:nvSpPr>
          <p:spPr>
            <a:xfrm>
              <a:off x="3804435" y="4845167"/>
              <a:ext cx="232711" cy="2285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F59EDFF-C584-4E6E-869F-9EA6552ABBB5}"/>
                </a:ext>
              </a:extLst>
            </p:cNvPr>
            <p:cNvSpPr/>
            <p:nvPr/>
          </p:nvSpPr>
          <p:spPr>
            <a:xfrm>
              <a:off x="6282246" y="4874261"/>
              <a:ext cx="232711" cy="2285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E8D5A3A3-3244-48A2-858A-3F1AC3B88DBC}"/>
                </a:ext>
              </a:extLst>
            </p:cNvPr>
            <p:cNvSpPr txBox="1"/>
            <p:nvPr/>
          </p:nvSpPr>
          <p:spPr>
            <a:xfrm>
              <a:off x="3434081" y="4728632"/>
              <a:ext cx="2835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4919003-1B58-4B31-8CEE-47436CC3F202}"/>
                </a:ext>
              </a:extLst>
            </p:cNvPr>
            <p:cNvSpPr txBox="1"/>
            <p:nvPr/>
          </p:nvSpPr>
          <p:spPr>
            <a:xfrm>
              <a:off x="6528871" y="4757726"/>
              <a:ext cx="2835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Q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288338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GARIS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2188"/>
            <a:ext cx="10256520" cy="3643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2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Sinar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2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merupakan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himpunan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bagian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dari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endParaRPr lang="en-US" sz="22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2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	  C	       A            B</a:t>
            </a:r>
          </a:p>
          <a:p>
            <a:pPr marL="0" indent="0">
              <a:buNone/>
            </a:pP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</a:t>
            </a:r>
          </a:p>
          <a:p>
            <a:pPr marL="0" indent="0">
              <a:buNone/>
            </a:pPr>
            <a:endParaRPr lang="en-US" sz="22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   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Sinar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AB	 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Sinar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BA        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Sinar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AC	       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Sinar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2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2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CA			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id="{A65D816F-B4C0-4C23-A02D-B7890F5D4D22}"/>
              </a:ext>
            </a:extLst>
          </p:cNvPr>
          <p:cNvGrpSpPr/>
          <p:nvPr/>
        </p:nvGrpSpPr>
        <p:grpSpPr>
          <a:xfrm>
            <a:off x="1717519" y="3021013"/>
            <a:ext cx="9428243" cy="1657119"/>
            <a:chOff x="1290799" y="3281688"/>
            <a:chExt cx="9428243" cy="1657119"/>
          </a:xfrm>
        </p:grpSpPr>
        <p:cxnSp>
          <p:nvCxnSpPr>
            <p:cNvPr id="20" name="Straight Arrow Connector 19">
              <a:extLst>
                <a:ext uri="{FF2B5EF4-FFF2-40B4-BE49-F238E27FC236}">
                  <a16:creationId xmlns:a16="http://schemas.microsoft.com/office/drawing/2014/main" id="{19CD4746-9C61-4066-890B-0F7A3F33F43E}"/>
                </a:ext>
              </a:extLst>
            </p:cNvPr>
            <p:cNvCxnSpPr>
              <a:cxnSpLocks/>
            </p:cNvCxnSpPr>
            <p:nvPr/>
          </p:nvCxnSpPr>
          <p:spPr>
            <a:xfrm>
              <a:off x="2773680" y="3550920"/>
              <a:ext cx="4927600" cy="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70AC289E-F1BB-46CF-AF1C-C2BF672AD5AA}"/>
                </a:ext>
              </a:extLst>
            </p:cNvPr>
            <p:cNvSpPr txBox="1"/>
            <p:nvPr/>
          </p:nvSpPr>
          <p:spPr>
            <a:xfrm>
              <a:off x="2367280" y="3281688"/>
              <a:ext cx="2835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g</a:t>
              </a:r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41A2541-5D31-4E7E-B6BB-184B40208155}"/>
                </a:ext>
              </a:extLst>
            </p:cNvPr>
            <p:cNvSpPr/>
            <p:nvPr/>
          </p:nvSpPr>
          <p:spPr>
            <a:xfrm>
              <a:off x="3870960" y="3429000"/>
              <a:ext cx="232711" cy="2285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FDDDCF89-17DC-4DAE-AA2C-B6E9FD18A6D4}"/>
                </a:ext>
              </a:extLst>
            </p:cNvPr>
            <p:cNvSpPr/>
            <p:nvPr/>
          </p:nvSpPr>
          <p:spPr>
            <a:xfrm>
              <a:off x="5121124" y="3426160"/>
              <a:ext cx="232711" cy="2285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9218CD30-8FE3-44CB-9E6F-F30011633D23}"/>
                </a:ext>
              </a:extLst>
            </p:cNvPr>
            <p:cNvSpPr/>
            <p:nvPr/>
          </p:nvSpPr>
          <p:spPr>
            <a:xfrm>
              <a:off x="6254932" y="3426160"/>
              <a:ext cx="232711" cy="22859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6A83B0CE-BD31-41E4-8102-2CD79A07929A}"/>
                </a:ext>
              </a:extLst>
            </p:cNvPr>
            <p:cNvGrpSpPr/>
            <p:nvPr/>
          </p:nvGrpSpPr>
          <p:grpSpPr>
            <a:xfrm>
              <a:off x="1290799" y="4313857"/>
              <a:ext cx="1909601" cy="624950"/>
              <a:chOff x="1229839" y="4518660"/>
              <a:chExt cx="1909601" cy="624950"/>
            </a:xfrm>
          </p:grpSpPr>
          <p:cxnSp>
            <p:nvCxnSpPr>
              <p:cNvPr id="44" name="Straight Arrow Connector 43">
                <a:extLst>
                  <a:ext uri="{FF2B5EF4-FFF2-40B4-BE49-F238E27FC236}">
                    <a16:creationId xmlns:a16="http://schemas.microsoft.com/office/drawing/2014/main" id="{8A1E356F-5B29-44D1-BAF4-EC2164FE2CE4}"/>
                  </a:ext>
                </a:extLst>
              </p:cNvPr>
              <p:cNvCxnSpPr/>
              <p:nvPr/>
            </p:nvCxnSpPr>
            <p:spPr>
              <a:xfrm>
                <a:off x="1402080" y="4632960"/>
                <a:ext cx="173736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740B6B17-6C42-40C1-9D0A-D07A6D965F94}"/>
                  </a:ext>
                </a:extLst>
              </p:cNvPr>
              <p:cNvSpPr/>
              <p:nvPr/>
            </p:nvSpPr>
            <p:spPr>
              <a:xfrm>
                <a:off x="1285723" y="4518661"/>
                <a:ext cx="232711" cy="228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endParaRPr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1DA4C56B-760E-47FF-A29D-3328D33DE1D3}"/>
                  </a:ext>
                </a:extLst>
              </p:cNvPr>
              <p:cNvSpPr/>
              <p:nvPr/>
            </p:nvSpPr>
            <p:spPr>
              <a:xfrm>
                <a:off x="2316476" y="4518660"/>
                <a:ext cx="232711" cy="228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endParaRPr>
              </a:p>
            </p:txBody>
          </p:sp>
          <p:sp>
            <p:nvSpPr>
              <p:cNvPr id="47" name="TextBox 46">
                <a:extLst>
                  <a:ext uri="{FF2B5EF4-FFF2-40B4-BE49-F238E27FC236}">
                    <a16:creationId xmlns:a16="http://schemas.microsoft.com/office/drawing/2014/main" id="{7260F4DC-78F2-4E88-9184-4D7C5B794354}"/>
                  </a:ext>
                </a:extLst>
              </p:cNvPr>
              <p:cNvSpPr txBox="1"/>
              <p:nvPr/>
            </p:nvSpPr>
            <p:spPr>
              <a:xfrm>
                <a:off x="1229839" y="4681945"/>
                <a:ext cx="283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randview Display"/>
                    <a:ea typeface="+mn-ea"/>
                    <a:cs typeface="+mn-cs"/>
                  </a:rPr>
                  <a:t>A</a:t>
                </a:r>
              </a:p>
            </p:txBody>
          </p:sp>
          <p:sp>
            <p:nvSpPr>
              <p:cNvPr id="48" name="TextBox 47">
                <a:extLst>
                  <a:ext uri="{FF2B5EF4-FFF2-40B4-BE49-F238E27FC236}">
                    <a16:creationId xmlns:a16="http://schemas.microsoft.com/office/drawing/2014/main" id="{5B561E99-C0BF-431A-857B-E10D1708444E}"/>
                  </a:ext>
                </a:extLst>
              </p:cNvPr>
              <p:cNvSpPr txBox="1"/>
              <p:nvPr/>
            </p:nvSpPr>
            <p:spPr>
              <a:xfrm>
                <a:off x="2265677" y="4672914"/>
                <a:ext cx="283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randview Display"/>
                    <a:ea typeface="+mn-ea"/>
                    <a:cs typeface="+mn-cs"/>
                  </a:rPr>
                  <a:t>B</a:t>
                </a:r>
              </a:p>
            </p:txBody>
          </p:sp>
        </p:grp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FF93D59A-E2D4-4862-BEC4-F9E730F075AD}"/>
                </a:ext>
              </a:extLst>
            </p:cNvPr>
            <p:cNvGrpSpPr/>
            <p:nvPr/>
          </p:nvGrpSpPr>
          <p:grpSpPr>
            <a:xfrm flipH="1">
              <a:off x="3866174" y="4313857"/>
              <a:ext cx="1909601" cy="624950"/>
              <a:chOff x="1229839" y="4518660"/>
              <a:chExt cx="1909601" cy="624950"/>
            </a:xfrm>
          </p:grpSpPr>
          <p:cxnSp>
            <p:nvCxnSpPr>
              <p:cNvPr id="39" name="Straight Arrow Connector 38">
                <a:extLst>
                  <a:ext uri="{FF2B5EF4-FFF2-40B4-BE49-F238E27FC236}">
                    <a16:creationId xmlns:a16="http://schemas.microsoft.com/office/drawing/2014/main" id="{852C85AE-A8EA-488D-BA50-E336FF3A3626}"/>
                  </a:ext>
                </a:extLst>
              </p:cNvPr>
              <p:cNvCxnSpPr/>
              <p:nvPr/>
            </p:nvCxnSpPr>
            <p:spPr>
              <a:xfrm>
                <a:off x="1402080" y="4632960"/>
                <a:ext cx="173736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0" name="Oval 39">
                <a:extLst>
                  <a:ext uri="{FF2B5EF4-FFF2-40B4-BE49-F238E27FC236}">
                    <a16:creationId xmlns:a16="http://schemas.microsoft.com/office/drawing/2014/main" id="{4D041169-C3C3-4EB5-810B-733C3D0974BD}"/>
                  </a:ext>
                </a:extLst>
              </p:cNvPr>
              <p:cNvSpPr/>
              <p:nvPr/>
            </p:nvSpPr>
            <p:spPr>
              <a:xfrm>
                <a:off x="1285723" y="4518661"/>
                <a:ext cx="232711" cy="228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endParaRPr>
              </a:p>
            </p:txBody>
          </p:sp>
          <p:sp>
            <p:nvSpPr>
              <p:cNvPr id="41" name="Oval 40">
                <a:extLst>
                  <a:ext uri="{FF2B5EF4-FFF2-40B4-BE49-F238E27FC236}">
                    <a16:creationId xmlns:a16="http://schemas.microsoft.com/office/drawing/2014/main" id="{7B050F0F-8A12-45CD-A272-3FE06E336D2F}"/>
                  </a:ext>
                </a:extLst>
              </p:cNvPr>
              <p:cNvSpPr/>
              <p:nvPr/>
            </p:nvSpPr>
            <p:spPr>
              <a:xfrm>
                <a:off x="2316476" y="4518660"/>
                <a:ext cx="232711" cy="228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endParaRPr>
              </a:p>
            </p:txBody>
          </p:sp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17CF794A-3509-417D-8AAA-8190EC5C604A}"/>
                  </a:ext>
                </a:extLst>
              </p:cNvPr>
              <p:cNvSpPr txBox="1"/>
              <p:nvPr/>
            </p:nvSpPr>
            <p:spPr>
              <a:xfrm>
                <a:off x="1229839" y="4681945"/>
                <a:ext cx="283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randview Display"/>
                    <a:ea typeface="+mn-ea"/>
                    <a:cs typeface="+mn-cs"/>
                  </a:rPr>
                  <a:t>B</a:t>
                </a:r>
              </a:p>
            </p:txBody>
          </p:sp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DC0B533-AA81-4140-8C07-588366B6BBB0}"/>
                  </a:ext>
                </a:extLst>
              </p:cNvPr>
              <p:cNvSpPr txBox="1"/>
              <p:nvPr/>
            </p:nvSpPr>
            <p:spPr>
              <a:xfrm>
                <a:off x="2265677" y="4672914"/>
                <a:ext cx="283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randview Display"/>
                    <a:ea typeface="+mn-ea"/>
                    <a:cs typeface="+mn-cs"/>
                  </a:rPr>
                  <a:t>A</a:t>
                </a:r>
              </a:p>
            </p:txBody>
          </p:sp>
        </p:grp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5C9A3DAD-7A5C-4599-883E-EF5CE81DEE90}"/>
                </a:ext>
              </a:extLst>
            </p:cNvPr>
            <p:cNvGrpSpPr/>
            <p:nvPr/>
          </p:nvGrpSpPr>
          <p:grpSpPr>
            <a:xfrm>
              <a:off x="8809441" y="4280363"/>
              <a:ext cx="1909601" cy="624950"/>
              <a:chOff x="1229839" y="4518660"/>
              <a:chExt cx="1909601" cy="624950"/>
            </a:xfrm>
          </p:grpSpPr>
          <p:cxnSp>
            <p:nvCxnSpPr>
              <p:cNvPr id="34" name="Straight Arrow Connector 33">
                <a:extLst>
                  <a:ext uri="{FF2B5EF4-FFF2-40B4-BE49-F238E27FC236}">
                    <a16:creationId xmlns:a16="http://schemas.microsoft.com/office/drawing/2014/main" id="{0F76F742-A1F3-4BE8-AFF6-2842404F5A26}"/>
                  </a:ext>
                </a:extLst>
              </p:cNvPr>
              <p:cNvCxnSpPr/>
              <p:nvPr/>
            </p:nvCxnSpPr>
            <p:spPr>
              <a:xfrm>
                <a:off x="1402080" y="4632960"/>
                <a:ext cx="173736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5" name="Oval 34">
                <a:extLst>
                  <a:ext uri="{FF2B5EF4-FFF2-40B4-BE49-F238E27FC236}">
                    <a16:creationId xmlns:a16="http://schemas.microsoft.com/office/drawing/2014/main" id="{E38D4458-048F-4988-924F-5874F77451E3}"/>
                  </a:ext>
                </a:extLst>
              </p:cNvPr>
              <p:cNvSpPr/>
              <p:nvPr/>
            </p:nvSpPr>
            <p:spPr>
              <a:xfrm>
                <a:off x="1285723" y="4518661"/>
                <a:ext cx="232711" cy="228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endParaRPr>
              </a:p>
            </p:txBody>
          </p:sp>
          <p:sp>
            <p:nvSpPr>
              <p:cNvPr id="36" name="Oval 35">
                <a:extLst>
                  <a:ext uri="{FF2B5EF4-FFF2-40B4-BE49-F238E27FC236}">
                    <a16:creationId xmlns:a16="http://schemas.microsoft.com/office/drawing/2014/main" id="{98B3F106-8313-4BC4-8806-99A2AB6557CD}"/>
                  </a:ext>
                </a:extLst>
              </p:cNvPr>
              <p:cNvSpPr/>
              <p:nvPr/>
            </p:nvSpPr>
            <p:spPr>
              <a:xfrm>
                <a:off x="2316476" y="4518660"/>
                <a:ext cx="232711" cy="228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endParaRPr>
              </a:p>
            </p:txBody>
          </p:sp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3AC44E07-A77E-4017-92B6-CA65C5DF1981}"/>
                  </a:ext>
                </a:extLst>
              </p:cNvPr>
              <p:cNvSpPr txBox="1"/>
              <p:nvPr/>
            </p:nvSpPr>
            <p:spPr>
              <a:xfrm>
                <a:off x="1229839" y="4681945"/>
                <a:ext cx="283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randview Display"/>
                    <a:ea typeface="+mn-ea"/>
                    <a:cs typeface="+mn-cs"/>
                  </a:rPr>
                  <a:t>C</a:t>
                </a:r>
              </a:p>
            </p:txBody>
          </p:sp>
          <p:sp>
            <p:nvSpPr>
              <p:cNvPr id="38" name="TextBox 37">
                <a:extLst>
                  <a:ext uri="{FF2B5EF4-FFF2-40B4-BE49-F238E27FC236}">
                    <a16:creationId xmlns:a16="http://schemas.microsoft.com/office/drawing/2014/main" id="{421A3366-40EF-436D-82BE-85DFEBE8EF4D}"/>
                  </a:ext>
                </a:extLst>
              </p:cNvPr>
              <p:cNvSpPr txBox="1"/>
              <p:nvPr/>
            </p:nvSpPr>
            <p:spPr>
              <a:xfrm>
                <a:off x="2265677" y="4672914"/>
                <a:ext cx="283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randview Display"/>
                    <a:ea typeface="+mn-ea"/>
                    <a:cs typeface="+mn-cs"/>
                  </a:rPr>
                  <a:t>A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1A45CE3F-5FE8-4428-9A33-0631CF09107F}"/>
                </a:ext>
              </a:extLst>
            </p:cNvPr>
            <p:cNvGrpSpPr/>
            <p:nvPr/>
          </p:nvGrpSpPr>
          <p:grpSpPr>
            <a:xfrm flipH="1">
              <a:off x="6350777" y="4313857"/>
              <a:ext cx="1909601" cy="624950"/>
              <a:chOff x="1229839" y="4518660"/>
              <a:chExt cx="1909601" cy="624950"/>
            </a:xfrm>
          </p:grpSpPr>
          <p:cxnSp>
            <p:nvCxnSpPr>
              <p:cNvPr id="29" name="Straight Arrow Connector 28">
                <a:extLst>
                  <a:ext uri="{FF2B5EF4-FFF2-40B4-BE49-F238E27FC236}">
                    <a16:creationId xmlns:a16="http://schemas.microsoft.com/office/drawing/2014/main" id="{93A8DAA9-33F9-4612-8E6A-DEBB2211B0C8}"/>
                  </a:ext>
                </a:extLst>
              </p:cNvPr>
              <p:cNvCxnSpPr/>
              <p:nvPr/>
            </p:nvCxnSpPr>
            <p:spPr>
              <a:xfrm>
                <a:off x="1402080" y="4632960"/>
                <a:ext cx="1737360" cy="0"/>
              </a:xfrm>
              <a:prstGeom prst="straightConnector1">
                <a:avLst/>
              </a:prstGeom>
              <a:ln w="5715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0" name="Oval 29">
                <a:extLst>
                  <a:ext uri="{FF2B5EF4-FFF2-40B4-BE49-F238E27FC236}">
                    <a16:creationId xmlns:a16="http://schemas.microsoft.com/office/drawing/2014/main" id="{92F6572F-BB6B-4242-ABE3-DB1A2B6A56D1}"/>
                  </a:ext>
                </a:extLst>
              </p:cNvPr>
              <p:cNvSpPr/>
              <p:nvPr/>
            </p:nvSpPr>
            <p:spPr>
              <a:xfrm>
                <a:off x="1285723" y="4518661"/>
                <a:ext cx="232711" cy="228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endParaRPr>
              </a:p>
            </p:txBody>
          </p:sp>
          <p:sp>
            <p:nvSpPr>
              <p:cNvPr id="31" name="Oval 30">
                <a:extLst>
                  <a:ext uri="{FF2B5EF4-FFF2-40B4-BE49-F238E27FC236}">
                    <a16:creationId xmlns:a16="http://schemas.microsoft.com/office/drawing/2014/main" id="{0211D06C-2ABE-4650-85C2-2B3A5645F92D}"/>
                  </a:ext>
                </a:extLst>
              </p:cNvPr>
              <p:cNvSpPr/>
              <p:nvPr/>
            </p:nvSpPr>
            <p:spPr>
              <a:xfrm>
                <a:off x="2316476" y="4518660"/>
                <a:ext cx="232711" cy="228597"/>
              </a:xfrm>
              <a:prstGeom prst="ellipse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US" sz="1800" b="0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endParaRPr>
              </a:p>
            </p:txBody>
          </p:sp>
          <p:sp>
            <p:nvSpPr>
              <p:cNvPr id="32" name="TextBox 31">
                <a:extLst>
                  <a:ext uri="{FF2B5EF4-FFF2-40B4-BE49-F238E27FC236}">
                    <a16:creationId xmlns:a16="http://schemas.microsoft.com/office/drawing/2014/main" id="{91ACFE3B-414D-4635-9A4A-B477B768A7BA}"/>
                  </a:ext>
                </a:extLst>
              </p:cNvPr>
              <p:cNvSpPr txBox="1"/>
              <p:nvPr/>
            </p:nvSpPr>
            <p:spPr>
              <a:xfrm>
                <a:off x="1229839" y="4681945"/>
                <a:ext cx="283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randview Display"/>
                    <a:ea typeface="+mn-ea"/>
                    <a:cs typeface="+mn-cs"/>
                  </a:rPr>
                  <a:t>A</a:t>
                </a:r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B8415421-032D-487B-ADB2-C044E9962E9B}"/>
                  </a:ext>
                </a:extLst>
              </p:cNvPr>
              <p:cNvSpPr txBox="1"/>
              <p:nvPr/>
            </p:nvSpPr>
            <p:spPr>
              <a:xfrm>
                <a:off x="2265677" y="4672914"/>
                <a:ext cx="28351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randview Display"/>
                    <a:ea typeface="+mn-ea"/>
                    <a:cs typeface="+mn-cs"/>
                  </a:rPr>
                  <a:t>C</a:t>
                </a: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3974523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SUDUT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2262188"/>
                <a:ext cx="10256520" cy="3643312"/>
              </a:xfrm>
            </p:spPr>
            <p:txBody>
              <a:bodyPr>
                <a:normAutofit/>
              </a:bodyPr>
              <a:lstStyle/>
              <a:p>
                <a:pPr>
                  <a:lnSpc>
                    <a:spcPct val="100000"/>
                  </a:lnSpc>
                  <a:spcBef>
                    <a:spcPts val="95"/>
                  </a:spcBef>
                  <a:tabLst>
                    <a:tab pos="527685" algn="l"/>
                    <a:tab pos="528320" algn="l"/>
                  </a:tabLst>
                </a:pP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Sudut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adalah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gabungan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dua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sinar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berpangkal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sama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,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tetapi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tidak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berlawanan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12065">
                  <a:lnSpc>
                    <a:spcPct val="100000"/>
                  </a:lnSpc>
                  <a:spcBef>
                    <a:spcPts val="95"/>
                  </a:spcBef>
                  <a:tabLst>
                    <a:tab pos="527685" algn="l"/>
                    <a:tab pos="528320" algn="l"/>
                  </a:tabLst>
                </a:pP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Pangkal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sinar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disebut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titik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sudut</a:t>
                </a:r>
                <a:endParaRPr lang="en-US" sz="2400" spc="-15" dirty="0">
                  <a:latin typeface="Artifakt Element" panose="020B0503050000020004" pitchFamily="34" charset="0"/>
                  <a:ea typeface="Artifakt Element" panose="020B0503050000020004" pitchFamily="34" charset="0"/>
                  <a:cs typeface="Times New Roman" panose="02020603050405020304" pitchFamily="18" charset="0"/>
                </a:endParaRPr>
              </a:p>
              <a:p>
                <a:pPr marL="12065">
                  <a:lnSpc>
                    <a:spcPct val="100000"/>
                  </a:lnSpc>
                  <a:spcBef>
                    <a:spcPts val="95"/>
                  </a:spcBef>
                  <a:tabLst>
                    <a:tab pos="527685" algn="l"/>
                    <a:tab pos="528320" algn="l"/>
                  </a:tabLst>
                </a:pPr>
                <a:endParaRPr lang="en-US" sz="2400" spc="-15" dirty="0">
                  <a:latin typeface="Artifakt Element" panose="020B0503050000020004" pitchFamily="34" charset="0"/>
                  <a:ea typeface="Artifakt Element" panose="020B0503050000020004" pitchFamily="34" charset="0"/>
                  <a:cs typeface="Times New Roman" panose="02020603050405020304" pitchFamily="18" charset="0"/>
                </a:endParaRPr>
              </a:p>
              <a:p>
                <a:pPr marL="12065">
                  <a:lnSpc>
                    <a:spcPct val="100000"/>
                  </a:lnSpc>
                  <a:spcBef>
                    <a:spcPts val="95"/>
                  </a:spcBef>
                  <a:tabLst>
                    <a:tab pos="527685" algn="l"/>
                    <a:tab pos="528320" algn="l"/>
                  </a:tabLst>
                </a:pPr>
                <a:endParaRPr lang="en-US" sz="2400" spc="-15" dirty="0">
                  <a:latin typeface="Artifakt Element" panose="020B0503050000020004" pitchFamily="34" charset="0"/>
                  <a:ea typeface="Artifakt Element" panose="020B0503050000020004" pitchFamily="34" charset="0"/>
                  <a:cs typeface="Times New Roman" panose="02020603050405020304" pitchFamily="18" charset="0"/>
                </a:endParaRPr>
              </a:p>
              <a:p>
                <a:pPr marL="12065">
                  <a:lnSpc>
                    <a:spcPct val="100000"/>
                  </a:lnSpc>
                  <a:spcBef>
                    <a:spcPts val="95"/>
                  </a:spcBef>
                  <a:tabLst>
                    <a:tab pos="527685" algn="l"/>
                    <a:tab pos="528320" algn="l"/>
                  </a:tabLst>
                </a:pPr>
                <a:endParaRPr lang="en-US" sz="2400" spc="-15" dirty="0">
                  <a:latin typeface="Artifakt Element" panose="020B0503050000020004" pitchFamily="34" charset="0"/>
                  <a:ea typeface="Artifakt Element" panose="020B0503050000020004" pitchFamily="34" charset="0"/>
                  <a:cs typeface="Times New Roman" panose="02020603050405020304" pitchFamily="18" charset="0"/>
                </a:endParaRPr>
              </a:p>
              <a:p>
                <a:pPr marL="12065">
                  <a:lnSpc>
                    <a:spcPct val="100000"/>
                  </a:lnSpc>
                  <a:spcBef>
                    <a:spcPts val="95"/>
                  </a:spcBef>
                  <a:tabLst>
                    <a:tab pos="527685" algn="l"/>
                    <a:tab pos="528320" algn="l"/>
                  </a:tabLst>
                </a:pPr>
                <a:endParaRPr lang="en-US" sz="2400" spc="-15" dirty="0">
                  <a:latin typeface="Artifakt Element" panose="020B0503050000020004" pitchFamily="34" charset="0"/>
                  <a:ea typeface="Artifakt Element" panose="020B0503050000020004" pitchFamily="34" charset="0"/>
                  <a:cs typeface="Times New Roman" panose="02020603050405020304" pitchFamily="18" charset="0"/>
                </a:endParaRPr>
              </a:p>
              <a:p>
                <a:pPr marL="12065">
                  <a:lnSpc>
                    <a:spcPct val="100000"/>
                  </a:lnSpc>
                  <a:spcBef>
                    <a:spcPts val="95"/>
                  </a:spcBef>
                  <a:tabLst>
                    <a:tab pos="527685" algn="l"/>
                    <a:tab pos="528320" algn="l"/>
                  </a:tabLst>
                </a:pPr>
                <a:endParaRPr lang="en-US" sz="2400" spc="-15" dirty="0">
                  <a:latin typeface="Artifakt Element" panose="020B0503050000020004" pitchFamily="34" charset="0"/>
                  <a:ea typeface="Artifakt Element" panose="020B0503050000020004" pitchFamily="34" charset="0"/>
                  <a:cs typeface="Times New Roman" panose="02020603050405020304" pitchFamily="18" charset="0"/>
                </a:endParaRPr>
              </a:p>
              <a:p>
                <a:pPr marL="12065">
                  <a:lnSpc>
                    <a:spcPct val="100000"/>
                  </a:lnSpc>
                  <a:spcBef>
                    <a:spcPts val="95"/>
                  </a:spcBef>
                  <a:tabLst>
                    <a:tab pos="527685" algn="l"/>
                    <a:tab pos="528320" algn="l"/>
                  </a:tabLst>
                </a:pP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Sudut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AOB (</a:t>
                </a:r>
                <a14:m>
                  <m:oMath xmlns:m="http://schemas.openxmlformats.org/officeDocument/2006/math">
                    <m:r>
                      <a:rPr lang="en-US" sz="2400" i="1" spc="-15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∠</m:t>
                    </m:r>
                    <m:r>
                      <m:rPr>
                        <m:sty m:val="p"/>
                      </m:rPr>
                      <a:rPr lang="en-US" sz="2400" spc="-15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AOB</m:t>
                    </m:r>
                  </m:oMath>
                </a14:m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)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gabungan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sinar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OA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pc="-15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 spc="-15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spc="-15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OA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dengan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  <a:r>
                  <a:rPr lang="en-US" sz="2400" spc="-15" dirty="0" err="1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sinar</a:t>
                </a:r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OB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pc="-15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sz="2400" i="1" spc="-15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sz="2400" spc="-15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OB</m:t>
                            </m:r>
                          </m:e>
                        </m:acc>
                      </m:e>
                    </m:d>
                  </m:oMath>
                </a14:m>
                <a:r>
                  <a:rPr lang="en-US" sz="2400" spc="-15" dirty="0">
                    <a:latin typeface="Artifakt Element" panose="020B0503050000020004" pitchFamily="34" charset="0"/>
                    <a:ea typeface="Artifakt Element" panose="020B0503050000020004" pitchFamily="34" charset="0"/>
                    <a:cs typeface="Times New Roman" panose="02020603050405020304" pitchFamily="18" charset="0"/>
                  </a:rPr>
                  <a:t> </a:t>
                </a:r>
              </a:p>
              <a:p>
                <a:pPr marL="0" indent="0">
                  <a:buNone/>
                </a:pPr>
                <a:endParaRPr lang="en-US" sz="2400" dirty="0">
                  <a:latin typeface="Artifakt Element" panose="020B0503050000020004" pitchFamily="34" charset="0"/>
                  <a:ea typeface="Artifakt Element" panose="020B05030500000200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2262188"/>
                <a:ext cx="10256520" cy="3643312"/>
              </a:xfrm>
              <a:blipFill>
                <a:blip r:embed="rId2"/>
                <a:stretch>
                  <a:fillRect l="-832" t="-1338" b="-10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49" name="Group 48">
            <a:extLst>
              <a:ext uri="{FF2B5EF4-FFF2-40B4-BE49-F238E27FC236}">
                <a16:creationId xmlns:a16="http://schemas.microsoft.com/office/drawing/2014/main" id="{86F54176-9BDD-4108-B3FA-B10FA5D05034}"/>
              </a:ext>
            </a:extLst>
          </p:cNvPr>
          <p:cNvGrpSpPr/>
          <p:nvPr/>
        </p:nvGrpSpPr>
        <p:grpSpPr>
          <a:xfrm>
            <a:off x="5191760" y="3645132"/>
            <a:ext cx="2580640" cy="1473200"/>
            <a:chOff x="2895600" y="3149600"/>
            <a:chExt cx="2580640" cy="1473200"/>
          </a:xfrm>
        </p:grpSpPr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18CB35FC-F485-495D-B5EB-C3B8E14601A7}"/>
                </a:ext>
              </a:extLst>
            </p:cNvPr>
            <p:cNvGrpSpPr/>
            <p:nvPr/>
          </p:nvGrpSpPr>
          <p:grpSpPr>
            <a:xfrm>
              <a:off x="2976880" y="3149600"/>
              <a:ext cx="2499360" cy="1381760"/>
              <a:chOff x="2976880" y="3149600"/>
              <a:chExt cx="2499360" cy="1381760"/>
            </a:xfrm>
          </p:grpSpPr>
          <p:cxnSp>
            <p:nvCxnSpPr>
              <p:cNvPr id="56" name="Straight Arrow Connector 55">
                <a:extLst>
                  <a:ext uri="{FF2B5EF4-FFF2-40B4-BE49-F238E27FC236}">
                    <a16:creationId xmlns:a16="http://schemas.microsoft.com/office/drawing/2014/main" id="{D5B56E6B-06CE-4883-BF1D-7965C3BF5C44}"/>
                  </a:ext>
                </a:extLst>
              </p:cNvPr>
              <p:cNvCxnSpPr/>
              <p:nvPr/>
            </p:nvCxnSpPr>
            <p:spPr>
              <a:xfrm>
                <a:off x="2976880" y="4531360"/>
                <a:ext cx="249936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Straight Arrow Connector 56">
                <a:extLst>
                  <a:ext uri="{FF2B5EF4-FFF2-40B4-BE49-F238E27FC236}">
                    <a16:creationId xmlns:a16="http://schemas.microsoft.com/office/drawing/2014/main" id="{3167E6F7-3AC9-41E5-A606-53C4A0FA7CF1}"/>
                  </a:ext>
                </a:extLst>
              </p:cNvPr>
              <p:cNvCxnSpPr/>
              <p:nvPr/>
            </p:nvCxnSpPr>
            <p:spPr>
              <a:xfrm flipV="1">
                <a:off x="2987040" y="3149600"/>
                <a:ext cx="1656080" cy="137160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1" name="Oval 50">
              <a:extLst>
                <a:ext uri="{FF2B5EF4-FFF2-40B4-BE49-F238E27FC236}">
                  <a16:creationId xmlns:a16="http://schemas.microsoft.com/office/drawing/2014/main" id="{4B089BB7-BA64-4C4B-8F2E-24E7B3DFDE4A}"/>
                </a:ext>
              </a:extLst>
            </p:cNvPr>
            <p:cNvSpPr/>
            <p:nvPr/>
          </p:nvSpPr>
          <p:spPr>
            <a:xfrm>
              <a:off x="2895600" y="4439920"/>
              <a:ext cx="182880" cy="182880"/>
            </a:xfrm>
            <a:prstGeom prst="ellipse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E85E00B5-4012-440A-AB80-72AB4468FCA2}"/>
                </a:ext>
              </a:extLst>
            </p:cNvPr>
            <p:cNvSpPr/>
            <p:nvPr/>
          </p:nvSpPr>
          <p:spPr>
            <a:xfrm>
              <a:off x="4318000" y="4429760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53" name="Oval 52">
              <a:extLst>
                <a:ext uri="{FF2B5EF4-FFF2-40B4-BE49-F238E27FC236}">
                  <a16:creationId xmlns:a16="http://schemas.microsoft.com/office/drawing/2014/main" id="{34E7BA54-88A8-43C1-AAC9-95B97B84DCFE}"/>
                </a:ext>
              </a:extLst>
            </p:cNvPr>
            <p:cNvSpPr/>
            <p:nvPr/>
          </p:nvSpPr>
          <p:spPr>
            <a:xfrm>
              <a:off x="3764280" y="3685978"/>
              <a:ext cx="182880" cy="18288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371F1D89-2E1A-4C90-9015-C794D92973FB}"/>
                </a:ext>
              </a:extLst>
            </p:cNvPr>
            <p:cNvSpPr txBox="1"/>
            <p:nvPr/>
          </p:nvSpPr>
          <p:spPr>
            <a:xfrm>
              <a:off x="3696862" y="3355500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66460742-7E21-4720-A6D1-EE4FECF06E71}"/>
                </a:ext>
              </a:extLst>
            </p:cNvPr>
            <p:cNvSpPr txBox="1"/>
            <p:nvPr/>
          </p:nvSpPr>
          <p:spPr>
            <a:xfrm>
              <a:off x="4250582" y="4087013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694342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MACAM SUDUT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2262188"/>
                <a:ext cx="10256520" cy="3643312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/>
                </a:pPr>
                <a:r>
                  <a:rPr lang="en-US" sz="2400" b="1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Sudut </a:t>
                </a:r>
                <a:r>
                  <a:rPr lang="en-US" sz="2400" b="1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siku-siku</a:t>
                </a:r>
                <a:r>
                  <a:rPr lang="en-US" sz="2400" b="1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adalah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sudut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yang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ukurannya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90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 dirty="0">
                  <a:latin typeface="Artifakt Element" panose="020B0503050000020004" pitchFamily="34" charset="0"/>
                  <a:ea typeface="Artifakt Element" panose="020B0503050000020004" pitchFamily="34" charset="0"/>
                </a:endParaRPr>
              </a:p>
              <a:p>
                <a:pPr marL="0" indent="0">
                  <a:buNone/>
                </a:pP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Kaki-kaki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sudut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siku-siku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saling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tegak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lurus</a:t>
                </a:r>
                <a:endParaRPr lang="en-US" sz="2400" dirty="0">
                  <a:latin typeface="Artifakt Element" panose="020B0503050000020004" pitchFamily="34" charset="0"/>
                  <a:ea typeface="Artifakt Element" panose="020B0503050000020004" pitchFamily="34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Artifakt Element" panose="020B0503050000020004" pitchFamily="34" charset="0"/>
                  <a:ea typeface="Artifakt Element" panose="020B05030500000200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2262188"/>
                <a:ext cx="10256520" cy="3643312"/>
              </a:xfrm>
              <a:blipFill>
                <a:blip r:embed="rId2"/>
                <a:stretch>
                  <a:fillRect l="-1249" t="-1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29488E78-214F-4F2B-A106-0AE161A34659}"/>
              </a:ext>
            </a:extLst>
          </p:cNvPr>
          <p:cNvGrpSpPr/>
          <p:nvPr/>
        </p:nvGrpSpPr>
        <p:grpSpPr>
          <a:xfrm>
            <a:off x="5081733" y="3978272"/>
            <a:ext cx="2279377" cy="1629395"/>
            <a:chOff x="5081733" y="3978272"/>
            <a:chExt cx="2279377" cy="1629395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05943093-E502-42FE-8789-B9B764AA2AC2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244146" y="3978272"/>
              <a:ext cx="16972" cy="1267029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94ACF8D5-1B84-420D-B6B9-1E68B1E92D57}"/>
                </a:ext>
              </a:extLst>
            </p:cNvPr>
            <p:cNvCxnSpPr>
              <a:cxnSpLocks/>
            </p:cNvCxnSpPr>
            <p:nvPr/>
          </p:nvCxnSpPr>
          <p:spPr>
            <a:xfrm>
              <a:off x="5244145" y="5234128"/>
              <a:ext cx="2116965" cy="2"/>
            </a:xfrm>
            <a:prstGeom prst="straightConnector1">
              <a:avLst/>
            </a:prstGeom>
            <a:ln w="28575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Arc 18">
              <a:extLst>
                <a:ext uri="{FF2B5EF4-FFF2-40B4-BE49-F238E27FC236}">
                  <a16:creationId xmlns:a16="http://schemas.microsoft.com/office/drawing/2014/main" id="{05600B0D-8E9F-49F7-A49E-B1266D8860C0}"/>
                </a:ext>
              </a:extLst>
            </p:cNvPr>
            <p:cNvSpPr/>
            <p:nvPr/>
          </p:nvSpPr>
          <p:spPr>
            <a:xfrm rot="19566633">
              <a:off x="5081733" y="4783118"/>
              <a:ext cx="772160" cy="824549"/>
            </a:xfrm>
            <a:prstGeom prst="arc">
              <a:avLst>
                <a:gd name="adj1" fmla="val 16200000"/>
                <a:gd name="adj2" fmla="val 2276095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3653707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MACAM SUDUT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2262188"/>
                <a:ext cx="10256520" cy="3643312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 startAt="2"/>
                </a:pPr>
                <a:r>
                  <a:rPr lang="en-US" sz="2400" b="1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Sudut </a:t>
                </a:r>
                <a:r>
                  <a:rPr lang="en-US" sz="2400" b="1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lurus</a:t>
                </a:r>
                <a:r>
                  <a:rPr lang="en-US" sz="2400" b="1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adalah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sudut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yang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lurus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atau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sudut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yang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berukuran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180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 dirty="0">
                  <a:latin typeface="Artifakt Element" panose="020B0503050000020004" pitchFamily="34" charset="0"/>
                  <a:ea typeface="Artifakt Element" panose="020B0503050000020004" pitchFamily="34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Artifakt Element" panose="020B05030500000200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Artifakt Element" panose="020B0503050000020004" pitchFamily="34" charset="0"/>
                  <a:ea typeface="Artifakt Element" panose="020B05030500000200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2262188"/>
                <a:ext cx="10256520" cy="3643312"/>
              </a:xfrm>
              <a:blipFill>
                <a:blip r:embed="rId2"/>
                <a:stretch>
                  <a:fillRect l="-1249" t="-1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E466CEDF-E824-4C7B-B487-C860C1C1128F}"/>
              </a:ext>
            </a:extLst>
          </p:cNvPr>
          <p:cNvGrpSpPr/>
          <p:nvPr/>
        </p:nvGrpSpPr>
        <p:grpSpPr>
          <a:xfrm>
            <a:off x="3413760" y="3994270"/>
            <a:ext cx="4257040" cy="824549"/>
            <a:chOff x="3342640" y="4268590"/>
            <a:chExt cx="4257040" cy="824549"/>
          </a:xfrm>
        </p:grpSpPr>
        <p:cxnSp>
          <p:nvCxnSpPr>
            <p:cNvPr id="12" name="Straight Arrow Connector 11">
              <a:extLst>
                <a:ext uri="{FF2B5EF4-FFF2-40B4-BE49-F238E27FC236}">
                  <a16:creationId xmlns:a16="http://schemas.microsoft.com/office/drawing/2014/main" id="{1248C6D7-7DC5-4629-8DD5-83FBF4053C64}"/>
                </a:ext>
              </a:extLst>
            </p:cNvPr>
            <p:cNvCxnSpPr/>
            <p:nvPr/>
          </p:nvCxnSpPr>
          <p:spPr>
            <a:xfrm>
              <a:off x="3342640" y="4680864"/>
              <a:ext cx="4257040" cy="0"/>
            </a:xfrm>
            <a:prstGeom prst="straightConnector1">
              <a:avLst/>
            </a:prstGeom>
            <a:ln w="28575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6326054A-D713-4E05-9C5F-2751FED96CF1}"/>
                </a:ext>
              </a:extLst>
            </p:cNvPr>
            <p:cNvSpPr/>
            <p:nvPr/>
          </p:nvSpPr>
          <p:spPr>
            <a:xfrm>
              <a:off x="5159824" y="4605367"/>
              <a:ext cx="182880" cy="182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4" name="Arc 13">
              <a:extLst>
                <a:ext uri="{FF2B5EF4-FFF2-40B4-BE49-F238E27FC236}">
                  <a16:creationId xmlns:a16="http://schemas.microsoft.com/office/drawing/2014/main" id="{FE8EEC1E-7824-4368-9002-331A82117B0E}"/>
                </a:ext>
              </a:extLst>
            </p:cNvPr>
            <p:cNvSpPr/>
            <p:nvPr/>
          </p:nvSpPr>
          <p:spPr>
            <a:xfrm rot="19566633">
              <a:off x="4895387" y="4268590"/>
              <a:ext cx="772160" cy="824549"/>
            </a:xfrm>
            <a:prstGeom prst="arc">
              <a:avLst>
                <a:gd name="adj1" fmla="val 12891540"/>
                <a:gd name="adj2" fmla="val 2276095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648692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MACAM SUDUT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2262188"/>
                <a:ext cx="10256520" cy="3643312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 startAt="3"/>
                </a:pPr>
                <a:r>
                  <a:rPr lang="en-US" sz="2400" b="1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Sudut </a:t>
                </a:r>
                <a:r>
                  <a:rPr lang="en-US" sz="2400" b="1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lancip</a:t>
                </a:r>
                <a:r>
                  <a:rPr lang="en-US" sz="2400" b="1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adalah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sudut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yang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berukuran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kurang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dari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90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 dirty="0">
                  <a:latin typeface="Artifakt Element" panose="020B0503050000020004" pitchFamily="34" charset="0"/>
                  <a:ea typeface="Artifakt Element" panose="020B0503050000020004" pitchFamily="34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Artifakt Element" panose="020B0503050000020004" pitchFamily="34" charset="0"/>
                  <a:ea typeface="Cambria Math" panose="02040503050406030204" pitchFamily="18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Artifakt Element" panose="020B0503050000020004" pitchFamily="34" charset="0"/>
                  <a:ea typeface="Artifakt Element" panose="020B05030500000200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2262188"/>
                <a:ext cx="10256520" cy="3643312"/>
              </a:xfrm>
              <a:blipFill>
                <a:blip r:embed="rId2"/>
                <a:stretch>
                  <a:fillRect l="-1249" t="-1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82E13918-0DAC-4BFE-8DD7-FAED21E95EE2}"/>
              </a:ext>
            </a:extLst>
          </p:cNvPr>
          <p:cNvGrpSpPr/>
          <p:nvPr/>
        </p:nvGrpSpPr>
        <p:grpSpPr>
          <a:xfrm>
            <a:off x="4348480" y="3662105"/>
            <a:ext cx="2499360" cy="1574099"/>
            <a:chOff x="4348480" y="3662105"/>
            <a:chExt cx="2499360" cy="1574099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5B93F9B4-E4BD-44D1-A6F6-E56A76A0D4AD}"/>
                </a:ext>
              </a:extLst>
            </p:cNvPr>
            <p:cNvGrpSpPr/>
            <p:nvPr/>
          </p:nvGrpSpPr>
          <p:grpSpPr>
            <a:xfrm>
              <a:off x="4348480" y="3662105"/>
              <a:ext cx="2499360" cy="1381760"/>
              <a:chOff x="2976880" y="3149600"/>
              <a:chExt cx="2499360" cy="1381760"/>
            </a:xfrm>
          </p:grpSpPr>
          <p:cxnSp>
            <p:nvCxnSpPr>
              <p:cNvPr id="19" name="Straight Arrow Connector 18">
                <a:extLst>
                  <a:ext uri="{FF2B5EF4-FFF2-40B4-BE49-F238E27FC236}">
                    <a16:creationId xmlns:a16="http://schemas.microsoft.com/office/drawing/2014/main" id="{C62E6D1D-3987-40E9-BBBD-34AB5108EF36}"/>
                  </a:ext>
                </a:extLst>
              </p:cNvPr>
              <p:cNvCxnSpPr/>
              <p:nvPr/>
            </p:nvCxnSpPr>
            <p:spPr>
              <a:xfrm>
                <a:off x="2976880" y="4531360"/>
                <a:ext cx="249936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>
                <a:extLst>
                  <a:ext uri="{FF2B5EF4-FFF2-40B4-BE49-F238E27FC236}">
                    <a16:creationId xmlns:a16="http://schemas.microsoft.com/office/drawing/2014/main" id="{131A6AB1-4EBE-4434-ADF2-94B7901CCEC2}"/>
                  </a:ext>
                </a:extLst>
              </p:cNvPr>
              <p:cNvCxnSpPr/>
              <p:nvPr/>
            </p:nvCxnSpPr>
            <p:spPr>
              <a:xfrm flipV="1">
                <a:off x="2987040" y="3149600"/>
                <a:ext cx="1656080" cy="137160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1" name="Arc 20">
              <a:extLst>
                <a:ext uri="{FF2B5EF4-FFF2-40B4-BE49-F238E27FC236}">
                  <a16:creationId xmlns:a16="http://schemas.microsoft.com/office/drawing/2014/main" id="{63EBB7DB-0347-46D6-B778-D302EA20B755}"/>
                </a:ext>
              </a:extLst>
            </p:cNvPr>
            <p:cNvSpPr/>
            <p:nvPr/>
          </p:nvSpPr>
          <p:spPr>
            <a:xfrm rot="19566633">
              <a:off x="4350201" y="4770244"/>
              <a:ext cx="772160" cy="465960"/>
            </a:xfrm>
            <a:prstGeom prst="arc">
              <a:avLst>
                <a:gd name="adj1" fmla="val 18198475"/>
                <a:gd name="adj2" fmla="val 2664107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264235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MACAM SUDUT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2262188"/>
                <a:ext cx="10256520" cy="3643312"/>
              </a:xfrm>
            </p:spPr>
            <p:txBody>
              <a:bodyPr>
                <a:normAutofit/>
              </a:bodyPr>
              <a:lstStyle/>
              <a:p>
                <a:pPr marL="457200" indent="-457200">
                  <a:buFont typeface="+mj-lt"/>
                  <a:buAutoNum type="arabicPeriod" startAt="4"/>
                </a:pPr>
                <a:r>
                  <a:rPr lang="en-US" sz="2400" b="1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Sudut </a:t>
                </a:r>
                <a:r>
                  <a:rPr lang="en-US" sz="2400" b="1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Tumpul</a:t>
                </a:r>
                <a:r>
                  <a:rPr lang="en-US" sz="2400" b="1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adalah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sudut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yang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berukuran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lebih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dari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90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tetapi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kurang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dari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180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 dirty="0">
                  <a:latin typeface="Artifakt Element" panose="020B0503050000020004" pitchFamily="34" charset="0"/>
                  <a:ea typeface="Artifakt Element" panose="020B0503050000020004" pitchFamily="34" charset="0"/>
                </a:endParaRPr>
              </a:p>
              <a:p>
                <a:pPr marL="0" indent="0">
                  <a:buNone/>
                </a:pPr>
                <a:endParaRPr lang="en-US" sz="2400" dirty="0">
                  <a:latin typeface="Artifakt Element" panose="020B0503050000020004" pitchFamily="34" charset="0"/>
                  <a:ea typeface="Artifakt Element" panose="020B0503050000020004" pitchFamily="34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2262188"/>
                <a:ext cx="10256520" cy="3643312"/>
              </a:xfrm>
              <a:blipFill>
                <a:blip r:embed="rId2"/>
                <a:stretch>
                  <a:fillRect l="-1249" t="-167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7223A202-68A5-44E0-91FE-8A7F26452356}"/>
              </a:ext>
            </a:extLst>
          </p:cNvPr>
          <p:cNvGrpSpPr/>
          <p:nvPr/>
        </p:nvGrpSpPr>
        <p:grpSpPr>
          <a:xfrm>
            <a:off x="3322320" y="3746741"/>
            <a:ext cx="3505200" cy="1901833"/>
            <a:chOff x="3322320" y="3746741"/>
            <a:chExt cx="3505200" cy="1901833"/>
          </a:xfrm>
        </p:grpSpPr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9DD95175-E67C-4EC6-B10E-E7106439976A}"/>
                </a:ext>
              </a:extLst>
            </p:cNvPr>
            <p:cNvGrpSpPr/>
            <p:nvPr/>
          </p:nvGrpSpPr>
          <p:grpSpPr>
            <a:xfrm>
              <a:off x="3322320" y="3746741"/>
              <a:ext cx="3505200" cy="1386265"/>
              <a:chOff x="3362960" y="3322320"/>
              <a:chExt cx="3505200" cy="1386265"/>
            </a:xfrm>
          </p:grpSpPr>
          <p:cxnSp>
            <p:nvCxnSpPr>
              <p:cNvPr id="16" name="Straight Arrow Connector 15">
                <a:extLst>
                  <a:ext uri="{FF2B5EF4-FFF2-40B4-BE49-F238E27FC236}">
                    <a16:creationId xmlns:a16="http://schemas.microsoft.com/office/drawing/2014/main" id="{DE074889-CE51-4537-BDD7-AE78C391DCC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68800" y="4708585"/>
                <a:ext cx="2499360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Straight Arrow Connector 16">
                <a:extLst>
                  <a:ext uri="{FF2B5EF4-FFF2-40B4-BE49-F238E27FC236}">
                    <a16:creationId xmlns:a16="http://schemas.microsoft.com/office/drawing/2014/main" id="{122F0AB7-6CA6-4DFB-89AB-FB37C04755FA}"/>
                  </a:ext>
                </a:extLst>
              </p:cNvPr>
              <p:cNvCxnSpPr>
                <a:cxnSpLocks/>
              </p:cNvCxnSpPr>
              <p:nvPr/>
            </p:nvCxnSpPr>
            <p:spPr>
              <a:xfrm flipH="1" flipV="1">
                <a:off x="3362960" y="3322320"/>
                <a:ext cx="1016000" cy="1376105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5" name="Arc 14">
              <a:extLst>
                <a:ext uri="{FF2B5EF4-FFF2-40B4-BE49-F238E27FC236}">
                  <a16:creationId xmlns:a16="http://schemas.microsoft.com/office/drawing/2014/main" id="{E945CCC6-95AE-4A70-9BAC-51B2B4D6C6AF}"/>
                </a:ext>
              </a:extLst>
            </p:cNvPr>
            <p:cNvSpPr/>
            <p:nvPr/>
          </p:nvSpPr>
          <p:spPr>
            <a:xfrm rot="19566633">
              <a:off x="3994613" y="4824025"/>
              <a:ext cx="772160" cy="824549"/>
            </a:xfrm>
            <a:prstGeom prst="arc">
              <a:avLst>
                <a:gd name="adj1" fmla="val 16200000"/>
                <a:gd name="adj2" fmla="val 1284225"/>
              </a:avLst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1631344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KURVA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2188"/>
            <a:ext cx="10256520" cy="36433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Kurva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merupakan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kumpulan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semua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pada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datar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2766150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MACAM KURVA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2188"/>
            <a:ext cx="10256520" cy="36433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Kurva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Tertutup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ujung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pangkal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berimpit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Kurva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Tertutup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Sederhana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kurva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ini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memotong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dirinya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sendiri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atau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potong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12F17ADA-60CE-4CF9-8B4F-99A2B1D65670}"/>
              </a:ext>
            </a:extLst>
          </p:cNvPr>
          <p:cNvGrpSpPr/>
          <p:nvPr/>
        </p:nvGrpSpPr>
        <p:grpSpPr>
          <a:xfrm>
            <a:off x="1524000" y="4214875"/>
            <a:ext cx="8707120" cy="1449310"/>
            <a:chOff x="1524000" y="4214875"/>
            <a:chExt cx="8707120" cy="144931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8BD7292A-7310-49AD-BCDA-29B74D6B2A28}"/>
                </a:ext>
              </a:extLst>
            </p:cNvPr>
            <p:cNvSpPr/>
            <p:nvPr/>
          </p:nvSpPr>
          <p:spPr>
            <a:xfrm>
              <a:off x="1524000" y="4572479"/>
              <a:ext cx="1880981" cy="1091706"/>
            </a:xfrm>
            <a:prstGeom prst="ellipse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9" name="Isosceles Triangle 8">
              <a:extLst>
                <a:ext uri="{FF2B5EF4-FFF2-40B4-BE49-F238E27FC236}">
                  <a16:creationId xmlns:a16="http://schemas.microsoft.com/office/drawing/2014/main" id="{5BBD0469-69AA-4C85-8C3D-DED6D8A4CF22}"/>
                </a:ext>
              </a:extLst>
            </p:cNvPr>
            <p:cNvSpPr/>
            <p:nvPr/>
          </p:nvSpPr>
          <p:spPr>
            <a:xfrm>
              <a:off x="4876800" y="4214875"/>
              <a:ext cx="1880981" cy="1402079"/>
            </a:xfrm>
            <a:prstGeom prst="triangle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BA9B743F-D9AE-47DC-A3C8-83B6AB5F6178}"/>
                </a:ext>
              </a:extLst>
            </p:cNvPr>
            <p:cNvSpPr/>
            <p:nvPr/>
          </p:nvSpPr>
          <p:spPr>
            <a:xfrm>
              <a:off x="8168642" y="4214875"/>
              <a:ext cx="2062478" cy="1402079"/>
            </a:xfrm>
            <a:prstGeom prst="rect">
              <a:avLst/>
            </a:prstGeom>
            <a:ln w="3810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6491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cap="none" spc="0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CAPAIAN PEMBELAJARAN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/>
              <a:t>Mahasiswa</a:t>
            </a:r>
            <a:r>
              <a:rPr lang="en-US" sz="2400" dirty="0"/>
              <a:t> </a:t>
            </a:r>
            <a:r>
              <a:rPr lang="en-US" sz="2400" dirty="0" err="1"/>
              <a:t>mampu</a:t>
            </a:r>
            <a:r>
              <a:rPr lang="en-US" sz="2400" dirty="0"/>
              <a:t> </a:t>
            </a:r>
            <a:r>
              <a:rPr lang="sv-SE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memahami garis, sudut, dan kurva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sv-SE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Mahasiswa mampu memahami segi banyak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613479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MACAM KURVA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2188"/>
            <a:ext cx="10256520" cy="36433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 startAt="2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Kurva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Tertutup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Sederhana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kurva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ini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memotong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dirinya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sendiri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atau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memiliki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potong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id="{8360F158-A046-426E-9FE6-9A341D907E5A}"/>
              </a:ext>
            </a:extLst>
          </p:cNvPr>
          <p:cNvGrpSpPr/>
          <p:nvPr/>
        </p:nvGrpSpPr>
        <p:grpSpPr>
          <a:xfrm>
            <a:off x="1960880" y="3634704"/>
            <a:ext cx="7982368" cy="1851695"/>
            <a:chOff x="1960880" y="3634704"/>
            <a:chExt cx="7982368" cy="1851695"/>
          </a:xfrm>
        </p:grpSpPr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9A353B2-8A53-49AF-954D-4059D34E851D}"/>
                </a:ext>
              </a:extLst>
            </p:cNvPr>
            <p:cNvSpPr/>
            <p:nvPr/>
          </p:nvSpPr>
          <p:spPr>
            <a:xfrm>
              <a:off x="1960880" y="3859795"/>
              <a:ext cx="1712421" cy="1518351"/>
            </a:xfrm>
            <a:custGeom>
              <a:avLst/>
              <a:gdLst>
                <a:gd name="connsiteX0" fmla="*/ 215229 w 1348530"/>
                <a:gd name="connsiteY0" fmla="*/ 160032 h 1410092"/>
                <a:gd name="connsiteX1" fmla="*/ 1088989 w 1348530"/>
                <a:gd name="connsiteY1" fmla="*/ 17792 h 1410092"/>
                <a:gd name="connsiteX2" fmla="*/ 814669 w 1348530"/>
                <a:gd name="connsiteY2" fmla="*/ 454672 h 1410092"/>
                <a:gd name="connsiteX3" fmla="*/ 784189 w 1348530"/>
                <a:gd name="connsiteY3" fmla="*/ 149872 h 1410092"/>
                <a:gd name="connsiteX4" fmla="*/ 1292189 w 1348530"/>
                <a:gd name="connsiteY4" fmla="*/ 220992 h 1410092"/>
                <a:gd name="connsiteX5" fmla="*/ 1261709 w 1348530"/>
                <a:gd name="connsiteY5" fmla="*/ 942352 h 1410092"/>
                <a:gd name="connsiteX6" fmla="*/ 631789 w 1348530"/>
                <a:gd name="connsiteY6" fmla="*/ 1043952 h 1410092"/>
                <a:gd name="connsiteX7" fmla="*/ 997549 w 1348530"/>
                <a:gd name="connsiteY7" fmla="*/ 627392 h 1410092"/>
                <a:gd name="connsiteX8" fmla="*/ 895949 w 1348530"/>
                <a:gd name="connsiteY8" fmla="*/ 1409712 h 1410092"/>
                <a:gd name="connsiteX9" fmla="*/ 1869 w 1348530"/>
                <a:gd name="connsiteY9" fmla="*/ 728992 h 1410092"/>
                <a:gd name="connsiteX10" fmla="*/ 652109 w 1348530"/>
                <a:gd name="connsiteY10" fmla="*/ 546112 h 1410092"/>
                <a:gd name="connsiteX11" fmla="*/ 337149 w 1348530"/>
                <a:gd name="connsiteY11" fmla="*/ 840752 h 1410092"/>
                <a:gd name="connsiteX12" fmla="*/ 215229 w 1348530"/>
                <a:gd name="connsiteY12" fmla="*/ 160032 h 14100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348530" h="1410092">
                  <a:moveTo>
                    <a:pt x="215229" y="160032"/>
                  </a:moveTo>
                  <a:cubicBezTo>
                    <a:pt x="340535" y="22872"/>
                    <a:pt x="989082" y="-31315"/>
                    <a:pt x="1088989" y="17792"/>
                  </a:cubicBezTo>
                  <a:cubicBezTo>
                    <a:pt x="1188896" y="66899"/>
                    <a:pt x="865469" y="432659"/>
                    <a:pt x="814669" y="454672"/>
                  </a:cubicBezTo>
                  <a:cubicBezTo>
                    <a:pt x="763869" y="476685"/>
                    <a:pt x="704602" y="188819"/>
                    <a:pt x="784189" y="149872"/>
                  </a:cubicBezTo>
                  <a:cubicBezTo>
                    <a:pt x="863776" y="110925"/>
                    <a:pt x="1212602" y="88912"/>
                    <a:pt x="1292189" y="220992"/>
                  </a:cubicBezTo>
                  <a:cubicBezTo>
                    <a:pt x="1371776" y="353072"/>
                    <a:pt x="1371776" y="805192"/>
                    <a:pt x="1261709" y="942352"/>
                  </a:cubicBezTo>
                  <a:cubicBezTo>
                    <a:pt x="1151642" y="1079512"/>
                    <a:pt x="675816" y="1096445"/>
                    <a:pt x="631789" y="1043952"/>
                  </a:cubicBezTo>
                  <a:cubicBezTo>
                    <a:pt x="587762" y="991459"/>
                    <a:pt x="953522" y="566432"/>
                    <a:pt x="997549" y="627392"/>
                  </a:cubicBezTo>
                  <a:cubicBezTo>
                    <a:pt x="1041576" y="688352"/>
                    <a:pt x="1061896" y="1392779"/>
                    <a:pt x="895949" y="1409712"/>
                  </a:cubicBezTo>
                  <a:cubicBezTo>
                    <a:pt x="730002" y="1426645"/>
                    <a:pt x="42509" y="872925"/>
                    <a:pt x="1869" y="728992"/>
                  </a:cubicBezTo>
                  <a:cubicBezTo>
                    <a:pt x="-38771" y="585059"/>
                    <a:pt x="596229" y="527485"/>
                    <a:pt x="652109" y="546112"/>
                  </a:cubicBezTo>
                  <a:cubicBezTo>
                    <a:pt x="707989" y="564739"/>
                    <a:pt x="404882" y="905099"/>
                    <a:pt x="337149" y="840752"/>
                  </a:cubicBezTo>
                  <a:cubicBezTo>
                    <a:pt x="269416" y="776405"/>
                    <a:pt x="89923" y="297192"/>
                    <a:pt x="215229" y="160032"/>
                  </a:cubicBezTo>
                  <a:close/>
                </a:path>
              </a:pathLst>
            </a:cu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9E8E3FFD-50D3-47DB-B4EA-15804863395F}"/>
                </a:ext>
              </a:extLst>
            </p:cNvPr>
            <p:cNvSpPr/>
            <p:nvPr/>
          </p:nvSpPr>
          <p:spPr>
            <a:xfrm>
              <a:off x="5033417" y="3643285"/>
              <a:ext cx="1855429" cy="1843114"/>
            </a:xfrm>
            <a:custGeom>
              <a:avLst/>
              <a:gdLst>
                <a:gd name="connsiteX0" fmla="*/ 38741 w 1855429"/>
                <a:gd name="connsiteY0" fmla="*/ 1096399 h 1843114"/>
                <a:gd name="connsiteX1" fmla="*/ 587381 w 1855429"/>
                <a:gd name="connsiteY1" fmla="*/ 1817759 h 1843114"/>
                <a:gd name="connsiteX2" fmla="*/ 536581 w 1855429"/>
                <a:gd name="connsiteY2" fmla="*/ 121039 h 1843114"/>
                <a:gd name="connsiteX3" fmla="*/ 1390021 w 1855429"/>
                <a:gd name="connsiteY3" fmla="*/ 1553599 h 1843114"/>
                <a:gd name="connsiteX4" fmla="*/ 1278261 w 1855429"/>
                <a:gd name="connsiteY4" fmla="*/ 39759 h 1843114"/>
                <a:gd name="connsiteX5" fmla="*/ 1816741 w 1855429"/>
                <a:gd name="connsiteY5" fmla="*/ 496959 h 1843114"/>
                <a:gd name="connsiteX6" fmla="*/ 38741 w 1855429"/>
                <a:gd name="connsiteY6" fmla="*/ 1096399 h 18431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855429" h="1843114">
                  <a:moveTo>
                    <a:pt x="38741" y="1096399"/>
                  </a:moveTo>
                  <a:cubicBezTo>
                    <a:pt x="-166152" y="1316532"/>
                    <a:pt x="504408" y="1980319"/>
                    <a:pt x="587381" y="1817759"/>
                  </a:cubicBezTo>
                  <a:cubicBezTo>
                    <a:pt x="670354" y="1655199"/>
                    <a:pt x="402808" y="165066"/>
                    <a:pt x="536581" y="121039"/>
                  </a:cubicBezTo>
                  <a:cubicBezTo>
                    <a:pt x="670354" y="77012"/>
                    <a:pt x="1266408" y="1567146"/>
                    <a:pt x="1390021" y="1553599"/>
                  </a:cubicBezTo>
                  <a:cubicBezTo>
                    <a:pt x="1513634" y="1540052"/>
                    <a:pt x="1207141" y="215866"/>
                    <a:pt x="1278261" y="39759"/>
                  </a:cubicBezTo>
                  <a:cubicBezTo>
                    <a:pt x="1349381" y="-136348"/>
                    <a:pt x="2021634" y="319159"/>
                    <a:pt x="1816741" y="496959"/>
                  </a:cubicBezTo>
                  <a:cubicBezTo>
                    <a:pt x="1611848" y="674759"/>
                    <a:pt x="243634" y="876266"/>
                    <a:pt x="38741" y="1096399"/>
                  </a:cubicBezTo>
                  <a:close/>
                </a:path>
              </a:pathLst>
            </a:cu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7814EAF3-44D9-424C-9D0A-0A8535D0D21D}"/>
                </a:ext>
              </a:extLst>
            </p:cNvPr>
            <p:cNvSpPr/>
            <p:nvPr/>
          </p:nvSpPr>
          <p:spPr>
            <a:xfrm>
              <a:off x="7749399" y="3634704"/>
              <a:ext cx="2193849" cy="1743443"/>
            </a:xfrm>
            <a:custGeom>
              <a:avLst/>
              <a:gdLst>
                <a:gd name="connsiteX0" fmla="*/ 693561 w 2193849"/>
                <a:gd name="connsiteY0" fmla="*/ 636862 h 1743443"/>
                <a:gd name="connsiteX1" fmla="*/ 2681 w 2193849"/>
                <a:gd name="connsiteY1" fmla="*/ 1459822 h 1743443"/>
                <a:gd name="connsiteX2" fmla="*/ 937401 w 2193849"/>
                <a:gd name="connsiteY2" fmla="*/ 1652862 h 1743443"/>
                <a:gd name="connsiteX3" fmla="*/ 886601 w 2193849"/>
                <a:gd name="connsiteY3" fmla="*/ 98382 h 1743443"/>
                <a:gd name="connsiteX4" fmla="*/ 2146441 w 2193849"/>
                <a:gd name="connsiteY4" fmla="*/ 301582 h 1743443"/>
                <a:gd name="connsiteX5" fmla="*/ 1811161 w 2193849"/>
                <a:gd name="connsiteY5" fmla="*/ 1459822 h 1743443"/>
                <a:gd name="connsiteX6" fmla="*/ 693561 w 2193849"/>
                <a:gd name="connsiteY6" fmla="*/ 636862 h 174344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193849" h="1743443">
                  <a:moveTo>
                    <a:pt x="693561" y="636862"/>
                  </a:moveTo>
                  <a:cubicBezTo>
                    <a:pt x="392148" y="636862"/>
                    <a:pt x="-37959" y="1290489"/>
                    <a:pt x="2681" y="1459822"/>
                  </a:cubicBezTo>
                  <a:cubicBezTo>
                    <a:pt x="43321" y="1629155"/>
                    <a:pt x="790081" y="1879769"/>
                    <a:pt x="937401" y="1652862"/>
                  </a:cubicBezTo>
                  <a:cubicBezTo>
                    <a:pt x="1084721" y="1425955"/>
                    <a:pt x="685094" y="323595"/>
                    <a:pt x="886601" y="98382"/>
                  </a:cubicBezTo>
                  <a:cubicBezTo>
                    <a:pt x="1088108" y="-126831"/>
                    <a:pt x="1992348" y="74675"/>
                    <a:pt x="2146441" y="301582"/>
                  </a:cubicBezTo>
                  <a:cubicBezTo>
                    <a:pt x="2300534" y="528489"/>
                    <a:pt x="2049921" y="1400555"/>
                    <a:pt x="1811161" y="1459822"/>
                  </a:cubicBezTo>
                  <a:cubicBezTo>
                    <a:pt x="1572401" y="1519089"/>
                    <a:pt x="994974" y="636862"/>
                    <a:pt x="693561" y="636862"/>
                  </a:cubicBezTo>
                  <a:close/>
                </a:path>
              </a:pathLst>
            </a:custGeom>
            <a:ln w="28575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5010139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MACAM KURVA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2188"/>
            <a:ext cx="10256520" cy="36433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Kurva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Tertutup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ujung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pangkal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berimpit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457200" indent="-457200">
              <a:buFont typeface="+mj-lt"/>
              <a:buAutoNum type="alphaLcPeriod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Kurva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Tertutup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Sederhana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kurva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tertutup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memotong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dirinya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sendiri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999BAF9F-7DB8-4683-97EA-053EA38DA8DE}"/>
              </a:ext>
            </a:extLst>
          </p:cNvPr>
          <p:cNvGrpSpPr/>
          <p:nvPr/>
        </p:nvGrpSpPr>
        <p:grpSpPr>
          <a:xfrm>
            <a:off x="2044528" y="4319575"/>
            <a:ext cx="8092175" cy="1178560"/>
            <a:chOff x="2044528" y="4319575"/>
            <a:chExt cx="8092175" cy="1178560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2E33B1C2-5169-441D-82D2-DCFE0AF9406D}"/>
                </a:ext>
              </a:extLst>
            </p:cNvPr>
            <p:cNvSpPr/>
            <p:nvPr/>
          </p:nvSpPr>
          <p:spPr>
            <a:xfrm>
              <a:off x="2044528" y="4331308"/>
              <a:ext cx="1473200" cy="1166827"/>
            </a:xfrm>
            <a:custGeom>
              <a:avLst/>
              <a:gdLst>
                <a:gd name="connsiteX0" fmla="*/ 0 w 1473200"/>
                <a:gd name="connsiteY0" fmla="*/ 1166827 h 1166827"/>
                <a:gd name="connsiteX1" fmla="*/ 944880 w 1473200"/>
                <a:gd name="connsiteY1" fmla="*/ 130507 h 1166827"/>
                <a:gd name="connsiteX2" fmla="*/ 1473200 w 1473200"/>
                <a:gd name="connsiteY2" fmla="*/ 49227 h 116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73200" h="1166827">
                  <a:moveTo>
                    <a:pt x="0" y="1166827"/>
                  </a:moveTo>
                  <a:cubicBezTo>
                    <a:pt x="349673" y="741800"/>
                    <a:pt x="699347" y="316774"/>
                    <a:pt x="944880" y="130507"/>
                  </a:cubicBezTo>
                  <a:cubicBezTo>
                    <a:pt x="1190413" y="-55760"/>
                    <a:pt x="1331806" y="-3267"/>
                    <a:pt x="1473200" y="49227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8753BCFD-75AB-4C55-AA86-5938C121443E}"/>
                </a:ext>
              </a:extLst>
            </p:cNvPr>
            <p:cNvGrpSpPr/>
            <p:nvPr/>
          </p:nvGrpSpPr>
          <p:grpSpPr>
            <a:xfrm rot="19863009">
              <a:off x="4757860" y="4446575"/>
              <a:ext cx="1554480" cy="934720"/>
              <a:chOff x="3718560" y="3860800"/>
              <a:chExt cx="1554480" cy="934720"/>
            </a:xfrm>
          </p:grpSpPr>
          <p:cxnSp>
            <p:nvCxnSpPr>
              <p:cNvPr id="18" name="Straight Connector 17">
                <a:extLst>
                  <a:ext uri="{FF2B5EF4-FFF2-40B4-BE49-F238E27FC236}">
                    <a16:creationId xmlns:a16="http://schemas.microsoft.com/office/drawing/2014/main" id="{AE5D9CE3-1B10-4E0A-BCC8-B4EB3C1FFC07}"/>
                  </a:ext>
                </a:extLst>
              </p:cNvPr>
              <p:cNvCxnSpPr/>
              <p:nvPr/>
            </p:nvCxnSpPr>
            <p:spPr>
              <a:xfrm flipH="1">
                <a:off x="3718560" y="3860800"/>
                <a:ext cx="1036320" cy="92456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Straight Connector 18">
                <a:extLst>
                  <a:ext uri="{FF2B5EF4-FFF2-40B4-BE49-F238E27FC236}">
                    <a16:creationId xmlns:a16="http://schemas.microsoft.com/office/drawing/2014/main" id="{0901F661-1D78-43B0-B759-7400CD7BFBDD}"/>
                  </a:ext>
                </a:extLst>
              </p:cNvPr>
              <p:cNvCxnSpPr/>
              <p:nvPr/>
            </p:nvCxnSpPr>
            <p:spPr>
              <a:xfrm flipV="1">
                <a:off x="3728720" y="4673600"/>
                <a:ext cx="1544320" cy="12192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52B994CC-4D0F-4F0B-9A4E-D5DD60A74E38}"/>
                </a:ext>
              </a:extLst>
            </p:cNvPr>
            <p:cNvGrpSpPr/>
            <p:nvPr/>
          </p:nvGrpSpPr>
          <p:grpSpPr>
            <a:xfrm>
              <a:off x="8277423" y="4319575"/>
              <a:ext cx="1859280" cy="1178560"/>
              <a:chOff x="6847840" y="3606800"/>
              <a:chExt cx="1859280" cy="1178560"/>
            </a:xfrm>
          </p:grpSpPr>
          <p:cxnSp>
            <p:nvCxnSpPr>
              <p:cNvPr id="21" name="Straight Connector 20">
                <a:extLst>
                  <a:ext uri="{FF2B5EF4-FFF2-40B4-BE49-F238E27FC236}">
                    <a16:creationId xmlns:a16="http://schemas.microsoft.com/office/drawing/2014/main" id="{89E87448-36D4-45C2-9E3E-F9C2B6C2FBF4}"/>
                  </a:ext>
                </a:extLst>
              </p:cNvPr>
              <p:cNvCxnSpPr/>
              <p:nvPr/>
            </p:nvCxnSpPr>
            <p:spPr>
              <a:xfrm>
                <a:off x="6847840" y="3606800"/>
                <a:ext cx="0" cy="11684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2" name="Straight Connector 21">
                <a:extLst>
                  <a:ext uri="{FF2B5EF4-FFF2-40B4-BE49-F238E27FC236}">
                    <a16:creationId xmlns:a16="http://schemas.microsoft.com/office/drawing/2014/main" id="{8F9C7246-ADFE-4A52-BCDB-BE8B500D30F1}"/>
                  </a:ext>
                </a:extLst>
              </p:cNvPr>
              <p:cNvCxnSpPr/>
              <p:nvPr/>
            </p:nvCxnSpPr>
            <p:spPr>
              <a:xfrm>
                <a:off x="6847840" y="4785360"/>
                <a:ext cx="1859280" cy="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" name="Straight Connector 22">
                <a:extLst>
                  <a:ext uri="{FF2B5EF4-FFF2-40B4-BE49-F238E27FC236}">
                    <a16:creationId xmlns:a16="http://schemas.microsoft.com/office/drawing/2014/main" id="{5A71E4D5-AD95-4E8B-815F-367DE6B7F0A2}"/>
                  </a:ext>
                </a:extLst>
              </p:cNvPr>
              <p:cNvCxnSpPr/>
              <p:nvPr/>
            </p:nvCxnSpPr>
            <p:spPr>
              <a:xfrm>
                <a:off x="8707120" y="3616960"/>
                <a:ext cx="0" cy="1168400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1998369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MACAM KURVA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262188"/>
            <a:ext cx="10256520" cy="3643312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lphaLcPeriod" startAt="2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Kurva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Tertutup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Sederhana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kurva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tertutup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memotong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dirinya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sendiri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9D152280-15C4-4A3B-8873-C7C9A6FD4A1C}"/>
              </a:ext>
            </a:extLst>
          </p:cNvPr>
          <p:cNvGrpSpPr/>
          <p:nvPr/>
        </p:nvGrpSpPr>
        <p:grpSpPr>
          <a:xfrm>
            <a:off x="1209465" y="3894677"/>
            <a:ext cx="9729245" cy="1381748"/>
            <a:chOff x="1209465" y="3894677"/>
            <a:chExt cx="9729245" cy="1381748"/>
          </a:xfrm>
        </p:grpSpPr>
        <p:sp>
          <p:nvSpPr>
            <p:cNvPr id="24" name="Freeform: Shape 23">
              <a:extLst>
                <a:ext uri="{FF2B5EF4-FFF2-40B4-BE49-F238E27FC236}">
                  <a16:creationId xmlns:a16="http://schemas.microsoft.com/office/drawing/2014/main" id="{B65C4C37-5458-4439-A434-1AA7ADDC3A75}"/>
                </a:ext>
              </a:extLst>
            </p:cNvPr>
            <p:cNvSpPr/>
            <p:nvPr/>
          </p:nvSpPr>
          <p:spPr>
            <a:xfrm>
              <a:off x="1209465" y="4194432"/>
              <a:ext cx="1995046" cy="1028305"/>
            </a:xfrm>
            <a:custGeom>
              <a:avLst/>
              <a:gdLst>
                <a:gd name="connsiteX0" fmla="*/ 477094 w 1995046"/>
                <a:gd name="connsiteY0" fmla="*/ 101600 h 1028305"/>
                <a:gd name="connsiteX1" fmla="*/ 9734 w 1995046"/>
                <a:gd name="connsiteY1" fmla="*/ 904240 h 1028305"/>
                <a:gd name="connsiteX2" fmla="*/ 863174 w 1995046"/>
                <a:gd name="connsiteY2" fmla="*/ 944880 h 1028305"/>
                <a:gd name="connsiteX3" fmla="*/ 609174 w 1995046"/>
                <a:gd name="connsiteY3" fmla="*/ 508000 h 1028305"/>
                <a:gd name="connsiteX4" fmla="*/ 456774 w 1995046"/>
                <a:gd name="connsiteY4" fmla="*/ 660400 h 1028305"/>
                <a:gd name="connsiteX5" fmla="*/ 802214 w 1995046"/>
                <a:gd name="connsiteY5" fmla="*/ 985520 h 1028305"/>
                <a:gd name="connsiteX6" fmla="*/ 1604854 w 1995046"/>
                <a:gd name="connsiteY6" fmla="*/ 883920 h 1028305"/>
                <a:gd name="connsiteX7" fmla="*/ 1167974 w 1995046"/>
                <a:gd name="connsiteY7" fmla="*/ 497840 h 1028305"/>
                <a:gd name="connsiteX8" fmla="*/ 1127334 w 1995046"/>
                <a:gd name="connsiteY8" fmla="*/ 822960 h 1028305"/>
                <a:gd name="connsiteX9" fmla="*/ 1777574 w 1995046"/>
                <a:gd name="connsiteY9" fmla="*/ 1005840 h 1028305"/>
                <a:gd name="connsiteX10" fmla="*/ 1990934 w 1995046"/>
                <a:gd name="connsiteY10" fmla="*/ 304800 h 1028305"/>
                <a:gd name="connsiteX11" fmla="*/ 1625174 w 1995046"/>
                <a:gd name="connsiteY11" fmla="*/ 0 h 10283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1995046" h="1028305">
                  <a:moveTo>
                    <a:pt x="477094" y="101600"/>
                  </a:moveTo>
                  <a:cubicBezTo>
                    <a:pt x="211240" y="432646"/>
                    <a:pt x="-54613" y="763693"/>
                    <a:pt x="9734" y="904240"/>
                  </a:cubicBezTo>
                  <a:cubicBezTo>
                    <a:pt x="74081" y="1044787"/>
                    <a:pt x="763267" y="1010920"/>
                    <a:pt x="863174" y="944880"/>
                  </a:cubicBezTo>
                  <a:cubicBezTo>
                    <a:pt x="963081" y="878840"/>
                    <a:pt x="676907" y="555413"/>
                    <a:pt x="609174" y="508000"/>
                  </a:cubicBezTo>
                  <a:cubicBezTo>
                    <a:pt x="541441" y="460587"/>
                    <a:pt x="424601" y="580813"/>
                    <a:pt x="456774" y="660400"/>
                  </a:cubicBezTo>
                  <a:cubicBezTo>
                    <a:pt x="488947" y="739987"/>
                    <a:pt x="610867" y="948267"/>
                    <a:pt x="802214" y="985520"/>
                  </a:cubicBezTo>
                  <a:cubicBezTo>
                    <a:pt x="993561" y="1022773"/>
                    <a:pt x="1543894" y="965200"/>
                    <a:pt x="1604854" y="883920"/>
                  </a:cubicBezTo>
                  <a:cubicBezTo>
                    <a:pt x="1665814" y="802640"/>
                    <a:pt x="1247561" y="508000"/>
                    <a:pt x="1167974" y="497840"/>
                  </a:cubicBezTo>
                  <a:cubicBezTo>
                    <a:pt x="1088387" y="487680"/>
                    <a:pt x="1025734" y="738293"/>
                    <a:pt x="1127334" y="822960"/>
                  </a:cubicBezTo>
                  <a:cubicBezTo>
                    <a:pt x="1228934" y="907627"/>
                    <a:pt x="1633641" y="1092200"/>
                    <a:pt x="1777574" y="1005840"/>
                  </a:cubicBezTo>
                  <a:cubicBezTo>
                    <a:pt x="1921507" y="919480"/>
                    <a:pt x="2016334" y="472440"/>
                    <a:pt x="1990934" y="304800"/>
                  </a:cubicBezTo>
                  <a:cubicBezTo>
                    <a:pt x="1965534" y="137160"/>
                    <a:pt x="1795354" y="68580"/>
                    <a:pt x="1625174" y="0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25" name="Freeform: Shape 24">
              <a:extLst>
                <a:ext uri="{FF2B5EF4-FFF2-40B4-BE49-F238E27FC236}">
                  <a16:creationId xmlns:a16="http://schemas.microsoft.com/office/drawing/2014/main" id="{ADE88496-EBFB-44C7-A1C4-CD2073A3F745}"/>
                </a:ext>
              </a:extLst>
            </p:cNvPr>
            <p:cNvSpPr/>
            <p:nvPr/>
          </p:nvSpPr>
          <p:spPr>
            <a:xfrm>
              <a:off x="3580343" y="4017711"/>
              <a:ext cx="1971040" cy="1250437"/>
            </a:xfrm>
            <a:custGeom>
              <a:avLst/>
              <a:gdLst>
                <a:gd name="connsiteX0" fmla="*/ 0 w 1971040"/>
                <a:gd name="connsiteY0" fmla="*/ 1158530 h 1250437"/>
                <a:gd name="connsiteX1" fmla="*/ 1341120 w 1971040"/>
                <a:gd name="connsiteY1" fmla="*/ 290 h 1250437"/>
                <a:gd name="connsiteX2" fmla="*/ 1330960 w 1971040"/>
                <a:gd name="connsiteY2" fmla="*/ 1249970 h 1250437"/>
                <a:gd name="connsiteX3" fmla="*/ 355600 w 1971040"/>
                <a:gd name="connsiteY3" fmla="*/ 152690 h 1250437"/>
                <a:gd name="connsiteX4" fmla="*/ 1971040 w 1971040"/>
                <a:gd name="connsiteY4" fmla="*/ 620050 h 1250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1040" h="1250437">
                  <a:moveTo>
                    <a:pt x="0" y="1158530"/>
                  </a:moveTo>
                  <a:cubicBezTo>
                    <a:pt x="559646" y="571790"/>
                    <a:pt x="1119293" y="-14950"/>
                    <a:pt x="1341120" y="290"/>
                  </a:cubicBezTo>
                  <a:cubicBezTo>
                    <a:pt x="1562947" y="15530"/>
                    <a:pt x="1495213" y="1224570"/>
                    <a:pt x="1330960" y="1249970"/>
                  </a:cubicBezTo>
                  <a:cubicBezTo>
                    <a:pt x="1166707" y="1275370"/>
                    <a:pt x="248920" y="257677"/>
                    <a:pt x="355600" y="152690"/>
                  </a:cubicBezTo>
                  <a:cubicBezTo>
                    <a:pt x="462280" y="47703"/>
                    <a:pt x="1216660" y="333876"/>
                    <a:pt x="1971040" y="620050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26" name="Freeform: Shape 25">
              <a:extLst>
                <a:ext uri="{FF2B5EF4-FFF2-40B4-BE49-F238E27FC236}">
                  <a16:creationId xmlns:a16="http://schemas.microsoft.com/office/drawing/2014/main" id="{FC30685E-2F8D-45A3-A563-E40FB14EC49A}"/>
                </a:ext>
              </a:extLst>
            </p:cNvPr>
            <p:cNvSpPr/>
            <p:nvPr/>
          </p:nvSpPr>
          <p:spPr>
            <a:xfrm>
              <a:off x="6156960" y="3894677"/>
              <a:ext cx="1753746" cy="1381748"/>
            </a:xfrm>
            <a:custGeom>
              <a:avLst/>
              <a:gdLst>
                <a:gd name="connsiteX0" fmla="*/ 758066 w 1969574"/>
                <a:gd name="connsiteY0" fmla="*/ 0 h 1728637"/>
                <a:gd name="connsiteX1" fmla="*/ 768226 w 1969574"/>
                <a:gd name="connsiteY1" fmla="*/ 1666240 h 1728637"/>
                <a:gd name="connsiteX2" fmla="*/ 16386 w 1969574"/>
                <a:gd name="connsiteY2" fmla="*/ 1371600 h 1728637"/>
                <a:gd name="connsiteX3" fmla="*/ 1591186 w 1969574"/>
                <a:gd name="connsiteY3" fmla="*/ 1341120 h 1728637"/>
                <a:gd name="connsiteX4" fmla="*/ 36706 w 1969574"/>
                <a:gd name="connsiteY4" fmla="*/ 325120 h 1728637"/>
                <a:gd name="connsiteX5" fmla="*/ 1824866 w 1969574"/>
                <a:gd name="connsiteY5" fmla="*/ 294640 h 1728637"/>
                <a:gd name="connsiteX6" fmla="*/ 1733426 w 1969574"/>
                <a:gd name="connsiteY6" fmla="*/ 91440 h 17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9574" h="1728637">
                  <a:moveTo>
                    <a:pt x="758066" y="0"/>
                  </a:moveTo>
                  <a:cubicBezTo>
                    <a:pt x="824952" y="718820"/>
                    <a:pt x="891839" y="1437640"/>
                    <a:pt x="768226" y="1666240"/>
                  </a:cubicBezTo>
                  <a:cubicBezTo>
                    <a:pt x="644613" y="1894840"/>
                    <a:pt x="-120774" y="1425787"/>
                    <a:pt x="16386" y="1371600"/>
                  </a:cubicBezTo>
                  <a:cubicBezTo>
                    <a:pt x="153546" y="1317413"/>
                    <a:pt x="1587799" y="1515533"/>
                    <a:pt x="1591186" y="1341120"/>
                  </a:cubicBezTo>
                  <a:cubicBezTo>
                    <a:pt x="1594573" y="1166707"/>
                    <a:pt x="-2241" y="499533"/>
                    <a:pt x="36706" y="325120"/>
                  </a:cubicBezTo>
                  <a:cubicBezTo>
                    <a:pt x="75653" y="150707"/>
                    <a:pt x="1542079" y="333587"/>
                    <a:pt x="1824866" y="294640"/>
                  </a:cubicBezTo>
                  <a:cubicBezTo>
                    <a:pt x="2107653" y="255693"/>
                    <a:pt x="1920539" y="173566"/>
                    <a:pt x="1733426" y="91440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27" name="Freeform: Shape 26">
              <a:extLst>
                <a:ext uri="{FF2B5EF4-FFF2-40B4-BE49-F238E27FC236}">
                  <a16:creationId xmlns:a16="http://schemas.microsoft.com/office/drawing/2014/main" id="{29655497-F194-450C-905D-BA080E4FC421}"/>
                </a:ext>
              </a:extLst>
            </p:cNvPr>
            <p:cNvSpPr/>
            <p:nvPr/>
          </p:nvSpPr>
          <p:spPr>
            <a:xfrm>
              <a:off x="8337750" y="4359898"/>
              <a:ext cx="2600960" cy="469485"/>
            </a:xfrm>
            <a:custGeom>
              <a:avLst/>
              <a:gdLst>
                <a:gd name="connsiteX0" fmla="*/ 0 w 2600960"/>
                <a:gd name="connsiteY0" fmla="*/ 306896 h 469485"/>
                <a:gd name="connsiteX1" fmla="*/ 1066800 w 2600960"/>
                <a:gd name="connsiteY1" fmla="*/ 154496 h 469485"/>
                <a:gd name="connsiteX2" fmla="*/ 1320800 w 2600960"/>
                <a:gd name="connsiteY2" fmla="*/ 469456 h 469485"/>
                <a:gd name="connsiteX3" fmla="*/ 1920240 w 2600960"/>
                <a:gd name="connsiteY3" fmla="*/ 134176 h 469485"/>
                <a:gd name="connsiteX4" fmla="*/ 1554480 w 2600960"/>
                <a:gd name="connsiteY4" fmla="*/ 12256 h 469485"/>
                <a:gd name="connsiteX5" fmla="*/ 1798320 w 2600960"/>
                <a:gd name="connsiteY5" fmla="*/ 408496 h 469485"/>
                <a:gd name="connsiteX6" fmla="*/ 2600960 w 2600960"/>
                <a:gd name="connsiteY6" fmla="*/ 235776 h 4694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2600960" h="469485">
                  <a:moveTo>
                    <a:pt x="0" y="306896"/>
                  </a:moveTo>
                  <a:cubicBezTo>
                    <a:pt x="423333" y="217149"/>
                    <a:pt x="846667" y="127403"/>
                    <a:pt x="1066800" y="154496"/>
                  </a:cubicBezTo>
                  <a:cubicBezTo>
                    <a:pt x="1286933" y="181589"/>
                    <a:pt x="1178560" y="472843"/>
                    <a:pt x="1320800" y="469456"/>
                  </a:cubicBezTo>
                  <a:cubicBezTo>
                    <a:pt x="1463040" y="466069"/>
                    <a:pt x="1881293" y="210376"/>
                    <a:pt x="1920240" y="134176"/>
                  </a:cubicBezTo>
                  <a:cubicBezTo>
                    <a:pt x="1959187" y="57976"/>
                    <a:pt x="1574800" y="-33464"/>
                    <a:pt x="1554480" y="12256"/>
                  </a:cubicBezTo>
                  <a:cubicBezTo>
                    <a:pt x="1534160" y="57976"/>
                    <a:pt x="1623907" y="371243"/>
                    <a:pt x="1798320" y="408496"/>
                  </a:cubicBezTo>
                  <a:cubicBezTo>
                    <a:pt x="1972733" y="445749"/>
                    <a:pt x="2286846" y="340762"/>
                    <a:pt x="2600960" y="235776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28" name="Freeform: Shape 27">
              <a:extLst>
                <a:ext uri="{FF2B5EF4-FFF2-40B4-BE49-F238E27FC236}">
                  <a16:creationId xmlns:a16="http://schemas.microsoft.com/office/drawing/2014/main" id="{BDA2A7A0-47B1-4415-B892-440D7AF9FC34}"/>
                </a:ext>
              </a:extLst>
            </p:cNvPr>
            <p:cNvSpPr/>
            <p:nvPr/>
          </p:nvSpPr>
          <p:spPr>
            <a:xfrm>
              <a:off x="3605949" y="4017711"/>
              <a:ext cx="1971040" cy="1250437"/>
            </a:xfrm>
            <a:custGeom>
              <a:avLst/>
              <a:gdLst>
                <a:gd name="connsiteX0" fmla="*/ 0 w 1971040"/>
                <a:gd name="connsiteY0" fmla="*/ 1158530 h 1250437"/>
                <a:gd name="connsiteX1" fmla="*/ 1341120 w 1971040"/>
                <a:gd name="connsiteY1" fmla="*/ 290 h 1250437"/>
                <a:gd name="connsiteX2" fmla="*/ 1330960 w 1971040"/>
                <a:gd name="connsiteY2" fmla="*/ 1249970 h 1250437"/>
                <a:gd name="connsiteX3" fmla="*/ 355600 w 1971040"/>
                <a:gd name="connsiteY3" fmla="*/ 152690 h 1250437"/>
                <a:gd name="connsiteX4" fmla="*/ 1971040 w 1971040"/>
                <a:gd name="connsiteY4" fmla="*/ 620050 h 12504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971040" h="1250437">
                  <a:moveTo>
                    <a:pt x="0" y="1158530"/>
                  </a:moveTo>
                  <a:cubicBezTo>
                    <a:pt x="559646" y="571790"/>
                    <a:pt x="1119293" y="-14950"/>
                    <a:pt x="1341120" y="290"/>
                  </a:cubicBezTo>
                  <a:cubicBezTo>
                    <a:pt x="1562947" y="15530"/>
                    <a:pt x="1495213" y="1224570"/>
                    <a:pt x="1330960" y="1249970"/>
                  </a:cubicBezTo>
                  <a:cubicBezTo>
                    <a:pt x="1166707" y="1275370"/>
                    <a:pt x="248920" y="257677"/>
                    <a:pt x="355600" y="152690"/>
                  </a:cubicBezTo>
                  <a:cubicBezTo>
                    <a:pt x="462280" y="47703"/>
                    <a:pt x="1216660" y="333876"/>
                    <a:pt x="1971040" y="620050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29" name="Freeform: Shape 28">
              <a:extLst>
                <a:ext uri="{FF2B5EF4-FFF2-40B4-BE49-F238E27FC236}">
                  <a16:creationId xmlns:a16="http://schemas.microsoft.com/office/drawing/2014/main" id="{498BF423-5F2F-4BEB-B58B-1C045A13AD07}"/>
                </a:ext>
              </a:extLst>
            </p:cNvPr>
            <p:cNvSpPr/>
            <p:nvPr/>
          </p:nvSpPr>
          <p:spPr>
            <a:xfrm>
              <a:off x="6182566" y="3894677"/>
              <a:ext cx="1753746" cy="1381748"/>
            </a:xfrm>
            <a:custGeom>
              <a:avLst/>
              <a:gdLst>
                <a:gd name="connsiteX0" fmla="*/ 758066 w 1969574"/>
                <a:gd name="connsiteY0" fmla="*/ 0 h 1728637"/>
                <a:gd name="connsiteX1" fmla="*/ 768226 w 1969574"/>
                <a:gd name="connsiteY1" fmla="*/ 1666240 h 1728637"/>
                <a:gd name="connsiteX2" fmla="*/ 16386 w 1969574"/>
                <a:gd name="connsiteY2" fmla="*/ 1371600 h 1728637"/>
                <a:gd name="connsiteX3" fmla="*/ 1591186 w 1969574"/>
                <a:gd name="connsiteY3" fmla="*/ 1341120 h 1728637"/>
                <a:gd name="connsiteX4" fmla="*/ 36706 w 1969574"/>
                <a:gd name="connsiteY4" fmla="*/ 325120 h 1728637"/>
                <a:gd name="connsiteX5" fmla="*/ 1824866 w 1969574"/>
                <a:gd name="connsiteY5" fmla="*/ 294640 h 1728637"/>
                <a:gd name="connsiteX6" fmla="*/ 1733426 w 1969574"/>
                <a:gd name="connsiteY6" fmla="*/ 91440 h 17286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969574" h="1728637">
                  <a:moveTo>
                    <a:pt x="758066" y="0"/>
                  </a:moveTo>
                  <a:cubicBezTo>
                    <a:pt x="824952" y="718820"/>
                    <a:pt x="891839" y="1437640"/>
                    <a:pt x="768226" y="1666240"/>
                  </a:cubicBezTo>
                  <a:cubicBezTo>
                    <a:pt x="644613" y="1894840"/>
                    <a:pt x="-120774" y="1425787"/>
                    <a:pt x="16386" y="1371600"/>
                  </a:cubicBezTo>
                  <a:cubicBezTo>
                    <a:pt x="153546" y="1317413"/>
                    <a:pt x="1587799" y="1515533"/>
                    <a:pt x="1591186" y="1341120"/>
                  </a:cubicBezTo>
                  <a:cubicBezTo>
                    <a:pt x="1594573" y="1166707"/>
                    <a:pt x="-2241" y="499533"/>
                    <a:pt x="36706" y="325120"/>
                  </a:cubicBezTo>
                  <a:cubicBezTo>
                    <a:pt x="75653" y="150707"/>
                    <a:pt x="1542079" y="333587"/>
                    <a:pt x="1824866" y="294640"/>
                  </a:cubicBezTo>
                  <a:cubicBezTo>
                    <a:pt x="2107653" y="255693"/>
                    <a:pt x="1920539" y="173566"/>
                    <a:pt x="1733426" y="91440"/>
                  </a:cubicBezTo>
                </a:path>
              </a:pathLst>
            </a:custGeom>
            <a:noFill/>
            <a:ln w="2857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5422168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SEGIBANYAK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10256520" cy="407543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Segibanyak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kurva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sederhana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tertutup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dibentuk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oleh (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terdiri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atas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)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segmen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garis-segmen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Segmen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telah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membentuk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banyak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dinamakan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</a:t>
            </a:r>
            <a:endParaRPr lang="en-US" sz="2400" b="1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Segibanyak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paling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sedikit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3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Segibanyak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dengan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tiga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dinamakan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segitiga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Segibanyak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dengan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empat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dinamakn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empat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dst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Segibanyak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ukuran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sama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ukuran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sudutnya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sama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disebut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segibanyak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beraturan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7801598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SEGIBANYAK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10256520" cy="407543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    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Segitiga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          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Empat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          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Lima	      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Enam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8" name="Isosceles Triangle 7">
            <a:extLst>
              <a:ext uri="{FF2B5EF4-FFF2-40B4-BE49-F238E27FC236}">
                <a16:creationId xmlns:a16="http://schemas.microsoft.com/office/drawing/2014/main" id="{487AEE99-A8CF-48E8-AF51-7D9F76C5DAA0}"/>
              </a:ext>
            </a:extLst>
          </p:cNvPr>
          <p:cNvSpPr/>
          <p:nvPr/>
        </p:nvSpPr>
        <p:spPr>
          <a:xfrm>
            <a:off x="1422400" y="3088640"/>
            <a:ext cx="2164080" cy="169672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5CBAE5-8DC3-4B6B-874F-A04CD63FF46F}"/>
              </a:ext>
            </a:extLst>
          </p:cNvPr>
          <p:cNvSpPr/>
          <p:nvPr/>
        </p:nvSpPr>
        <p:spPr>
          <a:xfrm>
            <a:off x="4094481" y="3088640"/>
            <a:ext cx="1645919" cy="1696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sp>
        <p:nvSpPr>
          <p:cNvPr id="10" name="Pentagon 9">
            <a:extLst>
              <a:ext uri="{FF2B5EF4-FFF2-40B4-BE49-F238E27FC236}">
                <a16:creationId xmlns:a16="http://schemas.microsoft.com/office/drawing/2014/main" id="{2E229150-042E-4329-B319-33135FE2DE5B}"/>
              </a:ext>
            </a:extLst>
          </p:cNvPr>
          <p:cNvSpPr/>
          <p:nvPr/>
        </p:nvSpPr>
        <p:spPr>
          <a:xfrm>
            <a:off x="6578598" y="3088640"/>
            <a:ext cx="1910082" cy="1696720"/>
          </a:xfrm>
          <a:prstGeom prst="pent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  <p:sp>
        <p:nvSpPr>
          <p:cNvPr id="11" name="Hexagon 10">
            <a:extLst>
              <a:ext uri="{FF2B5EF4-FFF2-40B4-BE49-F238E27FC236}">
                <a16:creationId xmlns:a16="http://schemas.microsoft.com/office/drawing/2014/main" id="{36E6F727-1B01-44F5-BC62-38DCAB2521BE}"/>
              </a:ext>
            </a:extLst>
          </p:cNvPr>
          <p:cNvSpPr/>
          <p:nvPr/>
        </p:nvSpPr>
        <p:spPr>
          <a:xfrm>
            <a:off x="9098278" y="3180080"/>
            <a:ext cx="1798321" cy="1605280"/>
          </a:xfrm>
          <a:prstGeom prst="hexag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0516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SEGIBANYAK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295400" y="2152650"/>
                <a:ext cx="10256520" cy="407543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SEGITIGA</a:t>
                </a:r>
              </a:p>
              <a:p>
                <a:pPr marL="457200" indent="-457200">
                  <a:buFont typeface="+mj-lt"/>
                  <a:buAutoNum type="arabicPeriod"/>
                </a:pP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Segitiga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Siku-siku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adalah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segitiga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yang salah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satu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sudutnya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</a:t>
                </a:r>
                <a:r>
                  <a:rPr lang="en-US" sz="2400" dirty="0" err="1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membentuk</a:t>
                </a:r>
                <a:r>
                  <a:rPr lang="en-US" sz="2400" dirty="0">
                    <a:latin typeface="Artifakt Element" panose="020B0503050000020004" pitchFamily="34" charset="0"/>
                    <a:ea typeface="Artifakt Element" panose="020B0503050000020004" pitchFamily="34" charset="0"/>
                  </a:rPr>
                  <a:t> 90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°</m:t>
                    </m:r>
                  </m:oMath>
                </a14:m>
                <a:endParaRPr lang="en-US" sz="2400" dirty="0">
                  <a:latin typeface="Artifakt Element" panose="020B0503050000020004" pitchFamily="34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113862-6C83-4436-A34B-30D57D17C82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295400" y="2152650"/>
                <a:ext cx="10256520" cy="4075430"/>
              </a:xfrm>
              <a:blipFill>
                <a:blip r:embed="rId2"/>
                <a:stretch>
                  <a:fillRect l="-1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2C727EC3-0372-4DFC-A2C8-86F7833C8B77}"/>
              </a:ext>
            </a:extLst>
          </p:cNvPr>
          <p:cNvGrpSpPr/>
          <p:nvPr/>
        </p:nvGrpSpPr>
        <p:grpSpPr>
          <a:xfrm>
            <a:off x="4214669" y="4053840"/>
            <a:ext cx="1881331" cy="1813873"/>
            <a:chOff x="4214669" y="4053840"/>
            <a:chExt cx="1881331" cy="1813873"/>
          </a:xfrm>
        </p:grpSpPr>
        <p:sp>
          <p:nvSpPr>
            <p:cNvPr id="15" name="Right Triangle 14">
              <a:extLst>
                <a:ext uri="{FF2B5EF4-FFF2-40B4-BE49-F238E27FC236}">
                  <a16:creationId xmlns:a16="http://schemas.microsoft.com/office/drawing/2014/main" id="{4FE41B49-27FE-47F3-9CFD-A1DC263F7F85}"/>
                </a:ext>
              </a:extLst>
            </p:cNvPr>
            <p:cNvSpPr/>
            <p:nvPr/>
          </p:nvSpPr>
          <p:spPr>
            <a:xfrm>
              <a:off x="4368800" y="4053840"/>
              <a:ext cx="1727200" cy="1432559"/>
            </a:xfrm>
            <a:prstGeom prst="rt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6" name="Arc 15">
              <a:extLst>
                <a:ext uri="{FF2B5EF4-FFF2-40B4-BE49-F238E27FC236}">
                  <a16:creationId xmlns:a16="http://schemas.microsoft.com/office/drawing/2014/main" id="{5A27BFE2-AA99-4DBD-B67A-90DB872C9A1E}"/>
                </a:ext>
              </a:extLst>
            </p:cNvPr>
            <p:cNvSpPr/>
            <p:nvPr/>
          </p:nvSpPr>
          <p:spPr>
            <a:xfrm rot="19566633">
              <a:off x="4214669" y="5043164"/>
              <a:ext cx="772160" cy="824549"/>
            </a:xfrm>
            <a:prstGeom prst="arc">
              <a:avLst>
                <a:gd name="adj1" fmla="val 16200000"/>
                <a:gd name="adj2" fmla="val 2276095"/>
              </a:avLst>
            </a:prstGeom>
            <a:ln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E91F6D02-9D1C-4A4F-B26E-C9AB46779ABA}"/>
                    </a:ext>
                  </a:extLst>
                </p:cNvPr>
                <p:cNvSpPr txBox="1"/>
                <p:nvPr/>
              </p:nvSpPr>
              <p:spPr>
                <a:xfrm>
                  <a:off x="4393221" y="5118332"/>
                  <a:ext cx="505267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marL="0" marR="0" lvl="0" indent="0" algn="l" defTabSz="914400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en-US" sz="1800" b="0" i="0" u="none" strike="noStrike" kern="1200" cap="none" spc="0" normalizeH="0" baseline="0" noProof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uLnTx/>
                      <a:uFillTx/>
                      <a:latin typeface="Grandview Display"/>
                      <a:ea typeface="+mn-ea"/>
                      <a:cs typeface="+mn-cs"/>
                    </a:rPr>
                    <a:t>90</a:t>
                  </a:r>
                  <a14:m>
                    <m:oMath xmlns:m="http://schemas.openxmlformats.org/officeDocument/2006/math">
                      <m:r>
                        <a:rPr kumimoji="0" lang="en-US" sz="18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+mn-cs"/>
                        </a:rPr>
                        <m:t>°</m:t>
                      </m:r>
                    </m:oMath>
                  </a14:m>
                  <a:endParaRPr kumimoji="0" lang="en-US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latin typeface="Grandview Display"/>
                    <a:ea typeface="+mn-ea"/>
                    <a:cs typeface="+mn-cs"/>
                  </a:endParaRPr>
                </a:p>
              </p:txBody>
            </p:sp>
          </mc:Choice>
          <mc:Fallback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E91F6D02-9D1C-4A4F-B26E-C9AB46779AB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393221" y="5118332"/>
                  <a:ext cx="505267" cy="369332"/>
                </a:xfrm>
                <a:prstGeom prst="rect">
                  <a:avLst/>
                </a:prstGeom>
                <a:blipFill>
                  <a:blip r:embed="rId7"/>
                  <a:stretch>
                    <a:fillRect l="-10843" t="-10000" b="-26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163288770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SEGIBANYAK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10256520" cy="4075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SEGITIGA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Segitiga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Sama Kaki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segitiga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dengan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dua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sama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panjang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55EC145E-588E-4EE4-9225-02CA354617C2}"/>
              </a:ext>
            </a:extLst>
          </p:cNvPr>
          <p:cNvGrpSpPr/>
          <p:nvPr/>
        </p:nvGrpSpPr>
        <p:grpSpPr>
          <a:xfrm>
            <a:off x="4820920" y="3930762"/>
            <a:ext cx="1330960" cy="1615440"/>
            <a:chOff x="4820920" y="3930762"/>
            <a:chExt cx="1330960" cy="1615440"/>
          </a:xfrm>
        </p:grpSpPr>
        <p:sp>
          <p:nvSpPr>
            <p:cNvPr id="12" name="Isosceles Triangle 11">
              <a:extLst>
                <a:ext uri="{FF2B5EF4-FFF2-40B4-BE49-F238E27FC236}">
                  <a16:creationId xmlns:a16="http://schemas.microsoft.com/office/drawing/2014/main" id="{0D649911-B5CC-48F0-AD82-AE45E809101C}"/>
                </a:ext>
              </a:extLst>
            </p:cNvPr>
            <p:cNvSpPr/>
            <p:nvPr/>
          </p:nvSpPr>
          <p:spPr>
            <a:xfrm>
              <a:off x="4820920" y="3930762"/>
              <a:ext cx="1330960" cy="161544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93086A3-C005-4332-9A5F-C21CE05817FC}"/>
                </a:ext>
              </a:extLst>
            </p:cNvPr>
            <p:cNvCxnSpPr/>
            <p:nvPr/>
          </p:nvCxnSpPr>
          <p:spPr>
            <a:xfrm>
              <a:off x="5039360" y="4734560"/>
              <a:ext cx="254000" cy="17272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137E6887-CB7F-4D68-A801-E55F451F18EF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5709921" y="4733985"/>
              <a:ext cx="254000" cy="17272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14521372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SEGIBANYAK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10256520" cy="4075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SEGITIGA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Segitiga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Sama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segitiga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dengan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tiga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sama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panjang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73C9CD63-81DE-468A-9017-F4EB8CCC3DDD}"/>
              </a:ext>
            </a:extLst>
          </p:cNvPr>
          <p:cNvGrpSpPr/>
          <p:nvPr/>
        </p:nvGrpSpPr>
        <p:grpSpPr>
          <a:xfrm>
            <a:off x="4226560" y="3921760"/>
            <a:ext cx="2448560" cy="1818352"/>
            <a:chOff x="4226560" y="3921760"/>
            <a:chExt cx="2448560" cy="1818352"/>
          </a:xfrm>
        </p:grpSpPr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76D0CA2B-513E-4503-9041-BB496DA8522D}"/>
                </a:ext>
              </a:extLst>
            </p:cNvPr>
            <p:cNvSpPr/>
            <p:nvPr/>
          </p:nvSpPr>
          <p:spPr>
            <a:xfrm>
              <a:off x="4226560" y="3921760"/>
              <a:ext cx="2448560" cy="1676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844524AE-55E7-4A6A-85CC-A18930C324D3}"/>
                </a:ext>
              </a:extLst>
            </p:cNvPr>
            <p:cNvCxnSpPr/>
            <p:nvPr/>
          </p:nvCxnSpPr>
          <p:spPr>
            <a:xfrm>
              <a:off x="4754880" y="4622225"/>
              <a:ext cx="254000" cy="17272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978D19DE-1841-402D-B51C-93BD4AFB7035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923278" y="4667370"/>
              <a:ext cx="254000" cy="172720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B0BFD58E-BF24-4F1E-8BC0-87A318D69C1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450840" y="5456207"/>
              <a:ext cx="0" cy="283905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297090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SEGIBANYAK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10256520" cy="4075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SEGITIGA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Segitiga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Sembarang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segitiga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dengan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tiga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sama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panjang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13" name="Isosceles Triangle 12">
            <a:extLst>
              <a:ext uri="{FF2B5EF4-FFF2-40B4-BE49-F238E27FC236}">
                <a16:creationId xmlns:a16="http://schemas.microsoft.com/office/drawing/2014/main" id="{5F50046D-4ADC-4AAE-B1EE-100661D39A61}"/>
              </a:ext>
            </a:extLst>
          </p:cNvPr>
          <p:cNvSpPr/>
          <p:nvPr/>
        </p:nvSpPr>
        <p:spPr>
          <a:xfrm>
            <a:off x="4074160" y="4074160"/>
            <a:ext cx="2702560" cy="1187570"/>
          </a:xfrm>
          <a:prstGeom prst="triangle">
            <a:avLst>
              <a:gd name="adj" fmla="val 1879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161512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SEGIBANYAK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10256520" cy="4075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SEGI EMPAT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Persegi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empat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sifat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:</a:t>
            </a:r>
          </a:p>
          <a:p>
            <a:pPr marL="854075" indent="-457200">
              <a:buFont typeface="+mj-lt"/>
              <a:buAutoNum type="alphaLcPeriod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Sisi-sisi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berhadapan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sejajar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854075" indent="-457200">
              <a:buFont typeface="+mj-lt"/>
              <a:buAutoNum type="alphaLcPeriod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Keempat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sudutnya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siku-siku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854075" indent="-457200">
              <a:buFont typeface="+mj-lt"/>
              <a:buAutoNum type="alphaLcPeriod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Keempat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sama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panjang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D8722AB-6F55-4C82-B5B3-8904E86150ED}"/>
              </a:ext>
            </a:extLst>
          </p:cNvPr>
          <p:cNvSpPr/>
          <p:nvPr/>
        </p:nvSpPr>
        <p:spPr>
          <a:xfrm>
            <a:off x="9159240" y="3286760"/>
            <a:ext cx="1503680" cy="1518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527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GARIS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dalam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geometri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ukuran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Panjang,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tebal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dan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lebar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menunjuk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posisi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tempat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atau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letak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tertentu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dari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objek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Gambar dan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nama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: 			A		B		C</a:t>
            </a:r>
          </a:p>
          <a:p>
            <a:pPr marL="0" indent="0">
              <a:buNone/>
            </a:pP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			      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A	     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B	     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pic>
        <p:nvPicPr>
          <p:cNvPr id="8" name="Graphic 7" descr="Arrow Slight curve">
            <a:extLst>
              <a:ext uri="{FF2B5EF4-FFF2-40B4-BE49-F238E27FC236}">
                <a16:creationId xmlns:a16="http://schemas.microsoft.com/office/drawing/2014/main" id="{4C10D538-9D64-4CDF-BA70-717D53CD3AB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968241" y="4511040"/>
            <a:ext cx="914400" cy="914400"/>
          </a:xfrm>
          <a:prstGeom prst="rect">
            <a:avLst/>
          </a:prstGeom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F416D0CE-7445-4320-B260-50F0204BC9E3}"/>
              </a:ext>
            </a:extLst>
          </p:cNvPr>
          <p:cNvGrpSpPr/>
          <p:nvPr/>
        </p:nvGrpSpPr>
        <p:grpSpPr>
          <a:xfrm>
            <a:off x="6654800" y="4968240"/>
            <a:ext cx="3835398" cy="121920"/>
            <a:chOff x="6258560" y="5019040"/>
            <a:chExt cx="3835398" cy="12192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9E2C8FFF-C63D-4475-B6DB-71F08D54EC01}"/>
                </a:ext>
              </a:extLst>
            </p:cNvPr>
            <p:cNvSpPr/>
            <p:nvPr/>
          </p:nvSpPr>
          <p:spPr>
            <a:xfrm>
              <a:off x="6258560" y="5019040"/>
              <a:ext cx="132080" cy="1219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CED4A913-5FEB-4C13-882F-CC6784CBD7C5}"/>
                </a:ext>
              </a:extLst>
            </p:cNvPr>
            <p:cNvSpPr/>
            <p:nvPr/>
          </p:nvSpPr>
          <p:spPr>
            <a:xfrm>
              <a:off x="8143239" y="5019040"/>
              <a:ext cx="132080" cy="1219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E20FB385-91AF-4722-89B3-06A4AE8562A8}"/>
                </a:ext>
              </a:extLst>
            </p:cNvPr>
            <p:cNvSpPr/>
            <p:nvPr/>
          </p:nvSpPr>
          <p:spPr>
            <a:xfrm>
              <a:off x="9961878" y="5019040"/>
              <a:ext cx="132080" cy="12192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6737669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SEGIBANYAK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10256520" cy="4075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SEGI EMPAT</a:t>
            </a:r>
          </a:p>
          <a:p>
            <a:pPr marL="457200" indent="-457200">
              <a:buFont typeface="+mj-lt"/>
              <a:buAutoNum type="arabicPeriod" startAt="2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Persegi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Panjang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empat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sifat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:</a:t>
            </a:r>
          </a:p>
          <a:p>
            <a:pPr marL="854075" indent="-457200">
              <a:buFont typeface="+mj-lt"/>
              <a:buAutoNum type="alphaLcPeriod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Sisi-sisi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berhadapan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sejajar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854075" indent="-457200">
              <a:buFont typeface="+mj-lt"/>
              <a:buAutoNum type="alphaLcPeriod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Keempat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sudutnya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siku-siku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854075" indent="-457200">
              <a:buFont typeface="+mj-lt"/>
              <a:buAutoNum type="alphaLcPeriod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Sisi-sisi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berhadapan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sama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panjang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8087284D-6820-486B-989C-DA81D2A44785}"/>
              </a:ext>
            </a:extLst>
          </p:cNvPr>
          <p:cNvSpPr/>
          <p:nvPr/>
        </p:nvSpPr>
        <p:spPr>
          <a:xfrm>
            <a:off x="8630819" y="3510799"/>
            <a:ext cx="2438400" cy="13591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5882611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SEGIBANYAK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10256520" cy="4075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SEGI EMPAT</a:t>
            </a:r>
          </a:p>
          <a:p>
            <a:pPr marL="457200" indent="-457200">
              <a:buFont typeface="+mj-lt"/>
              <a:buAutoNum type="arabicPeriod" startAt="3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Jajar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Genjang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empat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sifat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sisi-sisi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berhadapan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sejajar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sama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Panjang.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9" name="Parallelogram 8">
            <a:extLst>
              <a:ext uri="{FF2B5EF4-FFF2-40B4-BE49-F238E27FC236}">
                <a16:creationId xmlns:a16="http://schemas.microsoft.com/office/drawing/2014/main" id="{69FE6BAC-69A4-4191-AF39-44FB8E959FAE}"/>
              </a:ext>
            </a:extLst>
          </p:cNvPr>
          <p:cNvSpPr/>
          <p:nvPr/>
        </p:nvSpPr>
        <p:spPr>
          <a:xfrm>
            <a:off x="5090160" y="4073002"/>
            <a:ext cx="2011680" cy="140208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45140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SEGIBANYAK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10256520" cy="4075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SEGI EMPAT</a:t>
            </a:r>
          </a:p>
          <a:p>
            <a:pPr marL="457200" indent="-457200">
              <a:buFont typeface="+mj-lt"/>
              <a:buAutoNum type="arabicPeriod" startAt="4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Layang-layang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empat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dengan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sifat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kedua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berdekatan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sama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panjang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10" name="Diamond 5">
            <a:extLst>
              <a:ext uri="{FF2B5EF4-FFF2-40B4-BE49-F238E27FC236}">
                <a16:creationId xmlns:a16="http://schemas.microsoft.com/office/drawing/2014/main" id="{74A0FC34-1876-4104-B0F7-A631E1F0DA81}"/>
              </a:ext>
            </a:extLst>
          </p:cNvPr>
          <p:cNvSpPr/>
          <p:nvPr/>
        </p:nvSpPr>
        <p:spPr>
          <a:xfrm>
            <a:off x="6583681" y="3849482"/>
            <a:ext cx="1534160" cy="1908309"/>
          </a:xfrm>
          <a:custGeom>
            <a:avLst/>
            <a:gdLst>
              <a:gd name="connsiteX0" fmla="*/ 0 w 1960880"/>
              <a:gd name="connsiteY0" fmla="*/ 954155 h 1908309"/>
              <a:gd name="connsiteX1" fmla="*/ 980440 w 1960880"/>
              <a:gd name="connsiteY1" fmla="*/ 0 h 1908309"/>
              <a:gd name="connsiteX2" fmla="*/ 1960880 w 1960880"/>
              <a:gd name="connsiteY2" fmla="*/ 954155 h 1908309"/>
              <a:gd name="connsiteX3" fmla="*/ 980440 w 1960880"/>
              <a:gd name="connsiteY3" fmla="*/ 1908309 h 1908309"/>
              <a:gd name="connsiteX4" fmla="*/ 0 w 1960880"/>
              <a:gd name="connsiteY4" fmla="*/ 954155 h 1908309"/>
              <a:gd name="connsiteX0" fmla="*/ 0 w 1747520"/>
              <a:gd name="connsiteY0" fmla="*/ 527435 h 1908309"/>
              <a:gd name="connsiteX1" fmla="*/ 767080 w 1747520"/>
              <a:gd name="connsiteY1" fmla="*/ 0 h 1908309"/>
              <a:gd name="connsiteX2" fmla="*/ 1747520 w 1747520"/>
              <a:gd name="connsiteY2" fmla="*/ 954155 h 1908309"/>
              <a:gd name="connsiteX3" fmla="*/ 767080 w 1747520"/>
              <a:gd name="connsiteY3" fmla="*/ 1908309 h 1908309"/>
              <a:gd name="connsiteX4" fmla="*/ 0 w 1747520"/>
              <a:gd name="connsiteY4" fmla="*/ 527435 h 1908309"/>
              <a:gd name="connsiteX0" fmla="*/ 0 w 1310640"/>
              <a:gd name="connsiteY0" fmla="*/ 527435 h 1908309"/>
              <a:gd name="connsiteX1" fmla="*/ 767080 w 1310640"/>
              <a:gd name="connsiteY1" fmla="*/ 0 h 1908309"/>
              <a:gd name="connsiteX2" fmla="*/ 1310640 w 1310640"/>
              <a:gd name="connsiteY2" fmla="*/ 385195 h 1908309"/>
              <a:gd name="connsiteX3" fmla="*/ 767080 w 1310640"/>
              <a:gd name="connsiteY3" fmla="*/ 1908309 h 1908309"/>
              <a:gd name="connsiteX4" fmla="*/ 0 w 1310640"/>
              <a:gd name="connsiteY4" fmla="*/ 527435 h 1908309"/>
              <a:gd name="connsiteX0" fmla="*/ 0 w 1412240"/>
              <a:gd name="connsiteY0" fmla="*/ 527435 h 1908309"/>
              <a:gd name="connsiteX1" fmla="*/ 767080 w 1412240"/>
              <a:gd name="connsiteY1" fmla="*/ 0 h 1908309"/>
              <a:gd name="connsiteX2" fmla="*/ 1412240 w 1412240"/>
              <a:gd name="connsiteY2" fmla="*/ 496955 h 1908309"/>
              <a:gd name="connsiteX3" fmla="*/ 767080 w 1412240"/>
              <a:gd name="connsiteY3" fmla="*/ 1908309 h 1908309"/>
              <a:gd name="connsiteX4" fmla="*/ 0 w 1412240"/>
              <a:gd name="connsiteY4" fmla="*/ 527435 h 1908309"/>
              <a:gd name="connsiteX0" fmla="*/ 0 w 1524000"/>
              <a:gd name="connsiteY0" fmla="*/ 527435 h 1908309"/>
              <a:gd name="connsiteX1" fmla="*/ 767080 w 1524000"/>
              <a:gd name="connsiteY1" fmla="*/ 0 h 1908309"/>
              <a:gd name="connsiteX2" fmla="*/ 1524000 w 1524000"/>
              <a:gd name="connsiteY2" fmla="*/ 496955 h 1908309"/>
              <a:gd name="connsiteX3" fmla="*/ 767080 w 1524000"/>
              <a:gd name="connsiteY3" fmla="*/ 1908309 h 1908309"/>
              <a:gd name="connsiteX4" fmla="*/ 0 w 1524000"/>
              <a:gd name="connsiteY4" fmla="*/ 527435 h 1908309"/>
              <a:gd name="connsiteX0" fmla="*/ 0 w 1534160"/>
              <a:gd name="connsiteY0" fmla="*/ 527435 h 1908309"/>
              <a:gd name="connsiteX1" fmla="*/ 767080 w 1534160"/>
              <a:gd name="connsiteY1" fmla="*/ 0 h 1908309"/>
              <a:gd name="connsiteX2" fmla="*/ 1534160 w 1534160"/>
              <a:gd name="connsiteY2" fmla="*/ 527435 h 1908309"/>
              <a:gd name="connsiteX3" fmla="*/ 767080 w 1534160"/>
              <a:gd name="connsiteY3" fmla="*/ 1908309 h 1908309"/>
              <a:gd name="connsiteX4" fmla="*/ 0 w 1534160"/>
              <a:gd name="connsiteY4" fmla="*/ 527435 h 19083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34160" h="1908309">
                <a:moveTo>
                  <a:pt x="0" y="527435"/>
                </a:moveTo>
                <a:lnTo>
                  <a:pt x="767080" y="0"/>
                </a:lnTo>
                <a:lnTo>
                  <a:pt x="1534160" y="527435"/>
                </a:lnTo>
                <a:lnTo>
                  <a:pt x="767080" y="1908309"/>
                </a:lnTo>
                <a:lnTo>
                  <a:pt x="0" y="527435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0591168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SEGIBANYAK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10256520" cy="40754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SEGI EMPAT</a:t>
            </a:r>
          </a:p>
          <a:p>
            <a:pPr marL="457200" indent="-457200">
              <a:buFont typeface="+mj-lt"/>
              <a:buAutoNum type="arabicPeriod" startAt="6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Trapesium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empat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pasang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sisinya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sejajar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sp>
        <p:nvSpPr>
          <p:cNvPr id="9" name="Parallelogram 5">
            <a:extLst>
              <a:ext uri="{FF2B5EF4-FFF2-40B4-BE49-F238E27FC236}">
                <a16:creationId xmlns:a16="http://schemas.microsoft.com/office/drawing/2014/main" id="{5F5F004D-0628-4FEC-9A74-C609ADB973D4}"/>
              </a:ext>
            </a:extLst>
          </p:cNvPr>
          <p:cNvSpPr/>
          <p:nvPr/>
        </p:nvSpPr>
        <p:spPr>
          <a:xfrm>
            <a:off x="4683760" y="3991995"/>
            <a:ext cx="2336800" cy="1605280"/>
          </a:xfrm>
          <a:custGeom>
            <a:avLst/>
            <a:gdLst>
              <a:gd name="connsiteX0" fmla="*/ 0 w 3058160"/>
              <a:gd name="connsiteY0" fmla="*/ 1605280 h 1605280"/>
              <a:gd name="connsiteX1" fmla="*/ 746760 w 3058160"/>
              <a:gd name="connsiteY1" fmla="*/ 0 h 1605280"/>
              <a:gd name="connsiteX2" fmla="*/ 3058160 w 3058160"/>
              <a:gd name="connsiteY2" fmla="*/ 0 h 1605280"/>
              <a:gd name="connsiteX3" fmla="*/ 2311400 w 3058160"/>
              <a:gd name="connsiteY3" fmla="*/ 1605280 h 1605280"/>
              <a:gd name="connsiteX4" fmla="*/ 0 w 3058160"/>
              <a:gd name="connsiteY4" fmla="*/ 1605280 h 1605280"/>
              <a:gd name="connsiteX0" fmla="*/ 0 w 2418080"/>
              <a:gd name="connsiteY0" fmla="*/ 1605280 h 1605280"/>
              <a:gd name="connsiteX1" fmla="*/ 746760 w 2418080"/>
              <a:gd name="connsiteY1" fmla="*/ 0 h 1605280"/>
              <a:gd name="connsiteX2" fmla="*/ 2418080 w 2418080"/>
              <a:gd name="connsiteY2" fmla="*/ 10160 h 1605280"/>
              <a:gd name="connsiteX3" fmla="*/ 2311400 w 2418080"/>
              <a:gd name="connsiteY3" fmla="*/ 1605280 h 1605280"/>
              <a:gd name="connsiteX4" fmla="*/ 0 w 2418080"/>
              <a:gd name="connsiteY4" fmla="*/ 1605280 h 1605280"/>
              <a:gd name="connsiteX0" fmla="*/ 0 w 2377440"/>
              <a:gd name="connsiteY0" fmla="*/ 1605280 h 1605280"/>
              <a:gd name="connsiteX1" fmla="*/ 746760 w 2377440"/>
              <a:gd name="connsiteY1" fmla="*/ 0 h 1605280"/>
              <a:gd name="connsiteX2" fmla="*/ 2377440 w 2377440"/>
              <a:gd name="connsiteY2" fmla="*/ 10160 h 1605280"/>
              <a:gd name="connsiteX3" fmla="*/ 2311400 w 2377440"/>
              <a:gd name="connsiteY3" fmla="*/ 1605280 h 1605280"/>
              <a:gd name="connsiteX4" fmla="*/ 0 w 2377440"/>
              <a:gd name="connsiteY4" fmla="*/ 1605280 h 1605280"/>
              <a:gd name="connsiteX0" fmla="*/ 0 w 2336800"/>
              <a:gd name="connsiteY0" fmla="*/ 1605280 h 1605280"/>
              <a:gd name="connsiteX1" fmla="*/ 746760 w 2336800"/>
              <a:gd name="connsiteY1" fmla="*/ 0 h 1605280"/>
              <a:gd name="connsiteX2" fmla="*/ 2336800 w 2336800"/>
              <a:gd name="connsiteY2" fmla="*/ 10160 h 1605280"/>
              <a:gd name="connsiteX3" fmla="*/ 2311400 w 2336800"/>
              <a:gd name="connsiteY3" fmla="*/ 1605280 h 1605280"/>
              <a:gd name="connsiteX4" fmla="*/ 0 w 2336800"/>
              <a:gd name="connsiteY4" fmla="*/ 1605280 h 16052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336800" h="1605280">
                <a:moveTo>
                  <a:pt x="0" y="1605280"/>
                </a:moveTo>
                <a:lnTo>
                  <a:pt x="746760" y="0"/>
                </a:lnTo>
                <a:lnTo>
                  <a:pt x="2336800" y="10160"/>
                </a:lnTo>
                <a:lnTo>
                  <a:pt x="2311400" y="1605280"/>
                </a:lnTo>
                <a:lnTo>
                  <a:pt x="0" y="160528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randview Displ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459414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SEGIBANYAK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5400" y="2152650"/>
            <a:ext cx="10337800" cy="40754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Lingkaran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n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sisi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dari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segibanyak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ATAU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himpunan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titik-titik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pada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berjarak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sama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dari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tertentu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.</a:t>
            </a:r>
          </a:p>
          <a:p>
            <a:pPr marL="0" indent="0">
              <a:spcAft>
                <a:spcPts val="1000"/>
              </a:spcAft>
              <a:buNone/>
            </a:pP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	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tertentu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disebut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pusat</a:t>
            </a:r>
            <a:r>
              <a:rPr lang="en-US" sz="20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lingkaran</a:t>
            </a:r>
            <a:endParaRPr lang="en-US" sz="2000" b="1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	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Segmen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menghubungkan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pusat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dengan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	pada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lingkaran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disebut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Jari-jari</a:t>
            </a:r>
            <a:endParaRPr lang="en-US" sz="2000" b="1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	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Sebarang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segmen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melalui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pusat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	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panjangnya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dua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kali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lipat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Panjang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jari-jari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lingkaran</a:t>
            </a:r>
            <a:r>
              <a:rPr lang="en-US" sz="20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0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disebut</a:t>
            </a:r>
            <a:r>
              <a:rPr lang="en-US" sz="20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	diameter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458738DE-F0A0-4B9E-8093-AD16D2601FEF}"/>
              </a:ext>
            </a:extLst>
          </p:cNvPr>
          <p:cNvGrpSpPr/>
          <p:nvPr/>
        </p:nvGrpSpPr>
        <p:grpSpPr>
          <a:xfrm>
            <a:off x="1584960" y="3322350"/>
            <a:ext cx="1940560" cy="1960880"/>
            <a:chOff x="2783840" y="3749040"/>
            <a:chExt cx="1940560" cy="1960880"/>
          </a:xfrm>
        </p:grpSpPr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BFDDF206-8057-4DB4-9820-E0F16567E33B}"/>
                </a:ext>
              </a:extLst>
            </p:cNvPr>
            <p:cNvSpPr/>
            <p:nvPr/>
          </p:nvSpPr>
          <p:spPr>
            <a:xfrm>
              <a:off x="2783840" y="3749040"/>
              <a:ext cx="1940560" cy="1960880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1CD6FFF2-8A14-4614-A0E5-AB66946325A1}"/>
                </a:ext>
              </a:extLst>
            </p:cNvPr>
            <p:cNvSpPr/>
            <p:nvPr/>
          </p:nvSpPr>
          <p:spPr>
            <a:xfrm>
              <a:off x="3622040" y="4653280"/>
              <a:ext cx="152400" cy="142240"/>
            </a:xfrm>
            <a:prstGeom prst="ellipse">
              <a:avLst/>
            </a:prstGeom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2056095A-D8CC-4981-AFD7-D32D3C8D3056}"/>
                </a:ext>
              </a:extLst>
            </p:cNvPr>
            <p:cNvCxnSpPr>
              <a:cxnSpLocks/>
              <a:stCxn id="12" idx="7"/>
              <a:endCxn id="11" idx="7"/>
            </p:cNvCxnSpPr>
            <p:nvPr/>
          </p:nvCxnSpPr>
          <p:spPr>
            <a:xfrm flipV="1">
              <a:off x="3752122" y="4036204"/>
              <a:ext cx="688090" cy="637907"/>
            </a:xfrm>
            <a:prstGeom prst="line">
              <a:avLst/>
            </a:prstGeom>
            <a:ln w="38100"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accent6"/>
            </a:lnRef>
            <a:fillRef idx="0">
              <a:schemeClr val="accent6"/>
            </a:fillRef>
            <a:effectRef idx="2">
              <a:schemeClr val="accent6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F9456F5D-A099-4023-B16C-8C02D9005C96}"/>
                </a:ext>
              </a:extLst>
            </p:cNvPr>
            <p:cNvSpPr txBox="1"/>
            <p:nvPr/>
          </p:nvSpPr>
          <p:spPr>
            <a:xfrm>
              <a:off x="3313261" y="4605272"/>
              <a:ext cx="373820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9809744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7" name="Rectangle 31">
            <a:extLst>
              <a:ext uri="{FF2B5EF4-FFF2-40B4-BE49-F238E27FC236}">
                <a16:creationId xmlns:a16="http://schemas.microsoft.com/office/drawing/2014/main" id="{A31384CA-BBDF-78EA-C1B6-7C26234E0B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3">
            <a:extLst>
              <a:ext uri="{FF2B5EF4-FFF2-40B4-BE49-F238E27FC236}">
                <a16:creationId xmlns:a16="http://schemas.microsoft.com/office/drawing/2014/main" id="{97081EE3-B6BE-9584-F5AF-E5F6484DA7A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91999" cy="6858000"/>
          </a:xfrm>
          <a:prstGeom prst="rect">
            <a:avLst/>
          </a:prstGeom>
          <a:solidFill>
            <a:srgbClr val="000000"/>
          </a:solidFill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: Shape 35">
            <a:extLst>
              <a:ext uri="{FF2B5EF4-FFF2-40B4-BE49-F238E27FC236}">
                <a16:creationId xmlns:a16="http://schemas.microsoft.com/office/drawing/2014/main" id="{41A03FE5-7938-1573-2D18-E168CC7C0A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6782305" y="952500"/>
            <a:ext cx="4457195" cy="4953000"/>
          </a:xfrm>
          <a:custGeom>
            <a:avLst/>
            <a:gdLst>
              <a:gd name="connsiteX0" fmla="*/ 0 w 9985794"/>
              <a:gd name="connsiteY0" fmla="*/ 0 h 4920343"/>
              <a:gd name="connsiteX1" fmla="*/ 9985794 w 9985794"/>
              <a:gd name="connsiteY1" fmla="*/ 0 h 4920343"/>
              <a:gd name="connsiteX2" fmla="*/ 9985794 w 9985794"/>
              <a:gd name="connsiteY2" fmla="*/ 4920343 h 4920343"/>
              <a:gd name="connsiteX3" fmla="*/ 0 w 9985794"/>
              <a:gd name="connsiteY3" fmla="*/ 4920343 h 4920343"/>
              <a:gd name="connsiteX4" fmla="*/ 0 w 9985794"/>
              <a:gd name="connsiteY4" fmla="*/ 4119525 h 4920343"/>
              <a:gd name="connsiteX5" fmla="*/ 4905554 w 9985794"/>
              <a:gd name="connsiteY5" fmla="*/ 4119525 h 4920343"/>
              <a:gd name="connsiteX6" fmla="*/ 4905554 w 9985794"/>
              <a:gd name="connsiteY6" fmla="*/ 1451087 h 4920343"/>
              <a:gd name="connsiteX7" fmla="*/ 0 w 9985794"/>
              <a:gd name="connsiteY7" fmla="*/ 1451087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8" fmla="*/ 4996994 w 9985794"/>
              <a:gd name="connsiteY8" fmla="*/ 4210965 h 4920343"/>
              <a:gd name="connsiteX0" fmla="*/ 4905554 w 9985794"/>
              <a:gd name="connsiteY0" fmla="*/ 4119525 h 4920343"/>
              <a:gd name="connsiteX1" fmla="*/ 4905554 w 9985794"/>
              <a:gd name="connsiteY1" fmla="*/ 1451087 h 4920343"/>
              <a:gd name="connsiteX2" fmla="*/ 0 w 9985794"/>
              <a:gd name="connsiteY2" fmla="*/ 1451087 h 4920343"/>
              <a:gd name="connsiteX3" fmla="*/ 0 w 9985794"/>
              <a:gd name="connsiteY3" fmla="*/ 0 h 4920343"/>
              <a:gd name="connsiteX4" fmla="*/ 9985794 w 9985794"/>
              <a:gd name="connsiteY4" fmla="*/ 0 h 4920343"/>
              <a:gd name="connsiteX5" fmla="*/ 9985794 w 9985794"/>
              <a:gd name="connsiteY5" fmla="*/ 4920343 h 4920343"/>
              <a:gd name="connsiteX6" fmla="*/ 0 w 9985794"/>
              <a:gd name="connsiteY6" fmla="*/ 4920343 h 4920343"/>
              <a:gd name="connsiteX7" fmla="*/ 0 w 9985794"/>
              <a:gd name="connsiteY7" fmla="*/ 4119525 h 4920343"/>
              <a:gd name="connsiteX0" fmla="*/ 4905554 w 9985794"/>
              <a:gd name="connsiteY0" fmla="*/ 1451087 h 4920343"/>
              <a:gd name="connsiteX1" fmla="*/ 0 w 9985794"/>
              <a:gd name="connsiteY1" fmla="*/ 1451087 h 4920343"/>
              <a:gd name="connsiteX2" fmla="*/ 0 w 9985794"/>
              <a:gd name="connsiteY2" fmla="*/ 0 h 4920343"/>
              <a:gd name="connsiteX3" fmla="*/ 9985794 w 9985794"/>
              <a:gd name="connsiteY3" fmla="*/ 0 h 4920343"/>
              <a:gd name="connsiteX4" fmla="*/ 9985794 w 9985794"/>
              <a:gd name="connsiteY4" fmla="*/ 4920343 h 4920343"/>
              <a:gd name="connsiteX5" fmla="*/ 0 w 9985794"/>
              <a:gd name="connsiteY5" fmla="*/ 4920343 h 4920343"/>
              <a:gd name="connsiteX6" fmla="*/ 0 w 9985794"/>
              <a:gd name="connsiteY6" fmla="*/ 4119525 h 4920343"/>
              <a:gd name="connsiteX0" fmla="*/ 0 w 9985794"/>
              <a:gd name="connsiteY0" fmla="*/ 1451087 h 4920343"/>
              <a:gd name="connsiteX1" fmla="*/ 0 w 9985794"/>
              <a:gd name="connsiteY1" fmla="*/ 0 h 4920343"/>
              <a:gd name="connsiteX2" fmla="*/ 9985794 w 9985794"/>
              <a:gd name="connsiteY2" fmla="*/ 0 h 4920343"/>
              <a:gd name="connsiteX3" fmla="*/ 9985794 w 9985794"/>
              <a:gd name="connsiteY3" fmla="*/ 4920343 h 4920343"/>
              <a:gd name="connsiteX4" fmla="*/ 0 w 9985794"/>
              <a:gd name="connsiteY4" fmla="*/ 4920343 h 4920343"/>
              <a:gd name="connsiteX5" fmla="*/ 0 w 9985794"/>
              <a:gd name="connsiteY5" fmla="*/ 4119525 h 49203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85794" h="4920343">
                <a:moveTo>
                  <a:pt x="0" y="1451087"/>
                </a:moveTo>
                <a:lnTo>
                  <a:pt x="0" y="0"/>
                </a:lnTo>
                <a:lnTo>
                  <a:pt x="9985794" y="0"/>
                </a:lnTo>
                <a:lnTo>
                  <a:pt x="9985794" y="4920343"/>
                </a:lnTo>
                <a:lnTo>
                  <a:pt x="0" y="4920343"/>
                </a:lnTo>
                <a:lnTo>
                  <a:pt x="0" y="4119525"/>
                </a:lnTo>
              </a:path>
            </a:pathLst>
          </a:custGeom>
          <a:noFill/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1DA89A-1FDE-40E5-9758-50117C4582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375712" y="2033018"/>
            <a:ext cx="4115702" cy="2116348"/>
          </a:xfrm>
          <a:noFill/>
        </p:spPr>
        <p:txBody>
          <a:bodyPr anchor="ctr">
            <a:noAutofit/>
          </a:bodyPr>
          <a:lstStyle/>
          <a:p>
            <a:pPr algn="r"/>
            <a:r>
              <a:rPr lang="en-US" sz="4000" dirty="0" err="1">
                <a:solidFill>
                  <a:srgbClr val="FFFFFF"/>
                </a:solidFill>
              </a:rPr>
              <a:t>Terima</a:t>
            </a:r>
            <a:r>
              <a:rPr lang="en-US" sz="4000" dirty="0">
                <a:solidFill>
                  <a:srgbClr val="FFFFFF"/>
                </a:solidFill>
              </a:rPr>
              <a:t> </a:t>
            </a:r>
            <a:r>
              <a:rPr lang="en-US" sz="4000" dirty="0" err="1">
                <a:solidFill>
                  <a:srgbClr val="FFFFFF"/>
                </a:solidFill>
              </a:rPr>
              <a:t>kasih</a:t>
            </a:r>
            <a:br>
              <a:rPr lang="en-US" sz="4000" dirty="0">
                <a:solidFill>
                  <a:srgbClr val="FFFFFF"/>
                </a:solidFill>
              </a:rPr>
            </a:br>
            <a:r>
              <a:rPr lang="en-US" sz="4000" dirty="0">
                <a:solidFill>
                  <a:srgbClr val="FFFFFF"/>
                </a:solidFill>
                <a:sym typeface="Wingdings" panose="05000000000000000000" pitchFamily="2" charset="2"/>
              </a:rPr>
              <a:t>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98D40C07-50B6-42B6-9F40-22FC5F9B393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B5E98D45-20A0-4F81-AE96-5CEF406EA968}"/>
              </a:ext>
            </a:extLst>
          </p:cNvPr>
          <p:cNvGrpSpPr/>
          <p:nvPr/>
        </p:nvGrpSpPr>
        <p:grpSpPr>
          <a:xfrm>
            <a:off x="445466" y="2138330"/>
            <a:ext cx="6212855" cy="2359025"/>
            <a:chOff x="445466" y="2138330"/>
            <a:chExt cx="6212855" cy="2359025"/>
          </a:xfrm>
        </p:grpSpPr>
        <p:pic>
          <p:nvPicPr>
            <p:cNvPr id="13" name="Picture 12">
              <a:extLst>
                <a:ext uri="{FF2B5EF4-FFF2-40B4-BE49-F238E27FC236}">
                  <a16:creationId xmlns:a16="http://schemas.microsoft.com/office/drawing/2014/main" id="{423F3EFD-A404-4B8B-BD0F-0DDE01071B2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52FBCEE9-3578-4AFD-872A-E1873E31F7A8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15" name="Picture 14">
              <a:extLst>
                <a:ext uri="{FF2B5EF4-FFF2-40B4-BE49-F238E27FC236}">
                  <a16:creationId xmlns:a16="http://schemas.microsoft.com/office/drawing/2014/main" id="{C598CC0C-49B4-417B-AD6B-6380642385D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35681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GARIS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Himpunan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semua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membentuk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ruang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Salah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himpunan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bagian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dari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ruang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menjadi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perhatian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adalah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merupakan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himpunan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atau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penuh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.</a:t>
            </a: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		  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atau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13" name="Group 12">
            <a:extLst>
              <a:ext uri="{FF2B5EF4-FFF2-40B4-BE49-F238E27FC236}">
                <a16:creationId xmlns:a16="http://schemas.microsoft.com/office/drawing/2014/main" id="{9B66769D-A7C2-43E7-9256-022716D670B4}"/>
              </a:ext>
            </a:extLst>
          </p:cNvPr>
          <p:cNvGrpSpPr/>
          <p:nvPr/>
        </p:nvGrpSpPr>
        <p:grpSpPr>
          <a:xfrm>
            <a:off x="2235200" y="4715794"/>
            <a:ext cx="2052320" cy="1066800"/>
            <a:chOff x="4206240" y="4639564"/>
            <a:chExt cx="2052320" cy="1066800"/>
          </a:xfrm>
        </p:grpSpPr>
        <p:sp>
          <p:nvSpPr>
            <p:cNvPr id="14" name="Parallelogram 13">
              <a:extLst>
                <a:ext uri="{FF2B5EF4-FFF2-40B4-BE49-F238E27FC236}">
                  <a16:creationId xmlns:a16="http://schemas.microsoft.com/office/drawing/2014/main" id="{2C23EB8E-6B6D-437D-875A-F3F2A1E904D4}"/>
                </a:ext>
              </a:extLst>
            </p:cNvPr>
            <p:cNvSpPr/>
            <p:nvPr/>
          </p:nvSpPr>
          <p:spPr>
            <a:xfrm>
              <a:off x="4206240" y="4639564"/>
              <a:ext cx="2052320" cy="1066800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CAE440E0-D9F3-4175-8815-706CA3835200}"/>
                </a:ext>
              </a:extLst>
            </p:cNvPr>
            <p:cNvSpPr txBox="1"/>
            <p:nvPr/>
          </p:nvSpPr>
          <p:spPr>
            <a:xfrm>
              <a:off x="4307840" y="5306552"/>
              <a:ext cx="3289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H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A38FA820-17AD-494B-A279-3C0A3DEADB6B}"/>
              </a:ext>
            </a:extLst>
          </p:cNvPr>
          <p:cNvGrpSpPr/>
          <p:nvPr/>
        </p:nvGrpSpPr>
        <p:grpSpPr>
          <a:xfrm>
            <a:off x="6702842" y="4619997"/>
            <a:ext cx="2678135" cy="1285503"/>
            <a:chOff x="6174522" y="4489135"/>
            <a:chExt cx="2678135" cy="1285503"/>
          </a:xfrm>
        </p:grpSpPr>
        <p:sp>
          <p:nvSpPr>
            <p:cNvPr id="17" name="Parallelogram 16">
              <a:extLst>
                <a:ext uri="{FF2B5EF4-FFF2-40B4-BE49-F238E27FC236}">
                  <a16:creationId xmlns:a16="http://schemas.microsoft.com/office/drawing/2014/main" id="{F25A5231-051B-4054-8604-C1DAC38E6DF6}"/>
                </a:ext>
              </a:extLst>
            </p:cNvPr>
            <p:cNvSpPr/>
            <p:nvPr/>
          </p:nvSpPr>
          <p:spPr>
            <a:xfrm>
              <a:off x="6492239" y="4582624"/>
              <a:ext cx="2052320" cy="1066800"/>
            </a:xfrm>
            <a:prstGeom prst="parallelogram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randview Display"/>
                <a:ea typeface="+mn-ea"/>
                <a:cs typeface="+mn-cs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E68B1EA4-5616-413F-82F7-B402C8FAE5B8}"/>
                </a:ext>
              </a:extLst>
            </p:cNvPr>
            <p:cNvSpPr txBox="1"/>
            <p:nvPr/>
          </p:nvSpPr>
          <p:spPr>
            <a:xfrm>
              <a:off x="6174522" y="5405306"/>
              <a:ext cx="317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043ABDB-3A58-422F-BFC7-D6D066DE2A83}"/>
                </a:ext>
              </a:extLst>
            </p:cNvPr>
            <p:cNvSpPr txBox="1"/>
            <p:nvPr/>
          </p:nvSpPr>
          <p:spPr>
            <a:xfrm>
              <a:off x="8337305" y="5342699"/>
              <a:ext cx="30970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BC8D5B89-228F-481B-BE5C-7BA85F0CBEF2}"/>
                </a:ext>
              </a:extLst>
            </p:cNvPr>
            <p:cNvSpPr txBox="1"/>
            <p:nvPr/>
          </p:nvSpPr>
          <p:spPr>
            <a:xfrm>
              <a:off x="8544559" y="4524105"/>
              <a:ext cx="3080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5C6CF489-48A8-46D4-87DC-8D619988276D}"/>
                </a:ext>
              </a:extLst>
            </p:cNvPr>
            <p:cNvSpPr txBox="1"/>
            <p:nvPr/>
          </p:nvSpPr>
          <p:spPr>
            <a:xfrm>
              <a:off x="6389793" y="4489135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08281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GARIS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Dua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bisa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sejajar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atau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berpotongan</a:t>
            </a:r>
            <a:endParaRPr lang="en-US" sz="2400" b="1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Dua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sejajar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jika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tersebut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pun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persekutuan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contoh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: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lantai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langit-langit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ruang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kelas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Contoh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berpotongan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: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lantai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tembok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ruang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kelas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Perpotongan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dua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disebut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lurus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/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endParaRPr lang="en-US" sz="2400" b="1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lurus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merupakan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himpunan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endParaRPr lang="en-US" sz="2400" b="1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0089791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GARIS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Contoh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gambar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A					Q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endParaRPr lang="en-US" sz="2400" b="1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10" name="Group 9">
            <a:extLst>
              <a:ext uri="{FF2B5EF4-FFF2-40B4-BE49-F238E27FC236}">
                <a16:creationId xmlns:a16="http://schemas.microsoft.com/office/drawing/2014/main" id="{60F3A518-917A-49E2-B21E-F41E10D4AF0A}"/>
              </a:ext>
            </a:extLst>
          </p:cNvPr>
          <p:cNvGrpSpPr/>
          <p:nvPr/>
        </p:nvGrpSpPr>
        <p:grpSpPr>
          <a:xfrm>
            <a:off x="2733040" y="3031173"/>
            <a:ext cx="5334000" cy="461665"/>
            <a:chOff x="2367280" y="3281688"/>
            <a:chExt cx="5334000" cy="461665"/>
          </a:xfrm>
        </p:grpSpPr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62020C25-7C0C-4DDE-991A-302C252E934F}"/>
                </a:ext>
              </a:extLst>
            </p:cNvPr>
            <p:cNvCxnSpPr>
              <a:cxnSpLocks/>
            </p:cNvCxnSpPr>
            <p:nvPr/>
          </p:nvCxnSpPr>
          <p:spPr>
            <a:xfrm>
              <a:off x="2773680" y="3550920"/>
              <a:ext cx="4927600" cy="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1269309D-D332-4E7C-AF45-7427029A6A64}"/>
                </a:ext>
              </a:extLst>
            </p:cNvPr>
            <p:cNvSpPr txBox="1"/>
            <p:nvPr/>
          </p:nvSpPr>
          <p:spPr>
            <a:xfrm>
              <a:off x="2367280" y="3281688"/>
              <a:ext cx="2835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g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0318715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GARIS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Macam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: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Sejajar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jika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kedua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terletak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pada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suatu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persekutuan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g</a:t>
            </a:r>
          </a:p>
          <a:p>
            <a:pPr marL="0" indent="0">
              <a:buNone/>
            </a:pP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h</a:t>
            </a:r>
          </a:p>
          <a:p>
            <a:pPr marL="0" indent="0">
              <a:buNone/>
            </a:pP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    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g dan h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sejajar</a:t>
            </a:r>
            <a:endParaRPr lang="en-US" sz="2400" b="1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0E1177E0-0ED8-44F0-8181-3910AF31BFCA}"/>
              </a:ext>
            </a:extLst>
          </p:cNvPr>
          <p:cNvCxnSpPr>
            <a:cxnSpLocks/>
          </p:cNvCxnSpPr>
          <p:nvPr/>
        </p:nvCxnSpPr>
        <p:spPr>
          <a:xfrm>
            <a:off x="2600960" y="4160520"/>
            <a:ext cx="49276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BB965865-3CC8-4394-8D5B-396CCA00C3C8}"/>
              </a:ext>
            </a:extLst>
          </p:cNvPr>
          <p:cNvCxnSpPr>
            <a:cxnSpLocks/>
          </p:cNvCxnSpPr>
          <p:nvPr/>
        </p:nvCxnSpPr>
        <p:spPr>
          <a:xfrm>
            <a:off x="2600960" y="4668520"/>
            <a:ext cx="4927600" cy="0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246357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GARIS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2"/>
            </a:pP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Berpotongan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jika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kedua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itu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persekutuan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457200" indent="-457200">
              <a:buFont typeface="+mj-lt"/>
              <a:buAutoNum type="arabicPeriod" startAt="2"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 dan q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berpotongan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di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titik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M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AFBC5932-D0F6-4E91-9534-307B73BA3BA9}"/>
              </a:ext>
            </a:extLst>
          </p:cNvPr>
          <p:cNvGrpSpPr/>
          <p:nvPr/>
        </p:nvGrpSpPr>
        <p:grpSpPr>
          <a:xfrm>
            <a:off x="2828430" y="3296751"/>
            <a:ext cx="5492610" cy="1574186"/>
            <a:chOff x="2320430" y="3365232"/>
            <a:chExt cx="5492610" cy="1574186"/>
          </a:xfrm>
        </p:grpSpPr>
        <p:cxnSp>
          <p:nvCxnSpPr>
            <p:cNvPr id="10" name="Straight Arrow Connector 9">
              <a:extLst>
                <a:ext uri="{FF2B5EF4-FFF2-40B4-BE49-F238E27FC236}">
                  <a16:creationId xmlns:a16="http://schemas.microsoft.com/office/drawing/2014/main" id="{CEF1E421-0548-491A-8727-B559F74AE8A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2722880" y="3550920"/>
              <a:ext cx="4978400" cy="117348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>
              <a:extLst>
                <a:ext uri="{FF2B5EF4-FFF2-40B4-BE49-F238E27FC236}">
                  <a16:creationId xmlns:a16="http://schemas.microsoft.com/office/drawing/2014/main" id="{EFF35E70-42B0-433F-90E4-1FB75F966096}"/>
                </a:ext>
              </a:extLst>
            </p:cNvPr>
            <p:cNvCxnSpPr>
              <a:cxnSpLocks/>
            </p:cNvCxnSpPr>
            <p:nvPr/>
          </p:nvCxnSpPr>
          <p:spPr>
            <a:xfrm>
              <a:off x="2875280" y="3746741"/>
              <a:ext cx="4937760" cy="1022804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6C94A3A4-D6D5-40D4-8939-584B1F63FB07}"/>
                </a:ext>
              </a:extLst>
            </p:cNvPr>
            <p:cNvSpPr txBox="1"/>
            <p:nvPr/>
          </p:nvSpPr>
          <p:spPr>
            <a:xfrm>
              <a:off x="2376310" y="3365232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q</a:t>
              </a: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00D3DDFF-F2D3-4A4B-9D57-C046F1C303F9}"/>
                </a:ext>
              </a:extLst>
            </p:cNvPr>
            <p:cNvSpPr txBox="1"/>
            <p:nvPr/>
          </p:nvSpPr>
          <p:spPr>
            <a:xfrm>
              <a:off x="2320430" y="4477753"/>
              <a:ext cx="34657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p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67F22D9E-C167-4D13-80A3-EFD1142F70C2}"/>
                </a:ext>
              </a:extLst>
            </p:cNvPr>
            <p:cNvSpPr txBox="1"/>
            <p:nvPr/>
          </p:nvSpPr>
          <p:spPr>
            <a:xfrm>
              <a:off x="4764522" y="4205725"/>
              <a:ext cx="4475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4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M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814874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8779F8-C0D4-4581-9328-579D421A5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GARIS</a:t>
            </a:r>
            <a:endParaRPr lang="en-US" b="1" cap="none" spc="0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113862-6C83-4436-A34B-30D57D17C8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b="1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b="1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Bersilangan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,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dua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yang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terletak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pada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satu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bidang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dan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tidak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mempunyai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sekutu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457200" indent="-457200">
              <a:buFont typeface="+mj-lt"/>
              <a:buAutoNum type="arabicPeriod" startAt="3"/>
            </a:pP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  <a:p>
            <a:pPr marL="0" indent="0">
              <a:buNone/>
            </a:pP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			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Garis</a:t>
            </a:r>
            <a:r>
              <a:rPr lang="en-US" sz="2400" dirty="0">
                <a:latin typeface="Artifakt Element" panose="020B0503050000020004" pitchFamily="34" charset="0"/>
                <a:ea typeface="Artifakt Element" panose="020B0503050000020004" pitchFamily="34" charset="0"/>
              </a:rPr>
              <a:t> m dan n </a:t>
            </a:r>
            <a:r>
              <a:rPr lang="en-US" sz="2400" dirty="0" err="1">
                <a:latin typeface="Artifakt Element" panose="020B0503050000020004" pitchFamily="34" charset="0"/>
                <a:ea typeface="Artifakt Element" panose="020B0503050000020004" pitchFamily="34" charset="0"/>
              </a:rPr>
              <a:t>bersilangan</a:t>
            </a:r>
            <a:endParaRPr lang="en-US" sz="2400" dirty="0">
              <a:latin typeface="Artifakt Element" panose="020B0503050000020004" pitchFamily="34" charset="0"/>
              <a:ea typeface="Artifakt Element" panose="020B0503050000020004" pitchFamily="34" charset="0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FB5D879E-2418-445C-BB89-D28FF4E1596F}"/>
              </a:ext>
            </a:extLst>
          </p:cNvPr>
          <p:cNvGrpSpPr/>
          <p:nvPr/>
        </p:nvGrpSpPr>
        <p:grpSpPr>
          <a:xfrm>
            <a:off x="8695387" y="0"/>
            <a:ext cx="3384854" cy="1204310"/>
            <a:chOff x="445466" y="2138330"/>
            <a:chExt cx="6212855" cy="2359025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6D6945DC-EF41-4DEE-96AD-F2A312D0EF3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64777" y="2378828"/>
              <a:ext cx="1780082" cy="1770538"/>
            </a:xfrm>
            <a:prstGeom prst="rect">
              <a:avLst/>
            </a:prstGeom>
          </p:spPr>
        </p:pic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8BBE9C8F-B0F8-4517-9BE6-AA062938ECF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10000" b="90000" l="10000" r="9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9296" y="2138330"/>
              <a:ext cx="2359025" cy="2359025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7A946AE-11B4-4FEB-9E88-847DF30E0B9A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5466" y="2378828"/>
              <a:ext cx="1794189" cy="1794189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CE04BDD5-B407-451D-B73E-8CCEE7077B19}"/>
              </a:ext>
            </a:extLst>
          </p:cNvPr>
          <p:cNvGrpSpPr/>
          <p:nvPr/>
        </p:nvGrpSpPr>
        <p:grpSpPr>
          <a:xfrm>
            <a:off x="2414309" y="3275287"/>
            <a:ext cx="6496600" cy="1429873"/>
            <a:chOff x="2414309" y="3275287"/>
            <a:chExt cx="6496600" cy="1429873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4C0BED73-C44D-4A10-8C7F-F272C1F586F1}"/>
                </a:ext>
              </a:extLst>
            </p:cNvPr>
            <p:cNvCxnSpPr>
              <a:cxnSpLocks/>
            </p:cNvCxnSpPr>
            <p:nvPr/>
          </p:nvCxnSpPr>
          <p:spPr>
            <a:xfrm>
              <a:off x="2804160" y="3795840"/>
              <a:ext cx="5008880" cy="909320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id="{F227BE6C-B665-4AB3-8ECF-AED7ECDE0868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437118" y="3429000"/>
              <a:ext cx="1087122" cy="715662"/>
            </a:xfrm>
            <a:prstGeom prst="straightConnector1">
              <a:avLst/>
            </a:prstGeom>
            <a:ln w="57150"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4FF8E1A6-4FAB-45F6-ADE8-25C88EC5AA55}"/>
                </a:ext>
              </a:extLst>
            </p:cNvPr>
            <p:cNvSpPr txBox="1"/>
            <p:nvPr/>
          </p:nvSpPr>
          <p:spPr>
            <a:xfrm>
              <a:off x="2414309" y="3595785"/>
              <a:ext cx="389850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1953FFA4-3F56-4F99-8831-D9DFBC09A5F7}"/>
                </a:ext>
              </a:extLst>
            </p:cNvPr>
            <p:cNvSpPr txBox="1"/>
            <p:nvPr/>
          </p:nvSpPr>
          <p:spPr>
            <a:xfrm>
              <a:off x="8591591" y="3275287"/>
              <a:ext cx="31931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2000" b="0" i="0" u="none" strike="noStrike" kern="120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Grandview Display"/>
                  <a:ea typeface="+mn-ea"/>
                  <a:cs typeface="+mn-cs"/>
                </a:rPr>
                <a:t>n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36382445"/>
      </p:ext>
    </p:extLst>
  </p:cSld>
  <p:clrMapOvr>
    <a:masterClrMapping/>
  </p:clrMapOvr>
</p:sld>
</file>

<file path=ppt/theme/theme1.xml><?xml version="1.0" encoding="utf-8"?>
<a:theme xmlns:a="http://schemas.openxmlformats.org/drawingml/2006/main" name="PoiseVTI">
  <a:themeElements>
    <a:clrScheme name="Poise">
      <a:dk1>
        <a:sysClr val="windowText" lastClr="000000"/>
      </a:dk1>
      <a:lt1>
        <a:sysClr val="window" lastClr="FFFFFF"/>
      </a:lt1>
      <a:dk2>
        <a:srgbClr val="403739"/>
      </a:dk2>
      <a:lt2>
        <a:srgbClr val="F4E9E6"/>
      </a:lt2>
      <a:accent1>
        <a:srgbClr val="B18083"/>
      </a:accent1>
      <a:accent2>
        <a:srgbClr val="C17A69"/>
      </a:accent2>
      <a:accent3>
        <a:srgbClr val="CE9573"/>
      </a:accent3>
      <a:accent4>
        <a:srgbClr val="82907A"/>
      </a:accent4>
      <a:accent5>
        <a:srgbClr val="9A9966"/>
      </a:accent5>
      <a:accent6>
        <a:srgbClr val="AB9955"/>
      </a:accent6>
      <a:hlink>
        <a:srgbClr val="A97979"/>
      </a:hlink>
      <a:folHlink>
        <a:srgbClr val="BB7563"/>
      </a:folHlink>
    </a:clrScheme>
    <a:fontScheme name="Goudy Univers">
      <a:majorFont>
        <a:latin typeface="Goudy Old Style"/>
        <a:ea typeface=""/>
        <a:cs typeface=""/>
      </a:majorFont>
      <a:minorFont>
        <a:latin typeface="Univer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iseVTI" id="{9843863B-6720-4231-BFE7-E604B355382A}" vid="{6C5B2780-C73E-445D-98DA-9D2BCD78971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TM03457485[[fn=Mesh]]</Template>
  <TotalTime>1598</TotalTime>
  <Words>893</Words>
  <Application>Microsoft Office PowerPoint</Application>
  <PresentationFormat>Widescreen</PresentationFormat>
  <Paragraphs>180</Paragraphs>
  <Slides>35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3" baseType="lpstr">
      <vt:lpstr>Arial</vt:lpstr>
      <vt:lpstr>Artifakt Element</vt:lpstr>
      <vt:lpstr>Cambria Math</vt:lpstr>
      <vt:lpstr>Goudy Old Style</vt:lpstr>
      <vt:lpstr>Grandview Display</vt:lpstr>
      <vt:lpstr>Univers Light</vt:lpstr>
      <vt:lpstr>Wingdings</vt:lpstr>
      <vt:lpstr>PoiseVTI</vt:lpstr>
      <vt:lpstr>MATERI  Bangun Datar</vt:lpstr>
      <vt:lpstr>CAPAIAN PEMBELAJARAN</vt:lpstr>
      <vt:lpstr>GARIS</vt:lpstr>
      <vt:lpstr>GARIS</vt:lpstr>
      <vt:lpstr>GARIS</vt:lpstr>
      <vt:lpstr>GARIS</vt:lpstr>
      <vt:lpstr>GARIS</vt:lpstr>
      <vt:lpstr>GARIS</vt:lpstr>
      <vt:lpstr>GARIS</vt:lpstr>
      <vt:lpstr>GARIS</vt:lpstr>
      <vt:lpstr>GARIS</vt:lpstr>
      <vt:lpstr>GARIS</vt:lpstr>
      <vt:lpstr>SUDUT</vt:lpstr>
      <vt:lpstr>MACAM SUDUT</vt:lpstr>
      <vt:lpstr>MACAM SUDUT</vt:lpstr>
      <vt:lpstr>MACAM SUDUT</vt:lpstr>
      <vt:lpstr>MACAM SUDUT</vt:lpstr>
      <vt:lpstr>KURVA</vt:lpstr>
      <vt:lpstr>MACAM KURVA</vt:lpstr>
      <vt:lpstr>MACAM KURVA</vt:lpstr>
      <vt:lpstr>MACAM KURVA</vt:lpstr>
      <vt:lpstr>MACAM KURVA</vt:lpstr>
      <vt:lpstr>SEGIBANYAK</vt:lpstr>
      <vt:lpstr>SEGIBANYAK</vt:lpstr>
      <vt:lpstr>SEGIBANYAK</vt:lpstr>
      <vt:lpstr>SEGIBANYAK</vt:lpstr>
      <vt:lpstr>SEGIBANYAK</vt:lpstr>
      <vt:lpstr>SEGIBANYAK</vt:lpstr>
      <vt:lpstr>SEGIBANYAK</vt:lpstr>
      <vt:lpstr>SEGIBANYAK</vt:lpstr>
      <vt:lpstr>SEGIBANYAK</vt:lpstr>
      <vt:lpstr>SEGIBANYAK</vt:lpstr>
      <vt:lpstr>SEGIBANYAK</vt:lpstr>
      <vt:lpstr>SEGIBANYAK</vt:lpstr>
      <vt:lpstr>Terima kasih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MK PENDIDIKAN MATEMATIKA KELAS TINGGI  MATERI 3 KELILING DAN LUAS</dc:title>
  <dc:creator>ASUS</dc:creator>
  <cp:lastModifiedBy>ASUS</cp:lastModifiedBy>
  <cp:revision>26</cp:revision>
  <dcterms:created xsi:type="dcterms:W3CDTF">2023-10-24T03:51:52Z</dcterms:created>
  <dcterms:modified xsi:type="dcterms:W3CDTF">2024-08-21T07:37:16Z</dcterms:modified>
</cp:coreProperties>
</file>