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9" autoAdjust="0"/>
    <p:restoredTop sz="94660"/>
  </p:normalViewPr>
  <p:slideViewPr>
    <p:cSldViewPr>
      <p:cViewPr>
        <p:scale>
          <a:sx n="54" d="100"/>
          <a:sy n="54" d="100"/>
        </p:scale>
        <p:origin x="-984" y="2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80746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11339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76778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0670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591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581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21895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39184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82260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93587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64102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A74DFD-52DC-4F3A-A3A3-C27E24648AFB}" type="datetimeFigureOut">
              <a:rPr lang="id-ID" smtClean="0"/>
              <a:pPr/>
              <a:t>02/06/2020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BA6EF-E4B1-4C10-9347-A3E2A8BA7CBD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34691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77"/>
          <p:cNvSpPr/>
          <p:nvPr/>
        </p:nvSpPr>
        <p:spPr>
          <a:xfrm>
            <a:off x="857224" y="2000240"/>
            <a:ext cx="7549287" cy="2817893"/>
          </a:xfrm>
          <a:custGeom>
            <a:avLst/>
            <a:gdLst/>
            <a:ahLst/>
            <a:cxnLst/>
            <a:rect l="l" t="t" r="r" b="b"/>
            <a:pathLst>
              <a:path w="3989704" h="632460">
                <a:moveTo>
                  <a:pt x="3989655" y="0"/>
                </a:moveTo>
                <a:lnTo>
                  <a:pt x="0" y="0"/>
                </a:lnTo>
                <a:lnTo>
                  <a:pt x="0" y="581482"/>
                </a:lnTo>
                <a:lnTo>
                  <a:pt x="4008" y="601206"/>
                </a:lnTo>
                <a:lnTo>
                  <a:pt x="14922" y="617359"/>
                </a:lnTo>
                <a:lnTo>
                  <a:pt x="31075" y="628273"/>
                </a:lnTo>
                <a:lnTo>
                  <a:pt x="50800" y="632282"/>
                </a:lnTo>
                <a:lnTo>
                  <a:pt x="3938855" y="632282"/>
                </a:lnTo>
                <a:lnTo>
                  <a:pt x="3958580" y="628273"/>
                </a:lnTo>
                <a:lnTo>
                  <a:pt x="3974733" y="617359"/>
                </a:lnTo>
                <a:lnTo>
                  <a:pt x="3985647" y="601206"/>
                </a:lnTo>
                <a:lnTo>
                  <a:pt x="3989655" y="581482"/>
                </a:lnTo>
                <a:lnTo>
                  <a:pt x="3989655" y="0"/>
                </a:lnTo>
                <a:close/>
              </a:path>
            </a:pathLst>
          </a:custGeom>
          <a:solidFill>
            <a:srgbClr val="3232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11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" name="Title 1"/>
          <p:cNvSpPr txBox="1">
            <a:spLocks/>
          </p:cNvSpPr>
          <p:nvPr/>
        </p:nvSpPr>
        <p:spPr>
          <a:xfrm>
            <a:off x="1214414" y="2357430"/>
            <a:ext cx="6858048" cy="20002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>
                <a:solidFill>
                  <a:schemeClr val="bg1"/>
                </a:solidFill>
                <a:latin typeface="Bodoni MT Black" pitchFamily="18" charset="0"/>
                <a:ea typeface="+mj-ea"/>
                <a:cs typeface="+mj-cs"/>
              </a:rPr>
              <a:t>4</a:t>
            </a: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.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4</a:t>
            </a:r>
            <a:r>
              <a:rPr kumimoji="0" lang="id-ID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 APROKSIMASI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doni MT Black" pitchFamily="18" charset="0"/>
                <a:ea typeface="+mj-ea"/>
                <a:cs typeface="+mj-cs"/>
              </a:rPr>
              <a:t>INTEGRAL TERTENTU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200" dirty="0" smtClean="0">
                <a:solidFill>
                  <a:schemeClr val="bg1"/>
                </a:solidFill>
                <a:latin typeface="Bodoni MT Black" pitchFamily="18" charset="0"/>
                <a:ea typeface="+mj-ea"/>
                <a:cs typeface="+mj-cs"/>
              </a:rPr>
              <a:t>(METODE INTEGRASI GAUSS)</a:t>
            </a:r>
            <a:endParaRPr kumimoji="0" lang="id-ID" sz="32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doni MT Black" pitchFamily="18" charset="0"/>
              <a:ea typeface="+mj-ea"/>
              <a:cs typeface="+mj-cs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BAB </a:t>
            </a: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4</a:t>
            </a:r>
            <a:r>
              <a:rPr lang="id-ID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: </a:t>
            </a:r>
            <a:r>
              <a:rPr lang="en-US" sz="16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APROKSIMASI DERIVATIF DAN INTEGRAL</a:t>
            </a: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object 51"/>
          <p:cNvSpPr txBox="1">
            <a:spLocks noGrp="1"/>
          </p:cNvSpPr>
          <p:nvPr>
            <p:ph type="dt" sz="half" idx="4294967295"/>
          </p:nvPr>
        </p:nvSpPr>
        <p:spPr>
          <a:xfrm>
            <a:off x="285720" y="6563448"/>
            <a:ext cx="4000528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8" name="object 52"/>
          <p:cNvSpPr txBox="1">
            <a:spLocks noGrp="1"/>
          </p:cNvSpPr>
          <p:nvPr>
            <p:ph type="ftr" sz="quarter" idx="4294967295"/>
          </p:nvPr>
        </p:nvSpPr>
        <p:spPr>
          <a:xfrm>
            <a:off x="5572132" y="6563448"/>
            <a:ext cx="2714644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331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11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1600" dirty="0">
                <a:solidFill>
                  <a:schemeClr val="bg1"/>
                </a:solidFill>
              </a:rPr>
              <a:t>BAB </a:t>
            </a:r>
            <a:r>
              <a:rPr lang="en-US" sz="1600" dirty="0">
                <a:solidFill>
                  <a:schemeClr val="bg1"/>
                </a:solidFill>
              </a:rPr>
              <a:t>4</a:t>
            </a:r>
            <a:r>
              <a:rPr lang="id-ID" sz="1600" dirty="0">
                <a:solidFill>
                  <a:schemeClr val="bg1"/>
                </a:solidFill>
              </a:rPr>
              <a:t> : </a:t>
            </a:r>
            <a:r>
              <a:rPr lang="en-US" sz="1600" dirty="0">
                <a:solidFill>
                  <a:schemeClr val="bg1"/>
                </a:solidFill>
              </a:rPr>
              <a:t>APROKSIMASI DERIVATIF DAN INTEGRAL</a:t>
            </a:r>
            <a:endParaRPr lang="id-ID" sz="1600" dirty="0">
              <a:solidFill>
                <a:schemeClr val="bg1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object 51"/>
          <p:cNvSpPr txBox="1">
            <a:spLocks noGrp="1"/>
          </p:cNvSpPr>
          <p:nvPr>
            <p:ph type="dt" sz="half" idx="4294967295"/>
          </p:nvPr>
        </p:nvSpPr>
        <p:spPr>
          <a:xfrm>
            <a:off x="285720" y="6563448"/>
            <a:ext cx="4000528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1" name="object 52"/>
          <p:cNvSpPr txBox="1">
            <a:spLocks noGrp="1"/>
          </p:cNvSpPr>
          <p:nvPr>
            <p:ph type="ftr" sz="quarter" idx="4294967295"/>
          </p:nvPr>
        </p:nvSpPr>
        <p:spPr>
          <a:xfrm>
            <a:off x="5572132" y="6563448"/>
            <a:ext cx="2714644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642918"/>
                <a:ext cx="8229600" cy="5483245"/>
              </a:xfrm>
            </p:spPr>
            <p:txBody>
              <a:bodyPr>
                <a:normAutofit fontScale="77500" lnSpcReduction="20000"/>
              </a:bodyPr>
              <a:lstStyle/>
              <a:p>
                <a:r>
                  <a:rPr lang="en-US" dirty="0"/>
                  <a:t>Integrasi </a:t>
                </a:r>
                <a:r>
                  <a:rPr lang="en-US" dirty="0" err="1"/>
                  <a:t>Gaus</a:t>
                </a:r>
                <a:r>
                  <a:rPr lang="en-US" dirty="0"/>
                  <a:t> </a:t>
                </a:r>
                <a:r>
                  <a:rPr lang="en-US" dirty="0" err="1"/>
                  <a:t>Bersusun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:r>
                  <a:rPr lang="en-US" dirty="0" err="1"/>
                  <a:t>Misalkan</a:t>
                </a:r>
                <a:r>
                  <a:rPr lang="en-US" dirty="0"/>
                  <a:t> interval </a:t>
                </a:r>
                <a:r>
                  <a:rPr lang="en-US" dirty="0" err="1"/>
                  <a:t>integrasi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dipartisi</a:t>
                </a:r>
                <a:r>
                  <a:rPr lang="en-US" dirty="0"/>
                  <a:t> </a:t>
                </a:r>
                <a:r>
                  <a:rPr lang="en-US" dirty="0" err="1"/>
                  <a:t>seragam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𝑎</m:t>
                    </m:r>
                    <m:r>
                      <a:rPr lang="en-US" i="1">
                        <a:latin typeface="Cambria Math"/>
                      </a:rPr>
                      <m:t>=: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en-US" i="1">
                        <a:latin typeface="Cambria Math"/>
                        <a:ea typeface="Cambria Math"/>
                      </a:rPr>
                      <m:t>&lt;</m:t>
                    </m:r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/>
                        <a:ea typeface="Cambria Math"/>
                      </a:rPr>
                      <m:t>&lt;…&lt;</m:t>
                    </m:r>
                    <m:sSub>
                      <m:sSubPr>
                        <m:ctrlPr>
                          <a:rPr lang="en-US" i="1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  <a:ea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/>
                            <a:ea typeface="Cambria Math"/>
                          </a:rPr>
                          <m:t>𝑛</m:t>
                        </m:r>
                      </m:sub>
                    </m:sSub>
                    <m:r>
                      <a:rPr lang="en-US" i="1">
                        <a:latin typeface="Cambria Math"/>
                        <a:ea typeface="Cambria Math"/>
                      </a:rPr>
                      <m:t>≔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𝑏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, </m:t>
                    </m:r>
                  </m:oMath>
                </a14:m>
                <a:r>
                  <a:rPr lang="en-US" dirty="0" err="1"/>
                  <a:t>yakni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𝑘</m:t>
                        </m:r>
                        <m:r>
                          <a:rPr lang="en-US" i="1">
                            <a:latin typeface="Cambria Math"/>
                          </a:rPr>
                          <m:t>−1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≔</m:t>
                    </m:r>
                    <m:r>
                      <a:rPr lang="en-US" i="1">
                        <a:latin typeface="Cambria Math"/>
                      </a:rPr>
                      <m:t>h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setiap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𝑘</m:t>
                    </m:r>
                    <m:r>
                      <a:rPr lang="en-US" i="1">
                        <a:latin typeface="Cambria Math"/>
                      </a:rPr>
                      <m:t>=1, …, </m:t>
                    </m:r>
                    <m:r>
                      <a:rPr lang="en-US" i="1">
                        <a:latin typeface="Cambria Math"/>
                      </a:rPr>
                      <m:t>𝑁</m:t>
                    </m:r>
                    <m:r>
                      <a:rPr lang="en-US" i="1">
                        <a:latin typeface="Cambria Math"/>
                      </a:rPr>
                      <m:t>. </m:t>
                    </m:r>
                  </m:oMath>
                </a14:m>
                <a:r>
                  <a:rPr lang="en-US" dirty="0" err="1"/>
                  <a:t>Pada</a:t>
                </a:r>
                <a:r>
                  <a:rPr lang="en-US" dirty="0"/>
                  <a:t> </a:t>
                </a:r>
                <a:r>
                  <a:rPr lang="en-US" dirty="0" err="1"/>
                  <a:t>setiap</a:t>
                </a:r>
                <a:r>
                  <a:rPr lang="en-US" dirty="0"/>
                  <a:t> subinterval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i="1">
                        <a:latin typeface="Cambria Math"/>
                      </a:rPr>
                      <m:t>≔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  <m:r>
                              <a:rPr lang="en-US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</m:e>
                    </m:d>
                    <m:r>
                      <a:rPr lang="en-US" i="1">
                        <a:latin typeface="Cambria Math"/>
                      </a:rPr>
                      <m:t>,</m:t>
                    </m:r>
                    <m:r>
                      <a:rPr lang="en-US" i="1">
                        <a:latin typeface="Cambria Math"/>
                      </a:rPr>
                      <m:t>𝑘</m:t>
                    </m:r>
                    <m:r>
                      <a:rPr lang="en-US" i="1">
                        <a:latin typeface="Cambria Math"/>
                      </a:rPr>
                      <m:t>=1,…,</m:t>
                    </m:r>
                    <m:r>
                      <a:rPr lang="en-US" i="1">
                        <a:latin typeface="Cambria Math"/>
                      </a:rPr>
                      <m:t>𝑁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dapat</a:t>
                </a:r>
                <a:r>
                  <a:rPr lang="en-US" dirty="0"/>
                  <a:t> </a:t>
                </a:r>
                <a:r>
                  <a:rPr lang="en-US" dirty="0" err="1"/>
                  <a:t>dibentuk</a:t>
                </a:r>
                <a:r>
                  <a:rPr lang="en-US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𝑘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  <m:r>
                              <a:rPr lang="en-US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/>
                          </a:rPr>
                          <m:t>𝑗</m:t>
                        </m:r>
                        <m:r>
                          <a:rPr lang="en-US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  <m:r>
                              <a:rPr lang="en-US" i="1">
                                <a:latin typeface="Cambria Math"/>
                              </a:rPr>
                              <m:t>,</m:t>
                            </m:r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e>
                    </m:nary>
                    <m:r>
                      <a:rPr lang="en-US" i="1">
                        <a:latin typeface="Cambria Math"/>
                      </a:rPr>
                      <m:t> </m:t>
                    </m:r>
                  </m:oMath>
                </a14:m>
                <a:r>
                  <a:rPr lang="en-US" dirty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 dirty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i="1" dirty="0">
                                    <a:latin typeface="Cambria Math"/>
                                  </a:rPr>
                                  <m:t> </m:t>
                                </m:r>
                              </m:sub>
                            </m:sSub>
                            <m:r>
                              <a:rPr lang="en-US" i="1" dirty="0">
                                <a:latin typeface="Cambria Math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latin typeface="Cambria Math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i="1" dirty="0">
                                    <a:latin typeface="Cambria Math"/>
                                  </a:rPr>
                                  <m:t>𝑘</m:t>
                                </m:r>
                                <m:r>
                                  <a:rPr lang="en-US" i="1" dirty="0">
                                    <a:latin typeface="Cambria Math"/>
                                  </a:rPr>
                                  <m:t>−1</m:t>
                                </m:r>
                              </m:sub>
                            </m:sSub>
                          </m:e>
                        </m:d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en-US" i="1" dirty="0">
                                <a:latin typeface="Cambria Math"/>
                              </a:rPr>
                              <m:t>𝑛</m:t>
                            </m:r>
                            <m:r>
                              <a:rPr lang="en-US" i="1" dirty="0">
                                <a:latin typeface="Cambria Math"/>
                              </a:rPr>
                              <m:t>,</m:t>
                            </m:r>
                            <m:r>
                              <a:rPr lang="en-US" i="1" dirty="0">
                                <a:latin typeface="Cambria Math"/>
                              </a:rPr>
                              <m:t>𝑗</m:t>
                            </m:r>
                            <m:r>
                              <a:rPr lang="en-US" i="1" dirty="0">
                                <a:latin typeface="Cambria Math"/>
                              </a:rPr>
                              <m:t> </m:t>
                            </m:r>
                          </m:sub>
                        </m:sSub>
                        <m:r>
                          <a:rPr lang="en-US" i="1" dirty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>
                                <a:latin typeface="Cambria Math"/>
                              </a:rPr>
                              <m:t>𝑘</m:t>
                            </m:r>
                            <m:r>
                              <a:rPr lang="en-US" i="1" dirty="0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  <m:r>
                          <a:rPr lang="en-US" i="1" dirty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>
                                <a:latin typeface="Cambria Math"/>
                              </a:rPr>
                              <m:t>𝑘</m:t>
                            </m:r>
                          </m:sub>
                        </m:sSub>
                        <m:r>
                          <a:rPr lang="en-US" i="1" dirty="0">
                            <a:latin typeface="Cambria Math"/>
                          </a:rPr>
                          <m:t> </m:t>
                        </m:r>
                      </m:num>
                      <m:den>
                        <m:r>
                          <a:rPr lang="en-US" i="1" dirty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)</a:t>
                </a:r>
              </a:p>
              <a:p>
                <a:pPr marL="0" indent="0">
                  <a:buNone/>
                </a:pPr>
                <a:r>
                  <a:rPr lang="en-US" dirty="0"/>
                  <a:t>	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</a:rPr>
                          <m:t>h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/>
                          </a:rPr>
                          <m:t>𝑗</m:t>
                        </m:r>
                        <m:r>
                          <a:rPr lang="en-US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  <m:r>
                              <a:rPr lang="en-US" i="1">
                                <a:latin typeface="Cambria Math"/>
                              </a:rPr>
                              <m:t>,</m:t>
                            </m:r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</m:e>
                    </m:nary>
                    <m:r>
                      <a:rPr lang="en-US" i="1">
                        <a:latin typeface="Cambria Math"/>
                      </a:rPr>
                      <m:t>𝑓</m:t>
                    </m:r>
                  </m:oMath>
                </a14:m>
                <a:r>
                  <a:rPr lang="en-US" dirty="0"/>
                  <a:t>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h𝑡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𝑛</m:t>
                            </m:r>
                            <m:r>
                              <a:rPr lang="en-US" i="1">
                                <a:latin typeface="Cambria Math"/>
                              </a:rPr>
                              <m:t>,</m:t>
                            </m:r>
                            <m:r>
                              <a:rPr lang="en-US" i="1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  <m:r>
                              <a:rPr lang="en-US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𝑘</m:t>
                            </m:r>
                            <m:r>
                              <a:rPr lang="en-US" i="1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  <m:r>
                          <a:rPr lang="en-US" i="1">
                            <a:latin typeface="Cambria Math"/>
                          </a:rPr>
                          <m:t>+</m:t>
                        </m:r>
                        <m:r>
                          <a:rPr lang="en-US" i="1">
                            <a:latin typeface="Cambria Math"/>
                          </a:rPr>
                          <m:t>h</m:t>
                        </m:r>
                      </m:num>
                      <m:den>
                        <m:r>
                          <a:rPr lang="en-US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)</a:t>
                </a:r>
              </a:p>
              <a:p>
                <a:pPr marL="0" indent="0">
                  <a:buNone/>
                </a:pPr>
                <a:r>
                  <a:rPr lang="en-US" dirty="0">
                    <a:ea typeface="Cambria Math"/>
                  </a:rPr>
                  <a:t>	 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=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/>
                          </a:rPr>
                          <m:t>h</m:t>
                        </m:r>
                      </m:num>
                      <m:den>
                        <m:r>
                          <a:rPr lang="en-US" i="1" dirty="0">
                            <a:latin typeface="Cambria Math"/>
                          </a:rPr>
                          <m:t>2</m:t>
                        </m:r>
                      </m:den>
                    </m:f>
                    <m:nary>
                      <m:naryPr>
                        <m:chr m:val="∑"/>
                        <m:ctrlPr>
                          <a:rPr lang="en-US" i="1" dirty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 dirty="0">
                            <a:latin typeface="Cambria Math"/>
                          </a:rPr>
                          <m:t>𝑗</m:t>
                        </m:r>
                        <m:r>
                          <a:rPr lang="en-US" i="1" dirty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i="1" dirty="0">
                            <a:latin typeface="Cambria Math"/>
                          </a:rPr>
                          <m:t>𝑛</m:t>
                        </m:r>
                      </m:sup>
                      <m:e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en-US" i="1" dirty="0">
                                <a:latin typeface="Cambria Math"/>
                              </a:rPr>
                              <m:t>𝑛</m:t>
                            </m:r>
                            <m:r>
                              <a:rPr lang="en-US" i="1" dirty="0">
                                <a:latin typeface="Cambria Math"/>
                              </a:rPr>
                              <m:t>,</m:t>
                            </m:r>
                            <m:r>
                              <a:rPr lang="en-US" i="1" dirty="0">
                                <a:latin typeface="Cambria Math"/>
                              </a:rPr>
                              <m:t>𝑗</m:t>
                            </m:r>
                          </m:sub>
                        </m:sSub>
                        <m:r>
                          <a:rPr lang="en-US" i="1" dirty="0">
                            <a:latin typeface="Cambria Math"/>
                          </a:rPr>
                          <m:t>𝑓</m:t>
                        </m:r>
                      </m:e>
                    </m:nary>
                  </m:oMath>
                </a14:m>
                <a:r>
                  <a:rPr lang="en-US" dirty="0"/>
                  <a:t>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dirty="0">
                            <a:latin typeface="Cambria Math"/>
                          </a:rPr>
                        </m:ctrlPr>
                      </m:fPr>
                      <m:num>
                        <m:r>
                          <a:rPr lang="en-US" i="1" dirty="0">
                            <a:latin typeface="Cambria Math"/>
                          </a:rPr>
                          <m:t>h</m:t>
                        </m:r>
                        <m:d>
                          <m:d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i="1" dirty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 dirty="0">
                                    <a:latin typeface="Cambria Math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i="1" dirty="0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en-US" i="1" dirty="0">
                                    <a:latin typeface="Cambria Math"/>
                                  </a:rPr>
                                  <m:t>,</m:t>
                                </m:r>
                                <m:r>
                                  <a:rPr lang="en-US" i="1" dirty="0">
                                    <a:latin typeface="Cambria Math"/>
                                  </a:rPr>
                                  <m:t>𝑗</m:t>
                                </m:r>
                              </m:sub>
                            </m:sSub>
                            <m:r>
                              <a:rPr lang="en-US" i="1" dirty="0">
                                <a:latin typeface="Cambria Math"/>
                              </a:rPr>
                              <m:t>+1 </m:t>
                            </m:r>
                          </m:e>
                        </m:d>
                        <m:r>
                          <a:rPr lang="en-US" i="1" dirty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 dirty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 dirty="0">
                                <a:latin typeface="Cambria Math"/>
                              </a:rPr>
                              <m:t>2</m:t>
                            </m:r>
                            <m:r>
                              <a:rPr lang="en-US" i="1" dirty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 dirty="0">
                                <a:latin typeface="Cambria Math"/>
                              </a:rPr>
                              <m:t>𝑘</m:t>
                            </m:r>
                            <m:r>
                              <a:rPr lang="en-US" i="1" dirty="0"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num>
                      <m:den>
                        <m:r>
                          <a:rPr lang="en-US" i="1" dirty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)</a:t>
                </a:r>
              </a:p>
              <a:p>
                <a:pPr marL="0" indent="0">
                  <a:buNone/>
                </a:pPr>
                <a:r>
                  <a:rPr lang="en-US" dirty="0" err="1"/>
                  <a:t>Akhirnya</a:t>
                </a:r>
                <a:r>
                  <a:rPr lang="en-US" dirty="0"/>
                  <a:t>, integral Gauss </a:t>
                </a:r>
                <a:r>
                  <a:rPr lang="en-US" dirty="0" err="1"/>
                  <a:t>bersusun</a:t>
                </a:r>
                <a:r>
                  <a:rPr lang="en-US" dirty="0"/>
                  <a:t> </a:t>
                </a:r>
                <a:r>
                  <a:rPr lang="en-US" dirty="0" err="1"/>
                  <a:t>pada</a:t>
                </a:r>
                <a:r>
                  <a:rPr lang="en-US" dirty="0"/>
                  <a:t> interval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𝑎</m:t>
                        </m:r>
                        <m:r>
                          <a:rPr lang="en-US" i="1">
                            <a:latin typeface="Cambria Math"/>
                          </a:rPr>
                          <m:t>,</m:t>
                        </m:r>
                        <m:r>
                          <a:rPr lang="en-US" i="1">
                            <a:latin typeface="Cambria Math"/>
                          </a:rPr>
                          <m:t>𝑏</m:t>
                        </m:r>
                      </m:e>
                    </m:d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menjumlahkan</a:t>
                </a:r>
                <a:r>
                  <a:rPr lang="en-US" dirty="0"/>
                  <a:t> </a:t>
                </a:r>
                <a:r>
                  <a:rPr lang="en-US" dirty="0" err="1"/>
                  <a:t>semua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𝐺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dirty="0"/>
                  <a:t> (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</a:rPr>
                      <m:t>𝑓</m:t>
                    </m:r>
                    <m:r>
                      <a:rPr lang="en-US" i="1" dirty="0">
                        <a:latin typeface="Cambria Math"/>
                      </a:rPr>
                      <m:t>).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i="1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i="1"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i="1">
                              <a:latin typeface="Cambria Math"/>
                            </a:rPr>
                            <m:t>𝑏</m:t>
                          </m:r>
                        </m:sup>
                        <m:e>
                          <m:r>
                            <a:rPr lang="en-US" i="1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latin typeface="Cambria Math"/>
                            </a:rPr>
                            <m:t>𝑑𝑥</m:t>
                          </m:r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≈</m:t>
                          </m:r>
                          <m:f>
                            <m:fPr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h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i="1">
                                  <a:latin typeface="Cambria Math"/>
                                  <a:ea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i="1">
                                  <a:latin typeface="Cambria Math"/>
                                  <a:ea typeface="Cambria Math"/>
                                </a:rPr>
                                <m:t>𝑘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𝑁</m:t>
                              </m:r>
                            </m:sup>
                            <m:e>
                              <m:nary>
                                <m:naryPr>
                                  <m:chr m:val="∑"/>
                                  <m:ctrlP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𝑗</m:t>
                                  </m:r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,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𝑓</m:t>
                                  </m:r>
                                </m:e>
                              </m:nary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(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h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(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𝑛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,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+1)+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𝑘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−1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den>
                              </m:f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 )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642918"/>
                <a:ext cx="8229600" cy="5483245"/>
              </a:xfrm>
              <a:blipFill rotWithShape="1">
                <a:blip r:embed="rId5"/>
                <a:stretch>
                  <a:fillRect l="-1185" t="-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29991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11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1600" dirty="0">
                <a:solidFill>
                  <a:schemeClr val="bg1"/>
                </a:solidFill>
              </a:rPr>
              <a:t>BAB </a:t>
            </a:r>
            <a:r>
              <a:rPr lang="en-US" sz="1600" dirty="0">
                <a:solidFill>
                  <a:schemeClr val="bg1"/>
                </a:solidFill>
              </a:rPr>
              <a:t>4</a:t>
            </a:r>
            <a:r>
              <a:rPr lang="id-ID" sz="1600" dirty="0">
                <a:solidFill>
                  <a:schemeClr val="bg1"/>
                </a:solidFill>
              </a:rPr>
              <a:t> : </a:t>
            </a:r>
            <a:r>
              <a:rPr lang="en-US" sz="1600" dirty="0">
                <a:solidFill>
                  <a:schemeClr val="bg1"/>
                </a:solidFill>
              </a:rPr>
              <a:t>APROKSIMASI DERIVATIF DAN INTEGRAL</a:t>
            </a:r>
            <a:endParaRPr lang="id-ID" sz="1600" dirty="0">
              <a:solidFill>
                <a:schemeClr val="bg1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object 51"/>
          <p:cNvSpPr txBox="1">
            <a:spLocks noGrp="1"/>
          </p:cNvSpPr>
          <p:nvPr>
            <p:ph type="dt" sz="half" idx="4294967295"/>
          </p:nvPr>
        </p:nvSpPr>
        <p:spPr>
          <a:xfrm>
            <a:off x="285720" y="6563448"/>
            <a:ext cx="4000528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1" name="object 52"/>
          <p:cNvSpPr txBox="1">
            <a:spLocks noGrp="1"/>
          </p:cNvSpPr>
          <p:nvPr>
            <p:ph type="ftr" sz="quarter" idx="4294967295"/>
          </p:nvPr>
        </p:nvSpPr>
        <p:spPr>
          <a:xfrm>
            <a:off x="5572132" y="6563448"/>
            <a:ext cx="2714644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484785"/>
            <a:ext cx="6912768" cy="4636138"/>
          </a:xfrm>
        </p:spPr>
      </p:pic>
      <p:sp>
        <p:nvSpPr>
          <p:cNvPr id="12" name="TextBox 11"/>
          <p:cNvSpPr txBox="1"/>
          <p:nvPr/>
        </p:nvSpPr>
        <p:spPr>
          <a:xfrm>
            <a:off x="323528" y="939407"/>
            <a:ext cx="57035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/>
              <a:t>Untuk</a:t>
            </a:r>
            <a:r>
              <a:rPr lang="en-US" b="1" dirty="0" smtClean="0"/>
              <a:t> n </a:t>
            </a:r>
            <a:r>
              <a:rPr lang="en-US" b="1" dirty="0" err="1" smtClean="0"/>
              <a:t>selanjutnya</a:t>
            </a:r>
            <a:r>
              <a:rPr lang="en-US" b="1" dirty="0" smtClean="0"/>
              <a:t> </a:t>
            </a:r>
            <a:r>
              <a:rPr lang="en-US" b="1" dirty="0" err="1" smtClean="0"/>
              <a:t>dapat</a:t>
            </a:r>
            <a:r>
              <a:rPr lang="en-US" b="1" dirty="0" smtClean="0"/>
              <a:t> </a:t>
            </a:r>
            <a:r>
              <a:rPr lang="en-US" b="1" dirty="0" err="1" smtClean="0"/>
              <a:t>dilihat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tebel</a:t>
            </a:r>
            <a:r>
              <a:rPr lang="en-US" b="1" dirty="0" smtClean="0"/>
              <a:t> di </a:t>
            </a:r>
            <a:r>
              <a:rPr lang="en-US" b="1" dirty="0" err="1" smtClean="0"/>
              <a:t>bawah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b="1" dirty="0" smtClean="0"/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60988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11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d-ID" sz="1600" dirty="0">
                <a:solidFill>
                  <a:schemeClr val="bg1"/>
                </a:solidFill>
              </a:rPr>
              <a:t>BAB </a:t>
            </a:r>
            <a:r>
              <a:rPr lang="en-US" sz="1600" dirty="0">
                <a:solidFill>
                  <a:schemeClr val="bg1"/>
                </a:solidFill>
              </a:rPr>
              <a:t>4</a:t>
            </a:r>
            <a:r>
              <a:rPr lang="id-ID" sz="1600" dirty="0">
                <a:solidFill>
                  <a:schemeClr val="bg1"/>
                </a:solidFill>
              </a:rPr>
              <a:t> : </a:t>
            </a:r>
            <a:r>
              <a:rPr lang="en-US" sz="1600" dirty="0">
                <a:solidFill>
                  <a:schemeClr val="bg1"/>
                </a:solidFill>
              </a:rPr>
              <a:t>APROKSIMASI DERIVATIF DAN INTEGRAL</a:t>
            </a:r>
            <a:endParaRPr lang="id-ID" sz="1600" dirty="0">
              <a:solidFill>
                <a:schemeClr val="bg1"/>
              </a:solidFill>
            </a:endParaRPr>
          </a:p>
        </p:txBody>
      </p:sp>
      <p:sp>
        <p:nvSpPr>
          <p:cNvPr id="10" name="object 51"/>
          <p:cNvSpPr txBox="1">
            <a:spLocks noGrp="1"/>
          </p:cNvSpPr>
          <p:nvPr>
            <p:ph type="dt" sz="half" idx="4294967295"/>
          </p:nvPr>
        </p:nvSpPr>
        <p:spPr>
          <a:xfrm>
            <a:off x="285720" y="6563448"/>
            <a:ext cx="4000528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1" name="object 52"/>
          <p:cNvSpPr txBox="1">
            <a:spLocks noGrp="1"/>
          </p:cNvSpPr>
          <p:nvPr>
            <p:ph type="ftr" sz="quarter" idx="4294967295"/>
          </p:nvPr>
        </p:nvSpPr>
        <p:spPr>
          <a:xfrm>
            <a:off x="5572132" y="6563448"/>
            <a:ext cx="2714644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51984" y="908720"/>
            <a:ext cx="27542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Algerian" pitchFamily="82" charset="0"/>
              </a:rPr>
              <a:t>LATIHAN</a:t>
            </a:r>
            <a:endParaRPr lang="en-US" sz="4800" dirty="0">
              <a:latin typeface="Algerian" pitchFamily="8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2708920"/>
            <a:ext cx="412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1. 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239877" y="2638740"/>
                <a:ext cx="7689842" cy="8174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err="1" smtClean="0"/>
                  <a:t>Hitunglah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aproksimasi</a:t>
                </a:r>
                <a:r>
                  <a:rPr lang="en-US" sz="2000" dirty="0" smtClean="0"/>
                  <a:t> Integral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sz="200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000" b="0" i="1" smtClean="0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sz="2000" b="0" i="1" smtClean="0">
                            <a:latin typeface="Cambria Math"/>
                          </a:rPr>
                          <m:t>1</m:t>
                        </m:r>
                      </m:sup>
                      <m:e>
                        <m:sSup>
                          <m:sSupPr>
                            <m:ctrlPr>
                              <a:rPr lang="en-US" sz="2000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/>
                          </a:rPr>
                          <m:t>𝑑𝑥</m:t>
                        </m:r>
                        <m:r>
                          <a:rPr lang="en-US" sz="2000" b="0" i="1" smtClean="0">
                            <a:latin typeface="Cambria Math"/>
                          </a:rPr>
                          <m:t> </m:t>
                        </m:r>
                      </m:e>
                    </m:nary>
                  </m:oMath>
                </a14:m>
                <a:r>
                  <a:rPr lang="en-US" sz="2000" dirty="0" err="1" smtClean="0"/>
                  <a:t>dengan</a:t>
                </a:r>
                <a:r>
                  <a:rPr lang="en-US" sz="2000" dirty="0" smtClean="0"/>
                  <a:t> n=2 </a:t>
                </a:r>
                <a:r>
                  <a:rPr lang="en-US" sz="2000" dirty="0" err="1" smtClean="0"/>
                  <a:t>dengan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menggunakan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metode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integrasi</a:t>
                </a:r>
                <a:r>
                  <a:rPr lang="en-US" sz="2000" dirty="0" smtClean="0"/>
                  <a:t> Gauss</a:t>
                </a:r>
                <a:endParaRPr lang="en-US" sz="20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9877" y="2638740"/>
                <a:ext cx="7689842" cy="817468"/>
              </a:xfrm>
              <a:prstGeom prst="rect">
                <a:avLst/>
              </a:prstGeom>
              <a:blipFill rotWithShape="1">
                <a:blip r:embed="rId5"/>
                <a:stretch>
                  <a:fillRect l="-792" b="-126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7361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11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d-ID" sz="1600" dirty="0">
                <a:solidFill>
                  <a:schemeClr val="bg1"/>
                </a:solidFill>
              </a:rPr>
              <a:t>BAB </a:t>
            </a:r>
            <a:r>
              <a:rPr lang="en-US" sz="1600" dirty="0">
                <a:solidFill>
                  <a:schemeClr val="bg1"/>
                </a:solidFill>
              </a:rPr>
              <a:t>4</a:t>
            </a:r>
            <a:r>
              <a:rPr lang="id-ID" sz="1600" dirty="0">
                <a:solidFill>
                  <a:schemeClr val="bg1"/>
                </a:solidFill>
              </a:rPr>
              <a:t> : </a:t>
            </a:r>
            <a:r>
              <a:rPr lang="en-US" sz="1600" dirty="0">
                <a:solidFill>
                  <a:schemeClr val="bg1"/>
                </a:solidFill>
              </a:rPr>
              <a:t>APROKSIMASI DERIVATIF DAN INTEGRAL</a:t>
            </a:r>
            <a:endParaRPr lang="id-ID" sz="1600" dirty="0">
              <a:solidFill>
                <a:schemeClr val="bg1"/>
              </a:solidFill>
            </a:endParaRPr>
          </a:p>
        </p:txBody>
      </p:sp>
      <p:sp>
        <p:nvSpPr>
          <p:cNvPr id="10" name="object 51"/>
          <p:cNvSpPr txBox="1">
            <a:spLocks noGrp="1"/>
          </p:cNvSpPr>
          <p:nvPr>
            <p:ph type="dt" sz="half" idx="4294967295"/>
          </p:nvPr>
        </p:nvSpPr>
        <p:spPr>
          <a:xfrm>
            <a:off x="285720" y="6563448"/>
            <a:ext cx="4000528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1" name="object 52"/>
          <p:cNvSpPr txBox="1">
            <a:spLocks noGrp="1"/>
          </p:cNvSpPr>
          <p:nvPr>
            <p:ph type="ftr" sz="quarter" idx="4294967295"/>
          </p:nvPr>
        </p:nvSpPr>
        <p:spPr>
          <a:xfrm>
            <a:off x="5572132" y="6563448"/>
            <a:ext cx="2714644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11760" y="2996952"/>
            <a:ext cx="42178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>
                <a:latin typeface="Algerian" pitchFamily="82" charset="0"/>
              </a:rPr>
              <a:t>TERIMAKASIH</a:t>
            </a:r>
            <a:endParaRPr lang="en-US" sz="4800" dirty="0"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579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6892"/>
            <a:ext cx="8229600" cy="846158"/>
          </a:xfrm>
        </p:spPr>
        <p:txBody>
          <a:bodyPr>
            <a:normAutofit/>
          </a:bodyPr>
          <a:lstStyle/>
          <a:p>
            <a:r>
              <a:rPr lang="en-US" b="1" dirty="0" smtClean="0"/>
              <a:t>4.4</a:t>
            </a:r>
            <a:r>
              <a:rPr lang="id-ID" b="1" dirty="0" smtClean="0"/>
              <a:t>.</a:t>
            </a:r>
            <a:r>
              <a:rPr lang="en-US" b="1" dirty="0" smtClean="0"/>
              <a:t>5</a:t>
            </a:r>
            <a:r>
              <a:rPr lang="id-ID" b="1" dirty="0" smtClean="0"/>
              <a:t> </a:t>
            </a:r>
            <a:r>
              <a:rPr lang="en-US" b="1" dirty="0" err="1" smtClean="0"/>
              <a:t>Metode</a:t>
            </a:r>
            <a:r>
              <a:rPr lang="en-US" b="1" dirty="0" smtClean="0"/>
              <a:t> </a:t>
            </a:r>
            <a:r>
              <a:rPr lang="en-US" b="1" dirty="0" err="1" smtClean="0"/>
              <a:t>Integrasi</a:t>
            </a:r>
            <a:r>
              <a:rPr lang="en-US" b="1" dirty="0" smtClean="0"/>
              <a:t> Gauss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50904" cy="452596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	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/>
              <a:t>Integrasi</a:t>
            </a:r>
            <a:r>
              <a:rPr lang="en-US" dirty="0"/>
              <a:t> Gauss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Kuadratur</a:t>
            </a:r>
            <a:r>
              <a:rPr lang="en-US" dirty="0"/>
              <a:t> Gauss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area yang </a:t>
            </a:r>
            <a:r>
              <a:rPr lang="en-US" dirty="0" err="1"/>
              <a:t>banyak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berat</a:t>
            </a:r>
            <a:r>
              <a:rPr lang="en-US" dirty="0"/>
              <a:t> dan </a:t>
            </a:r>
            <a:r>
              <a:rPr lang="en-US" dirty="0" err="1"/>
              <a:t>pembobot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.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komputasi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kecepatan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ditunjukkan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pembaginya</a:t>
            </a:r>
            <a:r>
              <a:rPr lang="en-US" dirty="0"/>
              <a:t> yang </a:t>
            </a:r>
            <a:r>
              <a:rPr lang="en-US" dirty="0" err="1"/>
              <a:t>kecil</a:t>
            </a:r>
            <a:r>
              <a:rPr lang="en-US" dirty="0"/>
              <a:t> dan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pembagi</a:t>
            </a:r>
            <a:r>
              <a:rPr lang="en-US" dirty="0"/>
              <a:t> yang </a:t>
            </a:r>
            <a:r>
              <a:rPr lang="en-US" dirty="0" err="1"/>
              <a:t>relatif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kesalahan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lain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pembagi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.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integrasi</a:t>
            </a:r>
            <a:r>
              <a:rPr lang="en-US" dirty="0"/>
              <a:t> Gauss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endParaRPr lang="id-ID" dirty="0"/>
          </a:p>
        </p:txBody>
      </p:sp>
      <p:sp>
        <p:nvSpPr>
          <p:cNvPr id="4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11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d-ID" sz="1600" dirty="0">
                <a:solidFill>
                  <a:schemeClr val="bg1"/>
                </a:solidFill>
              </a:rPr>
              <a:t>BAB </a:t>
            </a:r>
            <a:r>
              <a:rPr lang="en-US" sz="1600" dirty="0">
                <a:solidFill>
                  <a:schemeClr val="bg1"/>
                </a:solidFill>
              </a:rPr>
              <a:t>4</a:t>
            </a:r>
            <a:r>
              <a:rPr lang="id-ID" sz="1600" dirty="0">
                <a:solidFill>
                  <a:schemeClr val="bg1"/>
                </a:solidFill>
              </a:rPr>
              <a:t> : </a:t>
            </a:r>
            <a:r>
              <a:rPr lang="en-US" sz="1600" dirty="0">
                <a:solidFill>
                  <a:schemeClr val="bg1"/>
                </a:solidFill>
              </a:rPr>
              <a:t>APROKSIMASI DERIVATIF DAN INTEGRAL</a:t>
            </a:r>
            <a:endParaRPr lang="id-ID" sz="1600" dirty="0">
              <a:solidFill>
                <a:schemeClr val="bg1"/>
              </a:solidFill>
            </a:endParaRPr>
          </a:p>
        </p:txBody>
      </p:sp>
      <p:sp>
        <p:nvSpPr>
          <p:cNvPr id="10" name="object 51"/>
          <p:cNvSpPr txBox="1">
            <a:spLocks noGrp="1"/>
          </p:cNvSpPr>
          <p:nvPr>
            <p:ph type="dt" sz="half" idx="4294967295"/>
          </p:nvPr>
        </p:nvSpPr>
        <p:spPr>
          <a:xfrm>
            <a:off x="285720" y="6563448"/>
            <a:ext cx="4000528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1" name="object 52"/>
          <p:cNvSpPr txBox="1">
            <a:spLocks noGrp="1"/>
          </p:cNvSpPr>
          <p:nvPr>
            <p:ph type="ftr" sz="quarter" idx="4294967295"/>
          </p:nvPr>
        </p:nvSpPr>
        <p:spPr>
          <a:xfrm>
            <a:off x="5572132" y="6563448"/>
            <a:ext cx="2714644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296" y="2276872"/>
            <a:ext cx="3419422" cy="278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4211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11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d-ID" sz="1600" dirty="0">
                <a:solidFill>
                  <a:schemeClr val="bg1"/>
                </a:solidFill>
              </a:rPr>
              <a:t>BAB </a:t>
            </a:r>
            <a:r>
              <a:rPr lang="en-US" sz="1600" dirty="0">
                <a:solidFill>
                  <a:schemeClr val="bg1"/>
                </a:solidFill>
              </a:rPr>
              <a:t>4</a:t>
            </a:r>
            <a:r>
              <a:rPr lang="id-ID" sz="1600" dirty="0">
                <a:solidFill>
                  <a:schemeClr val="bg1"/>
                </a:solidFill>
              </a:rPr>
              <a:t> : </a:t>
            </a:r>
            <a:r>
              <a:rPr lang="en-US" sz="1600" dirty="0">
                <a:solidFill>
                  <a:schemeClr val="bg1"/>
                </a:solidFill>
              </a:rPr>
              <a:t>APROKSIMASI DERIVATIF DAN INTEGRAL</a:t>
            </a:r>
            <a:endParaRPr lang="id-ID" sz="1600" dirty="0">
              <a:solidFill>
                <a:schemeClr val="bg1"/>
              </a:solidFill>
            </a:endParaRPr>
          </a:p>
        </p:txBody>
      </p:sp>
      <p:sp>
        <p:nvSpPr>
          <p:cNvPr id="10" name="object 51"/>
          <p:cNvSpPr txBox="1">
            <a:spLocks noGrp="1"/>
          </p:cNvSpPr>
          <p:nvPr>
            <p:ph type="dt" sz="half" idx="4294967295"/>
          </p:nvPr>
        </p:nvSpPr>
        <p:spPr>
          <a:xfrm>
            <a:off x="285720" y="6563448"/>
            <a:ext cx="4000528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1" name="object 52"/>
          <p:cNvSpPr txBox="1">
            <a:spLocks noGrp="1"/>
          </p:cNvSpPr>
          <p:nvPr>
            <p:ph type="ftr" sz="quarter" idx="4294967295"/>
          </p:nvPr>
        </p:nvSpPr>
        <p:spPr>
          <a:xfrm>
            <a:off x="5572132" y="6563448"/>
            <a:ext cx="2714644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2844" y="1412776"/>
                <a:ext cx="8786874" cy="45259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 smtClean="0"/>
                  <a:t>Definisi 4.2 </a:t>
                </a:r>
                <a:r>
                  <a:rPr lang="en-US" dirty="0" smtClean="0"/>
                  <a:t>Formula </a:t>
                </a:r>
                <a:r>
                  <a:rPr lang="en-US" dirty="0" err="1" smtClean="0"/>
                  <a:t>Kuadratur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𝑓</m:t>
                        </m:r>
                      </m:e>
                    </m:d>
                    <m:r>
                      <a:rPr lang="en-US" b="0" i="1" smtClean="0">
                        <a:latin typeface="Cambria Math"/>
                      </a:rPr>
                      <m:t>≔</m:t>
                    </m:r>
                    <m:nary>
                      <m:naryPr>
                        <m:chr m:val="∑"/>
                        <m:ctrlPr>
                          <a:rPr lang="en-US" b="0" i="1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/>
                          </a:rPr>
                          <m:t>𝑘</m:t>
                        </m:r>
                        <m:r>
                          <a:rPr lang="en-US" b="0" i="1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lang="en-US" b="0" i="1" smtClean="0">
                            <a:latin typeface="Cambria Math"/>
                          </a:rPr>
                          <m:t>𝑐𝑘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  <m:r>
                          <a:rPr lang="en-US" b="0" i="1" smtClean="0">
                            <a:latin typeface="Cambria Math"/>
                          </a:rPr>
                          <m:t>𝑓</m:t>
                        </m:r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𝑥𝑘</m:t>
                        </m:r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dikatakan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mempeunyai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derajat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akurasi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jika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dapat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memberikan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hasil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eksak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untuk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semua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polinomial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berderajat</a:t>
                </a:r>
                <a:r>
                  <a:rPr lang="en-US" dirty="0" smtClean="0"/>
                  <a:t> paling </a:t>
                </a:r>
                <a:r>
                  <a:rPr lang="en-US" dirty="0" err="1" smtClean="0"/>
                  <a:t>tinggi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𝑝</m:t>
                    </m:r>
                  </m:oMath>
                </a14:m>
                <a:r>
                  <a:rPr lang="en-US" dirty="0" smtClean="0"/>
                  <a:t>. </a:t>
                </a:r>
              </a:p>
              <a:p>
                <a:pPr marL="0" indent="0">
                  <a:buNone/>
                </a:pPr>
                <a:r>
                  <a:rPr lang="en-US" dirty="0"/>
                  <a:t>Untuk </a:t>
                </a:r>
                <a:r>
                  <a:rPr lang="en-US" dirty="0" err="1"/>
                  <a:t>membangun</a:t>
                </a:r>
                <a:r>
                  <a:rPr lang="en-US" dirty="0"/>
                  <a:t> formula </a:t>
                </a:r>
                <a:r>
                  <a:rPr lang="en-US" dirty="0" err="1"/>
                  <a:t>gaus</a:t>
                </a:r>
                <a:r>
                  <a:rPr lang="en-US" dirty="0"/>
                  <a:t> order  n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b>
                    </m:sSub>
                    <m:d>
                      <m:dPr>
                        <m:ctrlPr>
                          <a:rPr lang="en-US" i="1">
                            <a:latin typeface="Cambria Math"/>
                          </a:rPr>
                        </m:ctrlPr>
                      </m:dPr>
                      <m:e>
                        <m:r>
                          <a:rPr lang="en-US" i="1">
                            <a:latin typeface="Cambria Math"/>
                          </a:rPr>
                          <m:t>𝑓</m:t>
                        </m:r>
                      </m:e>
                    </m:d>
                    <m:r>
                      <a:rPr lang="en-US" i="1">
                        <a:latin typeface="Cambria Math"/>
                      </a:rPr>
                      <m:t>≔</m:t>
                    </m:r>
                    <m:nary>
                      <m:naryPr>
                        <m:chr m:val="∑"/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/>
                          </a:rPr>
                          <m:t>𝑘</m:t>
                        </m:r>
                        <m:r>
                          <a:rPr lang="en-US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𝑛</m:t>
                        </m:r>
                      </m:sup>
                      <m:e>
                        <m:r>
                          <a:rPr lang="en-US" i="1">
                            <a:latin typeface="Cambria Math"/>
                          </a:rPr>
                          <m:t>𝑐𝑘</m:t>
                        </m:r>
                        <m:r>
                          <a:rPr lang="en-US" i="1">
                            <a:latin typeface="Cambria Math"/>
                          </a:rPr>
                          <m:t> </m:t>
                        </m:r>
                        <m:r>
                          <a:rPr lang="en-US" i="1">
                            <a:latin typeface="Cambria Math"/>
                          </a:rPr>
                          <m:t>𝑓</m:t>
                        </m:r>
                        <m:r>
                          <a:rPr lang="en-US" i="1">
                            <a:latin typeface="Cambria Math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</a:rPr>
                          <m:t>𝑥𝑘</m:t>
                        </m:r>
                        <m:r>
                          <a:rPr lang="en-US" i="1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perlu</a:t>
                </a:r>
                <a:r>
                  <a:rPr lang="en-US" dirty="0"/>
                  <a:t> </a:t>
                </a:r>
                <a:r>
                  <a:rPr lang="en-US" dirty="0" err="1"/>
                  <a:t>ditentukan</a:t>
                </a:r>
                <a:r>
                  <a:rPr lang="en-US" dirty="0"/>
                  <a:t> </a:t>
                </a:r>
                <a:r>
                  <a:rPr lang="en-US" dirty="0" err="1"/>
                  <a:t>nilai</a:t>
                </a:r>
                <a:r>
                  <a:rPr lang="en-US" dirty="0"/>
                  <a:t> </a:t>
                </a:r>
                <a:r>
                  <a:rPr lang="en-US" dirty="0" err="1"/>
                  <a:t>absis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𝑥𝑘</m:t>
                    </m:r>
                  </m:oMath>
                </a14:m>
                <a:r>
                  <a:rPr lang="en-US" dirty="0"/>
                  <a:t> dan </a:t>
                </a:r>
                <a:r>
                  <a:rPr lang="en-US" dirty="0" err="1"/>
                  <a:t>bobot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</a:rPr>
                      <m:t>𝑐𝑘</m:t>
                    </m:r>
                    <m:r>
                      <a:rPr lang="en-US">
                        <a:latin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k</m:t>
                    </m:r>
                    <m:r>
                      <a:rPr lang="en-US">
                        <a:latin typeface="Cambria Math"/>
                      </a:rPr>
                      <m:t>=1,2,…</m:t>
                    </m:r>
                    <m:r>
                      <m:rPr>
                        <m:sty m:val="p"/>
                      </m:rPr>
                      <a:rPr lang="en-US">
                        <a:latin typeface="Cambria Math"/>
                      </a:rPr>
                      <m:t>n</m:t>
                    </m:r>
                    <m:r>
                      <a:rPr lang="en-US">
                        <a:latin typeface="Cambria Math"/>
                      </a:rPr>
                      <m:t> </m:t>
                    </m:r>
                  </m:oMath>
                </a14:m>
                <a:r>
                  <a:rPr lang="en-US" dirty="0" err="1"/>
                  <a:t>melalui</a:t>
                </a:r>
                <a:r>
                  <a:rPr lang="en-US" dirty="0"/>
                  <a:t> </a:t>
                </a:r>
                <a:r>
                  <a:rPr lang="en-US" dirty="0" err="1"/>
                  <a:t>sebuah</a:t>
                </a:r>
                <a:r>
                  <a:rPr lang="en-US" dirty="0"/>
                  <a:t> </a:t>
                </a:r>
                <a:r>
                  <a:rPr lang="en-US" dirty="0" err="1"/>
                  <a:t>sistem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</a:t>
                </a:r>
                <a:r>
                  <a:rPr lang="en-US" dirty="0" err="1"/>
                  <a:t>taklinier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12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844" y="1412776"/>
                <a:ext cx="8786874" cy="4525963"/>
              </a:xfrm>
              <a:blipFill rotWithShape="1">
                <a:blip r:embed="rId5"/>
                <a:stretch>
                  <a:fillRect l="-1734" t="-1617" r="-6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3989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11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id-ID" sz="1600" dirty="0">
                <a:solidFill>
                  <a:schemeClr val="bg1"/>
                </a:solidFill>
              </a:rPr>
              <a:t>BAB </a:t>
            </a:r>
            <a:r>
              <a:rPr lang="en-US" sz="1600" dirty="0">
                <a:solidFill>
                  <a:schemeClr val="bg1"/>
                </a:solidFill>
              </a:rPr>
              <a:t>4</a:t>
            </a:r>
            <a:r>
              <a:rPr lang="id-ID" sz="1600" dirty="0">
                <a:solidFill>
                  <a:schemeClr val="bg1"/>
                </a:solidFill>
              </a:rPr>
              <a:t> : </a:t>
            </a:r>
            <a:r>
              <a:rPr lang="en-US" sz="1600" dirty="0">
                <a:solidFill>
                  <a:schemeClr val="bg1"/>
                </a:solidFill>
              </a:rPr>
              <a:t>APROKSIMASI DERIVATIF DAN INTEGRAL</a:t>
            </a:r>
            <a:endParaRPr lang="id-ID" sz="1600" dirty="0">
              <a:solidFill>
                <a:schemeClr val="bg1"/>
              </a:solidFill>
            </a:endParaRPr>
          </a:p>
        </p:txBody>
      </p:sp>
      <p:sp>
        <p:nvSpPr>
          <p:cNvPr id="10" name="object 51"/>
          <p:cNvSpPr txBox="1">
            <a:spLocks noGrp="1"/>
          </p:cNvSpPr>
          <p:nvPr>
            <p:ph type="dt" sz="half" idx="4294967295"/>
          </p:nvPr>
        </p:nvSpPr>
        <p:spPr>
          <a:xfrm>
            <a:off x="285720" y="6563448"/>
            <a:ext cx="4000528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1" name="object 52"/>
          <p:cNvSpPr txBox="1">
            <a:spLocks noGrp="1"/>
          </p:cNvSpPr>
          <p:nvPr>
            <p:ph type="ftr" sz="quarter" idx="4294967295"/>
          </p:nvPr>
        </p:nvSpPr>
        <p:spPr>
          <a:xfrm>
            <a:off x="5572132" y="6563448"/>
            <a:ext cx="2714644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Content Placeholder 2"/>
              <p:cNvSpPr txBox="1">
                <a:spLocks/>
              </p:cNvSpPr>
              <p:nvPr/>
            </p:nvSpPr>
            <p:spPr>
              <a:xfrm>
                <a:off x="381000" y="821468"/>
                <a:ext cx="8534400" cy="511256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000" b="1" dirty="0" smtClean="0"/>
                  <a:t>Integrasi Gauss Order 2</a:t>
                </a:r>
              </a:p>
              <a:p>
                <a:pPr marL="0" indent="0">
                  <a:buFont typeface="Arial" pitchFamily="34" charset="0"/>
                  <a:buNone/>
                </a:pPr>
                <a:r>
                  <a:rPr lang="en-US" sz="2000" dirty="0" err="1"/>
                  <a:t>Dibangun</a:t>
                </a:r>
                <a:r>
                  <a:rPr lang="en-US" sz="2000" dirty="0"/>
                  <a:t> formula </a:t>
                </a:r>
                <a:r>
                  <a:rPr lang="en-US" sz="2000" dirty="0" err="1"/>
                  <a:t>kuadratur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/>
                          </a:rPr>
                          <m:t>𝑓</m:t>
                        </m:r>
                      </m:e>
                    </m:d>
                    <m:r>
                      <a:rPr lang="en-US" sz="20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0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0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/>
                  <a:t>yang </a:t>
                </a:r>
                <a:r>
                  <a:rPr lang="en-US" sz="2000" dirty="0" err="1"/>
                  <a:t>mempunyai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derajat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akurasi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𝑝</m:t>
                    </m:r>
                    <m:r>
                      <a:rPr lang="en-US" sz="2000" i="1">
                        <a:latin typeface="Cambria Math"/>
                      </a:rPr>
                      <m:t>=2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e>
                    </m:d>
                    <m:r>
                      <a:rPr lang="en-US" sz="2000" i="1">
                        <a:latin typeface="Cambria Math"/>
                      </a:rPr>
                      <m:t>−1=3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untuk</a:t>
                </a:r>
                <a:r>
                  <a:rPr lang="en-US" sz="2000" dirty="0"/>
                  <a:t> integral </a:t>
                </a:r>
                <a14:m>
                  <m:oMath xmlns:m="http://schemas.openxmlformats.org/officeDocument/2006/math">
                    <m:nary>
                      <m:naryPr>
                        <m:limLoc m:val="subSup"/>
                        <m:ctrlPr>
                          <a:rPr lang="en-US" sz="2000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/>
                          </a:rPr>
                          <m:t>−1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en-US" sz="2000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2000" i="1">
                            <a:latin typeface="Cambria Math"/>
                          </a:rPr>
                          <m:t>𝑑𝑥</m:t>
                        </m:r>
                        <m:r>
                          <a:rPr lang="en-US" sz="2000" i="1">
                            <a:latin typeface="Cambria Math"/>
                          </a:rPr>
                          <m:t> </m:t>
                        </m:r>
                      </m:e>
                    </m:nary>
                  </m:oMath>
                </a14:m>
                <a:r>
                  <a:rPr lang="en-US" sz="2000" dirty="0"/>
                  <a:t> </a:t>
                </a:r>
              </a:p>
              <a:p>
                <a:pPr marL="0" indent="0">
                  <a:buFont typeface="Arial" pitchFamily="34" charset="0"/>
                  <a:buNone/>
                </a:pPr>
                <a:r>
                  <a:rPr lang="en-US" sz="2000" dirty="0" err="1"/>
                  <a:t>Untuk</a:t>
                </a:r>
                <a:r>
                  <a:rPr lang="en-US" sz="2000" dirty="0"/>
                  <a:t> </a:t>
                </a:r>
                <a:r>
                  <a:rPr lang="en-US" sz="2000" dirty="0" err="1"/>
                  <a:t>ini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/>
                          </a:rPr>
                          <m:t>𝑓</m:t>
                        </m:r>
                      </m:e>
                    </m:d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disyaratkan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memberikan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hasil</a:t>
                </a:r>
                <a:r>
                  <a:rPr lang="en-US" sz="2000" dirty="0"/>
                  <a:t> </a:t>
                </a:r>
                <a:r>
                  <a:rPr lang="en-US" sz="2000" dirty="0" err="1"/>
                  <a:t>eksak</a:t>
                </a:r>
                <a:r>
                  <a:rPr lang="en-US" sz="2000" dirty="0"/>
                  <a:t> </a:t>
                </a:r>
                <a:r>
                  <a:rPr lang="en-US" sz="2000" dirty="0" err="1"/>
                  <a:t>untuk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semua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polinominal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berdrajat</a:t>
                </a:r>
                <a:r>
                  <a:rPr lang="en-US" sz="2000" dirty="0"/>
                  <a:t> paling </a:t>
                </a:r>
                <a:r>
                  <a:rPr lang="en-US" sz="2000" dirty="0" err="1"/>
                  <a:t>tinggi</a:t>
                </a:r>
                <a:r>
                  <a:rPr lang="en-US" sz="2000" dirty="0"/>
                  <a:t> 3, </a:t>
                </a:r>
                <a:r>
                  <a:rPr lang="en-US" sz="2000" dirty="0" err="1"/>
                  <a:t>yaitu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cukup</a:t>
                </a:r>
                <a:r>
                  <a:rPr lang="en-US" sz="2000" dirty="0"/>
                  <a:t> di </a:t>
                </a:r>
                <a:r>
                  <a:rPr lang="en-US" sz="2000" dirty="0" err="1"/>
                  <a:t>ambil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adalah</a:t>
                </a:r>
                <a:r>
                  <a:rPr lang="en-US" sz="2000" dirty="0"/>
                  <a:t> 1,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𝑥</m:t>
                    </m:r>
                    <m:r>
                      <a:rPr lang="en-US" sz="2000" i="1">
                        <a:latin typeface="Cambria Math"/>
                      </a:rPr>
                      <m:t>, </m:t>
                    </m:r>
                    <m:sSup>
                      <m:sSupPr>
                        <m:ctrlPr>
                          <a:rPr lang="en-US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,</m:t>
                    </m:r>
                    <m:sSup>
                      <m:sSupPr>
                        <m:ctrlPr>
                          <a:rPr lang="en-US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Bila</m:t>
                    </m:r>
                    <m:r>
                      <a:rPr lang="en-US" sz="2000" i="1">
                        <a:latin typeface="Cambria Math"/>
                      </a:rPr>
                      <m:t> </m:t>
                    </m:r>
                    <m:r>
                      <a:rPr lang="en-US" sz="2000" i="1">
                        <a:latin typeface="Cambria Math"/>
                      </a:rPr>
                      <m:t>𝑓</m:t>
                    </m:r>
                    <m:r>
                      <a:rPr lang="en-US" sz="2000" i="1">
                        <a:latin typeface="Cambria Math"/>
                      </a:rPr>
                      <m:t>(</m:t>
                    </m:r>
                    <m:r>
                      <a:rPr lang="en-US" sz="2000" i="1">
                        <a:latin typeface="Cambria Math"/>
                      </a:rPr>
                      <m:t>𝑥</m:t>
                    </m:r>
                    <m:r>
                      <a:rPr lang="en-US" sz="2000" i="1">
                        <a:latin typeface="Cambria Math"/>
                      </a:rPr>
                      <m:t>0=1, </m:t>
                    </m:r>
                  </m:oMath>
                </a14:m>
                <a:r>
                  <a:rPr lang="en-US" sz="2000" dirty="0" err="1"/>
                  <a:t>berlaku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000" i="1">
                        <a:latin typeface="Cambria Math"/>
                      </a:rPr>
                      <m:t>=</m:t>
                    </m:r>
                    <m:r>
                      <a:rPr lang="en-US" sz="20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000" i="1">
                        <a:latin typeface="Cambria Math"/>
                      </a:rPr>
                      <m:t>=1 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sehingga</m:t>
                    </m:r>
                    <m:r>
                      <a:rPr lang="en-US" sz="20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diperoleh</m:t>
                    </m:r>
                  </m:oMath>
                </a14:m>
                <a:endParaRPr lang="en-US" sz="2000" dirty="0"/>
              </a:p>
              <a:p>
                <a:pPr marL="0" indent="0">
                  <a:buFont typeface="Arial" pitchFamily="34" charset="0"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  </m:t>
                        </m:r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.1+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.1=</m:t>
                    </m:r>
                    <m:nary>
                      <m:naryPr>
                        <m:limLoc m:val="subSup"/>
                        <m:ctrlPr>
                          <a:rPr lang="en-US" sz="2000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/>
                          </a:rPr>
                          <m:t>−1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  <m:r>
                          <a:rPr lang="en-US" sz="2000" i="1">
                            <a:latin typeface="Cambria Math"/>
                          </a:rPr>
                          <m:t>𝑑𝑥</m:t>
                        </m:r>
                      </m:e>
                    </m:nary>
                    <m:r>
                      <a:rPr lang="en-US" sz="2000" i="1">
                        <a:latin typeface="Cambria Math"/>
                      </a:rPr>
                      <m:t>=2</m:t>
                    </m:r>
                  </m:oMath>
                </a14:m>
                <a:r>
                  <a:rPr lang="en-US" sz="2000" dirty="0"/>
                  <a:t>                                                                      (</a:t>
                </a:r>
                <a:r>
                  <a:rPr lang="en-US" sz="2000" dirty="0" err="1"/>
                  <a:t>i</a:t>
                </a:r>
                <a:r>
                  <a:rPr lang="en-US" sz="2000" dirty="0"/>
                  <a:t>)</a:t>
                </a:r>
              </a:p>
              <a:p>
                <a:pPr marL="0" indent="0"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Untuk</m:t>
                    </m:r>
                    <m:r>
                      <a:rPr lang="en-US" sz="2000" i="1">
                        <a:latin typeface="Cambria Math"/>
                      </a:rPr>
                      <m:t> </m:t>
                    </m:r>
                    <m:r>
                      <a:rPr lang="en-US" sz="20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000" i="1">
                        <a:latin typeface="Cambria Math"/>
                      </a:rPr>
                      <m:t>=</m:t>
                    </m:r>
                    <m:r>
                      <a:rPr lang="en-US" sz="2000" i="1">
                        <a:latin typeface="Cambria Math"/>
                      </a:rPr>
                      <m:t>𝑥</m:t>
                    </m:r>
                    <m:r>
                      <a:rPr lang="en-US" sz="2000" i="1">
                        <a:latin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berlaku</m:t>
                    </m:r>
                    <m:r>
                      <a:rPr lang="en-US" sz="2000" i="1">
                        <a:latin typeface="Cambria Math"/>
                      </a:rPr>
                      <m:t> </m:t>
                    </m:r>
                    <m:r>
                      <a:rPr lang="en-US" sz="20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0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dan</m:t>
                    </m:r>
                    <m:r>
                      <a:rPr lang="en-US" sz="2000" i="1">
                        <a:latin typeface="Cambria Math"/>
                      </a:rPr>
                      <m:t> </m:t>
                    </m:r>
                    <m:r>
                      <a:rPr lang="en-US" sz="20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0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sehingga</m:t>
                    </m:r>
                    <m:r>
                      <a:rPr lang="en-US" sz="20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diperoleh</m:t>
                    </m:r>
                  </m:oMath>
                </a14:m>
                <a:r>
                  <a:rPr lang="en-US" sz="2000" dirty="0"/>
                  <a:t> </a:t>
                </a:r>
              </a:p>
              <a:p>
                <a:pPr marL="0" indent="0">
                  <a:buFont typeface="Arial" pitchFamily="34" charset="0"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 </m:t>
                        </m:r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.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.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</m:t>
                    </m:r>
                    <m:nary>
                      <m:naryPr>
                        <m:limLoc m:val="subSup"/>
                        <m:ctrlPr>
                          <a:rPr lang="en-US" sz="2000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/>
                          </a:rPr>
                          <m:t>−1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p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  <m:r>
                          <a:rPr lang="en-US" sz="2000" i="1">
                            <a:latin typeface="Cambria Math"/>
                          </a:rPr>
                          <m:t> </m:t>
                        </m:r>
                        <m:r>
                          <a:rPr lang="en-US" sz="2000" i="1">
                            <a:latin typeface="Cambria Math"/>
                          </a:rPr>
                          <m:t>𝑑𝑥</m:t>
                        </m:r>
                      </m:e>
                    </m:nary>
                    <m:r>
                      <a:rPr lang="en-US" sz="2000" i="1">
                        <a:latin typeface="Cambria Math"/>
                      </a:rPr>
                      <m:t>=0 </m:t>
                    </m:r>
                  </m:oMath>
                </a14:m>
                <a:r>
                  <a:rPr lang="en-US" sz="2000" dirty="0"/>
                  <a:t>                                                                (ii)</a:t>
                </a:r>
              </a:p>
              <a:p>
                <a:pPr marL="0" indent="0"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Untuk</m:t>
                    </m:r>
                    <m:r>
                      <a:rPr lang="en-US" sz="2000" i="1">
                        <a:latin typeface="Cambria Math"/>
                      </a:rPr>
                      <m:t> </m:t>
                    </m:r>
                    <m:r>
                      <a:rPr lang="en-US" sz="20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0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2000" i="1">
                        <a:latin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berlaku</m:t>
                    </m:r>
                    <m:r>
                      <a:rPr lang="en-US" sz="2000" i="1">
                        <a:latin typeface="Cambria Math"/>
                      </a:rPr>
                      <m:t> </m:t>
                    </m:r>
                    <m:r>
                      <a:rPr lang="en-US" sz="20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sz="20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en-US" sz="20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dan</m:t>
                    </m:r>
                    <m:r>
                      <a:rPr lang="en-US" sz="2000" i="1">
                        <a:latin typeface="Cambria Math"/>
                      </a:rPr>
                      <m:t> </m:t>
                    </m:r>
                    <m:r>
                      <a:rPr lang="en-US" sz="20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0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en-US" sz="20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sz="2000" i="1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sehingga</m:t>
                    </m:r>
                    <m:r>
                      <a:rPr lang="en-US" sz="20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diperoleh</m:t>
                    </m:r>
                  </m:oMath>
                </a14:m>
                <a:r>
                  <a:rPr lang="en-US" sz="2000" dirty="0"/>
                  <a:t> </a:t>
                </a:r>
              </a:p>
              <a:p>
                <a:pPr marL="0" indent="0">
                  <a:buFont typeface="Arial" pitchFamily="34" charset="0"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.</m:t>
                    </m:r>
                    <m:sSubSup>
                      <m:sSubSupPr>
                        <m:ctrlPr>
                          <a:rPr lang="en-US" sz="20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sz="20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.</m:t>
                    </m:r>
                    <m:sSubSup>
                      <m:sSubSupPr>
                        <m:ctrlPr>
                          <a:rPr lang="en-US" sz="20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sz="2000" i="1">
                        <a:latin typeface="Cambria Math"/>
                      </a:rPr>
                      <m:t>=</m:t>
                    </m:r>
                    <m:nary>
                      <m:naryPr>
                        <m:limLoc m:val="subSup"/>
                        <m:ctrlPr>
                          <a:rPr lang="en-US" sz="2000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/>
                          </a:rPr>
                          <m:t>−1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p>
                      <m:e>
                        <m:sSup>
                          <m:sSup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sz="2000" i="1">
                            <a:latin typeface="Cambria Math"/>
                          </a:rPr>
                          <m:t>𝑑𝑥</m:t>
                        </m:r>
                        <m:r>
                          <a:rPr lang="en-US" sz="2000" i="1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num>
                          <m:den>
                            <m:r>
                              <a:rPr lang="en-US" sz="2000" i="1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nary>
                  </m:oMath>
                </a14:m>
                <a:r>
                  <a:rPr lang="en-US" sz="2000" dirty="0"/>
                  <a:t>                                                               (iii)</a:t>
                </a:r>
              </a:p>
              <a:p>
                <a:pPr marL="0" indent="0">
                  <a:buFont typeface="Arial" pitchFamily="34" charset="0"/>
                  <a:buNone/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Terakhir</m:t>
                    </m:r>
                    <m:r>
                      <a:rPr lang="en-US" sz="2000">
                        <a:latin typeface="Cambria Math"/>
                      </a:rPr>
                      <m:t>, 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untuk</m:t>
                    </m:r>
                    <m:r>
                      <a:rPr lang="en-US" sz="2000" i="1">
                        <a:latin typeface="Cambria Math"/>
                      </a:rPr>
                      <m:t> </m:t>
                    </m:r>
                    <m:r>
                      <a:rPr lang="en-US" sz="2000" i="1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000" i="1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000" i="1"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diperoleh</m:t>
                    </m:r>
                  </m:oMath>
                </a14:m>
                <a:r>
                  <a:rPr lang="en-US" sz="2000" dirty="0"/>
                  <a:t> </a:t>
                </a:r>
              </a:p>
              <a:p>
                <a:pPr marL="0" indent="0">
                  <a:buFont typeface="Arial" pitchFamily="34" charset="0"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         </m:t>
                        </m:r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.</m:t>
                    </m:r>
                    <m:sSubSup>
                      <m:sSubSupPr>
                        <m:ctrlPr>
                          <a:rPr lang="en-US" sz="20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3</m:t>
                        </m:r>
                      </m:sup>
                    </m:sSubSup>
                    <m:r>
                      <a:rPr lang="en-US" sz="20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.</m:t>
                    </m:r>
                    <m:sSubSup>
                      <m:sSubSupPr>
                        <m:ctrlPr>
                          <a:rPr lang="en-US" sz="20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3</m:t>
                        </m:r>
                      </m:sup>
                    </m:sSubSup>
                    <m:r>
                      <a:rPr lang="en-US" sz="2000" i="1">
                        <a:latin typeface="Cambria Math"/>
                      </a:rPr>
                      <m:t>=</m:t>
                    </m:r>
                    <m:nary>
                      <m:naryPr>
                        <m:limLoc m:val="subSup"/>
                        <m:ctrlPr>
                          <a:rPr lang="en-US" sz="2000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2000" i="1">
                            <a:latin typeface="Cambria Math"/>
                          </a:rPr>
                          <m:t>−1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p>
                      <m:e>
                        <m:sSup>
                          <m:sSup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000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en-US" sz="2000" i="1">
                            <a:latin typeface="Cambria Math"/>
                          </a:rPr>
                          <m:t>𝑑𝑥</m:t>
                        </m:r>
                        <m:r>
                          <a:rPr lang="en-US" sz="2000" i="1">
                            <a:latin typeface="Cambria Math"/>
                          </a:rPr>
                          <m:t>=0</m:t>
                        </m:r>
                      </m:e>
                    </m:nary>
                  </m:oMath>
                </a14:m>
                <a:r>
                  <a:rPr lang="en-US" sz="2000" dirty="0"/>
                  <a:t>                                                              (iv)</a:t>
                </a:r>
              </a:p>
              <a:p>
                <a:pPr marL="0" indent="0">
                  <a:buFont typeface="Arial" pitchFamily="34" charset="0"/>
                  <a:buNone/>
                </a:pPr>
                <a:endParaRPr lang="en-US" sz="2000" dirty="0"/>
              </a:p>
            </p:txBody>
          </p:sp>
        </mc:Choice>
        <mc:Fallback>
          <p:sp>
            <p:nvSpPr>
              <p:cNvPr id="14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821468"/>
                <a:ext cx="8534400" cy="5112568"/>
              </a:xfrm>
              <a:prstGeom prst="rect">
                <a:avLst/>
              </a:prstGeom>
              <a:blipFill rotWithShape="1">
                <a:blip r:embed="rId5"/>
                <a:stretch>
                  <a:fillRect l="-786" t="-597" b="-4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7090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11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1600" dirty="0">
                <a:solidFill>
                  <a:schemeClr val="bg1"/>
                </a:solidFill>
              </a:rPr>
              <a:t>BAB </a:t>
            </a:r>
            <a:r>
              <a:rPr lang="en-US" sz="1600" dirty="0">
                <a:solidFill>
                  <a:schemeClr val="bg1"/>
                </a:solidFill>
              </a:rPr>
              <a:t>4</a:t>
            </a:r>
            <a:r>
              <a:rPr lang="id-ID" sz="1600" dirty="0">
                <a:solidFill>
                  <a:schemeClr val="bg1"/>
                </a:solidFill>
              </a:rPr>
              <a:t> : </a:t>
            </a:r>
            <a:r>
              <a:rPr lang="en-US" sz="1600" dirty="0">
                <a:solidFill>
                  <a:schemeClr val="bg1"/>
                </a:solidFill>
              </a:rPr>
              <a:t>APROKSIMASI DERIVATIF DAN INTEGRAL</a:t>
            </a:r>
            <a:endParaRPr lang="id-ID" sz="1600" dirty="0">
              <a:solidFill>
                <a:schemeClr val="bg1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object 51"/>
          <p:cNvSpPr txBox="1">
            <a:spLocks noGrp="1"/>
          </p:cNvSpPr>
          <p:nvPr>
            <p:ph type="dt" sz="half" idx="4294967295"/>
          </p:nvPr>
        </p:nvSpPr>
        <p:spPr>
          <a:xfrm>
            <a:off x="285720" y="6563448"/>
            <a:ext cx="4000528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1" name="object 52"/>
          <p:cNvSpPr txBox="1">
            <a:spLocks noGrp="1"/>
          </p:cNvSpPr>
          <p:nvPr>
            <p:ph type="ftr" sz="quarter" idx="4294967295"/>
          </p:nvPr>
        </p:nvSpPr>
        <p:spPr>
          <a:xfrm>
            <a:off x="5572132" y="6563448"/>
            <a:ext cx="2714644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71422" y="908720"/>
                <a:ext cx="9001156" cy="49957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Untuk </a:t>
                </a:r>
                <a:r>
                  <a:rPr lang="en-US" sz="2400" dirty="0" err="1"/>
                  <a:t>memperoleh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400">
                        <a:latin typeface="Cambria Math"/>
                      </a:rPr>
                      <m:t>dan</m:t>
                    </m:r>
                    <m:r>
                      <a:rPr lang="en-US" sz="2400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kita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perlu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menyelesaikan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sistem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persamaan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taklinear</a:t>
                </a:r>
                <a:r>
                  <a:rPr lang="en-US" sz="2400" dirty="0"/>
                  <a:t> (</a:t>
                </a:r>
                <a:r>
                  <a:rPr lang="en-US" sz="2400" dirty="0" err="1"/>
                  <a:t>i</a:t>
                </a:r>
                <a:r>
                  <a:rPr lang="en-US" sz="2400" dirty="0"/>
                  <a:t>)-(iv). Dari (</a:t>
                </a:r>
                <a:r>
                  <a:rPr lang="en-US" sz="2400" dirty="0" err="1"/>
                  <a:t>i</a:t>
                </a:r>
                <a:r>
                  <a:rPr lang="en-US" sz="2400" dirty="0"/>
                  <a:t>) </a:t>
                </a:r>
                <a:r>
                  <a:rPr lang="en-US" sz="2400" dirty="0" err="1"/>
                  <a:t>diperoleh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=2−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kemudian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disubstitusikan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ke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persamaan</a:t>
                </a:r>
                <a:r>
                  <a:rPr lang="en-US" sz="2400" dirty="0"/>
                  <a:t> (ii), (iii), dan (iv) </a:t>
                </a:r>
                <a:r>
                  <a:rPr lang="en-US" sz="2400" dirty="0" err="1"/>
                  <a:t>diperoleh</a:t>
                </a:r>
                <a:endParaRPr lang="en-US" sz="2400" dirty="0"/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2−</m:t>
                        </m:r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i="1">
                        <a:latin typeface="Cambria Math"/>
                      </a:rPr>
                      <m:t>=0</m:t>
                    </m:r>
                  </m:oMath>
                </a14:m>
                <a:r>
                  <a:rPr lang="en-US" sz="2400" dirty="0"/>
                  <a:t>                                                                             (v)                                           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2−</m:t>
                        </m:r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sSubSup>
                      <m:sSubSupPr>
                        <m:ctrlPr>
                          <a:rPr lang="en-US" sz="2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sz="24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  <m:sSubSup>
                      <m:sSubSupPr>
                        <m:ctrlPr>
                          <a:rPr lang="en-US" sz="2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sz="24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400" dirty="0"/>
                  <a:t>                                                                             (vi)</a:t>
                </a:r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2−</m:t>
                        </m:r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𝑐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sSubSup>
                      <m:sSubSupPr>
                        <m:ctrlPr>
                          <a:rPr lang="en-US" sz="2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sup>
                    </m:sSubSup>
                    <m:r>
                      <a:rPr lang="en-US" sz="24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  <m:sSubSup>
                      <m:sSubSupPr>
                        <m:ctrlPr>
                          <a:rPr lang="en-US" sz="2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  <m:sup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sup>
                    </m:sSubSup>
                    <m:r>
                      <a:rPr lang="en-US" sz="2400" i="1">
                        <a:latin typeface="Cambria Math"/>
                      </a:rPr>
                      <m:t>=0</m:t>
                    </m:r>
                  </m:oMath>
                </a14:m>
                <a:r>
                  <a:rPr lang="en-US" sz="2400" dirty="0"/>
                  <a:t>                                                                            (vii)</a:t>
                </a:r>
              </a:p>
              <a:p>
                <a:r>
                  <a:rPr lang="en-US" sz="2400" dirty="0" err="1"/>
                  <a:t>Kalikan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persamaan</a:t>
                </a:r>
                <a:r>
                  <a:rPr lang="en-US" sz="2400" dirty="0"/>
                  <a:t> (v)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kemudian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kurangkan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persamaan</a:t>
                </a:r>
                <a:r>
                  <a:rPr lang="en-US" sz="2400" dirty="0"/>
                  <a:t> (vi) </a:t>
                </a:r>
                <a:r>
                  <a:rPr lang="en-US" sz="2400" dirty="0" err="1"/>
                  <a:t>diperoleh</a:t>
                </a:r>
                <a:endParaRPr lang="en-US" sz="24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 </m:t>
                        </m:r>
                        <m:r>
                          <a:rPr lang="en-US" sz="24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400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400" dirty="0"/>
                  <a:t>                                                                                (viii)</a:t>
                </a:r>
              </a:p>
              <a:p>
                <a:r>
                  <a:rPr lang="en-US" sz="2400" dirty="0" err="1"/>
                  <a:t>Kalikanpersamaan</a:t>
                </a:r>
                <a:r>
                  <a:rPr lang="en-US" sz="2400" dirty="0"/>
                  <a:t> (vi)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 </a:t>
                </a:r>
                <a:r>
                  <a:rPr lang="en-US" sz="2400" dirty="0" err="1"/>
                  <a:t>kemudian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kurangkan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persamaan</a:t>
                </a:r>
                <a:r>
                  <a:rPr lang="en-US" sz="2400" dirty="0"/>
                  <a:t> (vii) </a:t>
                </a:r>
                <a:r>
                  <a:rPr lang="en-US" sz="2400" dirty="0" err="1"/>
                  <a:t>diperoleh</a:t>
                </a:r>
                <a:endParaRPr lang="en-US" sz="24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  </m:t>
                        </m:r>
                        <m:r>
                          <a:rPr lang="en-US" sz="24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2400" i="1">
                            <a:latin typeface="Cambria Math"/>
                          </a:rPr>
                          <m:t>−</m:t>
                        </m:r>
                        <m:sSubSup>
                          <m:sSubSupPr>
                            <m:ctrlPr>
                              <a:rPr lang="en-US" sz="2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24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b>
                          <m:sup>
                            <m:r>
                              <a:rPr lang="en-US" sz="2400" i="1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e>
                    </m:d>
                    <m:r>
                      <a:rPr lang="en-US" sz="2400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3</m:t>
                        </m:r>
                      </m:den>
                    </m:f>
                    <m:sSub>
                      <m:sSubPr>
                        <m:ctrlPr>
                          <a:rPr lang="en-US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/>
                  <a:t>                                                                       (ix)</a:t>
                </a:r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22" y="908720"/>
                <a:ext cx="9001156" cy="4995727"/>
              </a:xfrm>
              <a:prstGeom prst="rect">
                <a:avLst/>
              </a:prstGeom>
              <a:blipFill rotWithShape="1">
                <a:blip r:embed="rId5"/>
                <a:stretch>
                  <a:fillRect l="-1084" t="-976" r="-29404" b="-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48740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11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1600" dirty="0">
                <a:solidFill>
                  <a:schemeClr val="bg1"/>
                </a:solidFill>
              </a:rPr>
              <a:t>BAB </a:t>
            </a:r>
            <a:r>
              <a:rPr lang="en-US" sz="1600" dirty="0">
                <a:solidFill>
                  <a:schemeClr val="bg1"/>
                </a:solidFill>
              </a:rPr>
              <a:t>4</a:t>
            </a:r>
            <a:r>
              <a:rPr lang="id-ID" sz="1600" dirty="0">
                <a:solidFill>
                  <a:schemeClr val="bg1"/>
                </a:solidFill>
              </a:rPr>
              <a:t> : </a:t>
            </a:r>
            <a:r>
              <a:rPr lang="en-US" sz="1600" dirty="0">
                <a:solidFill>
                  <a:schemeClr val="bg1"/>
                </a:solidFill>
              </a:rPr>
              <a:t>APROKSIMASI DERIVATIF DAN INTEGRAL</a:t>
            </a:r>
            <a:endParaRPr lang="id-ID" sz="1600" dirty="0">
              <a:solidFill>
                <a:schemeClr val="bg1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object 51"/>
          <p:cNvSpPr txBox="1">
            <a:spLocks noGrp="1"/>
          </p:cNvSpPr>
          <p:nvPr>
            <p:ph type="dt" sz="half" idx="4294967295"/>
          </p:nvPr>
        </p:nvSpPr>
        <p:spPr>
          <a:xfrm>
            <a:off x="285720" y="6563448"/>
            <a:ext cx="4000528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1" name="object 52"/>
          <p:cNvSpPr txBox="1">
            <a:spLocks noGrp="1"/>
          </p:cNvSpPr>
          <p:nvPr>
            <p:ph type="ftr" sz="quarter" idx="4294967295"/>
          </p:nvPr>
        </p:nvSpPr>
        <p:spPr>
          <a:xfrm>
            <a:off x="5572132" y="6563448"/>
            <a:ext cx="2714644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4" name="Rectangle 13"/>
              <p:cNvSpPr/>
              <p:nvPr/>
            </p:nvSpPr>
            <p:spPr>
              <a:xfrm>
                <a:off x="178563" y="1340768"/>
                <a:ext cx="8786874" cy="46916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dirty="0" err="1"/>
                  <a:t>Eliminasi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suku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 </m:t>
                        </m:r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dari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persamaan</a:t>
                </a:r>
                <a:r>
                  <a:rPr lang="en-US" sz="2000" dirty="0"/>
                  <a:t> (viii) dan (ix) </a:t>
                </a:r>
                <a:r>
                  <a:rPr lang="en-US" sz="2000" dirty="0" err="1"/>
                  <a:t>kemudian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disederhanakan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diperoleh</a:t>
                </a:r>
                <a:endParaRPr lang="en-US" sz="2000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                             </m:t>
                        </m:r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000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000" i="1">
                        <a:latin typeface="Cambria Math"/>
                      </a:rPr>
                      <m:t>=−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000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000" i="1">
                        <a:latin typeface="Cambria Math"/>
                      </a:rPr>
                      <m:t>𝑎𝑡𝑎𝑢</m:t>
                    </m:r>
                    <m:r>
                      <a:rPr lang="en-US" sz="2000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2000" i="1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2000" i="1"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en-US" sz="2000" i="1">
                                <a:latin typeface="Cambria Math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000" i="1">
                        <a:latin typeface="Cambria Math"/>
                      </a:rPr>
                      <m:t>=0</m:t>
                    </m:r>
                  </m:oMath>
                </a14:m>
                <a:r>
                  <a:rPr lang="en-US" sz="2000" dirty="0"/>
                  <a:t> </a:t>
                </a:r>
              </a:p>
              <a:p>
                <a:r>
                  <a:rPr lang="en-US" sz="2000" dirty="0" err="1"/>
                  <a:t>Diperoleh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=−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atau</m:t>
                    </m:r>
                    <m:r>
                      <a:rPr lang="en-US" sz="2000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.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Untuk</m:t>
                    </m:r>
                    <m:r>
                      <a:rPr lang="en-US" sz="2000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,  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jika</m:t>
                    </m:r>
                    <m:r>
                      <a:rPr lang="en-US" sz="20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disubstitusikan</m:t>
                    </m:r>
                    <m:r>
                      <a:rPr lang="en-US" sz="20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ke</m:t>
                    </m:r>
                    <m:r>
                      <a:rPr lang="en-US" sz="2000"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persamaan</m:t>
                    </m:r>
                    <m:r>
                      <a:rPr lang="en-US" sz="2000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en-US" sz="2000" i="1">
                            <a:latin typeface="Cambria Math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/>
                          </a:rPr>
                          <m:t>ii</m:t>
                        </m:r>
                      </m:e>
                    </m:d>
                    <m:r>
                      <m:rPr>
                        <m:sty m:val="p"/>
                      </m:rPr>
                      <a:rPr lang="en-US" sz="2000">
                        <a:latin typeface="Cambria Math"/>
                      </a:rPr>
                      <m:t>diperoleh</m:t>
                    </m:r>
                    <m:r>
                      <a:rPr lang="en-US" sz="2000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=0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kontradiksi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dengan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persamaan</a:t>
                </a:r>
                <a:r>
                  <a:rPr lang="en-US" sz="2000" dirty="0"/>
                  <a:t> (</a:t>
                </a:r>
                <a:r>
                  <a:rPr lang="en-US" sz="2000" dirty="0" err="1"/>
                  <a:t>i</a:t>
                </a:r>
                <a:r>
                  <a:rPr lang="en-US" sz="2000" dirty="0"/>
                  <a:t>). </a:t>
                </a:r>
                <a:r>
                  <a:rPr lang="en-US" sz="2000" dirty="0" err="1"/>
                  <a:t>Jadi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haruslah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=−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/>
                  <a:t> . </a:t>
                </a:r>
                <a:r>
                  <a:rPr lang="en-US" sz="2000" dirty="0" err="1"/>
                  <a:t>Substitusi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ke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persamaan</a:t>
                </a:r>
                <a:r>
                  <a:rPr lang="en-US" sz="2000" dirty="0"/>
                  <a:t> (ii) </a:t>
                </a:r>
                <a:r>
                  <a:rPr lang="en-US" sz="2000" dirty="0" err="1"/>
                  <a:t>diperoleh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=0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atau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/>
                  <a:t> . </a:t>
                </a:r>
                <a:r>
                  <a:rPr lang="en-US" sz="2000" dirty="0" err="1"/>
                  <a:t>Substitusi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ke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persamaan</a:t>
                </a:r>
                <a:r>
                  <a:rPr lang="en-US" sz="2000" dirty="0"/>
                  <a:t> (</a:t>
                </a:r>
                <a:r>
                  <a:rPr lang="en-US" sz="2000" dirty="0" err="1"/>
                  <a:t>i</a:t>
                </a:r>
                <a:r>
                  <a:rPr lang="en-US" sz="2000" dirty="0"/>
                  <a:t>) di </a:t>
                </a:r>
                <a:r>
                  <a:rPr lang="en-US" sz="2000" dirty="0" err="1"/>
                  <a:t>peroleh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=1</m:t>
                    </m:r>
                  </m:oMath>
                </a14:m>
                <a:r>
                  <a:rPr lang="en-US" sz="2000" dirty="0"/>
                  <a:t> . </a:t>
                </a:r>
                <a:r>
                  <a:rPr lang="en-US" sz="2000" dirty="0" err="1"/>
                  <a:t>Substitusi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=1 </m:t>
                    </m:r>
                  </m:oMath>
                </a14:m>
                <a:r>
                  <a:rPr lang="en-US" sz="2000" dirty="0"/>
                  <a:t>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=−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ke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persamaan</a:t>
                </a:r>
                <a:r>
                  <a:rPr lang="en-US" sz="2000" dirty="0"/>
                  <a:t> (iii) </a:t>
                </a:r>
                <a:r>
                  <a:rPr lang="en-US" sz="2000" dirty="0" err="1"/>
                  <a:t>diperole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 </m:t>
                    </m:r>
                    <m:sSubSup>
                      <m:sSubSupPr>
                        <m:ctrlPr>
                          <a:rPr lang="en-US" sz="20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2+</m:t>
                        </m:r>
                      </m:sup>
                    </m:sSubSup>
                    <m:sSubSup>
                      <m:sSubSupPr>
                        <m:ctrlPr>
                          <a:rPr lang="en-US" sz="20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sz="2000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000" dirty="0"/>
                  <a:t> , </a:t>
                </a:r>
                <a:r>
                  <a:rPr lang="en-US" sz="2000" dirty="0" err="1"/>
                  <a:t>yakni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=±</m:t>
                    </m:r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i="1">
                                <a:latin typeface="Cambria Math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en-US" sz="2000" i="1"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/>
                  <a:t>. </a:t>
                </a:r>
                <a:r>
                  <a:rPr lang="en-US" sz="2000" dirty="0" err="1"/>
                  <a:t>Oleh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karena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itu</a:t>
                </a:r>
                <a:r>
                  <a:rPr lang="en-US" sz="2000" dirty="0"/>
                  <a:t> </a:t>
                </a:r>
                <a:r>
                  <a:rPr lang="en-US" sz="2000" dirty="0" err="1"/>
                  <a:t>kita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mempunyai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dua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penyelesaian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untuk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,</m:t>
                        </m:r>
                        <m:r>
                          <a:rPr lang="en-US" sz="2000" i="1">
                            <a:latin typeface="Cambria Math"/>
                          </a:rPr>
                          <m:t>𝑥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yaitu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i="1">
                                <a:latin typeface="Cambria Math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en-US" sz="2000" i="1">
                        <a:latin typeface="Cambria Math"/>
                      </a:rPr>
                      <m:t>,−</m:t>
                    </m:r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i="1">
                                <a:latin typeface="Cambria Math"/>
                              </a:rPr>
                              <m:t>3</m:t>
                            </m:r>
                          </m:e>
                        </m:rad>
                      </m:den>
                    </m:f>
                    <m:r>
                      <a:rPr lang="en-US" sz="2000" i="1">
                        <a:latin typeface="Cambria Math"/>
                      </a:rPr>
                      <m:t>)</m:t>
                    </m:r>
                  </m:oMath>
                </a14:m>
                <a:r>
                  <a:rPr lang="en-US" sz="2000" dirty="0"/>
                  <a:t>. </a:t>
                </a:r>
                <a:r>
                  <a:rPr lang="en-US" sz="2000" dirty="0" err="1"/>
                  <a:t>Karena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bobot</a:t>
                </a:r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000" dirty="0"/>
                  <a:t>dan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000" dirty="0"/>
                  <a:t> </a:t>
                </a:r>
                <a:r>
                  <a:rPr lang="en-US" sz="2000" dirty="0" err="1"/>
                  <a:t>sama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maka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cukup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diambil</a:t>
                </a:r>
                <a:r>
                  <a:rPr lang="en-US" sz="2000" dirty="0"/>
                  <a:t>( </a:t>
                </a:r>
                <a:r>
                  <a:rPr lang="en-US" sz="2000" dirty="0" err="1"/>
                  <a:t>setelah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penyebut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diirasionalkan</a:t>
                </a:r>
                <a:r>
                  <a:rPr lang="en-US" sz="2000" dirty="0"/>
                  <a:t> ):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                           </m:t>
                        </m:r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=1,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/>
                          </a:rPr>
                          <m:t>𝑐</m:t>
                        </m:r>
                      </m:e>
                      <m:sub>
                        <m:r>
                          <a:rPr lang="en-US" sz="20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=1</m:t>
                    </m:r>
                    <m:r>
                      <a:rPr lang="en-US" sz="2000">
                        <a:latin typeface="Cambria Math"/>
                      </a:rPr>
                      <m:t>, </m:t>
                    </m:r>
                    <m:sSub>
                      <m:sSubPr>
                        <m:ctrlPr>
                          <a:rPr lang="en-US" sz="2000" i="1"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2000">
                            <a:latin typeface="Cambria Math"/>
                          </a:rPr>
                          <m:t>x</m:t>
                        </m:r>
                      </m:e>
                      <m:sub>
                        <m:r>
                          <a:rPr lang="en-US" sz="200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000" i="1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i="1">
                                <a:latin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2000" i="1">
                            <a:latin typeface="Cambria Math"/>
                          </a:rPr>
                          <m:t>3</m:t>
                        </m:r>
                      </m:den>
                    </m:f>
                    <m:r>
                      <a:rPr lang="en-US" sz="2000" i="1">
                        <a:latin typeface="Cambria Math"/>
                      </a:rPr>
                      <m:t>, </m:t>
                    </m:r>
                    <m:r>
                      <a:rPr lang="en-US" sz="2000">
                        <a:latin typeface="Cambria Math"/>
                      </a:rPr>
                      <m:t>2</m:t>
                    </m:r>
                    <m:r>
                      <a:rPr lang="en-US" sz="2000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000" i="1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000" i="1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000" i="1">
                                <a:latin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2000" i="1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000" dirty="0"/>
                  <a:t> </a:t>
                </a:r>
              </a:p>
            </p:txBody>
          </p:sp>
        </mc:Choice>
        <mc:Fallback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563" y="1340768"/>
                <a:ext cx="8786874" cy="4691669"/>
              </a:xfrm>
              <a:prstGeom prst="rect">
                <a:avLst/>
              </a:prstGeom>
              <a:blipFill rotWithShape="1">
                <a:blip r:embed="rId5"/>
                <a:stretch>
                  <a:fillRect l="-693" t="-64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9943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11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1600" dirty="0">
                <a:solidFill>
                  <a:schemeClr val="bg1"/>
                </a:solidFill>
              </a:rPr>
              <a:t>BAB </a:t>
            </a:r>
            <a:r>
              <a:rPr lang="en-US" sz="1600" dirty="0">
                <a:solidFill>
                  <a:schemeClr val="bg1"/>
                </a:solidFill>
              </a:rPr>
              <a:t>4</a:t>
            </a:r>
            <a:r>
              <a:rPr lang="id-ID" sz="1600" dirty="0">
                <a:solidFill>
                  <a:schemeClr val="bg1"/>
                </a:solidFill>
              </a:rPr>
              <a:t> : </a:t>
            </a:r>
            <a:r>
              <a:rPr lang="en-US" sz="1600" dirty="0">
                <a:solidFill>
                  <a:schemeClr val="bg1"/>
                </a:solidFill>
              </a:rPr>
              <a:t>APROKSIMASI DERIVATIF DAN INTEGRAL</a:t>
            </a:r>
            <a:endParaRPr lang="id-ID" sz="1600" dirty="0">
              <a:solidFill>
                <a:schemeClr val="bg1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object 51"/>
          <p:cNvSpPr txBox="1">
            <a:spLocks noGrp="1"/>
          </p:cNvSpPr>
          <p:nvPr>
            <p:ph type="dt" sz="half" idx="4294967295"/>
          </p:nvPr>
        </p:nvSpPr>
        <p:spPr>
          <a:xfrm>
            <a:off x="285720" y="6563448"/>
            <a:ext cx="4000528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1" name="object 52"/>
          <p:cNvSpPr txBox="1">
            <a:spLocks noGrp="1"/>
          </p:cNvSpPr>
          <p:nvPr>
            <p:ph type="ftr" sz="quarter" idx="4294967295"/>
          </p:nvPr>
        </p:nvSpPr>
        <p:spPr>
          <a:xfrm>
            <a:off x="5572132" y="6563448"/>
            <a:ext cx="2714644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52400" y="762000"/>
                <a:ext cx="8839200" cy="5364163"/>
              </a:xfrm>
            </p:spPr>
            <p:txBody>
              <a:bodyPr>
                <a:normAutofit/>
              </a:bodyPr>
              <a:lstStyle/>
              <a:p>
                <a:r>
                  <a:rPr lang="en-US" sz="2400" b="1" dirty="0" err="1" smtClean="0"/>
                  <a:t>Sehingga</a:t>
                </a:r>
                <a:r>
                  <a:rPr lang="en-US" sz="2400" b="1" dirty="0" smtClean="0"/>
                  <a:t> </a:t>
                </a:r>
                <a:r>
                  <a:rPr lang="en-US" sz="2400" b="1" dirty="0" err="1" smtClean="0"/>
                  <a:t>didapat</a:t>
                </a:r>
                <a:endParaRPr lang="en-US" sz="2400" b="1" dirty="0" smtClean="0"/>
              </a:p>
              <a:p>
                <a:pPr marL="0" indent="0">
                  <a:buNone/>
                </a:pPr>
                <a:r>
                  <a:rPr lang="en-US" sz="2400" dirty="0" smtClean="0"/>
                  <a:t>Formula </a:t>
                </a:r>
                <a:r>
                  <a:rPr lang="en-US" sz="2400" dirty="0" err="1" smtClean="0"/>
                  <a:t>integrasi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gaus</a:t>
                </a:r>
                <a:r>
                  <a:rPr lang="en-US" sz="2400" dirty="0" smtClean="0"/>
                  <a:t> order 2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1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 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≈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fPr>
                                <m:num>
                                  <m:rad>
                                    <m:radPr>
                                      <m:degHide m:val="on"/>
                                      <m:ctrlP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  <m:t>3</m:t>
                                      </m:r>
                                    </m:e>
                                  </m:rad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  <m:t>3</m:t>
                                  </m:r>
                                </m:den>
                              </m:f>
                            </m:e>
                          </m:d>
                        </m:e>
                      </m:nary>
                    </m:oMath>
                  </m:oMathPara>
                </a14:m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400" dirty="0" err="1" smtClean="0"/>
                  <a:t>Atau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dalam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bentuk</a:t>
                </a:r>
                <a:r>
                  <a:rPr lang="en-US" sz="2400" dirty="0" smtClean="0"/>
                  <a:t> </a:t>
                </a:r>
                <a:r>
                  <a:rPr lang="en-US" sz="2400" dirty="0" err="1" smtClean="0"/>
                  <a:t>ekspisit</a:t>
                </a:r>
                <a:r>
                  <a:rPr lang="en-US" sz="2400" dirty="0" smtClean="0"/>
                  <a:t>  </a:t>
                </a:r>
                <a:r>
                  <a:rPr lang="en-US" sz="2400" dirty="0" err="1" smtClean="0"/>
                  <a:t>berikut</a:t>
                </a:r>
                <a:r>
                  <a:rPr lang="en-US" sz="2400" dirty="0" smtClean="0"/>
                  <a:t>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𝑏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≈ 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ctrlPr>
                                            <a:rPr lang="en-US" sz="2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𝑏</m:t>
                                          </m:r>
                                          <m:r>
                                            <a:rPr lang="en-US" sz="2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𝑎</m:t>
                                          </m:r>
                                        </m:e>
                                      </m:d>
                                      <m:sSub>
                                        <m:sSubPr>
                                          <m:ctrlPr>
                                            <a:rPr lang="en-US" sz="2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en-US" sz="2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1</m:t>
                                          </m:r>
                                        </m:sub>
                                      </m:sSub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  <m:t>+</m:t>
                                      </m:r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  <m:t>𝑏</m:t>
                                      </m:r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  <m:t>+</m:t>
                                      </m:r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  <m:t>𝑎</m:t>
                                      </m:r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  <m:t>)</m:t>
                                      </m:r>
                                    </m:num>
                                    <m:den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ctrlPr>
                                            <a:rPr lang="en-US" sz="2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𝑏</m:t>
                                          </m:r>
                                          <m:r>
                                            <a:rPr lang="en-US" sz="2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lang="en-US" sz="2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𝑎</m:t>
                                          </m:r>
                                        </m:e>
                                      </m:d>
                                      <m:sSub>
                                        <m:sSubPr>
                                          <m:ctrlPr>
                                            <a:rPr lang="en-US" sz="2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en-US" sz="2400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  <m:t>+</m:t>
                                      </m:r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  <m:t>𝑏</m:t>
                                      </m:r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  <m:t>+</m:t>
                                      </m:r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  <m:t>𝑎</m:t>
                                      </m:r>
                                    </m:num>
                                    <m:den>
                                      <m:r>
                                        <a:rPr lang="en-US" sz="2400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</m:d>
                        </m:e>
                      </m:nary>
                    </m:oMath>
                  </m:oMathPara>
                </a14:m>
                <a:endParaRPr lang="en-US" sz="2400" dirty="0" smtClean="0"/>
              </a:p>
              <a:p>
                <a:pPr marL="0" indent="0">
                  <a:buNone/>
                </a:pPr>
                <a:r>
                  <a:rPr lang="en-US" sz="2400" dirty="0" err="1" smtClean="0"/>
                  <a:t>Dengan</a:t>
                </a:r>
                <a:r>
                  <a:rPr lang="en-US" sz="2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sz="2400" dirty="0" smtClean="0"/>
                  <a:t> dan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latin typeface="Cambria Math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3</m:t>
                            </m:r>
                          </m:e>
                        </m:rad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endParaRPr lang="en-US" sz="2400" dirty="0" smtClean="0"/>
              </a:p>
            </p:txBody>
          </p:sp>
        </mc:Choice>
        <mc:Fallback>
          <p:sp>
            <p:nvSpPr>
              <p:cNvPr id="12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52400" y="762000"/>
                <a:ext cx="8839200" cy="5364163"/>
              </a:xfrm>
              <a:blipFill rotWithShape="1">
                <a:blip r:embed="rId5"/>
                <a:stretch>
                  <a:fillRect l="-1034" t="-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5713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11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1600" dirty="0">
                <a:solidFill>
                  <a:schemeClr val="bg1"/>
                </a:solidFill>
              </a:rPr>
              <a:t>BAB </a:t>
            </a:r>
            <a:r>
              <a:rPr lang="en-US" sz="1600" dirty="0">
                <a:solidFill>
                  <a:schemeClr val="bg1"/>
                </a:solidFill>
              </a:rPr>
              <a:t>4</a:t>
            </a:r>
            <a:r>
              <a:rPr lang="id-ID" sz="1600" dirty="0">
                <a:solidFill>
                  <a:schemeClr val="bg1"/>
                </a:solidFill>
              </a:rPr>
              <a:t> : </a:t>
            </a:r>
            <a:r>
              <a:rPr lang="en-US" sz="1600" dirty="0">
                <a:solidFill>
                  <a:schemeClr val="bg1"/>
                </a:solidFill>
              </a:rPr>
              <a:t>APROKSIMASI DERIVATIF DAN INTEGRAL</a:t>
            </a:r>
            <a:endParaRPr lang="id-ID" sz="1600" dirty="0">
              <a:solidFill>
                <a:schemeClr val="bg1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object 51"/>
          <p:cNvSpPr txBox="1">
            <a:spLocks noGrp="1"/>
          </p:cNvSpPr>
          <p:nvPr>
            <p:ph type="dt" sz="half" idx="4294967295"/>
          </p:nvPr>
        </p:nvSpPr>
        <p:spPr>
          <a:xfrm>
            <a:off x="285720" y="6563448"/>
            <a:ext cx="4000528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1" name="object 52"/>
          <p:cNvSpPr txBox="1">
            <a:spLocks noGrp="1"/>
          </p:cNvSpPr>
          <p:nvPr>
            <p:ph type="ftr" sz="quarter" idx="4294967295"/>
          </p:nvPr>
        </p:nvSpPr>
        <p:spPr>
          <a:xfrm>
            <a:off x="5572132" y="6563448"/>
            <a:ext cx="2714644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66504" y="764704"/>
            <a:ext cx="592524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/>
              <a:t>Algoritma</a:t>
            </a:r>
            <a:r>
              <a:rPr lang="en-US" sz="2400" b="1" dirty="0"/>
              <a:t> </a:t>
            </a:r>
            <a:r>
              <a:rPr lang="en-US" sz="2400" b="1" dirty="0" err="1"/>
              <a:t>Metode</a:t>
            </a:r>
            <a:r>
              <a:rPr lang="en-US" sz="2400" b="1" dirty="0"/>
              <a:t> </a:t>
            </a:r>
            <a:r>
              <a:rPr lang="en-US" sz="2400" b="1" dirty="0" err="1"/>
              <a:t>Integrasi</a:t>
            </a:r>
            <a:r>
              <a:rPr lang="en-US" sz="2400" b="1" dirty="0"/>
              <a:t> </a:t>
            </a:r>
            <a:r>
              <a:rPr lang="en-US" sz="2400" b="1" dirty="0" err="1"/>
              <a:t>Gaus</a:t>
            </a:r>
            <a:r>
              <a:rPr lang="en-US" sz="2400" b="1" dirty="0"/>
              <a:t> order 2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457200" y="1600200"/>
                <a:ext cx="7467600" cy="4873752"/>
              </a:xfrm>
            </p:spPr>
            <p:txBody>
              <a:bodyPr>
                <a:normAutofit fontScale="77500" lnSpcReduction="20000"/>
              </a:bodyPr>
              <a:lstStyle/>
              <a:p>
                <a:pPr marL="457200" indent="-457200">
                  <a:buAutoNum type="arabicPeriod"/>
                </a:pPr>
                <a:r>
                  <a:rPr lang="en-US" dirty="0" smtClean="0"/>
                  <a:t>Definisikan </a:t>
                </a:r>
                <a:r>
                  <a:rPr lang="en-US" dirty="0" err="1" smtClean="0"/>
                  <a:t>fungsi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endParaRPr lang="en-US" b="0" dirty="0" smtClean="0"/>
              </a:p>
              <a:p>
                <a:pPr marL="457200" indent="-457200">
                  <a:buAutoNum type="arabicPeriod"/>
                </a:pPr>
                <a:r>
                  <a:rPr lang="en-US" dirty="0" err="1" smtClean="0"/>
                  <a:t>Tentukan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batas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bawah</a:t>
                </a:r>
                <a:r>
                  <a:rPr lang="en-US" dirty="0" smtClean="0"/>
                  <a:t> (a) dan </a:t>
                </a:r>
                <a:r>
                  <a:rPr lang="en-US" dirty="0" err="1" smtClean="0"/>
                  <a:t>batas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atas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integrasi</a:t>
                </a:r>
                <a:r>
                  <a:rPr lang="en-US" dirty="0" smtClean="0"/>
                  <a:t> (b) </a:t>
                </a:r>
              </a:p>
              <a:p>
                <a:pPr marL="457200" indent="-457200">
                  <a:buFont typeface="Wingdings"/>
                  <a:buAutoNum type="arabicPeriod"/>
                </a:pPr>
                <a:r>
                  <a:rPr lang="en-US" dirty="0" err="1" smtClean="0"/>
                  <a:t>Tentukan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nary>
                      <m:naryPr>
                        <m:ctrlPr>
                          <a:rPr lang="en-US" i="1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i="1">
                            <a:latin typeface="Cambria Math"/>
                          </a:rPr>
                          <m:t>𝑎</m:t>
                        </m:r>
                      </m:sub>
                      <m:sup>
                        <m:r>
                          <a:rPr lang="en-US" i="1">
                            <a:latin typeface="Cambria Math"/>
                          </a:rPr>
                          <m:t>𝑏</m:t>
                        </m:r>
                      </m:sup>
                      <m:e>
                        <m:r>
                          <a:rPr lang="en-US" i="1">
                            <a:latin typeface="Cambria Math"/>
                          </a:rPr>
                          <m:t>𝑓</m:t>
                        </m:r>
                        <m:d>
                          <m:dPr>
                            <m:ctrlPr>
                              <a:rPr lang="en-US" i="1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i="1">
                            <a:latin typeface="Cambria Math"/>
                          </a:rPr>
                          <m:t>𝑑𝑥</m:t>
                        </m:r>
                        <m:r>
                          <a:rPr lang="en-US" i="1">
                            <a:latin typeface="Cambria Math"/>
                            <a:ea typeface="Cambria Math"/>
                          </a:rPr>
                          <m:t>≈ 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𝑏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  <m:d>
                          <m:dPr>
                            <m:begChr m:val="["/>
                            <m:endChr m:val="]"/>
                            <m:ctrlPr>
                              <a:rPr lang="en-US" i="1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𝑓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  <m:t>𝑏</m:t>
                                        </m:r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  <m:t>−</m:t>
                                        </m:r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  <m:t>𝑎</m:t>
                                        </m:r>
                                      </m:e>
                                    </m:d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  <m:t>𝑡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𝑏</m:t>
                                    </m:r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𝑎</m:t>
                                    </m:r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)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𝑓</m:t>
                            </m:r>
                            <m:d>
                              <m:dPr>
                                <m:ctrlPr>
                                  <a:rPr lang="en-US" i="1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fPr>
                                  <m:num>
                                    <m:d>
                                      <m:dPr>
                                        <m:ctrlP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  <m:t>𝑏</m:t>
                                        </m:r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  <m:t>−</m:t>
                                        </m:r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  <m:t>𝑎</m:t>
                                        </m:r>
                                      </m:e>
                                    </m:d>
                                    <m:sSub>
                                      <m:sSubPr>
                                        <m:ctrlP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  <m:t>𝑡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latin typeface="Cambria Math"/>
                                            <a:ea typeface="Cambria Math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𝑏</m:t>
                                    </m:r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+</m:t>
                                    </m:r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𝑎</m:t>
                                    </m:r>
                                  </m:num>
                                  <m:den>
                                    <m:r>
                                      <a:rPr lang="en-US" i="1"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den>
                                </m:f>
                              </m:e>
                            </m:d>
                          </m:e>
                        </m:d>
                      </m:e>
                    </m:nary>
                  </m:oMath>
                </a14:m>
                <a:endParaRPr lang="en-US" dirty="0"/>
              </a:p>
              <a:p>
                <a:pPr marL="457200" indent="-457200">
                  <a:buAutoNum type="arabicPeriod"/>
                </a:pPr>
                <a:r>
                  <a:rPr lang="en-US" dirty="0" err="1" smtClean="0"/>
                  <a:t>Hitung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𝐿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b="0" i="1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 smtClean="0"/>
                  <a:t>+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b="0" i="1" dirty="0" smtClean="0"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fPr>
                          <m:num>
                            <m:rad>
                              <m:radPr>
                                <m:degHide m:val="on"/>
                                <m:ctrlPr>
                                  <a:rPr lang="en-US" b="0" i="1" dirty="0" smtClean="0">
                                    <a:latin typeface="Cambria Math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b="0" i="1" dirty="0" smtClean="0">
                                    <a:latin typeface="Cambria Math"/>
                                  </a:rPr>
                                  <m:t>3</m:t>
                                </m:r>
                              </m:e>
                            </m:rad>
                          </m:num>
                          <m:den>
                            <m:r>
                              <a:rPr lang="en-US" b="0" i="1" dirty="0" smtClean="0">
                                <a:latin typeface="Cambria Math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1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457200" y="1600200"/>
                <a:ext cx="7467600" cy="4873752"/>
              </a:xfrm>
              <a:blipFill rotWithShape="1">
                <a:blip r:embed="rId5"/>
                <a:stretch>
                  <a:fillRect l="-1388" t="-2628" r="-42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9666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10"/>
          <p:cNvSpPr/>
          <p:nvPr/>
        </p:nvSpPr>
        <p:spPr>
          <a:xfrm>
            <a:off x="-152" y="0"/>
            <a:ext cx="4429276" cy="6429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12"/>
          <p:cNvSpPr/>
          <p:nvPr/>
        </p:nvSpPr>
        <p:spPr>
          <a:xfrm>
            <a:off x="4429124" y="-1"/>
            <a:ext cx="4714877" cy="64124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85"/>
          <p:cNvSpPr/>
          <p:nvPr/>
        </p:nvSpPr>
        <p:spPr>
          <a:xfrm>
            <a:off x="0" y="6500835"/>
            <a:ext cx="4572000" cy="35716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86"/>
          <p:cNvSpPr/>
          <p:nvPr/>
        </p:nvSpPr>
        <p:spPr>
          <a:xfrm>
            <a:off x="4572000" y="6500834"/>
            <a:ext cx="4572001" cy="35716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2844" y="71438"/>
            <a:ext cx="4143404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PERTEMUAN KE-</a:t>
            </a: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11</a:t>
            </a:r>
            <a:endParaRPr kumimoji="0" lang="id-ID" sz="4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4572000" y="71438"/>
            <a:ext cx="4357718" cy="5000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id-ID" sz="1600" dirty="0">
                <a:solidFill>
                  <a:schemeClr val="bg1"/>
                </a:solidFill>
              </a:rPr>
              <a:t>BAB </a:t>
            </a:r>
            <a:r>
              <a:rPr lang="en-US" sz="1600" dirty="0">
                <a:solidFill>
                  <a:schemeClr val="bg1"/>
                </a:solidFill>
              </a:rPr>
              <a:t>4</a:t>
            </a:r>
            <a:r>
              <a:rPr lang="id-ID" sz="1600" dirty="0">
                <a:solidFill>
                  <a:schemeClr val="bg1"/>
                </a:solidFill>
              </a:rPr>
              <a:t> : </a:t>
            </a:r>
            <a:r>
              <a:rPr lang="en-US" sz="1600" dirty="0">
                <a:solidFill>
                  <a:schemeClr val="bg1"/>
                </a:solidFill>
              </a:rPr>
              <a:t>APROKSIMASI DERIVATIF DAN INTEGRAL</a:t>
            </a:r>
            <a:endParaRPr lang="id-ID" sz="1600" dirty="0">
              <a:solidFill>
                <a:schemeClr val="bg1"/>
              </a:solidFill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d-ID" sz="1600" dirty="0" smtClean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object 51"/>
          <p:cNvSpPr txBox="1">
            <a:spLocks noGrp="1"/>
          </p:cNvSpPr>
          <p:nvPr>
            <p:ph type="dt" sz="half" idx="4294967295"/>
          </p:nvPr>
        </p:nvSpPr>
        <p:spPr>
          <a:xfrm>
            <a:off x="285720" y="6563448"/>
            <a:ext cx="4000528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95" dirty="0">
                <a:solidFill>
                  <a:schemeClr val="bg1"/>
                </a:solidFill>
              </a:rPr>
              <a:t>Tim </a:t>
            </a:r>
            <a:r>
              <a:rPr sz="1400" spc="45" dirty="0">
                <a:solidFill>
                  <a:schemeClr val="bg1"/>
                </a:solidFill>
              </a:rPr>
              <a:t>Dosen: </a:t>
            </a:r>
            <a:r>
              <a:rPr sz="1400" spc="60" dirty="0">
                <a:solidFill>
                  <a:schemeClr val="bg1"/>
                </a:solidFill>
              </a:rPr>
              <a:t>Julan </a:t>
            </a:r>
            <a:r>
              <a:rPr sz="1400" spc="100" dirty="0">
                <a:solidFill>
                  <a:schemeClr val="bg1"/>
                </a:solidFill>
              </a:rPr>
              <a:t>HERNADI, </a:t>
            </a:r>
            <a:r>
              <a:rPr sz="1400" spc="60" dirty="0">
                <a:solidFill>
                  <a:schemeClr val="bg1"/>
                </a:solidFill>
              </a:rPr>
              <a:t>Puguh, </a:t>
            </a:r>
            <a:r>
              <a:rPr sz="1400" spc="55" dirty="0">
                <a:solidFill>
                  <a:schemeClr val="bg1"/>
                </a:solidFill>
              </a:rPr>
              <a:t>Burhan,</a:t>
            </a:r>
            <a:r>
              <a:rPr sz="1400" spc="125" dirty="0">
                <a:solidFill>
                  <a:schemeClr val="bg1"/>
                </a:solidFill>
              </a:rPr>
              <a:t> </a:t>
            </a:r>
            <a:r>
              <a:rPr sz="1400" spc="50" dirty="0">
                <a:solidFill>
                  <a:schemeClr val="bg1"/>
                </a:solidFill>
              </a:rPr>
              <a:t>Siti</a:t>
            </a:r>
          </a:p>
        </p:txBody>
      </p:sp>
      <p:sp>
        <p:nvSpPr>
          <p:cNvPr id="11" name="object 52"/>
          <p:cNvSpPr txBox="1">
            <a:spLocks noGrp="1"/>
          </p:cNvSpPr>
          <p:nvPr>
            <p:ph type="ftr" sz="quarter" idx="4294967295"/>
          </p:nvPr>
        </p:nvSpPr>
        <p:spPr>
          <a:xfrm>
            <a:off x="5572132" y="6563448"/>
            <a:ext cx="2714644" cy="223138"/>
          </a:xfrm>
          <a:prstGeom prst="rect">
            <a:avLst/>
          </a:prstGeom>
        </p:spPr>
        <p:txBody>
          <a:bodyPr vert="horz" wrap="square" lIns="0" tIns="76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sz="1400" spc="75" smtClean="0">
                <a:solidFill>
                  <a:schemeClr val="bg1"/>
                </a:solidFill>
              </a:rPr>
              <a:t>Tim Magang : Dita , Fatimatus</a:t>
            </a:r>
            <a:endParaRPr sz="1400" spc="45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Integrasi Gauss Order n </a:t>
                </a:r>
              </a:p>
              <a:p>
                <a:pPr marL="0" indent="0">
                  <a:buNone/>
                </a:pPr>
                <a:r>
                  <a:rPr lang="en-US" dirty="0" err="1" smtClean="0"/>
                  <a:t>Secara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umum</a:t>
                </a:r>
                <a:r>
                  <a:rPr lang="en-US" dirty="0" smtClean="0"/>
                  <a:t>, </a:t>
                </a:r>
                <a:r>
                  <a:rPr lang="en-US" dirty="0" err="1" smtClean="0"/>
                  <a:t>metode</a:t>
                </a:r>
                <a:r>
                  <a:rPr lang="en-US" dirty="0" smtClean="0"/>
                  <a:t> </a:t>
                </a:r>
                <a:r>
                  <a:rPr lang="en-US" dirty="0" err="1"/>
                  <a:t>i</a:t>
                </a:r>
                <a:r>
                  <a:rPr lang="en-US" dirty="0" err="1" smtClean="0"/>
                  <a:t>ntegrasi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Gaus</a:t>
                </a:r>
                <a:r>
                  <a:rPr lang="en-US" dirty="0" smtClean="0"/>
                  <a:t> order n </a:t>
                </a:r>
                <a:r>
                  <a:rPr lang="en-US" dirty="0" err="1" smtClean="0"/>
                  <a:t>dapat</a:t>
                </a:r>
                <a:r>
                  <a:rPr lang="en-US" dirty="0" smtClean="0"/>
                  <a:t> di </a:t>
                </a:r>
                <a:r>
                  <a:rPr lang="en-US" dirty="0" err="1" smtClean="0"/>
                  <a:t>formulasikan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sebagai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berikut</a:t>
                </a:r>
                <a:r>
                  <a:rPr lang="en-US" dirty="0" smtClean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trlPr>
                            <a:rPr lang="en-US" i="1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/>
                            </a:rPr>
                            <m:t>𝑎</m:t>
                          </m:r>
                        </m:sub>
                        <m:sup>
                          <m:r>
                            <a:rPr lang="en-US" b="0" i="1" smtClean="0">
                              <a:latin typeface="Cambria Math"/>
                            </a:rPr>
                            <m:t>𝑏</m:t>
                          </m:r>
                        </m:sup>
                        <m:e>
                          <m:r>
                            <a:rPr lang="en-US" b="0" i="1" smtClean="0"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</a:rPr>
                            <m:t>𝑑𝑥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≈</m:t>
                          </m:r>
                          <m:f>
                            <m:fPr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𝑏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𝑎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2</m:t>
                              </m:r>
                            </m:den>
                          </m:f>
                          <m:nary>
                            <m:naryPr>
                              <m:chr m:val="∑"/>
                              <m:ctrl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𝑗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𝑛</m:t>
                                  </m:r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,</m:t>
                                  </m:r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𝑗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𝑓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ctrlPr>
                                            <a:rPr lang="en-US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𝑏</m:t>
                                          </m:r>
                                          <m:r>
                                            <a:rPr lang="en-US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−</m:t>
                                          </m:r>
                                          <m:r>
                                            <a:rPr lang="en-US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𝑎</m:t>
                                          </m:r>
                                        </m:e>
                                      </m:d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𝑡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𝑛</m:t>
                                          </m:r>
                                          <m:r>
                                            <a:rPr lang="en-US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,</m:t>
                                          </m:r>
                                          <m:r>
                                            <a:rPr lang="en-US" b="0" i="1" smtClean="0">
                                              <a:latin typeface="Cambria Math"/>
                                              <a:ea typeface="Cambria Math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+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𝑏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+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𝑎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e>
                          </m:nary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5"/>
                <a:stretch>
                  <a:fillRect l="-1704" t="-1617" r="-5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5575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desain dosen</Template>
  <TotalTime>204</TotalTime>
  <Words>1836</Words>
  <Application>Microsoft Office PowerPoint</Application>
  <PresentationFormat>On-screen Show (4:3)</PresentationFormat>
  <Paragraphs>106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4.4.5 Metode Integrasi Gauss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INDAH</cp:lastModifiedBy>
  <cp:revision>12</cp:revision>
  <dcterms:created xsi:type="dcterms:W3CDTF">2020-05-25T16:36:05Z</dcterms:created>
  <dcterms:modified xsi:type="dcterms:W3CDTF">2020-06-01T22:40:27Z</dcterms:modified>
</cp:coreProperties>
</file>