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7.jpg" ContentType="image/jpg"/>
  <Override PartName="/ppt/media/image8.jpg" ContentType="image/jpg"/>
  <Override PartName="/ppt/media/image13.jpg" ContentType="image/jpg"/>
  <Override PartName="/ppt/media/image15.jpg" ContentType="image/jpg"/>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319" r:id="rId2"/>
    <p:sldId id="318" r:id="rId3"/>
    <p:sldId id="258" r:id="rId4"/>
    <p:sldId id="259" r:id="rId5"/>
    <p:sldId id="261" r:id="rId6"/>
    <p:sldId id="312" r:id="rId7"/>
    <p:sldId id="313" r:id="rId8"/>
    <p:sldId id="314" r:id="rId9"/>
    <p:sldId id="315" r:id="rId10"/>
    <p:sldId id="316" r:id="rId11"/>
    <p:sldId id="269" r:id="rId12"/>
    <p:sldId id="270" r:id="rId13"/>
    <p:sldId id="271" r:id="rId14"/>
    <p:sldId id="286" r:id="rId15"/>
    <p:sldId id="287" r:id="rId16"/>
    <p:sldId id="292" r:id="rId17"/>
    <p:sldId id="293" r:id="rId18"/>
    <p:sldId id="294" r:id="rId19"/>
    <p:sldId id="295" r:id="rId20"/>
    <p:sldId id="277" r:id="rId21"/>
    <p:sldId id="278" r:id="rId22"/>
    <p:sldId id="279" r:id="rId23"/>
    <p:sldId id="297" r:id="rId24"/>
    <p:sldId id="299" r:id="rId25"/>
    <p:sldId id="300" r:id="rId26"/>
    <p:sldId id="301" r:id="rId27"/>
    <p:sldId id="302" r:id="rId28"/>
    <p:sldId id="303" r:id="rId29"/>
    <p:sldId id="304" r:id="rId30"/>
    <p:sldId id="305" r:id="rId31"/>
    <p:sldId id="306" r:id="rId32"/>
    <p:sldId id="307" r:id="rId33"/>
    <p:sldId id="308" r:id="rId34"/>
    <p:sldId id="309" r:id="rId35"/>
    <p:sldId id="310" r:id="rId36"/>
    <p:sldId id="311" r:id="rId37"/>
    <p:sldId id="283" r:id="rId38"/>
    <p:sldId id="284" r:id="rId39"/>
  </p:sldIdLst>
  <p:sldSz cx="12192000" cy="6858000"/>
  <p:notesSz cx="12192000" cy="6858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863" autoAdjust="0"/>
  </p:normalViewPr>
  <p:slideViewPr>
    <p:cSldViewPr>
      <p:cViewPr varScale="1">
        <p:scale>
          <a:sx n="44" d="100"/>
          <a:sy n="44" d="100"/>
        </p:scale>
        <p:origin x="1500" y="4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29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6905625" y="0"/>
            <a:ext cx="5283200" cy="342900"/>
          </a:xfrm>
          <a:prstGeom prst="rect">
            <a:avLst/>
          </a:prstGeom>
        </p:spPr>
        <p:txBody>
          <a:bodyPr vert="horz" lIns="91440" tIns="45720" rIns="91440" bIns="45720" rtlCol="0"/>
          <a:lstStyle>
            <a:lvl1pPr algn="r">
              <a:defRPr sz="1200"/>
            </a:lvl1pPr>
          </a:lstStyle>
          <a:p>
            <a:fld id="{76DEDA70-2DAC-4A9F-92F0-130E56487009}" type="datetimeFigureOut">
              <a:rPr lang="id-ID" smtClean="0"/>
              <a:t>13/10/2024</a:t>
            </a:fld>
            <a:endParaRPr lang="id-ID"/>
          </a:p>
        </p:txBody>
      </p:sp>
      <p:sp>
        <p:nvSpPr>
          <p:cNvPr id="4" name="Slide Image Placeholder 3"/>
          <p:cNvSpPr>
            <a:spLocks noGrp="1" noRot="1" noChangeAspect="1"/>
          </p:cNvSpPr>
          <p:nvPr>
            <p:ph type="sldImg" idx="2"/>
          </p:nvPr>
        </p:nvSpPr>
        <p:spPr>
          <a:xfrm>
            <a:off x="3810000" y="514350"/>
            <a:ext cx="4572000" cy="257175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1219200" y="3257550"/>
            <a:ext cx="97536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6905625" y="6513513"/>
            <a:ext cx="5283200" cy="342900"/>
          </a:xfrm>
          <a:prstGeom prst="rect">
            <a:avLst/>
          </a:prstGeom>
        </p:spPr>
        <p:txBody>
          <a:bodyPr vert="horz" lIns="91440" tIns="45720" rIns="91440" bIns="45720" rtlCol="0" anchor="b"/>
          <a:lstStyle>
            <a:lvl1pPr algn="r">
              <a:defRPr sz="1200"/>
            </a:lvl1pPr>
          </a:lstStyle>
          <a:p>
            <a:fld id="{4015666E-7A6B-4AFA-A09C-8041C840F042}" type="slidenum">
              <a:rPr lang="id-ID" smtClean="0"/>
              <a:t>‹#›</a:t>
            </a:fld>
            <a:endParaRPr lang="id-ID"/>
          </a:p>
        </p:txBody>
      </p:sp>
    </p:spTree>
    <p:extLst>
      <p:ext uri="{BB962C8B-B14F-4D97-AF65-F5344CB8AC3E}">
        <p14:creationId xmlns:p14="http://schemas.microsoft.com/office/powerpoint/2010/main" val="561123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4015666E-7A6B-4AFA-A09C-8041C840F042}" type="slidenum">
              <a:rPr lang="id-ID" smtClean="0"/>
              <a:t>29</a:t>
            </a:fld>
            <a:endParaRPr lang="id-ID"/>
          </a:p>
        </p:txBody>
      </p:sp>
    </p:spTree>
    <p:extLst>
      <p:ext uri="{BB962C8B-B14F-4D97-AF65-F5344CB8AC3E}">
        <p14:creationId xmlns:p14="http://schemas.microsoft.com/office/powerpoint/2010/main" val="1554296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ID" dirty="0"/>
          </a:p>
        </p:txBody>
      </p:sp>
      <p:sp>
        <p:nvSpPr>
          <p:cNvPr id="4" name="Slide Number Placeholder 3"/>
          <p:cNvSpPr>
            <a:spLocks noGrp="1"/>
          </p:cNvSpPr>
          <p:nvPr>
            <p:ph type="sldNum" sz="quarter" idx="5"/>
          </p:nvPr>
        </p:nvSpPr>
        <p:spPr/>
        <p:txBody>
          <a:bodyPr/>
          <a:lstStyle/>
          <a:p>
            <a:fld id="{4015666E-7A6B-4AFA-A09C-8041C840F042}" type="slidenum">
              <a:rPr lang="id-ID" smtClean="0"/>
              <a:t>32</a:t>
            </a:fld>
            <a:endParaRPr lang="id-ID"/>
          </a:p>
        </p:txBody>
      </p:sp>
    </p:spTree>
    <p:extLst>
      <p:ext uri="{BB962C8B-B14F-4D97-AF65-F5344CB8AC3E}">
        <p14:creationId xmlns:p14="http://schemas.microsoft.com/office/powerpoint/2010/main" val="4117446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886076" y="1245298"/>
            <a:ext cx="6419851" cy="696594"/>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5"/>
            <a:ext cx="8534400" cy="30777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860551" y="1308736"/>
            <a:ext cx="8470900" cy="468911"/>
          </a:xfrm>
        </p:spPr>
        <p:txBody>
          <a:bodyPr lIns="0" tIns="0" rIns="0" bIns="0"/>
          <a:lstStyle>
            <a:lvl1pPr>
              <a:defRPr sz="3047" b="0" i="0">
                <a:solidFill>
                  <a:srgbClr val="5A4D5A"/>
                </a:solidFill>
                <a:latin typeface="Century Schoolbook"/>
                <a:cs typeface="Century Schoolbook"/>
              </a:defRPr>
            </a:lvl1pPr>
          </a:lstStyle>
          <a:p>
            <a:endParaRPr/>
          </a:p>
        </p:txBody>
      </p:sp>
      <p:sp>
        <p:nvSpPr>
          <p:cNvPr id="3" name="Holder 3"/>
          <p:cNvSpPr>
            <a:spLocks noGrp="1"/>
          </p:cNvSpPr>
          <p:nvPr>
            <p:ph type="body" idx="1"/>
          </p:nvPr>
        </p:nvSpPr>
        <p:spPr>
          <a:xfrm>
            <a:off x="641353" y="2309204"/>
            <a:ext cx="10909299" cy="213135"/>
          </a:xfrm>
        </p:spPr>
        <p:txBody>
          <a:bodyPr lIns="0" tIns="0" rIns="0" bIns="0"/>
          <a:lstStyle>
            <a:lvl1pPr>
              <a:defRPr sz="1385" b="0" i="0">
                <a:solidFill>
                  <a:srgbClr val="5A4D5A"/>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860551" y="1308736"/>
            <a:ext cx="8470900" cy="468911"/>
          </a:xfrm>
        </p:spPr>
        <p:txBody>
          <a:bodyPr lIns="0" tIns="0" rIns="0" bIns="0"/>
          <a:lstStyle>
            <a:lvl1pPr>
              <a:defRPr sz="3047" b="0" i="0">
                <a:solidFill>
                  <a:srgbClr val="5A4D5A"/>
                </a:solidFill>
                <a:latin typeface="Century Schoolbook"/>
                <a:cs typeface="Century Schoolbook"/>
              </a:defRPr>
            </a:lvl1pPr>
          </a:lstStyle>
          <a:p>
            <a:endParaRPr/>
          </a:p>
        </p:txBody>
      </p:sp>
      <p:sp>
        <p:nvSpPr>
          <p:cNvPr id="3" name="Holder 3"/>
          <p:cNvSpPr>
            <a:spLocks noGrp="1"/>
          </p:cNvSpPr>
          <p:nvPr>
            <p:ph sz="half" idx="2"/>
          </p:nvPr>
        </p:nvSpPr>
        <p:spPr>
          <a:xfrm>
            <a:off x="609600" y="1577340"/>
            <a:ext cx="5303520" cy="30777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0777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860551" y="1308736"/>
            <a:ext cx="8470900" cy="468911"/>
          </a:xfrm>
        </p:spPr>
        <p:txBody>
          <a:bodyPr lIns="0" tIns="0" rIns="0" bIns="0"/>
          <a:lstStyle>
            <a:lvl1pPr>
              <a:defRPr sz="3047" b="0" i="0">
                <a:solidFill>
                  <a:srgbClr val="5A4D5A"/>
                </a:solidFill>
                <a:latin typeface="Century Schoolbook"/>
                <a:cs typeface="Century Schoolboo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DFBF7"/>
          </a:solidFill>
        </p:spPr>
        <p:txBody>
          <a:bodyPr wrap="square" lIns="0" tIns="0" rIns="0" bIns="0" rtlCol="0"/>
          <a:lstStyle/>
          <a:p>
            <a:endParaRPr sz="1246"/>
          </a:p>
        </p:txBody>
      </p:sp>
      <p:sp>
        <p:nvSpPr>
          <p:cNvPr id="17" name="bg object 17"/>
          <p:cNvSpPr/>
          <p:nvPr/>
        </p:nvSpPr>
        <p:spPr>
          <a:xfrm>
            <a:off x="5" y="0"/>
            <a:ext cx="11710431" cy="6857998"/>
          </a:xfrm>
          <a:prstGeom prst="rect">
            <a:avLst/>
          </a:prstGeom>
          <a:blipFill>
            <a:blip r:embed="rId8" cstate="print"/>
            <a:stretch>
              <a:fillRect/>
            </a:stretch>
          </a:blipFill>
        </p:spPr>
        <p:txBody>
          <a:bodyPr wrap="square" lIns="0" tIns="0" rIns="0" bIns="0" rtlCol="0"/>
          <a:lstStyle/>
          <a:p>
            <a:endParaRPr sz="1246"/>
          </a:p>
        </p:txBody>
      </p:sp>
      <p:sp>
        <p:nvSpPr>
          <p:cNvPr id="18" name="bg object 18"/>
          <p:cNvSpPr/>
          <p:nvPr/>
        </p:nvSpPr>
        <p:spPr>
          <a:xfrm>
            <a:off x="2934971" y="2178050"/>
            <a:ext cx="8770620" cy="0"/>
          </a:xfrm>
          <a:custGeom>
            <a:avLst/>
            <a:gdLst/>
            <a:ahLst/>
            <a:cxnLst/>
            <a:rect l="l" t="t" r="r" b="b"/>
            <a:pathLst>
              <a:path w="8770620">
                <a:moveTo>
                  <a:pt x="0" y="0"/>
                </a:moveTo>
                <a:lnTo>
                  <a:pt x="8770620" y="0"/>
                </a:lnTo>
              </a:path>
            </a:pathLst>
          </a:custGeom>
          <a:ln w="38100">
            <a:solidFill>
              <a:srgbClr val="AC8082"/>
            </a:solidFill>
          </a:ln>
        </p:spPr>
        <p:txBody>
          <a:bodyPr wrap="square" lIns="0" tIns="0" rIns="0" bIns="0" rtlCol="0"/>
          <a:lstStyle/>
          <a:p>
            <a:endParaRPr sz="1246"/>
          </a:p>
        </p:txBody>
      </p:sp>
      <p:sp>
        <p:nvSpPr>
          <p:cNvPr id="2" name="Holder 2"/>
          <p:cNvSpPr>
            <a:spLocks noGrp="1"/>
          </p:cNvSpPr>
          <p:nvPr>
            <p:ph type="title"/>
          </p:nvPr>
        </p:nvSpPr>
        <p:spPr>
          <a:xfrm>
            <a:off x="1860551" y="1308734"/>
            <a:ext cx="8470900" cy="695960"/>
          </a:xfrm>
          <a:prstGeom prst="rect">
            <a:avLst/>
          </a:prstGeom>
        </p:spPr>
        <p:txBody>
          <a:bodyPr wrap="square" lIns="0" tIns="0" rIns="0" bIns="0">
            <a:spAutoFit/>
          </a:bodyPr>
          <a:lstStyle>
            <a:lvl1pPr>
              <a:defRPr sz="4400" b="0" i="0">
                <a:solidFill>
                  <a:srgbClr val="5A4D5A"/>
                </a:solidFill>
                <a:latin typeface="Century Schoolbook"/>
                <a:cs typeface="Century Schoolbook"/>
              </a:defRPr>
            </a:lvl1pPr>
          </a:lstStyle>
          <a:p>
            <a:endParaRPr/>
          </a:p>
        </p:txBody>
      </p:sp>
      <p:sp>
        <p:nvSpPr>
          <p:cNvPr id="3" name="Holder 3"/>
          <p:cNvSpPr>
            <a:spLocks noGrp="1"/>
          </p:cNvSpPr>
          <p:nvPr>
            <p:ph type="body" idx="1"/>
          </p:nvPr>
        </p:nvSpPr>
        <p:spPr>
          <a:xfrm>
            <a:off x="641353" y="2309205"/>
            <a:ext cx="10909299" cy="307777"/>
          </a:xfrm>
          <a:prstGeom prst="rect">
            <a:avLst/>
          </a:prstGeom>
        </p:spPr>
        <p:txBody>
          <a:bodyPr wrap="square" lIns="0" tIns="0" rIns="0" bIns="0">
            <a:spAutoFit/>
          </a:bodyPr>
          <a:lstStyle>
            <a:lvl1pPr>
              <a:defRPr sz="2000" b="0" i="0">
                <a:solidFill>
                  <a:srgbClr val="5A4D5A"/>
                </a:solidFill>
                <a:latin typeface="Calibri"/>
                <a:cs typeface="Calibri"/>
              </a:defRPr>
            </a:lvl1pPr>
          </a:lstStyle>
          <a:p>
            <a:endParaRPr/>
          </a:p>
        </p:txBody>
      </p:sp>
      <p:sp>
        <p:nvSpPr>
          <p:cNvPr id="4" name="Holder 4"/>
          <p:cNvSpPr>
            <a:spLocks noGrp="1"/>
          </p:cNvSpPr>
          <p:nvPr>
            <p:ph type="ftr" sz="quarter" idx="5"/>
          </p:nvPr>
        </p:nvSpPr>
        <p:spPr>
          <a:xfrm>
            <a:off x="4145280" y="6377945"/>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5"/>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10/13/2024</a:t>
            </a:fld>
            <a:endParaRPr lang="en-US"/>
          </a:p>
        </p:txBody>
      </p:sp>
      <p:sp>
        <p:nvSpPr>
          <p:cNvPr id="6" name="Holder 6"/>
          <p:cNvSpPr>
            <a:spLocks noGrp="1"/>
          </p:cNvSpPr>
          <p:nvPr>
            <p:ph type="sldNum" sz="quarter" idx="7"/>
          </p:nvPr>
        </p:nvSpPr>
        <p:spPr>
          <a:xfrm>
            <a:off x="8778240" y="6377945"/>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316532">
        <a:defRPr>
          <a:latin typeface="+mn-lt"/>
          <a:ea typeface="+mn-ea"/>
          <a:cs typeface="+mn-cs"/>
        </a:defRPr>
      </a:lvl2pPr>
      <a:lvl3pPr marL="633062">
        <a:defRPr>
          <a:latin typeface="+mn-lt"/>
          <a:ea typeface="+mn-ea"/>
          <a:cs typeface="+mn-cs"/>
        </a:defRPr>
      </a:lvl3pPr>
      <a:lvl4pPr marL="949593">
        <a:defRPr>
          <a:latin typeface="+mn-lt"/>
          <a:ea typeface="+mn-ea"/>
          <a:cs typeface="+mn-cs"/>
        </a:defRPr>
      </a:lvl4pPr>
      <a:lvl5pPr marL="1266124">
        <a:defRPr>
          <a:latin typeface="+mn-lt"/>
          <a:ea typeface="+mn-ea"/>
          <a:cs typeface="+mn-cs"/>
        </a:defRPr>
      </a:lvl5pPr>
      <a:lvl6pPr marL="1582655">
        <a:defRPr>
          <a:latin typeface="+mn-lt"/>
          <a:ea typeface="+mn-ea"/>
          <a:cs typeface="+mn-cs"/>
        </a:defRPr>
      </a:lvl6pPr>
      <a:lvl7pPr marL="1899186">
        <a:defRPr>
          <a:latin typeface="+mn-lt"/>
          <a:ea typeface="+mn-ea"/>
          <a:cs typeface="+mn-cs"/>
        </a:defRPr>
      </a:lvl7pPr>
      <a:lvl8pPr marL="2215717">
        <a:defRPr>
          <a:latin typeface="+mn-lt"/>
          <a:ea typeface="+mn-ea"/>
          <a:cs typeface="+mn-cs"/>
        </a:defRPr>
      </a:lvl8pPr>
      <a:lvl9pPr marL="2532248">
        <a:defRPr>
          <a:latin typeface="+mn-lt"/>
          <a:ea typeface="+mn-ea"/>
          <a:cs typeface="+mn-cs"/>
        </a:defRPr>
      </a:lvl9pPr>
    </p:bodyStyle>
    <p:otherStyle>
      <a:lvl1pPr marL="0">
        <a:defRPr>
          <a:latin typeface="+mn-lt"/>
          <a:ea typeface="+mn-ea"/>
          <a:cs typeface="+mn-cs"/>
        </a:defRPr>
      </a:lvl1pPr>
      <a:lvl2pPr marL="316532">
        <a:defRPr>
          <a:latin typeface="+mn-lt"/>
          <a:ea typeface="+mn-ea"/>
          <a:cs typeface="+mn-cs"/>
        </a:defRPr>
      </a:lvl2pPr>
      <a:lvl3pPr marL="633062">
        <a:defRPr>
          <a:latin typeface="+mn-lt"/>
          <a:ea typeface="+mn-ea"/>
          <a:cs typeface="+mn-cs"/>
        </a:defRPr>
      </a:lvl3pPr>
      <a:lvl4pPr marL="949593">
        <a:defRPr>
          <a:latin typeface="+mn-lt"/>
          <a:ea typeface="+mn-ea"/>
          <a:cs typeface="+mn-cs"/>
        </a:defRPr>
      </a:lvl4pPr>
      <a:lvl5pPr marL="1266124">
        <a:defRPr>
          <a:latin typeface="+mn-lt"/>
          <a:ea typeface="+mn-ea"/>
          <a:cs typeface="+mn-cs"/>
        </a:defRPr>
      </a:lvl5pPr>
      <a:lvl6pPr marL="1582655">
        <a:defRPr>
          <a:latin typeface="+mn-lt"/>
          <a:ea typeface="+mn-ea"/>
          <a:cs typeface="+mn-cs"/>
        </a:defRPr>
      </a:lvl6pPr>
      <a:lvl7pPr marL="1899186">
        <a:defRPr>
          <a:latin typeface="+mn-lt"/>
          <a:ea typeface="+mn-ea"/>
          <a:cs typeface="+mn-cs"/>
        </a:defRPr>
      </a:lvl7pPr>
      <a:lvl8pPr marL="2215717">
        <a:defRPr>
          <a:latin typeface="+mn-lt"/>
          <a:ea typeface="+mn-ea"/>
          <a:cs typeface="+mn-cs"/>
        </a:defRPr>
      </a:lvl8pPr>
      <a:lvl9pPr marL="2532248">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a:extLst>
              <a:ext uri="{FF2B5EF4-FFF2-40B4-BE49-F238E27FC236}">
                <a16:creationId xmlns:a16="http://schemas.microsoft.com/office/drawing/2014/main" id="{BF531E73-E846-4811-B0BD-7C351ABA3C1D}"/>
              </a:ext>
            </a:extLst>
          </p:cNvPr>
          <p:cNvSpPr>
            <a:spLocks/>
          </p:cNvSpPr>
          <p:nvPr/>
        </p:nvSpPr>
        <p:spPr bwMode="auto">
          <a:xfrm rot="5400000" flipH="1" flipV="1">
            <a:off x="7970044" y="2636044"/>
            <a:ext cx="5643562" cy="2800350"/>
          </a:xfrm>
          <a:custGeom>
            <a:avLst/>
            <a:gdLst>
              <a:gd name="T0" fmla="*/ 2508730 w 8464534"/>
              <a:gd name="T1" fmla="*/ 1244600 h 4200525"/>
              <a:gd name="T2" fmla="*/ 0 w 8464534"/>
              <a:gd name="T3" fmla="*/ 1244600 h 4200525"/>
              <a:gd name="T4" fmla="*/ 0 w 8464534"/>
              <a:gd name="T5" fmla="*/ 0 h 4200525"/>
              <a:gd name="T6" fmla="*/ 2508730 w 8464534"/>
              <a:gd name="T7" fmla="*/ 0 h 4200525"/>
              <a:gd name="T8" fmla="*/ 2508730 w 8464534"/>
              <a:gd name="T9" fmla="*/ 1244600 h 42005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64534" h="4200525">
                <a:moveTo>
                  <a:pt x="8464535" y="4200525"/>
                </a:moveTo>
                <a:lnTo>
                  <a:pt x="0" y="4200525"/>
                </a:lnTo>
                <a:lnTo>
                  <a:pt x="0" y="0"/>
                </a:lnTo>
                <a:lnTo>
                  <a:pt x="8464535" y="0"/>
                </a:lnTo>
                <a:lnTo>
                  <a:pt x="8464535" y="4200525"/>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a:p>
        </p:txBody>
      </p:sp>
      <p:sp>
        <p:nvSpPr>
          <p:cNvPr id="3075" name="Freeform 3">
            <a:extLst>
              <a:ext uri="{FF2B5EF4-FFF2-40B4-BE49-F238E27FC236}">
                <a16:creationId xmlns:a16="http://schemas.microsoft.com/office/drawing/2014/main" id="{732939B4-BC79-4B5B-8D31-AEF1F64DBB69}"/>
              </a:ext>
            </a:extLst>
          </p:cNvPr>
          <p:cNvSpPr>
            <a:spLocks/>
          </p:cNvSpPr>
          <p:nvPr/>
        </p:nvSpPr>
        <p:spPr bwMode="auto">
          <a:xfrm rot="5400000">
            <a:off x="-1416844" y="1420019"/>
            <a:ext cx="5635625" cy="2795588"/>
          </a:xfrm>
          <a:custGeom>
            <a:avLst/>
            <a:gdLst>
              <a:gd name="T0" fmla="*/ 0 w 8453547"/>
              <a:gd name="T1" fmla="*/ 0 h 4195073"/>
              <a:gd name="T2" fmla="*/ 2504658 w 8453547"/>
              <a:gd name="T3" fmla="*/ 0 h 4195073"/>
              <a:gd name="T4" fmla="*/ 2504658 w 8453547"/>
              <a:gd name="T5" fmla="*/ 1241482 h 4195073"/>
              <a:gd name="T6" fmla="*/ 0 w 8453547"/>
              <a:gd name="T7" fmla="*/ 1241482 h 4195073"/>
              <a:gd name="T8" fmla="*/ 0 w 8453547"/>
              <a:gd name="T9" fmla="*/ 0 h 41950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53547" h="4195073">
                <a:moveTo>
                  <a:pt x="0" y="0"/>
                </a:moveTo>
                <a:lnTo>
                  <a:pt x="8453547" y="0"/>
                </a:lnTo>
                <a:lnTo>
                  <a:pt x="8453547" y="4195073"/>
                </a:lnTo>
                <a:lnTo>
                  <a:pt x="0" y="4195073"/>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a:p>
        </p:txBody>
      </p:sp>
      <p:grpSp>
        <p:nvGrpSpPr>
          <p:cNvPr id="3076" name="Group 4">
            <a:extLst>
              <a:ext uri="{FF2B5EF4-FFF2-40B4-BE49-F238E27FC236}">
                <a16:creationId xmlns:a16="http://schemas.microsoft.com/office/drawing/2014/main" id="{2FCE1B5B-FDDD-4D23-8FF8-8672C66D9F5A}"/>
              </a:ext>
            </a:extLst>
          </p:cNvPr>
          <p:cNvGrpSpPr>
            <a:grpSpLocks/>
          </p:cNvGrpSpPr>
          <p:nvPr/>
        </p:nvGrpSpPr>
        <p:grpSpPr bwMode="auto">
          <a:xfrm rot="5400000">
            <a:off x="-153987" y="5764212"/>
            <a:ext cx="2501900" cy="2187575"/>
            <a:chOff x="0" y="0"/>
            <a:chExt cx="812800" cy="711200"/>
          </a:xfrm>
        </p:grpSpPr>
        <p:sp>
          <p:nvSpPr>
            <p:cNvPr id="3087" name="Freeform 5">
              <a:extLst>
                <a:ext uri="{FF2B5EF4-FFF2-40B4-BE49-F238E27FC236}">
                  <a16:creationId xmlns:a16="http://schemas.microsoft.com/office/drawing/2014/main" id="{A316C2A8-7980-4C57-83C4-B044954E9C5B}"/>
                </a:ext>
              </a:extLst>
            </p:cNvPr>
            <p:cNvSpPr>
              <a:spLocks/>
            </p:cNvSpPr>
            <p:nvPr/>
          </p:nvSpPr>
          <p:spPr bwMode="auto">
            <a:xfrm>
              <a:off x="0" y="0"/>
              <a:ext cx="812800" cy="711200"/>
            </a:xfrm>
            <a:custGeom>
              <a:avLst/>
              <a:gdLst>
                <a:gd name="T0" fmla="*/ 406400 w 812800"/>
                <a:gd name="T1" fmla="*/ 0 h 711200"/>
                <a:gd name="T2" fmla="*/ 812800 w 812800"/>
                <a:gd name="T3" fmla="*/ 711200 h 711200"/>
                <a:gd name="T4" fmla="*/ 0 w 812800"/>
                <a:gd name="T5" fmla="*/ 711200 h 711200"/>
                <a:gd name="T6" fmla="*/ 406400 w 812800"/>
                <a:gd name="T7" fmla="*/ 0 h 711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2800" h="711200">
                  <a:moveTo>
                    <a:pt x="406400" y="0"/>
                  </a:moveTo>
                  <a:lnTo>
                    <a:pt x="812800" y="711200"/>
                  </a:lnTo>
                  <a:lnTo>
                    <a:pt x="0" y="711200"/>
                  </a:lnTo>
                  <a:lnTo>
                    <a:pt x="406400" y="0"/>
                  </a:lnTo>
                  <a:close/>
                </a:path>
              </a:pathLst>
            </a:custGeom>
            <a:solidFill>
              <a:srgbClr val="058F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a:p>
          </p:txBody>
        </p:sp>
        <p:sp>
          <p:nvSpPr>
            <p:cNvPr id="3088" name="TextBox 6">
              <a:extLst>
                <a:ext uri="{FF2B5EF4-FFF2-40B4-BE49-F238E27FC236}">
                  <a16:creationId xmlns:a16="http://schemas.microsoft.com/office/drawing/2014/main" id="{6DB58DD0-7F74-4F97-94A4-7CD266E287E1}"/>
                </a:ext>
              </a:extLst>
            </p:cNvPr>
            <p:cNvSpPr txBox="1">
              <a:spLocks noChangeArrowheads="1"/>
            </p:cNvSpPr>
            <p:nvPr/>
          </p:nvSpPr>
          <p:spPr bwMode="auto">
            <a:xfrm>
              <a:off x="127000" y="263525"/>
              <a:ext cx="55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ts val="2213"/>
                </a:lnSpc>
                <a:spcBef>
                  <a:spcPct val="0"/>
                </a:spcBef>
                <a:buFontTx/>
                <a:buNone/>
              </a:pPr>
              <a:endParaRPr lang="en-US" altLang="en-US" sz="1800">
                <a:latin typeface="Comic Sans MS" panose="030F0702030302020204" pitchFamily="66" charset="0"/>
              </a:endParaRPr>
            </a:p>
          </p:txBody>
        </p:sp>
      </p:grpSp>
      <p:grpSp>
        <p:nvGrpSpPr>
          <p:cNvPr id="3077" name="Group 7">
            <a:extLst>
              <a:ext uri="{FF2B5EF4-FFF2-40B4-BE49-F238E27FC236}">
                <a16:creationId xmlns:a16="http://schemas.microsoft.com/office/drawing/2014/main" id="{4786F9A4-2E88-4E51-81E3-32A5B2BC236D}"/>
              </a:ext>
            </a:extLst>
          </p:cNvPr>
          <p:cNvGrpSpPr>
            <a:grpSpLocks/>
          </p:cNvGrpSpPr>
          <p:nvPr/>
        </p:nvGrpSpPr>
        <p:grpSpPr bwMode="auto">
          <a:xfrm rot="-5400000">
            <a:off x="9847263" y="-1093788"/>
            <a:ext cx="2501900" cy="2187575"/>
            <a:chOff x="0" y="0"/>
            <a:chExt cx="812800" cy="711200"/>
          </a:xfrm>
        </p:grpSpPr>
        <p:sp>
          <p:nvSpPr>
            <p:cNvPr id="3085" name="Freeform 8">
              <a:extLst>
                <a:ext uri="{FF2B5EF4-FFF2-40B4-BE49-F238E27FC236}">
                  <a16:creationId xmlns:a16="http://schemas.microsoft.com/office/drawing/2014/main" id="{C6C9FE24-B79D-4FF5-8B1F-6BD18FA7A5AF}"/>
                </a:ext>
              </a:extLst>
            </p:cNvPr>
            <p:cNvSpPr>
              <a:spLocks/>
            </p:cNvSpPr>
            <p:nvPr/>
          </p:nvSpPr>
          <p:spPr bwMode="auto">
            <a:xfrm>
              <a:off x="0" y="0"/>
              <a:ext cx="812800" cy="711200"/>
            </a:xfrm>
            <a:custGeom>
              <a:avLst/>
              <a:gdLst>
                <a:gd name="T0" fmla="*/ 406400 w 812800"/>
                <a:gd name="T1" fmla="*/ 0 h 711200"/>
                <a:gd name="T2" fmla="*/ 812800 w 812800"/>
                <a:gd name="T3" fmla="*/ 711200 h 711200"/>
                <a:gd name="T4" fmla="*/ 0 w 812800"/>
                <a:gd name="T5" fmla="*/ 711200 h 711200"/>
                <a:gd name="T6" fmla="*/ 406400 w 812800"/>
                <a:gd name="T7" fmla="*/ 0 h 711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2800" h="711200">
                  <a:moveTo>
                    <a:pt x="406400" y="0"/>
                  </a:moveTo>
                  <a:lnTo>
                    <a:pt x="812800" y="711200"/>
                  </a:lnTo>
                  <a:lnTo>
                    <a:pt x="0" y="711200"/>
                  </a:lnTo>
                  <a:lnTo>
                    <a:pt x="406400" y="0"/>
                  </a:lnTo>
                  <a:close/>
                </a:path>
              </a:pathLst>
            </a:custGeom>
            <a:solidFill>
              <a:srgbClr val="058F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a:p>
          </p:txBody>
        </p:sp>
        <p:sp>
          <p:nvSpPr>
            <p:cNvPr id="3086" name="TextBox 9">
              <a:extLst>
                <a:ext uri="{FF2B5EF4-FFF2-40B4-BE49-F238E27FC236}">
                  <a16:creationId xmlns:a16="http://schemas.microsoft.com/office/drawing/2014/main" id="{804DCB0A-6B81-458C-B311-8D4B28E34731}"/>
                </a:ext>
              </a:extLst>
            </p:cNvPr>
            <p:cNvSpPr txBox="1">
              <a:spLocks noChangeArrowheads="1"/>
            </p:cNvSpPr>
            <p:nvPr/>
          </p:nvSpPr>
          <p:spPr bwMode="auto">
            <a:xfrm>
              <a:off x="127000" y="263525"/>
              <a:ext cx="55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ts val="2213"/>
                </a:lnSpc>
                <a:spcBef>
                  <a:spcPct val="0"/>
                </a:spcBef>
                <a:buFontTx/>
                <a:buNone/>
              </a:pPr>
              <a:endParaRPr lang="en-US" altLang="en-US" sz="1800">
                <a:latin typeface="Comic Sans MS" panose="030F0702030302020204" pitchFamily="66" charset="0"/>
              </a:endParaRPr>
            </a:p>
          </p:txBody>
        </p:sp>
      </p:grpSp>
      <p:sp>
        <p:nvSpPr>
          <p:cNvPr id="3078" name="Freeform 10">
            <a:extLst>
              <a:ext uri="{FF2B5EF4-FFF2-40B4-BE49-F238E27FC236}">
                <a16:creationId xmlns:a16="http://schemas.microsoft.com/office/drawing/2014/main" id="{0826D299-7FC6-4A8B-BA75-7DA533F8057D}"/>
              </a:ext>
            </a:extLst>
          </p:cNvPr>
          <p:cNvSpPr>
            <a:spLocks/>
          </p:cNvSpPr>
          <p:nvPr/>
        </p:nvSpPr>
        <p:spPr bwMode="auto">
          <a:xfrm>
            <a:off x="4552950" y="685800"/>
            <a:ext cx="823913" cy="1001713"/>
          </a:xfrm>
          <a:custGeom>
            <a:avLst/>
            <a:gdLst>
              <a:gd name="T0" fmla="*/ 0 w 1234497"/>
              <a:gd name="T1" fmla="*/ 0 h 1501897"/>
              <a:gd name="T2" fmla="*/ 244938 w 1234497"/>
              <a:gd name="T3" fmla="*/ 0 h 1501897"/>
              <a:gd name="T4" fmla="*/ 244938 w 1234497"/>
              <a:gd name="T5" fmla="*/ 297203 h 1501897"/>
              <a:gd name="T6" fmla="*/ 0 w 1234497"/>
              <a:gd name="T7" fmla="*/ 297203 h 1501897"/>
              <a:gd name="T8" fmla="*/ 0 w 1234497"/>
              <a:gd name="T9" fmla="*/ 0 h 15018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4497" h="1501897">
                <a:moveTo>
                  <a:pt x="0" y="0"/>
                </a:moveTo>
                <a:lnTo>
                  <a:pt x="1234498" y="0"/>
                </a:lnTo>
                <a:lnTo>
                  <a:pt x="1234498" y="1501897"/>
                </a:lnTo>
                <a:lnTo>
                  <a:pt x="0" y="1501897"/>
                </a:lnTo>
                <a:lnTo>
                  <a:pt x="0" y="0"/>
                </a:ln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a:p>
        </p:txBody>
      </p:sp>
      <p:sp>
        <p:nvSpPr>
          <p:cNvPr id="3079" name="Freeform 12">
            <a:extLst>
              <a:ext uri="{FF2B5EF4-FFF2-40B4-BE49-F238E27FC236}">
                <a16:creationId xmlns:a16="http://schemas.microsoft.com/office/drawing/2014/main" id="{8A5C2DBA-402C-49A0-AAF0-DA4F5750E665}"/>
              </a:ext>
            </a:extLst>
          </p:cNvPr>
          <p:cNvSpPr>
            <a:spLocks/>
          </p:cNvSpPr>
          <p:nvPr/>
        </p:nvSpPr>
        <p:spPr bwMode="auto">
          <a:xfrm>
            <a:off x="6640513" y="723900"/>
            <a:ext cx="927100" cy="925513"/>
          </a:xfrm>
          <a:custGeom>
            <a:avLst/>
            <a:gdLst>
              <a:gd name="T0" fmla="*/ 0 w 1389836"/>
              <a:gd name="T1" fmla="*/ 0 h 1389836"/>
              <a:gd name="T2" fmla="*/ 275179 w 1389836"/>
              <a:gd name="T3" fmla="*/ 0 h 1389836"/>
              <a:gd name="T4" fmla="*/ 275179 w 1389836"/>
              <a:gd name="T5" fmla="*/ 273300 h 1389836"/>
              <a:gd name="T6" fmla="*/ 0 w 1389836"/>
              <a:gd name="T7" fmla="*/ 273300 h 1389836"/>
              <a:gd name="T8" fmla="*/ 0 w 1389836"/>
              <a:gd name="T9" fmla="*/ 0 h 13898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9836" h="1389836">
                <a:moveTo>
                  <a:pt x="0" y="0"/>
                </a:moveTo>
                <a:lnTo>
                  <a:pt x="1389836" y="0"/>
                </a:lnTo>
                <a:lnTo>
                  <a:pt x="1389836" y="1389836"/>
                </a:lnTo>
                <a:lnTo>
                  <a:pt x="0" y="1389836"/>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a:p>
        </p:txBody>
      </p:sp>
      <p:sp>
        <p:nvSpPr>
          <p:cNvPr id="13" name="TextBox 13">
            <a:extLst>
              <a:ext uri="{FF2B5EF4-FFF2-40B4-BE49-F238E27FC236}">
                <a16:creationId xmlns:a16="http://schemas.microsoft.com/office/drawing/2014/main" id="{6DEB3F00-B25A-4C49-B073-966A7CD7578C}"/>
              </a:ext>
            </a:extLst>
          </p:cNvPr>
          <p:cNvSpPr txBox="1"/>
          <p:nvPr/>
        </p:nvSpPr>
        <p:spPr>
          <a:xfrm>
            <a:off x="2598738" y="3851275"/>
            <a:ext cx="6994525" cy="2638425"/>
          </a:xfrm>
          <a:prstGeom prst="rect">
            <a:avLst/>
          </a:prstGeom>
        </p:spPr>
        <p:txBody>
          <a:bodyPr lIns="0" tIns="0" rIns="0" bIns="0">
            <a:spAutoFit/>
          </a:bodyPr>
          <a:lstStyle/>
          <a:p>
            <a:pPr algn="ctr">
              <a:lnSpc>
                <a:spcPts val="2613"/>
              </a:lnSpc>
              <a:defRPr/>
            </a:pPr>
            <a:r>
              <a:rPr lang="en-US" sz="1867" spc="280">
                <a:solidFill>
                  <a:srgbClr val="0B1320"/>
                </a:solidFill>
                <a:latin typeface="Poppins Bold"/>
                <a:ea typeface="Poppins Bold"/>
                <a:cs typeface="Poppins Bold"/>
                <a:sym typeface="Poppins Bold"/>
              </a:rPr>
              <a:t>PROGRAM STUDI TEKNOLOGI PANGAN </a:t>
            </a:r>
          </a:p>
          <a:p>
            <a:pPr algn="ctr">
              <a:lnSpc>
                <a:spcPts val="2613"/>
              </a:lnSpc>
              <a:defRPr/>
            </a:pPr>
            <a:r>
              <a:rPr lang="en-US" sz="1867" spc="280">
                <a:solidFill>
                  <a:srgbClr val="0B1320"/>
                </a:solidFill>
                <a:latin typeface="Poppins Bold"/>
                <a:ea typeface="Poppins Bold"/>
                <a:cs typeface="Poppins Bold"/>
                <a:sym typeface="Poppins Bold"/>
              </a:rPr>
              <a:t>UNIVERSITAS PGRI SEMARANG</a:t>
            </a:r>
          </a:p>
          <a:p>
            <a:pPr algn="ctr">
              <a:lnSpc>
                <a:spcPts val="2613"/>
              </a:lnSpc>
              <a:defRPr/>
            </a:pPr>
            <a:r>
              <a:rPr lang="en-US" sz="1867" spc="280">
                <a:solidFill>
                  <a:srgbClr val="0B1320"/>
                </a:solidFill>
                <a:latin typeface="Poppins Bold"/>
                <a:ea typeface="Poppins Bold"/>
                <a:cs typeface="Poppins Bold"/>
                <a:sym typeface="Poppins Bold"/>
              </a:rPr>
              <a:t>&amp;</a:t>
            </a:r>
          </a:p>
          <a:p>
            <a:pPr algn="ctr">
              <a:lnSpc>
                <a:spcPts val="2613"/>
              </a:lnSpc>
              <a:defRPr/>
            </a:pPr>
            <a:r>
              <a:rPr lang="en-US" sz="1867" spc="280">
                <a:solidFill>
                  <a:srgbClr val="0B1320"/>
                </a:solidFill>
                <a:latin typeface="Poppins Bold"/>
                <a:ea typeface="Poppins Bold"/>
                <a:cs typeface="Poppins Bold"/>
                <a:sym typeface="Poppins Bold"/>
              </a:rPr>
              <a:t>PROGRAM STUDI TEKNOLOGI HASIL PERTANIAN</a:t>
            </a:r>
          </a:p>
          <a:p>
            <a:pPr algn="ctr">
              <a:lnSpc>
                <a:spcPts val="2613"/>
              </a:lnSpc>
              <a:defRPr/>
            </a:pPr>
            <a:r>
              <a:rPr lang="en-US" sz="1867" spc="280">
                <a:solidFill>
                  <a:srgbClr val="0B1320"/>
                </a:solidFill>
                <a:latin typeface="Poppins Bold"/>
                <a:ea typeface="Poppins Bold"/>
                <a:cs typeface="Poppins Bold"/>
                <a:sym typeface="Poppins Bold"/>
              </a:rPr>
              <a:t>UNIVERSITAS VETERAN BANGUN NUSANTARA SUKOHARJO</a:t>
            </a:r>
          </a:p>
          <a:p>
            <a:pPr algn="ctr">
              <a:lnSpc>
                <a:spcPts val="2613"/>
              </a:lnSpc>
              <a:defRPr/>
            </a:pPr>
            <a:endParaRPr lang="en-US" sz="1867" spc="280">
              <a:solidFill>
                <a:srgbClr val="0B1320"/>
              </a:solidFill>
              <a:latin typeface="Poppins Bold"/>
              <a:ea typeface="Poppins Bold"/>
              <a:cs typeface="Poppins Bold"/>
              <a:sym typeface="Poppins Bold"/>
            </a:endParaRPr>
          </a:p>
        </p:txBody>
      </p:sp>
      <p:sp>
        <p:nvSpPr>
          <p:cNvPr id="14" name="TextBox 14">
            <a:extLst>
              <a:ext uri="{FF2B5EF4-FFF2-40B4-BE49-F238E27FC236}">
                <a16:creationId xmlns:a16="http://schemas.microsoft.com/office/drawing/2014/main" id="{0972F8C4-F585-48FC-B92F-D611E9F46254}"/>
              </a:ext>
            </a:extLst>
          </p:cNvPr>
          <p:cNvSpPr txBox="1"/>
          <p:nvPr/>
        </p:nvSpPr>
        <p:spPr>
          <a:xfrm>
            <a:off x="2540000" y="2389188"/>
            <a:ext cx="7042150" cy="1276350"/>
          </a:xfrm>
          <a:prstGeom prst="rect">
            <a:avLst/>
          </a:prstGeom>
        </p:spPr>
        <p:txBody>
          <a:bodyPr lIns="0" tIns="0" rIns="0" bIns="0">
            <a:spAutoFit/>
          </a:bodyPr>
          <a:lstStyle/>
          <a:p>
            <a:pPr algn="ctr">
              <a:lnSpc>
                <a:spcPts val="5227"/>
              </a:lnSpc>
              <a:defRPr/>
            </a:pPr>
            <a:r>
              <a:rPr lang="en-US" sz="3734" spc="187">
                <a:solidFill>
                  <a:srgbClr val="0B1320"/>
                </a:solidFill>
                <a:latin typeface="League Spartan"/>
                <a:ea typeface="League Spartan"/>
                <a:cs typeface="League Spartan"/>
                <a:sym typeface="League Spartan"/>
              </a:rPr>
              <a:t>PROGRAM BANTUAN PDK </a:t>
            </a:r>
          </a:p>
          <a:p>
            <a:pPr algn="ctr">
              <a:lnSpc>
                <a:spcPts val="5227"/>
              </a:lnSpc>
              <a:defRPr/>
            </a:pPr>
            <a:r>
              <a:rPr lang="en-US" sz="3734" spc="187">
                <a:solidFill>
                  <a:srgbClr val="058FD2"/>
                </a:solidFill>
                <a:latin typeface="League Spartan"/>
                <a:ea typeface="League Spartan"/>
                <a:cs typeface="League Spartan"/>
                <a:sym typeface="League Spartan"/>
              </a:rPr>
              <a:t>KEMDIKBUD 2024</a:t>
            </a:r>
          </a:p>
        </p:txBody>
      </p:sp>
      <p:grpSp>
        <p:nvGrpSpPr>
          <p:cNvPr id="3082" name="Group 16">
            <a:extLst>
              <a:ext uri="{FF2B5EF4-FFF2-40B4-BE49-F238E27FC236}">
                <a16:creationId xmlns:a16="http://schemas.microsoft.com/office/drawing/2014/main" id="{7CF953A7-A1FB-4D89-806D-B53142700353}"/>
              </a:ext>
            </a:extLst>
          </p:cNvPr>
          <p:cNvGrpSpPr>
            <a:grpSpLocks/>
          </p:cNvGrpSpPr>
          <p:nvPr/>
        </p:nvGrpSpPr>
        <p:grpSpPr bwMode="auto">
          <a:xfrm>
            <a:off x="5507038" y="685800"/>
            <a:ext cx="1000125" cy="1001713"/>
            <a:chOff x="8260025" y="1028700"/>
            <a:chExt cx="1501897" cy="1501897"/>
          </a:xfrm>
        </p:grpSpPr>
        <p:sp>
          <p:nvSpPr>
            <p:cNvPr id="16" name="Oval 15">
              <a:extLst>
                <a:ext uri="{FF2B5EF4-FFF2-40B4-BE49-F238E27FC236}">
                  <a16:creationId xmlns:a16="http://schemas.microsoft.com/office/drawing/2014/main" id="{C6619BC1-6C07-4BB5-B95C-0E9ACA28902C}"/>
                </a:ext>
              </a:extLst>
            </p:cNvPr>
            <p:cNvSpPr/>
            <p:nvPr/>
          </p:nvSpPr>
          <p:spPr>
            <a:xfrm>
              <a:off x="8457893" y="1288141"/>
              <a:ext cx="1068016" cy="1111545"/>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3084" name="Freeform 11">
              <a:extLst>
                <a:ext uri="{FF2B5EF4-FFF2-40B4-BE49-F238E27FC236}">
                  <a16:creationId xmlns:a16="http://schemas.microsoft.com/office/drawing/2014/main" id="{32E0794F-3EE1-4EDC-A9CE-0949FF38F4BF}"/>
                </a:ext>
              </a:extLst>
            </p:cNvPr>
            <p:cNvSpPr>
              <a:spLocks/>
            </p:cNvSpPr>
            <p:nvPr/>
          </p:nvSpPr>
          <p:spPr bwMode="auto">
            <a:xfrm>
              <a:off x="8260025" y="1028700"/>
              <a:ext cx="1501897" cy="1501897"/>
            </a:xfrm>
            <a:custGeom>
              <a:avLst/>
              <a:gdLst>
                <a:gd name="T0" fmla="*/ 0 w 1501897"/>
                <a:gd name="T1" fmla="*/ 0 h 1501897"/>
                <a:gd name="T2" fmla="*/ 1501897 w 1501897"/>
                <a:gd name="T3" fmla="*/ 0 h 1501897"/>
                <a:gd name="T4" fmla="*/ 1501897 w 1501897"/>
                <a:gd name="T5" fmla="*/ 1501897 h 1501897"/>
                <a:gd name="T6" fmla="*/ 0 w 1501897"/>
                <a:gd name="T7" fmla="*/ 1501897 h 1501897"/>
                <a:gd name="T8" fmla="*/ 0 w 1501897"/>
                <a:gd name="T9" fmla="*/ 0 h 15018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1897" h="1501897">
                  <a:moveTo>
                    <a:pt x="0" y="0"/>
                  </a:moveTo>
                  <a:lnTo>
                    <a:pt x="1501897" y="0"/>
                  </a:lnTo>
                  <a:lnTo>
                    <a:pt x="1501897" y="1501897"/>
                  </a:lnTo>
                  <a:lnTo>
                    <a:pt x="0" y="1501897"/>
                  </a:lnTo>
                  <a:lnTo>
                    <a:pt x="0" y="0"/>
                  </a:lnTo>
                  <a:close/>
                </a:path>
              </a:pathLst>
            </a:cu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a:xfrm>
            <a:off x="76200" y="819431"/>
            <a:ext cx="11963400" cy="923330"/>
          </a:xfrm>
        </p:spPr>
        <p:txBody>
          <a:bodyPr/>
          <a:lstStyle/>
          <a:p>
            <a:pPr marL="167058"/>
            <a:r>
              <a:rPr lang="en-US" sz="3000" b="1" dirty="0" err="1">
                <a:solidFill>
                  <a:schemeClr val="tx1"/>
                </a:solidFill>
              </a:rPr>
              <a:t>Konversi</a:t>
            </a:r>
            <a:r>
              <a:rPr lang="en-US" sz="3000" b="1" dirty="0">
                <a:solidFill>
                  <a:schemeClr val="tx1"/>
                </a:solidFill>
              </a:rPr>
              <a:t> Kadar N </a:t>
            </a:r>
            <a:r>
              <a:rPr lang="en-US" sz="3000" b="1" dirty="0" err="1">
                <a:solidFill>
                  <a:schemeClr val="tx1"/>
                </a:solidFill>
              </a:rPr>
              <a:t>menjadi</a:t>
            </a:r>
            <a:r>
              <a:rPr lang="en-US" sz="3000" b="1" dirty="0">
                <a:solidFill>
                  <a:schemeClr val="tx1"/>
                </a:solidFill>
              </a:rPr>
              <a:t> Kadar Protein </a:t>
            </a:r>
            <a:r>
              <a:rPr lang="en-US" sz="3000" b="1" dirty="0" err="1">
                <a:solidFill>
                  <a:schemeClr val="tx1"/>
                </a:solidFill>
              </a:rPr>
              <a:t>pada</a:t>
            </a:r>
            <a:r>
              <a:rPr lang="en-US" sz="3000" b="1" dirty="0">
                <a:solidFill>
                  <a:schemeClr val="tx1"/>
                </a:solidFill>
              </a:rPr>
              <a:t> </a:t>
            </a:r>
            <a:r>
              <a:rPr lang="en-US" sz="3000" b="1" dirty="0" err="1">
                <a:solidFill>
                  <a:schemeClr val="tx1"/>
                </a:solidFill>
              </a:rPr>
              <a:t>Beberapa</a:t>
            </a:r>
            <a:r>
              <a:rPr lang="en-US" sz="3000" b="1" dirty="0">
                <a:solidFill>
                  <a:schemeClr val="tx1"/>
                </a:solidFill>
              </a:rPr>
              <a:t> </a:t>
            </a:r>
            <a:r>
              <a:rPr lang="en-US" sz="3000" b="1" dirty="0" err="1">
                <a:solidFill>
                  <a:schemeClr val="tx1"/>
                </a:solidFill>
              </a:rPr>
              <a:t>Bahan</a:t>
            </a:r>
            <a:r>
              <a:rPr lang="en-US" sz="3000" b="1" dirty="0">
                <a:solidFill>
                  <a:schemeClr val="tx1"/>
                </a:solidFill>
              </a:rPr>
              <a:t> </a:t>
            </a:r>
            <a:r>
              <a:rPr lang="en-US" sz="3000" b="1" dirty="0" err="1">
                <a:solidFill>
                  <a:schemeClr val="tx1"/>
                </a:solidFill>
              </a:rPr>
              <a:t>Pangan</a:t>
            </a:r>
            <a:endParaRPr lang="en-US" sz="3000" b="1"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2963632"/>
              </p:ext>
            </p:extLst>
          </p:nvPr>
        </p:nvGraphicFramePr>
        <p:xfrm>
          <a:off x="457200" y="1768161"/>
          <a:ext cx="10667999" cy="4656060"/>
        </p:xfrm>
        <a:graphic>
          <a:graphicData uri="http://schemas.openxmlformats.org/drawingml/2006/table">
            <a:tbl>
              <a:tblPr firstRow="1" bandRow="1">
                <a:tableStyleId>{5940675A-B579-460E-94D1-54222C63F5DA}</a:tableStyleId>
              </a:tblPr>
              <a:tblGrid>
                <a:gridCol w="820615">
                  <a:extLst>
                    <a:ext uri="{9D8B030D-6E8A-4147-A177-3AD203B41FA5}">
                      <a16:colId xmlns:a16="http://schemas.microsoft.com/office/drawing/2014/main" val="20000"/>
                    </a:ext>
                  </a:extLst>
                </a:gridCol>
                <a:gridCol w="6188807">
                  <a:extLst>
                    <a:ext uri="{9D8B030D-6E8A-4147-A177-3AD203B41FA5}">
                      <a16:colId xmlns:a16="http://schemas.microsoft.com/office/drawing/2014/main" val="20001"/>
                    </a:ext>
                  </a:extLst>
                </a:gridCol>
                <a:gridCol w="3658577">
                  <a:extLst>
                    <a:ext uri="{9D8B030D-6E8A-4147-A177-3AD203B41FA5}">
                      <a16:colId xmlns:a16="http://schemas.microsoft.com/office/drawing/2014/main" val="20002"/>
                    </a:ext>
                  </a:extLst>
                </a:gridCol>
              </a:tblGrid>
              <a:tr h="405808">
                <a:tc>
                  <a:txBody>
                    <a:bodyPr/>
                    <a:lstStyle/>
                    <a:p>
                      <a:r>
                        <a:rPr lang="en-US" sz="2400" dirty="0"/>
                        <a:t>No</a:t>
                      </a:r>
                    </a:p>
                  </a:txBody>
                  <a:tcPr marL="68580" marR="68580" marT="31635" marB="31635"/>
                </a:tc>
                <a:tc>
                  <a:txBody>
                    <a:bodyPr/>
                    <a:lstStyle/>
                    <a:p>
                      <a:r>
                        <a:rPr lang="en-US" sz="2400" dirty="0" err="1"/>
                        <a:t>Bahan</a:t>
                      </a:r>
                      <a:endParaRPr lang="en-US" sz="2400" dirty="0"/>
                    </a:p>
                  </a:txBody>
                  <a:tcPr marL="68580" marR="68580" marT="31635" marB="31635"/>
                </a:tc>
                <a:tc>
                  <a:txBody>
                    <a:bodyPr/>
                    <a:lstStyle/>
                    <a:p>
                      <a:r>
                        <a:rPr lang="en-US" sz="2400" dirty="0" err="1"/>
                        <a:t>Faktor</a:t>
                      </a:r>
                      <a:r>
                        <a:rPr lang="en-US" sz="2400" dirty="0"/>
                        <a:t> </a:t>
                      </a:r>
                      <a:r>
                        <a:rPr lang="en-US" sz="2400" dirty="0" err="1"/>
                        <a:t>Konversi</a:t>
                      </a:r>
                      <a:endParaRPr lang="en-US" sz="2400" dirty="0"/>
                    </a:p>
                  </a:txBody>
                  <a:tcPr marL="68580" marR="68580" marT="31635" marB="31635"/>
                </a:tc>
                <a:extLst>
                  <a:ext uri="{0D108BD9-81ED-4DB2-BD59-A6C34878D82A}">
                    <a16:rowId xmlns:a16="http://schemas.microsoft.com/office/drawing/2014/main" val="10000"/>
                  </a:ext>
                </a:extLst>
              </a:tr>
              <a:tr h="405808">
                <a:tc>
                  <a:txBody>
                    <a:bodyPr/>
                    <a:lstStyle/>
                    <a:p>
                      <a:pPr algn="r"/>
                      <a:r>
                        <a:rPr lang="en-US" sz="2400" dirty="0"/>
                        <a:t>1.</a:t>
                      </a:r>
                    </a:p>
                  </a:txBody>
                  <a:tcPr marL="68580" marR="68580" marT="31635" marB="31635"/>
                </a:tc>
                <a:tc>
                  <a:txBody>
                    <a:bodyPr/>
                    <a:lstStyle/>
                    <a:p>
                      <a:pPr algn="l"/>
                      <a:r>
                        <a:rPr lang="en-US" sz="2400" dirty="0" err="1"/>
                        <a:t>Kenari</a:t>
                      </a:r>
                      <a:endParaRPr lang="en-US" sz="2400" dirty="0"/>
                    </a:p>
                  </a:txBody>
                  <a:tcPr marL="68580" marR="68580" marT="31635" marB="31635"/>
                </a:tc>
                <a:tc>
                  <a:txBody>
                    <a:bodyPr/>
                    <a:lstStyle/>
                    <a:p>
                      <a:pPr algn="r"/>
                      <a:r>
                        <a:rPr lang="en-US" sz="2400" dirty="0"/>
                        <a:t>5,18</a:t>
                      </a:r>
                    </a:p>
                  </a:txBody>
                  <a:tcPr marL="68580" marR="68580" marT="31635" marB="31635"/>
                </a:tc>
                <a:extLst>
                  <a:ext uri="{0D108BD9-81ED-4DB2-BD59-A6C34878D82A}">
                    <a16:rowId xmlns:a16="http://schemas.microsoft.com/office/drawing/2014/main" val="10001"/>
                  </a:ext>
                </a:extLst>
              </a:tr>
              <a:tr h="405808">
                <a:tc>
                  <a:txBody>
                    <a:bodyPr/>
                    <a:lstStyle/>
                    <a:p>
                      <a:pPr algn="r"/>
                      <a:r>
                        <a:rPr lang="en-US" sz="2400" dirty="0"/>
                        <a:t>2.</a:t>
                      </a:r>
                    </a:p>
                  </a:txBody>
                  <a:tcPr marL="68580" marR="68580" marT="31635" marB="31635"/>
                </a:tc>
                <a:tc>
                  <a:txBody>
                    <a:bodyPr/>
                    <a:lstStyle/>
                    <a:p>
                      <a:pPr algn="l"/>
                      <a:r>
                        <a:rPr lang="en-US" sz="2400" dirty="0" err="1"/>
                        <a:t>Kacang</a:t>
                      </a:r>
                      <a:r>
                        <a:rPr lang="en-US" sz="2400" dirty="0"/>
                        <a:t> </a:t>
                      </a:r>
                      <a:r>
                        <a:rPr lang="en-US" sz="2400" dirty="0" err="1"/>
                        <a:t>tanah</a:t>
                      </a:r>
                      <a:endParaRPr lang="en-US" sz="2400" dirty="0"/>
                    </a:p>
                  </a:txBody>
                  <a:tcPr marL="68580" marR="68580" marT="31635" marB="31635"/>
                </a:tc>
                <a:tc>
                  <a:txBody>
                    <a:bodyPr/>
                    <a:lstStyle/>
                    <a:p>
                      <a:pPr algn="r"/>
                      <a:r>
                        <a:rPr lang="en-US" sz="2400" dirty="0"/>
                        <a:t>5,46</a:t>
                      </a:r>
                    </a:p>
                  </a:txBody>
                  <a:tcPr marL="68580" marR="68580" marT="31635" marB="31635"/>
                </a:tc>
                <a:extLst>
                  <a:ext uri="{0D108BD9-81ED-4DB2-BD59-A6C34878D82A}">
                    <a16:rowId xmlns:a16="http://schemas.microsoft.com/office/drawing/2014/main" val="10002"/>
                  </a:ext>
                </a:extLst>
              </a:tr>
              <a:tr h="405808">
                <a:tc>
                  <a:txBody>
                    <a:bodyPr/>
                    <a:lstStyle/>
                    <a:p>
                      <a:pPr algn="r"/>
                      <a:r>
                        <a:rPr lang="en-US" sz="2400" dirty="0"/>
                        <a:t>3.</a:t>
                      </a:r>
                    </a:p>
                  </a:txBody>
                  <a:tcPr marL="68580" marR="68580" marT="31635" marB="31635"/>
                </a:tc>
                <a:tc>
                  <a:txBody>
                    <a:bodyPr/>
                    <a:lstStyle/>
                    <a:p>
                      <a:pPr algn="l"/>
                      <a:r>
                        <a:rPr lang="en-US" sz="2400" dirty="0"/>
                        <a:t>Gelatin</a:t>
                      </a:r>
                    </a:p>
                  </a:txBody>
                  <a:tcPr marL="68580" marR="68580" marT="31635" marB="31635"/>
                </a:tc>
                <a:tc>
                  <a:txBody>
                    <a:bodyPr/>
                    <a:lstStyle/>
                    <a:p>
                      <a:pPr algn="r"/>
                      <a:r>
                        <a:rPr lang="en-US" sz="2400" dirty="0"/>
                        <a:t>5,55</a:t>
                      </a:r>
                    </a:p>
                  </a:txBody>
                  <a:tcPr marL="68580" marR="68580" marT="31635" marB="31635"/>
                </a:tc>
                <a:extLst>
                  <a:ext uri="{0D108BD9-81ED-4DB2-BD59-A6C34878D82A}">
                    <a16:rowId xmlns:a16="http://schemas.microsoft.com/office/drawing/2014/main" val="10003"/>
                  </a:ext>
                </a:extLst>
              </a:tr>
              <a:tr h="405808">
                <a:tc>
                  <a:txBody>
                    <a:bodyPr/>
                    <a:lstStyle/>
                    <a:p>
                      <a:pPr algn="r"/>
                      <a:r>
                        <a:rPr lang="en-US" sz="2400" dirty="0"/>
                        <a:t>4.</a:t>
                      </a:r>
                    </a:p>
                  </a:txBody>
                  <a:tcPr marL="68580" marR="68580" marT="31635" marB="31635"/>
                </a:tc>
                <a:tc>
                  <a:txBody>
                    <a:bodyPr/>
                    <a:lstStyle/>
                    <a:p>
                      <a:pPr algn="l"/>
                      <a:r>
                        <a:rPr lang="en-US" sz="2400" dirty="0" err="1"/>
                        <a:t>Roti</a:t>
                      </a:r>
                      <a:r>
                        <a:rPr lang="en-US" sz="2400" dirty="0"/>
                        <a:t>, </a:t>
                      </a:r>
                      <a:r>
                        <a:rPr lang="en-US" sz="2400" dirty="0" err="1"/>
                        <a:t>gandum</a:t>
                      </a:r>
                      <a:r>
                        <a:rPr lang="en-US" sz="2400" dirty="0"/>
                        <a:t>, </a:t>
                      </a:r>
                      <a:r>
                        <a:rPr lang="en-US" sz="2400" dirty="0" err="1"/>
                        <a:t>Makaroni</a:t>
                      </a:r>
                      <a:r>
                        <a:rPr lang="en-US" sz="2400" dirty="0"/>
                        <a:t>, </a:t>
                      </a:r>
                      <a:r>
                        <a:rPr lang="en-US" sz="2400" dirty="0" err="1"/>
                        <a:t>Bakmi</a:t>
                      </a:r>
                      <a:endParaRPr lang="en-US" sz="2400" dirty="0"/>
                    </a:p>
                  </a:txBody>
                  <a:tcPr marL="68580" marR="68580" marT="31635" marB="31635"/>
                </a:tc>
                <a:tc>
                  <a:txBody>
                    <a:bodyPr/>
                    <a:lstStyle/>
                    <a:p>
                      <a:pPr algn="r"/>
                      <a:r>
                        <a:rPr lang="en-US" sz="2400" dirty="0"/>
                        <a:t>5,70</a:t>
                      </a:r>
                    </a:p>
                  </a:txBody>
                  <a:tcPr marL="68580" marR="68580" marT="31635" marB="31635"/>
                </a:tc>
                <a:extLst>
                  <a:ext uri="{0D108BD9-81ED-4DB2-BD59-A6C34878D82A}">
                    <a16:rowId xmlns:a16="http://schemas.microsoft.com/office/drawing/2014/main" val="10004"/>
                  </a:ext>
                </a:extLst>
              </a:tr>
              <a:tr h="405808">
                <a:tc>
                  <a:txBody>
                    <a:bodyPr/>
                    <a:lstStyle/>
                    <a:p>
                      <a:pPr algn="r"/>
                      <a:r>
                        <a:rPr lang="en-US" sz="2400" dirty="0"/>
                        <a:t>5.</a:t>
                      </a:r>
                    </a:p>
                  </a:txBody>
                  <a:tcPr marL="68580" marR="68580" marT="31635" marB="31635"/>
                </a:tc>
                <a:tc>
                  <a:txBody>
                    <a:bodyPr/>
                    <a:lstStyle/>
                    <a:p>
                      <a:pPr algn="l"/>
                      <a:r>
                        <a:rPr lang="en-US" sz="2400" dirty="0" err="1"/>
                        <a:t>Kedelai</a:t>
                      </a:r>
                      <a:endParaRPr lang="en-US" sz="2400" dirty="0"/>
                    </a:p>
                  </a:txBody>
                  <a:tcPr marL="68580" marR="68580" marT="31635" marB="31635"/>
                </a:tc>
                <a:tc>
                  <a:txBody>
                    <a:bodyPr/>
                    <a:lstStyle/>
                    <a:p>
                      <a:pPr algn="r"/>
                      <a:r>
                        <a:rPr lang="en-US" sz="2400" dirty="0"/>
                        <a:t>5,75</a:t>
                      </a:r>
                    </a:p>
                  </a:txBody>
                  <a:tcPr marL="68580" marR="68580" marT="31635" marB="31635"/>
                </a:tc>
                <a:extLst>
                  <a:ext uri="{0D108BD9-81ED-4DB2-BD59-A6C34878D82A}">
                    <a16:rowId xmlns:a16="http://schemas.microsoft.com/office/drawing/2014/main" val="10005"/>
                  </a:ext>
                </a:extLst>
              </a:tr>
              <a:tr h="405808">
                <a:tc>
                  <a:txBody>
                    <a:bodyPr/>
                    <a:lstStyle/>
                    <a:p>
                      <a:pPr algn="r"/>
                      <a:r>
                        <a:rPr lang="en-US" sz="2400" dirty="0"/>
                        <a:t>6.</a:t>
                      </a:r>
                    </a:p>
                  </a:txBody>
                  <a:tcPr marL="68580" marR="68580" marT="31635" marB="31635"/>
                </a:tc>
                <a:tc>
                  <a:txBody>
                    <a:bodyPr/>
                    <a:lstStyle/>
                    <a:p>
                      <a:pPr algn="l"/>
                      <a:r>
                        <a:rPr lang="en-US" sz="2400" dirty="0"/>
                        <a:t>Cereal</a:t>
                      </a:r>
                    </a:p>
                  </a:txBody>
                  <a:tcPr marL="68580" marR="68580" marT="31635" marB="31635"/>
                </a:tc>
                <a:tc>
                  <a:txBody>
                    <a:bodyPr/>
                    <a:lstStyle/>
                    <a:p>
                      <a:pPr algn="r"/>
                      <a:r>
                        <a:rPr lang="en-US" sz="2400" dirty="0"/>
                        <a:t>5.83</a:t>
                      </a:r>
                    </a:p>
                  </a:txBody>
                  <a:tcPr marL="68580" marR="68580" marT="31635" marB="31635"/>
                </a:tc>
                <a:extLst>
                  <a:ext uri="{0D108BD9-81ED-4DB2-BD59-A6C34878D82A}">
                    <a16:rowId xmlns:a16="http://schemas.microsoft.com/office/drawing/2014/main" val="10006"/>
                  </a:ext>
                </a:extLst>
              </a:tr>
              <a:tr h="405808">
                <a:tc>
                  <a:txBody>
                    <a:bodyPr/>
                    <a:lstStyle/>
                    <a:p>
                      <a:pPr algn="r"/>
                      <a:r>
                        <a:rPr lang="en-US" sz="2400" dirty="0"/>
                        <a:t>7.</a:t>
                      </a:r>
                    </a:p>
                  </a:txBody>
                  <a:tcPr marL="68580" marR="68580" marT="31635" marB="31635"/>
                </a:tc>
                <a:tc>
                  <a:txBody>
                    <a:bodyPr/>
                    <a:lstStyle/>
                    <a:p>
                      <a:pPr algn="l"/>
                      <a:r>
                        <a:rPr lang="en-US" sz="2400" dirty="0" err="1"/>
                        <a:t>Beras</a:t>
                      </a:r>
                      <a:endParaRPr lang="en-US" sz="2400" dirty="0"/>
                    </a:p>
                  </a:txBody>
                  <a:tcPr marL="68580" marR="68580" marT="31635" marB="31635"/>
                </a:tc>
                <a:tc>
                  <a:txBody>
                    <a:bodyPr/>
                    <a:lstStyle/>
                    <a:p>
                      <a:pPr algn="r"/>
                      <a:r>
                        <a:rPr lang="en-US" sz="2400" dirty="0"/>
                        <a:t>5,95</a:t>
                      </a:r>
                    </a:p>
                  </a:txBody>
                  <a:tcPr marL="68580" marR="68580" marT="31635" marB="31635"/>
                </a:tc>
                <a:extLst>
                  <a:ext uri="{0D108BD9-81ED-4DB2-BD59-A6C34878D82A}">
                    <a16:rowId xmlns:a16="http://schemas.microsoft.com/office/drawing/2014/main" val="10007"/>
                  </a:ext>
                </a:extLst>
              </a:tr>
              <a:tr h="751770">
                <a:tc>
                  <a:txBody>
                    <a:bodyPr/>
                    <a:lstStyle/>
                    <a:p>
                      <a:pPr algn="r"/>
                      <a:r>
                        <a:rPr lang="en-US" sz="2400" dirty="0"/>
                        <a:t>8.</a:t>
                      </a:r>
                    </a:p>
                  </a:txBody>
                  <a:tcPr marL="68580" marR="68580" marT="31635" marB="31635"/>
                </a:tc>
                <a:tc>
                  <a:txBody>
                    <a:bodyPr/>
                    <a:lstStyle/>
                    <a:p>
                      <a:pPr algn="l"/>
                      <a:r>
                        <a:rPr lang="en-US" sz="2400" dirty="0" err="1"/>
                        <a:t>Bir</a:t>
                      </a:r>
                      <a:r>
                        <a:rPr lang="en-US" sz="2400" dirty="0"/>
                        <a:t>, </a:t>
                      </a:r>
                      <a:r>
                        <a:rPr lang="en-US" sz="2400" dirty="0" err="1"/>
                        <a:t>Sirup</a:t>
                      </a:r>
                      <a:r>
                        <a:rPr lang="en-US" sz="2400" dirty="0"/>
                        <a:t>, </a:t>
                      </a:r>
                      <a:r>
                        <a:rPr lang="en-US" sz="2400" dirty="0" err="1"/>
                        <a:t>biji-bijian.,ragi</a:t>
                      </a:r>
                      <a:r>
                        <a:rPr lang="en-US" sz="2400" dirty="0"/>
                        <a:t>, </a:t>
                      </a:r>
                      <a:r>
                        <a:rPr lang="en-US" sz="2400" dirty="0" err="1"/>
                        <a:t>pakan</a:t>
                      </a:r>
                      <a:r>
                        <a:rPr lang="en-US" sz="2400" dirty="0"/>
                        <a:t> </a:t>
                      </a:r>
                      <a:r>
                        <a:rPr lang="en-US" sz="2400" dirty="0" err="1"/>
                        <a:t>ternak</a:t>
                      </a:r>
                      <a:r>
                        <a:rPr lang="en-US" sz="2400" dirty="0"/>
                        <a:t>, </a:t>
                      </a:r>
                      <a:r>
                        <a:rPr lang="en-US" sz="2400" dirty="0" err="1"/>
                        <a:t>teh</a:t>
                      </a:r>
                      <a:r>
                        <a:rPr lang="en-US" sz="2400" dirty="0"/>
                        <a:t> </a:t>
                      </a:r>
                      <a:r>
                        <a:rPr lang="en-US" sz="2400" dirty="0" err="1"/>
                        <a:t>buah-buahan</a:t>
                      </a:r>
                      <a:r>
                        <a:rPr lang="en-US" sz="2400" dirty="0"/>
                        <a:t>, malt</a:t>
                      </a:r>
                    </a:p>
                  </a:txBody>
                  <a:tcPr marL="68580" marR="68580" marT="31635" marB="31635"/>
                </a:tc>
                <a:tc>
                  <a:txBody>
                    <a:bodyPr/>
                    <a:lstStyle/>
                    <a:p>
                      <a:pPr algn="r"/>
                      <a:endParaRPr lang="en-US" sz="2400" dirty="0"/>
                    </a:p>
                    <a:p>
                      <a:pPr algn="r"/>
                      <a:r>
                        <a:rPr lang="en-US" sz="2400" dirty="0"/>
                        <a:t>6,25</a:t>
                      </a:r>
                    </a:p>
                  </a:txBody>
                  <a:tcPr marL="68580" marR="68580" marT="31635" marB="31635"/>
                </a:tc>
                <a:extLst>
                  <a:ext uri="{0D108BD9-81ED-4DB2-BD59-A6C34878D82A}">
                    <a16:rowId xmlns:a16="http://schemas.microsoft.com/office/drawing/2014/main" val="10008"/>
                  </a:ext>
                </a:extLst>
              </a:tr>
              <a:tr h="405808">
                <a:tc>
                  <a:txBody>
                    <a:bodyPr/>
                    <a:lstStyle/>
                    <a:p>
                      <a:pPr algn="r"/>
                      <a:r>
                        <a:rPr lang="en-US" sz="2400" dirty="0"/>
                        <a:t>9.</a:t>
                      </a:r>
                    </a:p>
                  </a:txBody>
                  <a:tcPr marL="68580" marR="68580" marT="31635" marB="31635"/>
                </a:tc>
                <a:tc>
                  <a:txBody>
                    <a:bodyPr/>
                    <a:lstStyle/>
                    <a:p>
                      <a:pPr algn="l"/>
                      <a:r>
                        <a:rPr lang="en-US" sz="2400" dirty="0" err="1"/>
                        <a:t>Susu</a:t>
                      </a:r>
                      <a:r>
                        <a:rPr lang="en-US" sz="2400" dirty="0"/>
                        <a:t> </a:t>
                      </a:r>
                      <a:r>
                        <a:rPr lang="en-US" sz="2400" dirty="0" err="1"/>
                        <a:t>kental</a:t>
                      </a:r>
                      <a:r>
                        <a:rPr lang="en-US" sz="2400" dirty="0"/>
                        <a:t> </a:t>
                      </a:r>
                      <a:r>
                        <a:rPr lang="en-US" sz="2400" dirty="0" err="1"/>
                        <a:t>manis</a:t>
                      </a:r>
                      <a:endParaRPr lang="en-US" sz="2400" dirty="0"/>
                    </a:p>
                  </a:txBody>
                  <a:tcPr marL="68580" marR="68580" marT="31635" marB="31635"/>
                </a:tc>
                <a:tc>
                  <a:txBody>
                    <a:bodyPr/>
                    <a:lstStyle/>
                    <a:p>
                      <a:pPr algn="r"/>
                      <a:r>
                        <a:rPr lang="en-US" sz="2400" dirty="0"/>
                        <a:t>6,38</a:t>
                      </a:r>
                    </a:p>
                  </a:txBody>
                  <a:tcPr marL="68580" marR="68580" marT="31635" marB="31635"/>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4575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76600" y="838200"/>
            <a:ext cx="4222116" cy="501320"/>
          </a:xfrm>
          <a:prstGeom prst="rect">
            <a:avLst/>
          </a:prstGeom>
        </p:spPr>
        <p:txBody>
          <a:bodyPr vert="horz" wrap="square" lIns="0" tIns="8792" rIns="0" bIns="0" rtlCol="0">
            <a:spAutoFit/>
          </a:bodyPr>
          <a:lstStyle/>
          <a:p>
            <a:pPr marL="8792">
              <a:spcBef>
                <a:spcPts val="69"/>
              </a:spcBef>
              <a:tabLst>
                <a:tab pos="1602438" algn="l"/>
              </a:tabLst>
            </a:pPr>
            <a:r>
              <a:rPr sz="3200" b="1" dirty="0">
                <a:solidFill>
                  <a:schemeClr val="tx1"/>
                </a:solidFill>
                <a:latin typeface="Century Schoolbook"/>
                <a:cs typeface="Century Schoolbook"/>
              </a:rPr>
              <a:t>Metode	</a:t>
            </a:r>
            <a:r>
              <a:rPr sz="3200" b="1" spc="-11" dirty="0">
                <a:solidFill>
                  <a:schemeClr val="tx1"/>
                </a:solidFill>
              </a:rPr>
              <a:t>K</a:t>
            </a:r>
            <a:r>
              <a:rPr sz="3200" b="1" spc="-4" dirty="0">
                <a:solidFill>
                  <a:schemeClr val="tx1"/>
                </a:solidFill>
              </a:rPr>
              <a:t>j</a:t>
            </a:r>
            <a:r>
              <a:rPr sz="3200" b="1" spc="-11" dirty="0">
                <a:solidFill>
                  <a:schemeClr val="tx1"/>
                </a:solidFill>
              </a:rPr>
              <a:t>e</a:t>
            </a:r>
            <a:r>
              <a:rPr sz="3200" b="1" dirty="0">
                <a:solidFill>
                  <a:schemeClr val="tx1"/>
                </a:solidFill>
                <a:latin typeface="Century Schoolbook"/>
                <a:cs typeface="Century Schoolbook"/>
              </a:rPr>
              <a:t>dahl</a:t>
            </a:r>
          </a:p>
        </p:txBody>
      </p:sp>
      <p:sp>
        <p:nvSpPr>
          <p:cNvPr id="3" name="object 3"/>
          <p:cNvSpPr/>
          <p:nvPr/>
        </p:nvSpPr>
        <p:spPr>
          <a:xfrm>
            <a:off x="1600200" y="1600200"/>
            <a:ext cx="9448800" cy="4191000"/>
          </a:xfrm>
          <a:prstGeom prst="rect">
            <a:avLst/>
          </a:prstGeom>
          <a:blipFill>
            <a:blip r:embed="rId2" cstate="print"/>
            <a:stretch>
              <a:fillRect/>
            </a:stretch>
          </a:blipFill>
        </p:spPr>
        <p:txBody>
          <a:bodyPr wrap="square" lIns="0" tIns="0" rIns="0" bIns="0" rtlCol="0"/>
          <a:lstStyle/>
          <a:p>
            <a:endParaRPr sz="1246"/>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67000" y="1055079"/>
            <a:ext cx="6858000" cy="4747846"/>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DFBF7"/>
          </a:solidFill>
        </p:spPr>
        <p:txBody>
          <a:bodyPr wrap="square" lIns="0" tIns="0" rIns="0" bIns="0" rtlCol="0"/>
          <a:lstStyle/>
          <a:p>
            <a:endParaRPr sz="1246"/>
          </a:p>
        </p:txBody>
      </p:sp>
      <p:grpSp>
        <p:nvGrpSpPr>
          <p:cNvPr id="3" name="object 3"/>
          <p:cNvGrpSpPr/>
          <p:nvPr/>
        </p:nvGrpSpPr>
        <p:grpSpPr>
          <a:xfrm>
            <a:off x="2667000" y="1055079"/>
            <a:ext cx="6595110" cy="4747846"/>
            <a:chOff x="0" y="0"/>
            <a:chExt cx="11724640" cy="6858000"/>
          </a:xfrm>
        </p:grpSpPr>
        <p:sp>
          <p:nvSpPr>
            <p:cNvPr id="4" name="object 4"/>
            <p:cNvSpPr/>
            <p:nvPr/>
          </p:nvSpPr>
          <p:spPr>
            <a:xfrm>
              <a:off x="0" y="0"/>
              <a:ext cx="11710670" cy="6858000"/>
            </a:xfrm>
            <a:custGeom>
              <a:avLst/>
              <a:gdLst/>
              <a:ahLst/>
              <a:cxnLst/>
              <a:rect l="l" t="t" r="r" b="b"/>
              <a:pathLst>
                <a:path w="11710670" h="6858000">
                  <a:moveTo>
                    <a:pt x="2238414" y="243214"/>
                  </a:moveTo>
                  <a:lnTo>
                    <a:pt x="2214880" y="251205"/>
                  </a:lnTo>
                  <a:lnTo>
                    <a:pt x="2197764" y="265939"/>
                  </a:lnTo>
                  <a:lnTo>
                    <a:pt x="2182733" y="285734"/>
                  </a:lnTo>
                  <a:lnTo>
                    <a:pt x="2167106" y="309695"/>
                  </a:lnTo>
                  <a:lnTo>
                    <a:pt x="2148205" y="336930"/>
                  </a:lnTo>
                  <a:lnTo>
                    <a:pt x="2181046" y="351887"/>
                  </a:lnTo>
                  <a:lnTo>
                    <a:pt x="2208530" y="365617"/>
                  </a:lnTo>
                  <a:lnTo>
                    <a:pt x="2231251" y="374560"/>
                  </a:lnTo>
                  <a:lnTo>
                    <a:pt x="2249805" y="375158"/>
                  </a:lnTo>
                  <a:lnTo>
                    <a:pt x="2275972" y="363479"/>
                  </a:lnTo>
                  <a:lnTo>
                    <a:pt x="2291984" y="343741"/>
                  </a:lnTo>
                  <a:lnTo>
                    <a:pt x="2297257" y="317454"/>
                  </a:lnTo>
                  <a:lnTo>
                    <a:pt x="2291207" y="286130"/>
                  </a:lnTo>
                  <a:lnTo>
                    <a:pt x="2278387" y="261903"/>
                  </a:lnTo>
                  <a:lnTo>
                    <a:pt x="2260187" y="247189"/>
                  </a:lnTo>
                  <a:lnTo>
                    <a:pt x="2238414" y="243214"/>
                  </a:lnTo>
                  <a:close/>
                </a:path>
                <a:path w="11710670" h="6858000">
                  <a:moveTo>
                    <a:pt x="2116328" y="0"/>
                  </a:moveTo>
                  <a:lnTo>
                    <a:pt x="2021077" y="0"/>
                  </a:lnTo>
                  <a:lnTo>
                    <a:pt x="2008725" y="17383"/>
                  </a:lnTo>
                  <a:lnTo>
                    <a:pt x="2000837" y="41338"/>
                  </a:lnTo>
                  <a:lnTo>
                    <a:pt x="1998307" y="65293"/>
                  </a:lnTo>
                  <a:lnTo>
                    <a:pt x="2002027" y="82676"/>
                  </a:lnTo>
                  <a:lnTo>
                    <a:pt x="2019986" y="106045"/>
                  </a:lnTo>
                  <a:lnTo>
                    <a:pt x="2043302" y="126746"/>
                  </a:lnTo>
                  <a:lnTo>
                    <a:pt x="2069000" y="142113"/>
                  </a:lnTo>
                  <a:lnTo>
                    <a:pt x="2094102" y="149478"/>
                  </a:lnTo>
                  <a:lnTo>
                    <a:pt x="2127365" y="139684"/>
                  </a:lnTo>
                  <a:lnTo>
                    <a:pt x="2145411" y="114077"/>
                  </a:lnTo>
                  <a:lnTo>
                    <a:pt x="2154503" y="78327"/>
                  </a:lnTo>
                  <a:lnTo>
                    <a:pt x="2160905" y="38100"/>
                  </a:lnTo>
                  <a:lnTo>
                    <a:pt x="2149046" y="28128"/>
                  </a:lnTo>
                  <a:lnTo>
                    <a:pt x="2126472" y="8185"/>
                  </a:lnTo>
                  <a:lnTo>
                    <a:pt x="2116328" y="0"/>
                  </a:lnTo>
                  <a:close/>
                </a:path>
                <a:path w="11710670" h="6858000">
                  <a:moveTo>
                    <a:pt x="1916176" y="305180"/>
                  </a:moveTo>
                  <a:lnTo>
                    <a:pt x="1841440" y="316940"/>
                  </a:lnTo>
                  <a:lnTo>
                    <a:pt x="1795018" y="334962"/>
                  </a:lnTo>
                  <a:lnTo>
                    <a:pt x="1771836" y="361938"/>
                  </a:lnTo>
                  <a:lnTo>
                    <a:pt x="1766824" y="400558"/>
                  </a:lnTo>
                  <a:lnTo>
                    <a:pt x="1780319" y="443047"/>
                  </a:lnTo>
                  <a:lnTo>
                    <a:pt x="1808114" y="470915"/>
                  </a:lnTo>
                  <a:lnTo>
                    <a:pt x="1852602" y="485068"/>
                  </a:lnTo>
                  <a:lnTo>
                    <a:pt x="1916176" y="486410"/>
                  </a:lnTo>
                  <a:lnTo>
                    <a:pt x="1943858" y="441090"/>
                  </a:lnTo>
                  <a:lnTo>
                    <a:pt x="1951894" y="395795"/>
                  </a:lnTo>
                  <a:lnTo>
                    <a:pt x="1942072" y="350500"/>
                  </a:lnTo>
                  <a:lnTo>
                    <a:pt x="1916176" y="305180"/>
                  </a:lnTo>
                  <a:close/>
                </a:path>
                <a:path w="11710670" h="6858000">
                  <a:moveTo>
                    <a:pt x="1893060" y="657965"/>
                  </a:moveTo>
                  <a:lnTo>
                    <a:pt x="1852676" y="664463"/>
                  </a:lnTo>
                  <a:lnTo>
                    <a:pt x="1819910" y="687105"/>
                  </a:lnTo>
                  <a:lnTo>
                    <a:pt x="1795811" y="721677"/>
                  </a:lnTo>
                  <a:lnTo>
                    <a:pt x="1784238" y="761011"/>
                  </a:lnTo>
                  <a:lnTo>
                    <a:pt x="1789049" y="797940"/>
                  </a:lnTo>
                  <a:lnTo>
                    <a:pt x="1812534" y="831996"/>
                  </a:lnTo>
                  <a:lnTo>
                    <a:pt x="1853009" y="855598"/>
                  </a:lnTo>
                  <a:lnTo>
                    <a:pt x="1901223" y="865485"/>
                  </a:lnTo>
                  <a:lnTo>
                    <a:pt x="1947926" y="858392"/>
                  </a:lnTo>
                  <a:lnTo>
                    <a:pt x="1978409" y="840809"/>
                  </a:lnTo>
                  <a:lnTo>
                    <a:pt x="1993677" y="815451"/>
                  </a:lnTo>
                  <a:lnTo>
                    <a:pt x="1994038" y="780543"/>
                  </a:lnTo>
                  <a:lnTo>
                    <a:pt x="1979802" y="734313"/>
                  </a:lnTo>
                  <a:lnTo>
                    <a:pt x="1957206" y="692592"/>
                  </a:lnTo>
                  <a:lnTo>
                    <a:pt x="1928098" y="667242"/>
                  </a:lnTo>
                  <a:lnTo>
                    <a:pt x="1893060" y="657965"/>
                  </a:lnTo>
                  <a:close/>
                </a:path>
                <a:path w="11710670" h="6858000">
                  <a:moveTo>
                    <a:pt x="2305478" y="920734"/>
                  </a:moveTo>
                  <a:lnTo>
                    <a:pt x="2227580" y="941070"/>
                  </a:lnTo>
                  <a:lnTo>
                    <a:pt x="2213689" y="992679"/>
                  </a:lnTo>
                  <a:lnTo>
                    <a:pt x="2202180" y="1039622"/>
                  </a:lnTo>
                  <a:lnTo>
                    <a:pt x="2237174" y="1079408"/>
                  </a:lnTo>
                  <a:lnTo>
                    <a:pt x="2274871" y="1095978"/>
                  </a:lnTo>
                  <a:lnTo>
                    <a:pt x="2314354" y="1092307"/>
                  </a:lnTo>
                  <a:lnTo>
                    <a:pt x="2354707" y="1071372"/>
                  </a:lnTo>
                  <a:lnTo>
                    <a:pt x="2374947" y="1050119"/>
                  </a:lnTo>
                  <a:lnTo>
                    <a:pt x="2380900" y="1025271"/>
                  </a:lnTo>
                  <a:lnTo>
                    <a:pt x="2376138" y="998041"/>
                  </a:lnTo>
                  <a:lnTo>
                    <a:pt x="2364232" y="969645"/>
                  </a:lnTo>
                  <a:lnTo>
                    <a:pt x="2337540" y="934301"/>
                  </a:lnTo>
                  <a:lnTo>
                    <a:pt x="2305478" y="920734"/>
                  </a:lnTo>
                  <a:close/>
                </a:path>
                <a:path w="11710670" h="6858000">
                  <a:moveTo>
                    <a:pt x="2151380" y="530860"/>
                  </a:moveTo>
                  <a:lnTo>
                    <a:pt x="2127593" y="545667"/>
                  </a:lnTo>
                  <a:lnTo>
                    <a:pt x="2082496" y="575186"/>
                  </a:lnTo>
                  <a:lnTo>
                    <a:pt x="2062352" y="588137"/>
                  </a:lnTo>
                  <a:lnTo>
                    <a:pt x="2070342" y="633404"/>
                  </a:lnTo>
                  <a:lnTo>
                    <a:pt x="2083403" y="671194"/>
                  </a:lnTo>
                  <a:lnTo>
                    <a:pt x="2106608" y="697650"/>
                  </a:lnTo>
                  <a:lnTo>
                    <a:pt x="2145030" y="708913"/>
                  </a:lnTo>
                  <a:lnTo>
                    <a:pt x="2163484" y="705590"/>
                  </a:lnTo>
                  <a:lnTo>
                    <a:pt x="2183130" y="696610"/>
                  </a:lnTo>
                  <a:lnTo>
                    <a:pt x="2200394" y="683464"/>
                  </a:lnTo>
                  <a:lnTo>
                    <a:pt x="2211705" y="667638"/>
                  </a:lnTo>
                  <a:lnTo>
                    <a:pt x="2224603" y="627925"/>
                  </a:lnTo>
                  <a:lnTo>
                    <a:pt x="2214880" y="593296"/>
                  </a:lnTo>
                  <a:lnTo>
                    <a:pt x="2188487" y="561643"/>
                  </a:lnTo>
                  <a:lnTo>
                    <a:pt x="2151380" y="530860"/>
                  </a:lnTo>
                  <a:close/>
                </a:path>
                <a:path w="11710670" h="6858000">
                  <a:moveTo>
                    <a:pt x="1925701" y="1115822"/>
                  </a:moveTo>
                  <a:lnTo>
                    <a:pt x="1862524" y="1142041"/>
                  </a:lnTo>
                  <a:lnTo>
                    <a:pt x="1823196" y="1170320"/>
                  </a:lnTo>
                  <a:lnTo>
                    <a:pt x="1804132" y="1203958"/>
                  </a:lnTo>
                  <a:lnTo>
                    <a:pt x="1801749" y="1246251"/>
                  </a:lnTo>
                  <a:lnTo>
                    <a:pt x="1807208" y="1274728"/>
                  </a:lnTo>
                  <a:lnTo>
                    <a:pt x="1819227" y="1297860"/>
                  </a:lnTo>
                  <a:lnTo>
                    <a:pt x="1838414" y="1315063"/>
                  </a:lnTo>
                  <a:lnTo>
                    <a:pt x="1865376" y="1325752"/>
                  </a:lnTo>
                  <a:lnTo>
                    <a:pt x="1901543" y="1329025"/>
                  </a:lnTo>
                  <a:lnTo>
                    <a:pt x="1933257" y="1323355"/>
                  </a:lnTo>
                  <a:lnTo>
                    <a:pt x="1959637" y="1306947"/>
                  </a:lnTo>
                  <a:lnTo>
                    <a:pt x="1979802" y="1278001"/>
                  </a:lnTo>
                  <a:lnTo>
                    <a:pt x="1993245" y="1230300"/>
                  </a:lnTo>
                  <a:lnTo>
                    <a:pt x="1989708" y="1187386"/>
                  </a:lnTo>
                  <a:lnTo>
                    <a:pt x="1967694" y="1149234"/>
                  </a:lnTo>
                  <a:lnTo>
                    <a:pt x="1925701" y="1115822"/>
                  </a:lnTo>
                  <a:close/>
                </a:path>
                <a:path w="11710670" h="6858000">
                  <a:moveTo>
                    <a:pt x="1658363" y="2455034"/>
                  </a:moveTo>
                  <a:lnTo>
                    <a:pt x="1589891" y="2469734"/>
                  </a:lnTo>
                  <a:lnTo>
                    <a:pt x="1556800" y="2495319"/>
                  </a:lnTo>
                  <a:lnTo>
                    <a:pt x="1522317" y="2534473"/>
                  </a:lnTo>
                  <a:lnTo>
                    <a:pt x="1484829" y="2588257"/>
                  </a:lnTo>
                  <a:lnTo>
                    <a:pt x="1442720" y="2657729"/>
                  </a:lnTo>
                  <a:lnTo>
                    <a:pt x="1461214" y="2706324"/>
                  </a:lnTo>
                  <a:lnTo>
                    <a:pt x="1482211" y="2750307"/>
                  </a:lnTo>
                  <a:lnTo>
                    <a:pt x="1507044" y="2788177"/>
                  </a:lnTo>
                  <a:lnTo>
                    <a:pt x="1537049" y="2818431"/>
                  </a:lnTo>
                  <a:lnTo>
                    <a:pt x="1573561" y="2839568"/>
                  </a:lnTo>
                  <a:lnTo>
                    <a:pt x="1617915" y="2850086"/>
                  </a:lnTo>
                  <a:lnTo>
                    <a:pt x="1671447" y="2848483"/>
                  </a:lnTo>
                  <a:lnTo>
                    <a:pt x="1721470" y="2833330"/>
                  </a:lnTo>
                  <a:lnTo>
                    <a:pt x="1763392" y="2805046"/>
                  </a:lnTo>
                  <a:lnTo>
                    <a:pt x="1795238" y="2766534"/>
                  </a:lnTo>
                  <a:lnTo>
                    <a:pt x="1815032" y="2720694"/>
                  </a:lnTo>
                  <a:lnTo>
                    <a:pt x="1820799" y="2670429"/>
                  </a:lnTo>
                  <a:lnTo>
                    <a:pt x="1814626" y="2618106"/>
                  </a:lnTo>
                  <a:lnTo>
                    <a:pt x="1801901" y="2569294"/>
                  </a:lnTo>
                  <a:lnTo>
                    <a:pt x="1779879" y="2525981"/>
                  </a:lnTo>
                  <a:lnTo>
                    <a:pt x="1745818" y="2490154"/>
                  </a:lnTo>
                  <a:lnTo>
                    <a:pt x="1696974" y="2463800"/>
                  </a:lnTo>
                  <a:lnTo>
                    <a:pt x="1658363" y="2455034"/>
                  </a:lnTo>
                  <a:close/>
                </a:path>
                <a:path w="11710670" h="6858000">
                  <a:moveTo>
                    <a:pt x="2243455" y="1262126"/>
                  </a:moveTo>
                  <a:lnTo>
                    <a:pt x="2186999" y="1296673"/>
                  </a:lnTo>
                  <a:lnTo>
                    <a:pt x="2153761" y="1331245"/>
                  </a:lnTo>
                  <a:lnTo>
                    <a:pt x="2140763" y="1369389"/>
                  </a:lnTo>
                  <a:lnTo>
                    <a:pt x="2145030" y="1414652"/>
                  </a:lnTo>
                  <a:lnTo>
                    <a:pt x="2159119" y="1449353"/>
                  </a:lnTo>
                  <a:lnTo>
                    <a:pt x="2181542" y="1472707"/>
                  </a:lnTo>
                  <a:lnTo>
                    <a:pt x="2211109" y="1485322"/>
                  </a:lnTo>
                  <a:lnTo>
                    <a:pt x="2246630" y="1487804"/>
                  </a:lnTo>
                  <a:lnTo>
                    <a:pt x="2281693" y="1477657"/>
                  </a:lnTo>
                  <a:lnTo>
                    <a:pt x="2310331" y="1455451"/>
                  </a:lnTo>
                  <a:lnTo>
                    <a:pt x="2332245" y="1422114"/>
                  </a:lnTo>
                  <a:lnTo>
                    <a:pt x="2347136" y="1378572"/>
                  </a:lnTo>
                  <a:lnTo>
                    <a:pt x="2354707" y="1325752"/>
                  </a:lnTo>
                  <a:lnTo>
                    <a:pt x="2326179" y="1309506"/>
                  </a:lnTo>
                  <a:lnTo>
                    <a:pt x="2297938" y="1293891"/>
                  </a:lnTo>
                  <a:lnTo>
                    <a:pt x="2270267" y="1278300"/>
                  </a:lnTo>
                  <a:lnTo>
                    <a:pt x="2243455" y="1262126"/>
                  </a:lnTo>
                  <a:close/>
                </a:path>
                <a:path w="11710670" h="6858000">
                  <a:moveTo>
                    <a:pt x="2151335" y="1690227"/>
                  </a:moveTo>
                  <a:lnTo>
                    <a:pt x="2112657" y="1695795"/>
                  </a:lnTo>
                  <a:lnTo>
                    <a:pt x="2078227" y="1716786"/>
                  </a:lnTo>
                  <a:lnTo>
                    <a:pt x="2055705" y="1746323"/>
                  </a:lnTo>
                  <a:lnTo>
                    <a:pt x="2045684" y="1783921"/>
                  </a:lnTo>
                  <a:lnTo>
                    <a:pt x="2048760" y="1824495"/>
                  </a:lnTo>
                  <a:lnTo>
                    <a:pt x="2065527" y="1862963"/>
                  </a:lnTo>
                  <a:lnTo>
                    <a:pt x="2097446" y="1899596"/>
                  </a:lnTo>
                  <a:lnTo>
                    <a:pt x="2135044" y="1915048"/>
                  </a:lnTo>
                  <a:lnTo>
                    <a:pt x="2183953" y="1910808"/>
                  </a:lnTo>
                  <a:lnTo>
                    <a:pt x="2249805" y="1888363"/>
                  </a:lnTo>
                  <a:lnTo>
                    <a:pt x="2273681" y="1830355"/>
                  </a:lnTo>
                  <a:lnTo>
                    <a:pt x="2297557" y="1767586"/>
                  </a:lnTo>
                  <a:lnTo>
                    <a:pt x="2243315" y="1725970"/>
                  </a:lnTo>
                  <a:lnTo>
                    <a:pt x="2194731" y="1700235"/>
                  </a:lnTo>
                  <a:lnTo>
                    <a:pt x="2151335" y="1690227"/>
                  </a:lnTo>
                  <a:close/>
                </a:path>
                <a:path w="11710670" h="6858000">
                  <a:moveTo>
                    <a:pt x="973983" y="5106876"/>
                  </a:moveTo>
                  <a:lnTo>
                    <a:pt x="928731" y="5114633"/>
                  </a:lnTo>
                  <a:lnTo>
                    <a:pt x="880477" y="5132112"/>
                  </a:lnTo>
                  <a:lnTo>
                    <a:pt x="829398" y="5156581"/>
                  </a:lnTo>
                  <a:lnTo>
                    <a:pt x="834659" y="5204077"/>
                  </a:lnTo>
                  <a:lnTo>
                    <a:pt x="840517" y="5250703"/>
                  </a:lnTo>
                  <a:lnTo>
                    <a:pt x="846376" y="5295544"/>
                  </a:lnTo>
                  <a:lnTo>
                    <a:pt x="851636" y="5337683"/>
                  </a:lnTo>
                  <a:lnTo>
                    <a:pt x="902641" y="5352787"/>
                  </a:lnTo>
                  <a:lnTo>
                    <a:pt x="950380" y="5363990"/>
                  </a:lnTo>
                  <a:lnTo>
                    <a:pt x="994236" y="5367940"/>
                  </a:lnTo>
                  <a:lnTo>
                    <a:pt x="1033591" y="5361286"/>
                  </a:lnTo>
                  <a:lnTo>
                    <a:pt x="1067827" y="5340675"/>
                  </a:lnTo>
                  <a:lnTo>
                    <a:pt x="1096327" y="5302758"/>
                  </a:lnTo>
                  <a:lnTo>
                    <a:pt x="1105164" y="5271633"/>
                  </a:lnTo>
                  <a:lnTo>
                    <a:pt x="1107447" y="5234828"/>
                  </a:lnTo>
                  <a:lnTo>
                    <a:pt x="1102580" y="5198619"/>
                  </a:lnTo>
                  <a:lnTo>
                    <a:pt x="1089964" y="5169281"/>
                  </a:lnTo>
                  <a:lnTo>
                    <a:pt x="1054777" y="5131466"/>
                  </a:lnTo>
                  <a:lnTo>
                    <a:pt x="1016057" y="5111575"/>
                  </a:lnTo>
                  <a:lnTo>
                    <a:pt x="973983" y="5106876"/>
                  </a:lnTo>
                  <a:close/>
                </a:path>
                <a:path w="11710670" h="6858000">
                  <a:moveTo>
                    <a:pt x="1353693" y="3223641"/>
                  </a:moveTo>
                  <a:lnTo>
                    <a:pt x="1325717" y="3265340"/>
                  </a:lnTo>
                  <a:lnTo>
                    <a:pt x="1305235" y="3306151"/>
                  </a:lnTo>
                  <a:lnTo>
                    <a:pt x="1293527" y="3346351"/>
                  </a:lnTo>
                  <a:lnTo>
                    <a:pt x="1291874" y="3386218"/>
                  </a:lnTo>
                  <a:lnTo>
                    <a:pt x="1301556" y="3426030"/>
                  </a:lnTo>
                  <a:lnTo>
                    <a:pt x="1323852" y="3466063"/>
                  </a:lnTo>
                  <a:lnTo>
                    <a:pt x="1360043" y="3506597"/>
                  </a:lnTo>
                  <a:lnTo>
                    <a:pt x="1423892" y="3499872"/>
                  </a:lnTo>
                  <a:lnTo>
                    <a:pt x="1474084" y="3491386"/>
                  </a:lnTo>
                  <a:lnTo>
                    <a:pt x="1511558" y="3479625"/>
                  </a:lnTo>
                  <a:lnTo>
                    <a:pt x="1552124" y="3440213"/>
                  </a:lnTo>
                  <a:lnTo>
                    <a:pt x="1557099" y="3409531"/>
                  </a:lnTo>
                  <a:lnTo>
                    <a:pt x="1553125" y="3369510"/>
                  </a:lnTo>
                  <a:lnTo>
                    <a:pt x="1541143" y="3318635"/>
                  </a:lnTo>
                  <a:lnTo>
                    <a:pt x="1522095" y="3255391"/>
                  </a:lnTo>
                  <a:lnTo>
                    <a:pt x="1353693" y="3223641"/>
                  </a:lnTo>
                  <a:close/>
                </a:path>
                <a:path w="11710670" h="6858000">
                  <a:moveTo>
                    <a:pt x="1095533" y="624849"/>
                  </a:moveTo>
                  <a:lnTo>
                    <a:pt x="1051839" y="635762"/>
                  </a:lnTo>
                  <a:lnTo>
                    <a:pt x="1007845" y="661138"/>
                  </a:lnTo>
                  <a:lnTo>
                    <a:pt x="981130" y="693038"/>
                  </a:lnTo>
                  <a:lnTo>
                    <a:pt x="972291" y="729702"/>
                  </a:lnTo>
                  <a:lnTo>
                    <a:pt x="981925" y="769365"/>
                  </a:lnTo>
                  <a:lnTo>
                    <a:pt x="1008293" y="805699"/>
                  </a:lnTo>
                  <a:lnTo>
                    <a:pt x="1045087" y="831341"/>
                  </a:lnTo>
                  <a:lnTo>
                    <a:pt x="1086051" y="842696"/>
                  </a:lnTo>
                  <a:lnTo>
                    <a:pt x="1124927" y="836167"/>
                  </a:lnTo>
                  <a:lnTo>
                    <a:pt x="1162118" y="810891"/>
                  </a:lnTo>
                  <a:lnTo>
                    <a:pt x="1186497" y="772540"/>
                  </a:lnTo>
                  <a:lnTo>
                    <a:pt x="1195979" y="727047"/>
                  </a:lnTo>
                  <a:lnTo>
                    <a:pt x="1188478" y="680338"/>
                  </a:lnTo>
                  <a:lnTo>
                    <a:pt x="1166237" y="648317"/>
                  </a:lnTo>
                  <a:lnTo>
                    <a:pt x="1134460" y="629427"/>
                  </a:lnTo>
                  <a:lnTo>
                    <a:pt x="1095533" y="624849"/>
                  </a:lnTo>
                  <a:close/>
                </a:path>
                <a:path w="11710670" h="6858000">
                  <a:moveTo>
                    <a:pt x="1239683" y="1079831"/>
                  </a:moveTo>
                  <a:lnTo>
                    <a:pt x="1172591" y="1084072"/>
                  </a:lnTo>
                  <a:lnTo>
                    <a:pt x="1145554" y="1134490"/>
                  </a:lnTo>
                  <a:lnTo>
                    <a:pt x="1129095" y="1176740"/>
                  </a:lnTo>
                  <a:lnTo>
                    <a:pt x="1123660" y="1211902"/>
                  </a:lnTo>
                  <a:lnTo>
                    <a:pt x="1129696" y="1241059"/>
                  </a:lnTo>
                  <a:lnTo>
                    <a:pt x="1147650" y="1265293"/>
                  </a:lnTo>
                  <a:lnTo>
                    <a:pt x="1177970" y="1285686"/>
                  </a:lnTo>
                  <a:lnTo>
                    <a:pt x="1221101" y="1303319"/>
                  </a:lnTo>
                  <a:lnTo>
                    <a:pt x="1277493" y="1319276"/>
                  </a:lnTo>
                  <a:lnTo>
                    <a:pt x="1332360" y="1277552"/>
                  </a:lnTo>
                  <a:lnTo>
                    <a:pt x="1361630" y="1242663"/>
                  </a:lnTo>
                  <a:lnTo>
                    <a:pt x="1369468" y="1207154"/>
                  </a:lnTo>
                  <a:lnTo>
                    <a:pt x="1360043" y="1163574"/>
                  </a:lnTo>
                  <a:lnTo>
                    <a:pt x="1343303" y="1123557"/>
                  </a:lnTo>
                  <a:lnTo>
                    <a:pt x="1320614" y="1097586"/>
                  </a:lnTo>
                  <a:lnTo>
                    <a:pt x="1287549" y="1083673"/>
                  </a:lnTo>
                  <a:lnTo>
                    <a:pt x="1239683" y="1079831"/>
                  </a:lnTo>
                  <a:close/>
                </a:path>
                <a:path w="11710670" h="6858000">
                  <a:moveTo>
                    <a:pt x="2033777" y="3449320"/>
                  </a:moveTo>
                  <a:lnTo>
                    <a:pt x="1827149" y="3449320"/>
                  </a:lnTo>
                  <a:lnTo>
                    <a:pt x="1790642" y="3515259"/>
                  </a:lnTo>
                  <a:lnTo>
                    <a:pt x="1764293" y="3569094"/>
                  </a:lnTo>
                  <a:lnTo>
                    <a:pt x="1747842" y="3613021"/>
                  </a:lnTo>
                  <a:lnTo>
                    <a:pt x="1741027" y="3649233"/>
                  </a:lnTo>
                  <a:lnTo>
                    <a:pt x="1743588" y="3679927"/>
                  </a:lnTo>
                  <a:lnTo>
                    <a:pt x="1775797" y="3733541"/>
                  </a:lnTo>
                  <a:lnTo>
                    <a:pt x="1804924" y="3760851"/>
                  </a:lnTo>
                  <a:lnTo>
                    <a:pt x="1846896" y="3790580"/>
                  </a:lnTo>
                  <a:lnTo>
                    <a:pt x="1888851" y="3807026"/>
                  </a:lnTo>
                  <a:lnTo>
                    <a:pt x="1930800" y="3809890"/>
                  </a:lnTo>
                  <a:lnTo>
                    <a:pt x="1972755" y="3798873"/>
                  </a:lnTo>
                  <a:lnTo>
                    <a:pt x="2014727" y="3773678"/>
                  </a:lnTo>
                  <a:lnTo>
                    <a:pt x="2046279" y="3744999"/>
                  </a:lnTo>
                  <a:lnTo>
                    <a:pt x="2069496" y="3713603"/>
                  </a:lnTo>
                  <a:lnTo>
                    <a:pt x="2090927" y="3641312"/>
                  </a:lnTo>
                  <a:lnTo>
                    <a:pt x="2089142" y="3599745"/>
                  </a:lnTo>
                  <a:lnTo>
                    <a:pt x="2079021" y="3554114"/>
                  </a:lnTo>
                  <a:lnTo>
                    <a:pt x="2060567" y="3504085"/>
                  </a:lnTo>
                  <a:lnTo>
                    <a:pt x="2033777" y="3449320"/>
                  </a:lnTo>
                  <a:close/>
                </a:path>
                <a:path w="11710670" h="6858000">
                  <a:moveTo>
                    <a:pt x="921132" y="3741723"/>
                  </a:moveTo>
                  <a:lnTo>
                    <a:pt x="881260" y="3746821"/>
                  </a:lnTo>
                  <a:lnTo>
                    <a:pt x="840973" y="3761566"/>
                  </a:lnTo>
                  <a:lnTo>
                    <a:pt x="800312" y="3785507"/>
                  </a:lnTo>
                  <a:lnTo>
                    <a:pt x="759485" y="3818128"/>
                  </a:lnTo>
                  <a:lnTo>
                    <a:pt x="759921" y="3870065"/>
                  </a:lnTo>
                  <a:lnTo>
                    <a:pt x="764914" y="3918781"/>
                  </a:lnTo>
                  <a:lnTo>
                    <a:pt x="775911" y="3962999"/>
                  </a:lnTo>
                  <a:lnTo>
                    <a:pt x="794356" y="4001440"/>
                  </a:lnTo>
                  <a:lnTo>
                    <a:pt x="821695" y="4032828"/>
                  </a:lnTo>
                  <a:lnTo>
                    <a:pt x="859373" y="4055885"/>
                  </a:lnTo>
                  <a:lnTo>
                    <a:pt x="908837" y="4069333"/>
                  </a:lnTo>
                  <a:lnTo>
                    <a:pt x="948359" y="4066387"/>
                  </a:lnTo>
                  <a:lnTo>
                    <a:pt x="991457" y="4050617"/>
                  </a:lnTo>
                  <a:lnTo>
                    <a:pt x="1032174" y="4025917"/>
                  </a:lnTo>
                  <a:lnTo>
                    <a:pt x="1064552" y="3996181"/>
                  </a:lnTo>
                  <a:lnTo>
                    <a:pt x="1091166" y="3952698"/>
                  </a:lnTo>
                  <a:lnTo>
                    <a:pt x="1097494" y="3907848"/>
                  </a:lnTo>
                  <a:lnTo>
                    <a:pt x="1087655" y="3864078"/>
                  </a:lnTo>
                  <a:lnTo>
                    <a:pt x="1065768" y="3823831"/>
                  </a:lnTo>
                  <a:lnTo>
                    <a:pt x="1035951" y="3789553"/>
                  </a:lnTo>
                  <a:lnTo>
                    <a:pt x="998623" y="3762597"/>
                  </a:lnTo>
                  <a:lnTo>
                    <a:pt x="960294" y="3746821"/>
                  </a:lnTo>
                  <a:lnTo>
                    <a:pt x="921132" y="3741723"/>
                  </a:lnTo>
                  <a:close/>
                </a:path>
                <a:path w="11710670" h="6858000">
                  <a:moveTo>
                    <a:pt x="1454078" y="550033"/>
                  </a:moveTo>
                  <a:lnTo>
                    <a:pt x="1420876" y="558323"/>
                  </a:lnTo>
                  <a:lnTo>
                    <a:pt x="1393007" y="579139"/>
                  </a:lnTo>
                  <a:lnTo>
                    <a:pt x="1369568" y="610362"/>
                  </a:lnTo>
                  <a:lnTo>
                    <a:pt x="1356572" y="644618"/>
                  </a:lnTo>
                  <a:lnTo>
                    <a:pt x="1358471" y="676767"/>
                  </a:lnTo>
                  <a:lnTo>
                    <a:pt x="1372300" y="708320"/>
                  </a:lnTo>
                  <a:lnTo>
                    <a:pt x="1395095" y="740790"/>
                  </a:lnTo>
                  <a:lnTo>
                    <a:pt x="1440140" y="745749"/>
                  </a:lnTo>
                  <a:lnTo>
                    <a:pt x="1479232" y="739981"/>
                  </a:lnTo>
                  <a:lnTo>
                    <a:pt x="1511180" y="721092"/>
                  </a:lnTo>
                  <a:lnTo>
                    <a:pt x="1534795" y="686688"/>
                  </a:lnTo>
                  <a:lnTo>
                    <a:pt x="1543133" y="649755"/>
                  </a:lnTo>
                  <a:lnTo>
                    <a:pt x="1536827" y="615537"/>
                  </a:lnTo>
                  <a:lnTo>
                    <a:pt x="1519185" y="584319"/>
                  </a:lnTo>
                  <a:lnTo>
                    <a:pt x="1493520" y="556387"/>
                  </a:lnTo>
                  <a:lnTo>
                    <a:pt x="1454078" y="550033"/>
                  </a:lnTo>
                  <a:close/>
                </a:path>
                <a:path w="11710670" h="6858000">
                  <a:moveTo>
                    <a:pt x="1651257" y="859980"/>
                  </a:moveTo>
                  <a:lnTo>
                    <a:pt x="1602390" y="859980"/>
                  </a:lnTo>
                  <a:lnTo>
                    <a:pt x="1554714" y="874267"/>
                  </a:lnTo>
                  <a:lnTo>
                    <a:pt x="1518920" y="902842"/>
                  </a:lnTo>
                  <a:lnTo>
                    <a:pt x="1504731" y="927869"/>
                  </a:lnTo>
                  <a:lnTo>
                    <a:pt x="1495901" y="957326"/>
                  </a:lnTo>
                  <a:lnTo>
                    <a:pt x="1493023" y="987353"/>
                  </a:lnTo>
                  <a:lnTo>
                    <a:pt x="1496695" y="1014095"/>
                  </a:lnTo>
                  <a:lnTo>
                    <a:pt x="1513676" y="1042757"/>
                  </a:lnTo>
                  <a:lnTo>
                    <a:pt x="1544855" y="1060117"/>
                  </a:lnTo>
                  <a:lnTo>
                    <a:pt x="1589159" y="1066334"/>
                  </a:lnTo>
                  <a:lnTo>
                    <a:pt x="1645514" y="1061566"/>
                  </a:lnTo>
                  <a:lnTo>
                    <a:pt x="1712849" y="1045972"/>
                  </a:lnTo>
                  <a:lnTo>
                    <a:pt x="1733040" y="979799"/>
                  </a:lnTo>
                  <a:lnTo>
                    <a:pt x="1736264" y="933878"/>
                  </a:lnTo>
                  <a:lnTo>
                    <a:pt x="1722225" y="901078"/>
                  </a:lnTo>
                  <a:lnTo>
                    <a:pt x="1690624" y="874267"/>
                  </a:lnTo>
                  <a:lnTo>
                    <a:pt x="1651257" y="859980"/>
                  </a:lnTo>
                  <a:close/>
                </a:path>
                <a:path w="11710670" h="6858000">
                  <a:moveTo>
                    <a:pt x="1478057" y="224885"/>
                  </a:moveTo>
                  <a:lnTo>
                    <a:pt x="1442573" y="228953"/>
                  </a:lnTo>
                  <a:lnTo>
                    <a:pt x="1410970" y="238378"/>
                  </a:lnTo>
                  <a:lnTo>
                    <a:pt x="1383710" y="260877"/>
                  </a:lnTo>
                  <a:lnTo>
                    <a:pt x="1374346" y="291687"/>
                  </a:lnTo>
                  <a:lnTo>
                    <a:pt x="1376912" y="326068"/>
                  </a:lnTo>
                  <a:lnTo>
                    <a:pt x="1385443" y="359283"/>
                  </a:lnTo>
                  <a:lnTo>
                    <a:pt x="1403725" y="393315"/>
                  </a:lnTo>
                  <a:lnTo>
                    <a:pt x="1438354" y="414845"/>
                  </a:lnTo>
                  <a:lnTo>
                    <a:pt x="1487866" y="424469"/>
                  </a:lnTo>
                  <a:lnTo>
                    <a:pt x="1550797" y="422783"/>
                  </a:lnTo>
                  <a:lnTo>
                    <a:pt x="1572717" y="363919"/>
                  </a:lnTo>
                  <a:lnTo>
                    <a:pt x="1584426" y="316503"/>
                  </a:lnTo>
                  <a:lnTo>
                    <a:pt x="1584858" y="279761"/>
                  </a:lnTo>
                  <a:lnTo>
                    <a:pt x="1572945" y="252919"/>
                  </a:lnTo>
                  <a:lnTo>
                    <a:pt x="1547622" y="235203"/>
                  </a:lnTo>
                  <a:lnTo>
                    <a:pt x="1514161" y="226770"/>
                  </a:lnTo>
                  <a:lnTo>
                    <a:pt x="1478057" y="224885"/>
                  </a:lnTo>
                  <a:close/>
                </a:path>
                <a:path w="11710670" h="6858000">
                  <a:moveTo>
                    <a:pt x="1604772" y="1519682"/>
                  </a:moveTo>
                  <a:lnTo>
                    <a:pt x="1562673" y="1536574"/>
                  </a:lnTo>
                  <a:lnTo>
                    <a:pt x="1533552" y="1563378"/>
                  </a:lnTo>
                  <a:lnTo>
                    <a:pt x="1514356" y="1598576"/>
                  </a:lnTo>
                  <a:lnTo>
                    <a:pt x="1502030" y="1640651"/>
                  </a:lnTo>
                  <a:lnTo>
                    <a:pt x="1493520" y="1688084"/>
                  </a:lnTo>
                  <a:lnTo>
                    <a:pt x="1526877" y="1707699"/>
                  </a:lnTo>
                  <a:lnTo>
                    <a:pt x="1560258" y="1728231"/>
                  </a:lnTo>
                  <a:lnTo>
                    <a:pt x="1626997" y="1770761"/>
                  </a:lnTo>
                  <a:lnTo>
                    <a:pt x="1680703" y="1729143"/>
                  </a:lnTo>
                  <a:lnTo>
                    <a:pt x="1717164" y="1694250"/>
                  </a:lnTo>
                  <a:lnTo>
                    <a:pt x="1738215" y="1663629"/>
                  </a:lnTo>
                  <a:lnTo>
                    <a:pt x="1745690" y="1634832"/>
                  </a:lnTo>
                  <a:lnTo>
                    <a:pt x="1741424" y="1605407"/>
                  </a:lnTo>
                  <a:lnTo>
                    <a:pt x="1720518" y="1568777"/>
                  </a:lnTo>
                  <a:lnTo>
                    <a:pt x="1686194" y="1538684"/>
                  </a:lnTo>
                  <a:lnTo>
                    <a:pt x="1645322" y="1520521"/>
                  </a:lnTo>
                  <a:lnTo>
                    <a:pt x="1604772" y="1519682"/>
                  </a:lnTo>
                  <a:close/>
                </a:path>
                <a:path w="11710670" h="6858000">
                  <a:moveTo>
                    <a:pt x="1716024" y="0"/>
                  </a:moveTo>
                  <a:lnTo>
                    <a:pt x="1553972" y="0"/>
                  </a:lnTo>
                  <a:lnTo>
                    <a:pt x="1572922" y="33609"/>
                  </a:lnTo>
                  <a:lnTo>
                    <a:pt x="1600803" y="54086"/>
                  </a:lnTo>
                  <a:lnTo>
                    <a:pt x="1637018" y="62632"/>
                  </a:lnTo>
                  <a:lnTo>
                    <a:pt x="1680972" y="60451"/>
                  </a:lnTo>
                  <a:lnTo>
                    <a:pt x="1688734" y="46041"/>
                  </a:lnTo>
                  <a:lnTo>
                    <a:pt x="1697355" y="31368"/>
                  </a:lnTo>
                  <a:lnTo>
                    <a:pt x="1706546" y="16125"/>
                  </a:lnTo>
                  <a:lnTo>
                    <a:pt x="1716024" y="0"/>
                  </a:lnTo>
                  <a:close/>
                </a:path>
                <a:path w="11710670" h="6858000">
                  <a:moveTo>
                    <a:pt x="2809113" y="1134999"/>
                  </a:moveTo>
                  <a:lnTo>
                    <a:pt x="2774035" y="1180097"/>
                  </a:lnTo>
                  <a:lnTo>
                    <a:pt x="2756331" y="1213783"/>
                  </a:lnTo>
                  <a:lnTo>
                    <a:pt x="2755849" y="1243666"/>
                  </a:lnTo>
                  <a:lnTo>
                    <a:pt x="2772435" y="1277352"/>
                  </a:lnTo>
                  <a:lnTo>
                    <a:pt x="2805938" y="1322451"/>
                  </a:lnTo>
                  <a:lnTo>
                    <a:pt x="2873083" y="1313221"/>
                  </a:lnTo>
                  <a:lnTo>
                    <a:pt x="2918761" y="1293860"/>
                  </a:lnTo>
                  <a:lnTo>
                    <a:pt x="2945366" y="1262568"/>
                  </a:lnTo>
                  <a:lnTo>
                    <a:pt x="2955290" y="1217549"/>
                  </a:lnTo>
                  <a:lnTo>
                    <a:pt x="2950327" y="1179647"/>
                  </a:lnTo>
                  <a:lnTo>
                    <a:pt x="2927492" y="1154842"/>
                  </a:lnTo>
                  <a:lnTo>
                    <a:pt x="2882012" y="1140753"/>
                  </a:lnTo>
                  <a:lnTo>
                    <a:pt x="2809113" y="1134999"/>
                  </a:lnTo>
                  <a:close/>
                </a:path>
                <a:path w="11710670" h="6858000">
                  <a:moveTo>
                    <a:pt x="3263519" y="0"/>
                  </a:moveTo>
                  <a:lnTo>
                    <a:pt x="3053842" y="0"/>
                  </a:lnTo>
                  <a:lnTo>
                    <a:pt x="3044416" y="22988"/>
                  </a:lnTo>
                  <a:lnTo>
                    <a:pt x="3040348" y="48085"/>
                  </a:lnTo>
                  <a:lnTo>
                    <a:pt x="3042233" y="73777"/>
                  </a:lnTo>
                  <a:lnTo>
                    <a:pt x="3050667" y="98551"/>
                  </a:lnTo>
                  <a:lnTo>
                    <a:pt x="3078319" y="137568"/>
                  </a:lnTo>
                  <a:lnTo>
                    <a:pt x="3121771" y="162560"/>
                  </a:lnTo>
                  <a:lnTo>
                    <a:pt x="3171771" y="171453"/>
                  </a:lnTo>
                  <a:lnTo>
                    <a:pt x="3219069" y="162178"/>
                  </a:lnTo>
                  <a:lnTo>
                    <a:pt x="3251563" y="135612"/>
                  </a:lnTo>
                  <a:lnTo>
                    <a:pt x="3271853" y="97758"/>
                  </a:lnTo>
                  <a:lnTo>
                    <a:pt x="3278451" y="53951"/>
                  </a:lnTo>
                  <a:lnTo>
                    <a:pt x="3269869" y="9525"/>
                  </a:lnTo>
                  <a:lnTo>
                    <a:pt x="3266694" y="6350"/>
                  </a:lnTo>
                  <a:lnTo>
                    <a:pt x="3266694" y="3175"/>
                  </a:lnTo>
                  <a:lnTo>
                    <a:pt x="3263519" y="0"/>
                  </a:lnTo>
                  <a:close/>
                </a:path>
                <a:path w="11710670" h="6858000">
                  <a:moveTo>
                    <a:pt x="3251120" y="288365"/>
                  </a:moveTo>
                  <a:lnTo>
                    <a:pt x="3209163" y="297656"/>
                  </a:lnTo>
                  <a:lnTo>
                    <a:pt x="3176158" y="324234"/>
                  </a:lnTo>
                  <a:lnTo>
                    <a:pt x="3152394" y="371983"/>
                  </a:lnTo>
                  <a:lnTo>
                    <a:pt x="3187320" y="422767"/>
                  </a:lnTo>
                  <a:lnTo>
                    <a:pt x="3216156" y="449442"/>
                  </a:lnTo>
                  <a:lnTo>
                    <a:pt x="3245004" y="452313"/>
                  </a:lnTo>
                  <a:lnTo>
                    <a:pt x="3279967" y="431683"/>
                  </a:lnTo>
                  <a:lnTo>
                    <a:pt x="3327146" y="387858"/>
                  </a:lnTo>
                  <a:lnTo>
                    <a:pt x="3320051" y="364025"/>
                  </a:lnTo>
                  <a:lnTo>
                    <a:pt x="3313255" y="340169"/>
                  </a:lnTo>
                  <a:lnTo>
                    <a:pt x="3307054" y="316313"/>
                  </a:lnTo>
                  <a:lnTo>
                    <a:pt x="3301746" y="292480"/>
                  </a:lnTo>
                  <a:lnTo>
                    <a:pt x="3251120" y="288365"/>
                  </a:lnTo>
                  <a:close/>
                </a:path>
                <a:path w="11710670" h="6858000">
                  <a:moveTo>
                    <a:pt x="2593086" y="1297051"/>
                  </a:moveTo>
                  <a:lnTo>
                    <a:pt x="2553821" y="1318801"/>
                  </a:lnTo>
                  <a:lnTo>
                    <a:pt x="2524712" y="1347136"/>
                  </a:lnTo>
                  <a:lnTo>
                    <a:pt x="2509914" y="1383829"/>
                  </a:lnTo>
                  <a:lnTo>
                    <a:pt x="2513584" y="1430654"/>
                  </a:lnTo>
                  <a:lnTo>
                    <a:pt x="2528189" y="1462256"/>
                  </a:lnTo>
                  <a:lnTo>
                    <a:pt x="2551747" y="1481058"/>
                  </a:lnTo>
                  <a:lnTo>
                    <a:pt x="2582449" y="1487358"/>
                  </a:lnTo>
                  <a:lnTo>
                    <a:pt x="2618486" y="1481454"/>
                  </a:lnTo>
                  <a:lnTo>
                    <a:pt x="2649982" y="1429017"/>
                  </a:lnTo>
                  <a:lnTo>
                    <a:pt x="2663952" y="1392294"/>
                  </a:lnTo>
                  <a:lnTo>
                    <a:pt x="2659634" y="1363351"/>
                  </a:lnTo>
                  <a:lnTo>
                    <a:pt x="2636266" y="1334248"/>
                  </a:lnTo>
                  <a:lnTo>
                    <a:pt x="2593086" y="1297051"/>
                  </a:lnTo>
                  <a:close/>
                </a:path>
                <a:path w="11710670" h="6858000">
                  <a:moveTo>
                    <a:pt x="2423637" y="4439076"/>
                  </a:moveTo>
                  <a:lnTo>
                    <a:pt x="2360987" y="4467850"/>
                  </a:lnTo>
                  <a:lnTo>
                    <a:pt x="2328995" y="4503517"/>
                  </a:lnTo>
                  <a:lnTo>
                    <a:pt x="2294552" y="4554706"/>
                  </a:lnTo>
                  <a:lnTo>
                    <a:pt x="2256155" y="4622419"/>
                  </a:lnTo>
                  <a:lnTo>
                    <a:pt x="2283445" y="4681395"/>
                  </a:lnTo>
                  <a:lnTo>
                    <a:pt x="2307526" y="4725802"/>
                  </a:lnTo>
                  <a:lnTo>
                    <a:pt x="2331155" y="4757170"/>
                  </a:lnTo>
                  <a:lnTo>
                    <a:pt x="2388081" y="4786897"/>
                  </a:lnTo>
                  <a:lnTo>
                    <a:pt x="2426890" y="4788314"/>
                  </a:lnTo>
                  <a:lnTo>
                    <a:pt x="2476272" y="4782805"/>
                  </a:lnTo>
                  <a:lnTo>
                    <a:pt x="2538984" y="4771898"/>
                  </a:lnTo>
                  <a:lnTo>
                    <a:pt x="2562379" y="4713511"/>
                  </a:lnTo>
                  <a:lnTo>
                    <a:pt x="2577651" y="4661945"/>
                  </a:lnTo>
                  <a:lnTo>
                    <a:pt x="2584726" y="4616568"/>
                  </a:lnTo>
                  <a:lnTo>
                    <a:pt x="2583529" y="4576746"/>
                  </a:lnTo>
                  <a:lnTo>
                    <a:pt x="2556021" y="4511240"/>
                  </a:lnTo>
                  <a:lnTo>
                    <a:pt x="2494534" y="4460367"/>
                  </a:lnTo>
                  <a:lnTo>
                    <a:pt x="2457303" y="4443964"/>
                  </a:lnTo>
                  <a:lnTo>
                    <a:pt x="2423637" y="4439076"/>
                  </a:lnTo>
                  <a:close/>
                </a:path>
                <a:path w="11710670" h="6858000">
                  <a:moveTo>
                    <a:pt x="2243630" y="3899036"/>
                  </a:moveTo>
                  <a:lnTo>
                    <a:pt x="2207269" y="3914130"/>
                  </a:lnTo>
                  <a:lnTo>
                    <a:pt x="2179558" y="3943350"/>
                  </a:lnTo>
                  <a:lnTo>
                    <a:pt x="2157932" y="3983957"/>
                  </a:lnTo>
                  <a:lnTo>
                    <a:pt x="2139827" y="4033214"/>
                  </a:lnTo>
                  <a:lnTo>
                    <a:pt x="2122678" y="4088383"/>
                  </a:lnTo>
                  <a:lnTo>
                    <a:pt x="2322957" y="4196461"/>
                  </a:lnTo>
                  <a:lnTo>
                    <a:pt x="2364329" y="4175975"/>
                  </a:lnTo>
                  <a:lnTo>
                    <a:pt x="2403070" y="4154621"/>
                  </a:lnTo>
                  <a:lnTo>
                    <a:pt x="2434939" y="4130452"/>
                  </a:lnTo>
                  <a:lnTo>
                    <a:pt x="2461098" y="4065880"/>
                  </a:lnTo>
                  <a:lnTo>
                    <a:pt x="2446909" y="4021581"/>
                  </a:lnTo>
                  <a:lnTo>
                    <a:pt x="2419008" y="3981672"/>
                  </a:lnTo>
                  <a:lnTo>
                    <a:pt x="2380964" y="3945667"/>
                  </a:lnTo>
                  <a:lnTo>
                    <a:pt x="2336966" y="3917426"/>
                  </a:lnTo>
                  <a:lnTo>
                    <a:pt x="2291207" y="3900804"/>
                  </a:lnTo>
                  <a:lnTo>
                    <a:pt x="2243630" y="3899036"/>
                  </a:lnTo>
                  <a:close/>
                </a:path>
                <a:path w="11710670" h="6858000">
                  <a:moveTo>
                    <a:pt x="3120517" y="1414652"/>
                  </a:moveTo>
                  <a:lnTo>
                    <a:pt x="3070510" y="1441751"/>
                  </a:lnTo>
                  <a:lnTo>
                    <a:pt x="3051758" y="1451389"/>
                  </a:lnTo>
                  <a:lnTo>
                    <a:pt x="3034792" y="1459229"/>
                  </a:lnTo>
                  <a:lnTo>
                    <a:pt x="2997412" y="1483161"/>
                  </a:lnTo>
                  <a:lnTo>
                    <a:pt x="2971974" y="1514856"/>
                  </a:lnTo>
                  <a:lnTo>
                    <a:pt x="2959657" y="1551312"/>
                  </a:lnTo>
                  <a:lnTo>
                    <a:pt x="2961640" y="1589532"/>
                  </a:lnTo>
                  <a:lnTo>
                    <a:pt x="2975550" y="1625078"/>
                  </a:lnTo>
                  <a:lnTo>
                    <a:pt x="2996628" y="1659112"/>
                  </a:lnTo>
                  <a:lnTo>
                    <a:pt x="3022469" y="1690169"/>
                  </a:lnTo>
                  <a:lnTo>
                    <a:pt x="3050667" y="1716786"/>
                  </a:lnTo>
                  <a:lnTo>
                    <a:pt x="3085314" y="1731071"/>
                  </a:lnTo>
                  <a:lnTo>
                    <a:pt x="3130105" y="1728676"/>
                  </a:lnTo>
                  <a:lnTo>
                    <a:pt x="3174896" y="1713160"/>
                  </a:lnTo>
                  <a:lnTo>
                    <a:pt x="3209544" y="1688084"/>
                  </a:lnTo>
                  <a:lnTo>
                    <a:pt x="3231570" y="1658893"/>
                  </a:lnTo>
                  <a:lnTo>
                    <a:pt x="3240500" y="1628489"/>
                  </a:lnTo>
                  <a:lnTo>
                    <a:pt x="3236333" y="1596894"/>
                  </a:lnTo>
                  <a:lnTo>
                    <a:pt x="3219069" y="1564132"/>
                  </a:lnTo>
                  <a:lnTo>
                    <a:pt x="3195651" y="1528238"/>
                  </a:lnTo>
                  <a:lnTo>
                    <a:pt x="3172221" y="1491773"/>
                  </a:lnTo>
                  <a:lnTo>
                    <a:pt x="3147577" y="1454118"/>
                  </a:lnTo>
                  <a:lnTo>
                    <a:pt x="3120517" y="1414652"/>
                  </a:lnTo>
                  <a:close/>
                </a:path>
                <a:path w="11710670" h="6858000">
                  <a:moveTo>
                    <a:pt x="3142408" y="915558"/>
                  </a:moveTo>
                  <a:lnTo>
                    <a:pt x="3100246" y="916735"/>
                  </a:lnTo>
                  <a:lnTo>
                    <a:pt x="3050667" y="925067"/>
                  </a:lnTo>
                  <a:lnTo>
                    <a:pt x="3050585" y="963295"/>
                  </a:lnTo>
                  <a:lnTo>
                    <a:pt x="3050270" y="993854"/>
                  </a:lnTo>
                  <a:lnTo>
                    <a:pt x="3049327" y="1025705"/>
                  </a:lnTo>
                  <a:lnTo>
                    <a:pt x="3047492" y="1055497"/>
                  </a:lnTo>
                  <a:lnTo>
                    <a:pt x="3080236" y="1080815"/>
                  </a:lnTo>
                  <a:lnTo>
                    <a:pt x="3111801" y="1098407"/>
                  </a:lnTo>
                  <a:lnTo>
                    <a:pt x="3142200" y="1099306"/>
                  </a:lnTo>
                  <a:lnTo>
                    <a:pt x="3171444" y="1074547"/>
                  </a:lnTo>
                  <a:lnTo>
                    <a:pt x="3185632" y="1049573"/>
                  </a:lnTo>
                  <a:lnTo>
                    <a:pt x="3194462" y="1020111"/>
                  </a:lnTo>
                  <a:lnTo>
                    <a:pt x="3197340" y="990054"/>
                  </a:lnTo>
                  <a:lnTo>
                    <a:pt x="3193669" y="963295"/>
                  </a:lnTo>
                  <a:lnTo>
                    <a:pt x="3174450" y="928693"/>
                  </a:lnTo>
                  <a:lnTo>
                    <a:pt x="3142408" y="915558"/>
                  </a:lnTo>
                  <a:close/>
                </a:path>
                <a:path w="11710670" h="6858000">
                  <a:moveTo>
                    <a:pt x="2305313" y="2888700"/>
                  </a:moveTo>
                  <a:lnTo>
                    <a:pt x="2258610" y="2891220"/>
                  </a:lnTo>
                  <a:lnTo>
                    <a:pt x="2212064" y="2901415"/>
                  </a:lnTo>
                  <a:lnTo>
                    <a:pt x="2168066" y="2918724"/>
                  </a:lnTo>
                  <a:lnTo>
                    <a:pt x="2129008" y="2942585"/>
                  </a:lnTo>
                  <a:lnTo>
                    <a:pt x="2097278" y="2972435"/>
                  </a:lnTo>
                  <a:lnTo>
                    <a:pt x="2075034" y="3005535"/>
                  </a:lnTo>
                  <a:lnTo>
                    <a:pt x="2062381" y="3072902"/>
                  </a:lnTo>
                  <a:lnTo>
                    <a:pt x="2073308" y="3111834"/>
                  </a:lnTo>
                  <a:lnTo>
                    <a:pt x="2096630" y="3157375"/>
                  </a:lnTo>
                  <a:lnTo>
                    <a:pt x="2133014" y="3211858"/>
                  </a:lnTo>
                  <a:lnTo>
                    <a:pt x="2183130" y="3277616"/>
                  </a:lnTo>
                  <a:lnTo>
                    <a:pt x="2252773" y="3276884"/>
                  </a:lnTo>
                  <a:lnTo>
                    <a:pt x="2310173" y="3271760"/>
                  </a:lnTo>
                  <a:lnTo>
                    <a:pt x="2356781" y="3261424"/>
                  </a:lnTo>
                  <a:lnTo>
                    <a:pt x="2394045" y="3245056"/>
                  </a:lnTo>
                  <a:lnTo>
                    <a:pt x="2446341" y="3190944"/>
                  </a:lnTo>
                  <a:lnTo>
                    <a:pt x="2464272" y="3151560"/>
                  </a:lnTo>
                  <a:lnTo>
                    <a:pt x="2478659" y="3102864"/>
                  </a:lnTo>
                  <a:lnTo>
                    <a:pt x="2485566" y="3052471"/>
                  </a:lnTo>
                  <a:lnTo>
                    <a:pt x="2479819" y="3008028"/>
                  </a:lnTo>
                  <a:lnTo>
                    <a:pt x="2461715" y="2969389"/>
                  </a:lnTo>
                  <a:lnTo>
                    <a:pt x="2431553" y="2936406"/>
                  </a:lnTo>
                  <a:lnTo>
                    <a:pt x="2389632" y="2908935"/>
                  </a:lnTo>
                  <a:lnTo>
                    <a:pt x="2349784" y="2894417"/>
                  </a:lnTo>
                  <a:lnTo>
                    <a:pt x="2305313" y="2888700"/>
                  </a:lnTo>
                  <a:close/>
                </a:path>
                <a:path w="11710670" h="6858000">
                  <a:moveTo>
                    <a:pt x="10591038" y="6151599"/>
                  </a:moveTo>
                  <a:lnTo>
                    <a:pt x="10537444" y="6183388"/>
                  </a:lnTo>
                  <a:lnTo>
                    <a:pt x="10507678" y="6242597"/>
                  </a:lnTo>
                  <a:lnTo>
                    <a:pt x="10507529" y="6271458"/>
                  </a:lnTo>
                  <a:lnTo>
                    <a:pt x="10518394" y="6294653"/>
                  </a:lnTo>
                  <a:lnTo>
                    <a:pt x="10539180" y="6314721"/>
                  </a:lnTo>
                  <a:lnTo>
                    <a:pt x="10563240" y="6326446"/>
                  </a:lnTo>
                  <a:lnTo>
                    <a:pt x="10590277" y="6328634"/>
                  </a:lnTo>
                  <a:lnTo>
                    <a:pt x="10619994" y="6320091"/>
                  </a:lnTo>
                  <a:lnTo>
                    <a:pt x="10652561" y="6302209"/>
                  </a:lnTo>
                  <a:lnTo>
                    <a:pt x="10670508" y="6277171"/>
                  </a:lnTo>
                  <a:lnTo>
                    <a:pt x="10675929" y="6237827"/>
                  </a:lnTo>
                  <a:lnTo>
                    <a:pt x="10670921" y="6177026"/>
                  </a:lnTo>
                  <a:lnTo>
                    <a:pt x="10625455" y="6157458"/>
                  </a:lnTo>
                  <a:lnTo>
                    <a:pt x="10591038" y="6151599"/>
                  </a:lnTo>
                  <a:close/>
                </a:path>
                <a:path w="11710670" h="6858000">
                  <a:moveTo>
                    <a:pt x="3229042" y="599697"/>
                  </a:moveTo>
                  <a:lnTo>
                    <a:pt x="3180969" y="608393"/>
                  </a:lnTo>
                  <a:lnTo>
                    <a:pt x="3154326" y="630805"/>
                  </a:lnTo>
                  <a:lnTo>
                    <a:pt x="3139567" y="670813"/>
                  </a:lnTo>
                  <a:lnTo>
                    <a:pt x="3134955" y="706552"/>
                  </a:lnTo>
                  <a:lnTo>
                    <a:pt x="3140773" y="737552"/>
                  </a:lnTo>
                  <a:lnTo>
                    <a:pt x="3157926" y="763789"/>
                  </a:lnTo>
                  <a:lnTo>
                    <a:pt x="3187319" y="785240"/>
                  </a:lnTo>
                  <a:lnTo>
                    <a:pt x="3224390" y="796212"/>
                  </a:lnTo>
                  <a:lnTo>
                    <a:pt x="3259804" y="794529"/>
                  </a:lnTo>
                  <a:lnTo>
                    <a:pt x="3294157" y="779727"/>
                  </a:lnTo>
                  <a:lnTo>
                    <a:pt x="3328047" y="751343"/>
                  </a:lnTo>
                  <a:lnTo>
                    <a:pt x="3362071" y="708913"/>
                  </a:lnTo>
                  <a:lnTo>
                    <a:pt x="3349619" y="682668"/>
                  </a:lnTo>
                  <a:lnTo>
                    <a:pt x="3336274" y="656113"/>
                  </a:lnTo>
                  <a:lnTo>
                    <a:pt x="3322333" y="628939"/>
                  </a:lnTo>
                  <a:lnTo>
                    <a:pt x="3308096" y="600837"/>
                  </a:lnTo>
                  <a:lnTo>
                    <a:pt x="3229042" y="599697"/>
                  </a:lnTo>
                  <a:close/>
                </a:path>
                <a:path w="11710670" h="6858000">
                  <a:moveTo>
                    <a:pt x="10192579" y="6266493"/>
                  </a:moveTo>
                  <a:lnTo>
                    <a:pt x="10156475" y="6279956"/>
                  </a:lnTo>
                  <a:lnTo>
                    <a:pt x="10123372" y="6309511"/>
                  </a:lnTo>
                  <a:lnTo>
                    <a:pt x="10089388" y="6351879"/>
                  </a:lnTo>
                  <a:lnTo>
                    <a:pt x="10094646" y="6368172"/>
                  </a:lnTo>
                  <a:lnTo>
                    <a:pt x="10106354" y="6405525"/>
                  </a:lnTo>
                  <a:lnTo>
                    <a:pt x="10111613" y="6421818"/>
                  </a:lnTo>
                  <a:lnTo>
                    <a:pt x="10165649" y="6442825"/>
                  </a:lnTo>
                  <a:lnTo>
                    <a:pt x="10210518" y="6446437"/>
                  </a:lnTo>
                  <a:lnTo>
                    <a:pt x="10247748" y="6435095"/>
                  </a:lnTo>
                  <a:lnTo>
                    <a:pt x="10278870" y="6411241"/>
                  </a:lnTo>
                  <a:lnTo>
                    <a:pt x="10305415" y="6377317"/>
                  </a:lnTo>
                  <a:lnTo>
                    <a:pt x="10303877" y="6339018"/>
                  </a:lnTo>
                  <a:lnTo>
                    <a:pt x="10290730" y="6309363"/>
                  </a:lnTo>
                  <a:lnTo>
                    <a:pt x="10267463" y="6287456"/>
                  </a:lnTo>
                  <a:lnTo>
                    <a:pt x="10235565" y="6272403"/>
                  </a:lnTo>
                  <a:lnTo>
                    <a:pt x="10192579" y="6266493"/>
                  </a:lnTo>
                  <a:close/>
                </a:path>
                <a:path w="11710670" h="6858000">
                  <a:moveTo>
                    <a:pt x="2589911" y="0"/>
                  </a:moveTo>
                  <a:lnTo>
                    <a:pt x="2434209" y="0"/>
                  </a:lnTo>
                  <a:lnTo>
                    <a:pt x="2444924" y="16769"/>
                  </a:lnTo>
                  <a:lnTo>
                    <a:pt x="2458021" y="34147"/>
                  </a:lnTo>
                  <a:lnTo>
                    <a:pt x="2473499" y="52738"/>
                  </a:lnTo>
                  <a:lnTo>
                    <a:pt x="2491359" y="73151"/>
                  </a:lnTo>
                  <a:lnTo>
                    <a:pt x="2548969" y="42529"/>
                  </a:lnTo>
                  <a:lnTo>
                    <a:pt x="2573172" y="24378"/>
                  </a:lnTo>
                  <a:lnTo>
                    <a:pt x="2589911" y="0"/>
                  </a:lnTo>
                  <a:close/>
                </a:path>
                <a:path w="11710670" h="6858000">
                  <a:moveTo>
                    <a:pt x="2677441" y="865685"/>
                  </a:moveTo>
                  <a:lnTo>
                    <a:pt x="2637536" y="874267"/>
                  </a:lnTo>
                  <a:lnTo>
                    <a:pt x="2608712" y="894081"/>
                  </a:lnTo>
                  <a:lnTo>
                    <a:pt x="2590307" y="925528"/>
                  </a:lnTo>
                  <a:lnTo>
                    <a:pt x="2584404" y="962332"/>
                  </a:lnTo>
                  <a:lnTo>
                    <a:pt x="2593086" y="998220"/>
                  </a:lnTo>
                  <a:lnTo>
                    <a:pt x="2615164" y="1026372"/>
                  </a:lnTo>
                  <a:lnTo>
                    <a:pt x="2648267" y="1046749"/>
                  </a:lnTo>
                  <a:lnTo>
                    <a:pt x="2685561" y="1056387"/>
                  </a:lnTo>
                  <a:lnTo>
                    <a:pt x="2720213" y="1052322"/>
                  </a:lnTo>
                  <a:lnTo>
                    <a:pt x="2746754" y="1032902"/>
                  </a:lnTo>
                  <a:lnTo>
                    <a:pt x="2763472" y="1001839"/>
                  </a:lnTo>
                  <a:lnTo>
                    <a:pt x="2768879" y="964203"/>
                  </a:lnTo>
                  <a:lnTo>
                    <a:pt x="2761488" y="925067"/>
                  </a:lnTo>
                  <a:lnTo>
                    <a:pt x="2743013" y="892573"/>
                  </a:lnTo>
                  <a:lnTo>
                    <a:pt x="2713799" y="872283"/>
                  </a:lnTo>
                  <a:lnTo>
                    <a:pt x="2677441" y="865685"/>
                  </a:lnTo>
                  <a:close/>
                </a:path>
                <a:path w="11710670" h="6858000">
                  <a:moveTo>
                    <a:pt x="2516759" y="289305"/>
                  </a:moveTo>
                  <a:lnTo>
                    <a:pt x="2498304" y="325193"/>
                  </a:lnTo>
                  <a:lnTo>
                    <a:pt x="2481040" y="357235"/>
                  </a:lnTo>
                  <a:lnTo>
                    <a:pt x="2450084" y="413258"/>
                  </a:lnTo>
                  <a:lnTo>
                    <a:pt x="2497189" y="449999"/>
                  </a:lnTo>
                  <a:lnTo>
                    <a:pt x="2532666" y="470845"/>
                  </a:lnTo>
                  <a:lnTo>
                    <a:pt x="2559685" y="475265"/>
                  </a:lnTo>
                  <a:lnTo>
                    <a:pt x="2581411" y="462731"/>
                  </a:lnTo>
                  <a:lnTo>
                    <a:pt x="2601014" y="432713"/>
                  </a:lnTo>
                  <a:lnTo>
                    <a:pt x="2621661" y="384683"/>
                  </a:lnTo>
                  <a:lnTo>
                    <a:pt x="2599019" y="363083"/>
                  </a:lnTo>
                  <a:lnTo>
                    <a:pt x="2573972" y="340566"/>
                  </a:lnTo>
                  <a:lnTo>
                    <a:pt x="2546544" y="316263"/>
                  </a:lnTo>
                  <a:lnTo>
                    <a:pt x="2516759" y="289305"/>
                  </a:lnTo>
                  <a:close/>
                </a:path>
                <a:path w="11710670" h="6858000">
                  <a:moveTo>
                    <a:pt x="2647328" y="1685803"/>
                  </a:moveTo>
                  <a:lnTo>
                    <a:pt x="2599436" y="1694434"/>
                  </a:lnTo>
                  <a:lnTo>
                    <a:pt x="2562205" y="1714746"/>
                  </a:lnTo>
                  <a:lnTo>
                    <a:pt x="2537809" y="1744916"/>
                  </a:lnTo>
                  <a:lnTo>
                    <a:pt x="2528319" y="1781659"/>
                  </a:lnTo>
                  <a:lnTo>
                    <a:pt x="2535809" y="1821688"/>
                  </a:lnTo>
                  <a:lnTo>
                    <a:pt x="2563663" y="1863526"/>
                  </a:lnTo>
                  <a:lnTo>
                    <a:pt x="2601007" y="1891982"/>
                  </a:lnTo>
                  <a:lnTo>
                    <a:pt x="2643090" y="1904341"/>
                  </a:lnTo>
                  <a:lnTo>
                    <a:pt x="2685161" y="1897888"/>
                  </a:lnTo>
                  <a:lnTo>
                    <a:pt x="2722838" y="1872666"/>
                  </a:lnTo>
                  <a:lnTo>
                    <a:pt x="2747978" y="1834324"/>
                  </a:lnTo>
                  <a:lnTo>
                    <a:pt x="2757616" y="1788838"/>
                  </a:lnTo>
                  <a:lnTo>
                    <a:pt x="2748788" y="1742186"/>
                  </a:lnTo>
                  <a:lnTo>
                    <a:pt x="2727684" y="1711453"/>
                  </a:lnTo>
                  <a:lnTo>
                    <a:pt x="2691971" y="1692068"/>
                  </a:lnTo>
                  <a:lnTo>
                    <a:pt x="2647328" y="1685803"/>
                  </a:lnTo>
                  <a:close/>
                </a:path>
                <a:path w="11710670" h="6858000">
                  <a:moveTo>
                    <a:pt x="2437384" y="610362"/>
                  </a:moveTo>
                  <a:lnTo>
                    <a:pt x="2418907" y="667158"/>
                  </a:lnTo>
                  <a:lnTo>
                    <a:pt x="2416254" y="711739"/>
                  </a:lnTo>
                  <a:lnTo>
                    <a:pt x="2429722" y="741414"/>
                  </a:lnTo>
                  <a:lnTo>
                    <a:pt x="2459609" y="753490"/>
                  </a:lnTo>
                  <a:lnTo>
                    <a:pt x="2482776" y="749105"/>
                  </a:lnTo>
                  <a:lnTo>
                    <a:pt x="2506837" y="737552"/>
                  </a:lnTo>
                  <a:lnTo>
                    <a:pt x="2527921" y="721236"/>
                  </a:lnTo>
                  <a:lnTo>
                    <a:pt x="2542159" y="702563"/>
                  </a:lnTo>
                  <a:lnTo>
                    <a:pt x="2547719" y="673423"/>
                  </a:lnTo>
                  <a:lnTo>
                    <a:pt x="2531491" y="648128"/>
                  </a:lnTo>
                  <a:lnTo>
                    <a:pt x="2494403" y="627000"/>
                  </a:lnTo>
                  <a:lnTo>
                    <a:pt x="2437384" y="610362"/>
                  </a:lnTo>
                  <a:close/>
                </a:path>
                <a:path w="11710670" h="6858000">
                  <a:moveTo>
                    <a:pt x="2834513" y="139826"/>
                  </a:moveTo>
                  <a:lnTo>
                    <a:pt x="2787036" y="165352"/>
                  </a:lnTo>
                  <a:lnTo>
                    <a:pt x="2752359" y="195913"/>
                  </a:lnTo>
                  <a:lnTo>
                    <a:pt x="2734946" y="234213"/>
                  </a:lnTo>
                  <a:lnTo>
                    <a:pt x="2739263" y="282955"/>
                  </a:lnTo>
                  <a:lnTo>
                    <a:pt x="2771806" y="321865"/>
                  </a:lnTo>
                  <a:lnTo>
                    <a:pt x="2818638" y="346582"/>
                  </a:lnTo>
                  <a:lnTo>
                    <a:pt x="2855571" y="348150"/>
                  </a:lnTo>
                  <a:lnTo>
                    <a:pt x="2885027" y="333025"/>
                  </a:lnTo>
                  <a:lnTo>
                    <a:pt x="2906720" y="307185"/>
                  </a:lnTo>
                  <a:lnTo>
                    <a:pt x="2920365" y="276605"/>
                  </a:lnTo>
                  <a:lnTo>
                    <a:pt x="2924381" y="230641"/>
                  </a:lnTo>
                  <a:lnTo>
                    <a:pt x="2909633" y="192738"/>
                  </a:lnTo>
                  <a:lnTo>
                    <a:pt x="2878788" y="162573"/>
                  </a:lnTo>
                  <a:lnTo>
                    <a:pt x="2834513" y="139826"/>
                  </a:lnTo>
                  <a:close/>
                </a:path>
                <a:path w="11710670" h="6858000">
                  <a:moveTo>
                    <a:pt x="2875915" y="3535172"/>
                  </a:moveTo>
                  <a:lnTo>
                    <a:pt x="2821230" y="3537857"/>
                  </a:lnTo>
                  <a:lnTo>
                    <a:pt x="2770076" y="3551319"/>
                  </a:lnTo>
                  <a:lnTo>
                    <a:pt x="2724927" y="3574145"/>
                  </a:lnTo>
                  <a:lnTo>
                    <a:pt x="2688256" y="3604918"/>
                  </a:lnTo>
                  <a:lnTo>
                    <a:pt x="2662534" y="3642225"/>
                  </a:lnTo>
                  <a:lnTo>
                    <a:pt x="2650236" y="3684651"/>
                  </a:lnTo>
                  <a:lnTo>
                    <a:pt x="2653612" y="3726859"/>
                  </a:lnTo>
                  <a:lnTo>
                    <a:pt x="2667885" y="3770065"/>
                  </a:lnTo>
                  <a:lnTo>
                    <a:pt x="2691107" y="3811767"/>
                  </a:lnTo>
                  <a:lnTo>
                    <a:pt x="2721329" y="3849463"/>
                  </a:lnTo>
                  <a:lnTo>
                    <a:pt x="2756603" y="3880653"/>
                  </a:lnTo>
                  <a:lnTo>
                    <a:pt x="2794980" y="3902834"/>
                  </a:lnTo>
                  <a:lnTo>
                    <a:pt x="2834513" y="3913504"/>
                  </a:lnTo>
                  <a:lnTo>
                    <a:pt x="2873666" y="3910915"/>
                  </a:lnTo>
                  <a:lnTo>
                    <a:pt x="2913373" y="3896315"/>
                  </a:lnTo>
                  <a:lnTo>
                    <a:pt x="2951465" y="3871707"/>
                  </a:lnTo>
                  <a:lnTo>
                    <a:pt x="2985774" y="3839092"/>
                  </a:lnTo>
                  <a:lnTo>
                    <a:pt x="3014130" y="3800473"/>
                  </a:lnTo>
                  <a:lnTo>
                    <a:pt x="3034368" y="3757850"/>
                  </a:lnTo>
                  <a:lnTo>
                    <a:pt x="3044317" y="3713226"/>
                  </a:lnTo>
                  <a:lnTo>
                    <a:pt x="3041323" y="3667581"/>
                  </a:lnTo>
                  <a:lnTo>
                    <a:pt x="3026762" y="3626790"/>
                  </a:lnTo>
                  <a:lnTo>
                    <a:pt x="3001787" y="3592004"/>
                  </a:lnTo>
                  <a:lnTo>
                    <a:pt x="2967552" y="3564372"/>
                  </a:lnTo>
                  <a:lnTo>
                    <a:pt x="2925210" y="3545045"/>
                  </a:lnTo>
                  <a:lnTo>
                    <a:pt x="2875915" y="3535172"/>
                  </a:lnTo>
                  <a:close/>
                </a:path>
                <a:path w="11710670" h="6858000">
                  <a:moveTo>
                    <a:pt x="1095929" y="114839"/>
                  </a:moveTo>
                  <a:lnTo>
                    <a:pt x="1053377" y="121324"/>
                  </a:lnTo>
                  <a:lnTo>
                    <a:pt x="1010526" y="143001"/>
                  </a:lnTo>
                  <a:lnTo>
                    <a:pt x="974529" y="174091"/>
                  </a:lnTo>
                  <a:lnTo>
                    <a:pt x="955918" y="210667"/>
                  </a:lnTo>
                  <a:lnTo>
                    <a:pt x="951493" y="253644"/>
                  </a:lnTo>
                  <a:lnTo>
                    <a:pt x="958050" y="303936"/>
                  </a:lnTo>
                  <a:lnTo>
                    <a:pt x="972388" y="362458"/>
                  </a:lnTo>
                  <a:lnTo>
                    <a:pt x="992600" y="368758"/>
                  </a:lnTo>
                  <a:lnTo>
                    <a:pt x="1017279" y="377142"/>
                  </a:lnTo>
                  <a:lnTo>
                    <a:pt x="1042554" y="386121"/>
                  </a:lnTo>
                  <a:lnTo>
                    <a:pt x="1064552" y="394208"/>
                  </a:lnTo>
                  <a:lnTo>
                    <a:pt x="1115580" y="367140"/>
                  </a:lnTo>
                  <a:lnTo>
                    <a:pt x="1152545" y="337751"/>
                  </a:lnTo>
                  <a:lnTo>
                    <a:pt x="1176947" y="306037"/>
                  </a:lnTo>
                  <a:lnTo>
                    <a:pt x="1190288" y="271991"/>
                  </a:lnTo>
                  <a:lnTo>
                    <a:pt x="1194066" y="235611"/>
                  </a:lnTo>
                  <a:lnTo>
                    <a:pt x="1189784" y="196892"/>
                  </a:lnTo>
                  <a:lnTo>
                    <a:pt x="1178941" y="155828"/>
                  </a:lnTo>
                  <a:lnTo>
                    <a:pt x="1137883" y="125642"/>
                  </a:lnTo>
                  <a:lnTo>
                    <a:pt x="1095929" y="114839"/>
                  </a:lnTo>
                  <a:close/>
                </a:path>
                <a:path w="11710670" h="6858000">
                  <a:moveTo>
                    <a:pt x="2907665" y="556387"/>
                  </a:moveTo>
                  <a:lnTo>
                    <a:pt x="2879685" y="626161"/>
                  </a:lnTo>
                  <a:lnTo>
                    <a:pt x="2871946" y="675957"/>
                  </a:lnTo>
                  <a:lnTo>
                    <a:pt x="2884447" y="709656"/>
                  </a:lnTo>
                  <a:lnTo>
                    <a:pt x="2917190" y="731138"/>
                  </a:lnTo>
                  <a:lnTo>
                    <a:pt x="2950479" y="738088"/>
                  </a:lnTo>
                  <a:lnTo>
                    <a:pt x="2978721" y="731583"/>
                  </a:lnTo>
                  <a:lnTo>
                    <a:pt x="3001629" y="713743"/>
                  </a:lnTo>
                  <a:lnTo>
                    <a:pt x="3018917" y="686688"/>
                  </a:lnTo>
                  <a:lnTo>
                    <a:pt x="3025644" y="647076"/>
                  </a:lnTo>
                  <a:lnTo>
                    <a:pt x="3008534" y="610774"/>
                  </a:lnTo>
                  <a:lnTo>
                    <a:pt x="2968803" y="579854"/>
                  </a:lnTo>
                  <a:lnTo>
                    <a:pt x="2907665" y="556387"/>
                  </a:lnTo>
                  <a:close/>
                </a:path>
                <a:path w="11710670" h="6858000">
                  <a:moveTo>
                    <a:pt x="10998200" y="6189751"/>
                  </a:moveTo>
                  <a:lnTo>
                    <a:pt x="10932255" y="6206040"/>
                  </a:lnTo>
                  <a:lnTo>
                    <a:pt x="10906117" y="6234005"/>
                  </a:lnTo>
                  <a:lnTo>
                    <a:pt x="10890123" y="6272403"/>
                  </a:lnTo>
                  <a:lnTo>
                    <a:pt x="10885610" y="6303248"/>
                  </a:lnTo>
                  <a:lnTo>
                    <a:pt x="10887360" y="6333201"/>
                  </a:lnTo>
                  <a:lnTo>
                    <a:pt x="10896873" y="6361367"/>
                  </a:lnTo>
                  <a:lnTo>
                    <a:pt x="10915650" y="6386855"/>
                  </a:lnTo>
                  <a:lnTo>
                    <a:pt x="10937230" y="6389834"/>
                  </a:lnTo>
                  <a:lnTo>
                    <a:pt x="10959703" y="6394007"/>
                  </a:lnTo>
                  <a:lnTo>
                    <a:pt x="10983962" y="6399373"/>
                  </a:lnTo>
                  <a:lnTo>
                    <a:pt x="11010900" y="6405930"/>
                  </a:lnTo>
                  <a:lnTo>
                    <a:pt x="11026528" y="6384421"/>
                  </a:lnTo>
                  <a:lnTo>
                    <a:pt x="11043062" y="6362614"/>
                  </a:lnTo>
                  <a:lnTo>
                    <a:pt x="11057834" y="6340211"/>
                  </a:lnTo>
                  <a:lnTo>
                    <a:pt x="11068177" y="6316916"/>
                  </a:lnTo>
                  <a:lnTo>
                    <a:pt x="11072423" y="6276031"/>
                  </a:lnTo>
                  <a:lnTo>
                    <a:pt x="11059382" y="6237832"/>
                  </a:lnTo>
                  <a:lnTo>
                    <a:pt x="11033244" y="6207383"/>
                  </a:lnTo>
                  <a:lnTo>
                    <a:pt x="10998200" y="6189751"/>
                  </a:lnTo>
                  <a:close/>
                </a:path>
                <a:path w="11710670" h="6858000">
                  <a:moveTo>
                    <a:pt x="3589313" y="614632"/>
                  </a:moveTo>
                  <a:lnTo>
                    <a:pt x="3557079" y="631031"/>
                  </a:lnTo>
                  <a:lnTo>
                    <a:pt x="3526655" y="671290"/>
                  </a:lnTo>
                  <a:lnTo>
                    <a:pt x="3492373" y="740790"/>
                  </a:lnTo>
                  <a:lnTo>
                    <a:pt x="3521457" y="795361"/>
                  </a:lnTo>
                  <a:lnTo>
                    <a:pt x="3549785" y="831009"/>
                  </a:lnTo>
                  <a:lnTo>
                    <a:pt x="3580411" y="850180"/>
                  </a:lnTo>
                  <a:lnTo>
                    <a:pt x="3616390" y="855318"/>
                  </a:lnTo>
                  <a:lnTo>
                    <a:pt x="3660775" y="848867"/>
                  </a:lnTo>
                  <a:lnTo>
                    <a:pt x="3695967" y="835701"/>
                  </a:lnTo>
                  <a:lnTo>
                    <a:pt x="3720766" y="815070"/>
                  </a:lnTo>
                  <a:lnTo>
                    <a:pt x="3735445" y="786699"/>
                  </a:lnTo>
                  <a:lnTo>
                    <a:pt x="3740277" y="750315"/>
                  </a:lnTo>
                  <a:lnTo>
                    <a:pt x="3730484" y="707062"/>
                  </a:lnTo>
                  <a:lnTo>
                    <a:pt x="3704891" y="666797"/>
                  </a:lnTo>
                  <a:lnTo>
                    <a:pt x="3669178" y="634890"/>
                  </a:lnTo>
                  <a:lnTo>
                    <a:pt x="3629025" y="616712"/>
                  </a:lnTo>
                  <a:lnTo>
                    <a:pt x="3589313" y="614632"/>
                  </a:lnTo>
                  <a:close/>
                </a:path>
                <a:path w="11710670" h="6858000">
                  <a:moveTo>
                    <a:pt x="3619500" y="190753"/>
                  </a:moveTo>
                  <a:lnTo>
                    <a:pt x="3585344" y="229123"/>
                  </a:lnTo>
                  <a:lnTo>
                    <a:pt x="3563429" y="269017"/>
                  </a:lnTo>
                  <a:lnTo>
                    <a:pt x="3559992" y="311912"/>
                  </a:lnTo>
                  <a:lnTo>
                    <a:pt x="3581273" y="359283"/>
                  </a:lnTo>
                  <a:lnTo>
                    <a:pt x="3607490" y="386568"/>
                  </a:lnTo>
                  <a:lnTo>
                    <a:pt x="3640518" y="401351"/>
                  </a:lnTo>
                  <a:lnTo>
                    <a:pt x="3676499" y="403038"/>
                  </a:lnTo>
                  <a:lnTo>
                    <a:pt x="3711575" y="391033"/>
                  </a:lnTo>
                  <a:lnTo>
                    <a:pt x="3744539" y="368589"/>
                  </a:lnTo>
                  <a:lnTo>
                    <a:pt x="3770026" y="342550"/>
                  </a:lnTo>
                  <a:lnTo>
                    <a:pt x="3785369" y="310558"/>
                  </a:lnTo>
                  <a:lnTo>
                    <a:pt x="3787902" y="270255"/>
                  </a:lnTo>
                  <a:lnTo>
                    <a:pt x="3775001" y="234116"/>
                  </a:lnTo>
                  <a:lnTo>
                    <a:pt x="3746611" y="210216"/>
                  </a:lnTo>
                  <a:lnTo>
                    <a:pt x="3696765" y="196461"/>
                  </a:lnTo>
                  <a:lnTo>
                    <a:pt x="3619500" y="190753"/>
                  </a:lnTo>
                  <a:close/>
                </a:path>
                <a:path w="11710670" h="6858000">
                  <a:moveTo>
                    <a:pt x="10156578" y="6703219"/>
                  </a:moveTo>
                  <a:lnTo>
                    <a:pt x="10100996" y="6711714"/>
                  </a:lnTo>
                  <a:lnTo>
                    <a:pt x="10069445" y="6749468"/>
                  </a:lnTo>
                  <a:lnTo>
                    <a:pt x="10060813" y="6777882"/>
                  </a:lnTo>
                  <a:lnTo>
                    <a:pt x="10079317" y="6807388"/>
                  </a:lnTo>
                  <a:lnTo>
                    <a:pt x="10101691" y="6827953"/>
                  </a:lnTo>
                  <a:lnTo>
                    <a:pt x="10128232" y="6837789"/>
                  </a:lnTo>
                  <a:lnTo>
                    <a:pt x="10159238" y="6835106"/>
                  </a:lnTo>
                  <a:lnTo>
                    <a:pt x="10185207" y="6823483"/>
                  </a:lnTo>
                  <a:lnTo>
                    <a:pt x="10202211" y="6804110"/>
                  </a:lnTo>
                  <a:lnTo>
                    <a:pt x="10212048" y="6778776"/>
                  </a:lnTo>
                  <a:lnTo>
                    <a:pt x="10216515" y="6749270"/>
                  </a:lnTo>
                  <a:lnTo>
                    <a:pt x="10201711" y="6723983"/>
                  </a:lnTo>
                  <a:lnTo>
                    <a:pt x="10181526" y="6709129"/>
                  </a:lnTo>
                  <a:lnTo>
                    <a:pt x="10156578" y="6703219"/>
                  </a:lnTo>
                  <a:close/>
                </a:path>
                <a:path w="11710670" h="6858000">
                  <a:moveTo>
                    <a:pt x="9755759" y="6809673"/>
                  </a:moveTo>
                  <a:lnTo>
                    <a:pt x="9711037" y="6816280"/>
                  </a:lnTo>
                  <a:lnTo>
                    <a:pt x="9677066" y="6826761"/>
                  </a:lnTo>
                  <a:lnTo>
                    <a:pt x="9653835" y="6841414"/>
                  </a:lnTo>
                  <a:lnTo>
                    <a:pt x="9642993" y="6857998"/>
                  </a:lnTo>
                  <a:lnTo>
                    <a:pt x="9798228" y="6857998"/>
                  </a:lnTo>
                  <a:lnTo>
                    <a:pt x="9791924" y="6849909"/>
                  </a:lnTo>
                  <a:lnTo>
                    <a:pt x="9781555" y="6837490"/>
                  </a:lnTo>
                  <a:lnTo>
                    <a:pt x="9769401" y="6823880"/>
                  </a:lnTo>
                  <a:lnTo>
                    <a:pt x="9755759" y="6809673"/>
                  </a:lnTo>
                  <a:close/>
                </a:path>
                <a:path w="11710670" h="6858000">
                  <a:moveTo>
                    <a:pt x="3441271" y="1089034"/>
                  </a:moveTo>
                  <a:lnTo>
                    <a:pt x="3403346" y="1093597"/>
                  </a:lnTo>
                  <a:lnTo>
                    <a:pt x="3367825" y="1118820"/>
                  </a:lnTo>
                  <a:lnTo>
                    <a:pt x="3340639" y="1159557"/>
                  </a:lnTo>
                  <a:lnTo>
                    <a:pt x="3326550" y="1206271"/>
                  </a:lnTo>
                  <a:lnTo>
                    <a:pt x="3330321" y="1249426"/>
                  </a:lnTo>
                  <a:lnTo>
                    <a:pt x="3355574" y="1282930"/>
                  </a:lnTo>
                  <a:lnTo>
                    <a:pt x="3396615" y="1305433"/>
                  </a:lnTo>
                  <a:lnTo>
                    <a:pt x="3444228" y="1314219"/>
                  </a:lnTo>
                  <a:lnTo>
                    <a:pt x="3489198" y="1306576"/>
                  </a:lnTo>
                  <a:lnTo>
                    <a:pt x="3523478" y="1283952"/>
                  </a:lnTo>
                  <a:lnTo>
                    <a:pt x="3544363" y="1251791"/>
                  </a:lnTo>
                  <a:lnTo>
                    <a:pt x="3550366" y="1213653"/>
                  </a:lnTo>
                  <a:lnTo>
                    <a:pt x="3539998" y="1173099"/>
                  </a:lnTo>
                  <a:lnTo>
                    <a:pt x="3514645" y="1131155"/>
                  </a:lnTo>
                  <a:lnTo>
                    <a:pt x="3480054" y="1102344"/>
                  </a:lnTo>
                  <a:lnTo>
                    <a:pt x="3441271" y="1089034"/>
                  </a:lnTo>
                  <a:close/>
                </a:path>
                <a:path w="11710670" h="6858000">
                  <a:moveTo>
                    <a:pt x="9897506" y="6511631"/>
                  </a:moveTo>
                  <a:lnTo>
                    <a:pt x="9871120" y="6524048"/>
                  </a:lnTo>
                  <a:lnTo>
                    <a:pt x="9851009" y="6548983"/>
                  </a:lnTo>
                  <a:lnTo>
                    <a:pt x="9842525" y="6581668"/>
                  </a:lnTo>
                  <a:lnTo>
                    <a:pt x="9845055" y="6614950"/>
                  </a:lnTo>
                  <a:lnTo>
                    <a:pt x="9857706" y="6644656"/>
                  </a:lnTo>
                  <a:lnTo>
                    <a:pt x="9879584" y="6666610"/>
                  </a:lnTo>
                  <a:lnTo>
                    <a:pt x="9911457" y="6675848"/>
                  </a:lnTo>
                  <a:lnTo>
                    <a:pt x="9945973" y="6671376"/>
                  </a:lnTo>
                  <a:lnTo>
                    <a:pt x="9977489" y="6654984"/>
                  </a:lnTo>
                  <a:lnTo>
                    <a:pt x="10000361" y="6628460"/>
                  </a:lnTo>
                  <a:lnTo>
                    <a:pt x="10010084" y="6600944"/>
                  </a:lnTo>
                  <a:lnTo>
                    <a:pt x="10006711" y="6572829"/>
                  </a:lnTo>
                  <a:lnTo>
                    <a:pt x="9991431" y="6547098"/>
                  </a:lnTo>
                  <a:lnTo>
                    <a:pt x="9965436" y="6526733"/>
                  </a:lnTo>
                  <a:lnTo>
                    <a:pt x="9929250" y="6512327"/>
                  </a:lnTo>
                  <a:lnTo>
                    <a:pt x="9897506" y="6511631"/>
                  </a:lnTo>
                  <a:close/>
                </a:path>
                <a:path w="11710670" h="6858000">
                  <a:moveTo>
                    <a:pt x="854811" y="2238121"/>
                  </a:moveTo>
                  <a:lnTo>
                    <a:pt x="812205" y="2238653"/>
                  </a:lnTo>
                  <a:lnTo>
                    <a:pt x="768965" y="2248908"/>
                  </a:lnTo>
                  <a:lnTo>
                    <a:pt x="726842" y="2267580"/>
                  </a:lnTo>
                  <a:lnTo>
                    <a:pt x="687585" y="2293366"/>
                  </a:lnTo>
                  <a:lnTo>
                    <a:pt x="652947" y="2324962"/>
                  </a:lnTo>
                  <a:lnTo>
                    <a:pt x="624677" y="2361064"/>
                  </a:lnTo>
                  <a:lnTo>
                    <a:pt x="604526" y="2400370"/>
                  </a:lnTo>
                  <a:lnTo>
                    <a:pt x="594245" y="2441575"/>
                  </a:lnTo>
                  <a:lnTo>
                    <a:pt x="596585" y="2478053"/>
                  </a:lnTo>
                  <a:lnTo>
                    <a:pt x="608968" y="2516524"/>
                  </a:lnTo>
                  <a:lnTo>
                    <a:pt x="629904" y="2555442"/>
                  </a:lnTo>
                  <a:lnTo>
                    <a:pt x="657901" y="2593262"/>
                  </a:lnTo>
                  <a:lnTo>
                    <a:pt x="691470" y="2628440"/>
                  </a:lnTo>
                  <a:lnTo>
                    <a:pt x="729118" y="2659431"/>
                  </a:lnTo>
                  <a:lnTo>
                    <a:pt x="769356" y="2684690"/>
                  </a:lnTo>
                  <a:lnTo>
                    <a:pt x="810692" y="2702671"/>
                  </a:lnTo>
                  <a:lnTo>
                    <a:pt x="851636" y="2711830"/>
                  </a:lnTo>
                  <a:lnTo>
                    <a:pt x="891333" y="2709952"/>
                  </a:lnTo>
                  <a:lnTo>
                    <a:pt x="930880" y="2698015"/>
                  </a:lnTo>
                  <a:lnTo>
                    <a:pt x="968938" y="2677286"/>
                  </a:lnTo>
                  <a:lnTo>
                    <a:pt x="1004166" y="2649029"/>
                  </a:lnTo>
                  <a:lnTo>
                    <a:pt x="1035224" y="2614509"/>
                  </a:lnTo>
                  <a:lnTo>
                    <a:pt x="1060769" y="2574992"/>
                  </a:lnTo>
                  <a:lnTo>
                    <a:pt x="1079463" y="2531742"/>
                  </a:lnTo>
                  <a:lnTo>
                    <a:pt x="1089964" y="2486025"/>
                  </a:lnTo>
                  <a:lnTo>
                    <a:pt x="1090417" y="2441478"/>
                  </a:lnTo>
                  <a:lnTo>
                    <a:pt x="1080480" y="2399016"/>
                  </a:lnTo>
                  <a:lnTo>
                    <a:pt x="1061085" y="2359533"/>
                  </a:lnTo>
                  <a:lnTo>
                    <a:pt x="1033162" y="2323925"/>
                  </a:lnTo>
                  <a:lnTo>
                    <a:pt x="997642" y="2293085"/>
                  </a:lnTo>
                  <a:lnTo>
                    <a:pt x="955456" y="2267908"/>
                  </a:lnTo>
                  <a:lnTo>
                    <a:pt x="907536" y="2249288"/>
                  </a:lnTo>
                  <a:lnTo>
                    <a:pt x="854811" y="2238121"/>
                  </a:lnTo>
                  <a:close/>
                </a:path>
                <a:path w="11710670" h="6858000">
                  <a:moveTo>
                    <a:pt x="2828163" y="5887732"/>
                  </a:moveTo>
                  <a:lnTo>
                    <a:pt x="2765165" y="5914822"/>
                  </a:lnTo>
                  <a:lnTo>
                    <a:pt x="2711551" y="5943142"/>
                  </a:lnTo>
                  <a:lnTo>
                    <a:pt x="2667029" y="5972771"/>
                  </a:lnTo>
                  <a:lnTo>
                    <a:pt x="2631435" y="6003681"/>
                  </a:lnTo>
                  <a:lnTo>
                    <a:pt x="2604416" y="6036005"/>
                  </a:lnTo>
                  <a:lnTo>
                    <a:pt x="2585743" y="6069767"/>
                  </a:lnTo>
                  <a:lnTo>
                    <a:pt x="2572399" y="6141819"/>
                  </a:lnTo>
                  <a:lnTo>
                    <a:pt x="2577211" y="6180213"/>
                  </a:lnTo>
                  <a:lnTo>
                    <a:pt x="2594086" y="6220787"/>
                  </a:lnTo>
                  <a:lnTo>
                    <a:pt x="2621195" y="6255798"/>
                  </a:lnTo>
                  <a:lnTo>
                    <a:pt x="2656601" y="6283923"/>
                  </a:lnTo>
                  <a:lnTo>
                    <a:pt x="2698369" y="6303836"/>
                  </a:lnTo>
                  <a:lnTo>
                    <a:pt x="2744559" y="6314213"/>
                  </a:lnTo>
                  <a:lnTo>
                    <a:pt x="2793238" y="6313728"/>
                  </a:lnTo>
                  <a:lnTo>
                    <a:pt x="2836861" y="6305659"/>
                  </a:lnTo>
                  <a:lnTo>
                    <a:pt x="2872884" y="6292671"/>
                  </a:lnTo>
                  <a:lnTo>
                    <a:pt x="2925111" y="6247768"/>
                  </a:lnTo>
                  <a:lnTo>
                    <a:pt x="2942806" y="6213766"/>
                  </a:lnTo>
                  <a:lnTo>
                    <a:pt x="2955883" y="6170675"/>
                  </a:lnTo>
                  <a:lnTo>
                    <a:pt x="2965087" y="6117450"/>
                  </a:lnTo>
                  <a:lnTo>
                    <a:pt x="2971165" y="6053048"/>
                  </a:lnTo>
                  <a:lnTo>
                    <a:pt x="2937230" y="6012909"/>
                  </a:lnTo>
                  <a:lnTo>
                    <a:pt x="2902068" y="5972744"/>
                  </a:lnTo>
                  <a:lnTo>
                    <a:pt x="2865741" y="5931444"/>
                  </a:lnTo>
                  <a:lnTo>
                    <a:pt x="2828163" y="5887732"/>
                  </a:lnTo>
                  <a:close/>
                </a:path>
                <a:path w="11710670" h="6858000">
                  <a:moveTo>
                    <a:pt x="2195830" y="5458587"/>
                  </a:moveTo>
                  <a:lnTo>
                    <a:pt x="2014727" y="5582539"/>
                  </a:lnTo>
                  <a:lnTo>
                    <a:pt x="2018356" y="5650872"/>
                  </a:lnTo>
                  <a:lnTo>
                    <a:pt x="2027042" y="5706861"/>
                  </a:lnTo>
                  <a:lnTo>
                    <a:pt x="2041563" y="5751785"/>
                  </a:lnTo>
                  <a:lnTo>
                    <a:pt x="2062700" y="5786922"/>
                  </a:lnTo>
                  <a:lnTo>
                    <a:pt x="2091233" y="5813550"/>
                  </a:lnTo>
                  <a:lnTo>
                    <a:pt x="2127941" y="5832947"/>
                  </a:lnTo>
                  <a:lnTo>
                    <a:pt x="2173605" y="5846394"/>
                  </a:lnTo>
                  <a:lnTo>
                    <a:pt x="2225078" y="5852629"/>
                  </a:lnTo>
                  <a:lnTo>
                    <a:pt x="2269102" y="5845128"/>
                  </a:lnTo>
                  <a:lnTo>
                    <a:pt x="2305818" y="5824655"/>
                  </a:lnTo>
                  <a:lnTo>
                    <a:pt x="2335364" y="5791971"/>
                  </a:lnTo>
                  <a:lnTo>
                    <a:pt x="2357882" y="5747842"/>
                  </a:lnTo>
                  <a:lnTo>
                    <a:pt x="2367592" y="5709597"/>
                  </a:lnTo>
                  <a:lnTo>
                    <a:pt x="2368297" y="5671356"/>
                  </a:lnTo>
                  <a:lnTo>
                    <a:pt x="2360219" y="5633415"/>
                  </a:lnTo>
                  <a:lnTo>
                    <a:pt x="2343578" y="5596070"/>
                  </a:lnTo>
                  <a:lnTo>
                    <a:pt x="2318597" y="5559619"/>
                  </a:lnTo>
                  <a:lnTo>
                    <a:pt x="2285497" y="5524357"/>
                  </a:lnTo>
                  <a:lnTo>
                    <a:pt x="2244501" y="5490580"/>
                  </a:lnTo>
                  <a:lnTo>
                    <a:pt x="2195830" y="5458587"/>
                  </a:lnTo>
                  <a:close/>
                </a:path>
                <a:path w="11710670" h="6858000">
                  <a:moveTo>
                    <a:pt x="3136392" y="5178806"/>
                  </a:moveTo>
                  <a:lnTo>
                    <a:pt x="3093828" y="5181902"/>
                  </a:lnTo>
                  <a:lnTo>
                    <a:pt x="3053103" y="5199304"/>
                  </a:lnTo>
                  <a:lnTo>
                    <a:pt x="3016075" y="5228891"/>
                  </a:lnTo>
                  <a:lnTo>
                    <a:pt x="2984603" y="5268543"/>
                  </a:lnTo>
                  <a:lnTo>
                    <a:pt x="2960546" y="5316139"/>
                  </a:lnTo>
                  <a:lnTo>
                    <a:pt x="2945765" y="5369560"/>
                  </a:lnTo>
                  <a:lnTo>
                    <a:pt x="2945339" y="5419908"/>
                  </a:lnTo>
                  <a:lnTo>
                    <a:pt x="2956117" y="5465049"/>
                  </a:lnTo>
                  <a:lnTo>
                    <a:pt x="2977134" y="5503481"/>
                  </a:lnTo>
                  <a:lnTo>
                    <a:pt x="3007421" y="5533700"/>
                  </a:lnTo>
                  <a:lnTo>
                    <a:pt x="3046012" y="5554203"/>
                  </a:lnTo>
                  <a:lnTo>
                    <a:pt x="3091942" y="5563489"/>
                  </a:lnTo>
                  <a:lnTo>
                    <a:pt x="3142148" y="5561491"/>
                  </a:lnTo>
                  <a:lnTo>
                    <a:pt x="3188464" y="5550649"/>
                  </a:lnTo>
                  <a:lnTo>
                    <a:pt x="3229721" y="5531854"/>
                  </a:lnTo>
                  <a:lnTo>
                    <a:pt x="3264752" y="5505997"/>
                  </a:lnTo>
                  <a:lnTo>
                    <a:pt x="3292387" y="5473968"/>
                  </a:lnTo>
                  <a:lnTo>
                    <a:pt x="3311457" y="5436659"/>
                  </a:lnTo>
                  <a:lnTo>
                    <a:pt x="3320796" y="5394960"/>
                  </a:lnTo>
                  <a:lnTo>
                    <a:pt x="3319252" y="5351622"/>
                  </a:lnTo>
                  <a:lnTo>
                    <a:pt x="3307308" y="5309841"/>
                  </a:lnTo>
                  <a:lnTo>
                    <a:pt x="3286246" y="5271176"/>
                  </a:lnTo>
                  <a:lnTo>
                    <a:pt x="3257343" y="5237182"/>
                  </a:lnTo>
                  <a:lnTo>
                    <a:pt x="3221880" y="5209417"/>
                  </a:lnTo>
                  <a:lnTo>
                    <a:pt x="3181136" y="5189439"/>
                  </a:lnTo>
                  <a:lnTo>
                    <a:pt x="3136392" y="5178806"/>
                  </a:lnTo>
                  <a:close/>
                </a:path>
                <a:path w="11710670" h="6858000">
                  <a:moveTo>
                    <a:pt x="2482200" y="5025148"/>
                  </a:moveTo>
                  <a:lnTo>
                    <a:pt x="2444922" y="5032609"/>
                  </a:lnTo>
                  <a:lnTo>
                    <a:pt x="2398188" y="5050279"/>
                  </a:lnTo>
                  <a:lnTo>
                    <a:pt x="2338832" y="5077079"/>
                  </a:lnTo>
                  <a:lnTo>
                    <a:pt x="2338803" y="5128221"/>
                  </a:lnTo>
                  <a:lnTo>
                    <a:pt x="2346009" y="5175743"/>
                  </a:lnTo>
                  <a:lnTo>
                    <a:pt x="2361866" y="5218144"/>
                  </a:lnTo>
                  <a:lnTo>
                    <a:pt x="2387788" y="5253919"/>
                  </a:lnTo>
                  <a:lnTo>
                    <a:pt x="2425189" y="5281566"/>
                  </a:lnTo>
                  <a:lnTo>
                    <a:pt x="2475484" y="5299583"/>
                  </a:lnTo>
                  <a:lnTo>
                    <a:pt x="2526523" y="5304103"/>
                  </a:lnTo>
                  <a:lnTo>
                    <a:pt x="2568699" y="5292310"/>
                  </a:lnTo>
                  <a:lnTo>
                    <a:pt x="2601561" y="5266179"/>
                  </a:lnTo>
                  <a:lnTo>
                    <a:pt x="2624657" y="5227686"/>
                  </a:lnTo>
                  <a:lnTo>
                    <a:pt x="2637536" y="5178806"/>
                  </a:lnTo>
                  <a:lnTo>
                    <a:pt x="2600057" y="5119011"/>
                  </a:lnTo>
                  <a:lnTo>
                    <a:pt x="2568950" y="5074828"/>
                  </a:lnTo>
                  <a:lnTo>
                    <a:pt x="2541048" y="5045177"/>
                  </a:lnTo>
                  <a:lnTo>
                    <a:pt x="2513187" y="5028977"/>
                  </a:lnTo>
                  <a:lnTo>
                    <a:pt x="2482200" y="5025148"/>
                  </a:lnTo>
                  <a:close/>
                </a:path>
                <a:path w="11710670" h="6858000">
                  <a:moveTo>
                    <a:pt x="11129144" y="6675598"/>
                  </a:moveTo>
                  <a:lnTo>
                    <a:pt x="11098720" y="6680517"/>
                  </a:lnTo>
                  <a:lnTo>
                    <a:pt x="11073630" y="6696761"/>
                  </a:lnTo>
                  <a:lnTo>
                    <a:pt x="11055350" y="6727012"/>
                  </a:lnTo>
                  <a:lnTo>
                    <a:pt x="11050490" y="6749516"/>
                  </a:lnTo>
                  <a:lnTo>
                    <a:pt x="11054572" y="6768741"/>
                  </a:lnTo>
                  <a:lnTo>
                    <a:pt x="11067012" y="6783793"/>
                  </a:lnTo>
                  <a:lnTo>
                    <a:pt x="11087227" y="6793778"/>
                  </a:lnTo>
                  <a:lnTo>
                    <a:pt x="11106277" y="6800087"/>
                  </a:lnTo>
                  <a:lnTo>
                    <a:pt x="11127708" y="6803713"/>
                  </a:lnTo>
                  <a:lnTo>
                    <a:pt x="11147948" y="6803166"/>
                  </a:lnTo>
                  <a:lnTo>
                    <a:pt x="11163427" y="6796957"/>
                  </a:lnTo>
                  <a:lnTo>
                    <a:pt x="11185304" y="6769188"/>
                  </a:lnTo>
                  <a:lnTo>
                    <a:pt x="11190811" y="6739333"/>
                  </a:lnTo>
                  <a:lnTo>
                    <a:pt x="11182625" y="6708881"/>
                  </a:lnTo>
                  <a:lnTo>
                    <a:pt x="11163427" y="6679323"/>
                  </a:lnTo>
                  <a:lnTo>
                    <a:pt x="11129144" y="6675598"/>
                  </a:lnTo>
                  <a:close/>
                </a:path>
                <a:path w="11710670" h="6858000">
                  <a:moveTo>
                    <a:pt x="10340893" y="6547053"/>
                  </a:moveTo>
                  <a:lnTo>
                    <a:pt x="10318575" y="6556538"/>
                  </a:lnTo>
                  <a:lnTo>
                    <a:pt x="10299233" y="6574965"/>
                  </a:lnTo>
                  <a:lnTo>
                    <a:pt x="10283190" y="6596672"/>
                  </a:lnTo>
                  <a:lnTo>
                    <a:pt x="10271730" y="6622749"/>
                  </a:lnTo>
                  <a:lnTo>
                    <a:pt x="10274855" y="6652704"/>
                  </a:lnTo>
                  <a:lnTo>
                    <a:pt x="10291673" y="6685640"/>
                  </a:lnTo>
                  <a:lnTo>
                    <a:pt x="10321290" y="6720662"/>
                  </a:lnTo>
                  <a:lnTo>
                    <a:pt x="10376231" y="6703619"/>
                  </a:lnTo>
                  <a:lnTo>
                    <a:pt x="10412682" y="6684494"/>
                  </a:lnTo>
                  <a:lnTo>
                    <a:pt x="10431250" y="6661199"/>
                  </a:lnTo>
                  <a:lnTo>
                    <a:pt x="10432542" y="6631647"/>
                  </a:lnTo>
                  <a:lnTo>
                    <a:pt x="10422124" y="6609392"/>
                  </a:lnTo>
                  <a:lnTo>
                    <a:pt x="10406348" y="6587137"/>
                  </a:lnTo>
                  <a:lnTo>
                    <a:pt x="10387000" y="6567268"/>
                  </a:lnTo>
                  <a:lnTo>
                    <a:pt x="10365867" y="6552171"/>
                  </a:lnTo>
                  <a:lnTo>
                    <a:pt x="10340893" y="6547053"/>
                  </a:lnTo>
                  <a:close/>
                </a:path>
                <a:path w="11710670" h="6858000">
                  <a:moveTo>
                    <a:pt x="11627129" y="6705999"/>
                  </a:moveTo>
                  <a:lnTo>
                    <a:pt x="11561923" y="6720856"/>
                  </a:lnTo>
                  <a:lnTo>
                    <a:pt x="11529081" y="6784837"/>
                  </a:lnTo>
                  <a:lnTo>
                    <a:pt x="11525758" y="6847823"/>
                  </a:lnTo>
                  <a:lnTo>
                    <a:pt x="11531016" y="6850704"/>
                  </a:lnTo>
                  <a:lnTo>
                    <a:pt x="11542724" y="6857658"/>
                  </a:lnTo>
                  <a:lnTo>
                    <a:pt x="11543345" y="6857998"/>
                  </a:lnTo>
                  <a:lnTo>
                    <a:pt x="11689564" y="6857998"/>
                  </a:lnTo>
                  <a:lnTo>
                    <a:pt x="11703139" y="6838335"/>
                  </a:lnTo>
                  <a:lnTo>
                    <a:pt x="11710431" y="6811660"/>
                  </a:lnTo>
                  <a:lnTo>
                    <a:pt x="11708794" y="6783197"/>
                  </a:lnTo>
                  <a:lnTo>
                    <a:pt x="11697335" y="6755629"/>
                  </a:lnTo>
                  <a:lnTo>
                    <a:pt x="11678314" y="6730739"/>
                  </a:lnTo>
                  <a:lnTo>
                    <a:pt x="11654805" y="6713898"/>
                  </a:lnTo>
                  <a:lnTo>
                    <a:pt x="11627129" y="6705999"/>
                  </a:lnTo>
                  <a:close/>
                </a:path>
                <a:path w="11710670" h="6858000">
                  <a:moveTo>
                    <a:pt x="11369506" y="6388940"/>
                  </a:moveTo>
                  <a:lnTo>
                    <a:pt x="11335004" y="6396393"/>
                  </a:lnTo>
                  <a:lnTo>
                    <a:pt x="11306032" y="6413529"/>
                  </a:lnTo>
                  <a:lnTo>
                    <a:pt x="11286585" y="6435731"/>
                  </a:lnTo>
                  <a:lnTo>
                    <a:pt x="11277854" y="6462104"/>
                  </a:lnTo>
                  <a:lnTo>
                    <a:pt x="11281029" y="6491757"/>
                  </a:lnTo>
                  <a:lnTo>
                    <a:pt x="11296013" y="6526678"/>
                  </a:lnTo>
                  <a:lnTo>
                    <a:pt x="11319938" y="6546996"/>
                  </a:lnTo>
                  <a:lnTo>
                    <a:pt x="11356984" y="6554797"/>
                  </a:lnTo>
                  <a:lnTo>
                    <a:pt x="11411331" y="6552171"/>
                  </a:lnTo>
                  <a:lnTo>
                    <a:pt x="11430777" y="6507657"/>
                  </a:lnTo>
                  <a:lnTo>
                    <a:pt x="11441245" y="6485102"/>
                  </a:lnTo>
                  <a:lnTo>
                    <a:pt x="11452606" y="6463144"/>
                  </a:lnTo>
                  <a:lnTo>
                    <a:pt x="11425318" y="6420526"/>
                  </a:lnTo>
                  <a:lnTo>
                    <a:pt x="11398615" y="6396388"/>
                  </a:lnTo>
                  <a:lnTo>
                    <a:pt x="11369506" y="6388940"/>
                  </a:lnTo>
                  <a:close/>
                </a:path>
                <a:path w="11710670" h="6858000">
                  <a:moveTo>
                    <a:pt x="10875242" y="6493746"/>
                  </a:moveTo>
                  <a:lnTo>
                    <a:pt x="10848848" y="6501295"/>
                  </a:lnTo>
                  <a:lnTo>
                    <a:pt x="10815659" y="6531400"/>
                  </a:lnTo>
                  <a:lnTo>
                    <a:pt x="10802413" y="6568062"/>
                  </a:lnTo>
                  <a:lnTo>
                    <a:pt x="10802860" y="6609490"/>
                  </a:lnTo>
                  <a:lnTo>
                    <a:pt x="10810748" y="6653898"/>
                  </a:lnTo>
                  <a:lnTo>
                    <a:pt x="10849395" y="6667506"/>
                  </a:lnTo>
                  <a:lnTo>
                    <a:pt x="10884185" y="6672175"/>
                  </a:lnTo>
                  <a:lnTo>
                    <a:pt x="10914832" y="6663729"/>
                  </a:lnTo>
                  <a:lnTo>
                    <a:pt x="10941050" y="6637997"/>
                  </a:lnTo>
                  <a:lnTo>
                    <a:pt x="10954394" y="6613113"/>
                  </a:lnTo>
                  <a:lnTo>
                    <a:pt x="10959703" y="6586737"/>
                  </a:lnTo>
                  <a:lnTo>
                    <a:pt x="10954891" y="6559766"/>
                  </a:lnTo>
                  <a:lnTo>
                    <a:pt x="10937875" y="6533095"/>
                  </a:lnTo>
                  <a:lnTo>
                    <a:pt x="10918553" y="6515605"/>
                  </a:lnTo>
                  <a:lnTo>
                    <a:pt x="10898076" y="6500502"/>
                  </a:lnTo>
                  <a:lnTo>
                    <a:pt x="10875242" y="6493746"/>
                  </a:lnTo>
                  <a:close/>
                </a:path>
                <a:path w="11710670" h="6858000">
                  <a:moveTo>
                    <a:pt x="10621645" y="6496929"/>
                  </a:moveTo>
                  <a:lnTo>
                    <a:pt x="10599277" y="6501846"/>
                  </a:lnTo>
                  <a:lnTo>
                    <a:pt x="10578719" y="6517195"/>
                  </a:lnTo>
                  <a:lnTo>
                    <a:pt x="10564282" y="6547098"/>
                  </a:lnTo>
                  <a:lnTo>
                    <a:pt x="10563240" y="6575213"/>
                  </a:lnTo>
                  <a:lnTo>
                    <a:pt x="10574700" y="6602136"/>
                  </a:lnTo>
                  <a:lnTo>
                    <a:pt x="10597769" y="6628460"/>
                  </a:lnTo>
                  <a:lnTo>
                    <a:pt x="10615549" y="6626078"/>
                  </a:lnTo>
                  <a:lnTo>
                    <a:pt x="10677271" y="6618922"/>
                  </a:lnTo>
                  <a:lnTo>
                    <a:pt x="10686448" y="6588126"/>
                  </a:lnTo>
                  <a:lnTo>
                    <a:pt x="10693542" y="6558522"/>
                  </a:lnTo>
                  <a:lnTo>
                    <a:pt x="10689326" y="6531302"/>
                  </a:lnTo>
                  <a:lnTo>
                    <a:pt x="10664571" y="6507657"/>
                  </a:lnTo>
                  <a:lnTo>
                    <a:pt x="10644012" y="6499761"/>
                  </a:lnTo>
                  <a:lnTo>
                    <a:pt x="10621645" y="6496929"/>
                  </a:lnTo>
                  <a:close/>
                </a:path>
                <a:path w="11710670" h="6858000">
                  <a:moveTo>
                    <a:pt x="10482611" y="6823582"/>
                  </a:moveTo>
                  <a:lnTo>
                    <a:pt x="10460144" y="6826116"/>
                  </a:lnTo>
                  <a:lnTo>
                    <a:pt x="10438892" y="6841465"/>
                  </a:lnTo>
                  <a:lnTo>
                    <a:pt x="10426192" y="6854181"/>
                  </a:lnTo>
                  <a:lnTo>
                    <a:pt x="10424285" y="6857998"/>
                  </a:lnTo>
                  <a:lnTo>
                    <a:pt x="10537468" y="6857998"/>
                  </a:lnTo>
                  <a:lnTo>
                    <a:pt x="10508650" y="6834758"/>
                  </a:lnTo>
                  <a:lnTo>
                    <a:pt x="10482611" y="6823582"/>
                  </a:lnTo>
                  <a:close/>
                </a:path>
                <a:path w="11710670" h="6858000">
                  <a:moveTo>
                    <a:pt x="10791698" y="6803316"/>
                  </a:moveTo>
                  <a:lnTo>
                    <a:pt x="10743817" y="6820303"/>
                  </a:lnTo>
                  <a:lnTo>
                    <a:pt x="10729956" y="6852939"/>
                  </a:lnTo>
                  <a:lnTo>
                    <a:pt x="10728701" y="6857998"/>
                  </a:lnTo>
                  <a:lnTo>
                    <a:pt x="10835947" y="6857998"/>
                  </a:lnTo>
                  <a:lnTo>
                    <a:pt x="10834560" y="6840421"/>
                  </a:lnTo>
                  <a:lnTo>
                    <a:pt x="10828210" y="6823582"/>
                  </a:lnTo>
                  <a:lnTo>
                    <a:pt x="10814716" y="6810915"/>
                  </a:lnTo>
                  <a:lnTo>
                    <a:pt x="10791698" y="6803316"/>
                  </a:lnTo>
                  <a:close/>
                </a:path>
                <a:path w="11710670" h="6858000">
                  <a:moveTo>
                    <a:pt x="3275696" y="4324884"/>
                  </a:moveTo>
                  <a:lnTo>
                    <a:pt x="3225419" y="4326763"/>
                  </a:lnTo>
                  <a:lnTo>
                    <a:pt x="3177651" y="4332863"/>
                  </a:lnTo>
                  <a:lnTo>
                    <a:pt x="3129369" y="4338522"/>
                  </a:lnTo>
                  <a:lnTo>
                    <a:pt x="3029114" y="4348870"/>
                  </a:lnTo>
                  <a:lnTo>
                    <a:pt x="2920365" y="4358513"/>
                  </a:lnTo>
                  <a:lnTo>
                    <a:pt x="2922200" y="4415260"/>
                  </a:lnTo>
                  <a:lnTo>
                    <a:pt x="2923143" y="4459493"/>
                  </a:lnTo>
                  <a:lnTo>
                    <a:pt x="2923490" y="4495369"/>
                  </a:lnTo>
                  <a:lnTo>
                    <a:pt x="2923540" y="4527042"/>
                  </a:lnTo>
                  <a:lnTo>
                    <a:pt x="2926847" y="4577684"/>
                  </a:lnTo>
                  <a:lnTo>
                    <a:pt x="2939419" y="4623825"/>
                  </a:lnTo>
                  <a:lnTo>
                    <a:pt x="2960465" y="4664138"/>
                  </a:lnTo>
                  <a:lnTo>
                    <a:pt x="2989194" y="4697297"/>
                  </a:lnTo>
                  <a:lnTo>
                    <a:pt x="3024816" y="4721975"/>
                  </a:lnTo>
                  <a:lnTo>
                    <a:pt x="3066542" y="4736846"/>
                  </a:lnTo>
                  <a:lnTo>
                    <a:pt x="3117737" y="4743955"/>
                  </a:lnTo>
                  <a:lnTo>
                    <a:pt x="3171242" y="4743098"/>
                  </a:lnTo>
                  <a:lnTo>
                    <a:pt x="3225528" y="4735510"/>
                  </a:lnTo>
                  <a:lnTo>
                    <a:pt x="3279064" y="4722430"/>
                  </a:lnTo>
                  <a:lnTo>
                    <a:pt x="3330321" y="4705096"/>
                  </a:lnTo>
                  <a:lnTo>
                    <a:pt x="3363526" y="4680014"/>
                  </a:lnTo>
                  <a:lnTo>
                    <a:pt x="3389587" y="4639996"/>
                  </a:lnTo>
                  <a:lnTo>
                    <a:pt x="3407711" y="4590256"/>
                  </a:lnTo>
                  <a:lnTo>
                    <a:pt x="3417104" y="4536007"/>
                  </a:lnTo>
                  <a:lnTo>
                    <a:pt x="3416972" y="4482463"/>
                  </a:lnTo>
                  <a:lnTo>
                    <a:pt x="3406521" y="4434840"/>
                  </a:lnTo>
                  <a:lnTo>
                    <a:pt x="3385260" y="4389413"/>
                  </a:lnTo>
                  <a:lnTo>
                    <a:pt x="3356068" y="4356051"/>
                  </a:lnTo>
                  <a:lnTo>
                    <a:pt x="3319396" y="4334594"/>
                  </a:lnTo>
                  <a:lnTo>
                    <a:pt x="3275696" y="4324884"/>
                  </a:lnTo>
                  <a:close/>
                </a:path>
                <a:path w="11710670" h="6858000">
                  <a:moveTo>
                    <a:pt x="0" y="5824143"/>
                  </a:moveTo>
                  <a:lnTo>
                    <a:pt x="0" y="6196101"/>
                  </a:lnTo>
                  <a:lnTo>
                    <a:pt x="40221" y="6191390"/>
                  </a:lnTo>
                  <a:lnTo>
                    <a:pt x="78147" y="6174317"/>
                  </a:lnTo>
                  <a:lnTo>
                    <a:pt x="113602" y="6145234"/>
                  </a:lnTo>
                  <a:lnTo>
                    <a:pt x="146410" y="6104495"/>
                  </a:lnTo>
                  <a:lnTo>
                    <a:pt x="176393" y="6052453"/>
                  </a:lnTo>
                  <a:lnTo>
                    <a:pt x="203377" y="5989459"/>
                  </a:lnTo>
                  <a:lnTo>
                    <a:pt x="155990" y="5934119"/>
                  </a:lnTo>
                  <a:lnTo>
                    <a:pt x="112568" y="5890069"/>
                  </a:lnTo>
                  <a:lnTo>
                    <a:pt x="72503" y="5857157"/>
                  </a:lnTo>
                  <a:lnTo>
                    <a:pt x="35184" y="5835233"/>
                  </a:lnTo>
                  <a:lnTo>
                    <a:pt x="0" y="5824143"/>
                  </a:lnTo>
                  <a:close/>
                </a:path>
                <a:path w="11710670" h="6858000">
                  <a:moveTo>
                    <a:pt x="902487" y="3051937"/>
                  </a:moveTo>
                  <a:lnTo>
                    <a:pt x="854819" y="3054147"/>
                  </a:lnTo>
                  <a:lnTo>
                    <a:pt x="810654" y="3065701"/>
                  </a:lnTo>
                  <a:lnTo>
                    <a:pt x="771158" y="3085820"/>
                  </a:lnTo>
                  <a:lnTo>
                    <a:pt x="737499" y="3113723"/>
                  </a:lnTo>
                  <a:lnTo>
                    <a:pt x="710844" y="3148631"/>
                  </a:lnTo>
                  <a:lnTo>
                    <a:pt x="692363" y="3189763"/>
                  </a:lnTo>
                  <a:lnTo>
                    <a:pt x="683221" y="3236341"/>
                  </a:lnTo>
                  <a:lnTo>
                    <a:pt x="684758" y="3283186"/>
                  </a:lnTo>
                  <a:lnTo>
                    <a:pt x="696690" y="3327364"/>
                  </a:lnTo>
                  <a:lnTo>
                    <a:pt x="717738" y="3367372"/>
                  </a:lnTo>
                  <a:lnTo>
                    <a:pt x="746624" y="3401709"/>
                  </a:lnTo>
                  <a:lnTo>
                    <a:pt x="782070" y="3428871"/>
                  </a:lnTo>
                  <a:lnTo>
                    <a:pt x="822796" y="3447359"/>
                  </a:lnTo>
                  <a:lnTo>
                    <a:pt x="867524" y="3455670"/>
                  </a:lnTo>
                  <a:lnTo>
                    <a:pt x="912873" y="3451719"/>
                  </a:lnTo>
                  <a:lnTo>
                    <a:pt x="957556" y="3435758"/>
                  </a:lnTo>
                  <a:lnTo>
                    <a:pt x="999349" y="3409790"/>
                  </a:lnTo>
                  <a:lnTo>
                    <a:pt x="1036028" y="3375814"/>
                  </a:lnTo>
                  <a:lnTo>
                    <a:pt x="1065371" y="3335834"/>
                  </a:lnTo>
                  <a:lnTo>
                    <a:pt x="1085153" y="3291851"/>
                  </a:lnTo>
                  <a:lnTo>
                    <a:pt x="1093152" y="3245866"/>
                  </a:lnTo>
                  <a:lnTo>
                    <a:pt x="1087193" y="3199045"/>
                  </a:lnTo>
                  <a:lnTo>
                    <a:pt x="1067729" y="3155315"/>
                  </a:lnTo>
                  <a:lnTo>
                    <a:pt x="1037143" y="3116706"/>
                  </a:lnTo>
                  <a:lnTo>
                    <a:pt x="997819" y="3085253"/>
                  </a:lnTo>
                  <a:lnTo>
                    <a:pt x="952139" y="3062985"/>
                  </a:lnTo>
                  <a:lnTo>
                    <a:pt x="902487" y="3051937"/>
                  </a:lnTo>
                  <a:close/>
                </a:path>
                <a:path w="11710670" h="6858000">
                  <a:moveTo>
                    <a:pt x="85799" y="4762373"/>
                  </a:moveTo>
                  <a:lnTo>
                    <a:pt x="0" y="4800473"/>
                  </a:lnTo>
                  <a:lnTo>
                    <a:pt x="0" y="5029327"/>
                  </a:lnTo>
                  <a:lnTo>
                    <a:pt x="9533" y="5033494"/>
                  </a:lnTo>
                  <a:lnTo>
                    <a:pt x="19066" y="5036470"/>
                  </a:lnTo>
                  <a:lnTo>
                    <a:pt x="28599" y="5038256"/>
                  </a:lnTo>
                  <a:lnTo>
                    <a:pt x="38133" y="5038852"/>
                  </a:lnTo>
                  <a:lnTo>
                    <a:pt x="85898" y="5028977"/>
                  </a:lnTo>
                  <a:lnTo>
                    <a:pt x="134259" y="5009864"/>
                  </a:lnTo>
                  <a:lnTo>
                    <a:pt x="176661" y="4982987"/>
                  </a:lnTo>
                  <a:lnTo>
                    <a:pt x="206552" y="4949825"/>
                  </a:lnTo>
                  <a:lnTo>
                    <a:pt x="219674" y="4908819"/>
                  </a:lnTo>
                  <a:lnTo>
                    <a:pt x="214083" y="4873709"/>
                  </a:lnTo>
                  <a:lnTo>
                    <a:pt x="193839" y="4843002"/>
                  </a:lnTo>
                  <a:lnTo>
                    <a:pt x="163004" y="4815205"/>
                  </a:lnTo>
                  <a:lnTo>
                    <a:pt x="125637" y="4788826"/>
                  </a:lnTo>
                  <a:lnTo>
                    <a:pt x="85799" y="4762373"/>
                  </a:lnTo>
                  <a:close/>
                </a:path>
                <a:path w="11710670" h="6858000">
                  <a:moveTo>
                    <a:pt x="462016" y="6157725"/>
                  </a:moveTo>
                  <a:lnTo>
                    <a:pt x="412294" y="6164619"/>
                  </a:lnTo>
                  <a:lnTo>
                    <a:pt x="362267" y="6180213"/>
                  </a:lnTo>
                  <a:lnTo>
                    <a:pt x="328303" y="6224158"/>
                  </a:lnTo>
                  <a:lnTo>
                    <a:pt x="312491" y="6268561"/>
                  </a:lnTo>
                  <a:lnTo>
                    <a:pt x="312389" y="6313881"/>
                  </a:lnTo>
                  <a:lnTo>
                    <a:pt x="325557" y="6360576"/>
                  </a:lnTo>
                  <a:lnTo>
                    <a:pt x="349554" y="6409105"/>
                  </a:lnTo>
                  <a:lnTo>
                    <a:pt x="382702" y="6448067"/>
                  </a:lnTo>
                  <a:lnTo>
                    <a:pt x="421037" y="6471312"/>
                  </a:lnTo>
                  <a:lnTo>
                    <a:pt x="464408" y="6481433"/>
                  </a:lnTo>
                  <a:lnTo>
                    <a:pt x="512661" y="6481024"/>
                  </a:lnTo>
                  <a:lnTo>
                    <a:pt x="565645" y="6472682"/>
                  </a:lnTo>
                  <a:lnTo>
                    <a:pt x="596653" y="6428219"/>
                  </a:lnTo>
                  <a:lnTo>
                    <a:pt x="618837" y="6384020"/>
                  </a:lnTo>
                  <a:lnTo>
                    <a:pt x="630782" y="6340352"/>
                  </a:lnTo>
                  <a:lnTo>
                    <a:pt x="631075" y="6297479"/>
                  </a:lnTo>
                  <a:lnTo>
                    <a:pt x="618305" y="6255665"/>
                  </a:lnTo>
                  <a:lnTo>
                    <a:pt x="591058" y="6215176"/>
                  </a:lnTo>
                  <a:lnTo>
                    <a:pt x="553229" y="6180412"/>
                  </a:lnTo>
                  <a:lnTo>
                    <a:pt x="509605" y="6162125"/>
                  </a:lnTo>
                  <a:lnTo>
                    <a:pt x="462016" y="6157725"/>
                  </a:lnTo>
                  <a:close/>
                </a:path>
                <a:path w="11710670" h="6858000">
                  <a:moveTo>
                    <a:pt x="568820" y="4756023"/>
                  </a:moveTo>
                  <a:lnTo>
                    <a:pt x="520557" y="4757854"/>
                  </a:lnTo>
                  <a:lnTo>
                    <a:pt x="483020" y="4773437"/>
                  </a:lnTo>
                  <a:lnTo>
                    <a:pt x="459783" y="4803332"/>
                  </a:lnTo>
                  <a:lnTo>
                    <a:pt x="454418" y="4848098"/>
                  </a:lnTo>
                  <a:lnTo>
                    <a:pt x="462809" y="4882007"/>
                  </a:lnTo>
                  <a:lnTo>
                    <a:pt x="481031" y="4918868"/>
                  </a:lnTo>
                  <a:lnTo>
                    <a:pt x="505807" y="4961683"/>
                  </a:lnTo>
                  <a:lnTo>
                    <a:pt x="533857" y="5013452"/>
                  </a:lnTo>
                  <a:lnTo>
                    <a:pt x="582023" y="4975282"/>
                  </a:lnTo>
                  <a:lnTo>
                    <a:pt x="623633" y="4943935"/>
                  </a:lnTo>
                  <a:lnTo>
                    <a:pt x="654518" y="4915564"/>
                  </a:lnTo>
                  <a:lnTo>
                    <a:pt x="670509" y="4886325"/>
                  </a:lnTo>
                  <a:lnTo>
                    <a:pt x="672493" y="4838676"/>
                  </a:lnTo>
                  <a:lnTo>
                    <a:pt x="655412" y="4798504"/>
                  </a:lnTo>
                  <a:lnTo>
                    <a:pt x="620456" y="4769667"/>
                  </a:lnTo>
                  <a:lnTo>
                    <a:pt x="568820" y="4756023"/>
                  </a:lnTo>
                  <a:close/>
                </a:path>
                <a:path w="11710670" h="6858000">
                  <a:moveTo>
                    <a:pt x="314591" y="6739732"/>
                  </a:moveTo>
                  <a:lnTo>
                    <a:pt x="270562" y="6742225"/>
                  </a:lnTo>
                  <a:lnTo>
                    <a:pt x="230804" y="6756620"/>
                  </a:lnTo>
                  <a:lnTo>
                    <a:pt x="196536" y="6781849"/>
                  </a:lnTo>
                  <a:lnTo>
                    <a:pt x="168978" y="6816845"/>
                  </a:lnTo>
                  <a:lnTo>
                    <a:pt x="150493" y="6857998"/>
                  </a:lnTo>
                  <a:lnTo>
                    <a:pt x="487758" y="6857998"/>
                  </a:lnTo>
                  <a:lnTo>
                    <a:pt x="466313" y="6824170"/>
                  </a:lnTo>
                  <a:lnTo>
                    <a:pt x="436088" y="6792379"/>
                  </a:lnTo>
                  <a:lnTo>
                    <a:pt x="399913" y="6766691"/>
                  </a:lnTo>
                  <a:lnTo>
                    <a:pt x="359008" y="6748634"/>
                  </a:lnTo>
                  <a:lnTo>
                    <a:pt x="314591" y="6739732"/>
                  </a:lnTo>
                  <a:close/>
                </a:path>
                <a:path w="11710670" h="6858000">
                  <a:moveTo>
                    <a:pt x="305066" y="4043806"/>
                  </a:moveTo>
                  <a:lnTo>
                    <a:pt x="223824" y="4061182"/>
                  </a:lnTo>
                  <a:lnTo>
                    <a:pt x="161371" y="4078713"/>
                  </a:lnTo>
                  <a:lnTo>
                    <a:pt x="115872" y="4097737"/>
                  </a:lnTo>
                  <a:lnTo>
                    <a:pt x="68401" y="4145614"/>
                  </a:lnTo>
                  <a:lnTo>
                    <a:pt x="62758" y="4177141"/>
                  </a:lnTo>
                  <a:lnTo>
                    <a:pt x="66733" y="4215511"/>
                  </a:lnTo>
                  <a:lnTo>
                    <a:pt x="92146" y="4276526"/>
                  </a:lnTo>
                  <a:lnTo>
                    <a:pt x="141516" y="4311380"/>
                  </a:lnTo>
                  <a:lnTo>
                    <a:pt x="219028" y="4320290"/>
                  </a:lnTo>
                  <a:lnTo>
                    <a:pt x="269645" y="4315085"/>
                  </a:lnTo>
                  <a:lnTo>
                    <a:pt x="328867" y="4303475"/>
                  </a:lnTo>
                  <a:lnTo>
                    <a:pt x="397217" y="4285488"/>
                  </a:lnTo>
                  <a:lnTo>
                    <a:pt x="395910" y="4236241"/>
                  </a:lnTo>
                  <a:lnTo>
                    <a:pt x="395218" y="4188229"/>
                  </a:lnTo>
                  <a:lnTo>
                    <a:pt x="390466" y="4143216"/>
                  </a:lnTo>
                  <a:lnTo>
                    <a:pt x="376975" y="4102965"/>
                  </a:lnTo>
                  <a:lnTo>
                    <a:pt x="350067" y="4069241"/>
                  </a:lnTo>
                  <a:lnTo>
                    <a:pt x="305066" y="4043806"/>
                  </a:lnTo>
                  <a:close/>
                </a:path>
                <a:path w="11710670" h="6858000">
                  <a:moveTo>
                    <a:pt x="0" y="2473325"/>
                  </a:moveTo>
                  <a:lnTo>
                    <a:pt x="0" y="2832608"/>
                  </a:lnTo>
                  <a:lnTo>
                    <a:pt x="40218" y="2807237"/>
                  </a:lnTo>
                  <a:lnTo>
                    <a:pt x="73882" y="2774997"/>
                  </a:lnTo>
                  <a:lnTo>
                    <a:pt x="99205" y="2737399"/>
                  </a:lnTo>
                  <a:lnTo>
                    <a:pt x="114399" y="2695955"/>
                  </a:lnTo>
                  <a:lnTo>
                    <a:pt x="116518" y="2654294"/>
                  </a:lnTo>
                  <a:lnTo>
                    <a:pt x="108044" y="2610691"/>
                  </a:lnTo>
                  <a:lnTo>
                    <a:pt x="90566" y="2567971"/>
                  </a:lnTo>
                  <a:lnTo>
                    <a:pt x="65673" y="2528955"/>
                  </a:lnTo>
                  <a:lnTo>
                    <a:pt x="34955" y="2496466"/>
                  </a:lnTo>
                  <a:lnTo>
                    <a:pt x="0" y="2473325"/>
                  </a:lnTo>
                  <a:close/>
                </a:path>
                <a:path w="11710670" h="6858000">
                  <a:moveTo>
                    <a:pt x="359732" y="5337020"/>
                  </a:moveTo>
                  <a:lnTo>
                    <a:pt x="308241" y="5344160"/>
                  </a:lnTo>
                  <a:lnTo>
                    <a:pt x="280643" y="5418554"/>
                  </a:lnTo>
                  <a:lnTo>
                    <a:pt x="263327" y="5479452"/>
                  </a:lnTo>
                  <a:lnTo>
                    <a:pt x="256462" y="5528518"/>
                  </a:lnTo>
                  <a:lnTo>
                    <a:pt x="260213" y="5567417"/>
                  </a:lnTo>
                  <a:lnTo>
                    <a:pt x="300236" y="5621369"/>
                  </a:lnTo>
                  <a:lnTo>
                    <a:pt x="336842" y="5639752"/>
                  </a:lnTo>
                  <a:lnTo>
                    <a:pt x="379912" y="5651972"/>
                  </a:lnTo>
                  <a:lnTo>
                    <a:pt x="419536" y="5653012"/>
                  </a:lnTo>
                  <a:lnTo>
                    <a:pt x="456159" y="5642596"/>
                  </a:lnTo>
                  <a:lnTo>
                    <a:pt x="490225" y="5620446"/>
                  </a:lnTo>
                  <a:lnTo>
                    <a:pt x="522180" y="5586283"/>
                  </a:lnTo>
                  <a:lnTo>
                    <a:pt x="552467" y="5539831"/>
                  </a:lnTo>
                  <a:lnTo>
                    <a:pt x="581533" y="5480812"/>
                  </a:lnTo>
                  <a:lnTo>
                    <a:pt x="556886" y="5431874"/>
                  </a:lnTo>
                  <a:lnTo>
                    <a:pt x="526792" y="5393660"/>
                  </a:lnTo>
                  <a:lnTo>
                    <a:pt x="491641" y="5365618"/>
                  </a:lnTo>
                  <a:lnTo>
                    <a:pt x="451821" y="5347199"/>
                  </a:lnTo>
                  <a:lnTo>
                    <a:pt x="407722" y="5337849"/>
                  </a:lnTo>
                  <a:lnTo>
                    <a:pt x="359732" y="5337020"/>
                  </a:lnTo>
                  <a:close/>
                </a:path>
                <a:path w="11710670" h="6858000">
                  <a:moveTo>
                    <a:pt x="2101413" y="6608269"/>
                  </a:moveTo>
                  <a:lnTo>
                    <a:pt x="2052597" y="6619515"/>
                  </a:lnTo>
                  <a:lnTo>
                    <a:pt x="2005552" y="6641181"/>
                  </a:lnTo>
                  <a:lnTo>
                    <a:pt x="1964073" y="6671324"/>
                  </a:lnTo>
                  <a:lnTo>
                    <a:pt x="1931958" y="6708001"/>
                  </a:lnTo>
                  <a:lnTo>
                    <a:pt x="1913001" y="6749270"/>
                  </a:lnTo>
                  <a:lnTo>
                    <a:pt x="1905857" y="6808481"/>
                  </a:lnTo>
                  <a:lnTo>
                    <a:pt x="1907643" y="6835553"/>
                  </a:lnTo>
                  <a:lnTo>
                    <a:pt x="1912456" y="6857998"/>
                  </a:lnTo>
                  <a:lnTo>
                    <a:pt x="2303389" y="6857998"/>
                  </a:lnTo>
                  <a:lnTo>
                    <a:pt x="2289617" y="6790402"/>
                  </a:lnTo>
                  <a:lnTo>
                    <a:pt x="2273594" y="6734280"/>
                  </a:lnTo>
                  <a:lnTo>
                    <a:pt x="2255287" y="6690616"/>
                  </a:lnTo>
                  <a:lnTo>
                    <a:pt x="2234146" y="6657851"/>
                  </a:lnTo>
                  <a:lnTo>
                    <a:pt x="2181156" y="6618793"/>
                  </a:lnTo>
                  <a:lnTo>
                    <a:pt x="2101413" y="6608269"/>
                  </a:lnTo>
                  <a:close/>
                </a:path>
                <a:path w="11710670" h="6858000">
                  <a:moveTo>
                    <a:pt x="216090" y="3175889"/>
                  </a:moveTo>
                  <a:lnTo>
                    <a:pt x="171728" y="3180018"/>
                  </a:lnTo>
                  <a:lnTo>
                    <a:pt x="128891" y="3198192"/>
                  </a:lnTo>
                  <a:lnTo>
                    <a:pt x="91393" y="3227662"/>
                  </a:lnTo>
                  <a:lnTo>
                    <a:pt x="63047" y="3265679"/>
                  </a:lnTo>
                  <a:lnTo>
                    <a:pt x="47666" y="3309492"/>
                  </a:lnTo>
                  <a:lnTo>
                    <a:pt x="46065" y="3356444"/>
                  </a:lnTo>
                  <a:lnTo>
                    <a:pt x="58496" y="3402767"/>
                  </a:lnTo>
                  <a:lnTo>
                    <a:pt x="82214" y="3444056"/>
                  </a:lnTo>
                  <a:lnTo>
                    <a:pt x="114473" y="3475901"/>
                  </a:lnTo>
                  <a:lnTo>
                    <a:pt x="152527" y="3493897"/>
                  </a:lnTo>
                  <a:lnTo>
                    <a:pt x="197854" y="3497444"/>
                  </a:lnTo>
                  <a:lnTo>
                    <a:pt x="242918" y="3487391"/>
                  </a:lnTo>
                  <a:lnTo>
                    <a:pt x="284805" y="3466036"/>
                  </a:lnTo>
                  <a:lnTo>
                    <a:pt x="320601" y="3435674"/>
                  </a:lnTo>
                  <a:lnTo>
                    <a:pt x="347393" y="3398602"/>
                  </a:lnTo>
                  <a:lnTo>
                    <a:pt x="362267" y="3357117"/>
                  </a:lnTo>
                  <a:lnTo>
                    <a:pt x="360483" y="3315656"/>
                  </a:lnTo>
                  <a:lnTo>
                    <a:pt x="346961" y="3275532"/>
                  </a:lnTo>
                  <a:lnTo>
                    <a:pt x="323730" y="3239119"/>
                  </a:lnTo>
                  <a:lnTo>
                    <a:pt x="292822" y="3208791"/>
                  </a:lnTo>
                  <a:lnTo>
                    <a:pt x="256265" y="3186923"/>
                  </a:lnTo>
                  <a:lnTo>
                    <a:pt x="216090" y="3175889"/>
                  </a:lnTo>
                  <a:close/>
                </a:path>
                <a:path w="11710670" h="6858000">
                  <a:moveTo>
                    <a:pt x="1649190" y="3907124"/>
                  </a:moveTo>
                  <a:lnTo>
                    <a:pt x="1576079" y="3924983"/>
                  </a:lnTo>
                  <a:lnTo>
                    <a:pt x="1536209" y="3948582"/>
                  </a:lnTo>
                  <a:lnTo>
                    <a:pt x="1494771" y="3981864"/>
                  </a:lnTo>
                  <a:lnTo>
                    <a:pt x="1452245" y="4024756"/>
                  </a:lnTo>
                  <a:lnTo>
                    <a:pt x="1497357" y="4079379"/>
                  </a:lnTo>
                  <a:lnTo>
                    <a:pt x="1537846" y="4121888"/>
                  </a:lnTo>
                  <a:lnTo>
                    <a:pt x="1574461" y="4152692"/>
                  </a:lnTo>
                  <a:lnTo>
                    <a:pt x="1607947" y="4172204"/>
                  </a:lnTo>
                  <a:lnTo>
                    <a:pt x="1639051" y="4180833"/>
                  </a:lnTo>
                  <a:lnTo>
                    <a:pt x="1668522" y="4178990"/>
                  </a:lnTo>
                  <a:lnTo>
                    <a:pt x="1725549" y="4145533"/>
                  </a:lnTo>
                  <a:lnTo>
                    <a:pt x="1756714" y="4108638"/>
                  </a:lnTo>
                  <a:lnTo>
                    <a:pt x="1771421" y="4070652"/>
                  </a:lnTo>
                  <a:lnTo>
                    <a:pt x="1771497" y="4032038"/>
                  </a:lnTo>
                  <a:lnTo>
                    <a:pt x="1758772" y="3993259"/>
                  </a:lnTo>
                  <a:lnTo>
                    <a:pt x="1735074" y="3954779"/>
                  </a:lnTo>
                  <a:lnTo>
                    <a:pt x="1710258" y="3928871"/>
                  </a:lnTo>
                  <a:lnTo>
                    <a:pt x="1681470" y="3913010"/>
                  </a:lnTo>
                  <a:lnTo>
                    <a:pt x="1649190" y="3907124"/>
                  </a:lnTo>
                  <a:close/>
                </a:path>
                <a:path w="11710670" h="6858000">
                  <a:moveTo>
                    <a:pt x="1665097" y="5169281"/>
                  </a:moveTo>
                  <a:lnTo>
                    <a:pt x="1610803" y="5175449"/>
                  </a:lnTo>
                  <a:lnTo>
                    <a:pt x="1570519" y="5193189"/>
                  </a:lnTo>
                  <a:lnTo>
                    <a:pt x="1542399" y="5221351"/>
                  </a:lnTo>
                  <a:lnTo>
                    <a:pt x="1524597" y="5258783"/>
                  </a:lnTo>
                  <a:lnTo>
                    <a:pt x="1515269" y="5304336"/>
                  </a:lnTo>
                  <a:lnTo>
                    <a:pt x="1512570" y="5356860"/>
                  </a:lnTo>
                  <a:lnTo>
                    <a:pt x="1546377" y="5387669"/>
                  </a:lnTo>
                  <a:lnTo>
                    <a:pt x="1580149" y="5417597"/>
                  </a:lnTo>
                  <a:lnTo>
                    <a:pt x="1612707" y="5445763"/>
                  </a:lnTo>
                  <a:lnTo>
                    <a:pt x="1642872" y="5471287"/>
                  </a:lnTo>
                  <a:lnTo>
                    <a:pt x="1697060" y="5461680"/>
                  </a:lnTo>
                  <a:lnTo>
                    <a:pt x="1740183" y="5444229"/>
                  </a:lnTo>
                  <a:lnTo>
                    <a:pt x="1772854" y="5419658"/>
                  </a:lnTo>
                  <a:lnTo>
                    <a:pt x="1795685" y="5388691"/>
                  </a:lnTo>
                  <a:lnTo>
                    <a:pt x="1809290" y="5352053"/>
                  </a:lnTo>
                  <a:lnTo>
                    <a:pt x="1814282" y="5310467"/>
                  </a:lnTo>
                  <a:lnTo>
                    <a:pt x="1811274" y="5264658"/>
                  </a:lnTo>
                  <a:lnTo>
                    <a:pt x="1794256" y="5218001"/>
                  </a:lnTo>
                  <a:lnTo>
                    <a:pt x="1760855" y="5189537"/>
                  </a:lnTo>
                  <a:lnTo>
                    <a:pt x="1716119" y="5174789"/>
                  </a:lnTo>
                  <a:lnTo>
                    <a:pt x="1665097" y="5169281"/>
                  </a:lnTo>
                  <a:close/>
                </a:path>
                <a:path w="11710670" h="6858000">
                  <a:moveTo>
                    <a:pt x="1684142" y="5905513"/>
                  </a:moveTo>
                  <a:lnTo>
                    <a:pt x="1640956" y="5909451"/>
                  </a:lnTo>
                  <a:lnTo>
                    <a:pt x="1595448" y="5924568"/>
                  </a:lnTo>
                  <a:lnTo>
                    <a:pt x="1547622" y="5951308"/>
                  </a:lnTo>
                  <a:lnTo>
                    <a:pt x="1539880" y="6022401"/>
                  </a:lnTo>
                  <a:lnTo>
                    <a:pt x="1538828" y="6081313"/>
                  </a:lnTo>
                  <a:lnTo>
                    <a:pt x="1544902" y="6129492"/>
                  </a:lnTo>
                  <a:lnTo>
                    <a:pt x="1558541" y="6168383"/>
                  </a:lnTo>
                  <a:lnTo>
                    <a:pt x="1610263" y="6224086"/>
                  </a:lnTo>
                  <a:lnTo>
                    <a:pt x="1649222" y="6243789"/>
                  </a:lnTo>
                  <a:lnTo>
                    <a:pt x="1697466" y="6256111"/>
                  </a:lnTo>
                  <a:lnTo>
                    <a:pt x="1741805" y="6254126"/>
                  </a:lnTo>
                  <a:lnTo>
                    <a:pt x="1781952" y="6236640"/>
                  </a:lnTo>
                  <a:lnTo>
                    <a:pt x="1817624" y="6202464"/>
                  </a:lnTo>
                  <a:lnTo>
                    <a:pt x="1845549" y="6162024"/>
                  </a:lnTo>
                  <a:lnTo>
                    <a:pt x="1863087" y="6120822"/>
                  </a:lnTo>
                  <a:lnTo>
                    <a:pt x="1868263" y="6078857"/>
                  </a:lnTo>
                  <a:lnTo>
                    <a:pt x="1859101" y="6036128"/>
                  </a:lnTo>
                  <a:lnTo>
                    <a:pt x="1833626" y="5992634"/>
                  </a:lnTo>
                  <a:lnTo>
                    <a:pt x="1799748" y="5956314"/>
                  </a:lnTo>
                  <a:lnTo>
                    <a:pt x="1763540" y="5929390"/>
                  </a:lnTo>
                  <a:lnTo>
                    <a:pt x="1725004" y="5912308"/>
                  </a:lnTo>
                  <a:lnTo>
                    <a:pt x="1684142" y="5905513"/>
                  </a:lnTo>
                  <a:close/>
                </a:path>
                <a:path w="11710670" h="6858000">
                  <a:moveTo>
                    <a:pt x="1857340" y="4530035"/>
                  </a:moveTo>
                  <a:lnTo>
                    <a:pt x="1818367" y="4541425"/>
                  </a:lnTo>
                  <a:lnTo>
                    <a:pt x="1784699" y="4563237"/>
                  </a:lnTo>
                  <a:lnTo>
                    <a:pt x="1757656" y="4594319"/>
                  </a:lnTo>
                  <a:lnTo>
                    <a:pt x="1738558" y="4633522"/>
                  </a:lnTo>
                  <a:lnTo>
                    <a:pt x="1728724" y="4679696"/>
                  </a:lnTo>
                  <a:lnTo>
                    <a:pt x="1730767" y="4719319"/>
                  </a:lnTo>
                  <a:lnTo>
                    <a:pt x="1745074" y="4757161"/>
                  </a:lnTo>
                  <a:lnTo>
                    <a:pt x="1769618" y="4790932"/>
                  </a:lnTo>
                  <a:lnTo>
                    <a:pt x="1802374" y="4818342"/>
                  </a:lnTo>
                  <a:lnTo>
                    <a:pt x="1841318" y="4837102"/>
                  </a:lnTo>
                  <a:lnTo>
                    <a:pt x="1884426" y="4844923"/>
                  </a:lnTo>
                  <a:lnTo>
                    <a:pt x="1931581" y="4837606"/>
                  </a:lnTo>
                  <a:lnTo>
                    <a:pt x="1978145" y="4814587"/>
                  </a:lnTo>
                  <a:lnTo>
                    <a:pt x="2018925" y="4779973"/>
                  </a:lnTo>
                  <a:lnTo>
                    <a:pt x="2048725" y="4737873"/>
                  </a:lnTo>
                  <a:lnTo>
                    <a:pt x="2062352" y="4692396"/>
                  </a:lnTo>
                  <a:lnTo>
                    <a:pt x="2057094" y="4647439"/>
                  </a:lnTo>
                  <a:lnTo>
                    <a:pt x="2035522" y="4605993"/>
                  </a:lnTo>
                  <a:lnTo>
                    <a:pt x="2000374" y="4570808"/>
                  </a:lnTo>
                  <a:lnTo>
                    <a:pt x="1954388" y="4544633"/>
                  </a:lnTo>
                  <a:lnTo>
                    <a:pt x="1900301" y="4530217"/>
                  </a:lnTo>
                  <a:lnTo>
                    <a:pt x="1857340" y="4530035"/>
                  </a:lnTo>
                  <a:close/>
                </a:path>
                <a:path w="11710670" h="6858000">
                  <a:moveTo>
                    <a:pt x="952579" y="5575941"/>
                  </a:moveTo>
                  <a:lnTo>
                    <a:pt x="906015" y="5584785"/>
                  </a:lnTo>
                  <a:lnTo>
                    <a:pt x="867925" y="5602809"/>
                  </a:lnTo>
                  <a:lnTo>
                    <a:pt x="838574" y="5630106"/>
                  </a:lnTo>
                  <a:lnTo>
                    <a:pt x="818227" y="5666766"/>
                  </a:lnTo>
                  <a:lnTo>
                    <a:pt x="807148" y="5712879"/>
                  </a:lnTo>
                  <a:lnTo>
                    <a:pt x="808280" y="5757093"/>
                  </a:lnTo>
                  <a:lnTo>
                    <a:pt x="822566" y="5801661"/>
                  </a:lnTo>
                  <a:lnTo>
                    <a:pt x="847267" y="5843225"/>
                  </a:lnTo>
                  <a:lnTo>
                    <a:pt x="879648" y="5878431"/>
                  </a:lnTo>
                  <a:lnTo>
                    <a:pt x="916971" y="5903923"/>
                  </a:lnTo>
                  <a:lnTo>
                    <a:pt x="956500" y="5916345"/>
                  </a:lnTo>
                  <a:lnTo>
                    <a:pt x="996989" y="5914935"/>
                  </a:lnTo>
                  <a:lnTo>
                    <a:pt x="1037977" y="5901179"/>
                  </a:lnTo>
                  <a:lnTo>
                    <a:pt x="1077240" y="5877134"/>
                  </a:lnTo>
                  <a:lnTo>
                    <a:pt x="1112556" y="5844860"/>
                  </a:lnTo>
                  <a:lnTo>
                    <a:pt x="1141701" y="5806412"/>
                  </a:lnTo>
                  <a:lnTo>
                    <a:pt x="1162454" y="5763849"/>
                  </a:lnTo>
                  <a:lnTo>
                    <a:pt x="1172591" y="5719229"/>
                  </a:lnTo>
                  <a:lnTo>
                    <a:pt x="1172489" y="5677284"/>
                  </a:lnTo>
                  <a:lnTo>
                    <a:pt x="1141210" y="5616709"/>
                  </a:lnTo>
                  <a:lnTo>
                    <a:pt x="1064386" y="5583689"/>
                  </a:lnTo>
                  <a:lnTo>
                    <a:pt x="1007351" y="5576189"/>
                  </a:lnTo>
                  <a:lnTo>
                    <a:pt x="952579" y="5575941"/>
                  </a:lnTo>
                  <a:close/>
                </a:path>
                <a:path w="11710670" h="6858000">
                  <a:moveTo>
                    <a:pt x="1338203" y="4660359"/>
                  </a:moveTo>
                  <a:lnTo>
                    <a:pt x="1303289" y="4667758"/>
                  </a:lnTo>
                  <a:lnTo>
                    <a:pt x="1264407" y="4690523"/>
                  </a:lnTo>
                  <a:lnTo>
                    <a:pt x="1221804" y="4728483"/>
                  </a:lnTo>
                  <a:lnTo>
                    <a:pt x="1175766" y="4781423"/>
                  </a:lnTo>
                  <a:lnTo>
                    <a:pt x="1216477" y="4826512"/>
                  </a:lnTo>
                  <a:lnTo>
                    <a:pt x="1256233" y="4860758"/>
                  </a:lnTo>
                  <a:lnTo>
                    <a:pt x="1294094" y="4883829"/>
                  </a:lnTo>
                  <a:lnTo>
                    <a:pt x="1329121" y="4895395"/>
                  </a:lnTo>
                  <a:lnTo>
                    <a:pt x="1360373" y="4895125"/>
                  </a:lnTo>
                  <a:lnTo>
                    <a:pt x="1386911" y="4882686"/>
                  </a:lnTo>
                  <a:lnTo>
                    <a:pt x="1407795" y="4857750"/>
                  </a:lnTo>
                  <a:lnTo>
                    <a:pt x="1419205" y="4819804"/>
                  </a:lnTo>
                  <a:lnTo>
                    <a:pt x="1420495" y="4773834"/>
                  </a:lnTo>
                  <a:lnTo>
                    <a:pt x="1412254" y="4728473"/>
                  </a:lnTo>
                  <a:lnTo>
                    <a:pt x="1395095" y="4692396"/>
                  </a:lnTo>
                  <a:lnTo>
                    <a:pt x="1368891" y="4668510"/>
                  </a:lnTo>
                  <a:lnTo>
                    <a:pt x="1338203" y="4660359"/>
                  </a:lnTo>
                  <a:close/>
                </a:path>
                <a:path w="11710670" h="6858000">
                  <a:moveTo>
                    <a:pt x="969213" y="4326763"/>
                  </a:moveTo>
                  <a:lnTo>
                    <a:pt x="845206" y="4375308"/>
                  </a:lnTo>
                  <a:lnTo>
                    <a:pt x="797972" y="4394339"/>
                  </a:lnTo>
                  <a:lnTo>
                    <a:pt x="746772" y="4415790"/>
                  </a:lnTo>
                  <a:lnTo>
                    <a:pt x="806310" y="4503019"/>
                  </a:lnTo>
                  <a:lnTo>
                    <a:pt x="833027" y="4541666"/>
                  </a:lnTo>
                  <a:lnTo>
                    <a:pt x="858523" y="4578033"/>
                  </a:lnTo>
                  <a:lnTo>
                    <a:pt x="883412" y="4612894"/>
                  </a:lnTo>
                  <a:lnTo>
                    <a:pt x="942957" y="4585227"/>
                  </a:lnTo>
                  <a:lnTo>
                    <a:pt x="990261" y="4560556"/>
                  </a:lnTo>
                  <a:lnTo>
                    <a:pt x="1025668" y="4537680"/>
                  </a:lnTo>
                  <a:lnTo>
                    <a:pt x="1062162" y="4492498"/>
                  </a:lnTo>
                  <a:lnTo>
                    <a:pt x="1063936" y="4467787"/>
                  </a:lnTo>
                  <a:lnTo>
                    <a:pt x="1055185" y="4440061"/>
                  </a:lnTo>
                  <a:lnTo>
                    <a:pt x="1036252" y="4408117"/>
                  </a:lnTo>
                  <a:lnTo>
                    <a:pt x="1007480" y="4370751"/>
                  </a:lnTo>
                  <a:lnTo>
                    <a:pt x="969213" y="4326763"/>
                  </a:lnTo>
                  <a:close/>
                </a:path>
                <a:path w="11710670" h="6858000">
                  <a:moveTo>
                    <a:pt x="1142058" y="6844445"/>
                  </a:moveTo>
                  <a:lnTo>
                    <a:pt x="1107052" y="6844644"/>
                  </a:lnTo>
                  <a:lnTo>
                    <a:pt x="1076219" y="6849611"/>
                  </a:lnTo>
                  <a:lnTo>
                    <a:pt x="1055071" y="6857998"/>
                  </a:lnTo>
                  <a:lnTo>
                    <a:pt x="1228910" y="6857998"/>
                  </a:lnTo>
                  <a:lnTo>
                    <a:pt x="1182128" y="6847823"/>
                  </a:lnTo>
                  <a:lnTo>
                    <a:pt x="1142058" y="6844445"/>
                  </a:lnTo>
                  <a:close/>
                </a:path>
                <a:path w="11710670" h="6858000">
                  <a:moveTo>
                    <a:pt x="1071526" y="6093512"/>
                  </a:moveTo>
                  <a:lnTo>
                    <a:pt x="997813" y="6122987"/>
                  </a:lnTo>
                  <a:lnTo>
                    <a:pt x="967536" y="6148167"/>
                  </a:lnTo>
                  <a:lnTo>
                    <a:pt x="940428" y="6183526"/>
                  </a:lnTo>
                  <a:lnTo>
                    <a:pt x="918101" y="6226004"/>
                  </a:lnTo>
                  <a:lnTo>
                    <a:pt x="902166" y="6272542"/>
                  </a:lnTo>
                  <a:lnTo>
                    <a:pt x="894236" y="6320082"/>
                  </a:lnTo>
                  <a:lnTo>
                    <a:pt x="895922" y="6365564"/>
                  </a:lnTo>
                  <a:lnTo>
                    <a:pt x="908837" y="6405930"/>
                  </a:lnTo>
                  <a:lnTo>
                    <a:pt x="935354" y="6445815"/>
                  </a:lnTo>
                  <a:lnTo>
                    <a:pt x="973189" y="6481829"/>
                  </a:lnTo>
                  <a:lnTo>
                    <a:pt x="1016981" y="6510093"/>
                  </a:lnTo>
                  <a:lnTo>
                    <a:pt x="1061364" y="6526733"/>
                  </a:lnTo>
                  <a:lnTo>
                    <a:pt x="1094192" y="6528194"/>
                  </a:lnTo>
                  <a:lnTo>
                    <a:pt x="1124850" y="6520052"/>
                  </a:lnTo>
                  <a:lnTo>
                    <a:pt x="1179447" y="6476110"/>
                  </a:lnTo>
                  <a:lnTo>
                    <a:pt x="1203281" y="6440885"/>
                  </a:lnTo>
                  <a:lnTo>
                    <a:pt x="1224738" y="6397210"/>
                  </a:lnTo>
                  <a:lnTo>
                    <a:pt x="1243764" y="6345370"/>
                  </a:lnTo>
                  <a:lnTo>
                    <a:pt x="1260308" y="6285655"/>
                  </a:lnTo>
                  <a:lnTo>
                    <a:pt x="1274318" y="6218351"/>
                  </a:lnTo>
                  <a:lnTo>
                    <a:pt x="1222968" y="6168026"/>
                  </a:lnTo>
                  <a:lnTo>
                    <a:pt x="1179183" y="6131046"/>
                  </a:lnTo>
                  <a:lnTo>
                    <a:pt x="1140794" y="6106746"/>
                  </a:lnTo>
                  <a:lnTo>
                    <a:pt x="1105631" y="6094456"/>
                  </a:lnTo>
                  <a:lnTo>
                    <a:pt x="1071526" y="6093512"/>
                  </a:lnTo>
                  <a:close/>
                </a:path>
              </a:pathLst>
            </a:custGeom>
            <a:solidFill>
              <a:srgbClr val="F1D1C2">
                <a:alpha val="39999"/>
              </a:srgbClr>
            </a:solidFill>
          </p:spPr>
          <p:txBody>
            <a:bodyPr wrap="square" lIns="0" tIns="0" rIns="0" bIns="0" rtlCol="0"/>
            <a:lstStyle/>
            <a:p>
              <a:endParaRPr sz="1246"/>
            </a:p>
          </p:txBody>
        </p:sp>
        <p:sp>
          <p:nvSpPr>
            <p:cNvPr id="5" name="object 5"/>
            <p:cNvSpPr/>
            <p:nvPr/>
          </p:nvSpPr>
          <p:spPr>
            <a:xfrm>
              <a:off x="2934970" y="2178050"/>
              <a:ext cx="8770620" cy="0"/>
            </a:xfrm>
            <a:custGeom>
              <a:avLst/>
              <a:gdLst/>
              <a:ahLst/>
              <a:cxnLst/>
              <a:rect l="l" t="t" r="r" b="b"/>
              <a:pathLst>
                <a:path w="8770620">
                  <a:moveTo>
                    <a:pt x="0" y="0"/>
                  </a:moveTo>
                  <a:lnTo>
                    <a:pt x="1831340" y="0"/>
                  </a:lnTo>
                </a:path>
                <a:path w="8770620">
                  <a:moveTo>
                    <a:pt x="4665980" y="0"/>
                  </a:moveTo>
                  <a:lnTo>
                    <a:pt x="8770620" y="0"/>
                  </a:lnTo>
                </a:path>
              </a:pathLst>
            </a:custGeom>
            <a:ln w="38100">
              <a:solidFill>
                <a:srgbClr val="AC8082"/>
              </a:solidFill>
            </a:ln>
          </p:spPr>
          <p:txBody>
            <a:bodyPr wrap="square" lIns="0" tIns="0" rIns="0" bIns="0" rtlCol="0"/>
            <a:lstStyle/>
            <a:p>
              <a:endParaRPr sz="1246"/>
            </a:p>
          </p:txBody>
        </p:sp>
      </p:grpSp>
      <p:sp>
        <p:nvSpPr>
          <p:cNvPr id="6" name="object 6"/>
          <p:cNvSpPr txBox="1">
            <a:spLocks noGrp="1"/>
          </p:cNvSpPr>
          <p:nvPr>
            <p:ph type="title"/>
          </p:nvPr>
        </p:nvSpPr>
        <p:spPr>
          <a:xfrm>
            <a:off x="4038601" y="1318849"/>
            <a:ext cx="4548783" cy="477789"/>
          </a:xfrm>
          <a:prstGeom prst="rect">
            <a:avLst/>
          </a:prstGeom>
        </p:spPr>
        <p:txBody>
          <a:bodyPr vert="horz" wrap="square" lIns="0" tIns="8792" rIns="0" bIns="0" rtlCol="0">
            <a:spAutoFit/>
          </a:bodyPr>
          <a:lstStyle/>
          <a:p>
            <a:pPr marL="8792">
              <a:spcBef>
                <a:spcPts val="69"/>
              </a:spcBef>
            </a:pPr>
            <a:r>
              <a:rPr spc="-7" dirty="0">
                <a:solidFill>
                  <a:schemeClr val="tx1"/>
                </a:solidFill>
              </a:rPr>
              <a:t>Kjedahl</a:t>
            </a:r>
            <a:r>
              <a:rPr spc="-17" dirty="0">
                <a:solidFill>
                  <a:schemeClr val="tx1"/>
                </a:solidFill>
              </a:rPr>
              <a:t> </a:t>
            </a:r>
            <a:r>
              <a:rPr spc="-4" dirty="0">
                <a:solidFill>
                  <a:schemeClr val="tx1"/>
                </a:solidFill>
              </a:rPr>
              <a:t>Instrument</a:t>
            </a:r>
          </a:p>
        </p:txBody>
      </p:sp>
      <p:grpSp>
        <p:nvGrpSpPr>
          <p:cNvPr id="7" name="object 7"/>
          <p:cNvGrpSpPr/>
          <p:nvPr/>
        </p:nvGrpSpPr>
        <p:grpSpPr>
          <a:xfrm>
            <a:off x="2707671" y="1899138"/>
            <a:ext cx="6689407" cy="3653124"/>
            <a:chOff x="116839" y="477519"/>
            <a:chExt cx="11892279" cy="5276734"/>
          </a:xfrm>
        </p:grpSpPr>
        <p:sp>
          <p:nvSpPr>
            <p:cNvPr id="8" name="object 8"/>
            <p:cNvSpPr/>
            <p:nvPr/>
          </p:nvSpPr>
          <p:spPr>
            <a:xfrm>
              <a:off x="8536939" y="477519"/>
              <a:ext cx="3472179" cy="4554220"/>
            </a:xfrm>
            <a:prstGeom prst="rect">
              <a:avLst/>
            </a:prstGeom>
            <a:blipFill>
              <a:blip r:embed="rId2" cstate="print"/>
              <a:stretch>
                <a:fillRect/>
              </a:stretch>
            </a:blipFill>
          </p:spPr>
          <p:txBody>
            <a:bodyPr wrap="square" lIns="0" tIns="0" rIns="0" bIns="0" rtlCol="0"/>
            <a:lstStyle/>
            <a:p>
              <a:endParaRPr sz="1246"/>
            </a:p>
          </p:txBody>
        </p:sp>
        <p:sp>
          <p:nvSpPr>
            <p:cNvPr id="9" name="object 9"/>
            <p:cNvSpPr/>
            <p:nvPr/>
          </p:nvSpPr>
          <p:spPr>
            <a:xfrm>
              <a:off x="3103970" y="1225436"/>
              <a:ext cx="6248398" cy="4528817"/>
            </a:xfrm>
            <a:prstGeom prst="rect">
              <a:avLst/>
            </a:prstGeom>
            <a:blipFill>
              <a:blip r:embed="rId3" cstate="print"/>
              <a:stretch>
                <a:fillRect/>
              </a:stretch>
            </a:blipFill>
          </p:spPr>
          <p:txBody>
            <a:bodyPr wrap="square" lIns="0" tIns="0" rIns="0" bIns="0" rtlCol="0"/>
            <a:lstStyle/>
            <a:p>
              <a:endParaRPr sz="1246"/>
            </a:p>
          </p:txBody>
        </p:sp>
        <p:sp>
          <p:nvSpPr>
            <p:cNvPr id="10" name="object 10"/>
            <p:cNvSpPr/>
            <p:nvPr/>
          </p:nvSpPr>
          <p:spPr>
            <a:xfrm>
              <a:off x="116839" y="1005839"/>
              <a:ext cx="4163059" cy="3342640"/>
            </a:xfrm>
            <a:prstGeom prst="rect">
              <a:avLst/>
            </a:prstGeom>
            <a:blipFill>
              <a:blip r:embed="rId4" cstate="print"/>
              <a:stretch>
                <a:fillRect/>
              </a:stretch>
            </a:blipFill>
          </p:spPr>
          <p:txBody>
            <a:bodyPr wrap="square" lIns="0" tIns="0" rIns="0" bIns="0" rtlCol="0"/>
            <a:lstStyle/>
            <a:p>
              <a:endParaRPr sz="1246"/>
            </a:p>
          </p:txBody>
        </p:sp>
      </p:grpSp>
      <p:sp>
        <p:nvSpPr>
          <p:cNvPr id="11" name="object 11"/>
          <p:cNvSpPr txBox="1"/>
          <p:nvPr/>
        </p:nvSpPr>
        <p:spPr>
          <a:xfrm>
            <a:off x="2833593" y="1995105"/>
            <a:ext cx="1595914" cy="316902"/>
          </a:xfrm>
          <a:prstGeom prst="rect">
            <a:avLst/>
          </a:prstGeom>
          <a:solidFill>
            <a:srgbClr val="FFFFFF"/>
          </a:solidFill>
          <a:ln w="12700">
            <a:solidFill>
              <a:srgbClr val="336970"/>
            </a:solidFill>
          </a:ln>
        </p:spPr>
        <p:txBody>
          <a:bodyPr vert="horz" wrap="square" lIns="0" tIns="123972" rIns="0" bIns="0" rtlCol="0">
            <a:spAutoFit/>
          </a:bodyPr>
          <a:lstStyle/>
          <a:p>
            <a:pPr algn="ctr">
              <a:spcBef>
                <a:spcPts val="976"/>
              </a:spcBef>
            </a:pPr>
            <a:r>
              <a:rPr sz="1246" spc="-7" dirty="0">
                <a:latin typeface="Calibri"/>
                <a:cs typeface="Calibri"/>
              </a:rPr>
              <a:t>Destruksi</a:t>
            </a:r>
            <a:endParaRPr sz="1246">
              <a:latin typeface="Calibri"/>
              <a:cs typeface="Calibri"/>
            </a:endParaRPr>
          </a:p>
        </p:txBody>
      </p:sp>
      <p:sp>
        <p:nvSpPr>
          <p:cNvPr id="12" name="object 12"/>
          <p:cNvSpPr/>
          <p:nvPr/>
        </p:nvSpPr>
        <p:spPr>
          <a:xfrm>
            <a:off x="5348049" y="1964851"/>
            <a:ext cx="1594485" cy="458959"/>
          </a:xfrm>
          <a:custGeom>
            <a:avLst/>
            <a:gdLst/>
            <a:ahLst/>
            <a:cxnLst/>
            <a:rect l="l" t="t" r="r" b="b"/>
            <a:pathLst>
              <a:path w="2834640" h="662939">
                <a:moveTo>
                  <a:pt x="2834640" y="0"/>
                </a:moveTo>
                <a:lnTo>
                  <a:pt x="0" y="0"/>
                </a:lnTo>
                <a:lnTo>
                  <a:pt x="0" y="662939"/>
                </a:lnTo>
                <a:lnTo>
                  <a:pt x="2834640" y="662939"/>
                </a:lnTo>
                <a:lnTo>
                  <a:pt x="2834640" y="0"/>
                </a:lnTo>
                <a:close/>
              </a:path>
            </a:pathLst>
          </a:custGeom>
          <a:solidFill>
            <a:srgbClr val="FFFFFF"/>
          </a:solidFill>
        </p:spPr>
        <p:txBody>
          <a:bodyPr wrap="square" lIns="0" tIns="0" rIns="0" bIns="0" rtlCol="0"/>
          <a:lstStyle/>
          <a:p>
            <a:endParaRPr sz="1246"/>
          </a:p>
        </p:txBody>
      </p:sp>
      <p:sp>
        <p:nvSpPr>
          <p:cNvPr id="13" name="object 13"/>
          <p:cNvSpPr txBox="1"/>
          <p:nvPr/>
        </p:nvSpPr>
        <p:spPr>
          <a:xfrm>
            <a:off x="5348051" y="2036300"/>
            <a:ext cx="1594485" cy="316013"/>
          </a:xfrm>
          <a:prstGeom prst="rect">
            <a:avLst/>
          </a:prstGeom>
          <a:ln w="12700">
            <a:solidFill>
              <a:srgbClr val="336970"/>
            </a:solidFill>
          </a:ln>
        </p:spPr>
        <p:txBody>
          <a:bodyPr vert="horz" wrap="square" lIns="0" tIns="123092" rIns="0" bIns="0" rtlCol="0">
            <a:spAutoFit/>
          </a:bodyPr>
          <a:lstStyle/>
          <a:p>
            <a:pPr algn="ctr">
              <a:spcBef>
                <a:spcPts val="969"/>
              </a:spcBef>
            </a:pPr>
            <a:r>
              <a:rPr sz="1246" spc="-4" dirty="0">
                <a:latin typeface="Calibri"/>
                <a:cs typeface="Calibri"/>
              </a:rPr>
              <a:t>Destilasi</a:t>
            </a:r>
            <a:endParaRPr sz="1246" dirty="0">
              <a:latin typeface="Calibri"/>
              <a:cs typeface="Calibri"/>
            </a:endParaRPr>
          </a:p>
        </p:txBody>
      </p:sp>
      <p:sp>
        <p:nvSpPr>
          <p:cNvPr id="14" name="object 14"/>
          <p:cNvSpPr txBox="1"/>
          <p:nvPr/>
        </p:nvSpPr>
        <p:spPr>
          <a:xfrm>
            <a:off x="7685626" y="5116688"/>
            <a:ext cx="1595914" cy="317345"/>
          </a:xfrm>
          <a:prstGeom prst="rect">
            <a:avLst/>
          </a:prstGeom>
          <a:solidFill>
            <a:srgbClr val="FFFFFF"/>
          </a:solidFill>
          <a:ln w="12700">
            <a:solidFill>
              <a:srgbClr val="336970"/>
            </a:solidFill>
          </a:ln>
        </p:spPr>
        <p:txBody>
          <a:bodyPr vert="horz" wrap="square" lIns="0" tIns="124411" rIns="0" bIns="0" rtlCol="0">
            <a:spAutoFit/>
          </a:bodyPr>
          <a:lstStyle/>
          <a:p>
            <a:pPr algn="ctr">
              <a:spcBef>
                <a:spcPts val="980"/>
              </a:spcBef>
            </a:pPr>
            <a:r>
              <a:rPr sz="1246" spc="-7" dirty="0">
                <a:latin typeface="Calibri"/>
                <a:cs typeface="Calibri"/>
              </a:rPr>
              <a:t>Titrasi</a:t>
            </a:r>
            <a:endParaRPr sz="1246">
              <a:latin typeface="Calibri"/>
              <a:cs typeface="Calibri"/>
            </a:endParaRPr>
          </a:p>
        </p:txBody>
      </p:sp>
      <p:grpSp>
        <p:nvGrpSpPr>
          <p:cNvPr id="15" name="object 15"/>
          <p:cNvGrpSpPr/>
          <p:nvPr/>
        </p:nvGrpSpPr>
        <p:grpSpPr>
          <a:xfrm>
            <a:off x="2998474" y="4928969"/>
            <a:ext cx="633293" cy="726684"/>
            <a:chOff x="589280" y="5595620"/>
            <a:chExt cx="1125855" cy="1049655"/>
          </a:xfrm>
        </p:grpSpPr>
        <p:sp>
          <p:nvSpPr>
            <p:cNvPr id="16" name="object 16"/>
            <p:cNvSpPr/>
            <p:nvPr/>
          </p:nvSpPr>
          <p:spPr>
            <a:xfrm>
              <a:off x="589280" y="5595620"/>
              <a:ext cx="1125474" cy="1049274"/>
            </a:xfrm>
            <a:prstGeom prst="rect">
              <a:avLst/>
            </a:prstGeom>
            <a:blipFill>
              <a:blip r:embed="rId5" cstate="print"/>
              <a:stretch>
                <a:fillRect/>
              </a:stretch>
            </a:blipFill>
          </p:spPr>
          <p:txBody>
            <a:bodyPr wrap="square" lIns="0" tIns="0" rIns="0" bIns="0" rtlCol="0"/>
            <a:lstStyle/>
            <a:p>
              <a:endParaRPr sz="1246"/>
            </a:p>
          </p:txBody>
        </p:sp>
        <p:sp>
          <p:nvSpPr>
            <p:cNvPr id="17" name="object 17"/>
            <p:cNvSpPr/>
            <p:nvPr/>
          </p:nvSpPr>
          <p:spPr>
            <a:xfrm>
              <a:off x="650240" y="5631180"/>
              <a:ext cx="1005840" cy="929639"/>
            </a:xfrm>
            <a:prstGeom prst="rect">
              <a:avLst/>
            </a:prstGeom>
            <a:blipFill>
              <a:blip r:embed="rId6" cstate="print"/>
              <a:stretch>
                <a:fillRect/>
              </a:stretch>
            </a:blipFill>
          </p:spPr>
          <p:txBody>
            <a:bodyPr wrap="square" lIns="0" tIns="0" rIns="0" bIns="0" rtlCol="0"/>
            <a:lstStyle/>
            <a:p>
              <a:endParaRPr sz="1246"/>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34720" y="838200"/>
            <a:ext cx="9580880" cy="501320"/>
          </a:xfrm>
          <a:prstGeom prst="rect">
            <a:avLst/>
          </a:prstGeom>
        </p:spPr>
        <p:txBody>
          <a:bodyPr vert="horz" wrap="square" lIns="0" tIns="8792" rIns="0" bIns="0" rtlCol="0">
            <a:spAutoFit/>
          </a:bodyPr>
          <a:lstStyle/>
          <a:p>
            <a:pPr marL="8792">
              <a:spcBef>
                <a:spcPts val="69"/>
              </a:spcBef>
            </a:pPr>
            <a:r>
              <a:rPr sz="3200" b="1" spc="-4" dirty="0"/>
              <a:t>Keunggulan </a:t>
            </a:r>
            <a:r>
              <a:rPr sz="3200" b="1" dirty="0" err="1"/>
              <a:t>dan</a:t>
            </a:r>
            <a:r>
              <a:rPr sz="3200" b="1" spc="-45" dirty="0"/>
              <a:t> </a:t>
            </a:r>
            <a:r>
              <a:rPr sz="3200" b="1" spc="-7" dirty="0" err="1"/>
              <a:t>Kelemahan</a:t>
            </a:r>
            <a:r>
              <a:rPr sz="3200" b="1" spc="-7" dirty="0"/>
              <a:t> </a:t>
            </a:r>
            <a:r>
              <a:rPr sz="3200" b="1" spc="-7" dirty="0" err="1"/>
              <a:t>Metode</a:t>
            </a:r>
            <a:r>
              <a:rPr sz="3200" b="1" spc="-7" dirty="0"/>
              <a:t> </a:t>
            </a:r>
            <a:r>
              <a:rPr sz="3200" b="1" spc="-7" dirty="0" err="1"/>
              <a:t>Kjeldahl</a:t>
            </a:r>
            <a:endParaRPr sz="3200" b="1" spc="-7" dirty="0"/>
          </a:p>
        </p:txBody>
      </p:sp>
      <p:sp>
        <p:nvSpPr>
          <p:cNvPr id="3" name="object 3"/>
          <p:cNvSpPr txBox="1"/>
          <p:nvPr/>
        </p:nvSpPr>
        <p:spPr>
          <a:xfrm>
            <a:off x="1676400" y="1743838"/>
            <a:ext cx="2120156" cy="439765"/>
          </a:xfrm>
          <a:prstGeom prst="rect">
            <a:avLst/>
          </a:prstGeom>
        </p:spPr>
        <p:txBody>
          <a:bodyPr vert="horz" wrap="square" lIns="0" tIns="8792" rIns="0" bIns="0" rtlCol="0">
            <a:spAutoFit/>
          </a:bodyPr>
          <a:lstStyle/>
          <a:p>
            <a:pPr marL="8792">
              <a:spcBef>
                <a:spcPts val="69"/>
              </a:spcBef>
            </a:pPr>
            <a:r>
              <a:rPr sz="2800" b="1" spc="-7" dirty="0">
                <a:latin typeface="Calibri"/>
                <a:cs typeface="Calibri"/>
              </a:rPr>
              <a:t>Keunggulan</a:t>
            </a:r>
            <a:endParaRPr sz="2800" dirty="0">
              <a:latin typeface="Calibri"/>
              <a:cs typeface="Calibri"/>
            </a:endParaRPr>
          </a:p>
        </p:txBody>
      </p:sp>
      <p:sp>
        <p:nvSpPr>
          <p:cNvPr id="4" name="object 4"/>
          <p:cNvSpPr txBox="1"/>
          <p:nvPr/>
        </p:nvSpPr>
        <p:spPr>
          <a:xfrm>
            <a:off x="609600" y="2239318"/>
            <a:ext cx="4953000" cy="2969758"/>
          </a:xfrm>
          <a:prstGeom prst="rect">
            <a:avLst/>
          </a:prstGeom>
        </p:spPr>
        <p:txBody>
          <a:bodyPr vert="horz" wrap="square" lIns="0" tIns="31213" rIns="0" bIns="0" rtlCol="0">
            <a:spAutoFit/>
          </a:bodyPr>
          <a:lstStyle/>
          <a:p>
            <a:pPr marL="230364" indent="-221572">
              <a:spcBef>
                <a:spcPts val="246"/>
              </a:spcBef>
              <a:buFont typeface="Corbel"/>
              <a:buChar char="–"/>
              <a:tabLst>
                <a:tab pos="229925" algn="l"/>
                <a:tab pos="230364" algn="l"/>
              </a:tabLst>
            </a:pPr>
            <a:r>
              <a:rPr sz="2800" spc="-4" dirty="0">
                <a:latin typeface="Calibri"/>
                <a:cs typeface="Calibri"/>
              </a:rPr>
              <a:t>Dapat </a:t>
            </a:r>
            <a:r>
              <a:rPr sz="2800" spc="-7" dirty="0">
                <a:latin typeface="Calibri"/>
                <a:cs typeface="Calibri"/>
              </a:rPr>
              <a:t>diaplikasikan </a:t>
            </a:r>
            <a:r>
              <a:rPr sz="2800" dirty="0">
                <a:latin typeface="Calibri"/>
                <a:cs typeface="Calibri"/>
              </a:rPr>
              <a:t>pada</a:t>
            </a:r>
            <a:r>
              <a:rPr sz="2800" spc="7" dirty="0">
                <a:latin typeface="Calibri"/>
                <a:cs typeface="Calibri"/>
              </a:rPr>
              <a:t> </a:t>
            </a:r>
            <a:r>
              <a:rPr sz="2800" spc="-4" dirty="0">
                <a:latin typeface="Calibri"/>
                <a:cs typeface="Calibri"/>
              </a:rPr>
              <a:t>semua</a:t>
            </a:r>
            <a:endParaRPr sz="2800" dirty="0">
              <a:latin typeface="Calibri"/>
              <a:cs typeface="Calibri"/>
            </a:endParaRPr>
          </a:p>
          <a:p>
            <a:pPr marL="229925">
              <a:spcBef>
                <a:spcPts val="180"/>
              </a:spcBef>
            </a:pPr>
            <a:r>
              <a:rPr sz="2800" spc="-4" dirty="0">
                <a:latin typeface="Calibri"/>
                <a:cs typeface="Calibri"/>
              </a:rPr>
              <a:t>jenis produk</a:t>
            </a:r>
            <a:r>
              <a:rPr sz="2800" spc="-28" dirty="0">
                <a:latin typeface="Calibri"/>
                <a:cs typeface="Calibri"/>
              </a:rPr>
              <a:t> </a:t>
            </a:r>
            <a:r>
              <a:rPr sz="2800" spc="-4" dirty="0">
                <a:latin typeface="Calibri"/>
                <a:cs typeface="Calibri"/>
              </a:rPr>
              <a:t>pangan</a:t>
            </a:r>
            <a:endParaRPr sz="2800" dirty="0">
              <a:latin typeface="Calibri"/>
              <a:cs typeface="Calibri"/>
            </a:endParaRPr>
          </a:p>
          <a:p>
            <a:pPr marL="229925" marR="3517" indent="-221572">
              <a:lnSpc>
                <a:spcPct val="111600"/>
              </a:lnSpc>
              <a:spcBef>
                <a:spcPts val="613"/>
              </a:spcBef>
              <a:buFont typeface="Corbel"/>
              <a:buChar char="–"/>
              <a:tabLst>
                <a:tab pos="229925" algn="l"/>
                <a:tab pos="230364" algn="l"/>
              </a:tabLst>
            </a:pPr>
            <a:r>
              <a:rPr sz="2800" dirty="0">
                <a:latin typeface="Calibri"/>
                <a:cs typeface="Calibri"/>
              </a:rPr>
              <a:t>Tidak mahal </a:t>
            </a:r>
            <a:r>
              <a:rPr sz="2800" spc="-7" dirty="0">
                <a:latin typeface="Calibri"/>
                <a:cs typeface="Calibri"/>
              </a:rPr>
              <a:t>(metode </a:t>
            </a:r>
            <a:r>
              <a:rPr sz="2800" dirty="0">
                <a:latin typeface="Calibri"/>
                <a:cs typeface="Calibri"/>
              </a:rPr>
              <a:t>terpisah,</a:t>
            </a:r>
            <a:r>
              <a:rPr sz="2800" spc="-56" dirty="0">
                <a:latin typeface="Calibri"/>
                <a:cs typeface="Calibri"/>
              </a:rPr>
              <a:t> </a:t>
            </a:r>
            <a:r>
              <a:rPr sz="2800" dirty="0">
                <a:latin typeface="Calibri"/>
                <a:cs typeface="Calibri"/>
              </a:rPr>
              <a:t>tidak  </a:t>
            </a:r>
            <a:r>
              <a:rPr sz="2800" spc="-4" dirty="0">
                <a:latin typeface="Calibri"/>
                <a:cs typeface="Calibri"/>
              </a:rPr>
              <a:t>automatis)</a:t>
            </a:r>
            <a:endParaRPr sz="2800" dirty="0">
              <a:latin typeface="Calibri"/>
              <a:cs typeface="Calibri"/>
            </a:endParaRPr>
          </a:p>
          <a:p>
            <a:pPr marL="229925" marR="454574" indent="-221572">
              <a:lnSpc>
                <a:spcPct val="110800"/>
              </a:lnSpc>
              <a:spcBef>
                <a:spcPts val="627"/>
              </a:spcBef>
              <a:buFont typeface="Corbel"/>
              <a:buChar char="–"/>
              <a:tabLst>
                <a:tab pos="229925" algn="l"/>
                <a:tab pos="230364" algn="l"/>
              </a:tabLst>
            </a:pPr>
            <a:r>
              <a:rPr sz="2800" spc="-11" dirty="0">
                <a:latin typeface="Calibri"/>
                <a:cs typeface="Calibri"/>
              </a:rPr>
              <a:t>Akurat </a:t>
            </a:r>
            <a:r>
              <a:rPr sz="2800" dirty="0">
                <a:latin typeface="Calibri"/>
                <a:cs typeface="Calibri"/>
              </a:rPr>
              <a:t>untuk </a:t>
            </a:r>
            <a:r>
              <a:rPr sz="2800" spc="-4" dirty="0">
                <a:latin typeface="Calibri"/>
                <a:cs typeface="Calibri"/>
              </a:rPr>
              <a:t>mengukur</a:t>
            </a:r>
            <a:r>
              <a:rPr sz="2800" spc="-69" dirty="0">
                <a:latin typeface="Calibri"/>
                <a:cs typeface="Calibri"/>
              </a:rPr>
              <a:t> </a:t>
            </a:r>
            <a:r>
              <a:rPr sz="2800" spc="-7" dirty="0">
                <a:latin typeface="Calibri"/>
                <a:cs typeface="Calibri"/>
              </a:rPr>
              <a:t>kadar  protein</a:t>
            </a:r>
            <a:r>
              <a:rPr sz="2800" spc="-17" dirty="0">
                <a:latin typeface="Calibri"/>
                <a:cs typeface="Calibri"/>
              </a:rPr>
              <a:t> </a:t>
            </a:r>
            <a:r>
              <a:rPr sz="2800" spc="-7" dirty="0">
                <a:latin typeface="Calibri"/>
                <a:cs typeface="Calibri"/>
              </a:rPr>
              <a:t>kasar</a:t>
            </a:r>
            <a:endParaRPr sz="2800" dirty="0">
              <a:latin typeface="Calibri"/>
              <a:cs typeface="Calibri"/>
            </a:endParaRPr>
          </a:p>
        </p:txBody>
      </p:sp>
      <p:sp>
        <p:nvSpPr>
          <p:cNvPr id="5" name="object 5"/>
          <p:cNvSpPr txBox="1"/>
          <p:nvPr/>
        </p:nvSpPr>
        <p:spPr>
          <a:xfrm>
            <a:off x="7010400" y="1753998"/>
            <a:ext cx="2294930" cy="501320"/>
          </a:xfrm>
          <a:prstGeom prst="rect">
            <a:avLst/>
          </a:prstGeom>
        </p:spPr>
        <p:txBody>
          <a:bodyPr vert="horz" wrap="square" lIns="0" tIns="8792" rIns="0" bIns="0" rtlCol="0">
            <a:spAutoFit/>
          </a:bodyPr>
          <a:lstStyle/>
          <a:p>
            <a:pPr marL="8792">
              <a:spcBef>
                <a:spcPts val="69"/>
              </a:spcBef>
            </a:pPr>
            <a:r>
              <a:rPr sz="3200" b="1" spc="-7" dirty="0">
                <a:latin typeface="Calibri"/>
                <a:cs typeface="Calibri"/>
              </a:rPr>
              <a:t>Kelemahan</a:t>
            </a:r>
            <a:endParaRPr sz="3200" dirty="0">
              <a:latin typeface="Calibri"/>
              <a:cs typeface="Calibri"/>
            </a:endParaRPr>
          </a:p>
        </p:txBody>
      </p:sp>
      <p:sp>
        <p:nvSpPr>
          <p:cNvPr id="6" name="object 6"/>
          <p:cNvSpPr txBox="1"/>
          <p:nvPr/>
        </p:nvSpPr>
        <p:spPr>
          <a:xfrm>
            <a:off x="6639562" y="2224078"/>
            <a:ext cx="5247638" cy="2941540"/>
          </a:xfrm>
          <a:prstGeom prst="rect">
            <a:avLst/>
          </a:prstGeom>
        </p:spPr>
        <p:txBody>
          <a:bodyPr vert="horz" wrap="square" lIns="0" tIns="8792" rIns="0" bIns="0" rtlCol="0">
            <a:spAutoFit/>
          </a:bodyPr>
          <a:lstStyle/>
          <a:p>
            <a:pPr marL="230364" marR="3517" indent="-221572">
              <a:lnSpc>
                <a:spcPct val="110800"/>
              </a:lnSpc>
              <a:spcBef>
                <a:spcPts val="69"/>
              </a:spcBef>
              <a:buFont typeface="Corbel"/>
              <a:buChar char="–"/>
              <a:tabLst>
                <a:tab pos="229925" algn="l"/>
                <a:tab pos="230364" algn="l"/>
              </a:tabLst>
            </a:pPr>
            <a:r>
              <a:rPr sz="2800" spc="-4" dirty="0">
                <a:latin typeface="Calibri"/>
                <a:cs typeface="Calibri"/>
              </a:rPr>
              <a:t>Mengukur semua total </a:t>
            </a:r>
            <a:r>
              <a:rPr sz="2800" dirty="0">
                <a:latin typeface="Calibri"/>
                <a:cs typeface="Calibri"/>
              </a:rPr>
              <a:t>N </a:t>
            </a:r>
            <a:r>
              <a:rPr sz="2800" spc="-14" dirty="0">
                <a:latin typeface="Calibri"/>
                <a:cs typeface="Calibri"/>
              </a:rPr>
              <a:t>(senyawa  </a:t>
            </a:r>
            <a:r>
              <a:rPr sz="2800" dirty="0">
                <a:latin typeface="Calibri"/>
                <a:cs typeface="Calibri"/>
              </a:rPr>
              <a:t>lain </a:t>
            </a:r>
            <a:r>
              <a:rPr sz="2800" spc="-7" dirty="0">
                <a:latin typeface="Calibri"/>
                <a:cs typeface="Calibri"/>
              </a:rPr>
              <a:t>yang </a:t>
            </a:r>
            <a:r>
              <a:rPr sz="2800" spc="-4" dirty="0">
                <a:latin typeface="Calibri"/>
                <a:cs typeface="Calibri"/>
              </a:rPr>
              <a:t>memiliki </a:t>
            </a:r>
            <a:r>
              <a:rPr sz="2800" dirty="0">
                <a:latin typeface="Calibri"/>
                <a:cs typeface="Calibri"/>
              </a:rPr>
              <a:t>N </a:t>
            </a:r>
            <a:r>
              <a:rPr sz="2800" spc="-4" dirty="0">
                <a:latin typeface="Calibri"/>
                <a:cs typeface="Calibri"/>
              </a:rPr>
              <a:t>terukur </a:t>
            </a:r>
            <a:r>
              <a:rPr sz="2800" spc="-7" dirty="0">
                <a:latin typeface="Calibri"/>
                <a:cs typeface="Calibri"/>
              </a:rPr>
              <a:t>sebagai  </a:t>
            </a:r>
            <a:r>
              <a:rPr sz="2800" spc="-4" dirty="0">
                <a:latin typeface="Calibri"/>
                <a:cs typeface="Calibri"/>
              </a:rPr>
              <a:t>protein)</a:t>
            </a:r>
            <a:endParaRPr sz="2800" dirty="0">
              <a:latin typeface="Calibri"/>
              <a:cs typeface="Calibri"/>
            </a:endParaRPr>
          </a:p>
          <a:p>
            <a:pPr marL="230364" indent="-221572">
              <a:spcBef>
                <a:spcPts val="817"/>
              </a:spcBef>
              <a:buFont typeface="Corbel"/>
              <a:buChar char="–"/>
              <a:tabLst>
                <a:tab pos="229925" algn="l"/>
                <a:tab pos="230364" algn="l"/>
              </a:tabLst>
            </a:pPr>
            <a:r>
              <a:rPr sz="2800" spc="-4" dirty="0">
                <a:latin typeface="Calibri"/>
                <a:cs typeface="Calibri"/>
              </a:rPr>
              <a:t>Membutuhkan </a:t>
            </a:r>
            <a:r>
              <a:rPr sz="2800" spc="-11" dirty="0">
                <a:latin typeface="Calibri"/>
                <a:cs typeface="Calibri"/>
              </a:rPr>
              <a:t>waktu </a:t>
            </a:r>
            <a:r>
              <a:rPr sz="2800" spc="-7" dirty="0">
                <a:latin typeface="Calibri"/>
                <a:cs typeface="Calibri"/>
              </a:rPr>
              <a:t>yang </a:t>
            </a:r>
            <a:r>
              <a:rPr sz="2800" dirty="0">
                <a:latin typeface="Calibri"/>
                <a:cs typeface="Calibri"/>
              </a:rPr>
              <a:t>lama</a:t>
            </a:r>
            <a:r>
              <a:rPr sz="2800" spc="-14" dirty="0">
                <a:latin typeface="Calibri"/>
                <a:cs typeface="Calibri"/>
              </a:rPr>
              <a:t> </a:t>
            </a:r>
            <a:r>
              <a:rPr sz="2800" spc="4" dirty="0">
                <a:latin typeface="Calibri"/>
                <a:cs typeface="Calibri"/>
              </a:rPr>
              <a:t>(2- </a:t>
            </a:r>
            <a:r>
              <a:rPr sz="2800" dirty="0">
                <a:latin typeface="Calibri"/>
                <a:cs typeface="Calibri"/>
              </a:rPr>
              <a:t>3</a:t>
            </a:r>
            <a:r>
              <a:rPr sz="2800" spc="-11" dirty="0">
                <a:latin typeface="Calibri"/>
                <a:cs typeface="Calibri"/>
              </a:rPr>
              <a:t> </a:t>
            </a:r>
            <a:r>
              <a:rPr sz="2800" spc="-4" dirty="0">
                <a:latin typeface="Calibri"/>
                <a:cs typeface="Calibri"/>
              </a:rPr>
              <a:t>jam)</a:t>
            </a:r>
            <a:endParaRPr sz="2800" dirty="0">
              <a:latin typeface="Calibri"/>
              <a:cs typeface="Calibri"/>
            </a:endParaRPr>
          </a:p>
          <a:p>
            <a:pPr marL="230364" indent="-221572">
              <a:spcBef>
                <a:spcPts val="807"/>
              </a:spcBef>
              <a:buFont typeface="Corbel"/>
              <a:buChar char="–"/>
              <a:tabLst>
                <a:tab pos="229925" algn="l"/>
                <a:tab pos="230364" algn="l"/>
              </a:tabLst>
            </a:pPr>
            <a:r>
              <a:rPr sz="2800" spc="-4" dirty="0">
                <a:latin typeface="Calibri"/>
                <a:cs typeface="Calibri"/>
              </a:rPr>
              <a:t>Menggunakan </a:t>
            </a:r>
            <a:r>
              <a:rPr sz="2800" spc="-7" dirty="0">
                <a:latin typeface="Calibri"/>
                <a:cs typeface="Calibri"/>
              </a:rPr>
              <a:t>reagen yang</a:t>
            </a:r>
            <a:r>
              <a:rPr sz="2800" spc="-28" dirty="0">
                <a:latin typeface="Calibri"/>
                <a:cs typeface="Calibri"/>
              </a:rPr>
              <a:t> </a:t>
            </a:r>
            <a:r>
              <a:rPr sz="2800" spc="-14" dirty="0">
                <a:latin typeface="Calibri"/>
                <a:cs typeface="Calibri"/>
              </a:rPr>
              <a:t>korosif</a:t>
            </a:r>
            <a:endParaRPr sz="2800" dirty="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a:xfrm>
            <a:off x="762000" y="838200"/>
            <a:ext cx="6264519" cy="430887"/>
          </a:xfrm>
        </p:spPr>
        <p:txBody>
          <a:bodyPr/>
          <a:lstStyle/>
          <a:p>
            <a:r>
              <a:rPr lang="en-US" sz="2800" b="1" dirty="0" err="1">
                <a:solidFill>
                  <a:schemeClr val="tx1"/>
                </a:solidFill>
              </a:rPr>
              <a:t>Contoh</a:t>
            </a:r>
            <a:r>
              <a:rPr lang="en-US" sz="2800" b="1" dirty="0">
                <a:solidFill>
                  <a:schemeClr val="tx1"/>
                </a:solidFill>
              </a:rPr>
              <a:t> </a:t>
            </a:r>
            <a:r>
              <a:rPr lang="en-US" sz="2800" b="1" dirty="0" err="1">
                <a:solidFill>
                  <a:schemeClr val="tx1"/>
                </a:solidFill>
              </a:rPr>
              <a:t>soal</a:t>
            </a:r>
            <a:endParaRPr lang="en-US" sz="2800" b="1" dirty="0">
              <a:solidFill>
                <a:schemeClr val="tx1"/>
              </a:solidFill>
            </a:endParaRPr>
          </a:p>
        </p:txBody>
      </p:sp>
      <p:sp>
        <p:nvSpPr>
          <p:cNvPr id="3" name="Content Placeholder 2"/>
          <p:cNvSpPr>
            <a:spLocks noGrp="1"/>
          </p:cNvSpPr>
          <p:nvPr>
            <p:ph idx="1"/>
          </p:nvPr>
        </p:nvSpPr>
        <p:spPr>
          <a:xfrm>
            <a:off x="800100" y="1524000"/>
            <a:ext cx="10591800" cy="3447098"/>
          </a:xfrm>
        </p:spPr>
        <p:txBody>
          <a:bodyPr/>
          <a:lstStyle/>
          <a:p>
            <a:pPr>
              <a:defRPr/>
            </a:pPr>
            <a:r>
              <a:rPr lang="en-US" sz="2800" dirty="0" err="1">
                <a:solidFill>
                  <a:schemeClr val="tx1"/>
                </a:solidFill>
              </a:rPr>
              <a:t>Pada</a:t>
            </a:r>
            <a:r>
              <a:rPr lang="en-US" sz="2800" dirty="0">
                <a:solidFill>
                  <a:schemeClr val="tx1"/>
                </a:solidFill>
              </a:rPr>
              <a:t> </a:t>
            </a:r>
            <a:r>
              <a:rPr lang="en-US" sz="2800" dirty="0" err="1">
                <a:solidFill>
                  <a:schemeClr val="tx1"/>
                </a:solidFill>
              </a:rPr>
              <a:t>penentuan</a:t>
            </a:r>
            <a:r>
              <a:rPr lang="en-US" sz="2800" dirty="0">
                <a:solidFill>
                  <a:schemeClr val="tx1"/>
                </a:solidFill>
              </a:rPr>
              <a:t> </a:t>
            </a:r>
            <a:r>
              <a:rPr lang="en-US" sz="2800" dirty="0" err="1">
                <a:solidFill>
                  <a:schemeClr val="tx1"/>
                </a:solidFill>
              </a:rPr>
              <a:t>kadar</a:t>
            </a:r>
            <a:r>
              <a:rPr lang="en-US" sz="2800" dirty="0">
                <a:solidFill>
                  <a:schemeClr val="tx1"/>
                </a:solidFill>
              </a:rPr>
              <a:t> protein </a:t>
            </a:r>
            <a:r>
              <a:rPr lang="en-US" sz="2800" dirty="0" err="1">
                <a:solidFill>
                  <a:schemeClr val="tx1"/>
                </a:solidFill>
              </a:rPr>
              <a:t>sosis</a:t>
            </a:r>
            <a:r>
              <a:rPr lang="en-US" sz="2800" dirty="0">
                <a:solidFill>
                  <a:schemeClr val="tx1"/>
                </a:solidFill>
              </a:rPr>
              <a:t> </a:t>
            </a:r>
            <a:r>
              <a:rPr lang="en-US" sz="2800" dirty="0" err="1">
                <a:solidFill>
                  <a:schemeClr val="tx1"/>
                </a:solidFill>
              </a:rPr>
              <a:t>dengan</a:t>
            </a:r>
            <a:r>
              <a:rPr lang="en-US" sz="2800" dirty="0">
                <a:solidFill>
                  <a:schemeClr val="tx1"/>
                </a:solidFill>
              </a:rPr>
              <a:t> </a:t>
            </a:r>
            <a:r>
              <a:rPr lang="en-US" sz="2800" dirty="0" err="1">
                <a:solidFill>
                  <a:schemeClr val="tx1"/>
                </a:solidFill>
              </a:rPr>
              <a:t>metode</a:t>
            </a:r>
            <a:r>
              <a:rPr lang="en-US" sz="2800" dirty="0">
                <a:solidFill>
                  <a:schemeClr val="tx1"/>
                </a:solidFill>
              </a:rPr>
              <a:t> </a:t>
            </a:r>
            <a:r>
              <a:rPr lang="en-US" sz="2800" dirty="0" err="1">
                <a:solidFill>
                  <a:schemeClr val="tx1"/>
                </a:solidFill>
              </a:rPr>
              <a:t>Kjeldahl</a:t>
            </a:r>
            <a:r>
              <a:rPr lang="en-US" sz="2800" dirty="0">
                <a:solidFill>
                  <a:schemeClr val="tx1"/>
                </a:solidFill>
              </a:rPr>
              <a:t> </a:t>
            </a:r>
            <a:r>
              <a:rPr lang="en-US" sz="2800" dirty="0" err="1">
                <a:solidFill>
                  <a:schemeClr val="tx1"/>
                </a:solidFill>
              </a:rPr>
              <a:t>didapat</a:t>
            </a:r>
            <a:r>
              <a:rPr lang="en-US" sz="2800" dirty="0">
                <a:solidFill>
                  <a:schemeClr val="tx1"/>
                </a:solidFill>
              </a:rPr>
              <a:t> data </a:t>
            </a:r>
            <a:r>
              <a:rPr lang="en-US" sz="2800" dirty="0" err="1">
                <a:solidFill>
                  <a:schemeClr val="tx1"/>
                </a:solidFill>
              </a:rPr>
              <a:t>sbb</a:t>
            </a:r>
            <a:r>
              <a:rPr lang="en-US" sz="2800" dirty="0">
                <a:solidFill>
                  <a:schemeClr val="tx1"/>
                </a:solidFill>
              </a:rPr>
              <a:t> : </a:t>
            </a:r>
          </a:p>
          <a:p>
            <a:pPr indent="-4397">
              <a:buFont typeface="Courier New" pitchFamily="49" charset="0"/>
              <a:buChar char="o"/>
              <a:defRPr/>
            </a:pPr>
            <a:endParaRPr lang="id-ID" sz="2800" dirty="0"/>
          </a:p>
          <a:p>
            <a:pPr marL="247290" indent="-247290">
              <a:buFont typeface="Courier New" pitchFamily="49" charset="0"/>
              <a:buChar char="o"/>
              <a:defRPr/>
            </a:pPr>
            <a:r>
              <a:rPr lang="en-US" sz="2800" dirty="0" err="1">
                <a:solidFill>
                  <a:schemeClr val="tx1"/>
                </a:solidFill>
              </a:rPr>
              <a:t>Berat</a:t>
            </a:r>
            <a:r>
              <a:rPr lang="en-US" sz="2800" dirty="0">
                <a:solidFill>
                  <a:schemeClr val="tx1"/>
                </a:solidFill>
              </a:rPr>
              <a:t> </a:t>
            </a:r>
            <a:r>
              <a:rPr lang="en-US" sz="2800" dirty="0" err="1">
                <a:solidFill>
                  <a:schemeClr val="tx1"/>
                </a:solidFill>
              </a:rPr>
              <a:t>sosis</a:t>
            </a:r>
            <a:r>
              <a:rPr lang="en-US" sz="2800" dirty="0">
                <a:solidFill>
                  <a:schemeClr val="tx1"/>
                </a:solidFill>
              </a:rPr>
              <a:t> 0,5 g </a:t>
            </a:r>
            <a:r>
              <a:rPr lang="en-US" sz="2800" dirty="0" err="1">
                <a:solidFill>
                  <a:schemeClr val="tx1"/>
                </a:solidFill>
              </a:rPr>
              <a:t>dilakukan</a:t>
            </a:r>
            <a:r>
              <a:rPr lang="en-US" sz="2800" dirty="0">
                <a:solidFill>
                  <a:schemeClr val="tx1"/>
                </a:solidFill>
              </a:rPr>
              <a:t> </a:t>
            </a:r>
            <a:r>
              <a:rPr lang="en-US" sz="2800" dirty="0" err="1">
                <a:solidFill>
                  <a:schemeClr val="tx1"/>
                </a:solidFill>
              </a:rPr>
              <a:t>distruksi</a:t>
            </a:r>
            <a:r>
              <a:rPr lang="en-US" sz="2800" dirty="0">
                <a:solidFill>
                  <a:schemeClr val="tx1"/>
                </a:solidFill>
              </a:rPr>
              <a:t>, </a:t>
            </a:r>
            <a:r>
              <a:rPr lang="en-US" sz="2800" dirty="0" err="1">
                <a:solidFill>
                  <a:schemeClr val="tx1"/>
                </a:solidFill>
              </a:rPr>
              <a:t>distilasi</a:t>
            </a:r>
            <a:r>
              <a:rPr lang="en-US" sz="2800" dirty="0">
                <a:solidFill>
                  <a:schemeClr val="tx1"/>
                </a:solidFill>
              </a:rPr>
              <a:t> </a:t>
            </a:r>
            <a:r>
              <a:rPr lang="en-US" sz="2800" dirty="0" err="1">
                <a:solidFill>
                  <a:schemeClr val="tx1"/>
                </a:solidFill>
              </a:rPr>
              <a:t>dan</a:t>
            </a:r>
            <a:r>
              <a:rPr lang="en-US" sz="2800" dirty="0">
                <a:solidFill>
                  <a:schemeClr val="tx1"/>
                </a:solidFill>
              </a:rPr>
              <a:t> </a:t>
            </a:r>
            <a:r>
              <a:rPr lang="en-US" sz="2800" dirty="0" err="1">
                <a:solidFill>
                  <a:schemeClr val="tx1"/>
                </a:solidFill>
              </a:rPr>
              <a:t>titrasi</a:t>
            </a:r>
            <a:endParaRPr lang="en-US" sz="2800" dirty="0">
              <a:solidFill>
                <a:schemeClr val="tx1"/>
              </a:solidFill>
            </a:endParaRPr>
          </a:p>
          <a:p>
            <a:pPr marL="247290" indent="-247290">
              <a:buFont typeface="Courier New" pitchFamily="49" charset="0"/>
              <a:buChar char="o"/>
              <a:defRPr/>
            </a:pPr>
            <a:r>
              <a:rPr lang="en-US" sz="2800" dirty="0">
                <a:solidFill>
                  <a:schemeClr val="tx1"/>
                </a:solidFill>
              </a:rPr>
              <a:t> </a:t>
            </a:r>
            <a:r>
              <a:rPr lang="en-US" sz="2800" dirty="0" err="1">
                <a:solidFill>
                  <a:schemeClr val="tx1"/>
                </a:solidFill>
              </a:rPr>
              <a:t>Titrasi</a:t>
            </a:r>
            <a:r>
              <a:rPr lang="en-US" sz="2800" dirty="0">
                <a:solidFill>
                  <a:schemeClr val="tx1"/>
                </a:solidFill>
              </a:rPr>
              <a:t> </a:t>
            </a:r>
            <a:r>
              <a:rPr lang="en-US" sz="2800" dirty="0" err="1">
                <a:solidFill>
                  <a:schemeClr val="tx1"/>
                </a:solidFill>
              </a:rPr>
              <a:t>dilakukan</a:t>
            </a:r>
            <a:r>
              <a:rPr lang="en-US" sz="2800" dirty="0">
                <a:solidFill>
                  <a:schemeClr val="tx1"/>
                </a:solidFill>
              </a:rPr>
              <a:t> dg </a:t>
            </a:r>
            <a:r>
              <a:rPr lang="en-US" sz="2800" dirty="0" err="1">
                <a:solidFill>
                  <a:schemeClr val="tx1"/>
                </a:solidFill>
              </a:rPr>
              <a:t>NaOH</a:t>
            </a:r>
            <a:r>
              <a:rPr lang="en-US" sz="2800" dirty="0">
                <a:solidFill>
                  <a:schemeClr val="tx1"/>
                </a:solidFill>
              </a:rPr>
              <a:t> 0,1 N </a:t>
            </a:r>
            <a:r>
              <a:rPr lang="en-US" sz="2800" dirty="0" err="1">
                <a:solidFill>
                  <a:schemeClr val="tx1"/>
                </a:solidFill>
              </a:rPr>
              <a:t>dan</a:t>
            </a:r>
            <a:r>
              <a:rPr lang="en-US" sz="2800" dirty="0">
                <a:solidFill>
                  <a:schemeClr val="tx1"/>
                </a:solidFill>
              </a:rPr>
              <a:t> </a:t>
            </a:r>
            <a:r>
              <a:rPr lang="en-US" sz="2800" dirty="0" err="1">
                <a:solidFill>
                  <a:schemeClr val="tx1"/>
                </a:solidFill>
              </a:rPr>
              <a:t>dibutuhkan</a:t>
            </a:r>
            <a:r>
              <a:rPr lang="en-US" sz="2800" dirty="0">
                <a:solidFill>
                  <a:schemeClr val="tx1"/>
                </a:solidFill>
              </a:rPr>
              <a:t> 15 ml, </a:t>
            </a:r>
            <a:r>
              <a:rPr lang="en-US" sz="2800" dirty="0" err="1">
                <a:solidFill>
                  <a:schemeClr val="tx1"/>
                </a:solidFill>
              </a:rPr>
              <a:t>sedang</a:t>
            </a:r>
            <a:r>
              <a:rPr lang="en-US" sz="2800" dirty="0">
                <a:solidFill>
                  <a:schemeClr val="tx1"/>
                </a:solidFill>
              </a:rPr>
              <a:t> </a:t>
            </a:r>
            <a:r>
              <a:rPr lang="en-US" sz="2800" dirty="0" err="1">
                <a:solidFill>
                  <a:schemeClr val="tx1"/>
                </a:solidFill>
              </a:rPr>
              <a:t>kebutuhan</a:t>
            </a:r>
            <a:r>
              <a:rPr lang="en-US" sz="2800" dirty="0">
                <a:solidFill>
                  <a:schemeClr val="tx1"/>
                </a:solidFill>
              </a:rPr>
              <a:t> </a:t>
            </a:r>
            <a:r>
              <a:rPr lang="en-US" sz="2800" dirty="0" err="1">
                <a:solidFill>
                  <a:schemeClr val="tx1"/>
                </a:solidFill>
              </a:rPr>
              <a:t>titrasi</a:t>
            </a:r>
            <a:r>
              <a:rPr lang="en-US" sz="2800" dirty="0">
                <a:solidFill>
                  <a:schemeClr val="tx1"/>
                </a:solidFill>
              </a:rPr>
              <a:t> </a:t>
            </a:r>
            <a:r>
              <a:rPr lang="en-US" sz="2800" dirty="0" err="1">
                <a:solidFill>
                  <a:schemeClr val="tx1"/>
                </a:solidFill>
              </a:rPr>
              <a:t>untuk</a:t>
            </a:r>
            <a:r>
              <a:rPr lang="en-US" sz="2800" dirty="0">
                <a:solidFill>
                  <a:schemeClr val="tx1"/>
                </a:solidFill>
              </a:rPr>
              <a:t> </a:t>
            </a:r>
            <a:r>
              <a:rPr lang="en-US" sz="2800" dirty="0" err="1">
                <a:solidFill>
                  <a:schemeClr val="tx1"/>
                </a:solidFill>
              </a:rPr>
              <a:t>blanko</a:t>
            </a:r>
            <a:r>
              <a:rPr lang="en-US" sz="2800" dirty="0">
                <a:solidFill>
                  <a:schemeClr val="tx1"/>
                </a:solidFill>
              </a:rPr>
              <a:t> =  25 ml. BA N = 14,008 </a:t>
            </a:r>
            <a:r>
              <a:rPr lang="en-US" sz="2800" dirty="0" err="1">
                <a:solidFill>
                  <a:schemeClr val="tx1"/>
                </a:solidFill>
              </a:rPr>
              <a:t>dan</a:t>
            </a:r>
            <a:r>
              <a:rPr lang="en-US" sz="2800" dirty="0">
                <a:solidFill>
                  <a:schemeClr val="tx1"/>
                </a:solidFill>
              </a:rPr>
              <a:t> </a:t>
            </a:r>
            <a:r>
              <a:rPr lang="en-US" sz="2800" dirty="0" err="1">
                <a:solidFill>
                  <a:schemeClr val="tx1"/>
                </a:solidFill>
              </a:rPr>
              <a:t>faktor</a:t>
            </a:r>
            <a:r>
              <a:rPr lang="en-US" sz="2800" dirty="0">
                <a:solidFill>
                  <a:schemeClr val="tx1"/>
                </a:solidFill>
              </a:rPr>
              <a:t> </a:t>
            </a:r>
            <a:r>
              <a:rPr lang="en-US" sz="2800" dirty="0" err="1">
                <a:solidFill>
                  <a:schemeClr val="tx1"/>
                </a:solidFill>
              </a:rPr>
              <a:t>konversi</a:t>
            </a:r>
            <a:r>
              <a:rPr lang="en-US" sz="2800" dirty="0">
                <a:solidFill>
                  <a:schemeClr val="tx1"/>
                </a:solidFill>
              </a:rPr>
              <a:t>  (f) =6,25</a:t>
            </a:r>
          </a:p>
          <a:p>
            <a:pPr marL="247290" indent="-247290">
              <a:buFont typeface="Courier New" pitchFamily="49" charset="0"/>
              <a:buChar char="o"/>
              <a:defRPr/>
            </a:pPr>
            <a:r>
              <a:rPr lang="en-US" sz="2800" dirty="0">
                <a:solidFill>
                  <a:schemeClr val="tx1"/>
                </a:solidFill>
              </a:rPr>
              <a:t> </a:t>
            </a:r>
            <a:r>
              <a:rPr lang="en-US" sz="2800" dirty="0" err="1">
                <a:solidFill>
                  <a:schemeClr val="tx1"/>
                </a:solidFill>
              </a:rPr>
              <a:t>Hitunglah</a:t>
            </a:r>
            <a:r>
              <a:rPr lang="en-US" sz="2800" dirty="0">
                <a:solidFill>
                  <a:schemeClr val="tx1"/>
                </a:solidFill>
              </a:rPr>
              <a:t> % protein </a:t>
            </a:r>
            <a:r>
              <a:rPr lang="en-US" sz="2800" dirty="0" err="1">
                <a:solidFill>
                  <a:schemeClr val="tx1"/>
                </a:solidFill>
              </a:rPr>
              <a:t>sosis</a:t>
            </a:r>
            <a:r>
              <a:rPr lang="en-US" sz="2800" dirty="0">
                <a:solidFill>
                  <a:schemeClr val="tx1"/>
                </a:solidFill>
              </a:rPr>
              <a:t> </a:t>
            </a:r>
            <a:r>
              <a:rPr lang="en-US" sz="2800" dirty="0" err="1">
                <a:solidFill>
                  <a:schemeClr val="tx1"/>
                </a:solidFill>
              </a:rPr>
              <a:t>tsb</a:t>
            </a:r>
            <a:r>
              <a:rPr lang="id-ID" sz="2800" dirty="0">
                <a:solidFill>
                  <a:schemeClr val="tx1"/>
                </a:solidFill>
              </a:rPr>
              <a:t>.</a:t>
            </a:r>
            <a:endParaRPr lang="en-US" sz="2800" dirty="0">
              <a:solidFill>
                <a:schemeClr val="tx1"/>
              </a:solidFill>
            </a:endParaRPr>
          </a:p>
        </p:txBody>
      </p:sp>
    </p:spTree>
    <p:extLst>
      <p:ext uri="{BB962C8B-B14F-4D97-AF65-F5344CB8AC3E}">
        <p14:creationId xmlns:p14="http://schemas.microsoft.com/office/powerpoint/2010/main" val="171084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66800"/>
            <a:ext cx="11049000" cy="4308872"/>
          </a:xfrm>
        </p:spPr>
        <p:txBody>
          <a:bodyPr/>
          <a:lstStyle/>
          <a:p>
            <a:pPr>
              <a:defRPr/>
            </a:pPr>
            <a:r>
              <a:rPr lang="en-US" sz="2800" dirty="0" err="1">
                <a:solidFill>
                  <a:schemeClr val="tx1"/>
                </a:solidFill>
              </a:rPr>
              <a:t>Jawab</a:t>
            </a:r>
            <a:r>
              <a:rPr lang="en-US" sz="2800" dirty="0">
                <a:solidFill>
                  <a:schemeClr val="tx1"/>
                </a:solidFill>
              </a:rPr>
              <a:t> :</a:t>
            </a:r>
          </a:p>
          <a:p>
            <a:pPr>
              <a:buFontTx/>
              <a:buNone/>
              <a:defRPr/>
            </a:pPr>
            <a:r>
              <a:rPr lang="en-US" sz="2800" dirty="0">
                <a:solidFill>
                  <a:schemeClr val="tx1"/>
                </a:solidFill>
              </a:rPr>
              <a:t>                ml </a:t>
            </a:r>
            <a:r>
              <a:rPr lang="en-US" sz="2800" dirty="0" err="1">
                <a:solidFill>
                  <a:schemeClr val="tx1"/>
                </a:solidFill>
              </a:rPr>
              <a:t>NaOH</a:t>
            </a:r>
            <a:r>
              <a:rPr lang="en-US" sz="2800" dirty="0">
                <a:solidFill>
                  <a:schemeClr val="tx1"/>
                </a:solidFill>
              </a:rPr>
              <a:t> </a:t>
            </a:r>
            <a:r>
              <a:rPr lang="en-US" sz="2800" dirty="0" err="1">
                <a:solidFill>
                  <a:schemeClr val="tx1"/>
                </a:solidFill>
              </a:rPr>
              <a:t>blanko</a:t>
            </a:r>
            <a:r>
              <a:rPr lang="en-US" sz="2800" dirty="0">
                <a:solidFill>
                  <a:schemeClr val="tx1"/>
                </a:solidFill>
              </a:rPr>
              <a:t>- ml </a:t>
            </a:r>
            <a:r>
              <a:rPr lang="en-US" sz="2800" dirty="0" err="1">
                <a:solidFill>
                  <a:schemeClr val="tx1"/>
                </a:solidFill>
              </a:rPr>
              <a:t>NaOH</a:t>
            </a:r>
            <a:r>
              <a:rPr lang="en-US" sz="2800" dirty="0">
                <a:solidFill>
                  <a:schemeClr val="tx1"/>
                </a:solidFill>
              </a:rPr>
              <a:t> </a:t>
            </a:r>
            <a:r>
              <a:rPr lang="en-US" sz="2800" dirty="0" err="1">
                <a:solidFill>
                  <a:schemeClr val="tx1"/>
                </a:solidFill>
              </a:rPr>
              <a:t>sampel</a:t>
            </a:r>
            <a:r>
              <a:rPr lang="en-US" sz="2800" dirty="0">
                <a:solidFill>
                  <a:schemeClr val="tx1"/>
                </a:solidFill>
              </a:rPr>
              <a:t> </a:t>
            </a:r>
          </a:p>
          <a:p>
            <a:pPr>
              <a:buFont typeface="Courier New" pitchFamily="49" charset="0"/>
              <a:buChar char="o"/>
              <a:defRPr/>
            </a:pPr>
            <a:r>
              <a:rPr lang="en-US" sz="2800" dirty="0">
                <a:solidFill>
                  <a:schemeClr val="tx1"/>
                </a:solidFill>
              </a:rPr>
              <a:t> % N = -------------------------------------------------x N </a:t>
            </a:r>
            <a:r>
              <a:rPr lang="en-US" sz="2800" dirty="0" err="1">
                <a:solidFill>
                  <a:schemeClr val="tx1"/>
                </a:solidFill>
              </a:rPr>
              <a:t>NaOH</a:t>
            </a:r>
            <a:r>
              <a:rPr lang="en-US" sz="2800" dirty="0">
                <a:solidFill>
                  <a:schemeClr val="tx1"/>
                </a:solidFill>
              </a:rPr>
              <a:t> x 14 x 100%</a:t>
            </a:r>
          </a:p>
          <a:p>
            <a:pPr indent="-4397">
              <a:defRPr/>
            </a:pPr>
            <a:r>
              <a:rPr lang="en-US" sz="2800" dirty="0">
                <a:solidFill>
                  <a:schemeClr val="tx1"/>
                </a:solidFill>
              </a:rPr>
              <a:t>               </a:t>
            </a:r>
            <a:r>
              <a:rPr lang="en-US" sz="2800" dirty="0" err="1">
                <a:solidFill>
                  <a:schemeClr val="tx1"/>
                </a:solidFill>
              </a:rPr>
              <a:t>berat</a:t>
            </a:r>
            <a:r>
              <a:rPr lang="en-US" sz="2800" dirty="0">
                <a:solidFill>
                  <a:schemeClr val="tx1"/>
                </a:solidFill>
              </a:rPr>
              <a:t> </a:t>
            </a:r>
            <a:r>
              <a:rPr lang="en-US" sz="2800" dirty="0" err="1">
                <a:solidFill>
                  <a:schemeClr val="tx1"/>
                </a:solidFill>
              </a:rPr>
              <a:t>sampel</a:t>
            </a:r>
            <a:r>
              <a:rPr lang="en-US" sz="2800" dirty="0">
                <a:solidFill>
                  <a:schemeClr val="tx1"/>
                </a:solidFill>
              </a:rPr>
              <a:t> (g) x 1000</a:t>
            </a:r>
          </a:p>
          <a:p>
            <a:pPr indent="-4397">
              <a:defRPr/>
            </a:pPr>
            <a:r>
              <a:rPr lang="en-US" sz="2800" dirty="0">
                <a:solidFill>
                  <a:schemeClr val="tx1"/>
                </a:solidFill>
              </a:rPr>
              <a:t>       </a:t>
            </a:r>
          </a:p>
          <a:p>
            <a:pPr indent="-4397">
              <a:defRPr/>
            </a:pPr>
            <a:r>
              <a:rPr lang="en-US" sz="2800" dirty="0">
                <a:solidFill>
                  <a:schemeClr val="tx1"/>
                </a:solidFill>
              </a:rPr>
              <a:t>        =  (</a:t>
            </a:r>
            <a:r>
              <a:rPr lang="en-US" sz="2800" u="sng" dirty="0">
                <a:solidFill>
                  <a:schemeClr val="tx1"/>
                </a:solidFill>
              </a:rPr>
              <a:t>25-15) x 0,1 x 14x </a:t>
            </a:r>
            <a:r>
              <a:rPr lang="en-US" sz="2800" dirty="0">
                <a:solidFill>
                  <a:schemeClr val="tx1"/>
                </a:solidFill>
              </a:rPr>
              <a:t>100%</a:t>
            </a:r>
          </a:p>
          <a:p>
            <a:pPr>
              <a:buFontTx/>
              <a:buNone/>
              <a:defRPr/>
            </a:pPr>
            <a:r>
              <a:rPr lang="en-US" sz="2800" dirty="0">
                <a:solidFill>
                  <a:schemeClr val="tx1"/>
                </a:solidFill>
              </a:rPr>
              <a:t>                        0,5 x 1000</a:t>
            </a:r>
          </a:p>
          <a:p>
            <a:pPr>
              <a:buFontTx/>
              <a:buNone/>
              <a:defRPr/>
            </a:pPr>
            <a:r>
              <a:rPr lang="en-US" sz="2800" dirty="0">
                <a:solidFill>
                  <a:schemeClr val="tx1"/>
                </a:solidFill>
              </a:rPr>
              <a:t>            = 2,8%</a:t>
            </a:r>
          </a:p>
          <a:p>
            <a:pPr>
              <a:buFont typeface="Courier New" pitchFamily="49" charset="0"/>
              <a:buChar char="o"/>
              <a:defRPr/>
            </a:pPr>
            <a:r>
              <a:rPr lang="en-US" sz="2800" dirty="0">
                <a:solidFill>
                  <a:schemeClr val="tx1"/>
                </a:solidFill>
              </a:rPr>
              <a:t>% Protein = 6,25 x 2,8 = 17,5 %</a:t>
            </a:r>
          </a:p>
        </p:txBody>
      </p:sp>
    </p:spTree>
    <p:extLst>
      <p:ext uri="{BB962C8B-B14F-4D97-AF65-F5344CB8AC3E}">
        <p14:creationId xmlns:p14="http://schemas.microsoft.com/office/powerpoint/2010/main" val="707750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p:nvPr>
        </p:nvSpPr>
        <p:spPr>
          <a:xfrm>
            <a:off x="990600" y="990600"/>
            <a:ext cx="5556741" cy="492443"/>
          </a:xfrm>
        </p:spPr>
        <p:txBody>
          <a:bodyPr/>
          <a:lstStyle/>
          <a:p>
            <a:r>
              <a:rPr lang="en-US" dirty="0">
                <a:solidFill>
                  <a:srgbClr val="3333FF"/>
                </a:solidFill>
              </a:rPr>
              <a:t>2</a:t>
            </a:r>
            <a:r>
              <a:rPr lang="en-US" sz="3200" dirty="0">
                <a:solidFill>
                  <a:srgbClr val="3333FF"/>
                </a:solidFill>
              </a:rPr>
              <a:t>. </a:t>
            </a:r>
            <a:r>
              <a:rPr lang="en-US" sz="3200" dirty="0" err="1">
                <a:solidFill>
                  <a:srgbClr val="3333FF"/>
                </a:solidFill>
              </a:rPr>
              <a:t>Metode</a:t>
            </a:r>
            <a:r>
              <a:rPr lang="en-US" sz="3200" dirty="0">
                <a:solidFill>
                  <a:srgbClr val="3333FF"/>
                </a:solidFill>
              </a:rPr>
              <a:t> </a:t>
            </a:r>
            <a:r>
              <a:rPr lang="en-US" sz="3200" dirty="0" err="1">
                <a:solidFill>
                  <a:srgbClr val="3333FF"/>
                </a:solidFill>
              </a:rPr>
              <a:t>Titrasi</a:t>
            </a:r>
            <a:r>
              <a:rPr lang="en-US" sz="3200" dirty="0">
                <a:solidFill>
                  <a:srgbClr val="3333FF"/>
                </a:solidFill>
              </a:rPr>
              <a:t> </a:t>
            </a:r>
            <a:r>
              <a:rPr lang="en-US" sz="3200" dirty="0" err="1">
                <a:solidFill>
                  <a:srgbClr val="3333FF"/>
                </a:solidFill>
              </a:rPr>
              <a:t>Formol</a:t>
            </a:r>
            <a:endParaRPr lang="en-US" sz="3200" dirty="0">
              <a:solidFill>
                <a:srgbClr val="3333FF"/>
              </a:solidFill>
            </a:endParaRPr>
          </a:p>
        </p:txBody>
      </p:sp>
      <p:sp>
        <p:nvSpPr>
          <p:cNvPr id="3" name="Content Placeholder 2"/>
          <p:cNvSpPr>
            <a:spLocks noGrp="1"/>
          </p:cNvSpPr>
          <p:nvPr>
            <p:ph idx="1"/>
          </p:nvPr>
        </p:nvSpPr>
        <p:spPr>
          <a:xfrm>
            <a:off x="762000" y="1600200"/>
            <a:ext cx="10287000" cy="7618881"/>
          </a:xfrm>
        </p:spPr>
        <p:txBody>
          <a:bodyPr/>
          <a:lstStyle/>
          <a:p>
            <a:pPr marL="316532" indent="-316532">
              <a:buFont typeface="Wingdings" pitchFamily="2" charset="2"/>
              <a:buChar char="q"/>
              <a:defRPr/>
            </a:pPr>
            <a:r>
              <a:rPr lang="en-US" sz="2800" dirty="0" err="1">
                <a:solidFill>
                  <a:schemeClr val="tx1"/>
                </a:solidFill>
              </a:rPr>
              <a:t>Metode</a:t>
            </a:r>
            <a:r>
              <a:rPr lang="en-US" sz="2800" dirty="0">
                <a:solidFill>
                  <a:schemeClr val="tx1"/>
                </a:solidFill>
              </a:rPr>
              <a:t> </a:t>
            </a:r>
            <a:r>
              <a:rPr lang="en-US" sz="2800" dirty="0" err="1">
                <a:solidFill>
                  <a:schemeClr val="tx1"/>
                </a:solidFill>
              </a:rPr>
              <a:t>ini</a:t>
            </a:r>
            <a:r>
              <a:rPr lang="en-US" sz="2800" dirty="0">
                <a:solidFill>
                  <a:schemeClr val="tx1"/>
                </a:solidFill>
              </a:rPr>
              <a:t> </a:t>
            </a:r>
            <a:r>
              <a:rPr lang="en-US" sz="2800" dirty="0" err="1">
                <a:solidFill>
                  <a:schemeClr val="tx1"/>
                </a:solidFill>
              </a:rPr>
              <a:t>digunakan</a:t>
            </a:r>
            <a:r>
              <a:rPr lang="en-US" sz="2800" dirty="0">
                <a:solidFill>
                  <a:schemeClr val="tx1"/>
                </a:solidFill>
              </a:rPr>
              <a:t> </a:t>
            </a:r>
            <a:r>
              <a:rPr lang="en-US" sz="2800" dirty="0" err="1">
                <a:solidFill>
                  <a:schemeClr val="tx1"/>
                </a:solidFill>
              </a:rPr>
              <a:t>untuk</a:t>
            </a:r>
            <a:r>
              <a:rPr lang="en-US" sz="2800" dirty="0">
                <a:solidFill>
                  <a:schemeClr val="tx1"/>
                </a:solidFill>
              </a:rPr>
              <a:t> </a:t>
            </a:r>
            <a:r>
              <a:rPr lang="en-US" sz="2800" dirty="0" err="1">
                <a:solidFill>
                  <a:schemeClr val="tx1"/>
                </a:solidFill>
              </a:rPr>
              <a:t>menentukan</a:t>
            </a:r>
            <a:r>
              <a:rPr lang="en-US" sz="2800" dirty="0">
                <a:solidFill>
                  <a:schemeClr val="tx1"/>
                </a:solidFill>
              </a:rPr>
              <a:t> </a:t>
            </a:r>
            <a:r>
              <a:rPr lang="en-US" sz="2800" dirty="0" err="1">
                <a:solidFill>
                  <a:schemeClr val="tx1"/>
                </a:solidFill>
              </a:rPr>
              <a:t>kadar</a:t>
            </a:r>
            <a:r>
              <a:rPr lang="en-US" sz="2800" dirty="0">
                <a:solidFill>
                  <a:schemeClr val="tx1"/>
                </a:solidFill>
              </a:rPr>
              <a:t> protein </a:t>
            </a:r>
            <a:r>
              <a:rPr lang="en-US" sz="2800" dirty="0" err="1">
                <a:solidFill>
                  <a:schemeClr val="tx1"/>
                </a:solidFill>
              </a:rPr>
              <a:t>pada</a:t>
            </a:r>
            <a:r>
              <a:rPr lang="en-US" sz="2800" dirty="0">
                <a:solidFill>
                  <a:schemeClr val="tx1"/>
                </a:solidFill>
              </a:rPr>
              <a:t> </a:t>
            </a:r>
            <a:r>
              <a:rPr lang="en-US" sz="2800" dirty="0" err="1">
                <a:solidFill>
                  <a:schemeClr val="tx1"/>
                </a:solidFill>
              </a:rPr>
              <a:t>bahan</a:t>
            </a:r>
            <a:r>
              <a:rPr lang="en-US" sz="2800" dirty="0">
                <a:solidFill>
                  <a:schemeClr val="tx1"/>
                </a:solidFill>
              </a:rPr>
              <a:t> </a:t>
            </a:r>
            <a:r>
              <a:rPr lang="en-US" sz="2800" dirty="0" err="1">
                <a:solidFill>
                  <a:schemeClr val="tx1"/>
                </a:solidFill>
              </a:rPr>
              <a:t>pangan</a:t>
            </a:r>
            <a:r>
              <a:rPr lang="en-US" sz="2800" dirty="0">
                <a:solidFill>
                  <a:schemeClr val="tx1"/>
                </a:solidFill>
              </a:rPr>
              <a:t> yang </a:t>
            </a:r>
            <a:r>
              <a:rPr lang="en-US" sz="2800" dirty="0" err="1">
                <a:solidFill>
                  <a:schemeClr val="tx1"/>
                </a:solidFill>
              </a:rPr>
              <a:t>pada</a:t>
            </a:r>
            <a:r>
              <a:rPr lang="en-US" sz="2800" dirty="0">
                <a:solidFill>
                  <a:schemeClr val="tx1"/>
                </a:solidFill>
              </a:rPr>
              <a:t> proses </a:t>
            </a:r>
            <a:r>
              <a:rPr lang="en-US" sz="2800" dirty="0" err="1">
                <a:solidFill>
                  <a:schemeClr val="tx1"/>
                </a:solidFill>
              </a:rPr>
              <a:t>pengolahannya</a:t>
            </a:r>
            <a:r>
              <a:rPr lang="en-US" sz="2800" dirty="0">
                <a:solidFill>
                  <a:schemeClr val="tx1"/>
                </a:solidFill>
              </a:rPr>
              <a:t> </a:t>
            </a:r>
            <a:r>
              <a:rPr lang="en-US" sz="2800" dirty="0" err="1">
                <a:solidFill>
                  <a:schemeClr val="tx1"/>
                </a:solidFill>
              </a:rPr>
              <a:t>menyebabkan</a:t>
            </a:r>
            <a:r>
              <a:rPr lang="en-US" sz="2800" dirty="0">
                <a:solidFill>
                  <a:schemeClr val="tx1"/>
                </a:solidFill>
              </a:rPr>
              <a:t> protein </a:t>
            </a:r>
            <a:r>
              <a:rPr lang="en-US" sz="2800" dirty="0" err="1">
                <a:solidFill>
                  <a:schemeClr val="tx1"/>
                </a:solidFill>
              </a:rPr>
              <a:t>terdegradasi</a:t>
            </a:r>
            <a:r>
              <a:rPr lang="en-US" sz="2800" dirty="0">
                <a:solidFill>
                  <a:schemeClr val="tx1"/>
                </a:solidFill>
              </a:rPr>
              <a:t> </a:t>
            </a:r>
            <a:endParaRPr lang="id-ID" sz="2800" dirty="0">
              <a:solidFill>
                <a:schemeClr val="tx1"/>
              </a:solidFill>
            </a:endParaRPr>
          </a:p>
          <a:p>
            <a:pPr marL="316532" indent="-316532">
              <a:buFont typeface="Wingdings" pitchFamily="2" charset="2"/>
              <a:buChar char="q"/>
              <a:defRPr/>
            </a:pPr>
            <a:r>
              <a:rPr lang="en-US" sz="2800" dirty="0">
                <a:solidFill>
                  <a:schemeClr val="tx1"/>
                </a:solidFill>
              </a:rPr>
              <a:t>Co. yogurt, </a:t>
            </a:r>
            <a:r>
              <a:rPr lang="en-US" sz="2800" dirty="0" err="1">
                <a:solidFill>
                  <a:schemeClr val="tx1"/>
                </a:solidFill>
              </a:rPr>
              <a:t>tempe</a:t>
            </a:r>
            <a:r>
              <a:rPr lang="en-US" sz="2800" dirty="0">
                <a:solidFill>
                  <a:schemeClr val="tx1"/>
                </a:solidFill>
              </a:rPr>
              <a:t>, </a:t>
            </a:r>
            <a:r>
              <a:rPr lang="en-US" sz="2800" dirty="0" err="1">
                <a:solidFill>
                  <a:schemeClr val="tx1"/>
                </a:solidFill>
              </a:rPr>
              <a:t>susu</a:t>
            </a:r>
            <a:r>
              <a:rPr lang="en-US" sz="2800" dirty="0">
                <a:solidFill>
                  <a:schemeClr val="tx1"/>
                </a:solidFill>
              </a:rPr>
              <a:t> </a:t>
            </a:r>
            <a:r>
              <a:rPr lang="en-US" sz="2800" dirty="0" err="1">
                <a:solidFill>
                  <a:schemeClr val="tx1"/>
                </a:solidFill>
              </a:rPr>
              <a:t>dll</a:t>
            </a:r>
            <a:endParaRPr lang="en-US" sz="2800" dirty="0">
              <a:solidFill>
                <a:schemeClr val="tx1"/>
              </a:solidFill>
            </a:endParaRPr>
          </a:p>
          <a:p>
            <a:pPr marL="316532" indent="-316532">
              <a:buFont typeface="Wingdings" pitchFamily="2" charset="2"/>
              <a:buChar char="q"/>
              <a:defRPr/>
            </a:pPr>
            <a:r>
              <a:rPr lang="en-US" sz="2800" dirty="0" err="1">
                <a:solidFill>
                  <a:schemeClr val="tx1"/>
                </a:solidFill>
              </a:rPr>
              <a:t>Prinsip</a:t>
            </a:r>
            <a:r>
              <a:rPr lang="en-US" sz="2800" dirty="0">
                <a:solidFill>
                  <a:schemeClr val="tx1"/>
                </a:solidFill>
              </a:rPr>
              <a:t> </a:t>
            </a:r>
          </a:p>
          <a:p>
            <a:pPr marL="316532" indent="-32972">
              <a:buFont typeface="Courier New" pitchFamily="49" charset="0"/>
              <a:buChar char="o"/>
              <a:defRPr/>
            </a:pPr>
            <a:r>
              <a:rPr lang="en-US" sz="2800" dirty="0">
                <a:solidFill>
                  <a:schemeClr val="tx1"/>
                </a:solidFill>
              </a:rPr>
              <a:t> </a:t>
            </a:r>
            <a:r>
              <a:rPr lang="en-US" sz="2800" dirty="0" err="1">
                <a:solidFill>
                  <a:schemeClr val="tx1"/>
                </a:solidFill>
              </a:rPr>
              <a:t>Larutan</a:t>
            </a:r>
            <a:r>
              <a:rPr lang="en-US" sz="2800" dirty="0">
                <a:solidFill>
                  <a:schemeClr val="tx1"/>
                </a:solidFill>
              </a:rPr>
              <a:t> protein </a:t>
            </a:r>
            <a:r>
              <a:rPr lang="en-US" sz="2800" dirty="0" err="1">
                <a:solidFill>
                  <a:schemeClr val="tx1"/>
                </a:solidFill>
              </a:rPr>
              <a:t>dinetralkan</a:t>
            </a:r>
            <a:r>
              <a:rPr lang="en-US" sz="2800" dirty="0">
                <a:solidFill>
                  <a:schemeClr val="tx1"/>
                </a:solidFill>
              </a:rPr>
              <a:t> </a:t>
            </a:r>
            <a:r>
              <a:rPr lang="en-US" sz="2800" dirty="0" err="1">
                <a:solidFill>
                  <a:schemeClr val="tx1"/>
                </a:solidFill>
              </a:rPr>
              <a:t>dengan</a:t>
            </a:r>
            <a:r>
              <a:rPr lang="en-US" sz="2800" dirty="0">
                <a:solidFill>
                  <a:schemeClr val="tx1"/>
                </a:solidFill>
              </a:rPr>
              <a:t> </a:t>
            </a:r>
            <a:r>
              <a:rPr lang="en-US" sz="2800" dirty="0" err="1">
                <a:solidFill>
                  <a:schemeClr val="tx1"/>
                </a:solidFill>
              </a:rPr>
              <a:t>NaOH</a:t>
            </a:r>
            <a:endParaRPr lang="en-US" sz="2800" dirty="0">
              <a:solidFill>
                <a:schemeClr val="tx1"/>
              </a:solidFill>
            </a:endParaRPr>
          </a:p>
          <a:p>
            <a:pPr marL="433032" indent="-149474">
              <a:buFont typeface="Courier New" pitchFamily="49" charset="0"/>
              <a:buChar char="o"/>
              <a:defRPr/>
            </a:pPr>
            <a:r>
              <a:rPr lang="en-US" sz="2800" dirty="0">
                <a:solidFill>
                  <a:schemeClr val="tx1"/>
                </a:solidFill>
              </a:rPr>
              <a:t> </a:t>
            </a:r>
            <a:r>
              <a:rPr lang="en-US" sz="2800" dirty="0" err="1">
                <a:solidFill>
                  <a:schemeClr val="tx1"/>
                </a:solidFill>
              </a:rPr>
              <a:t>Direaksikan</a:t>
            </a:r>
            <a:r>
              <a:rPr lang="en-US" sz="2800" dirty="0">
                <a:solidFill>
                  <a:schemeClr val="tx1"/>
                </a:solidFill>
              </a:rPr>
              <a:t> dg </a:t>
            </a:r>
            <a:r>
              <a:rPr lang="en-US" sz="2800" dirty="0" err="1">
                <a:solidFill>
                  <a:schemeClr val="tx1"/>
                </a:solidFill>
              </a:rPr>
              <a:t>Formaldehide</a:t>
            </a:r>
            <a:r>
              <a:rPr lang="en-US" sz="2800" dirty="0">
                <a:solidFill>
                  <a:schemeClr val="tx1"/>
                </a:solidFill>
              </a:rPr>
              <a:t> </a:t>
            </a:r>
            <a:r>
              <a:rPr lang="en-US" sz="2800" dirty="0" err="1">
                <a:solidFill>
                  <a:schemeClr val="tx1"/>
                </a:solidFill>
              </a:rPr>
              <a:t>yg</a:t>
            </a:r>
            <a:r>
              <a:rPr lang="en-US" sz="2800" dirty="0">
                <a:solidFill>
                  <a:schemeClr val="tx1"/>
                </a:solidFill>
              </a:rPr>
              <a:t> </a:t>
            </a:r>
            <a:r>
              <a:rPr lang="en-US" sz="2800" dirty="0" err="1">
                <a:solidFill>
                  <a:schemeClr val="tx1"/>
                </a:solidFill>
              </a:rPr>
              <a:t>akan</a:t>
            </a:r>
            <a:r>
              <a:rPr lang="en-US" sz="2800" dirty="0">
                <a:solidFill>
                  <a:schemeClr val="tx1"/>
                </a:solidFill>
              </a:rPr>
              <a:t> </a:t>
            </a:r>
            <a:r>
              <a:rPr lang="en-US" sz="2800" dirty="0" err="1">
                <a:solidFill>
                  <a:schemeClr val="tx1"/>
                </a:solidFill>
              </a:rPr>
              <a:t>mengikat</a:t>
            </a:r>
            <a:r>
              <a:rPr lang="en-US" sz="2800" dirty="0">
                <a:solidFill>
                  <a:schemeClr val="tx1"/>
                </a:solidFill>
              </a:rPr>
              <a:t> </a:t>
            </a:r>
            <a:r>
              <a:rPr lang="en-US" sz="2800" dirty="0" err="1">
                <a:solidFill>
                  <a:schemeClr val="tx1"/>
                </a:solidFill>
              </a:rPr>
              <a:t>gugus</a:t>
            </a:r>
            <a:r>
              <a:rPr lang="en-US" sz="2800" dirty="0">
                <a:solidFill>
                  <a:schemeClr val="tx1"/>
                </a:solidFill>
              </a:rPr>
              <a:t> amino</a:t>
            </a:r>
          </a:p>
          <a:p>
            <a:pPr marL="433032" indent="-149474">
              <a:buFont typeface="Courier New" pitchFamily="49" charset="0"/>
              <a:buChar char="o"/>
              <a:defRPr/>
            </a:pPr>
            <a:r>
              <a:rPr lang="en-US" sz="2800" dirty="0">
                <a:solidFill>
                  <a:schemeClr val="tx1"/>
                </a:solidFill>
              </a:rPr>
              <a:t> </a:t>
            </a:r>
            <a:r>
              <a:rPr lang="en-US" sz="2800" dirty="0" err="1">
                <a:solidFill>
                  <a:schemeClr val="tx1"/>
                </a:solidFill>
              </a:rPr>
              <a:t>Penentuan</a:t>
            </a:r>
            <a:r>
              <a:rPr lang="en-US" sz="2800" dirty="0">
                <a:solidFill>
                  <a:schemeClr val="tx1"/>
                </a:solidFill>
              </a:rPr>
              <a:t> protein </a:t>
            </a:r>
            <a:r>
              <a:rPr lang="en-US" sz="2800" dirty="0" err="1">
                <a:solidFill>
                  <a:schemeClr val="tx1"/>
                </a:solidFill>
              </a:rPr>
              <a:t>didasarkan</a:t>
            </a:r>
            <a:r>
              <a:rPr lang="en-US" sz="2800" dirty="0">
                <a:solidFill>
                  <a:schemeClr val="tx1"/>
                </a:solidFill>
              </a:rPr>
              <a:t> </a:t>
            </a:r>
            <a:r>
              <a:rPr lang="en-US" sz="2800" dirty="0" err="1">
                <a:solidFill>
                  <a:schemeClr val="tx1"/>
                </a:solidFill>
              </a:rPr>
              <a:t>pada</a:t>
            </a:r>
            <a:r>
              <a:rPr lang="en-US" sz="2800" dirty="0">
                <a:solidFill>
                  <a:schemeClr val="tx1"/>
                </a:solidFill>
              </a:rPr>
              <a:t> </a:t>
            </a:r>
            <a:r>
              <a:rPr lang="en-US" sz="2800" dirty="0" err="1">
                <a:solidFill>
                  <a:schemeClr val="tx1"/>
                </a:solidFill>
              </a:rPr>
              <a:t>titrasi</a:t>
            </a:r>
            <a:r>
              <a:rPr lang="en-US" sz="2800" dirty="0">
                <a:solidFill>
                  <a:schemeClr val="tx1"/>
                </a:solidFill>
              </a:rPr>
              <a:t> </a:t>
            </a:r>
            <a:r>
              <a:rPr lang="en-US" sz="2800" dirty="0" err="1">
                <a:solidFill>
                  <a:schemeClr val="tx1"/>
                </a:solidFill>
              </a:rPr>
              <a:t>gugus</a:t>
            </a:r>
            <a:r>
              <a:rPr lang="en-US" sz="2800" dirty="0">
                <a:solidFill>
                  <a:schemeClr val="tx1"/>
                </a:solidFill>
              </a:rPr>
              <a:t> </a:t>
            </a:r>
            <a:r>
              <a:rPr lang="en-US" sz="2800" dirty="0" err="1">
                <a:solidFill>
                  <a:schemeClr val="tx1"/>
                </a:solidFill>
              </a:rPr>
              <a:t>karboksil</a:t>
            </a:r>
            <a:r>
              <a:rPr lang="en-US" sz="2800" dirty="0">
                <a:solidFill>
                  <a:schemeClr val="tx1"/>
                </a:solidFill>
              </a:rPr>
              <a:t> </a:t>
            </a:r>
            <a:r>
              <a:rPr lang="en-US" sz="2800" dirty="0" err="1">
                <a:solidFill>
                  <a:schemeClr val="tx1"/>
                </a:solidFill>
              </a:rPr>
              <a:t>pada</a:t>
            </a:r>
            <a:r>
              <a:rPr lang="en-US" sz="2800" dirty="0">
                <a:solidFill>
                  <a:schemeClr val="tx1"/>
                </a:solidFill>
              </a:rPr>
              <a:t> </a:t>
            </a:r>
            <a:r>
              <a:rPr lang="en-US" sz="2800" dirty="0" err="1">
                <a:solidFill>
                  <a:schemeClr val="tx1"/>
                </a:solidFill>
              </a:rPr>
              <a:t>asam</a:t>
            </a:r>
            <a:r>
              <a:rPr lang="en-US" sz="2800" dirty="0">
                <a:solidFill>
                  <a:schemeClr val="tx1"/>
                </a:solidFill>
              </a:rPr>
              <a:t> amino, </a:t>
            </a:r>
            <a:r>
              <a:rPr lang="en-US" sz="2800" dirty="0" err="1">
                <a:solidFill>
                  <a:schemeClr val="tx1"/>
                </a:solidFill>
              </a:rPr>
              <a:t>menggunakan</a:t>
            </a:r>
            <a:r>
              <a:rPr lang="en-US" sz="2800" dirty="0">
                <a:solidFill>
                  <a:schemeClr val="tx1"/>
                </a:solidFill>
              </a:rPr>
              <a:t> </a:t>
            </a:r>
            <a:r>
              <a:rPr lang="en-US" sz="2800" dirty="0" err="1">
                <a:solidFill>
                  <a:schemeClr val="tx1"/>
                </a:solidFill>
              </a:rPr>
              <a:t>larutan</a:t>
            </a:r>
            <a:r>
              <a:rPr lang="en-US" sz="2800" dirty="0">
                <a:solidFill>
                  <a:schemeClr val="tx1"/>
                </a:solidFill>
              </a:rPr>
              <a:t> </a:t>
            </a:r>
            <a:r>
              <a:rPr lang="en-US" sz="2800" dirty="0" err="1">
                <a:solidFill>
                  <a:schemeClr val="tx1"/>
                </a:solidFill>
              </a:rPr>
              <a:t>NaOH</a:t>
            </a:r>
            <a:r>
              <a:rPr lang="en-US" sz="2800" dirty="0">
                <a:solidFill>
                  <a:schemeClr val="tx1"/>
                </a:solidFill>
              </a:rPr>
              <a:t> </a:t>
            </a:r>
            <a:r>
              <a:rPr lang="en-US" sz="2800" dirty="0" err="1">
                <a:solidFill>
                  <a:schemeClr val="tx1"/>
                </a:solidFill>
              </a:rPr>
              <a:t>dan</a:t>
            </a:r>
            <a:r>
              <a:rPr lang="en-US" sz="2800" dirty="0">
                <a:solidFill>
                  <a:schemeClr val="tx1"/>
                </a:solidFill>
              </a:rPr>
              <a:t> </a:t>
            </a:r>
            <a:r>
              <a:rPr lang="en-US" sz="2800" dirty="0" err="1">
                <a:solidFill>
                  <a:schemeClr val="tx1"/>
                </a:solidFill>
              </a:rPr>
              <a:t>indikator</a:t>
            </a:r>
            <a:r>
              <a:rPr lang="en-US" sz="2800" dirty="0">
                <a:solidFill>
                  <a:schemeClr val="tx1"/>
                </a:solidFill>
              </a:rPr>
              <a:t> </a:t>
            </a:r>
            <a:r>
              <a:rPr lang="en-US" sz="2800" dirty="0" err="1">
                <a:solidFill>
                  <a:schemeClr val="tx1"/>
                </a:solidFill>
              </a:rPr>
              <a:t>pp</a:t>
            </a:r>
            <a:endParaRPr lang="id-ID" sz="2800" dirty="0">
              <a:solidFill>
                <a:schemeClr val="tx1"/>
              </a:solidFill>
            </a:endParaRPr>
          </a:p>
          <a:p>
            <a:pPr marL="247290" lvl="1">
              <a:buFont typeface="Courier New" pitchFamily="49" charset="0"/>
              <a:buChar char="o"/>
              <a:defRPr/>
            </a:pPr>
            <a:r>
              <a:rPr lang="id-ID" sz="2800" dirty="0"/>
              <a:t>  Konsentrasi protein dihitung dari: % Protein = T (ml titran) x FK</a:t>
            </a:r>
          </a:p>
          <a:p>
            <a:pPr marL="247290" indent="-247290">
              <a:buFont typeface="Courier New" pitchFamily="49" charset="0"/>
              <a:buChar char="o"/>
              <a:defRPr/>
            </a:pPr>
            <a:endParaRPr lang="en-US" sz="1662" dirty="0"/>
          </a:p>
          <a:p>
            <a:pPr marL="433032" indent="-433032">
              <a:defRPr/>
            </a:pPr>
            <a:r>
              <a:rPr lang="en-US" sz="1662" dirty="0"/>
              <a:t>                             </a:t>
            </a:r>
            <a:endParaRPr lang="en-US" b="0" dirty="0"/>
          </a:p>
          <a:p>
            <a:pPr>
              <a:defRPr/>
            </a:pPr>
            <a:endParaRPr lang="en-US" b="0" dirty="0"/>
          </a:p>
        </p:txBody>
      </p:sp>
    </p:spTree>
    <p:extLst>
      <p:ext uri="{BB962C8B-B14F-4D97-AF65-F5344CB8AC3E}">
        <p14:creationId xmlns:p14="http://schemas.microsoft.com/office/powerpoint/2010/main" val="2069763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66800"/>
            <a:ext cx="10363200" cy="8399992"/>
          </a:xfrm>
        </p:spPr>
        <p:txBody>
          <a:bodyPr/>
          <a:lstStyle/>
          <a:p>
            <a:pPr marL="433032" indent="-433032">
              <a:buFont typeface="Wingdings" pitchFamily="2" charset="2"/>
              <a:buChar char="q"/>
              <a:defRPr/>
            </a:pPr>
            <a:r>
              <a:rPr lang="en-US" sz="2800" b="1" dirty="0" err="1">
                <a:solidFill>
                  <a:schemeClr val="tx1"/>
                </a:solidFill>
              </a:rPr>
              <a:t>Rumus</a:t>
            </a:r>
            <a:r>
              <a:rPr lang="en-US" sz="2800" b="1" dirty="0">
                <a:solidFill>
                  <a:schemeClr val="tx1"/>
                </a:solidFill>
              </a:rPr>
              <a:t> </a:t>
            </a:r>
            <a:r>
              <a:rPr lang="en-US" sz="2800" dirty="0">
                <a:solidFill>
                  <a:schemeClr val="tx1"/>
                </a:solidFill>
              </a:rPr>
              <a:t>:</a:t>
            </a:r>
          </a:p>
          <a:p>
            <a:pPr marL="433032" indent="-433032">
              <a:defRPr/>
            </a:pPr>
            <a:endParaRPr lang="en-US" sz="2800" dirty="0">
              <a:solidFill>
                <a:schemeClr val="tx1"/>
              </a:solidFill>
            </a:endParaRPr>
          </a:p>
          <a:p>
            <a:pPr marL="433032" indent="-433032">
              <a:defRPr/>
            </a:pPr>
            <a:r>
              <a:rPr lang="en-US" sz="2800" dirty="0">
                <a:solidFill>
                  <a:schemeClr val="tx1"/>
                </a:solidFill>
              </a:rPr>
              <a:t>                    ml </a:t>
            </a:r>
            <a:r>
              <a:rPr lang="en-US" sz="2800" dirty="0" err="1">
                <a:solidFill>
                  <a:schemeClr val="tx1"/>
                </a:solidFill>
              </a:rPr>
              <a:t>NaOH</a:t>
            </a:r>
            <a:r>
              <a:rPr lang="en-US" sz="2800" dirty="0">
                <a:solidFill>
                  <a:schemeClr val="tx1"/>
                </a:solidFill>
              </a:rPr>
              <a:t> </a:t>
            </a:r>
            <a:r>
              <a:rPr lang="en-US" sz="2800" dirty="0" err="1">
                <a:solidFill>
                  <a:schemeClr val="tx1"/>
                </a:solidFill>
              </a:rPr>
              <a:t>blanko</a:t>
            </a:r>
            <a:r>
              <a:rPr lang="en-US" sz="2800" dirty="0">
                <a:solidFill>
                  <a:schemeClr val="tx1"/>
                </a:solidFill>
              </a:rPr>
              <a:t>-ml </a:t>
            </a:r>
            <a:r>
              <a:rPr lang="en-US" sz="2800" dirty="0" err="1">
                <a:solidFill>
                  <a:schemeClr val="tx1"/>
                </a:solidFill>
              </a:rPr>
              <a:t>NaOH</a:t>
            </a:r>
            <a:r>
              <a:rPr lang="en-US" sz="2800" dirty="0">
                <a:solidFill>
                  <a:schemeClr val="tx1"/>
                </a:solidFill>
              </a:rPr>
              <a:t> </a:t>
            </a:r>
            <a:r>
              <a:rPr lang="en-US" sz="2800" dirty="0" err="1">
                <a:solidFill>
                  <a:schemeClr val="tx1"/>
                </a:solidFill>
              </a:rPr>
              <a:t>sampel</a:t>
            </a:r>
            <a:r>
              <a:rPr lang="en-US" sz="2800" dirty="0">
                <a:solidFill>
                  <a:schemeClr val="tx1"/>
                </a:solidFill>
              </a:rPr>
              <a:t> </a:t>
            </a:r>
          </a:p>
          <a:p>
            <a:pPr marL="433032" indent="-433032">
              <a:buFont typeface="Wingdings" pitchFamily="2" charset="2"/>
              <a:buChar char="q"/>
              <a:defRPr/>
            </a:pPr>
            <a:r>
              <a:rPr lang="en-US" sz="2800" dirty="0">
                <a:solidFill>
                  <a:schemeClr val="tx1"/>
                </a:solidFill>
              </a:rPr>
              <a:t>%N =   _____________________________x  N </a:t>
            </a:r>
            <a:r>
              <a:rPr lang="en-US" sz="2800" dirty="0" err="1">
                <a:solidFill>
                  <a:schemeClr val="tx1"/>
                </a:solidFill>
              </a:rPr>
              <a:t>NaOH</a:t>
            </a:r>
            <a:r>
              <a:rPr lang="en-US" sz="2800" dirty="0">
                <a:solidFill>
                  <a:schemeClr val="tx1"/>
                </a:solidFill>
              </a:rPr>
              <a:t> x 14 x 100%</a:t>
            </a:r>
          </a:p>
          <a:p>
            <a:pPr marL="316532" indent="-316532">
              <a:defRPr/>
            </a:pPr>
            <a:r>
              <a:rPr lang="en-US" sz="2800" dirty="0">
                <a:solidFill>
                  <a:schemeClr val="tx1"/>
                </a:solidFill>
              </a:rPr>
              <a:t>                                  g </a:t>
            </a:r>
            <a:r>
              <a:rPr lang="en-US" sz="2800" dirty="0" err="1">
                <a:solidFill>
                  <a:schemeClr val="tx1"/>
                </a:solidFill>
              </a:rPr>
              <a:t>Bahan</a:t>
            </a:r>
            <a:r>
              <a:rPr lang="en-US" sz="2800" dirty="0">
                <a:solidFill>
                  <a:schemeClr val="tx1"/>
                </a:solidFill>
              </a:rPr>
              <a:t> x 1000</a:t>
            </a:r>
          </a:p>
          <a:p>
            <a:pPr marL="316532" indent="-316532">
              <a:buFont typeface="Wingdings" pitchFamily="2" charset="2"/>
              <a:buChar char="q"/>
              <a:defRPr/>
            </a:pPr>
            <a:r>
              <a:rPr lang="en-US" sz="2800" dirty="0">
                <a:solidFill>
                  <a:schemeClr val="tx1"/>
                </a:solidFill>
              </a:rPr>
              <a:t>% Protein = % N x </a:t>
            </a:r>
            <a:r>
              <a:rPr lang="en-US" sz="2800" dirty="0" err="1">
                <a:solidFill>
                  <a:schemeClr val="tx1"/>
                </a:solidFill>
              </a:rPr>
              <a:t>Faktor</a:t>
            </a:r>
            <a:r>
              <a:rPr lang="en-US" sz="2800" dirty="0">
                <a:solidFill>
                  <a:schemeClr val="tx1"/>
                </a:solidFill>
              </a:rPr>
              <a:t> </a:t>
            </a:r>
            <a:r>
              <a:rPr lang="en-US" sz="2800" dirty="0" err="1">
                <a:solidFill>
                  <a:schemeClr val="tx1"/>
                </a:solidFill>
              </a:rPr>
              <a:t>konversi</a:t>
            </a:r>
            <a:endParaRPr lang="en-US" sz="2800" dirty="0">
              <a:solidFill>
                <a:schemeClr val="tx1"/>
              </a:solidFill>
            </a:endParaRPr>
          </a:p>
          <a:p>
            <a:pPr marL="316532" indent="-316532">
              <a:buFont typeface="Wingdings" pitchFamily="2" charset="2"/>
              <a:buChar char="q"/>
              <a:defRPr/>
            </a:pPr>
            <a:r>
              <a:rPr lang="en-US" sz="2800" dirty="0" err="1">
                <a:solidFill>
                  <a:schemeClr val="tx1"/>
                </a:solidFill>
              </a:rPr>
              <a:t>Reaksi</a:t>
            </a:r>
            <a:r>
              <a:rPr lang="en-US" sz="2800" dirty="0">
                <a:solidFill>
                  <a:schemeClr val="tx1"/>
                </a:solidFill>
              </a:rPr>
              <a:t> :</a:t>
            </a:r>
          </a:p>
          <a:p>
            <a:pPr marL="316532" indent="-316532">
              <a:defRPr/>
            </a:pPr>
            <a:r>
              <a:rPr lang="en-US" sz="2800" dirty="0">
                <a:solidFill>
                  <a:schemeClr val="tx1"/>
                </a:solidFill>
              </a:rPr>
              <a:t>                                        </a:t>
            </a:r>
            <a:r>
              <a:rPr lang="en-US" sz="2800" dirty="0" err="1">
                <a:solidFill>
                  <a:schemeClr val="tx1"/>
                </a:solidFill>
              </a:rPr>
              <a:t>NaOH</a:t>
            </a:r>
            <a:endParaRPr lang="en-US" sz="2800" dirty="0">
              <a:solidFill>
                <a:schemeClr val="tx1"/>
              </a:solidFill>
            </a:endParaRPr>
          </a:p>
          <a:p>
            <a:pPr marL="316532" indent="-316532">
              <a:defRPr/>
            </a:pPr>
            <a:r>
              <a:rPr lang="en-US" sz="2800" dirty="0">
                <a:solidFill>
                  <a:schemeClr val="tx1"/>
                </a:solidFill>
              </a:rPr>
              <a:t>    R-CH (NH</a:t>
            </a:r>
            <a:r>
              <a:rPr lang="en-US" sz="2800" baseline="-25000" dirty="0">
                <a:solidFill>
                  <a:schemeClr val="tx1"/>
                </a:solidFill>
              </a:rPr>
              <a:t>2</a:t>
            </a:r>
            <a:r>
              <a:rPr lang="en-US" sz="2800" dirty="0">
                <a:solidFill>
                  <a:schemeClr val="tx1"/>
                </a:solidFill>
              </a:rPr>
              <a:t>)-COOH                      R-CH (NH</a:t>
            </a:r>
            <a:r>
              <a:rPr lang="en-US" sz="2800" baseline="-25000" dirty="0">
                <a:solidFill>
                  <a:schemeClr val="tx1"/>
                </a:solidFill>
              </a:rPr>
              <a:t>3</a:t>
            </a:r>
            <a:r>
              <a:rPr lang="en-US" sz="2800" baseline="30000" dirty="0">
                <a:solidFill>
                  <a:schemeClr val="tx1"/>
                </a:solidFill>
              </a:rPr>
              <a:t>+</a:t>
            </a:r>
            <a:r>
              <a:rPr lang="en-US" sz="2800" dirty="0">
                <a:solidFill>
                  <a:schemeClr val="tx1"/>
                </a:solidFill>
              </a:rPr>
              <a:t>)-COOH      pH </a:t>
            </a:r>
            <a:r>
              <a:rPr lang="en-US" sz="2800" dirty="0" err="1">
                <a:solidFill>
                  <a:schemeClr val="tx1"/>
                </a:solidFill>
              </a:rPr>
              <a:t>netral</a:t>
            </a:r>
            <a:endParaRPr lang="en-US" sz="2800" dirty="0">
              <a:solidFill>
                <a:schemeClr val="tx1"/>
              </a:solidFill>
            </a:endParaRPr>
          </a:p>
          <a:p>
            <a:pPr marL="316532" indent="-316532">
              <a:defRPr/>
            </a:pPr>
            <a:r>
              <a:rPr lang="en-US" sz="2800" dirty="0">
                <a:solidFill>
                  <a:schemeClr val="tx1"/>
                </a:solidFill>
              </a:rPr>
              <a:t>    R-CH (NH</a:t>
            </a:r>
            <a:r>
              <a:rPr lang="en-US" sz="2800" baseline="-25000" dirty="0">
                <a:solidFill>
                  <a:schemeClr val="tx1"/>
                </a:solidFill>
              </a:rPr>
              <a:t>3</a:t>
            </a:r>
            <a:r>
              <a:rPr lang="en-US" sz="2800" baseline="30000" dirty="0">
                <a:solidFill>
                  <a:schemeClr val="tx1"/>
                </a:solidFill>
              </a:rPr>
              <a:t>+</a:t>
            </a:r>
            <a:r>
              <a:rPr lang="en-US" sz="2800" dirty="0">
                <a:solidFill>
                  <a:schemeClr val="tx1"/>
                </a:solidFill>
              </a:rPr>
              <a:t>)-COOH + CH</a:t>
            </a:r>
            <a:r>
              <a:rPr lang="en-US" sz="2800" baseline="-25000" dirty="0">
                <a:solidFill>
                  <a:schemeClr val="tx1"/>
                </a:solidFill>
              </a:rPr>
              <a:t>2</a:t>
            </a:r>
            <a:r>
              <a:rPr lang="en-US" sz="2800" dirty="0">
                <a:solidFill>
                  <a:schemeClr val="tx1"/>
                </a:solidFill>
              </a:rPr>
              <a:t>O                  R-CH COOH  </a:t>
            </a:r>
          </a:p>
          <a:p>
            <a:pPr marL="316532" indent="-316532">
              <a:defRPr/>
            </a:pPr>
            <a:r>
              <a:rPr lang="en-US" sz="2800" dirty="0">
                <a:solidFill>
                  <a:schemeClr val="tx1"/>
                </a:solidFill>
              </a:rPr>
              <a:t>                                                              </a:t>
            </a:r>
          </a:p>
          <a:p>
            <a:pPr marL="316532" indent="-316532">
              <a:defRPr/>
            </a:pPr>
            <a:r>
              <a:rPr lang="en-US" sz="2800" dirty="0">
                <a:solidFill>
                  <a:schemeClr val="tx1"/>
                </a:solidFill>
              </a:rPr>
              <a:t>                                     formalin        HOH</a:t>
            </a:r>
            <a:r>
              <a:rPr lang="en-US" sz="2800" baseline="-25000" dirty="0">
                <a:solidFill>
                  <a:schemeClr val="tx1"/>
                </a:solidFill>
              </a:rPr>
              <a:t>2</a:t>
            </a:r>
            <a:r>
              <a:rPr lang="en-US" sz="2800" dirty="0">
                <a:solidFill>
                  <a:schemeClr val="tx1"/>
                </a:solidFill>
              </a:rPr>
              <a:t>C-N-CH</a:t>
            </a:r>
            <a:r>
              <a:rPr lang="en-US" sz="2800" baseline="-25000" dirty="0">
                <a:solidFill>
                  <a:schemeClr val="tx1"/>
                </a:solidFill>
              </a:rPr>
              <a:t>2</a:t>
            </a:r>
            <a:r>
              <a:rPr lang="en-US" sz="2800" dirty="0">
                <a:solidFill>
                  <a:schemeClr val="tx1"/>
                </a:solidFill>
              </a:rPr>
              <a:t>OH</a:t>
            </a:r>
          </a:p>
          <a:p>
            <a:pPr marL="316532" indent="-316532">
              <a:defRPr/>
            </a:pPr>
            <a:endParaRPr lang="en-US" sz="2800" dirty="0">
              <a:solidFill>
                <a:schemeClr val="tx1"/>
              </a:solidFill>
            </a:endParaRPr>
          </a:p>
          <a:p>
            <a:pPr marL="316532" indent="-316532">
              <a:defRPr/>
            </a:pPr>
            <a:r>
              <a:rPr lang="en-US" sz="2800" dirty="0">
                <a:solidFill>
                  <a:schemeClr val="tx1"/>
                </a:solidFill>
              </a:rPr>
              <a:t>                                                             </a:t>
            </a:r>
            <a:r>
              <a:rPr lang="en-US" sz="2800" dirty="0" err="1">
                <a:solidFill>
                  <a:schemeClr val="tx1"/>
                </a:solidFill>
              </a:rPr>
              <a:t>Dimethilol</a:t>
            </a:r>
            <a:endParaRPr lang="en-US" sz="2800" dirty="0">
              <a:solidFill>
                <a:schemeClr val="tx1"/>
              </a:solidFill>
            </a:endParaRPr>
          </a:p>
          <a:p>
            <a:pPr marL="316532" indent="-316532">
              <a:defRPr/>
            </a:pPr>
            <a:r>
              <a:rPr lang="en-US" sz="2800" dirty="0">
                <a:solidFill>
                  <a:schemeClr val="tx1"/>
                </a:solidFill>
              </a:rPr>
              <a:t>          R- CH-COOH+ </a:t>
            </a:r>
            <a:r>
              <a:rPr lang="en-US" sz="2800" dirty="0" err="1">
                <a:solidFill>
                  <a:schemeClr val="tx1"/>
                </a:solidFill>
              </a:rPr>
              <a:t>NaOH</a:t>
            </a:r>
            <a:r>
              <a:rPr lang="en-US" sz="2800" dirty="0">
                <a:solidFill>
                  <a:schemeClr val="tx1"/>
                </a:solidFill>
              </a:rPr>
              <a:t>                     R-CH-</a:t>
            </a:r>
            <a:r>
              <a:rPr lang="en-US" sz="2800" dirty="0" err="1">
                <a:solidFill>
                  <a:schemeClr val="tx1"/>
                </a:solidFill>
              </a:rPr>
              <a:t>COONa</a:t>
            </a:r>
            <a:r>
              <a:rPr lang="en-US" sz="2800" baseline="30000" dirty="0">
                <a:solidFill>
                  <a:schemeClr val="tx1"/>
                </a:solidFill>
              </a:rPr>
              <a:t>+</a:t>
            </a:r>
          </a:p>
          <a:p>
            <a:pPr marL="316532" indent="-316532">
              <a:defRPr/>
            </a:pPr>
            <a:r>
              <a:rPr lang="en-US" sz="2800" dirty="0">
                <a:solidFill>
                  <a:schemeClr val="tx1"/>
                </a:solidFill>
              </a:rPr>
              <a:t>    </a:t>
            </a:r>
          </a:p>
          <a:p>
            <a:pPr marL="316532" indent="-316532">
              <a:defRPr/>
            </a:pPr>
            <a:r>
              <a:rPr lang="en-US" sz="2800" dirty="0">
                <a:solidFill>
                  <a:schemeClr val="tx1"/>
                </a:solidFill>
              </a:rPr>
              <a:t> HOH</a:t>
            </a:r>
            <a:r>
              <a:rPr lang="en-US" sz="2800" baseline="-25000" dirty="0">
                <a:solidFill>
                  <a:schemeClr val="tx1"/>
                </a:solidFill>
              </a:rPr>
              <a:t>2</a:t>
            </a:r>
            <a:r>
              <a:rPr lang="en-US" sz="2800" dirty="0">
                <a:solidFill>
                  <a:schemeClr val="tx1"/>
                </a:solidFill>
              </a:rPr>
              <a:t>C-N-CH</a:t>
            </a:r>
            <a:r>
              <a:rPr lang="en-US" sz="2800" baseline="-25000" dirty="0">
                <a:solidFill>
                  <a:schemeClr val="tx1"/>
                </a:solidFill>
              </a:rPr>
              <a:t>2</a:t>
            </a:r>
            <a:r>
              <a:rPr lang="en-US" sz="2800" dirty="0">
                <a:solidFill>
                  <a:schemeClr val="tx1"/>
                </a:solidFill>
              </a:rPr>
              <a:t>OH                         </a:t>
            </a:r>
            <a:r>
              <a:rPr lang="en-US" sz="2800" dirty="0" err="1">
                <a:solidFill>
                  <a:schemeClr val="tx1"/>
                </a:solidFill>
              </a:rPr>
              <a:t>HOH</a:t>
            </a:r>
            <a:r>
              <a:rPr lang="en-US" sz="2800" baseline="-25000" dirty="0" err="1">
                <a:solidFill>
                  <a:schemeClr val="tx1"/>
                </a:solidFill>
              </a:rPr>
              <a:t>2</a:t>
            </a:r>
            <a:r>
              <a:rPr lang="en-US" sz="2800" dirty="0" err="1">
                <a:solidFill>
                  <a:schemeClr val="tx1"/>
                </a:solidFill>
              </a:rPr>
              <a:t>C-N-CH</a:t>
            </a:r>
            <a:r>
              <a:rPr lang="en-US" sz="2800" baseline="-25000" dirty="0" err="1">
                <a:solidFill>
                  <a:schemeClr val="tx1"/>
                </a:solidFill>
              </a:rPr>
              <a:t>2</a:t>
            </a:r>
            <a:r>
              <a:rPr lang="en-US" sz="2800" dirty="0" err="1">
                <a:solidFill>
                  <a:schemeClr val="tx1"/>
                </a:solidFill>
              </a:rPr>
              <a:t>OH</a:t>
            </a:r>
            <a:endParaRPr lang="en-US" sz="2800" dirty="0">
              <a:solidFill>
                <a:schemeClr val="tx1"/>
              </a:solidFill>
            </a:endParaRPr>
          </a:p>
          <a:p>
            <a:pPr marL="316532" indent="-316532">
              <a:defRPr/>
            </a:pPr>
            <a:endParaRPr lang="en-US" sz="2800" dirty="0"/>
          </a:p>
          <a:p>
            <a:pPr marL="316532" indent="-316532">
              <a:defRPr/>
            </a:pPr>
            <a:r>
              <a:rPr lang="en-US" sz="2800" dirty="0"/>
              <a:t>   </a:t>
            </a:r>
          </a:p>
          <a:p>
            <a:pPr>
              <a:defRPr/>
            </a:pPr>
            <a:endParaRPr lang="en-US" dirty="0"/>
          </a:p>
        </p:txBody>
      </p:sp>
      <p:cxnSp>
        <p:nvCxnSpPr>
          <p:cNvPr id="24579" name="Straight Arrow Connector 4"/>
          <p:cNvCxnSpPr>
            <a:cxnSpLocks noChangeShapeType="1"/>
          </p:cNvCxnSpPr>
          <p:nvPr/>
        </p:nvCxnSpPr>
        <p:spPr bwMode="auto">
          <a:xfrm>
            <a:off x="5084886" y="6019800"/>
            <a:ext cx="800100" cy="11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4580" name="Straight Connector 7"/>
          <p:cNvCxnSpPr>
            <a:cxnSpLocks noChangeShapeType="1"/>
          </p:cNvCxnSpPr>
          <p:nvPr/>
        </p:nvCxnSpPr>
        <p:spPr bwMode="auto">
          <a:xfrm rot="5400000">
            <a:off x="5858609" y="3508131"/>
            <a:ext cx="263769"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4581" name="Straight Arrow Connector 8"/>
          <p:cNvCxnSpPr>
            <a:cxnSpLocks noChangeShapeType="1"/>
          </p:cNvCxnSpPr>
          <p:nvPr/>
        </p:nvCxnSpPr>
        <p:spPr bwMode="auto">
          <a:xfrm>
            <a:off x="5328223" y="5105400"/>
            <a:ext cx="651395"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4582" name="Straight Arrow Connector 9"/>
          <p:cNvCxnSpPr>
            <a:cxnSpLocks noChangeShapeType="1"/>
          </p:cNvCxnSpPr>
          <p:nvPr/>
        </p:nvCxnSpPr>
        <p:spPr bwMode="auto">
          <a:xfrm>
            <a:off x="4029808" y="4660119"/>
            <a:ext cx="800100" cy="11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4583" name="Straight Connector 10"/>
          <p:cNvCxnSpPr>
            <a:cxnSpLocks noChangeShapeType="1"/>
          </p:cNvCxnSpPr>
          <p:nvPr/>
        </p:nvCxnSpPr>
        <p:spPr bwMode="auto">
          <a:xfrm rot="5400000">
            <a:off x="3537440" y="4615962"/>
            <a:ext cx="263769"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4584" name="Straight Connector 11"/>
          <p:cNvCxnSpPr>
            <a:cxnSpLocks noChangeShapeType="1"/>
          </p:cNvCxnSpPr>
          <p:nvPr/>
        </p:nvCxnSpPr>
        <p:spPr bwMode="auto">
          <a:xfrm rot="5400000">
            <a:off x="5753102" y="4615962"/>
            <a:ext cx="263769"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67837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1"/>
          <p:cNvSpPr>
            <a:spLocks noGrp="1"/>
          </p:cNvSpPr>
          <p:nvPr>
            <p:ph type="title"/>
          </p:nvPr>
        </p:nvSpPr>
        <p:spPr>
          <a:xfrm>
            <a:off x="609600" y="1066800"/>
            <a:ext cx="6422781" cy="492443"/>
          </a:xfrm>
        </p:spPr>
        <p:txBody>
          <a:bodyPr/>
          <a:lstStyle/>
          <a:p>
            <a:r>
              <a:rPr lang="en-US" sz="3200" b="1" dirty="0" err="1">
                <a:solidFill>
                  <a:schemeClr val="tx1"/>
                </a:solidFill>
              </a:rPr>
              <a:t>Contoh</a:t>
            </a:r>
            <a:r>
              <a:rPr lang="en-US" sz="3200" b="1" dirty="0">
                <a:solidFill>
                  <a:schemeClr val="tx1"/>
                </a:solidFill>
              </a:rPr>
              <a:t> </a:t>
            </a:r>
            <a:r>
              <a:rPr lang="en-US" sz="3200" b="1" dirty="0" err="1">
                <a:solidFill>
                  <a:schemeClr val="tx1"/>
                </a:solidFill>
              </a:rPr>
              <a:t>soal</a:t>
            </a:r>
            <a:endParaRPr lang="en-US" sz="3200" b="1" dirty="0">
              <a:solidFill>
                <a:schemeClr val="tx1"/>
              </a:solidFill>
            </a:endParaRPr>
          </a:p>
        </p:txBody>
      </p:sp>
      <p:sp>
        <p:nvSpPr>
          <p:cNvPr id="25603" name="Content Placeholder 2"/>
          <p:cNvSpPr>
            <a:spLocks noGrp="1"/>
          </p:cNvSpPr>
          <p:nvPr>
            <p:ph idx="1"/>
          </p:nvPr>
        </p:nvSpPr>
        <p:spPr>
          <a:xfrm>
            <a:off x="631580" y="1676400"/>
            <a:ext cx="10722219" cy="3271986"/>
          </a:xfrm>
        </p:spPr>
        <p:txBody>
          <a:bodyPr/>
          <a:lstStyle/>
          <a:p>
            <a:endParaRPr lang="en-US" sz="1662" dirty="0"/>
          </a:p>
          <a:p>
            <a:r>
              <a:rPr lang="en-US" sz="2800" dirty="0" err="1">
                <a:solidFill>
                  <a:schemeClr val="tx1"/>
                </a:solidFill>
              </a:rPr>
              <a:t>Hitunglah</a:t>
            </a:r>
            <a:r>
              <a:rPr lang="en-US" sz="2800" dirty="0">
                <a:solidFill>
                  <a:schemeClr val="tx1"/>
                </a:solidFill>
              </a:rPr>
              <a:t> </a:t>
            </a:r>
            <a:r>
              <a:rPr lang="en-US" sz="2800" dirty="0" err="1">
                <a:solidFill>
                  <a:schemeClr val="tx1"/>
                </a:solidFill>
              </a:rPr>
              <a:t>kadar</a:t>
            </a:r>
            <a:r>
              <a:rPr lang="en-US" sz="2800" dirty="0">
                <a:solidFill>
                  <a:schemeClr val="tx1"/>
                </a:solidFill>
              </a:rPr>
              <a:t> protein (%) </a:t>
            </a:r>
            <a:r>
              <a:rPr lang="en-US" sz="2800" dirty="0" err="1">
                <a:solidFill>
                  <a:schemeClr val="tx1"/>
                </a:solidFill>
              </a:rPr>
              <a:t>soygurt</a:t>
            </a:r>
            <a:r>
              <a:rPr lang="en-US" sz="2800" dirty="0">
                <a:solidFill>
                  <a:schemeClr val="tx1"/>
                </a:solidFill>
              </a:rPr>
              <a:t> </a:t>
            </a:r>
            <a:r>
              <a:rPr lang="en-US" sz="2800" dirty="0" err="1">
                <a:solidFill>
                  <a:schemeClr val="tx1"/>
                </a:solidFill>
              </a:rPr>
              <a:t>yg</a:t>
            </a:r>
            <a:r>
              <a:rPr lang="en-US" sz="2800" dirty="0">
                <a:solidFill>
                  <a:schemeClr val="tx1"/>
                </a:solidFill>
              </a:rPr>
              <a:t> </a:t>
            </a:r>
            <a:r>
              <a:rPr lang="en-US" sz="2800" dirty="0" err="1">
                <a:solidFill>
                  <a:schemeClr val="tx1"/>
                </a:solidFill>
              </a:rPr>
              <a:t>ditentukan</a:t>
            </a:r>
            <a:r>
              <a:rPr lang="en-US" sz="2800" dirty="0">
                <a:solidFill>
                  <a:schemeClr val="tx1"/>
                </a:solidFill>
              </a:rPr>
              <a:t> </a:t>
            </a:r>
            <a:r>
              <a:rPr lang="en-US" sz="2800" dirty="0" err="1">
                <a:solidFill>
                  <a:schemeClr val="tx1"/>
                </a:solidFill>
              </a:rPr>
              <a:t>dengan</a:t>
            </a:r>
            <a:r>
              <a:rPr lang="en-US" sz="2800" dirty="0">
                <a:solidFill>
                  <a:schemeClr val="tx1"/>
                </a:solidFill>
              </a:rPr>
              <a:t> </a:t>
            </a:r>
            <a:r>
              <a:rPr lang="en-US" sz="2800" dirty="0" err="1">
                <a:solidFill>
                  <a:schemeClr val="tx1"/>
                </a:solidFill>
              </a:rPr>
              <a:t>metoda</a:t>
            </a:r>
            <a:r>
              <a:rPr lang="en-US" sz="2800" dirty="0">
                <a:solidFill>
                  <a:schemeClr val="tx1"/>
                </a:solidFill>
              </a:rPr>
              <a:t> </a:t>
            </a:r>
            <a:r>
              <a:rPr lang="en-US" sz="2800" dirty="0" err="1">
                <a:solidFill>
                  <a:schemeClr val="tx1"/>
                </a:solidFill>
              </a:rPr>
              <a:t>titrasi</a:t>
            </a:r>
            <a:r>
              <a:rPr lang="en-US" sz="2800" dirty="0">
                <a:solidFill>
                  <a:schemeClr val="tx1"/>
                </a:solidFill>
              </a:rPr>
              <a:t> </a:t>
            </a:r>
            <a:r>
              <a:rPr lang="en-US" sz="2800" dirty="0" err="1">
                <a:solidFill>
                  <a:schemeClr val="tx1"/>
                </a:solidFill>
              </a:rPr>
              <a:t>formol,bila</a:t>
            </a:r>
            <a:r>
              <a:rPr lang="en-US" sz="2800" dirty="0">
                <a:solidFill>
                  <a:schemeClr val="tx1"/>
                </a:solidFill>
              </a:rPr>
              <a:t> </a:t>
            </a:r>
            <a:r>
              <a:rPr lang="en-US" sz="2800" dirty="0" err="1">
                <a:solidFill>
                  <a:schemeClr val="tx1"/>
                </a:solidFill>
              </a:rPr>
              <a:t>diketahui</a:t>
            </a:r>
            <a:r>
              <a:rPr lang="en-US" sz="2800" dirty="0">
                <a:solidFill>
                  <a:schemeClr val="tx1"/>
                </a:solidFill>
              </a:rPr>
              <a:t> : </a:t>
            </a:r>
            <a:r>
              <a:rPr lang="en-US" sz="2800" dirty="0" err="1">
                <a:solidFill>
                  <a:schemeClr val="tx1"/>
                </a:solidFill>
              </a:rPr>
              <a:t>berat</a:t>
            </a:r>
            <a:r>
              <a:rPr lang="en-US" sz="2800" dirty="0">
                <a:solidFill>
                  <a:schemeClr val="tx1"/>
                </a:solidFill>
              </a:rPr>
              <a:t> </a:t>
            </a:r>
            <a:r>
              <a:rPr lang="en-US" sz="2800" dirty="0" err="1">
                <a:solidFill>
                  <a:schemeClr val="tx1"/>
                </a:solidFill>
              </a:rPr>
              <a:t>sampel</a:t>
            </a:r>
            <a:r>
              <a:rPr lang="en-US" sz="2800" dirty="0">
                <a:solidFill>
                  <a:schemeClr val="tx1"/>
                </a:solidFill>
              </a:rPr>
              <a:t> </a:t>
            </a:r>
            <a:r>
              <a:rPr lang="en-US" sz="2800" dirty="0" err="1">
                <a:solidFill>
                  <a:schemeClr val="tx1"/>
                </a:solidFill>
              </a:rPr>
              <a:t>soygurt</a:t>
            </a:r>
            <a:r>
              <a:rPr lang="en-US" sz="2800" dirty="0">
                <a:solidFill>
                  <a:schemeClr val="tx1"/>
                </a:solidFill>
              </a:rPr>
              <a:t> 2,5  </a:t>
            </a:r>
            <a:r>
              <a:rPr lang="en-US" sz="2800" dirty="0" err="1">
                <a:solidFill>
                  <a:schemeClr val="tx1"/>
                </a:solidFill>
              </a:rPr>
              <a:t>gram.Titrasi</a:t>
            </a:r>
            <a:r>
              <a:rPr lang="en-US" sz="2800" dirty="0">
                <a:solidFill>
                  <a:schemeClr val="tx1"/>
                </a:solidFill>
              </a:rPr>
              <a:t> </a:t>
            </a:r>
            <a:r>
              <a:rPr lang="en-US" sz="2800" dirty="0" err="1">
                <a:solidFill>
                  <a:schemeClr val="tx1"/>
                </a:solidFill>
              </a:rPr>
              <a:t>terhadap</a:t>
            </a:r>
            <a:r>
              <a:rPr lang="en-US" sz="2800" dirty="0">
                <a:solidFill>
                  <a:schemeClr val="tx1"/>
                </a:solidFill>
              </a:rPr>
              <a:t> </a:t>
            </a:r>
            <a:r>
              <a:rPr lang="en-US" sz="2800" dirty="0" err="1">
                <a:solidFill>
                  <a:schemeClr val="tx1"/>
                </a:solidFill>
              </a:rPr>
              <a:t>sampel</a:t>
            </a:r>
            <a:r>
              <a:rPr lang="en-US" sz="2800" dirty="0">
                <a:solidFill>
                  <a:schemeClr val="tx1"/>
                </a:solidFill>
              </a:rPr>
              <a:t> </a:t>
            </a:r>
            <a:r>
              <a:rPr lang="en-US" sz="2800" dirty="0" err="1">
                <a:solidFill>
                  <a:schemeClr val="tx1"/>
                </a:solidFill>
              </a:rPr>
              <a:t>membutuhkan</a:t>
            </a:r>
            <a:r>
              <a:rPr lang="en-US" sz="2800" dirty="0">
                <a:solidFill>
                  <a:schemeClr val="tx1"/>
                </a:solidFill>
              </a:rPr>
              <a:t> </a:t>
            </a:r>
            <a:r>
              <a:rPr lang="en-US" sz="2800" dirty="0" err="1">
                <a:solidFill>
                  <a:schemeClr val="tx1"/>
                </a:solidFill>
              </a:rPr>
              <a:t>NaOH</a:t>
            </a:r>
            <a:r>
              <a:rPr lang="en-US" sz="2800" dirty="0">
                <a:solidFill>
                  <a:schemeClr val="tx1"/>
                </a:solidFill>
              </a:rPr>
              <a:t> O,1 N </a:t>
            </a:r>
            <a:r>
              <a:rPr lang="en-US" sz="2800" dirty="0" err="1">
                <a:solidFill>
                  <a:schemeClr val="tx1"/>
                </a:solidFill>
              </a:rPr>
              <a:t>sebanyak</a:t>
            </a:r>
            <a:r>
              <a:rPr lang="en-US" sz="2800" dirty="0">
                <a:solidFill>
                  <a:schemeClr val="tx1"/>
                </a:solidFill>
              </a:rPr>
              <a:t> 17,5 ml, </a:t>
            </a:r>
            <a:r>
              <a:rPr lang="en-US" sz="2800" dirty="0" err="1">
                <a:solidFill>
                  <a:schemeClr val="tx1"/>
                </a:solidFill>
              </a:rPr>
              <a:t>sedangkan</a:t>
            </a:r>
            <a:r>
              <a:rPr lang="en-US" sz="2800" dirty="0">
                <a:solidFill>
                  <a:schemeClr val="tx1"/>
                </a:solidFill>
              </a:rPr>
              <a:t> </a:t>
            </a:r>
            <a:r>
              <a:rPr lang="en-US" sz="2800" dirty="0" err="1">
                <a:solidFill>
                  <a:schemeClr val="tx1"/>
                </a:solidFill>
              </a:rPr>
              <a:t>titrasi</a:t>
            </a:r>
            <a:r>
              <a:rPr lang="en-US" sz="2800" dirty="0">
                <a:solidFill>
                  <a:schemeClr val="tx1"/>
                </a:solidFill>
              </a:rPr>
              <a:t> </a:t>
            </a:r>
            <a:r>
              <a:rPr lang="en-US" sz="2800" dirty="0" err="1">
                <a:solidFill>
                  <a:schemeClr val="tx1"/>
                </a:solidFill>
              </a:rPr>
              <a:t>blanko</a:t>
            </a:r>
            <a:r>
              <a:rPr lang="en-US" sz="2800" dirty="0">
                <a:solidFill>
                  <a:schemeClr val="tx1"/>
                </a:solidFill>
              </a:rPr>
              <a:t> </a:t>
            </a:r>
            <a:r>
              <a:rPr lang="en-US" sz="2800" dirty="0" err="1">
                <a:solidFill>
                  <a:schemeClr val="tx1"/>
                </a:solidFill>
              </a:rPr>
              <a:t>membutuhkan</a:t>
            </a:r>
            <a:r>
              <a:rPr lang="en-US" sz="2800" dirty="0">
                <a:solidFill>
                  <a:schemeClr val="tx1"/>
                </a:solidFill>
              </a:rPr>
              <a:t> </a:t>
            </a:r>
            <a:r>
              <a:rPr lang="en-US" sz="2800" dirty="0" err="1">
                <a:solidFill>
                  <a:schemeClr val="tx1"/>
                </a:solidFill>
              </a:rPr>
              <a:t>NaOH</a:t>
            </a:r>
            <a:r>
              <a:rPr lang="en-US" sz="2800" dirty="0">
                <a:solidFill>
                  <a:schemeClr val="tx1"/>
                </a:solidFill>
              </a:rPr>
              <a:t> </a:t>
            </a:r>
            <a:r>
              <a:rPr lang="en-US" sz="2800" dirty="0" err="1">
                <a:solidFill>
                  <a:schemeClr val="tx1"/>
                </a:solidFill>
              </a:rPr>
              <a:t>sebanyak</a:t>
            </a:r>
            <a:r>
              <a:rPr lang="en-US" sz="2800" dirty="0">
                <a:solidFill>
                  <a:schemeClr val="tx1"/>
                </a:solidFill>
              </a:rPr>
              <a:t> 35 ml. F </a:t>
            </a:r>
            <a:r>
              <a:rPr lang="en-US" sz="2800" dirty="0" err="1">
                <a:solidFill>
                  <a:schemeClr val="tx1"/>
                </a:solidFill>
              </a:rPr>
              <a:t>Soygurt</a:t>
            </a:r>
            <a:r>
              <a:rPr lang="en-US" sz="2800" dirty="0">
                <a:solidFill>
                  <a:schemeClr val="tx1"/>
                </a:solidFill>
              </a:rPr>
              <a:t> = 5, 3</a:t>
            </a:r>
          </a:p>
        </p:txBody>
      </p:sp>
    </p:spTree>
    <p:extLst>
      <p:ext uri="{BB962C8B-B14F-4D97-AF65-F5344CB8AC3E}">
        <p14:creationId xmlns:p14="http://schemas.microsoft.com/office/powerpoint/2010/main" val="4062757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304800" y="1143000"/>
            <a:ext cx="11658600" cy="5601533"/>
          </a:xfrm>
        </p:spPr>
        <p:txBody>
          <a:bodyPr/>
          <a:lstStyle/>
          <a:p>
            <a:pPr>
              <a:defRPr/>
            </a:pPr>
            <a:r>
              <a:rPr lang="en-US" sz="2800" dirty="0" err="1">
                <a:solidFill>
                  <a:schemeClr val="tx1"/>
                </a:solidFill>
              </a:rPr>
              <a:t>Jawab</a:t>
            </a:r>
            <a:r>
              <a:rPr lang="en-US" sz="2800" dirty="0">
                <a:solidFill>
                  <a:schemeClr val="tx1"/>
                </a:solidFill>
              </a:rPr>
              <a:t> :</a:t>
            </a:r>
          </a:p>
          <a:p>
            <a:pPr marL="433032" indent="-433032">
              <a:defRPr/>
            </a:pPr>
            <a:r>
              <a:rPr lang="en-US" sz="2800" dirty="0">
                <a:solidFill>
                  <a:schemeClr val="tx1"/>
                </a:solidFill>
              </a:rPr>
              <a:t>              ml </a:t>
            </a:r>
            <a:r>
              <a:rPr lang="en-US" sz="2800" dirty="0" err="1">
                <a:solidFill>
                  <a:schemeClr val="tx1"/>
                </a:solidFill>
              </a:rPr>
              <a:t>NaOH</a:t>
            </a:r>
            <a:r>
              <a:rPr lang="en-US" sz="2800" dirty="0">
                <a:solidFill>
                  <a:schemeClr val="tx1"/>
                </a:solidFill>
              </a:rPr>
              <a:t> </a:t>
            </a:r>
            <a:r>
              <a:rPr lang="en-US" sz="2800" dirty="0" err="1">
                <a:solidFill>
                  <a:schemeClr val="tx1"/>
                </a:solidFill>
              </a:rPr>
              <a:t>blanko</a:t>
            </a:r>
            <a:r>
              <a:rPr lang="en-US" sz="2800" dirty="0">
                <a:solidFill>
                  <a:schemeClr val="tx1"/>
                </a:solidFill>
              </a:rPr>
              <a:t>---m l </a:t>
            </a:r>
            <a:r>
              <a:rPr lang="en-US" sz="2800" dirty="0" err="1">
                <a:solidFill>
                  <a:schemeClr val="tx1"/>
                </a:solidFill>
              </a:rPr>
              <a:t>NaOH</a:t>
            </a:r>
            <a:r>
              <a:rPr lang="en-US" sz="2800" dirty="0">
                <a:solidFill>
                  <a:schemeClr val="tx1"/>
                </a:solidFill>
              </a:rPr>
              <a:t> </a:t>
            </a:r>
            <a:r>
              <a:rPr lang="en-US" sz="2800" dirty="0" err="1">
                <a:solidFill>
                  <a:schemeClr val="tx1"/>
                </a:solidFill>
              </a:rPr>
              <a:t>sampel</a:t>
            </a:r>
            <a:r>
              <a:rPr lang="en-US" sz="2800" dirty="0">
                <a:solidFill>
                  <a:schemeClr val="tx1"/>
                </a:solidFill>
              </a:rPr>
              <a:t> </a:t>
            </a:r>
          </a:p>
          <a:p>
            <a:pPr marL="433032" indent="-433032">
              <a:defRPr/>
            </a:pPr>
            <a:r>
              <a:rPr lang="en-US" sz="2800" dirty="0">
                <a:solidFill>
                  <a:schemeClr val="tx1"/>
                </a:solidFill>
              </a:rPr>
              <a:t>%N =   ________________________________    x  N </a:t>
            </a:r>
            <a:r>
              <a:rPr lang="en-US" sz="2800" dirty="0" err="1">
                <a:solidFill>
                  <a:schemeClr val="tx1"/>
                </a:solidFill>
              </a:rPr>
              <a:t>NaOH</a:t>
            </a:r>
            <a:r>
              <a:rPr lang="en-US" sz="2800" dirty="0">
                <a:solidFill>
                  <a:schemeClr val="tx1"/>
                </a:solidFill>
              </a:rPr>
              <a:t> x 14 x 100%</a:t>
            </a:r>
          </a:p>
          <a:p>
            <a:pPr marL="316532" indent="-316532">
              <a:defRPr/>
            </a:pPr>
            <a:r>
              <a:rPr lang="en-US" sz="2800" dirty="0">
                <a:solidFill>
                  <a:schemeClr val="tx1"/>
                </a:solidFill>
              </a:rPr>
              <a:t>                                  g </a:t>
            </a:r>
            <a:r>
              <a:rPr lang="en-US" sz="2800" dirty="0" err="1">
                <a:solidFill>
                  <a:schemeClr val="tx1"/>
                </a:solidFill>
              </a:rPr>
              <a:t>Bahan</a:t>
            </a:r>
            <a:r>
              <a:rPr lang="en-US" sz="2800" dirty="0">
                <a:solidFill>
                  <a:schemeClr val="tx1"/>
                </a:solidFill>
              </a:rPr>
              <a:t> x 1000</a:t>
            </a:r>
          </a:p>
          <a:p>
            <a:pPr marL="316532" indent="-316532">
              <a:defRPr/>
            </a:pPr>
            <a:endParaRPr lang="en-US" sz="2800" dirty="0">
              <a:solidFill>
                <a:schemeClr val="tx1"/>
              </a:solidFill>
            </a:endParaRPr>
          </a:p>
          <a:p>
            <a:pPr indent="-316532">
              <a:defRPr/>
            </a:pPr>
            <a:r>
              <a:rPr lang="en-US" sz="2800" dirty="0">
                <a:solidFill>
                  <a:schemeClr val="tx1"/>
                </a:solidFill>
              </a:rPr>
              <a:t>                35- 17,5</a:t>
            </a:r>
          </a:p>
          <a:p>
            <a:pPr indent="-316532">
              <a:defRPr/>
            </a:pPr>
            <a:r>
              <a:rPr lang="en-US" sz="2800" dirty="0">
                <a:solidFill>
                  <a:schemeClr val="tx1"/>
                </a:solidFill>
              </a:rPr>
              <a:t> % N = __________    x 0,1 x 14,008 x 100%</a:t>
            </a:r>
          </a:p>
          <a:p>
            <a:pPr indent="-316532">
              <a:defRPr/>
            </a:pPr>
            <a:r>
              <a:rPr lang="en-US" sz="2800" dirty="0">
                <a:solidFill>
                  <a:schemeClr val="tx1"/>
                </a:solidFill>
              </a:rPr>
              <a:t>             2,5  x 1000</a:t>
            </a:r>
          </a:p>
          <a:p>
            <a:pPr marL="316532" indent="-316532">
              <a:defRPr/>
            </a:pPr>
            <a:r>
              <a:rPr lang="en-US" sz="2800" dirty="0">
                <a:solidFill>
                  <a:schemeClr val="tx1"/>
                </a:solidFill>
              </a:rPr>
              <a:t>         = 0,98056</a:t>
            </a:r>
            <a:endParaRPr lang="id-ID" sz="2800" dirty="0">
              <a:solidFill>
                <a:schemeClr val="tx1"/>
              </a:solidFill>
            </a:endParaRPr>
          </a:p>
          <a:p>
            <a:pPr marL="316532" indent="-316532">
              <a:defRPr/>
            </a:pPr>
            <a:endParaRPr lang="en-US" sz="2800" dirty="0">
              <a:solidFill>
                <a:schemeClr val="tx1"/>
              </a:solidFill>
            </a:endParaRPr>
          </a:p>
          <a:p>
            <a:pPr marL="316532" indent="-316532">
              <a:defRPr/>
            </a:pPr>
            <a:r>
              <a:rPr lang="en-US" sz="2800" dirty="0">
                <a:solidFill>
                  <a:schemeClr val="tx1"/>
                </a:solidFill>
              </a:rPr>
              <a:t>% Protein </a:t>
            </a:r>
            <a:r>
              <a:rPr lang="en-US" sz="2800" dirty="0" err="1">
                <a:solidFill>
                  <a:schemeClr val="tx1"/>
                </a:solidFill>
              </a:rPr>
              <a:t>soygurt</a:t>
            </a:r>
            <a:r>
              <a:rPr lang="en-US" sz="2800" dirty="0">
                <a:solidFill>
                  <a:schemeClr val="tx1"/>
                </a:solidFill>
              </a:rPr>
              <a:t> =  0,98056 </a:t>
            </a:r>
            <a:r>
              <a:rPr lang="id-ID" sz="2800" dirty="0">
                <a:solidFill>
                  <a:schemeClr val="tx1"/>
                </a:solidFill>
              </a:rPr>
              <a:t>x 5,3 </a:t>
            </a:r>
          </a:p>
          <a:p>
            <a:pPr marL="316532" indent="-316532">
              <a:defRPr/>
            </a:pPr>
            <a:r>
              <a:rPr lang="id-ID" sz="2800" dirty="0">
                <a:solidFill>
                  <a:schemeClr val="tx1"/>
                </a:solidFill>
              </a:rPr>
              <a:t>                                 </a:t>
            </a:r>
            <a:r>
              <a:rPr lang="en-US" sz="2800" dirty="0">
                <a:solidFill>
                  <a:schemeClr val="tx1"/>
                </a:solidFill>
              </a:rPr>
              <a:t>= 5,197%</a:t>
            </a:r>
          </a:p>
          <a:p>
            <a:pPr marL="316532" indent="-316532">
              <a:defRPr/>
            </a:pPr>
            <a:r>
              <a:rPr lang="en-US" sz="2800" dirty="0"/>
              <a:t>            </a:t>
            </a:r>
          </a:p>
        </p:txBody>
      </p:sp>
    </p:spTree>
    <p:extLst>
      <p:ext uri="{BB962C8B-B14F-4D97-AF65-F5344CB8AC3E}">
        <p14:creationId xmlns:p14="http://schemas.microsoft.com/office/powerpoint/2010/main" val="1519266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781425" y="2700338"/>
            <a:ext cx="4071938" cy="502702"/>
          </a:xfrm>
          <a:prstGeom prst="rect">
            <a:avLst/>
          </a:prstGeom>
        </p:spPr>
        <p:txBody>
          <a:bodyPr vert="horz" wrap="square" lIns="0" tIns="5715" rIns="0" bIns="0" rtlCol="0">
            <a:spAutoFit/>
          </a:bodyPr>
          <a:lstStyle/>
          <a:p>
            <a:pPr marL="8792" marR="3517">
              <a:lnSpc>
                <a:spcPts val="4182"/>
              </a:lnSpc>
              <a:spcBef>
                <a:spcPts val="45"/>
              </a:spcBef>
            </a:pPr>
            <a:r>
              <a:rPr sz="3323" b="1" dirty="0" err="1">
                <a:solidFill>
                  <a:schemeClr val="tx1"/>
                </a:solidFill>
              </a:rPr>
              <a:t>Analisis</a:t>
            </a:r>
            <a:r>
              <a:rPr sz="3323" b="1" dirty="0">
                <a:solidFill>
                  <a:schemeClr val="tx1"/>
                </a:solidFill>
              </a:rPr>
              <a:t>  Pr</a:t>
            </a:r>
            <a:r>
              <a:rPr sz="3323" b="1" spc="7" dirty="0">
                <a:solidFill>
                  <a:schemeClr val="tx1"/>
                </a:solidFill>
              </a:rPr>
              <a:t>o</a:t>
            </a:r>
            <a:r>
              <a:rPr sz="3323" b="1" dirty="0">
                <a:solidFill>
                  <a:schemeClr val="tx1"/>
                </a:solidFill>
              </a:rPr>
              <a:t>tein</a:t>
            </a:r>
            <a:endParaRPr sz="3323" dirty="0">
              <a:solidFill>
                <a:schemeClr val="tx1"/>
              </a:solidFill>
            </a:endParaRPr>
          </a:p>
        </p:txBody>
      </p:sp>
    </p:spTree>
    <p:extLst>
      <p:ext uri="{BB962C8B-B14F-4D97-AF65-F5344CB8AC3E}">
        <p14:creationId xmlns:p14="http://schemas.microsoft.com/office/powerpoint/2010/main" val="385921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875274"/>
            <a:ext cx="4747846" cy="501320"/>
          </a:xfrm>
          <a:prstGeom prst="rect">
            <a:avLst/>
          </a:prstGeom>
        </p:spPr>
        <p:txBody>
          <a:bodyPr vert="horz" wrap="square" lIns="0" tIns="8792" rIns="0" bIns="0" rtlCol="0">
            <a:spAutoFit/>
          </a:bodyPr>
          <a:lstStyle/>
          <a:p>
            <a:pPr marL="8792">
              <a:spcBef>
                <a:spcPts val="69"/>
              </a:spcBef>
            </a:pPr>
            <a:r>
              <a:rPr dirty="0">
                <a:solidFill>
                  <a:schemeClr val="tx2">
                    <a:lumMod val="60000"/>
                    <a:lumOff val="40000"/>
                  </a:schemeClr>
                </a:solidFill>
              </a:rPr>
              <a:t>3</a:t>
            </a:r>
            <a:r>
              <a:rPr sz="3200" dirty="0">
                <a:solidFill>
                  <a:schemeClr val="tx2">
                    <a:lumMod val="60000"/>
                    <a:lumOff val="40000"/>
                  </a:schemeClr>
                </a:solidFill>
              </a:rPr>
              <a:t>. </a:t>
            </a:r>
            <a:r>
              <a:rPr sz="3200" dirty="0" err="1">
                <a:solidFill>
                  <a:schemeClr val="tx2">
                    <a:lumMod val="60000"/>
                    <a:lumOff val="40000"/>
                  </a:schemeClr>
                </a:solidFill>
              </a:rPr>
              <a:t>Folin</a:t>
            </a:r>
            <a:r>
              <a:rPr sz="3200" dirty="0">
                <a:solidFill>
                  <a:schemeClr val="tx2">
                    <a:lumMod val="60000"/>
                    <a:lumOff val="40000"/>
                  </a:schemeClr>
                </a:solidFill>
              </a:rPr>
              <a:t>- Lowry’s</a:t>
            </a:r>
            <a:r>
              <a:rPr sz="3200" spc="-56" dirty="0">
                <a:solidFill>
                  <a:schemeClr val="tx2">
                    <a:lumMod val="60000"/>
                    <a:lumOff val="40000"/>
                  </a:schemeClr>
                </a:solidFill>
              </a:rPr>
              <a:t> </a:t>
            </a:r>
            <a:r>
              <a:rPr sz="3200" dirty="0">
                <a:solidFill>
                  <a:schemeClr val="tx2">
                    <a:lumMod val="60000"/>
                    <a:lumOff val="40000"/>
                  </a:schemeClr>
                </a:solidFill>
              </a:rPr>
              <a:t>Method</a:t>
            </a:r>
          </a:p>
        </p:txBody>
      </p:sp>
      <p:sp>
        <p:nvSpPr>
          <p:cNvPr id="3" name="object 3"/>
          <p:cNvSpPr txBox="1"/>
          <p:nvPr/>
        </p:nvSpPr>
        <p:spPr>
          <a:xfrm>
            <a:off x="1066800" y="1659821"/>
            <a:ext cx="10210800" cy="2980027"/>
          </a:xfrm>
          <a:prstGeom prst="rect">
            <a:avLst/>
          </a:prstGeom>
        </p:spPr>
        <p:txBody>
          <a:bodyPr vert="horz" wrap="square" lIns="0" tIns="121774" rIns="0" bIns="0" rtlCol="0">
            <a:spAutoFit/>
          </a:bodyPr>
          <a:lstStyle/>
          <a:p>
            <a:pPr marL="8792">
              <a:spcBef>
                <a:spcPts val="959"/>
              </a:spcBef>
              <a:tabLst>
                <a:tab pos="229925" algn="l"/>
              </a:tabLst>
            </a:pPr>
            <a:r>
              <a:rPr sz="1385" dirty="0">
                <a:solidFill>
                  <a:srgbClr val="5A4D5A"/>
                </a:solidFill>
                <a:latin typeface="Corbel"/>
                <a:cs typeface="Corbel"/>
              </a:rPr>
              <a:t>–	</a:t>
            </a:r>
            <a:r>
              <a:rPr sz="2800" dirty="0">
                <a:solidFill>
                  <a:srgbClr val="5A4D5A"/>
                </a:solidFill>
                <a:latin typeface="Century Schoolbook" pitchFamily="18" charset="0"/>
                <a:cs typeface="Calibri"/>
              </a:rPr>
              <a:t>Prinsip</a:t>
            </a:r>
            <a:r>
              <a:rPr sz="2800" spc="-11" dirty="0">
                <a:solidFill>
                  <a:srgbClr val="5A4D5A"/>
                </a:solidFill>
                <a:latin typeface="Century Schoolbook" pitchFamily="18" charset="0"/>
                <a:cs typeface="Calibri"/>
              </a:rPr>
              <a:t> </a:t>
            </a:r>
            <a:r>
              <a:rPr sz="2800" dirty="0">
                <a:solidFill>
                  <a:srgbClr val="5A4D5A"/>
                </a:solidFill>
                <a:latin typeface="Century Schoolbook" pitchFamily="18" charset="0"/>
                <a:cs typeface="Calibri"/>
              </a:rPr>
              <a:t>dasar</a:t>
            </a:r>
            <a:endParaRPr sz="2800" dirty="0">
              <a:latin typeface="Century Schoolbook" pitchFamily="18" charset="0"/>
              <a:cs typeface="Calibri"/>
            </a:endParaRPr>
          </a:p>
          <a:p>
            <a:pPr marL="451496" marR="3517" indent="-221572">
              <a:lnSpc>
                <a:spcPct val="111200"/>
              </a:lnSpc>
              <a:spcBef>
                <a:spcPts val="634"/>
              </a:spcBef>
              <a:tabLst>
                <a:tab pos="451496" algn="l"/>
              </a:tabLst>
            </a:pPr>
            <a:r>
              <a:rPr sz="2800" dirty="0">
                <a:solidFill>
                  <a:srgbClr val="5A4D5A"/>
                </a:solidFill>
                <a:latin typeface="Century Schoolbook" pitchFamily="18" charset="0"/>
                <a:cs typeface="Corbel"/>
              </a:rPr>
              <a:t>–	</a:t>
            </a:r>
            <a:r>
              <a:rPr sz="2800" spc="-7" dirty="0">
                <a:solidFill>
                  <a:srgbClr val="5A4D5A"/>
                </a:solidFill>
                <a:latin typeface="Century Schoolbook" pitchFamily="18" charset="0"/>
                <a:cs typeface="Calibri"/>
              </a:rPr>
              <a:t>Menggabungkan metode biuret (mereaksikan </a:t>
            </a:r>
            <a:r>
              <a:rPr sz="2800" spc="-4" dirty="0">
                <a:solidFill>
                  <a:srgbClr val="5A4D5A"/>
                </a:solidFill>
                <a:latin typeface="Century Schoolbook" pitchFamily="18" charset="0"/>
                <a:cs typeface="Calibri"/>
              </a:rPr>
              <a:t>ion Cu </a:t>
            </a:r>
            <a:r>
              <a:rPr sz="2800" spc="-7" dirty="0">
                <a:solidFill>
                  <a:srgbClr val="5A4D5A"/>
                </a:solidFill>
                <a:latin typeface="Century Schoolbook" pitchFamily="18" charset="0"/>
                <a:cs typeface="Calibri"/>
              </a:rPr>
              <a:t>dengan </a:t>
            </a:r>
            <a:r>
              <a:rPr sz="2800" spc="-11" dirty="0">
                <a:solidFill>
                  <a:srgbClr val="5A4D5A"/>
                </a:solidFill>
                <a:latin typeface="Century Schoolbook" pitchFamily="18" charset="0"/>
                <a:cs typeface="Calibri"/>
              </a:rPr>
              <a:t>ikatan </a:t>
            </a:r>
            <a:r>
              <a:rPr sz="2800" spc="-4" dirty="0">
                <a:solidFill>
                  <a:srgbClr val="5A4D5A"/>
                </a:solidFill>
                <a:latin typeface="Century Schoolbook" pitchFamily="18" charset="0"/>
                <a:cs typeface="Calibri"/>
              </a:rPr>
              <a:t>peptida) </a:t>
            </a:r>
            <a:r>
              <a:rPr sz="2800" spc="-7" dirty="0">
                <a:solidFill>
                  <a:srgbClr val="5A4D5A"/>
                </a:solidFill>
                <a:latin typeface="Century Schoolbook" pitchFamily="18" charset="0"/>
                <a:cs typeface="Calibri"/>
              </a:rPr>
              <a:t>dengan  reagen Folin-Ciacalteu yang kemudian bereaksi dengan residu tyrosin </a:t>
            </a:r>
            <a:r>
              <a:rPr sz="2800" spc="-4" dirty="0">
                <a:solidFill>
                  <a:srgbClr val="5A4D5A"/>
                </a:solidFill>
                <a:latin typeface="Century Schoolbook" pitchFamily="18" charset="0"/>
                <a:cs typeface="Calibri"/>
              </a:rPr>
              <a:t>dan </a:t>
            </a:r>
            <a:r>
              <a:rPr sz="2800" spc="-11" dirty="0">
                <a:solidFill>
                  <a:srgbClr val="5A4D5A"/>
                </a:solidFill>
                <a:latin typeface="Century Schoolbook" pitchFamily="18" charset="0"/>
                <a:cs typeface="Calibri"/>
              </a:rPr>
              <a:t>tryptofan  </a:t>
            </a:r>
            <a:r>
              <a:rPr sz="2800" spc="-7" dirty="0">
                <a:solidFill>
                  <a:srgbClr val="5A4D5A"/>
                </a:solidFill>
                <a:latin typeface="Century Schoolbook" pitchFamily="18" charset="0"/>
                <a:cs typeface="Calibri"/>
              </a:rPr>
              <a:t>yang </a:t>
            </a:r>
            <a:r>
              <a:rPr sz="2800" spc="-11" dirty="0">
                <a:solidFill>
                  <a:srgbClr val="5A4D5A"/>
                </a:solidFill>
                <a:latin typeface="Century Schoolbook" pitchFamily="18" charset="0"/>
                <a:cs typeface="Calibri"/>
              </a:rPr>
              <a:t>terkandung </a:t>
            </a:r>
            <a:r>
              <a:rPr sz="2800" spc="-4" dirty="0">
                <a:solidFill>
                  <a:srgbClr val="5A4D5A"/>
                </a:solidFill>
                <a:latin typeface="Century Schoolbook" pitchFamily="18" charset="0"/>
                <a:cs typeface="Calibri"/>
              </a:rPr>
              <a:t>dalam </a:t>
            </a:r>
            <a:r>
              <a:rPr sz="2800" spc="-7" dirty="0">
                <a:solidFill>
                  <a:srgbClr val="5A4D5A"/>
                </a:solidFill>
                <a:latin typeface="Century Schoolbook" pitchFamily="18" charset="0"/>
                <a:cs typeface="Calibri"/>
              </a:rPr>
              <a:t>protein </a:t>
            </a:r>
            <a:r>
              <a:rPr sz="2800" spc="-11" dirty="0">
                <a:solidFill>
                  <a:srgbClr val="5A4D5A"/>
                </a:solidFill>
                <a:latin typeface="Century Schoolbook" pitchFamily="18" charset="0"/>
                <a:cs typeface="Calibri"/>
              </a:rPr>
              <a:t>produk pangan </a:t>
            </a:r>
            <a:r>
              <a:rPr sz="2800" spc="-4" dirty="0">
                <a:solidFill>
                  <a:srgbClr val="5A4D5A"/>
                </a:solidFill>
                <a:latin typeface="Century Schoolbook" pitchFamily="18" charset="0"/>
                <a:cs typeface="Calibri"/>
              </a:rPr>
              <a:t>membentuk </a:t>
            </a:r>
            <a:r>
              <a:rPr sz="2800" spc="-7" dirty="0">
                <a:solidFill>
                  <a:srgbClr val="5A4D5A"/>
                </a:solidFill>
                <a:latin typeface="Century Schoolbook" pitchFamily="18" charset="0"/>
                <a:cs typeface="Calibri"/>
              </a:rPr>
              <a:t>warna</a:t>
            </a:r>
            <a:r>
              <a:rPr sz="2800" spc="187" dirty="0">
                <a:solidFill>
                  <a:srgbClr val="5A4D5A"/>
                </a:solidFill>
                <a:latin typeface="Century Schoolbook" pitchFamily="18" charset="0"/>
                <a:cs typeface="Calibri"/>
              </a:rPr>
              <a:t> </a:t>
            </a:r>
            <a:r>
              <a:rPr sz="2800" spc="-4" dirty="0">
                <a:solidFill>
                  <a:srgbClr val="5A4D5A"/>
                </a:solidFill>
                <a:latin typeface="Century Schoolbook" pitchFamily="18" charset="0"/>
                <a:cs typeface="Calibri"/>
              </a:rPr>
              <a:t>biru</a:t>
            </a:r>
            <a:endParaRPr sz="2800" dirty="0">
              <a:latin typeface="Century Schoolbook" pitchFamily="18" charset="0"/>
              <a:cs typeface="Calibri"/>
            </a:endParaRPr>
          </a:p>
        </p:txBody>
      </p:sp>
      <p:sp>
        <p:nvSpPr>
          <p:cNvPr id="4" name="object 4"/>
          <p:cNvSpPr/>
          <p:nvPr/>
        </p:nvSpPr>
        <p:spPr>
          <a:xfrm>
            <a:off x="4381500" y="4639848"/>
            <a:ext cx="3581400" cy="2008895"/>
          </a:xfrm>
          <a:prstGeom prst="rect">
            <a:avLst/>
          </a:prstGeom>
          <a:blipFill>
            <a:blip r:embed="rId2" cstate="print"/>
            <a:stretch>
              <a:fillRect/>
            </a:stretch>
          </a:blipFill>
        </p:spPr>
        <p:txBody>
          <a:bodyPr wrap="square" lIns="0" tIns="0" rIns="0" bIns="0" rtlCol="0"/>
          <a:lstStyle/>
          <a:p>
            <a:endParaRPr sz="1246"/>
          </a:p>
        </p:txBody>
      </p:sp>
      <p:sp>
        <p:nvSpPr>
          <p:cNvPr id="5" name="object 5"/>
          <p:cNvSpPr/>
          <p:nvPr/>
        </p:nvSpPr>
        <p:spPr>
          <a:xfrm>
            <a:off x="1295400" y="4670328"/>
            <a:ext cx="2438400" cy="1691640"/>
          </a:xfrm>
          <a:prstGeom prst="rect">
            <a:avLst/>
          </a:prstGeom>
          <a:blipFill>
            <a:blip r:embed="rId3" cstate="print"/>
            <a:stretch>
              <a:fillRect/>
            </a:stretch>
          </a:blipFill>
        </p:spPr>
        <p:txBody>
          <a:bodyPr wrap="square" lIns="0" tIns="0" rIns="0" bIns="0" rtlCol="0"/>
          <a:lstStyle/>
          <a:p>
            <a:endParaRPr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47293" y="1477110"/>
            <a:ext cx="3266007" cy="477789"/>
          </a:xfrm>
          <a:prstGeom prst="rect">
            <a:avLst/>
          </a:prstGeom>
        </p:spPr>
        <p:txBody>
          <a:bodyPr vert="horz" wrap="square" lIns="0" tIns="8792" rIns="0" bIns="0" rtlCol="0">
            <a:spAutoFit/>
          </a:bodyPr>
          <a:lstStyle/>
          <a:p>
            <a:pPr marL="8792">
              <a:spcBef>
                <a:spcPts val="69"/>
              </a:spcBef>
            </a:pPr>
            <a:r>
              <a:rPr dirty="0"/>
              <a:t>Lowry</a:t>
            </a:r>
            <a:r>
              <a:rPr spc="-56" dirty="0"/>
              <a:t> </a:t>
            </a:r>
            <a:r>
              <a:rPr dirty="0"/>
              <a:t>Method</a:t>
            </a:r>
          </a:p>
        </p:txBody>
      </p:sp>
      <p:grpSp>
        <p:nvGrpSpPr>
          <p:cNvPr id="3" name="object 3"/>
          <p:cNvGrpSpPr/>
          <p:nvPr/>
        </p:nvGrpSpPr>
        <p:grpSpPr>
          <a:xfrm>
            <a:off x="457200" y="685800"/>
            <a:ext cx="10515600" cy="5791200"/>
            <a:chOff x="485140" y="1162050"/>
            <a:chExt cx="9295130" cy="4349750"/>
          </a:xfrm>
        </p:grpSpPr>
        <p:sp>
          <p:nvSpPr>
            <p:cNvPr id="4" name="object 4"/>
            <p:cNvSpPr/>
            <p:nvPr/>
          </p:nvSpPr>
          <p:spPr>
            <a:xfrm>
              <a:off x="485140" y="2453639"/>
              <a:ext cx="9055100" cy="3058160"/>
            </a:xfrm>
            <a:prstGeom prst="rect">
              <a:avLst/>
            </a:prstGeom>
            <a:blipFill>
              <a:blip r:embed="rId2" cstate="print"/>
              <a:stretch>
                <a:fillRect/>
              </a:stretch>
            </a:blipFill>
          </p:spPr>
          <p:txBody>
            <a:bodyPr wrap="square" lIns="0" tIns="0" rIns="0" bIns="0" rtlCol="0"/>
            <a:lstStyle/>
            <a:p>
              <a:endParaRPr sz="1246"/>
            </a:p>
          </p:txBody>
        </p:sp>
        <p:sp>
          <p:nvSpPr>
            <p:cNvPr id="5" name="object 5"/>
            <p:cNvSpPr/>
            <p:nvPr/>
          </p:nvSpPr>
          <p:spPr>
            <a:xfrm>
              <a:off x="7255636" y="1162050"/>
              <a:ext cx="2505710" cy="3769360"/>
            </a:xfrm>
            <a:custGeom>
              <a:avLst/>
              <a:gdLst/>
              <a:ahLst/>
              <a:cxnLst/>
              <a:rect l="l" t="t" r="r" b="b"/>
              <a:pathLst>
                <a:path w="2505709" h="3769360">
                  <a:moveTo>
                    <a:pt x="2505329" y="2819400"/>
                  </a:moveTo>
                  <a:lnTo>
                    <a:pt x="2505329" y="3769360"/>
                  </a:lnTo>
                </a:path>
                <a:path w="2505709" h="3769360">
                  <a:moveTo>
                    <a:pt x="2505329" y="2997581"/>
                  </a:moveTo>
                  <a:lnTo>
                    <a:pt x="2376932" y="2997581"/>
                  </a:lnTo>
                  <a:lnTo>
                    <a:pt x="2363597" y="3467735"/>
                  </a:lnTo>
                  <a:lnTo>
                    <a:pt x="1724152" y="3482340"/>
                  </a:lnTo>
                </a:path>
                <a:path w="2505709" h="3769360">
                  <a:moveTo>
                    <a:pt x="635254" y="0"/>
                  </a:moveTo>
                  <a:lnTo>
                    <a:pt x="635254" y="949960"/>
                  </a:lnTo>
                </a:path>
                <a:path w="2505709" h="3769360">
                  <a:moveTo>
                    <a:pt x="635254" y="178053"/>
                  </a:moveTo>
                  <a:lnTo>
                    <a:pt x="463042" y="178053"/>
                  </a:lnTo>
                  <a:lnTo>
                    <a:pt x="445135" y="648335"/>
                  </a:lnTo>
                  <a:lnTo>
                    <a:pt x="0" y="1300226"/>
                  </a:lnTo>
                </a:path>
              </a:pathLst>
            </a:custGeom>
            <a:ln w="38100">
              <a:solidFill>
                <a:srgbClr val="71A49F"/>
              </a:solidFill>
            </a:ln>
          </p:spPr>
          <p:txBody>
            <a:bodyPr wrap="square" lIns="0" tIns="0" rIns="0" bIns="0" rtlCol="0"/>
            <a:lstStyle/>
            <a:p>
              <a:endParaRPr sz="1246"/>
            </a:p>
          </p:txBody>
        </p:sp>
      </p:grpSp>
      <p:sp>
        <p:nvSpPr>
          <p:cNvPr id="6" name="object 6"/>
          <p:cNvSpPr txBox="1"/>
          <p:nvPr/>
        </p:nvSpPr>
        <p:spPr>
          <a:xfrm>
            <a:off x="8229839" y="3811467"/>
            <a:ext cx="1084146" cy="513503"/>
          </a:xfrm>
          <a:prstGeom prst="rect">
            <a:avLst/>
          </a:prstGeom>
          <a:solidFill>
            <a:srgbClr val="B0C8C5"/>
          </a:solidFill>
          <a:ln w="38100">
            <a:solidFill>
              <a:srgbClr val="71A49F"/>
            </a:solidFill>
          </a:ln>
        </p:spPr>
        <p:txBody>
          <a:bodyPr vert="horz" wrap="square" lIns="0" tIns="128807" rIns="0" bIns="0" rtlCol="0">
            <a:spAutoFit/>
          </a:bodyPr>
          <a:lstStyle/>
          <a:p>
            <a:pPr marL="289714" marR="133647" indent="-149912">
              <a:spcBef>
                <a:spcPts val="1014"/>
              </a:spcBef>
            </a:pPr>
            <a:r>
              <a:rPr sz="1246" spc="-7" dirty="0">
                <a:latin typeface="Calibri"/>
                <a:cs typeface="Calibri"/>
              </a:rPr>
              <a:t>Dibaca </a:t>
            </a:r>
            <a:r>
              <a:rPr sz="1246" spc="-7" dirty="0" err="1">
                <a:latin typeface="Calibri"/>
                <a:cs typeface="Calibri"/>
              </a:rPr>
              <a:t>pada</a:t>
            </a:r>
            <a:r>
              <a:rPr sz="1246" spc="-7" dirty="0">
                <a:latin typeface="Calibri"/>
                <a:cs typeface="Calibri"/>
              </a:rPr>
              <a:t>  </a:t>
            </a:r>
            <a:r>
              <a:rPr sz="1246" dirty="0">
                <a:latin typeface="Calibri"/>
                <a:cs typeface="Calibri"/>
              </a:rPr>
              <a:t>540</a:t>
            </a:r>
            <a:r>
              <a:rPr sz="1246" spc="-17" dirty="0">
                <a:latin typeface="Calibri"/>
                <a:cs typeface="Calibri"/>
              </a:rPr>
              <a:t> </a:t>
            </a:r>
            <a:r>
              <a:rPr sz="1246" spc="-4" dirty="0">
                <a:latin typeface="Calibri"/>
                <a:cs typeface="Calibri"/>
              </a:rPr>
              <a:t>nm</a:t>
            </a:r>
            <a:endParaRPr sz="1246" dirty="0">
              <a:latin typeface="Calibri"/>
              <a:cs typeface="Calibri"/>
            </a:endParaRPr>
          </a:p>
        </p:txBody>
      </p:sp>
      <p:sp>
        <p:nvSpPr>
          <p:cNvPr id="7" name="object 7"/>
          <p:cNvSpPr txBox="1"/>
          <p:nvPr/>
        </p:nvSpPr>
        <p:spPr>
          <a:xfrm>
            <a:off x="7202570" y="1859574"/>
            <a:ext cx="1163003" cy="511728"/>
          </a:xfrm>
          <a:prstGeom prst="rect">
            <a:avLst/>
          </a:prstGeom>
          <a:solidFill>
            <a:srgbClr val="B0C8C5"/>
          </a:solidFill>
          <a:ln w="38100">
            <a:solidFill>
              <a:srgbClr val="71A49F"/>
            </a:solidFill>
          </a:ln>
        </p:spPr>
        <p:txBody>
          <a:bodyPr vert="horz" wrap="square" lIns="0" tIns="127049" rIns="0" bIns="0" rtlCol="0">
            <a:spAutoFit/>
          </a:bodyPr>
          <a:lstStyle/>
          <a:p>
            <a:pPr marL="879" algn="ctr">
              <a:spcBef>
                <a:spcPts val="1001"/>
              </a:spcBef>
            </a:pPr>
            <a:r>
              <a:rPr sz="1246" spc="-7" dirty="0">
                <a:latin typeface="Calibri"/>
                <a:cs typeface="Calibri"/>
              </a:rPr>
              <a:t>Inkubasi </a:t>
            </a:r>
            <a:r>
              <a:rPr sz="1246" dirty="0">
                <a:latin typeface="Calibri"/>
                <a:cs typeface="Calibri"/>
              </a:rPr>
              <a:t>10</a:t>
            </a:r>
            <a:r>
              <a:rPr sz="1246" spc="-4" dirty="0">
                <a:latin typeface="Calibri"/>
                <a:cs typeface="Calibri"/>
              </a:rPr>
              <a:t> </a:t>
            </a:r>
            <a:r>
              <a:rPr sz="1246" dirty="0">
                <a:latin typeface="Calibri"/>
                <a:cs typeface="Calibri"/>
              </a:rPr>
              <a:t>menit</a:t>
            </a:r>
          </a:p>
          <a:p>
            <a:pPr marL="879" algn="ctr"/>
            <a:r>
              <a:rPr sz="1246" spc="-4" dirty="0">
                <a:latin typeface="Calibri"/>
                <a:cs typeface="Calibri"/>
              </a:rPr>
              <a:t>pada </a:t>
            </a:r>
            <a:r>
              <a:rPr sz="1246" dirty="0">
                <a:latin typeface="Calibri"/>
                <a:cs typeface="Calibri"/>
              </a:rPr>
              <a:t>50 </a:t>
            </a:r>
            <a:r>
              <a:rPr sz="1246" dirty="0"/>
              <a:t>o</a:t>
            </a:r>
            <a:r>
              <a:rPr sz="1246" spc="-4" dirty="0">
                <a:latin typeface="Calibri"/>
                <a:cs typeface="Calibri"/>
              </a:rPr>
              <a:t>C</a:t>
            </a:r>
            <a:endParaRPr sz="1246" dirty="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95600" y="878734"/>
            <a:ext cx="8551982" cy="501320"/>
          </a:xfrm>
          <a:prstGeom prst="rect">
            <a:avLst/>
          </a:prstGeom>
        </p:spPr>
        <p:txBody>
          <a:bodyPr vert="horz" wrap="square" lIns="0" tIns="8792" rIns="0" bIns="0" rtlCol="0">
            <a:spAutoFit/>
          </a:bodyPr>
          <a:lstStyle/>
          <a:p>
            <a:pPr marL="718789">
              <a:spcBef>
                <a:spcPts val="69"/>
              </a:spcBef>
            </a:pPr>
            <a:r>
              <a:rPr sz="3200" b="1" spc="-4" dirty="0">
                <a:solidFill>
                  <a:schemeClr val="tx1"/>
                </a:solidFill>
              </a:rPr>
              <a:t>Keunggulan dan</a:t>
            </a:r>
            <a:r>
              <a:rPr sz="3200" b="1" spc="-28" dirty="0">
                <a:solidFill>
                  <a:schemeClr val="tx1"/>
                </a:solidFill>
              </a:rPr>
              <a:t> </a:t>
            </a:r>
            <a:r>
              <a:rPr sz="3200" b="1" spc="-4" dirty="0">
                <a:solidFill>
                  <a:schemeClr val="tx1"/>
                </a:solidFill>
              </a:rPr>
              <a:t>Kelemahan</a:t>
            </a:r>
          </a:p>
        </p:txBody>
      </p:sp>
      <p:sp>
        <p:nvSpPr>
          <p:cNvPr id="3" name="object 3"/>
          <p:cNvSpPr txBox="1"/>
          <p:nvPr/>
        </p:nvSpPr>
        <p:spPr>
          <a:xfrm>
            <a:off x="381000" y="1359734"/>
            <a:ext cx="2415033" cy="439765"/>
          </a:xfrm>
          <a:prstGeom prst="rect">
            <a:avLst/>
          </a:prstGeom>
        </p:spPr>
        <p:txBody>
          <a:bodyPr vert="horz" wrap="square" lIns="0" tIns="8792" rIns="0" bIns="0" rtlCol="0">
            <a:spAutoFit/>
          </a:bodyPr>
          <a:lstStyle/>
          <a:p>
            <a:pPr marL="8792">
              <a:spcBef>
                <a:spcPts val="69"/>
              </a:spcBef>
            </a:pPr>
            <a:r>
              <a:rPr sz="2800" b="1" spc="-7" dirty="0">
                <a:latin typeface="Calibri"/>
                <a:cs typeface="Calibri"/>
              </a:rPr>
              <a:t>Keunggulan</a:t>
            </a:r>
            <a:endParaRPr sz="2800" dirty="0">
              <a:latin typeface="Calibri"/>
              <a:cs typeface="Calibri"/>
            </a:endParaRPr>
          </a:p>
        </p:txBody>
      </p:sp>
      <p:sp>
        <p:nvSpPr>
          <p:cNvPr id="4" name="object 4"/>
          <p:cNvSpPr txBox="1"/>
          <p:nvPr/>
        </p:nvSpPr>
        <p:spPr>
          <a:xfrm>
            <a:off x="375920" y="2030066"/>
            <a:ext cx="5567680" cy="3027979"/>
          </a:xfrm>
          <a:prstGeom prst="rect">
            <a:avLst/>
          </a:prstGeom>
        </p:spPr>
        <p:txBody>
          <a:bodyPr vert="horz" wrap="square" lIns="0" tIns="31213" rIns="0" bIns="0" rtlCol="0">
            <a:spAutoFit/>
          </a:bodyPr>
          <a:lstStyle/>
          <a:p>
            <a:pPr marL="230364" indent="-221572">
              <a:spcBef>
                <a:spcPts val="246"/>
              </a:spcBef>
              <a:buFont typeface="Corbel"/>
              <a:buChar char="–"/>
              <a:tabLst>
                <a:tab pos="229925" algn="l"/>
                <a:tab pos="230364" algn="l"/>
              </a:tabLst>
            </a:pPr>
            <a:r>
              <a:rPr sz="2800" spc="-11" dirty="0">
                <a:latin typeface="Calibri"/>
                <a:cs typeface="Calibri"/>
              </a:rPr>
              <a:t>Sangat </a:t>
            </a:r>
            <a:r>
              <a:rPr sz="2800" spc="-4" dirty="0">
                <a:latin typeface="Calibri"/>
                <a:cs typeface="Calibri"/>
              </a:rPr>
              <a:t>sensitif </a:t>
            </a:r>
            <a:r>
              <a:rPr sz="2800" dirty="0">
                <a:latin typeface="Calibri"/>
                <a:cs typeface="Calibri"/>
              </a:rPr>
              <a:t>(50-100 </a:t>
            </a:r>
            <a:r>
              <a:rPr sz="2800" spc="-11" dirty="0">
                <a:latin typeface="Calibri"/>
                <a:cs typeface="Calibri"/>
              </a:rPr>
              <a:t>kali</a:t>
            </a:r>
            <a:r>
              <a:rPr sz="2800" dirty="0">
                <a:latin typeface="Calibri"/>
                <a:cs typeface="Calibri"/>
              </a:rPr>
              <a:t> lebih</a:t>
            </a:r>
          </a:p>
          <a:p>
            <a:pPr marL="229925">
              <a:spcBef>
                <a:spcPts val="180"/>
              </a:spcBef>
            </a:pPr>
            <a:r>
              <a:rPr sz="2800" spc="-4" dirty="0">
                <a:latin typeface="Calibri"/>
                <a:cs typeface="Calibri"/>
              </a:rPr>
              <a:t>sensitif </a:t>
            </a:r>
            <a:r>
              <a:rPr sz="2800" dirty="0">
                <a:latin typeface="Calibri"/>
                <a:cs typeface="Calibri"/>
              </a:rPr>
              <a:t>dibanding</a:t>
            </a:r>
            <a:r>
              <a:rPr sz="2800" spc="-24" dirty="0">
                <a:latin typeface="Calibri"/>
                <a:cs typeface="Calibri"/>
              </a:rPr>
              <a:t> </a:t>
            </a:r>
            <a:r>
              <a:rPr sz="2800" spc="-4" dirty="0">
                <a:latin typeface="Calibri"/>
                <a:cs typeface="Calibri"/>
              </a:rPr>
              <a:t>biuret)</a:t>
            </a:r>
            <a:endParaRPr sz="2800" dirty="0">
              <a:latin typeface="Calibri"/>
              <a:cs typeface="Calibri"/>
            </a:endParaRPr>
          </a:p>
          <a:p>
            <a:pPr marL="229925" marR="469521" indent="-221572">
              <a:lnSpc>
                <a:spcPct val="111600"/>
              </a:lnSpc>
              <a:spcBef>
                <a:spcPts val="613"/>
              </a:spcBef>
              <a:buFont typeface="Corbel"/>
              <a:buChar char="–"/>
              <a:tabLst>
                <a:tab pos="229925" algn="l"/>
                <a:tab pos="230364" algn="l"/>
              </a:tabLst>
            </a:pPr>
            <a:r>
              <a:rPr sz="2800" dirty="0">
                <a:latin typeface="Calibri"/>
                <a:cs typeface="Calibri"/>
              </a:rPr>
              <a:t>Tidak </a:t>
            </a:r>
            <a:r>
              <a:rPr sz="2800" spc="-4" dirty="0">
                <a:latin typeface="Calibri"/>
                <a:cs typeface="Calibri"/>
              </a:rPr>
              <a:t>terpengaruh</a:t>
            </a:r>
            <a:r>
              <a:rPr sz="2800" spc="-69" dirty="0">
                <a:latin typeface="Calibri"/>
                <a:cs typeface="Calibri"/>
              </a:rPr>
              <a:t> </a:t>
            </a:r>
            <a:r>
              <a:rPr sz="2800" spc="-11" dirty="0">
                <a:latin typeface="Calibri"/>
                <a:cs typeface="Calibri"/>
              </a:rPr>
              <a:t>adanya  kekeruhan</a:t>
            </a:r>
            <a:r>
              <a:rPr sz="2800" spc="-7" dirty="0">
                <a:latin typeface="Calibri"/>
                <a:cs typeface="Calibri"/>
              </a:rPr>
              <a:t> </a:t>
            </a:r>
            <a:r>
              <a:rPr sz="2800" spc="-4" dirty="0">
                <a:latin typeface="Calibri"/>
                <a:cs typeface="Calibri"/>
              </a:rPr>
              <a:t>sampel</a:t>
            </a:r>
            <a:endParaRPr sz="2800" dirty="0">
              <a:latin typeface="Calibri"/>
              <a:cs typeface="Calibri"/>
            </a:endParaRPr>
          </a:p>
          <a:p>
            <a:pPr marL="230364" indent="-221572">
              <a:spcBef>
                <a:spcPts val="807"/>
              </a:spcBef>
              <a:buFont typeface="Corbel"/>
              <a:buChar char="–"/>
              <a:tabLst>
                <a:tab pos="229925" algn="l"/>
                <a:tab pos="230364" algn="l"/>
              </a:tabLst>
            </a:pPr>
            <a:r>
              <a:rPr sz="2800" spc="-11" dirty="0">
                <a:latin typeface="Calibri"/>
                <a:cs typeface="Calibri"/>
              </a:rPr>
              <a:t>Sangat</a:t>
            </a:r>
            <a:r>
              <a:rPr sz="2800" spc="-7" dirty="0">
                <a:latin typeface="Calibri"/>
                <a:cs typeface="Calibri"/>
              </a:rPr>
              <a:t> </a:t>
            </a:r>
            <a:r>
              <a:rPr sz="2800" dirty="0">
                <a:latin typeface="Calibri"/>
                <a:cs typeface="Calibri"/>
              </a:rPr>
              <a:t>spesifik</a:t>
            </a:r>
          </a:p>
          <a:p>
            <a:pPr marL="230364" indent="-221572">
              <a:spcBef>
                <a:spcPts val="803"/>
              </a:spcBef>
              <a:buFont typeface="Corbel"/>
              <a:buChar char="–"/>
              <a:tabLst>
                <a:tab pos="229925" algn="l"/>
                <a:tab pos="230364" algn="l"/>
              </a:tabLst>
            </a:pPr>
            <a:r>
              <a:rPr sz="2800" dirty="0">
                <a:latin typeface="Calibri"/>
                <a:cs typeface="Calibri"/>
              </a:rPr>
              <a:t>Sederhana dan </a:t>
            </a:r>
            <a:r>
              <a:rPr sz="2800" spc="-4" dirty="0">
                <a:latin typeface="Calibri"/>
                <a:cs typeface="Calibri"/>
              </a:rPr>
              <a:t>cepat </a:t>
            </a:r>
            <a:r>
              <a:rPr sz="2800" dirty="0">
                <a:latin typeface="Calibri"/>
                <a:cs typeface="Calibri"/>
              </a:rPr>
              <a:t>(1-2</a:t>
            </a:r>
            <a:r>
              <a:rPr sz="2800" spc="-66" dirty="0">
                <a:latin typeface="Calibri"/>
                <a:cs typeface="Calibri"/>
              </a:rPr>
              <a:t> </a:t>
            </a:r>
            <a:r>
              <a:rPr sz="2800" spc="-4" dirty="0">
                <a:latin typeface="Calibri"/>
                <a:cs typeface="Calibri"/>
              </a:rPr>
              <a:t>jam)</a:t>
            </a:r>
            <a:endParaRPr sz="2800" dirty="0">
              <a:latin typeface="Calibri"/>
              <a:cs typeface="Calibri"/>
            </a:endParaRPr>
          </a:p>
        </p:txBody>
      </p:sp>
      <p:sp>
        <p:nvSpPr>
          <p:cNvPr id="5" name="object 5"/>
          <p:cNvSpPr txBox="1"/>
          <p:nvPr/>
        </p:nvSpPr>
        <p:spPr>
          <a:xfrm>
            <a:off x="8686800" y="1344494"/>
            <a:ext cx="2415033" cy="439765"/>
          </a:xfrm>
          <a:prstGeom prst="rect">
            <a:avLst/>
          </a:prstGeom>
        </p:spPr>
        <p:txBody>
          <a:bodyPr vert="horz" wrap="square" lIns="0" tIns="8792" rIns="0" bIns="0" rtlCol="0">
            <a:spAutoFit/>
          </a:bodyPr>
          <a:lstStyle/>
          <a:p>
            <a:pPr marL="8792">
              <a:spcBef>
                <a:spcPts val="69"/>
              </a:spcBef>
            </a:pPr>
            <a:r>
              <a:rPr sz="2800" b="1" spc="-7" dirty="0">
                <a:latin typeface="Calibri"/>
                <a:cs typeface="Calibri"/>
              </a:rPr>
              <a:t>Kelemahan</a:t>
            </a:r>
            <a:endParaRPr sz="2800" dirty="0">
              <a:latin typeface="Calibri"/>
              <a:cs typeface="Calibri"/>
            </a:endParaRPr>
          </a:p>
        </p:txBody>
      </p:sp>
      <p:sp>
        <p:nvSpPr>
          <p:cNvPr id="6" name="object 6"/>
          <p:cNvSpPr txBox="1"/>
          <p:nvPr/>
        </p:nvSpPr>
        <p:spPr>
          <a:xfrm>
            <a:off x="6629400" y="1915604"/>
            <a:ext cx="5410200" cy="4063662"/>
          </a:xfrm>
          <a:prstGeom prst="rect">
            <a:avLst/>
          </a:prstGeom>
        </p:spPr>
        <p:txBody>
          <a:bodyPr vert="horz" wrap="square" lIns="0" tIns="7034" rIns="0" bIns="0" rtlCol="0">
            <a:spAutoFit/>
          </a:bodyPr>
          <a:lstStyle/>
          <a:p>
            <a:pPr marL="230364" marR="157386" indent="-221572">
              <a:lnSpc>
                <a:spcPct val="100899"/>
              </a:lnSpc>
              <a:spcBef>
                <a:spcPts val="56"/>
              </a:spcBef>
              <a:buFont typeface="Corbel"/>
              <a:buChar char="–"/>
              <a:tabLst>
                <a:tab pos="229925" algn="l"/>
                <a:tab pos="230364" algn="l"/>
              </a:tabLst>
            </a:pPr>
            <a:r>
              <a:rPr sz="2800" spc="-11" dirty="0">
                <a:latin typeface="Calibri"/>
                <a:cs typeface="Calibri"/>
              </a:rPr>
              <a:t>Variasi </a:t>
            </a:r>
            <a:r>
              <a:rPr sz="2800" spc="-4" dirty="0">
                <a:latin typeface="Calibri"/>
                <a:cs typeface="Calibri"/>
              </a:rPr>
              <a:t>warna </a:t>
            </a:r>
            <a:r>
              <a:rPr sz="2800" spc="-7" dirty="0">
                <a:latin typeface="Calibri"/>
                <a:cs typeface="Calibri"/>
              </a:rPr>
              <a:t>yang </a:t>
            </a:r>
            <a:r>
              <a:rPr sz="2800" dirty="0">
                <a:latin typeface="Calibri"/>
                <a:cs typeface="Calibri"/>
              </a:rPr>
              <a:t>lebih </a:t>
            </a:r>
            <a:r>
              <a:rPr sz="2800" spc="-11" dirty="0">
                <a:latin typeface="Calibri"/>
                <a:cs typeface="Calibri"/>
              </a:rPr>
              <a:t>beragam  </a:t>
            </a:r>
            <a:r>
              <a:rPr sz="2800" spc="-4" dirty="0">
                <a:latin typeface="Calibri"/>
                <a:cs typeface="Calibri"/>
              </a:rPr>
              <a:t>dibanding </a:t>
            </a:r>
            <a:r>
              <a:rPr sz="2800" spc="-7" dirty="0">
                <a:latin typeface="Calibri"/>
                <a:cs typeface="Calibri"/>
              </a:rPr>
              <a:t>biuret </a:t>
            </a:r>
            <a:r>
              <a:rPr sz="2800" dirty="0">
                <a:latin typeface="Calibri"/>
                <a:cs typeface="Calibri"/>
              </a:rPr>
              <a:t>pada </a:t>
            </a:r>
            <a:r>
              <a:rPr sz="2800" spc="-11" dirty="0">
                <a:latin typeface="Calibri"/>
                <a:cs typeface="Calibri"/>
              </a:rPr>
              <a:t>protein </a:t>
            </a:r>
            <a:r>
              <a:rPr sz="2800" spc="-7" dirty="0">
                <a:latin typeface="Calibri"/>
                <a:cs typeface="Calibri"/>
              </a:rPr>
              <a:t>yang  </a:t>
            </a:r>
            <a:r>
              <a:rPr sz="2800" spc="-4" dirty="0">
                <a:latin typeface="Calibri"/>
                <a:cs typeface="Calibri"/>
              </a:rPr>
              <a:t>berbeda</a:t>
            </a:r>
            <a:endParaRPr sz="2800" dirty="0">
              <a:latin typeface="Calibri"/>
              <a:cs typeface="Calibri"/>
            </a:endParaRPr>
          </a:p>
          <a:p>
            <a:pPr marL="230364" marR="356977" indent="-221572">
              <a:lnSpc>
                <a:spcPct val="100899"/>
              </a:lnSpc>
              <a:spcBef>
                <a:spcPts val="636"/>
              </a:spcBef>
              <a:buFont typeface="Corbel"/>
              <a:buChar char="–"/>
              <a:tabLst>
                <a:tab pos="229925" algn="l"/>
                <a:tab pos="230364" algn="l"/>
              </a:tabLst>
            </a:pPr>
            <a:r>
              <a:rPr sz="2800" spc="-7" dirty="0">
                <a:latin typeface="Calibri"/>
                <a:cs typeface="Calibri"/>
              </a:rPr>
              <a:t>Intensitas </a:t>
            </a:r>
            <a:r>
              <a:rPr sz="2800" spc="-4" dirty="0">
                <a:latin typeface="Calibri"/>
                <a:cs typeface="Calibri"/>
              </a:rPr>
              <a:t>warna </a:t>
            </a:r>
            <a:r>
              <a:rPr sz="2800" dirty="0">
                <a:latin typeface="Calibri"/>
                <a:cs typeface="Calibri"/>
              </a:rPr>
              <a:t>tidak </a:t>
            </a:r>
            <a:r>
              <a:rPr sz="2800" spc="-4" dirty="0">
                <a:latin typeface="Calibri"/>
                <a:cs typeface="Calibri"/>
              </a:rPr>
              <a:t>selalu  sebanding </a:t>
            </a:r>
            <a:r>
              <a:rPr sz="2800" spc="-7" dirty="0">
                <a:latin typeface="Calibri"/>
                <a:cs typeface="Calibri"/>
              </a:rPr>
              <a:t>dengan kadar</a:t>
            </a:r>
            <a:r>
              <a:rPr sz="2800" spc="-17" dirty="0">
                <a:latin typeface="Calibri"/>
                <a:cs typeface="Calibri"/>
              </a:rPr>
              <a:t> </a:t>
            </a:r>
            <a:r>
              <a:rPr sz="2800" spc="-11" dirty="0">
                <a:latin typeface="Calibri"/>
                <a:cs typeface="Calibri"/>
              </a:rPr>
              <a:t>protein</a:t>
            </a:r>
            <a:endParaRPr sz="2800" dirty="0">
              <a:latin typeface="Calibri"/>
              <a:cs typeface="Calibri"/>
            </a:endParaRPr>
          </a:p>
          <a:p>
            <a:pPr marL="230364" marR="3517" indent="-221572">
              <a:lnSpc>
                <a:spcPct val="100899"/>
              </a:lnSpc>
              <a:spcBef>
                <a:spcPts val="623"/>
              </a:spcBef>
              <a:buFont typeface="Corbel"/>
              <a:buChar char="–"/>
              <a:tabLst>
                <a:tab pos="229925" algn="l"/>
                <a:tab pos="230364" algn="l"/>
              </a:tabLst>
            </a:pPr>
            <a:r>
              <a:rPr sz="2800" spc="-11" dirty="0">
                <a:latin typeface="Calibri"/>
                <a:cs typeface="Calibri"/>
              </a:rPr>
              <a:t>Reaksi </a:t>
            </a:r>
            <a:r>
              <a:rPr sz="2800" spc="-4" dirty="0">
                <a:latin typeface="Calibri"/>
                <a:cs typeface="Calibri"/>
              </a:rPr>
              <a:t>dapat dipengaruhi oleh  </a:t>
            </a:r>
            <a:r>
              <a:rPr sz="2800" spc="-7" dirty="0">
                <a:latin typeface="Calibri"/>
                <a:cs typeface="Calibri"/>
              </a:rPr>
              <a:t>sukrosa, </a:t>
            </a:r>
            <a:r>
              <a:rPr sz="2800" spc="-4" dirty="0">
                <a:latin typeface="Calibri"/>
                <a:cs typeface="Calibri"/>
              </a:rPr>
              <a:t>lemak, monosakarida, </a:t>
            </a:r>
            <a:r>
              <a:rPr sz="2800" spc="-11" dirty="0">
                <a:latin typeface="Calibri"/>
                <a:cs typeface="Calibri"/>
              </a:rPr>
              <a:t>buffer  </a:t>
            </a:r>
            <a:r>
              <a:rPr sz="2800" spc="-14" dirty="0">
                <a:latin typeface="Calibri"/>
                <a:cs typeface="Calibri"/>
              </a:rPr>
              <a:t>fosfat, </a:t>
            </a:r>
            <a:r>
              <a:rPr sz="2800" dirty="0">
                <a:latin typeface="Calibri"/>
                <a:cs typeface="Calibri"/>
              </a:rPr>
              <a:t>amonium </a:t>
            </a:r>
            <a:r>
              <a:rPr sz="2800" spc="-7" dirty="0">
                <a:latin typeface="Calibri"/>
                <a:cs typeface="Calibri"/>
              </a:rPr>
              <a:t>sulfat, </a:t>
            </a:r>
            <a:r>
              <a:rPr sz="2800" spc="-11" dirty="0">
                <a:latin typeface="Calibri"/>
                <a:cs typeface="Calibri"/>
              </a:rPr>
              <a:t>komponen  </a:t>
            </a:r>
            <a:r>
              <a:rPr sz="2800" spc="-4" dirty="0">
                <a:latin typeface="Calibri"/>
                <a:cs typeface="Calibri"/>
              </a:rPr>
              <a:t>sulfihidril</a:t>
            </a:r>
            <a:r>
              <a:rPr sz="1316" spc="-4" dirty="0">
                <a:latin typeface="Calibri"/>
                <a:cs typeface="Calibri"/>
              </a:rPr>
              <a:t>.</a:t>
            </a:r>
            <a:endParaRPr sz="1316" dirty="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6" name="Rectangle 3"/>
          <p:cNvSpPr>
            <a:spLocks noGrp="1" noChangeArrowheads="1"/>
          </p:cNvSpPr>
          <p:nvPr>
            <p:ph type="title"/>
          </p:nvPr>
        </p:nvSpPr>
        <p:spPr>
          <a:xfrm>
            <a:off x="685800" y="1371600"/>
            <a:ext cx="6404417" cy="492443"/>
          </a:xfrm>
          <a:noFill/>
        </p:spPr>
        <p:txBody>
          <a:bodyPr anchor="b"/>
          <a:lstStyle/>
          <a:p>
            <a:pPr eaLnBrk="1" hangingPunct="1"/>
            <a:r>
              <a:rPr lang="en-US" sz="3200" dirty="0" err="1">
                <a:solidFill>
                  <a:schemeClr val="accent2"/>
                </a:solidFill>
              </a:rPr>
              <a:t>Absorpsi</a:t>
            </a:r>
            <a:r>
              <a:rPr lang="en-US" sz="3200" dirty="0">
                <a:solidFill>
                  <a:schemeClr val="accent2"/>
                </a:solidFill>
              </a:rPr>
              <a:t> UV (280 nm)</a:t>
            </a:r>
            <a:endParaRPr lang="en-US" sz="3200" b="0" dirty="0">
              <a:solidFill>
                <a:schemeClr val="tx1"/>
              </a:solidFill>
            </a:endParaRPr>
          </a:p>
        </p:txBody>
      </p:sp>
      <p:sp>
        <p:nvSpPr>
          <p:cNvPr id="31747" name="Rectangle 2"/>
          <p:cNvSpPr>
            <a:spLocks noGrp="1" noChangeArrowheads="1"/>
          </p:cNvSpPr>
          <p:nvPr>
            <p:ph idx="1"/>
          </p:nvPr>
        </p:nvSpPr>
        <p:spPr>
          <a:xfrm>
            <a:off x="685800" y="2432894"/>
            <a:ext cx="8299936" cy="1992212"/>
          </a:xfrm>
        </p:spPr>
        <p:txBody>
          <a:bodyPr wrap="square" lIns="0" tIns="0" rIns="0" bIns="0">
            <a:spAutoFit/>
          </a:bodyPr>
          <a:lstStyle/>
          <a:p>
            <a:pPr defTabSz="327522">
              <a:spcBef>
                <a:spcPts val="346"/>
              </a:spcBef>
              <a:spcAft>
                <a:spcPts val="346"/>
              </a:spcAft>
            </a:pPr>
            <a:r>
              <a:rPr lang="en-US" sz="2800" dirty="0" err="1"/>
              <a:t>Sebagian</a:t>
            </a:r>
            <a:r>
              <a:rPr lang="en-US" sz="2800" dirty="0"/>
              <a:t> </a:t>
            </a:r>
            <a:r>
              <a:rPr lang="en-US" sz="2800" dirty="0" err="1"/>
              <a:t>besar</a:t>
            </a:r>
            <a:r>
              <a:rPr lang="en-US" sz="2800" dirty="0"/>
              <a:t> protein </a:t>
            </a:r>
            <a:r>
              <a:rPr lang="en-US" sz="2800" dirty="0" err="1"/>
              <a:t>memperlihatkan</a:t>
            </a:r>
            <a:r>
              <a:rPr lang="en-US" sz="2800" dirty="0"/>
              <a:t> </a:t>
            </a:r>
            <a:r>
              <a:rPr lang="en-US" sz="2800" dirty="0" err="1"/>
              <a:t>absorpsi</a:t>
            </a:r>
            <a:r>
              <a:rPr lang="en-US" sz="2800" dirty="0"/>
              <a:t> </a:t>
            </a:r>
            <a:r>
              <a:rPr lang="en-US" sz="2800" dirty="0" err="1"/>
              <a:t>sinar</a:t>
            </a:r>
            <a:r>
              <a:rPr lang="en-US" sz="2800" dirty="0"/>
              <a:t> UV </a:t>
            </a:r>
            <a:r>
              <a:rPr lang="en-US" sz="2800" dirty="0" err="1"/>
              <a:t>pada</a:t>
            </a:r>
            <a:r>
              <a:rPr lang="en-US" sz="2800" dirty="0"/>
              <a:t>  280 nm </a:t>
            </a:r>
            <a:r>
              <a:rPr lang="en-US" sz="2800" dirty="0" err="1"/>
              <a:t>karena</a:t>
            </a:r>
            <a:r>
              <a:rPr lang="en-US" sz="2800" dirty="0"/>
              <a:t> </a:t>
            </a:r>
            <a:r>
              <a:rPr lang="en-US" sz="2800" dirty="0" err="1"/>
              <a:t>mereka</a:t>
            </a:r>
            <a:r>
              <a:rPr lang="en-US" sz="2800" dirty="0"/>
              <a:t> </a:t>
            </a:r>
            <a:r>
              <a:rPr lang="en-US" sz="2800" dirty="0" err="1"/>
              <a:t>mengandung</a:t>
            </a:r>
            <a:r>
              <a:rPr lang="en-US" sz="2800" dirty="0"/>
              <a:t> </a:t>
            </a:r>
            <a:r>
              <a:rPr lang="en-US" sz="2800" dirty="0" err="1"/>
              <a:t>sisi</a:t>
            </a:r>
            <a:r>
              <a:rPr lang="en-US" sz="2800" dirty="0"/>
              <a:t> </a:t>
            </a:r>
            <a:r>
              <a:rPr lang="en-US" sz="2800" dirty="0" err="1"/>
              <a:t>rantai</a:t>
            </a:r>
            <a:r>
              <a:rPr lang="en-US" sz="2800" dirty="0"/>
              <a:t>  </a:t>
            </a:r>
            <a:r>
              <a:rPr lang="id-ID" sz="2800" dirty="0"/>
              <a:t>“</a:t>
            </a:r>
            <a:r>
              <a:rPr lang="en-US" sz="2800" dirty="0" err="1"/>
              <a:t>chromophoric</a:t>
            </a:r>
            <a:r>
              <a:rPr lang="en-US" sz="2800" dirty="0"/>
              <a:t>” </a:t>
            </a:r>
            <a:r>
              <a:rPr lang="en-US" sz="2800" dirty="0" err="1"/>
              <a:t>seperti</a:t>
            </a:r>
            <a:r>
              <a:rPr lang="en-US" sz="2800" dirty="0"/>
              <a:t> </a:t>
            </a:r>
            <a:r>
              <a:rPr lang="en-US" sz="2800" dirty="0">
                <a:solidFill>
                  <a:schemeClr val="tx2"/>
                </a:solidFill>
              </a:rPr>
              <a:t>tyrosine, tryptophan, </a:t>
            </a:r>
            <a:r>
              <a:rPr lang="en-US" sz="2800" dirty="0" err="1">
                <a:solidFill>
                  <a:schemeClr val="tx2"/>
                </a:solidFill>
              </a:rPr>
              <a:t>dan</a:t>
            </a:r>
            <a:r>
              <a:rPr lang="en-US" sz="2800" dirty="0">
                <a:solidFill>
                  <a:schemeClr val="tx2"/>
                </a:solidFill>
              </a:rPr>
              <a:t>  phenylalanine</a:t>
            </a:r>
            <a:r>
              <a:rPr lang="en-US" sz="2800" dirty="0"/>
              <a:t>. </a:t>
            </a:r>
          </a:p>
          <a:p>
            <a:pPr marL="423141" indent="-423141" defTabSz="327522">
              <a:spcBef>
                <a:spcPts val="346"/>
              </a:spcBef>
              <a:spcAft>
                <a:spcPts val="346"/>
              </a:spcAft>
            </a:pPr>
            <a:endParaRPr lang="en-US" sz="1246" dirty="0"/>
          </a:p>
        </p:txBody>
      </p:sp>
    </p:spTree>
    <p:extLst>
      <p:ext uri="{BB962C8B-B14F-4D97-AF65-F5344CB8AC3E}">
        <p14:creationId xmlns:p14="http://schemas.microsoft.com/office/powerpoint/2010/main" val="2704687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a:xfrm>
            <a:off x="381000" y="838126"/>
            <a:ext cx="8229600" cy="984885"/>
          </a:xfrm>
        </p:spPr>
        <p:txBody>
          <a:bodyPr/>
          <a:lstStyle/>
          <a:p>
            <a:r>
              <a:rPr lang="en-US" sz="3200" b="1" dirty="0" err="1"/>
              <a:t>Bahan</a:t>
            </a:r>
            <a:r>
              <a:rPr lang="en-US" sz="3200" b="1" dirty="0"/>
              <a:t> –</a:t>
            </a:r>
            <a:r>
              <a:rPr lang="en-US" sz="3200" b="1" dirty="0" err="1"/>
              <a:t>Reagen</a:t>
            </a:r>
            <a:r>
              <a:rPr lang="en-US" sz="3200" b="1" dirty="0"/>
              <a:t> </a:t>
            </a:r>
            <a:r>
              <a:rPr lang="en-US" sz="3200" b="1" dirty="0" err="1"/>
              <a:t>Folin</a:t>
            </a:r>
            <a:r>
              <a:rPr lang="en-US" sz="3200" b="1" dirty="0"/>
              <a:t>-Lowry</a:t>
            </a:r>
          </a:p>
        </p:txBody>
      </p:sp>
      <p:sp>
        <p:nvSpPr>
          <p:cNvPr id="3" name="Title 1"/>
          <p:cNvSpPr txBox="1">
            <a:spLocks/>
          </p:cNvSpPr>
          <p:nvPr/>
        </p:nvSpPr>
        <p:spPr bwMode="auto">
          <a:xfrm>
            <a:off x="228600" y="1366128"/>
            <a:ext cx="11277600" cy="3851031"/>
          </a:xfrm>
          <a:prstGeom prst="rect">
            <a:avLst/>
          </a:prstGeom>
          <a:noFill/>
          <a:ln w="9525">
            <a:noFill/>
            <a:miter lim="800000"/>
            <a:headEnd/>
            <a:tailEnd/>
          </a:ln>
        </p:spPr>
        <p:txBody>
          <a:bodyPr/>
          <a:lstStyle/>
          <a:p>
            <a:pPr marL="1033122" indent="-1033122" algn="just">
              <a:tabLst>
                <a:tab pos="1033122" algn="l"/>
              </a:tabLst>
              <a:defRPr/>
            </a:pPr>
            <a:r>
              <a:rPr lang="en-US" sz="2400" b="1" dirty="0" err="1">
                <a:latin typeface="Times New Roman" pitchFamily="18" charset="0"/>
                <a:cs typeface="Times New Roman" pitchFamily="18" charset="0"/>
              </a:rPr>
              <a:t>Reagen</a:t>
            </a:r>
            <a:r>
              <a:rPr lang="en-US" sz="2400" b="1" dirty="0">
                <a:latin typeface="Times New Roman" pitchFamily="18" charset="0"/>
                <a:cs typeface="Times New Roman" pitchFamily="18" charset="0"/>
              </a:rPr>
              <a:t> A : </a:t>
            </a:r>
            <a:r>
              <a:rPr lang="en-US" sz="2400" dirty="0" err="1">
                <a:latin typeface="Times New Roman" pitchFamily="18" charset="0"/>
                <a:cs typeface="Times New Roman" pitchFamily="18" charset="0"/>
              </a:rPr>
              <a:t>Larutkan</a:t>
            </a:r>
            <a:r>
              <a:rPr lang="en-US" sz="2400" dirty="0">
                <a:latin typeface="Times New Roman" pitchFamily="18" charset="0"/>
                <a:cs typeface="Times New Roman" pitchFamily="18" charset="0"/>
              </a:rPr>
              <a:t> 100 g Na</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CO</a:t>
            </a:r>
            <a:r>
              <a:rPr lang="en-US" sz="2400" baseline="-25000" dirty="0">
                <a:latin typeface="Times New Roman" pitchFamily="18" charset="0"/>
                <a:cs typeface="Times New Roman" pitchFamily="18" charset="0"/>
              </a:rPr>
              <a:t>3</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dalam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NaOH</a:t>
            </a:r>
            <a:r>
              <a:rPr lang="en-US" sz="2400" dirty="0">
                <a:latin typeface="Times New Roman" pitchFamily="18" charset="0"/>
                <a:cs typeface="Times New Roman" pitchFamily="18" charset="0"/>
              </a:rPr>
              <a:t> 0,5 N </a:t>
            </a:r>
            <a:r>
              <a:rPr lang="en-US" sz="2400" dirty="0" err="1">
                <a:latin typeface="Times New Roman" pitchFamily="18" charset="0"/>
                <a:cs typeface="Times New Roman" pitchFamily="18" charset="0"/>
              </a:rPr>
              <a:t>hingga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mencapai</a:t>
            </a:r>
            <a:r>
              <a:rPr lang="en-US" sz="2400" dirty="0">
                <a:latin typeface="Times New Roman" pitchFamily="18" charset="0"/>
                <a:cs typeface="Times New Roman" pitchFamily="18" charset="0"/>
              </a:rPr>
              <a:t> volume 1000 ml</a:t>
            </a:r>
          </a:p>
          <a:p>
            <a:pPr marL="1033122" indent="-1033122" algn="just">
              <a:tabLst>
                <a:tab pos="1033122" algn="l"/>
              </a:tabLst>
              <a:defRPr/>
            </a:pPr>
            <a:r>
              <a:rPr lang="en-US" sz="2400" b="1" dirty="0" err="1">
                <a:latin typeface="Times New Roman" pitchFamily="18" charset="0"/>
                <a:cs typeface="Times New Roman" pitchFamily="18" charset="0"/>
              </a:rPr>
              <a:t>Reagen</a:t>
            </a:r>
            <a:r>
              <a:rPr lang="en-US" sz="2400" b="1" dirty="0">
                <a:latin typeface="Times New Roman" pitchFamily="18" charset="0"/>
                <a:cs typeface="Times New Roman" pitchFamily="18" charset="0"/>
              </a:rPr>
              <a:t> B : </a:t>
            </a:r>
            <a:r>
              <a:rPr lang="en-US" sz="2400" dirty="0" err="1">
                <a:latin typeface="Times New Roman" pitchFamily="18" charset="0"/>
                <a:cs typeface="Times New Roman" pitchFamily="18" charset="0"/>
              </a:rPr>
              <a:t>Larutkan</a:t>
            </a:r>
            <a:r>
              <a:rPr lang="en-US" sz="2400" dirty="0">
                <a:latin typeface="Times New Roman" pitchFamily="18" charset="0"/>
                <a:cs typeface="Times New Roman" pitchFamily="18" charset="0"/>
              </a:rPr>
              <a:t> 1 g CuSO</a:t>
            </a:r>
            <a:r>
              <a:rPr lang="en-US" sz="2400" baseline="-25000" dirty="0">
                <a:latin typeface="Times New Roman" pitchFamily="18" charset="0"/>
                <a:cs typeface="Times New Roman" pitchFamily="18" charset="0"/>
              </a:rPr>
              <a:t>4</a:t>
            </a:r>
            <a:r>
              <a:rPr lang="en-US" sz="2400" dirty="0">
                <a:latin typeface="Times New Roman" pitchFamily="18" charset="0"/>
                <a:cs typeface="Times New Roman" pitchFamily="18" charset="0"/>
              </a:rPr>
              <a:t>. 5 H</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O </a:t>
            </a:r>
            <a:r>
              <a:rPr lang="en-US" sz="2400" dirty="0" err="1">
                <a:latin typeface="Times New Roman" pitchFamily="18" charset="0"/>
                <a:cs typeface="Times New Roman" pitchFamily="18" charset="0"/>
              </a:rPr>
              <a:t>dalam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aquades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hingga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mencapai</a:t>
            </a:r>
            <a:r>
              <a:rPr lang="en-US" sz="2400" dirty="0">
                <a:latin typeface="Times New Roman" pitchFamily="18" charset="0"/>
                <a:cs typeface="Times New Roman" pitchFamily="18" charset="0"/>
              </a:rPr>
              <a:t> volume 100 ml</a:t>
            </a:r>
          </a:p>
          <a:p>
            <a:pPr marL="916621" indent="-916621" algn="just">
              <a:tabLst>
                <a:tab pos="916621" algn="l"/>
              </a:tabLst>
              <a:defRPr/>
            </a:pPr>
            <a:r>
              <a:rPr lang="en-US" sz="2400" b="1" dirty="0" err="1">
                <a:latin typeface="Times New Roman" pitchFamily="18" charset="0"/>
                <a:cs typeface="Times New Roman" pitchFamily="18" charset="0"/>
              </a:rPr>
              <a:t>Reagen</a:t>
            </a:r>
            <a:r>
              <a:rPr lang="en-US" sz="2400" b="1" dirty="0">
                <a:latin typeface="Times New Roman" pitchFamily="18" charset="0"/>
                <a:cs typeface="Times New Roman" pitchFamily="18" charset="0"/>
              </a:rPr>
              <a:t> C : </a:t>
            </a:r>
            <a:r>
              <a:rPr lang="en-US" sz="2400" dirty="0" err="1">
                <a:latin typeface="Times New Roman" pitchFamily="18" charset="0"/>
                <a:cs typeface="Times New Roman" pitchFamily="18" charset="0"/>
              </a:rPr>
              <a:t>Larutkan</a:t>
            </a:r>
            <a:r>
              <a:rPr lang="en-US" sz="2400" dirty="0">
                <a:latin typeface="Times New Roman" pitchFamily="18" charset="0"/>
                <a:cs typeface="Times New Roman" pitchFamily="18" charset="0"/>
              </a:rPr>
              <a:t> 2 g K-Na-</a:t>
            </a:r>
            <a:r>
              <a:rPr lang="en-US" sz="2400" dirty="0" err="1">
                <a:latin typeface="Times New Roman" pitchFamily="18" charset="0"/>
                <a:cs typeface="Times New Roman" pitchFamily="18" charset="0"/>
              </a:rPr>
              <a:t>Tratrat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dalam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aquades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hingga</a:t>
            </a:r>
            <a:r>
              <a:rPr lang="en-US" sz="2400" dirty="0">
                <a:latin typeface="Times New Roman" pitchFamily="18" charset="0"/>
                <a:cs typeface="Times New Roman" pitchFamily="18" charset="0"/>
              </a:rPr>
              <a:t> volume </a:t>
            </a:r>
            <a:r>
              <a:rPr lang="en-US" sz="2400" dirty="0" err="1">
                <a:latin typeface="Times New Roman" pitchFamily="18" charset="0"/>
                <a:cs typeface="Times New Roman" pitchFamily="18" charset="0"/>
              </a:rPr>
              <a:t>mencapai</a:t>
            </a:r>
            <a:r>
              <a:rPr lang="en-US" sz="2400" dirty="0">
                <a:latin typeface="Times New Roman" pitchFamily="18" charset="0"/>
                <a:cs typeface="Times New Roman" pitchFamily="18" charset="0"/>
              </a:rPr>
              <a:t> 100 ml</a:t>
            </a:r>
          </a:p>
          <a:p>
            <a:pPr marL="1033122" indent="-1033122" algn="just">
              <a:tabLst>
                <a:tab pos="1033122" algn="l"/>
              </a:tabLst>
              <a:defRPr/>
            </a:pPr>
            <a:r>
              <a:rPr lang="en-US" sz="2400" b="1" dirty="0">
                <a:latin typeface="Times New Roman" pitchFamily="18" charset="0"/>
                <a:cs typeface="Times New Roman" pitchFamily="18" charset="0"/>
              </a:rPr>
              <a:t>(</a:t>
            </a:r>
            <a:r>
              <a:rPr lang="en-US" sz="2400" b="1" i="1" dirty="0" err="1">
                <a:latin typeface="Times New Roman" pitchFamily="18" charset="0"/>
                <a:cs typeface="Times New Roman" pitchFamily="18" charset="0"/>
              </a:rPr>
              <a:t>Larutan</a:t>
            </a:r>
            <a:r>
              <a:rPr lang="en-US" sz="2400" b="1" i="1" dirty="0">
                <a:latin typeface="Times New Roman" pitchFamily="18" charset="0"/>
                <a:cs typeface="Times New Roman" pitchFamily="18" charset="0"/>
              </a:rPr>
              <a:t> A, B dan C </a:t>
            </a:r>
            <a:r>
              <a:rPr lang="en-US" sz="2400" b="1" i="1" dirty="0" err="1">
                <a:latin typeface="Times New Roman" pitchFamily="18" charset="0"/>
                <a:cs typeface="Times New Roman" pitchFamily="18" charset="0"/>
              </a:rPr>
              <a:t>dapat</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disimpan</a:t>
            </a:r>
            <a:r>
              <a:rPr lang="en-US" sz="2400" b="1" dirty="0">
                <a:latin typeface="Times New Roman" pitchFamily="18" charset="0"/>
                <a:cs typeface="Times New Roman" pitchFamily="18" charset="0"/>
              </a:rPr>
              <a:t>)</a:t>
            </a:r>
          </a:p>
          <a:p>
            <a:pPr marL="1033122" indent="-1033122" algn="just">
              <a:tabLst>
                <a:tab pos="1033122" algn="l"/>
              </a:tabLst>
              <a:defRPr/>
            </a:pPr>
            <a:r>
              <a:rPr lang="en-US" sz="2400" b="1" dirty="0" err="1">
                <a:latin typeface="Times New Roman" pitchFamily="18" charset="0"/>
                <a:cs typeface="Times New Roman" pitchFamily="18" charset="0"/>
              </a:rPr>
              <a:t>Reagen</a:t>
            </a:r>
            <a:r>
              <a:rPr lang="en-US" sz="2400" b="1" dirty="0">
                <a:latin typeface="Times New Roman" pitchFamily="18" charset="0"/>
                <a:cs typeface="Times New Roman" pitchFamily="18" charset="0"/>
              </a:rPr>
              <a:t> D : </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Campur</a:t>
            </a:r>
            <a:r>
              <a:rPr lang="en-US" sz="2400" dirty="0">
                <a:latin typeface="Times New Roman" pitchFamily="18" charset="0"/>
                <a:cs typeface="Times New Roman" pitchFamily="18" charset="0"/>
              </a:rPr>
              <a:t> 15 ml </a:t>
            </a:r>
            <a:r>
              <a:rPr lang="en-US" sz="2400" dirty="0" err="1">
                <a:latin typeface="Times New Roman" pitchFamily="18" charset="0"/>
                <a:cs typeface="Times New Roman" pitchFamily="18" charset="0"/>
              </a:rPr>
              <a:t>reagen</a:t>
            </a:r>
            <a:r>
              <a:rPr lang="en-US" sz="2400" dirty="0">
                <a:latin typeface="Times New Roman" pitchFamily="18" charset="0"/>
                <a:cs typeface="Times New Roman" pitchFamily="18" charset="0"/>
              </a:rPr>
              <a:t>  A, 0,75 ml  </a:t>
            </a:r>
            <a:r>
              <a:rPr lang="en-US" sz="2400" dirty="0" err="1">
                <a:latin typeface="Times New Roman" pitchFamily="18" charset="0"/>
                <a:cs typeface="Times New Roman" pitchFamily="18" charset="0"/>
              </a:rPr>
              <a:t>reagen</a:t>
            </a:r>
            <a:r>
              <a:rPr lang="en-US" sz="2400" dirty="0">
                <a:latin typeface="Times New Roman" pitchFamily="18" charset="0"/>
                <a:cs typeface="Times New Roman" pitchFamily="18" charset="0"/>
              </a:rPr>
              <a:t> B dan 0,75 ml </a:t>
            </a:r>
            <a:r>
              <a:rPr lang="en-US" sz="2400" dirty="0" err="1">
                <a:latin typeface="Times New Roman" pitchFamily="18" charset="0"/>
                <a:cs typeface="Times New Roman" pitchFamily="18" charset="0"/>
              </a:rPr>
              <a:t>reagen</a:t>
            </a:r>
            <a:r>
              <a:rPr lang="en-US" sz="2400" dirty="0">
                <a:latin typeface="Times New Roman" pitchFamily="18" charset="0"/>
                <a:cs typeface="Times New Roman" pitchFamily="18" charset="0"/>
              </a:rPr>
              <a:t> C </a:t>
            </a:r>
            <a:r>
              <a:rPr lang="en-US" sz="2400" dirty="0" err="1">
                <a:latin typeface="Times New Roman" pitchFamily="18" charset="0"/>
                <a:cs typeface="Times New Roman" pitchFamily="18" charset="0"/>
              </a:rPr>
              <a:t>kemudian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dikocok</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en-US" sz="2400" dirty="0" err="1">
                <a:latin typeface="Times New Roman" pitchFamily="18" charset="0"/>
                <a:cs typeface="Times New Roman" pitchFamily="18" charset="0"/>
              </a:rPr>
              <a:t>hingga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homogen</a:t>
            </a:r>
            <a:endParaRPr lang="en-US" sz="2400" dirty="0">
              <a:latin typeface="Times New Roman" pitchFamily="18" charset="0"/>
              <a:cs typeface="Times New Roman" pitchFamily="18" charset="0"/>
            </a:endParaRPr>
          </a:p>
          <a:p>
            <a:pPr marL="1033122" indent="-1033122" algn="just">
              <a:tabLst>
                <a:tab pos="1033122" algn="l"/>
              </a:tabLst>
              <a:defRPr/>
            </a:pPr>
            <a:r>
              <a:rPr lang="en-US" sz="2400" b="1" dirty="0" err="1">
                <a:latin typeface="Times New Roman" pitchFamily="18" charset="0"/>
                <a:cs typeface="Times New Roman" pitchFamily="18" charset="0"/>
              </a:rPr>
              <a:t>Larutan</a:t>
            </a:r>
            <a:r>
              <a:rPr lang="en-US" sz="2400" b="1" dirty="0">
                <a:latin typeface="Times New Roman" pitchFamily="18" charset="0"/>
                <a:cs typeface="Times New Roman" pitchFamily="18" charset="0"/>
              </a:rPr>
              <a:t> E : </a:t>
            </a:r>
            <a:r>
              <a:rPr lang="en-US" sz="2400" dirty="0" err="1">
                <a:latin typeface="Times New Roman" pitchFamily="18" charset="0"/>
                <a:cs typeface="Times New Roman" pitchFamily="18" charset="0"/>
              </a:rPr>
              <a:t>Encerkan</a:t>
            </a:r>
            <a:r>
              <a:rPr lang="en-US" sz="2400" dirty="0">
                <a:latin typeface="Times New Roman" pitchFamily="18" charset="0"/>
                <a:cs typeface="Times New Roman" pitchFamily="18" charset="0"/>
              </a:rPr>
              <a:t>  5,0 ml  </a:t>
            </a:r>
            <a:r>
              <a:rPr lang="en-US" sz="2400" dirty="0" err="1">
                <a:latin typeface="Times New Roman" pitchFamily="18" charset="0"/>
                <a:cs typeface="Times New Roman" pitchFamily="18" charset="0"/>
              </a:rPr>
              <a:t>reagen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Folin-Ciocalteu</a:t>
            </a:r>
            <a:r>
              <a:rPr lang="en-US" sz="2400" dirty="0">
                <a:latin typeface="Times New Roman" pitchFamily="18" charset="0"/>
                <a:cs typeface="Times New Roman" pitchFamily="18" charset="0"/>
              </a:rPr>
              <a:t>  2 N  </a:t>
            </a:r>
            <a:r>
              <a:rPr lang="en-US" sz="2400" dirty="0" err="1">
                <a:latin typeface="Times New Roman" pitchFamily="18" charset="0"/>
                <a:cs typeface="Times New Roman" pitchFamily="18" charset="0"/>
              </a:rPr>
              <a:t>menjadi</a:t>
            </a:r>
            <a:r>
              <a:rPr lang="en-US" sz="2400" dirty="0">
                <a:latin typeface="Times New Roman" pitchFamily="18" charset="0"/>
                <a:cs typeface="Times New Roman" pitchFamily="18" charset="0"/>
              </a:rPr>
              <a:t>  volume   50 ml </a:t>
            </a:r>
            <a:r>
              <a:rPr lang="en-US" sz="2400" dirty="0" err="1">
                <a:latin typeface="Times New Roman" pitchFamily="18" charset="0"/>
                <a:cs typeface="Times New Roman" pitchFamily="18" charset="0"/>
              </a:rPr>
              <a:t>lalu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dikocok</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hingga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homogen</a:t>
            </a:r>
            <a:r>
              <a:rPr lang="en-US" sz="2400" dirty="0">
                <a:latin typeface="Times New Roman" pitchFamily="18" charset="0"/>
                <a:cs typeface="Times New Roman" pitchFamily="18" charset="0"/>
              </a:rPr>
              <a:t>.</a:t>
            </a:r>
          </a:p>
          <a:p>
            <a:pPr marL="1033122" indent="-1033122" algn="just">
              <a:tabLst>
                <a:tab pos="1033122" algn="l"/>
              </a:tabLst>
              <a:defRPr/>
            </a:pPr>
            <a:r>
              <a:rPr lang="en-US" sz="2400" b="1" dirty="0" err="1">
                <a:latin typeface="Times New Roman" pitchFamily="18" charset="0"/>
                <a:cs typeface="Times New Roman" pitchFamily="18" charset="0"/>
              </a:rPr>
              <a:t>Larutan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Standar</a:t>
            </a:r>
            <a:r>
              <a:rPr lang="en-US" sz="2400" b="1" dirty="0">
                <a:latin typeface="Times New Roman" pitchFamily="18" charset="0"/>
                <a:cs typeface="Times New Roman" pitchFamily="18" charset="0"/>
              </a:rPr>
              <a:t> serum </a:t>
            </a:r>
            <a:r>
              <a:rPr lang="en-US" sz="2400" b="1" dirty="0" err="1">
                <a:latin typeface="Times New Roman" pitchFamily="18" charset="0"/>
                <a:cs typeface="Times New Roman" pitchFamily="18" charset="0"/>
              </a:rPr>
              <a:t>Bovin</a:t>
            </a:r>
            <a:r>
              <a:rPr lang="en-US" sz="2400" b="1" dirty="0">
                <a:latin typeface="Times New Roman" pitchFamily="18" charset="0"/>
                <a:cs typeface="Times New Roman" pitchFamily="18" charset="0"/>
              </a:rPr>
              <a:t> albumin 0,3 mg/ ml :</a:t>
            </a:r>
            <a:endParaRPr lang="en-US" sz="2400" dirty="0">
              <a:latin typeface="Times New Roman" pitchFamily="18" charset="0"/>
              <a:cs typeface="Times New Roman" pitchFamily="18" charset="0"/>
            </a:endParaRPr>
          </a:p>
          <a:p>
            <a:pPr marL="1033122" indent="-1033122" algn="just">
              <a:tabLst>
                <a:tab pos="1033122" algn="l"/>
              </a:tabLst>
              <a:defRPr/>
            </a:pPr>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Larutkan</a:t>
            </a:r>
            <a:r>
              <a:rPr lang="en-US" sz="2800" dirty="0">
                <a:latin typeface="Times New Roman" pitchFamily="18" charset="0"/>
                <a:cs typeface="Times New Roman" pitchFamily="18" charset="0"/>
              </a:rPr>
              <a:t>  0,03  g  serum  </a:t>
            </a:r>
            <a:r>
              <a:rPr lang="en-US" sz="2800" dirty="0" err="1">
                <a:latin typeface="Times New Roman" pitchFamily="18" charset="0"/>
                <a:cs typeface="Times New Roman" pitchFamily="18" charset="0"/>
              </a:rPr>
              <a:t>bovin</a:t>
            </a:r>
            <a:r>
              <a:rPr lang="en-US" sz="2800" dirty="0">
                <a:latin typeface="Times New Roman" pitchFamily="18" charset="0"/>
                <a:cs typeface="Times New Roman" pitchFamily="18" charset="0"/>
              </a:rPr>
              <a:t>  albumin (BSA) </a:t>
            </a:r>
            <a:r>
              <a:rPr lang="en-US" sz="2800" dirty="0" err="1">
                <a:latin typeface="Times New Roman" pitchFamily="18" charset="0"/>
                <a:cs typeface="Times New Roman" pitchFamily="18" charset="0"/>
              </a:rPr>
              <a:t>ke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dalam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larutan</a:t>
            </a:r>
            <a:r>
              <a:rPr lang="en-US" sz="2800" dirty="0">
                <a:latin typeface="Times New Roman" pitchFamily="18" charset="0"/>
                <a:cs typeface="Times New Roman" pitchFamily="18" charset="0"/>
              </a:rPr>
              <a:t> buffer </a:t>
            </a:r>
            <a:r>
              <a:rPr lang="en-US" sz="2800" dirty="0" err="1">
                <a:latin typeface="Times New Roman" pitchFamily="18" charset="0"/>
                <a:cs typeface="Times New Roman" pitchFamily="18" charset="0"/>
              </a:rPr>
              <a:t>sitrat</a:t>
            </a:r>
            <a:r>
              <a:rPr lang="en-US" sz="2800" dirty="0">
                <a:latin typeface="Times New Roman" pitchFamily="18" charset="0"/>
                <a:cs typeface="Times New Roman" pitchFamily="18" charset="0"/>
              </a:rPr>
              <a:t> 0,02 M pH 6,0 yang  </a:t>
            </a:r>
            <a:r>
              <a:rPr lang="en-US" sz="2800" dirty="0" err="1">
                <a:latin typeface="Times New Roman" pitchFamily="18" charset="0"/>
                <a:cs typeface="Times New Roman" pitchFamily="18" charset="0"/>
              </a:rPr>
              <a:t>telah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didinginkan</a:t>
            </a:r>
            <a:r>
              <a:rPr lang="en-US" sz="2800" dirty="0">
                <a:latin typeface="Times New Roman" pitchFamily="18" charset="0"/>
                <a:cs typeface="Times New Roman" pitchFamily="18" charset="0"/>
              </a:rPr>
              <a:t>  pada  </a:t>
            </a:r>
            <a:r>
              <a:rPr lang="en-US" sz="2800" dirty="0" err="1">
                <a:latin typeface="Times New Roman" pitchFamily="18" charset="0"/>
                <a:cs typeface="Times New Roman" pitchFamily="18" charset="0"/>
              </a:rPr>
              <a:t>suhu</a:t>
            </a:r>
            <a:r>
              <a:rPr lang="en-US" sz="2800" dirty="0">
                <a:latin typeface="Times New Roman" pitchFamily="18" charset="0"/>
                <a:cs typeface="Times New Roman" pitchFamily="18" charset="0"/>
              </a:rPr>
              <a:t>  10</a:t>
            </a:r>
            <a:r>
              <a:rPr lang="en-US" sz="2800" baseline="30000" dirty="0">
                <a:latin typeface="Times New Roman" pitchFamily="18" charset="0"/>
                <a:cs typeface="Times New Roman" pitchFamily="18" charset="0"/>
              </a:rPr>
              <a:t>o</a:t>
            </a:r>
            <a:r>
              <a:rPr lang="en-US" sz="2800" dirty="0">
                <a:latin typeface="Times New Roman" pitchFamily="18" charset="0"/>
                <a:cs typeface="Times New Roman" pitchFamily="18" charset="0"/>
              </a:rPr>
              <a:t>C  </a:t>
            </a:r>
            <a:r>
              <a:rPr lang="en-US" sz="2800" dirty="0" err="1">
                <a:latin typeface="Times New Roman" pitchFamily="18" charset="0"/>
                <a:cs typeface="Times New Roman" pitchFamily="18" charset="0"/>
              </a:rPr>
              <a:t>selama</a:t>
            </a:r>
            <a:r>
              <a:rPr lang="en-US" sz="2800" dirty="0">
                <a:latin typeface="Times New Roman" pitchFamily="18" charset="0"/>
                <a:cs typeface="Times New Roman" pitchFamily="18" charset="0"/>
              </a:rPr>
              <a:t>  24 jam </a:t>
            </a:r>
            <a:r>
              <a:rPr lang="en-US" sz="2800" dirty="0" err="1">
                <a:latin typeface="Times New Roman" pitchFamily="18" charset="0"/>
                <a:cs typeface="Times New Roman" pitchFamily="18" charset="0"/>
              </a:rPr>
              <a:t>hingga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mencapai</a:t>
            </a:r>
            <a:r>
              <a:rPr lang="en-US" sz="2800" dirty="0">
                <a:latin typeface="Times New Roman" pitchFamily="18" charset="0"/>
                <a:cs typeface="Times New Roman" pitchFamily="18" charset="0"/>
              </a:rPr>
              <a:t> volume 100 ml. </a:t>
            </a:r>
            <a:r>
              <a:rPr lang="en-US" sz="2800" dirty="0" err="1">
                <a:latin typeface="Times New Roman" pitchFamily="18" charset="0"/>
                <a:cs typeface="Times New Roman" pitchFamily="18" charset="0"/>
              </a:rPr>
              <a:t>Jadi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kadar</a:t>
            </a:r>
            <a:r>
              <a:rPr lang="en-US" sz="2800" dirty="0">
                <a:latin typeface="Times New Roman" pitchFamily="18" charset="0"/>
                <a:cs typeface="Times New Roman" pitchFamily="18" charset="0"/>
              </a:rPr>
              <a:t> = 30 mg/100 ml </a:t>
            </a:r>
            <a:r>
              <a:rPr lang="en-US" sz="2800" dirty="0" err="1">
                <a:latin typeface="Times New Roman" pitchFamily="18" charset="0"/>
                <a:cs typeface="Times New Roman" pitchFamily="18" charset="0"/>
              </a:rPr>
              <a:t>atau</a:t>
            </a:r>
            <a:r>
              <a:rPr lang="en-US" sz="2800" dirty="0">
                <a:latin typeface="Times New Roman" pitchFamily="18" charset="0"/>
                <a:cs typeface="Times New Roman" pitchFamily="18" charset="0"/>
              </a:rPr>
              <a:t> 0,3 mg/ml</a:t>
            </a:r>
          </a:p>
          <a:p>
            <a:pPr marL="237398" indent="-237398">
              <a:spcBef>
                <a:spcPct val="20000"/>
              </a:spcBef>
              <a:buClr>
                <a:schemeClr val="tx1"/>
              </a:buClr>
              <a:defRPr/>
            </a:pPr>
            <a:endParaRPr lang="en-US" sz="1385" b="1" kern="0" dirty="0">
              <a:solidFill>
                <a:srgbClr val="CC0000"/>
              </a:solidFill>
              <a:latin typeface="+mj-lt"/>
              <a:ea typeface="+mj-ea"/>
              <a:cs typeface="+mj-cs"/>
            </a:endParaRPr>
          </a:p>
        </p:txBody>
      </p:sp>
    </p:spTree>
    <p:extLst>
      <p:ext uri="{BB962C8B-B14F-4D97-AF65-F5344CB8AC3E}">
        <p14:creationId xmlns:p14="http://schemas.microsoft.com/office/powerpoint/2010/main" val="948188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itle 1"/>
          <p:cNvSpPr>
            <a:spLocks noGrp="1"/>
          </p:cNvSpPr>
          <p:nvPr>
            <p:ph type="title"/>
          </p:nvPr>
        </p:nvSpPr>
        <p:spPr>
          <a:xfrm>
            <a:off x="4800600" y="113745"/>
            <a:ext cx="5943600" cy="492443"/>
          </a:xfrm>
        </p:spPr>
        <p:txBody>
          <a:bodyPr/>
          <a:lstStyle/>
          <a:p>
            <a:r>
              <a:rPr lang="en-US" sz="3200" dirty="0" err="1"/>
              <a:t>P</a:t>
            </a:r>
            <a:r>
              <a:rPr lang="en-US" sz="3200" b="1" dirty="0" err="1"/>
              <a:t>rosedur</a:t>
            </a:r>
            <a:endParaRPr lang="en-US" sz="3200" b="1" dirty="0"/>
          </a:p>
        </p:txBody>
      </p:sp>
      <p:sp>
        <p:nvSpPr>
          <p:cNvPr id="3" name="Title 1"/>
          <p:cNvSpPr txBox="1">
            <a:spLocks/>
          </p:cNvSpPr>
          <p:nvPr/>
        </p:nvSpPr>
        <p:spPr bwMode="auto">
          <a:xfrm>
            <a:off x="0" y="838200"/>
            <a:ext cx="12115800" cy="3481754"/>
          </a:xfrm>
          <a:prstGeom prst="rect">
            <a:avLst/>
          </a:prstGeom>
          <a:noFill/>
          <a:ln w="9525">
            <a:noFill/>
            <a:miter lim="800000"/>
            <a:headEnd/>
            <a:tailEnd/>
          </a:ln>
        </p:spPr>
        <p:txBody>
          <a:bodyPr/>
          <a:lstStyle/>
          <a:p>
            <a:pPr marL="116501" indent="-116501">
              <a:buFont typeface="Arial" pitchFamily="34" charset="0"/>
              <a:buChar char="•"/>
              <a:defRPr/>
            </a:pPr>
            <a:r>
              <a:rPr lang="en-US" sz="1385" dirty="0"/>
              <a:t> </a:t>
            </a:r>
            <a:r>
              <a:rPr lang="en-US" sz="2600" dirty="0" err="1">
                <a:latin typeface="Times New Roman" pitchFamily="18" charset="0"/>
                <a:cs typeface="Times New Roman" pitchFamily="18" charset="0"/>
              </a:rPr>
              <a:t>Buat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larutan</a:t>
            </a:r>
            <a:r>
              <a:rPr lang="en-US" sz="2600" dirty="0">
                <a:latin typeface="Times New Roman" pitchFamily="18" charset="0"/>
                <a:cs typeface="Times New Roman" pitchFamily="18" charset="0"/>
              </a:rPr>
              <a:t> serum </a:t>
            </a:r>
            <a:r>
              <a:rPr lang="en-US" sz="2600" dirty="0" err="1">
                <a:latin typeface="Times New Roman" pitchFamily="18" charset="0"/>
                <a:cs typeface="Times New Roman" pitchFamily="18" charset="0"/>
              </a:rPr>
              <a:t>bovin</a:t>
            </a:r>
            <a:r>
              <a:rPr lang="en-US" sz="2600" dirty="0">
                <a:latin typeface="Times New Roman" pitchFamily="18" charset="0"/>
                <a:cs typeface="Times New Roman" pitchFamily="18" charset="0"/>
              </a:rPr>
              <a:t> albumin </a:t>
            </a:r>
            <a:r>
              <a:rPr lang="en-US" sz="2600" dirty="0" err="1">
                <a:latin typeface="Times New Roman" pitchFamily="18" charset="0"/>
                <a:cs typeface="Times New Roman" pitchFamily="18" charset="0"/>
              </a:rPr>
              <a:t>standar</a:t>
            </a:r>
            <a:r>
              <a:rPr lang="en-US" sz="2600" dirty="0">
                <a:latin typeface="Times New Roman" pitchFamily="18" charset="0"/>
                <a:cs typeface="Times New Roman" pitchFamily="18" charset="0"/>
              </a:rPr>
              <a:t>  0,3 mg BSA/ ml </a:t>
            </a:r>
            <a:r>
              <a:rPr lang="en-US" sz="2600" dirty="0" err="1">
                <a:latin typeface="Times New Roman" pitchFamily="18" charset="0"/>
                <a:cs typeface="Times New Roman" pitchFamily="18" charset="0"/>
              </a:rPr>
              <a:t>atau</a:t>
            </a:r>
            <a:r>
              <a:rPr lang="en-US" sz="2600" dirty="0">
                <a:latin typeface="Times New Roman" pitchFamily="18" charset="0"/>
                <a:cs typeface="Times New Roman" pitchFamily="18" charset="0"/>
              </a:rPr>
              <a:t> 30 mg BSA / 100 ml</a:t>
            </a:r>
          </a:p>
          <a:p>
            <a:pPr marL="116501" indent="-116501">
              <a:buFont typeface="Arial" pitchFamily="34" charset="0"/>
              <a:buChar char="•"/>
              <a:defRPr/>
            </a:pPr>
            <a:r>
              <a:rPr lang="en-US" sz="2600" dirty="0">
                <a:latin typeface="Times New Roman" pitchFamily="18" charset="0"/>
                <a:cs typeface="Times New Roman" pitchFamily="18" charset="0"/>
              </a:rPr>
              <a:t>Dari </a:t>
            </a:r>
            <a:r>
              <a:rPr lang="en-US" sz="2600" dirty="0" err="1">
                <a:latin typeface="Times New Roman" pitchFamily="18" charset="0"/>
                <a:cs typeface="Times New Roman" pitchFamily="18" charset="0"/>
              </a:rPr>
              <a:t>larutan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gula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standar</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tersebut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dilakukan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pengenceran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sebagai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berikut</a:t>
            </a:r>
            <a:endParaRPr lang="en-US" sz="2600" dirty="0">
              <a:latin typeface="Times New Roman" pitchFamily="18" charset="0"/>
              <a:cs typeface="Times New Roman" pitchFamily="18" charset="0"/>
            </a:endParaRPr>
          </a:p>
          <a:p>
            <a:pPr marL="116501" indent="-116501">
              <a:buFont typeface="Arial" pitchFamily="34" charset="0"/>
              <a:buChar char="•"/>
              <a:defRPr/>
            </a:pPr>
            <a:endParaRPr lang="en-US" sz="2800" b="1" kern="0" dirty="0">
              <a:latin typeface="Times New Roman" pitchFamily="18" charset="0"/>
              <a:ea typeface="+mj-ea"/>
              <a:cs typeface="Times New Roman" pitchFamily="18" charset="0"/>
            </a:endParaRPr>
          </a:p>
          <a:p>
            <a:pPr marL="116501" indent="-116501">
              <a:buFont typeface="Arial" pitchFamily="34" charset="0"/>
              <a:buChar char="•"/>
              <a:defRPr/>
            </a:pPr>
            <a:endParaRPr lang="en-US" sz="1385" b="1" kern="0" dirty="0">
              <a:solidFill>
                <a:srgbClr val="CC0000"/>
              </a:solidFill>
              <a:latin typeface="Times New Roman" pitchFamily="18" charset="0"/>
              <a:ea typeface="+mj-ea"/>
              <a:cs typeface="Times New Roman" pitchFamily="18" charset="0"/>
            </a:endParaRPr>
          </a:p>
          <a:p>
            <a:pPr marL="116501" indent="-116501">
              <a:buFont typeface="Arial" pitchFamily="34" charset="0"/>
              <a:buChar char="•"/>
              <a:defRPr/>
            </a:pPr>
            <a:endParaRPr lang="en-US" sz="1385" b="1" kern="0" dirty="0">
              <a:solidFill>
                <a:srgbClr val="CC0000"/>
              </a:solidFill>
              <a:latin typeface="Times New Roman" pitchFamily="18" charset="0"/>
              <a:ea typeface="+mj-ea"/>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949919622"/>
              </p:ext>
            </p:extLst>
          </p:nvPr>
        </p:nvGraphicFramePr>
        <p:xfrm>
          <a:off x="355600" y="1905000"/>
          <a:ext cx="10363200" cy="2546106"/>
        </p:xfrm>
        <a:graphic>
          <a:graphicData uri="http://schemas.openxmlformats.org/drawingml/2006/table">
            <a:tbl>
              <a:tblPr/>
              <a:tblGrid>
                <a:gridCol w="3424664">
                  <a:extLst>
                    <a:ext uri="{9D8B030D-6E8A-4147-A177-3AD203B41FA5}">
                      <a16:colId xmlns:a16="http://schemas.microsoft.com/office/drawing/2014/main" val="20000"/>
                    </a:ext>
                  </a:extLst>
                </a:gridCol>
                <a:gridCol w="824670">
                  <a:extLst>
                    <a:ext uri="{9D8B030D-6E8A-4147-A177-3AD203B41FA5}">
                      <a16:colId xmlns:a16="http://schemas.microsoft.com/office/drawing/2014/main" val="20001"/>
                    </a:ext>
                  </a:extLst>
                </a:gridCol>
                <a:gridCol w="843187">
                  <a:extLst>
                    <a:ext uri="{9D8B030D-6E8A-4147-A177-3AD203B41FA5}">
                      <a16:colId xmlns:a16="http://schemas.microsoft.com/office/drawing/2014/main" val="20002"/>
                    </a:ext>
                  </a:extLst>
                </a:gridCol>
                <a:gridCol w="1020131">
                  <a:extLst>
                    <a:ext uri="{9D8B030D-6E8A-4147-A177-3AD203B41FA5}">
                      <a16:colId xmlns:a16="http://schemas.microsoft.com/office/drawing/2014/main" val="20003"/>
                    </a:ext>
                  </a:extLst>
                </a:gridCol>
                <a:gridCol w="1020131">
                  <a:extLst>
                    <a:ext uri="{9D8B030D-6E8A-4147-A177-3AD203B41FA5}">
                      <a16:colId xmlns:a16="http://schemas.microsoft.com/office/drawing/2014/main" val="20004"/>
                    </a:ext>
                  </a:extLst>
                </a:gridCol>
                <a:gridCol w="927393">
                  <a:extLst>
                    <a:ext uri="{9D8B030D-6E8A-4147-A177-3AD203B41FA5}">
                      <a16:colId xmlns:a16="http://schemas.microsoft.com/office/drawing/2014/main" val="20005"/>
                    </a:ext>
                  </a:extLst>
                </a:gridCol>
                <a:gridCol w="1020131">
                  <a:extLst>
                    <a:ext uri="{9D8B030D-6E8A-4147-A177-3AD203B41FA5}">
                      <a16:colId xmlns:a16="http://schemas.microsoft.com/office/drawing/2014/main" val="20006"/>
                    </a:ext>
                  </a:extLst>
                </a:gridCol>
                <a:gridCol w="1282893">
                  <a:extLst>
                    <a:ext uri="{9D8B030D-6E8A-4147-A177-3AD203B41FA5}">
                      <a16:colId xmlns:a16="http://schemas.microsoft.com/office/drawing/2014/main" val="20007"/>
                    </a:ext>
                  </a:extLst>
                </a:gridCol>
              </a:tblGrid>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chemeClr val="tx1"/>
                          </a:solidFill>
                          <a:effectLst/>
                          <a:latin typeface="Arial" charset="0"/>
                          <a:ea typeface="Times New Roman" pitchFamily="18" charset="0"/>
                          <a:cs typeface="Arial" charset="0"/>
                        </a:rPr>
                        <a:t>No. </a:t>
                      </a:r>
                      <a:r>
                        <a:rPr kumimoji="0" lang="en-US" sz="2600" b="1" i="0" u="none" strike="noStrike" cap="none" normalizeH="0" baseline="0" dirty="0" err="1">
                          <a:ln>
                            <a:noFill/>
                          </a:ln>
                          <a:solidFill>
                            <a:schemeClr val="tx1"/>
                          </a:solidFill>
                          <a:effectLst/>
                          <a:latin typeface="Arial" charset="0"/>
                          <a:ea typeface="Times New Roman" pitchFamily="18" charset="0"/>
                          <a:cs typeface="Arial" charset="0"/>
                        </a:rPr>
                        <a:t>Tabung</a:t>
                      </a:r>
                      <a:endParaRPr kumimoji="0" lang="en-US" sz="2600" b="0" i="0" u="none" strike="noStrike" cap="none" normalizeH="0" baseline="0" dirty="0">
                        <a:ln>
                          <a:noFill/>
                        </a:ln>
                        <a:solidFill>
                          <a:schemeClr val="tx1"/>
                        </a:solidFill>
                        <a:effectLst/>
                        <a:latin typeface="Arial" charset="0"/>
                        <a:ea typeface="Times New Roman" pitchFamily="18" charset="0"/>
                        <a:cs typeface="Arial"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a:ln>
                            <a:noFill/>
                          </a:ln>
                          <a:solidFill>
                            <a:schemeClr val="tx1"/>
                          </a:solidFill>
                          <a:effectLst/>
                          <a:latin typeface="Arial" charset="0"/>
                          <a:ea typeface="Times New Roman" pitchFamily="18" charset="0"/>
                          <a:cs typeface="Arial" charset="0"/>
                        </a:rPr>
                        <a:t>1</a:t>
                      </a:r>
                      <a:endParaRPr kumimoji="0" lang="en-US" sz="2600" b="0" i="0" u="none" strike="noStrike" cap="none" normalizeH="0" baseline="0">
                        <a:ln>
                          <a:noFill/>
                        </a:ln>
                        <a:solidFill>
                          <a:schemeClr val="tx1"/>
                        </a:solidFill>
                        <a:effectLst/>
                        <a:latin typeface="Arial" charset="0"/>
                        <a:ea typeface="Times New Roman" pitchFamily="18" charset="0"/>
                        <a:cs typeface="Arial"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a:ln>
                            <a:noFill/>
                          </a:ln>
                          <a:solidFill>
                            <a:schemeClr val="tx1"/>
                          </a:solidFill>
                          <a:effectLst/>
                          <a:latin typeface="Arial" charset="0"/>
                          <a:ea typeface="Times New Roman" pitchFamily="18" charset="0"/>
                          <a:cs typeface="Arial" charset="0"/>
                        </a:rPr>
                        <a:t>2</a:t>
                      </a:r>
                      <a:endParaRPr kumimoji="0" lang="en-US" sz="2600" b="0" i="0" u="none" strike="noStrike" cap="none" normalizeH="0" baseline="0">
                        <a:ln>
                          <a:noFill/>
                        </a:ln>
                        <a:solidFill>
                          <a:schemeClr val="tx1"/>
                        </a:solidFill>
                        <a:effectLst/>
                        <a:latin typeface="Arial" charset="0"/>
                        <a:ea typeface="Times New Roman" pitchFamily="18" charset="0"/>
                        <a:cs typeface="Arial"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a:ln>
                            <a:noFill/>
                          </a:ln>
                          <a:solidFill>
                            <a:schemeClr val="tx1"/>
                          </a:solidFill>
                          <a:effectLst/>
                          <a:latin typeface="Arial" charset="0"/>
                          <a:ea typeface="Times New Roman" pitchFamily="18" charset="0"/>
                          <a:cs typeface="Arial" charset="0"/>
                        </a:rPr>
                        <a:t>3</a:t>
                      </a:r>
                      <a:endParaRPr kumimoji="0" lang="en-US" sz="2600" b="0" i="0" u="none" strike="noStrike" cap="none" normalizeH="0" baseline="0">
                        <a:ln>
                          <a:noFill/>
                        </a:ln>
                        <a:solidFill>
                          <a:schemeClr val="tx1"/>
                        </a:solidFill>
                        <a:effectLst/>
                        <a:latin typeface="Arial" charset="0"/>
                        <a:ea typeface="Times New Roman" pitchFamily="18" charset="0"/>
                        <a:cs typeface="Arial"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a:ln>
                            <a:noFill/>
                          </a:ln>
                          <a:solidFill>
                            <a:schemeClr val="tx1"/>
                          </a:solidFill>
                          <a:effectLst/>
                          <a:latin typeface="Arial" charset="0"/>
                          <a:ea typeface="Times New Roman" pitchFamily="18" charset="0"/>
                          <a:cs typeface="Arial" charset="0"/>
                        </a:rPr>
                        <a:t>4</a:t>
                      </a:r>
                      <a:endParaRPr kumimoji="0" lang="en-US" sz="2600" b="0" i="0" u="none" strike="noStrike" cap="none" normalizeH="0" baseline="0">
                        <a:ln>
                          <a:noFill/>
                        </a:ln>
                        <a:solidFill>
                          <a:schemeClr val="tx1"/>
                        </a:solidFill>
                        <a:effectLst/>
                        <a:latin typeface="Arial" charset="0"/>
                        <a:ea typeface="Times New Roman" pitchFamily="18" charset="0"/>
                        <a:cs typeface="Arial"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a:ln>
                            <a:noFill/>
                          </a:ln>
                          <a:solidFill>
                            <a:schemeClr val="tx1"/>
                          </a:solidFill>
                          <a:effectLst/>
                          <a:latin typeface="Arial" charset="0"/>
                          <a:ea typeface="Times New Roman" pitchFamily="18" charset="0"/>
                          <a:cs typeface="Arial" charset="0"/>
                        </a:rPr>
                        <a:t>5</a:t>
                      </a:r>
                      <a:endParaRPr kumimoji="0" lang="en-US" sz="2600" b="0" i="0" u="none" strike="noStrike" cap="none" normalizeH="0" baseline="0">
                        <a:ln>
                          <a:noFill/>
                        </a:ln>
                        <a:solidFill>
                          <a:schemeClr val="tx1"/>
                        </a:solidFill>
                        <a:effectLst/>
                        <a:latin typeface="Arial" charset="0"/>
                        <a:ea typeface="Times New Roman" pitchFamily="18" charset="0"/>
                        <a:cs typeface="Arial"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a:ln>
                            <a:noFill/>
                          </a:ln>
                          <a:solidFill>
                            <a:schemeClr val="tx1"/>
                          </a:solidFill>
                          <a:effectLst/>
                          <a:latin typeface="Arial" charset="0"/>
                          <a:ea typeface="Times New Roman" pitchFamily="18" charset="0"/>
                          <a:cs typeface="Arial" charset="0"/>
                        </a:rPr>
                        <a:t>6</a:t>
                      </a:r>
                      <a:endParaRPr kumimoji="0" lang="en-US" sz="2600" b="0" i="0" u="none" strike="noStrike" cap="none" normalizeH="0" baseline="0">
                        <a:ln>
                          <a:noFill/>
                        </a:ln>
                        <a:solidFill>
                          <a:schemeClr val="tx1"/>
                        </a:solidFill>
                        <a:effectLst/>
                        <a:latin typeface="Arial" charset="0"/>
                        <a:ea typeface="Times New Roman" pitchFamily="18" charset="0"/>
                        <a:cs typeface="Arial"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a:ln>
                            <a:noFill/>
                          </a:ln>
                          <a:solidFill>
                            <a:schemeClr val="tx1"/>
                          </a:solidFill>
                          <a:effectLst/>
                          <a:latin typeface="Arial" charset="0"/>
                          <a:ea typeface="Times New Roman" pitchFamily="18" charset="0"/>
                          <a:cs typeface="Arial" charset="0"/>
                        </a:rPr>
                        <a:t>ml lar.</a:t>
                      </a:r>
                      <a:endParaRPr kumimoji="0" lang="en-US" sz="2600" b="0" i="0" u="none" strike="noStrike" cap="none" normalizeH="0" baseline="0">
                        <a:ln>
                          <a:noFill/>
                        </a:ln>
                        <a:solidFill>
                          <a:schemeClr val="tx1"/>
                        </a:solidFill>
                        <a:effectLst/>
                        <a:latin typeface="Arial" charset="0"/>
                        <a:ea typeface="Times New Roman" pitchFamily="18" charset="0"/>
                        <a:cs typeface="Arial"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3189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err="1">
                          <a:ln>
                            <a:noFill/>
                          </a:ln>
                          <a:solidFill>
                            <a:schemeClr val="tx1"/>
                          </a:solidFill>
                          <a:effectLst/>
                          <a:latin typeface="Arial" charset="0"/>
                          <a:ea typeface="Times New Roman" pitchFamily="18" charset="0"/>
                          <a:cs typeface="Arial" charset="0"/>
                        </a:rPr>
                        <a:t>Larutan</a:t>
                      </a:r>
                      <a:r>
                        <a:rPr kumimoji="0" lang="en-US" sz="2600" b="1" i="0" u="none" strike="noStrike" cap="none" normalizeH="0" baseline="0" dirty="0">
                          <a:ln>
                            <a:noFill/>
                          </a:ln>
                          <a:solidFill>
                            <a:schemeClr val="tx1"/>
                          </a:solidFill>
                          <a:effectLst/>
                          <a:latin typeface="Arial" charset="0"/>
                          <a:ea typeface="Times New Roman" pitchFamily="18" charset="0"/>
                          <a:cs typeface="Arial" charset="0"/>
                        </a:rPr>
                        <a:t> </a:t>
                      </a:r>
                      <a:r>
                        <a:rPr kumimoji="0" lang="en-US" sz="2600" b="1" i="0" u="none" strike="noStrike" cap="none" normalizeH="0" baseline="0" dirty="0" err="1">
                          <a:ln>
                            <a:noFill/>
                          </a:ln>
                          <a:solidFill>
                            <a:schemeClr val="tx1"/>
                          </a:solidFill>
                          <a:effectLst/>
                          <a:latin typeface="Arial" charset="0"/>
                          <a:ea typeface="Times New Roman" pitchFamily="18" charset="0"/>
                          <a:cs typeface="Arial" charset="0"/>
                        </a:rPr>
                        <a:t>standar</a:t>
                      </a:r>
                      <a:r>
                        <a:rPr kumimoji="0" lang="en-US" sz="2600" b="1" i="0" u="none" strike="noStrike" cap="none" normalizeH="0" baseline="0" dirty="0">
                          <a:ln>
                            <a:noFill/>
                          </a:ln>
                          <a:solidFill>
                            <a:schemeClr val="tx1"/>
                          </a:solidFill>
                          <a:effectLst/>
                          <a:latin typeface="Arial" charset="0"/>
                          <a:ea typeface="Times New Roman" pitchFamily="18" charset="0"/>
                          <a:cs typeface="Arial" charset="0"/>
                        </a:rPr>
                        <a:t> (ml)</a:t>
                      </a:r>
                      <a:endParaRPr kumimoji="0" lang="en-US" sz="2600" b="0" i="0" u="none" strike="noStrike" cap="none" normalizeH="0" baseline="0" dirty="0">
                        <a:ln>
                          <a:noFill/>
                        </a:ln>
                        <a:solidFill>
                          <a:schemeClr val="tx1"/>
                        </a:solidFill>
                        <a:effectLst/>
                        <a:latin typeface="Arial" charset="0"/>
                        <a:ea typeface="Times New Roman" pitchFamily="18" charset="0"/>
                        <a:cs typeface="Arial"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a:ln>
                            <a:noFill/>
                          </a:ln>
                          <a:solidFill>
                            <a:schemeClr val="tx1"/>
                          </a:solidFill>
                          <a:effectLst/>
                          <a:latin typeface="Arial" charset="0"/>
                          <a:ea typeface="Times New Roman" pitchFamily="18" charset="0"/>
                          <a:cs typeface="Arial" charset="0"/>
                        </a:rPr>
                        <a:t>0,0</a:t>
                      </a: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a:ln>
                            <a:noFill/>
                          </a:ln>
                          <a:solidFill>
                            <a:schemeClr val="tx1"/>
                          </a:solidFill>
                          <a:effectLst/>
                          <a:latin typeface="Arial" charset="0"/>
                          <a:ea typeface="Times New Roman" pitchFamily="18" charset="0"/>
                          <a:cs typeface="Arial" charset="0"/>
                        </a:rPr>
                        <a:t>0,2</a:t>
                      </a: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a:ln>
                            <a:noFill/>
                          </a:ln>
                          <a:solidFill>
                            <a:schemeClr val="tx1"/>
                          </a:solidFill>
                          <a:effectLst/>
                          <a:latin typeface="Arial" charset="0"/>
                          <a:ea typeface="Times New Roman" pitchFamily="18" charset="0"/>
                          <a:cs typeface="Arial" charset="0"/>
                        </a:rPr>
                        <a:t>0,4</a:t>
                      </a: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a:ln>
                            <a:noFill/>
                          </a:ln>
                          <a:solidFill>
                            <a:schemeClr val="tx1"/>
                          </a:solidFill>
                          <a:effectLst/>
                          <a:latin typeface="Arial" charset="0"/>
                          <a:ea typeface="Times New Roman" pitchFamily="18" charset="0"/>
                          <a:cs typeface="Arial" charset="0"/>
                        </a:rPr>
                        <a:t>0,6</a:t>
                      </a: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a:ln>
                            <a:noFill/>
                          </a:ln>
                          <a:solidFill>
                            <a:schemeClr val="tx1"/>
                          </a:solidFill>
                          <a:effectLst/>
                          <a:latin typeface="Arial" charset="0"/>
                          <a:ea typeface="Times New Roman" pitchFamily="18" charset="0"/>
                          <a:cs typeface="Arial" charset="0"/>
                        </a:rPr>
                        <a:t>0,8</a:t>
                      </a: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a:ln>
                            <a:noFill/>
                          </a:ln>
                          <a:solidFill>
                            <a:schemeClr val="tx1"/>
                          </a:solidFill>
                          <a:effectLst/>
                          <a:latin typeface="Arial" charset="0"/>
                          <a:ea typeface="Times New Roman" pitchFamily="18" charset="0"/>
                          <a:cs typeface="Arial" charset="0"/>
                        </a:rPr>
                        <a:t>1,0</a:t>
                      </a: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a:ln>
                            <a:noFill/>
                          </a:ln>
                          <a:solidFill>
                            <a:schemeClr val="tx1"/>
                          </a:solidFill>
                          <a:effectLst/>
                          <a:latin typeface="Arial" charset="0"/>
                          <a:ea typeface="Times New Roman" pitchFamily="18" charset="0"/>
                          <a:cs typeface="Arial" charset="0"/>
                          <a:sym typeface="Symbol" pitchFamily="18" charset="2"/>
                        </a:rPr>
                        <a:t></a:t>
                      </a:r>
                      <a:endParaRPr kumimoji="0" lang="en-US" sz="2600" b="0" i="0" u="none" strike="noStrike" cap="none" normalizeH="0" baseline="0" dirty="0">
                        <a:ln>
                          <a:noFill/>
                        </a:ln>
                        <a:solidFill>
                          <a:schemeClr val="tx1"/>
                        </a:solidFill>
                        <a:effectLst/>
                        <a:latin typeface="Arial" charset="0"/>
                        <a:ea typeface="Times New Roman"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a:ln>
                            <a:noFill/>
                          </a:ln>
                          <a:solidFill>
                            <a:schemeClr val="tx1"/>
                          </a:solidFill>
                          <a:effectLst/>
                          <a:latin typeface="Arial" charset="0"/>
                          <a:ea typeface="Times New Roman" pitchFamily="18" charset="0"/>
                          <a:cs typeface="Arial" charset="0"/>
                          <a:sym typeface="Symbol" pitchFamily="18" charset="2"/>
                        </a:rPr>
                        <a:t></a:t>
                      </a:r>
                      <a:r>
                        <a:rPr kumimoji="0" lang="en-US" sz="2600" b="0" i="0" u="none" strike="noStrike" cap="none" normalizeH="0" baseline="0" dirty="0">
                          <a:ln>
                            <a:noFill/>
                          </a:ln>
                          <a:solidFill>
                            <a:schemeClr val="tx1"/>
                          </a:solidFill>
                          <a:effectLst/>
                          <a:latin typeface="Arial" charset="0"/>
                          <a:ea typeface="Times New Roman" pitchFamily="18" charset="0"/>
                          <a:cs typeface="Arial" charset="0"/>
                        </a:rPr>
                        <a:t> </a:t>
                      </a:r>
                      <a:r>
                        <a:rPr kumimoji="0" lang="en-US" sz="2600" b="1" i="0" u="none" strike="noStrike" cap="none" normalizeH="0" baseline="0" dirty="0">
                          <a:ln>
                            <a:noFill/>
                          </a:ln>
                          <a:solidFill>
                            <a:schemeClr val="tx1"/>
                          </a:solidFill>
                          <a:effectLst/>
                          <a:latin typeface="Arial" charset="0"/>
                          <a:ea typeface="Times New Roman" pitchFamily="18" charset="0"/>
                          <a:cs typeface="Arial" charset="0"/>
                        </a:rPr>
                        <a:t>1 ml</a:t>
                      </a:r>
                      <a:endParaRPr kumimoji="0" lang="en-US" sz="2600" b="0" i="0" u="none" strike="noStrike" cap="none" normalizeH="0" baseline="0" dirty="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a:ln>
                            <a:noFill/>
                          </a:ln>
                          <a:solidFill>
                            <a:schemeClr val="tx1"/>
                          </a:solidFill>
                          <a:effectLst/>
                          <a:latin typeface="Arial" charset="0"/>
                          <a:cs typeface="Times New Roman" pitchFamily="18" charset="0"/>
                          <a:sym typeface="Symbol" pitchFamily="18" charset="2"/>
                        </a:rPr>
                        <a:t></a:t>
                      </a:r>
                      <a:endParaRPr kumimoji="0" lang="en-US" sz="2600" b="0" i="0" u="none" strike="noStrike" cap="none" normalizeH="0" baseline="0" dirty="0">
                        <a:ln>
                          <a:noFill/>
                        </a:ln>
                        <a:solidFill>
                          <a:schemeClr val="tx1"/>
                        </a:solidFill>
                        <a:effectLst/>
                        <a:latin typeface="Arial" charset="0"/>
                        <a:cs typeface="Times New Roman" pitchFamily="18"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490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err="1">
                          <a:ln>
                            <a:noFill/>
                          </a:ln>
                          <a:solidFill>
                            <a:schemeClr val="tx1"/>
                          </a:solidFill>
                          <a:effectLst/>
                          <a:latin typeface="Arial" charset="0"/>
                          <a:ea typeface="Times New Roman" pitchFamily="18" charset="0"/>
                          <a:cs typeface="Arial" charset="0"/>
                        </a:rPr>
                        <a:t>Aquades</a:t>
                      </a:r>
                      <a:r>
                        <a:rPr kumimoji="0" lang="en-US" sz="2600" b="1" i="0" u="none" strike="noStrike" cap="none" normalizeH="0" baseline="0" dirty="0">
                          <a:ln>
                            <a:noFill/>
                          </a:ln>
                          <a:solidFill>
                            <a:schemeClr val="tx1"/>
                          </a:solidFill>
                          <a:effectLst/>
                          <a:latin typeface="Arial" charset="0"/>
                          <a:ea typeface="Times New Roman" pitchFamily="18" charset="0"/>
                          <a:cs typeface="Arial" charset="0"/>
                        </a:rPr>
                        <a:t> (ml)</a:t>
                      </a:r>
                      <a:endParaRPr kumimoji="0" lang="en-US" sz="2600" b="0" i="0" u="none" strike="noStrike" cap="none" normalizeH="0" baseline="0" dirty="0">
                        <a:ln>
                          <a:noFill/>
                        </a:ln>
                        <a:solidFill>
                          <a:schemeClr val="tx1"/>
                        </a:solidFill>
                        <a:effectLst/>
                        <a:latin typeface="Arial" charset="0"/>
                        <a:ea typeface="Times New Roman" pitchFamily="18" charset="0"/>
                        <a:cs typeface="Arial"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a:ln>
                            <a:noFill/>
                          </a:ln>
                          <a:solidFill>
                            <a:schemeClr val="tx1"/>
                          </a:solidFill>
                          <a:effectLst/>
                          <a:latin typeface="Arial" charset="0"/>
                          <a:ea typeface="Times New Roman" pitchFamily="18" charset="0"/>
                          <a:cs typeface="Arial" charset="0"/>
                        </a:rPr>
                        <a:t>1,0</a:t>
                      </a: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a:ln>
                            <a:noFill/>
                          </a:ln>
                          <a:solidFill>
                            <a:schemeClr val="tx1"/>
                          </a:solidFill>
                          <a:effectLst/>
                          <a:latin typeface="Arial" charset="0"/>
                          <a:ea typeface="Times New Roman" pitchFamily="18" charset="0"/>
                          <a:cs typeface="Arial" charset="0"/>
                        </a:rPr>
                        <a:t>0,8</a:t>
                      </a: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a:ln>
                            <a:noFill/>
                          </a:ln>
                          <a:solidFill>
                            <a:schemeClr val="tx1"/>
                          </a:solidFill>
                          <a:effectLst/>
                          <a:latin typeface="Arial" charset="0"/>
                          <a:ea typeface="Times New Roman" pitchFamily="18" charset="0"/>
                          <a:cs typeface="Arial" charset="0"/>
                        </a:rPr>
                        <a:t>0,6</a:t>
                      </a: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a:ln>
                            <a:noFill/>
                          </a:ln>
                          <a:solidFill>
                            <a:schemeClr val="tx1"/>
                          </a:solidFill>
                          <a:effectLst/>
                          <a:latin typeface="Arial" charset="0"/>
                          <a:ea typeface="Times New Roman" pitchFamily="18" charset="0"/>
                          <a:cs typeface="Arial" charset="0"/>
                        </a:rPr>
                        <a:t>0,4</a:t>
                      </a: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a:ln>
                            <a:noFill/>
                          </a:ln>
                          <a:solidFill>
                            <a:schemeClr val="tx1"/>
                          </a:solidFill>
                          <a:effectLst/>
                          <a:latin typeface="Arial" charset="0"/>
                          <a:ea typeface="Times New Roman" pitchFamily="18" charset="0"/>
                          <a:cs typeface="Arial" charset="0"/>
                        </a:rPr>
                        <a:t>0,2</a:t>
                      </a: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a:ln>
                            <a:noFill/>
                          </a:ln>
                          <a:solidFill>
                            <a:schemeClr val="tx1"/>
                          </a:solidFill>
                          <a:effectLst/>
                          <a:latin typeface="Arial" charset="0"/>
                          <a:ea typeface="Times New Roman" pitchFamily="18" charset="0"/>
                          <a:cs typeface="Arial" charset="0"/>
                        </a:rPr>
                        <a:t>0,0</a:t>
                      </a: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id-ID"/>
                    </a:p>
                  </a:txBody>
                  <a:tcPr/>
                </a:tc>
                <a:extLst>
                  <a:ext uri="{0D108BD9-81ED-4DB2-BD59-A6C34878D82A}">
                    <a16:rowId xmlns:a16="http://schemas.microsoft.com/office/drawing/2014/main" val="10002"/>
                  </a:ext>
                </a:extLst>
              </a:tr>
              <a:tr h="23189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a:ln>
                            <a:noFill/>
                          </a:ln>
                          <a:solidFill>
                            <a:schemeClr val="tx1"/>
                          </a:solidFill>
                          <a:effectLst/>
                          <a:latin typeface="Arial" charset="0"/>
                          <a:ea typeface="Times New Roman" pitchFamily="18" charset="0"/>
                          <a:cs typeface="Arial" charset="0"/>
                        </a:rPr>
                        <a:t>Kadar BSA (mg/ml)</a:t>
                      </a:r>
                      <a:endParaRPr kumimoji="0" lang="en-US" sz="2600" b="0" i="0" u="none" strike="noStrike" cap="none" normalizeH="0" baseline="0">
                        <a:ln>
                          <a:noFill/>
                        </a:ln>
                        <a:solidFill>
                          <a:schemeClr val="tx1"/>
                        </a:solidFill>
                        <a:effectLst/>
                        <a:latin typeface="Arial" charset="0"/>
                        <a:ea typeface="Times New Roman" pitchFamily="18" charset="0"/>
                        <a:cs typeface="Arial"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a:ln>
                            <a:noFill/>
                          </a:ln>
                          <a:solidFill>
                            <a:schemeClr val="tx1"/>
                          </a:solidFill>
                          <a:effectLst/>
                          <a:latin typeface="Arial" charset="0"/>
                          <a:ea typeface="Times New Roman" pitchFamily="18" charset="0"/>
                          <a:cs typeface="Arial" charset="0"/>
                        </a:rPr>
                        <a:t>0</a:t>
                      </a: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a:ln>
                            <a:noFill/>
                          </a:ln>
                          <a:solidFill>
                            <a:schemeClr val="tx1"/>
                          </a:solidFill>
                          <a:effectLst/>
                          <a:latin typeface="Arial" charset="0"/>
                          <a:ea typeface="Times New Roman" pitchFamily="18" charset="0"/>
                          <a:cs typeface="Arial" charset="0"/>
                        </a:rPr>
                        <a:t>0,06</a:t>
                      </a: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a:ln>
                            <a:noFill/>
                          </a:ln>
                          <a:solidFill>
                            <a:schemeClr val="tx1"/>
                          </a:solidFill>
                          <a:effectLst/>
                          <a:latin typeface="Arial" charset="0"/>
                          <a:ea typeface="Times New Roman" pitchFamily="18" charset="0"/>
                          <a:cs typeface="Arial" charset="0"/>
                        </a:rPr>
                        <a:t>0,12</a:t>
                      </a: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a:ln>
                            <a:noFill/>
                          </a:ln>
                          <a:solidFill>
                            <a:schemeClr val="tx1"/>
                          </a:solidFill>
                          <a:effectLst/>
                          <a:latin typeface="Arial" charset="0"/>
                          <a:ea typeface="Times New Roman" pitchFamily="18" charset="0"/>
                          <a:cs typeface="Arial" charset="0"/>
                        </a:rPr>
                        <a:t>0,18</a:t>
                      </a: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a:ln>
                            <a:noFill/>
                          </a:ln>
                          <a:solidFill>
                            <a:schemeClr val="tx1"/>
                          </a:solidFill>
                          <a:effectLst/>
                          <a:latin typeface="Arial" charset="0"/>
                          <a:ea typeface="Times New Roman" pitchFamily="18" charset="0"/>
                          <a:cs typeface="Arial" charset="0"/>
                        </a:rPr>
                        <a:t>0,24</a:t>
                      </a: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a:ln>
                            <a:noFill/>
                          </a:ln>
                          <a:solidFill>
                            <a:schemeClr val="tx1"/>
                          </a:solidFill>
                          <a:effectLst/>
                          <a:latin typeface="Arial" charset="0"/>
                          <a:ea typeface="Times New Roman" pitchFamily="18" charset="0"/>
                          <a:cs typeface="Arial" charset="0"/>
                        </a:rPr>
                        <a:t>0,3</a:t>
                      </a: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id-ID"/>
                    </a:p>
                  </a:txBody>
                  <a:tcPr/>
                </a:tc>
                <a:extLst>
                  <a:ext uri="{0D108BD9-81ED-4DB2-BD59-A6C34878D82A}">
                    <a16:rowId xmlns:a16="http://schemas.microsoft.com/office/drawing/2014/main" val="10003"/>
                  </a:ext>
                </a:extLst>
              </a:tr>
              <a:tr h="23189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chemeClr val="tx1"/>
                          </a:solidFill>
                          <a:effectLst/>
                          <a:latin typeface="Arial" charset="0"/>
                          <a:ea typeface="Times New Roman" pitchFamily="18" charset="0"/>
                          <a:cs typeface="Arial" charset="0"/>
                        </a:rPr>
                        <a:t>Kadar BSA (mg/100ml)</a:t>
                      </a:r>
                      <a:endParaRPr kumimoji="0" lang="en-US" sz="2600" b="0" i="0" u="none" strike="noStrike" cap="none" normalizeH="0" baseline="0" dirty="0">
                        <a:ln>
                          <a:noFill/>
                        </a:ln>
                        <a:solidFill>
                          <a:schemeClr val="tx1"/>
                        </a:solidFill>
                        <a:effectLst/>
                        <a:latin typeface="Arial" charset="0"/>
                        <a:ea typeface="Times New Roman" pitchFamily="18" charset="0"/>
                        <a:cs typeface="Arial"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a:ln>
                            <a:noFill/>
                          </a:ln>
                          <a:solidFill>
                            <a:schemeClr val="tx1"/>
                          </a:solidFill>
                          <a:effectLst/>
                          <a:latin typeface="Arial" charset="0"/>
                          <a:ea typeface="Times New Roman" pitchFamily="18" charset="0"/>
                          <a:cs typeface="Arial" charset="0"/>
                        </a:rPr>
                        <a:t>0</a:t>
                      </a: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a:ln>
                            <a:noFill/>
                          </a:ln>
                          <a:solidFill>
                            <a:schemeClr val="tx1"/>
                          </a:solidFill>
                          <a:effectLst/>
                          <a:latin typeface="Arial" charset="0"/>
                          <a:ea typeface="Times New Roman" pitchFamily="18" charset="0"/>
                          <a:cs typeface="Arial" charset="0"/>
                        </a:rPr>
                        <a:t>6</a:t>
                      </a: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a:ln>
                            <a:noFill/>
                          </a:ln>
                          <a:solidFill>
                            <a:schemeClr val="tx1"/>
                          </a:solidFill>
                          <a:effectLst/>
                          <a:latin typeface="Arial" charset="0"/>
                          <a:ea typeface="Times New Roman" pitchFamily="18" charset="0"/>
                          <a:cs typeface="Arial" charset="0"/>
                        </a:rPr>
                        <a:t>12</a:t>
                      </a: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a:ln>
                            <a:noFill/>
                          </a:ln>
                          <a:solidFill>
                            <a:schemeClr val="tx1"/>
                          </a:solidFill>
                          <a:effectLst/>
                          <a:latin typeface="Arial" charset="0"/>
                          <a:ea typeface="Times New Roman" pitchFamily="18" charset="0"/>
                          <a:cs typeface="Arial" charset="0"/>
                        </a:rPr>
                        <a:t>18</a:t>
                      </a: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a:ln>
                            <a:noFill/>
                          </a:ln>
                          <a:solidFill>
                            <a:schemeClr val="tx1"/>
                          </a:solidFill>
                          <a:effectLst/>
                          <a:latin typeface="Arial" charset="0"/>
                          <a:ea typeface="Times New Roman" pitchFamily="18" charset="0"/>
                          <a:cs typeface="Arial" charset="0"/>
                        </a:rPr>
                        <a:t>24</a:t>
                      </a: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a:ln>
                            <a:noFill/>
                          </a:ln>
                          <a:solidFill>
                            <a:schemeClr val="tx1"/>
                          </a:solidFill>
                          <a:effectLst/>
                          <a:latin typeface="Arial" charset="0"/>
                          <a:ea typeface="Times New Roman" pitchFamily="18" charset="0"/>
                          <a:cs typeface="Arial" charset="0"/>
                        </a:rPr>
                        <a:t>   30</a:t>
                      </a: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id-ID"/>
                    </a:p>
                  </a:txBody>
                  <a:tcPr/>
                </a:tc>
                <a:extLst>
                  <a:ext uri="{0D108BD9-81ED-4DB2-BD59-A6C34878D82A}">
                    <a16:rowId xmlns:a16="http://schemas.microsoft.com/office/drawing/2014/main" val="10004"/>
                  </a:ext>
                </a:extLst>
              </a:tr>
            </a:tbl>
          </a:graphicData>
        </a:graphic>
      </p:graphicFrame>
      <p:sp>
        <p:nvSpPr>
          <p:cNvPr id="5" name="Title 1"/>
          <p:cNvSpPr txBox="1">
            <a:spLocks/>
          </p:cNvSpPr>
          <p:nvPr/>
        </p:nvSpPr>
        <p:spPr>
          <a:xfrm>
            <a:off x="228600" y="4554238"/>
            <a:ext cx="11658600" cy="2500236"/>
          </a:xfrm>
          <a:prstGeom prst="rect">
            <a:avLst/>
          </a:prstGeom>
        </p:spPr>
        <p:txBody>
          <a:bodyPr wrap="square" lIns="0" tIns="0" rIns="0" bIns="0">
            <a:spAutoFit/>
          </a:bodyPr>
          <a:lstStyle>
            <a:lvl1pPr>
              <a:defRPr sz="4400" b="0" i="0">
                <a:solidFill>
                  <a:srgbClr val="5A4D5A"/>
                </a:solidFill>
                <a:latin typeface="Century Schoolbook"/>
                <a:ea typeface="+mj-ea"/>
                <a:cs typeface="Century Schoolbook"/>
              </a:defRPr>
            </a:lvl1pPr>
          </a:lstStyle>
          <a:p>
            <a:r>
              <a:rPr lang="id-ID" sz="1108" dirty="0"/>
              <a:t>    </a:t>
            </a:r>
            <a:r>
              <a:rPr lang="id-ID" sz="2600" i="1" dirty="0">
                <a:solidFill>
                  <a:schemeClr val="tx1"/>
                </a:solidFill>
              </a:rPr>
              <a:t>Catatan</a:t>
            </a:r>
            <a:r>
              <a:rPr lang="id-ID" sz="2600" dirty="0">
                <a:solidFill>
                  <a:schemeClr val="tx1"/>
                </a:solidFill>
              </a:rPr>
              <a:t> :</a:t>
            </a:r>
          </a:p>
          <a:p>
            <a:r>
              <a:rPr lang="id-ID" sz="2600" dirty="0">
                <a:solidFill>
                  <a:schemeClr val="tx1"/>
                </a:solidFill>
              </a:rPr>
              <a:t>    untuk mencari Kadar BSA caranya sbb</a:t>
            </a:r>
          </a:p>
          <a:p>
            <a:r>
              <a:rPr lang="id-ID" sz="2600" dirty="0">
                <a:solidFill>
                  <a:schemeClr val="tx1"/>
                </a:solidFill>
              </a:rPr>
              <a:t>    Misal mencari Kadar BSA Tabung no 2 = </a:t>
            </a:r>
            <a:r>
              <a:rPr lang="en-US" sz="2600" dirty="0">
                <a:solidFill>
                  <a:schemeClr val="tx1"/>
                </a:solidFill>
              </a:rPr>
              <a:t>0,2/1 x 0,3 mg = 0,06 mg/ml</a:t>
            </a:r>
            <a:r>
              <a:rPr lang="id-ID" sz="2600" dirty="0">
                <a:solidFill>
                  <a:schemeClr val="tx1"/>
                </a:solidFill>
              </a:rPr>
              <a:t> </a:t>
            </a:r>
            <a:endParaRPr lang="en-US" sz="2600" dirty="0">
              <a:solidFill>
                <a:schemeClr val="tx1"/>
              </a:solidFill>
            </a:endParaRPr>
          </a:p>
          <a:p>
            <a:r>
              <a:rPr lang="en-US" sz="2600" dirty="0">
                <a:solidFill>
                  <a:schemeClr val="tx1"/>
                </a:solidFill>
              </a:rPr>
              <a:t>     </a:t>
            </a:r>
            <a:r>
              <a:rPr lang="id-ID" sz="2600" dirty="0">
                <a:solidFill>
                  <a:schemeClr val="tx1"/>
                </a:solidFill>
              </a:rPr>
              <a:t>atau</a:t>
            </a:r>
            <a:r>
              <a:rPr lang="en-US" sz="2600" dirty="0">
                <a:solidFill>
                  <a:schemeClr val="tx1"/>
                </a:solidFill>
              </a:rPr>
              <a:t>                                                                           </a:t>
            </a:r>
            <a:r>
              <a:rPr lang="id-ID" sz="2600" dirty="0">
                <a:solidFill>
                  <a:schemeClr val="tx1"/>
                </a:solidFill>
              </a:rPr>
              <a:t>       </a:t>
            </a:r>
            <a:r>
              <a:rPr lang="en-US" sz="2600" dirty="0">
                <a:solidFill>
                  <a:schemeClr val="tx1"/>
                </a:solidFill>
              </a:rPr>
              <a:t>  </a:t>
            </a:r>
            <a:r>
              <a:rPr lang="id-ID" sz="2600" dirty="0">
                <a:solidFill>
                  <a:schemeClr val="tx1"/>
                </a:solidFill>
              </a:rPr>
              <a:t> </a:t>
            </a:r>
            <a:r>
              <a:rPr lang="en-US" sz="2600" dirty="0">
                <a:solidFill>
                  <a:schemeClr val="tx1"/>
                </a:solidFill>
              </a:rPr>
              <a:t>= 6 mg/100 ml</a:t>
            </a:r>
            <a:endParaRPr lang="id-ID" sz="2600" dirty="0">
              <a:solidFill>
                <a:schemeClr val="tx1"/>
              </a:solidFill>
            </a:endParaRPr>
          </a:p>
          <a:p>
            <a:r>
              <a:rPr lang="en-US" sz="2800" dirty="0">
                <a:solidFill>
                  <a:schemeClr val="tx1"/>
                </a:solidFill>
              </a:rPr>
              <a:t>	</a:t>
            </a:r>
            <a:endParaRPr lang="id-ID" sz="2800" dirty="0">
              <a:solidFill>
                <a:schemeClr val="tx1"/>
              </a:solidFill>
            </a:endParaRPr>
          </a:p>
          <a:p>
            <a:endParaRPr lang="en-US" sz="3047" dirty="0"/>
          </a:p>
        </p:txBody>
      </p:sp>
    </p:spTree>
    <p:extLst>
      <p:ext uri="{BB962C8B-B14F-4D97-AF65-F5344CB8AC3E}">
        <p14:creationId xmlns:p14="http://schemas.microsoft.com/office/powerpoint/2010/main" val="3265297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1"/>
          <p:cNvSpPr>
            <a:spLocks noGrp="1"/>
          </p:cNvSpPr>
          <p:nvPr>
            <p:ph type="title"/>
          </p:nvPr>
        </p:nvSpPr>
        <p:spPr>
          <a:xfrm>
            <a:off x="495300" y="685800"/>
            <a:ext cx="11201400" cy="8215326"/>
          </a:xfrm>
        </p:spPr>
        <p:txBody>
          <a:bodyPr/>
          <a:lstStyle/>
          <a:p>
            <a:pPr marL="237398" indent="-237398">
              <a:buFont typeface="Wingdings" pitchFamily="2" charset="2"/>
              <a:buChar char="q"/>
            </a:pPr>
            <a:r>
              <a:rPr lang="id-ID" sz="1385" dirty="0">
                <a:solidFill>
                  <a:schemeClr val="tx1"/>
                </a:solidFill>
              </a:rPr>
              <a:t> </a:t>
            </a:r>
            <a:r>
              <a:rPr lang="id-ID" sz="2600" b="1" dirty="0">
                <a:solidFill>
                  <a:schemeClr val="tx1"/>
                </a:solidFill>
              </a:rPr>
              <a:t>Cara Kerja</a:t>
            </a:r>
            <a:br>
              <a:rPr lang="id-ID" sz="2600" dirty="0">
                <a:solidFill>
                  <a:schemeClr val="tx1"/>
                </a:solidFill>
              </a:rPr>
            </a:br>
            <a:r>
              <a:rPr lang="en-US" sz="2600" dirty="0" err="1">
                <a:solidFill>
                  <a:schemeClr val="tx1"/>
                </a:solidFill>
              </a:rPr>
              <a:t>Kedalam</a:t>
            </a:r>
            <a:r>
              <a:rPr lang="en-US" sz="2600" dirty="0">
                <a:solidFill>
                  <a:schemeClr val="tx1"/>
                </a:solidFill>
              </a:rPr>
              <a:t> </a:t>
            </a:r>
            <a:r>
              <a:rPr lang="en-US" sz="2600" dirty="0" err="1">
                <a:solidFill>
                  <a:schemeClr val="tx1"/>
                </a:solidFill>
              </a:rPr>
              <a:t>masing-masing</a:t>
            </a:r>
            <a:r>
              <a:rPr lang="en-US" sz="2600" dirty="0">
                <a:solidFill>
                  <a:schemeClr val="tx1"/>
                </a:solidFill>
              </a:rPr>
              <a:t> </a:t>
            </a:r>
            <a:r>
              <a:rPr lang="en-US" sz="2600" dirty="0" err="1">
                <a:solidFill>
                  <a:schemeClr val="tx1"/>
                </a:solidFill>
              </a:rPr>
              <a:t>tabung</a:t>
            </a:r>
            <a:r>
              <a:rPr lang="en-US" sz="2600" dirty="0">
                <a:solidFill>
                  <a:schemeClr val="tx1"/>
                </a:solidFill>
              </a:rPr>
              <a:t> </a:t>
            </a:r>
            <a:r>
              <a:rPr lang="en-US" sz="2600" dirty="0" err="1">
                <a:solidFill>
                  <a:schemeClr val="tx1"/>
                </a:solidFill>
              </a:rPr>
              <a:t>ditambahkan</a:t>
            </a:r>
            <a:r>
              <a:rPr lang="en-US" sz="2600" dirty="0">
                <a:solidFill>
                  <a:schemeClr val="tx1"/>
                </a:solidFill>
              </a:rPr>
              <a:t> 1,0 ml </a:t>
            </a:r>
            <a:r>
              <a:rPr lang="en-US" sz="2600" dirty="0" err="1">
                <a:solidFill>
                  <a:schemeClr val="tx1"/>
                </a:solidFill>
              </a:rPr>
              <a:t>reagen</a:t>
            </a:r>
            <a:r>
              <a:rPr lang="en-US" sz="2600" dirty="0">
                <a:solidFill>
                  <a:schemeClr val="tx1"/>
                </a:solidFill>
              </a:rPr>
              <a:t> D </a:t>
            </a:r>
            <a:r>
              <a:rPr lang="en-US" sz="2600" dirty="0" err="1">
                <a:solidFill>
                  <a:schemeClr val="tx1"/>
                </a:solidFill>
              </a:rPr>
              <a:t>segera</a:t>
            </a:r>
            <a:r>
              <a:rPr lang="en-US" sz="2600" dirty="0">
                <a:solidFill>
                  <a:schemeClr val="tx1"/>
                </a:solidFill>
              </a:rPr>
              <a:t> </a:t>
            </a:r>
            <a:r>
              <a:rPr lang="en-US" sz="2600" dirty="0" err="1">
                <a:solidFill>
                  <a:schemeClr val="tx1"/>
                </a:solidFill>
              </a:rPr>
              <a:t>dikocok</a:t>
            </a:r>
            <a:r>
              <a:rPr lang="en-US" sz="2600" dirty="0">
                <a:solidFill>
                  <a:schemeClr val="tx1"/>
                </a:solidFill>
              </a:rPr>
              <a:t> </a:t>
            </a:r>
            <a:r>
              <a:rPr lang="en-US" sz="2600" dirty="0" err="1">
                <a:solidFill>
                  <a:schemeClr val="tx1"/>
                </a:solidFill>
              </a:rPr>
              <a:t>dengan</a:t>
            </a:r>
            <a:r>
              <a:rPr lang="en-US" sz="2600" dirty="0">
                <a:solidFill>
                  <a:schemeClr val="tx1"/>
                </a:solidFill>
              </a:rPr>
              <a:t> vortex dan </a:t>
            </a:r>
            <a:r>
              <a:rPr lang="en-US" sz="2600" dirty="0" err="1">
                <a:solidFill>
                  <a:schemeClr val="tx1"/>
                </a:solidFill>
              </a:rPr>
              <a:t>diinkubasikan</a:t>
            </a:r>
            <a:r>
              <a:rPr lang="en-US" sz="2600" dirty="0">
                <a:solidFill>
                  <a:schemeClr val="tx1"/>
                </a:solidFill>
              </a:rPr>
              <a:t> pada </a:t>
            </a:r>
            <a:r>
              <a:rPr lang="en-US" sz="2600" dirty="0" err="1">
                <a:solidFill>
                  <a:schemeClr val="tx1"/>
                </a:solidFill>
              </a:rPr>
              <a:t>suhu</a:t>
            </a:r>
            <a:r>
              <a:rPr lang="en-US" sz="2600" dirty="0">
                <a:solidFill>
                  <a:schemeClr val="tx1"/>
                </a:solidFill>
              </a:rPr>
              <a:t> </a:t>
            </a:r>
            <a:r>
              <a:rPr lang="en-US" sz="2600" dirty="0" err="1">
                <a:solidFill>
                  <a:schemeClr val="tx1"/>
                </a:solidFill>
              </a:rPr>
              <a:t>ruang</a:t>
            </a:r>
            <a:r>
              <a:rPr lang="en-US" sz="2600" dirty="0">
                <a:solidFill>
                  <a:schemeClr val="tx1"/>
                </a:solidFill>
              </a:rPr>
              <a:t> </a:t>
            </a:r>
            <a:r>
              <a:rPr lang="en-US" sz="2600" dirty="0" err="1">
                <a:solidFill>
                  <a:schemeClr val="tx1"/>
                </a:solidFill>
              </a:rPr>
              <a:t>selama</a:t>
            </a:r>
            <a:r>
              <a:rPr lang="en-US" sz="2600" dirty="0">
                <a:solidFill>
                  <a:schemeClr val="tx1"/>
                </a:solidFill>
              </a:rPr>
              <a:t> 15 </a:t>
            </a:r>
            <a:r>
              <a:rPr lang="en-US" sz="2600" dirty="0" err="1">
                <a:solidFill>
                  <a:schemeClr val="tx1"/>
                </a:solidFill>
              </a:rPr>
              <a:t>menit</a:t>
            </a:r>
            <a:br>
              <a:rPr lang="id-ID" sz="2600" dirty="0">
                <a:solidFill>
                  <a:schemeClr val="tx1"/>
                </a:solidFill>
              </a:rPr>
            </a:br>
            <a:r>
              <a:rPr lang="id-ID" sz="2600" dirty="0">
                <a:solidFill>
                  <a:schemeClr val="tx1"/>
                </a:solidFill>
              </a:rPr>
              <a:t>K</a:t>
            </a:r>
            <a:r>
              <a:rPr lang="en-US" sz="2600" dirty="0" err="1">
                <a:solidFill>
                  <a:schemeClr val="tx1"/>
                </a:solidFill>
              </a:rPr>
              <a:t>emudian</a:t>
            </a:r>
            <a:r>
              <a:rPr lang="en-US" sz="2600" dirty="0">
                <a:solidFill>
                  <a:schemeClr val="tx1"/>
                </a:solidFill>
              </a:rPr>
              <a:t> </a:t>
            </a:r>
            <a:r>
              <a:rPr lang="en-US" sz="2600" dirty="0" err="1">
                <a:solidFill>
                  <a:schemeClr val="tx1"/>
                </a:solidFill>
              </a:rPr>
              <a:t>ditambah</a:t>
            </a:r>
            <a:r>
              <a:rPr lang="en-US" sz="2600" dirty="0">
                <a:solidFill>
                  <a:schemeClr val="tx1"/>
                </a:solidFill>
              </a:rPr>
              <a:t> 3 ml </a:t>
            </a:r>
            <a:r>
              <a:rPr lang="en-US" sz="2600" dirty="0" err="1">
                <a:solidFill>
                  <a:schemeClr val="tx1"/>
                </a:solidFill>
              </a:rPr>
              <a:t>reagen</a:t>
            </a:r>
            <a:r>
              <a:rPr lang="en-US" sz="2600" dirty="0">
                <a:solidFill>
                  <a:schemeClr val="tx1"/>
                </a:solidFill>
              </a:rPr>
              <a:t> E (</a:t>
            </a:r>
            <a:r>
              <a:rPr lang="en-US" sz="2600" dirty="0" err="1">
                <a:solidFill>
                  <a:schemeClr val="tx1"/>
                </a:solidFill>
              </a:rPr>
              <a:t>reagen</a:t>
            </a:r>
            <a:r>
              <a:rPr lang="en-US" sz="2600" dirty="0">
                <a:solidFill>
                  <a:schemeClr val="tx1"/>
                </a:solidFill>
              </a:rPr>
              <a:t> </a:t>
            </a:r>
            <a:r>
              <a:rPr lang="en-US" sz="2600" dirty="0" err="1">
                <a:solidFill>
                  <a:schemeClr val="tx1"/>
                </a:solidFill>
              </a:rPr>
              <a:t>Folin-Ciocalteu</a:t>
            </a:r>
            <a:r>
              <a:rPr lang="en-US" sz="2600" dirty="0">
                <a:solidFill>
                  <a:schemeClr val="tx1"/>
                </a:solidFill>
              </a:rPr>
              <a:t>), </a:t>
            </a:r>
            <a:r>
              <a:rPr lang="en-US" sz="2600" dirty="0" err="1">
                <a:solidFill>
                  <a:schemeClr val="tx1"/>
                </a:solidFill>
              </a:rPr>
              <a:t>dikocok</a:t>
            </a:r>
            <a:r>
              <a:rPr lang="en-US" sz="2600" dirty="0">
                <a:solidFill>
                  <a:schemeClr val="tx1"/>
                </a:solidFill>
              </a:rPr>
              <a:t> </a:t>
            </a:r>
            <a:r>
              <a:rPr lang="en-US" sz="2600" dirty="0" err="1">
                <a:solidFill>
                  <a:schemeClr val="tx1"/>
                </a:solidFill>
              </a:rPr>
              <a:t>dengan</a:t>
            </a:r>
            <a:r>
              <a:rPr lang="en-US" sz="2600" dirty="0">
                <a:solidFill>
                  <a:schemeClr val="tx1"/>
                </a:solidFill>
              </a:rPr>
              <a:t> vortex </a:t>
            </a:r>
            <a:r>
              <a:rPr lang="en-US" sz="2600" dirty="0" err="1">
                <a:solidFill>
                  <a:schemeClr val="tx1"/>
                </a:solidFill>
              </a:rPr>
              <a:t>secepatnya</a:t>
            </a:r>
            <a:r>
              <a:rPr lang="en-US" sz="2600" dirty="0">
                <a:solidFill>
                  <a:schemeClr val="tx1"/>
                </a:solidFill>
              </a:rPr>
              <a:t> </a:t>
            </a:r>
            <a:r>
              <a:rPr lang="en-US" sz="2600" dirty="0" err="1">
                <a:solidFill>
                  <a:schemeClr val="tx1"/>
                </a:solidFill>
              </a:rPr>
              <a:t>dan</a:t>
            </a:r>
            <a:r>
              <a:rPr lang="en-US" sz="2600" dirty="0">
                <a:solidFill>
                  <a:schemeClr val="tx1"/>
                </a:solidFill>
              </a:rPr>
              <a:t> </a:t>
            </a:r>
            <a:r>
              <a:rPr lang="en-US" sz="2600" dirty="0" err="1">
                <a:solidFill>
                  <a:schemeClr val="tx1"/>
                </a:solidFill>
              </a:rPr>
              <a:t>diinkubasikan</a:t>
            </a:r>
            <a:r>
              <a:rPr lang="en-US" sz="2600" dirty="0">
                <a:solidFill>
                  <a:schemeClr val="tx1"/>
                </a:solidFill>
              </a:rPr>
              <a:t> </a:t>
            </a:r>
            <a:r>
              <a:rPr lang="en-US" sz="2600" dirty="0" err="1">
                <a:solidFill>
                  <a:schemeClr val="tx1"/>
                </a:solidFill>
              </a:rPr>
              <a:t>pada</a:t>
            </a:r>
            <a:r>
              <a:rPr lang="en-US" sz="2600" dirty="0">
                <a:solidFill>
                  <a:schemeClr val="tx1"/>
                </a:solidFill>
              </a:rPr>
              <a:t> </a:t>
            </a:r>
            <a:r>
              <a:rPr lang="en-US" sz="2600" dirty="0" err="1">
                <a:solidFill>
                  <a:schemeClr val="tx1"/>
                </a:solidFill>
              </a:rPr>
              <a:t>suhu</a:t>
            </a:r>
            <a:r>
              <a:rPr lang="en-US" sz="2600" dirty="0">
                <a:solidFill>
                  <a:schemeClr val="tx1"/>
                </a:solidFill>
              </a:rPr>
              <a:t> </a:t>
            </a:r>
            <a:r>
              <a:rPr lang="en-US" sz="2600" dirty="0" err="1">
                <a:solidFill>
                  <a:schemeClr val="tx1"/>
                </a:solidFill>
              </a:rPr>
              <a:t>ruang</a:t>
            </a:r>
            <a:r>
              <a:rPr lang="en-US" sz="2600" dirty="0">
                <a:solidFill>
                  <a:schemeClr val="tx1"/>
                </a:solidFill>
              </a:rPr>
              <a:t> </a:t>
            </a:r>
            <a:r>
              <a:rPr lang="en-US" sz="2600" dirty="0" err="1">
                <a:solidFill>
                  <a:schemeClr val="tx1"/>
                </a:solidFill>
              </a:rPr>
              <a:t>selama</a:t>
            </a:r>
            <a:r>
              <a:rPr lang="en-US" sz="2600" dirty="0">
                <a:solidFill>
                  <a:schemeClr val="tx1"/>
                </a:solidFill>
              </a:rPr>
              <a:t>  45 </a:t>
            </a:r>
            <a:r>
              <a:rPr lang="en-US" sz="2600" dirty="0" err="1">
                <a:solidFill>
                  <a:schemeClr val="tx1"/>
                </a:solidFill>
              </a:rPr>
              <a:t>menit</a:t>
            </a:r>
            <a:r>
              <a:rPr lang="en-US" sz="2600" dirty="0">
                <a:solidFill>
                  <a:schemeClr val="tx1"/>
                </a:solidFill>
              </a:rPr>
              <a:t>.</a:t>
            </a:r>
            <a:br>
              <a:rPr lang="id-ID" sz="2600" dirty="0">
                <a:solidFill>
                  <a:schemeClr val="tx1"/>
                </a:solidFill>
              </a:rPr>
            </a:br>
            <a:r>
              <a:rPr lang="en-US" sz="2600" dirty="0" err="1">
                <a:solidFill>
                  <a:schemeClr val="tx1"/>
                </a:solidFill>
              </a:rPr>
              <a:t>Masing-masing</a:t>
            </a:r>
            <a:r>
              <a:rPr lang="en-US" sz="2600" dirty="0">
                <a:solidFill>
                  <a:schemeClr val="tx1"/>
                </a:solidFill>
              </a:rPr>
              <a:t> </a:t>
            </a:r>
            <a:r>
              <a:rPr lang="en-US" sz="2600" dirty="0" err="1">
                <a:solidFill>
                  <a:schemeClr val="tx1"/>
                </a:solidFill>
              </a:rPr>
              <a:t>tabung</a:t>
            </a:r>
            <a:r>
              <a:rPr lang="en-US" sz="2600" dirty="0">
                <a:solidFill>
                  <a:schemeClr val="tx1"/>
                </a:solidFill>
              </a:rPr>
              <a:t> </a:t>
            </a:r>
            <a:r>
              <a:rPr lang="en-US" sz="2600" dirty="0" err="1">
                <a:solidFill>
                  <a:schemeClr val="tx1"/>
                </a:solidFill>
              </a:rPr>
              <a:t>dibaca</a:t>
            </a:r>
            <a:r>
              <a:rPr lang="en-US" sz="2600" dirty="0">
                <a:solidFill>
                  <a:schemeClr val="tx1"/>
                </a:solidFill>
              </a:rPr>
              <a:t> OD-</a:t>
            </a:r>
            <a:r>
              <a:rPr lang="en-US" sz="2600" dirty="0" err="1">
                <a:solidFill>
                  <a:schemeClr val="tx1"/>
                </a:solidFill>
              </a:rPr>
              <a:t>nya</a:t>
            </a:r>
            <a:r>
              <a:rPr lang="en-US" sz="2600" dirty="0">
                <a:solidFill>
                  <a:schemeClr val="tx1"/>
                </a:solidFill>
              </a:rPr>
              <a:t> </a:t>
            </a:r>
            <a:r>
              <a:rPr lang="en-US" sz="2600" dirty="0" err="1">
                <a:solidFill>
                  <a:schemeClr val="tx1"/>
                </a:solidFill>
              </a:rPr>
              <a:t>dengan</a:t>
            </a:r>
            <a:r>
              <a:rPr lang="en-US" sz="2600" dirty="0">
                <a:solidFill>
                  <a:schemeClr val="tx1"/>
                </a:solidFill>
              </a:rPr>
              <a:t> </a:t>
            </a:r>
            <a:r>
              <a:rPr lang="en-US" sz="2600" dirty="0" err="1">
                <a:solidFill>
                  <a:schemeClr val="tx1"/>
                </a:solidFill>
              </a:rPr>
              <a:t>spektrofotometer</a:t>
            </a:r>
            <a:r>
              <a:rPr lang="en-US" sz="2600" dirty="0">
                <a:solidFill>
                  <a:schemeClr val="tx1"/>
                </a:solidFill>
              </a:rPr>
              <a:t> pada </a:t>
            </a:r>
            <a:r>
              <a:rPr lang="en-US" sz="2600" dirty="0" err="1">
                <a:solidFill>
                  <a:schemeClr val="tx1"/>
                </a:solidFill>
              </a:rPr>
              <a:t>panjang</a:t>
            </a:r>
            <a:r>
              <a:rPr lang="en-US" sz="2600" dirty="0">
                <a:solidFill>
                  <a:schemeClr val="tx1"/>
                </a:solidFill>
              </a:rPr>
              <a:t> </a:t>
            </a:r>
            <a:r>
              <a:rPr lang="en-US" sz="2600" dirty="0" err="1">
                <a:solidFill>
                  <a:schemeClr val="tx1"/>
                </a:solidFill>
              </a:rPr>
              <a:t>gelombang</a:t>
            </a:r>
            <a:r>
              <a:rPr lang="en-US" sz="2600" dirty="0">
                <a:solidFill>
                  <a:schemeClr val="tx1"/>
                </a:solidFill>
              </a:rPr>
              <a:t> 540 nm. </a:t>
            </a:r>
            <a:br>
              <a:rPr lang="id-ID" sz="2600" dirty="0">
                <a:solidFill>
                  <a:schemeClr val="tx1"/>
                </a:solidFill>
              </a:rPr>
            </a:br>
            <a:r>
              <a:rPr lang="en-US" sz="2600" dirty="0">
                <a:solidFill>
                  <a:schemeClr val="tx1"/>
                </a:solidFill>
              </a:rPr>
              <a:t>Hasil </a:t>
            </a:r>
            <a:r>
              <a:rPr lang="en-US" sz="2600" dirty="0" err="1">
                <a:solidFill>
                  <a:schemeClr val="tx1"/>
                </a:solidFill>
              </a:rPr>
              <a:t>pembacaan</a:t>
            </a:r>
            <a:r>
              <a:rPr lang="en-US" sz="2600" dirty="0">
                <a:solidFill>
                  <a:schemeClr val="tx1"/>
                </a:solidFill>
              </a:rPr>
              <a:t> </a:t>
            </a:r>
            <a:r>
              <a:rPr lang="en-US" sz="2600" dirty="0" err="1">
                <a:solidFill>
                  <a:schemeClr val="tx1"/>
                </a:solidFill>
              </a:rPr>
              <a:t>dibuat</a:t>
            </a:r>
            <a:r>
              <a:rPr lang="en-US" sz="2600" dirty="0">
                <a:solidFill>
                  <a:schemeClr val="tx1"/>
                </a:solidFill>
              </a:rPr>
              <a:t> </a:t>
            </a:r>
            <a:r>
              <a:rPr lang="en-US" sz="2600" dirty="0" err="1">
                <a:solidFill>
                  <a:schemeClr val="tx1"/>
                </a:solidFill>
              </a:rPr>
              <a:t>kurva</a:t>
            </a:r>
            <a:r>
              <a:rPr lang="en-US" sz="2600" dirty="0">
                <a:solidFill>
                  <a:schemeClr val="tx1"/>
                </a:solidFill>
              </a:rPr>
              <a:t> </a:t>
            </a:r>
            <a:r>
              <a:rPr lang="en-US" sz="2600" dirty="0" err="1">
                <a:solidFill>
                  <a:schemeClr val="tx1"/>
                </a:solidFill>
              </a:rPr>
              <a:t>standar</a:t>
            </a:r>
            <a:r>
              <a:rPr lang="en-US" sz="2600" dirty="0">
                <a:solidFill>
                  <a:schemeClr val="tx1"/>
                </a:solidFill>
              </a:rPr>
              <a:t> dan </a:t>
            </a:r>
            <a:r>
              <a:rPr lang="en-US" sz="2600" dirty="0" err="1">
                <a:solidFill>
                  <a:schemeClr val="tx1"/>
                </a:solidFill>
              </a:rPr>
              <a:t>persamaan</a:t>
            </a:r>
            <a:r>
              <a:rPr lang="en-US" sz="2600" dirty="0">
                <a:solidFill>
                  <a:schemeClr val="tx1"/>
                </a:solidFill>
              </a:rPr>
              <a:t> </a:t>
            </a:r>
            <a:r>
              <a:rPr lang="en-US" sz="2600" dirty="0" err="1">
                <a:solidFill>
                  <a:schemeClr val="tx1"/>
                </a:solidFill>
              </a:rPr>
              <a:t>regresi</a:t>
            </a:r>
            <a:r>
              <a:rPr lang="en-US" sz="2600" dirty="0">
                <a:solidFill>
                  <a:schemeClr val="tx1"/>
                </a:solidFill>
              </a:rPr>
              <a:t> linier yang </a:t>
            </a:r>
            <a:r>
              <a:rPr lang="en-US" sz="2600" dirty="0" err="1">
                <a:solidFill>
                  <a:schemeClr val="tx1"/>
                </a:solidFill>
              </a:rPr>
              <a:t>menunjukkan</a:t>
            </a:r>
            <a:r>
              <a:rPr lang="en-US" sz="2600" dirty="0">
                <a:solidFill>
                  <a:schemeClr val="tx1"/>
                </a:solidFill>
              </a:rPr>
              <a:t> </a:t>
            </a:r>
            <a:r>
              <a:rPr lang="en-US" sz="2600" dirty="0" err="1">
                <a:solidFill>
                  <a:schemeClr val="tx1"/>
                </a:solidFill>
              </a:rPr>
              <a:t>hubungan</a:t>
            </a:r>
            <a:r>
              <a:rPr lang="en-US" sz="2600" dirty="0">
                <a:solidFill>
                  <a:schemeClr val="tx1"/>
                </a:solidFill>
              </a:rPr>
              <a:t> </a:t>
            </a:r>
            <a:r>
              <a:rPr lang="en-US" sz="2600" dirty="0" err="1">
                <a:solidFill>
                  <a:schemeClr val="tx1"/>
                </a:solidFill>
              </a:rPr>
              <a:t>antara</a:t>
            </a:r>
            <a:r>
              <a:rPr lang="en-US" sz="2600" dirty="0">
                <a:solidFill>
                  <a:schemeClr val="tx1"/>
                </a:solidFill>
              </a:rPr>
              <a:t> </a:t>
            </a:r>
            <a:r>
              <a:rPr lang="en-US" sz="2600" dirty="0" err="1">
                <a:solidFill>
                  <a:schemeClr val="tx1"/>
                </a:solidFill>
              </a:rPr>
              <a:t>konsentrasi</a:t>
            </a:r>
            <a:r>
              <a:rPr lang="en-US" sz="2600" dirty="0">
                <a:solidFill>
                  <a:schemeClr val="tx1"/>
                </a:solidFill>
              </a:rPr>
              <a:t> protein (</a:t>
            </a:r>
            <a:r>
              <a:rPr lang="en-US" sz="2600" dirty="0" err="1">
                <a:solidFill>
                  <a:schemeClr val="tx1"/>
                </a:solidFill>
              </a:rPr>
              <a:t>absis</a:t>
            </a:r>
            <a:r>
              <a:rPr lang="en-US" sz="2600" dirty="0">
                <a:solidFill>
                  <a:schemeClr val="tx1"/>
                </a:solidFill>
              </a:rPr>
              <a:t>) dan OD (</a:t>
            </a:r>
            <a:r>
              <a:rPr lang="en-US" sz="2600" dirty="0" err="1">
                <a:solidFill>
                  <a:schemeClr val="tx1"/>
                </a:solidFill>
              </a:rPr>
              <a:t>ordinat</a:t>
            </a:r>
            <a:r>
              <a:rPr lang="en-US" sz="2600" dirty="0">
                <a:solidFill>
                  <a:schemeClr val="tx1"/>
                </a:solidFill>
              </a:rPr>
              <a:t>). </a:t>
            </a:r>
            <a:br>
              <a:rPr lang="id-ID" sz="2600" dirty="0">
                <a:solidFill>
                  <a:schemeClr val="tx1"/>
                </a:solidFill>
              </a:rPr>
            </a:br>
            <a:r>
              <a:rPr lang="en-US" sz="2600" dirty="0" err="1">
                <a:solidFill>
                  <a:schemeClr val="tx1"/>
                </a:solidFill>
              </a:rPr>
              <a:t>Persamaan</a:t>
            </a:r>
            <a:r>
              <a:rPr lang="en-US" sz="2600" dirty="0">
                <a:solidFill>
                  <a:schemeClr val="tx1"/>
                </a:solidFill>
              </a:rPr>
              <a:t> </a:t>
            </a:r>
            <a:r>
              <a:rPr lang="en-US" sz="2600" dirty="0" err="1">
                <a:solidFill>
                  <a:schemeClr val="tx1"/>
                </a:solidFill>
              </a:rPr>
              <a:t>regresi</a:t>
            </a:r>
            <a:r>
              <a:rPr lang="en-US" sz="2600" dirty="0">
                <a:solidFill>
                  <a:schemeClr val="tx1"/>
                </a:solidFill>
              </a:rPr>
              <a:t> </a:t>
            </a:r>
            <a:r>
              <a:rPr lang="en-US" sz="2600" dirty="0" err="1">
                <a:solidFill>
                  <a:schemeClr val="tx1"/>
                </a:solidFill>
              </a:rPr>
              <a:t>kurva</a:t>
            </a:r>
            <a:r>
              <a:rPr lang="en-US" sz="2600" dirty="0">
                <a:solidFill>
                  <a:schemeClr val="tx1"/>
                </a:solidFill>
              </a:rPr>
              <a:t> </a:t>
            </a:r>
            <a:r>
              <a:rPr lang="en-US" sz="2600" dirty="0" err="1">
                <a:solidFill>
                  <a:schemeClr val="tx1"/>
                </a:solidFill>
              </a:rPr>
              <a:t>standar</a:t>
            </a:r>
            <a:r>
              <a:rPr lang="en-US" sz="2600" dirty="0">
                <a:solidFill>
                  <a:schemeClr val="tx1"/>
                </a:solidFill>
              </a:rPr>
              <a:t> BSA yang </a:t>
            </a:r>
            <a:r>
              <a:rPr lang="en-US" sz="2600" dirty="0" err="1">
                <a:solidFill>
                  <a:schemeClr val="tx1"/>
                </a:solidFill>
              </a:rPr>
              <a:t>dimaksud</a:t>
            </a:r>
            <a:r>
              <a:rPr lang="en-US" sz="2600" dirty="0">
                <a:solidFill>
                  <a:schemeClr val="tx1"/>
                </a:solidFill>
              </a:rPr>
              <a:t> </a:t>
            </a:r>
            <a:r>
              <a:rPr lang="en-US" sz="2600" dirty="0" err="1">
                <a:solidFill>
                  <a:schemeClr val="tx1"/>
                </a:solidFill>
              </a:rPr>
              <a:t>adalah</a:t>
            </a:r>
            <a:r>
              <a:rPr lang="en-US" sz="2600" dirty="0">
                <a:solidFill>
                  <a:schemeClr val="tx1"/>
                </a:solidFill>
              </a:rPr>
              <a:t>:</a:t>
            </a:r>
            <a:br>
              <a:rPr lang="en-US" sz="2600" dirty="0">
                <a:solidFill>
                  <a:schemeClr val="tx1"/>
                </a:solidFill>
              </a:rPr>
            </a:br>
            <a:r>
              <a:rPr lang="en-US" sz="2600" dirty="0">
                <a:solidFill>
                  <a:schemeClr val="tx1"/>
                </a:solidFill>
              </a:rPr>
              <a:t>                       </a:t>
            </a:r>
            <a:br>
              <a:rPr lang="en-US" sz="2600" dirty="0">
                <a:solidFill>
                  <a:schemeClr val="tx1"/>
                </a:solidFill>
              </a:rPr>
            </a:br>
            <a:r>
              <a:rPr lang="en-US" sz="2600" dirty="0">
                <a:solidFill>
                  <a:schemeClr val="tx1"/>
                </a:solidFill>
              </a:rPr>
              <a:t>                        </a:t>
            </a:r>
            <a:r>
              <a:rPr lang="en-US" sz="2600" b="1" dirty="0">
                <a:solidFill>
                  <a:schemeClr val="tx1"/>
                </a:solidFill>
              </a:rPr>
              <a:t>Y = a + </a:t>
            </a:r>
            <a:r>
              <a:rPr lang="en-US" sz="2600" b="1" dirty="0" err="1">
                <a:solidFill>
                  <a:schemeClr val="tx1"/>
                </a:solidFill>
              </a:rPr>
              <a:t>bX</a:t>
            </a:r>
            <a:br>
              <a:rPr lang="en-US" sz="2600" dirty="0">
                <a:solidFill>
                  <a:schemeClr val="tx1"/>
                </a:solidFill>
              </a:rPr>
            </a:br>
            <a:br>
              <a:rPr lang="en-US" sz="2600" dirty="0">
                <a:solidFill>
                  <a:schemeClr val="tx1"/>
                </a:solidFill>
              </a:rPr>
            </a:br>
            <a:r>
              <a:rPr lang="en-US" sz="2600" dirty="0">
                <a:solidFill>
                  <a:schemeClr val="tx1"/>
                </a:solidFill>
              </a:rPr>
              <a:t>  </a:t>
            </a:r>
            <a:r>
              <a:rPr lang="id-ID" sz="2600" dirty="0">
                <a:solidFill>
                  <a:schemeClr val="tx1"/>
                </a:solidFill>
              </a:rPr>
              <a:t>Keterangan </a:t>
            </a:r>
            <a:r>
              <a:rPr lang="en-US" sz="2600" dirty="0">
                <a:solidFill>
                  <a:schemeClr val="tx1"/>
                </a:solidFill>
              </a:rPr>
              <a:t> Y = </a:t>
            </a:r>
            <a:r>
              <a:rPr lang="en-US" sz="2600" dirty="0" err="1">
                <a:solidFill>
                  <a:schemeClr val="tx1"/>
                </a:solidFill>
              </a:rPr>
              <a:t>absorbansi</a:t>
            </a:r>
            <a:r>
              <a:rPr lang="en-US" sz="2600" dirty="0">
                <a:solidFill>
                  <a:schemeClr val="tx1"/>
                </a:solidFill>
              </a:rPr>
              <a:t> </a:t>
            </a:r>
            <a:r>
              <a:rPr lang="en-US" sz="2600" dirty="0" err="1">
                <a:solidFill>
                  <a:schemeClr val="tx1"/>
                </a:solidFill>
              </a:rPr>
              <a:t>spektrofotometer</a:t>
            </a:r>
            <a:br>
              <a:rPr lang="en-US" sz="2600" dirty="0">
                <a:solidFill>
                  <a:schemeClr val="tx1"/>
                </a:solidFill>
              </a:rPr>
            </a:br>
            <a:r>
              <a:rPr lang="en-US" sz="2600" dirty="0">
                <a:solidFill>
                  <a:schemeClr val="tx1"/>
                </a:solidFill>
              </a:rPr>
              <a:t>		  </a:t>
            </a:r>
            <a:r>
              <a:rPr lang="id-ID" sz="2600" dirty="0">
                <a:solidFill>
                  <a:schemeClr val="tx1"/>
                </a:solidFill>
              </a:rPr>
              <a:t> </a:t>
            </a:r>
            <a:r>
              <a:rPr lang="en-US" sz="2600" dirty="0">
                <a:solidFill>
                  <a:schemeClr val="tx1"/>
                </a:solidFill>
              </a:rPr>
              <a:t>a </a:t>
            </a:r>
            <a:r>
              <a:rPr lang="id-ID" sz="2600" dirty="0">
                <a:solidFill>
                  <a:schemeClr val="tx1"/>
                </a:solidFill>
              </a:rPr>
              <a:t> </a:t>
            </a:r>
            <a:r>
              <a:rPr lang="en-US" sz="2600" dirty="0">
                <a:solidFill>
                  <a:schemeClr val="tx1"/>
                </a:solidFill>
              </a:rPr>
              <a:t>= </a:t>
            </a:r>
            <a:r>
              <a:rPr lang="en-US" sz="2600" dirty="0" err="1">
                <a:solidFill>
                  <a:schemeClr val="tx1"/>
                </a:solidFill>
              </a:rPr>
              <a:t>konstanta</a:t>
            </a:r>
            <a:br>
              <a:rPr lang="en-US" sz="2600" dirty="0">
                <a:solidFill>
                  <a:schemeClr val="tx1"/>
                </a:solidFill>
              </a:rPr>
            </a:br>
            <a:r>
              <a:rPr lang="en-US" sz="2600" dirty="0">
                <a:solidFill>
                  <a:schemeClr val="tx1"/>
                </a:solidFill>
              </a:rPr>
              <a:t>		  </a:t>
            </a:r>
            <a:r>
              <a:rPr lang="id-ID" sz="2600" dirty="0">
                <a:solidFill>
                  <a:schemeClr val="tx1"/>
                </a:solidFill>
              </a:rPr>
              <a:t> </a:t>
            </a:r>
            <a:r>
              <a:rPr lang="en-US" sz="2600" dirty="0">
                <a:solidFill>
                  <a:schemeClr val="tx1"/>
                </a:solidFill>
              </a:rPr>
              <a:t>b </a:t>
            </a:r>
            <a:r>
              <a:rPr lang="id-ID" sz="2600" dirty="0">
                <a:solidFill>
                  <a:schemeClr val="tx1"/>
                </a:solidFill>
              </a:rPr>
              <a:t> </a:t>
            </a:r>
            <a:r>
              <a:rPr lang="en-US" sz="2600" dirty="0">
                <a:solidFill>
                  <a:schemeClr val="tx1"/>
                </a:solidFill>
              </a:rPr>
              <a:t>= </a:t>
            </a:r>
            <a:r>
              <a:rPr lang="en-US" sz="2600" dirty="0" err="1">
                <a:solidFill>
                  <a:schemeClr val="tx1"/>
                </a:solidFill>
              </a:rPr>
              <a:t>koefisien</a:t>
            </a:r>
            <a:r>
              <a:rPr lang="en-US" sz="2600" dirty="0">
                <a:solidFill>
                  <a:schemeClr val="tx1"/>
                </a:solidFill>
              </a:rPr>
              <a:t> </a:t>
            </a:r>
            <a:r>
              <a:rPr lang="en-US" sz="2600" dirty="0" err="1">
                <a:solidFill>
                  <a:schemeClr val="tx1"/>
                </a:solidFill>
              </a:rPr>
              <a:t>regresi</a:t>
            </a:r>
            <a:r>
              <a:rPr lang="en-US" sz="2600" dirty="0">
                <a:solidFill>
                  <a:schemeClr val="tx1"/>
                </a:solidFill>
              </a:rPr>
              <a:t> (slope)</a:t>
            </a:r>
            <a:br>
              <a:rPr lang="en-US" sz="2600" dirty="0">
                <a:solidFill>
                  <a:schemeClr val="tx1"/>
                </a:solidFill>
              </a:rPr>
            </a:br>
            <a:r>
              <a:rPr lang="en-US" sz="2600" dirty="0">
                <a:solidFill>
                  <a:schemeClr val="tx1"/>
                </a:solidFill>
              </a:rPr>
              <a:t>		 </a:t>
            </a:r>
            <a:r>
              <a:rPr lang="id-ID" sz="2600" dirty="0">
                <a:solidFill>
                  <a:schemeClr val="tx1"/>
                </a:solidFill>
              </a:rPr>
              <a:t>  </a:t>
            </a:r>
            <a:r>
              <a:rPr lang="en-US" sz="2600" dirty="0">
                <a:solidFill>
                  <a:schemeClr val="tx1"/>
                </a:solidFill>
              </a:rPr>
              <a:t>X = </a:t>
            </a:r>
            <a:r>
              <a:rPr lang="en-US" sz="2600" dirty="0" err="1">
                <a:solidFill>
                  <a:schemeClr val="tx1"/>
                </a:solidFill>
              </a:rPr>
              <a:t>konsentrasi</a:t>
            </a:r>
            <a:r>
              <a:rPr lang="en-US" sz="2600" dirty="0">
                <a:solidFill>
                  <a:schemeClr val="tx1"/>
                </a:solidFill>
              </a:rPr>
              <a:t> protein</a:t>
            </a:r>
            <a:r>
              <a:rPr lang="en-US" sz="1385" dirty="0">
                <a:solidFill>
                  <a:schemeClr val="tx1"/>
                </a:solidFill>
              </a:rPr>
              <a:t>.</a:t>
            </a:r>
            <a:br>
              <a:rPr lang="en-US" sz="1385" dirty="0">
                <a:solidFill>
                  <a:schemeClr val="tx1"/>
                </a:solidFill>
              </a:rPr>
            </a:br>
            <a:r>
              <a:rPr lang="en-US" sz="1385" dirty="0">
                <a:solidFill>
                  <a:schemeClr val="tx1"/>
                </a:solidFill>
              </a:rPr>
              <a:t>         </a:t>
            </a:r>
          </a:p>
        </p:txBody>
      </p:sp>
    </p:spTree>
    <p:extLst>
      <p:ext uri="{BB962C8B-B14F-4D97-AF65-F5344CB8AC3E}">
        <p14:creationId xmlns:p14="http://schemas.microsoft.com/office/powerpoint/2010/main" val="1221276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80838"/>
            <a:ext cx="4800600" cy="360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1840" y="304800"/>
            <a:ext cx="620776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81000" y="4619722"/>
            <a:ext cx="4953000" cy="1384995"/>
          </a:xfrm>
          <a:prstGeom prst="rect">
            <a:avLst/>
          </a:prstGeom>
          <a:noFill/>
        </p:spPr>
        <p:txBody>
          <a:bodyPr wrap="square" rtlCol="0">
            <a:spAutoFit/>
          </a:bodyPr>
          <a:lstStyle/>
          <a:p>
            <a:pPr marL="559425" indent="-559425"/>
            <a:r>
              <a:rPr lang="id-ID" sz="2800" dirty="0">
                <a:latin typeface="Calibri" pitchFamily="34" charset="0"/>
              </a:rPr>
              <a:t>Gambar Larutan standart sesuai Konsentrasi (tdp gradasi warna)</a:t>
            </a:r>
          </a:p>
        </p:txBody>
      </p:sp>
      <p:sp>
        <p:nvSpPr>
          <p:cNvPr id="5" name="TextBox 4"/>
          <p:cNvSpPr txBox="1"/>
          <p:nvPr/>
        </p:nvSpPr>
        <p:spPr>
          <a:xfrm>
            <a:off x="5334000" y="4629882"/>
            <a:ext cx="6705600" cy="2092881"/>
          </a:xfrm>
          <a:prstGeom prst="rect">
            <a:avLst/>
          </a:prstGeom>
          <a:noFill/>
        </p:spPr>
        <p:txBody>
          <a:bodyPr wrap="square" rtlCol="0">
            <a:spAutoFit/>
          </a:bodyPr>
          <a:lstStyle/>
          <a:p>
            <a:pPr marL="624269" indent="-624269" algn="just"/>
            <a:r>
              <a:rPr lang="id-ID" sz="2600" dirty="0">
                <a:latin typeface="Calibri" pitchFamily="34" charset="0"/>
              </a:rPr>
              <a:t>Gambar Persamaan regresi larutan standard yang diperoleh dari Hubungan antara Konsentrasi Larutan dengan pembacaan Absorbansi  menggunakan  Spectro</a:t>
            </a:r>
            <a:r>
              <a:rPr lang="en-US" sz="2600" dirty="0">
                <a:latin typeface="Calibri" pitchFamily="34" charset="0"/>
              </a:rPr>
              <a:t>-</a:t>
            </a:r>
            <a:r>
              <a:rPr lang="id-ID" sz="2600" dirty="0">
                <a:latin typeface="Calibri" pitchFamily="34" charset="0"/>
              </a:rPr>
              <a:t>fotometer UV-Vis</a:t>
            </a:r>
          </a:p>
        </p:txBody>
      </p:sp>
    </p:spTree>
    <p:extLst>
      <p:ext uri="{BB962C8B-B14F-4D97-AF65-F5344CB8AC3E}">
        <p14:creationId xmlns:p14="http://schemas.microsoft.com/office/powerpoint/2010/main" val="3522285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itle 1"/>
          <p:cNvSpPr>
            <a:spLocks noGrp="1"/>
          </p:cNvSpPr>
          <p:nvPr>
            <p:ph type="title"/>
          </p:nvPr>
        </p:nvSpPr>
        <p:spPr>
          <a:xfrm>
            <a:off x="1682261" y="838200"/>
            <a:ext cx="8827477" cy="984885"/>
          </a:xfrm>
        </p:spPr>
        <p:txBody>
          <a:bodyPr/>
          <a:lstStyle/>
          <a:p>
            <a:r>
              <a:rPr lang="id-ID" sz="3200" b="1" dirty="0">
                <a:solidFill>
                  <a:schemeClr val="tx1"/>
                </a:solidFill>
              </a:rPr>
              <a:t>Sekilas Spektrofotometer UV-VIS</a:t>
            </a:r>
          </a:p>
        </p:txBody>
      </p:sp>
      <p:pic>
        <p:nvPicPr>
          <p:cNvPr id="378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1524000"/>
            <a:ext cx="10668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698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838201"/>
            <a:ext cx="96774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7426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990600"/>
            <a:ext cx="10744200" cy="890628"/>
          </a:xfrm>
          <a:prstGeom prst="rect">
            <a:avLst/>
          </a:prstGeom>
        </p:spPr>
        <p:txBody>
          <a:bodyPr vert="horz" wrap="square" lIns="0" tIns="28575" rIns="0" bIns="0" rtlCol="0">
            <a:spAutoFit/>
          </a:bodyPr>
          <a:lstStyle/>
          <a:p>
            <a:pPr marL="8792" marR="3517">
              <a:spcBef>
                <a:spcPts val="225"/>
              </a:spcBef>
              <a:tabLst>
                <a:tab pos="4543539" algn="l"/>
              </a:tabLst>
            </a:pPr>
            <a:r>
              <a:rPr sz="2800" b="1" dirty="0" err="1">
                <a:solidFill>
                  <a:schemeClr val="tx1"/>
                </a:solidFill>
              </a:rPr>
              <a:t>Penti</a:t>
            </a:r>
            <a:r>
              <a:rPr sz="2800" b="1" spc="-14" dirty="0" err="1">
                <a:solidFill>
                  <a:schemeClr val="tx1"/>
                </a:solidFill>
              </a:rPr>
              <a:t>n</a:t>
            </a:r>
            <a:r>
              <a:rPr sz="2800" b="1" spc="-4" dirty="0" err="1">
                <a:solidFill>
                  <a:schemeClr val="tx1"/>
                </a:solidFill>
              </a:rPr>
              <a:t>g</a:t>
            </a:r>
            <a:r>
              <a:rPr sz="2800" b="1" spc="-11" dirty="0" err="1">
                <a:solidFill>
                  <a:schemeClr val="tx1"/>
                </a:solidFill>
              </a:rPr>
              <a:t>n</a:t>
            </a:r>
            <a:r>
              <a:rPr sz="2800" b="1" spc="-4" dirty="0" err="1">
                <a:solidFill>
                  <a:schemeClr val="tx1"/>
                </a:solidFill>
              </a:rPr>
              <a:t>y</a:t>
            </a:r>
            <a:r>
              <a:rPr sz="2800" b="1" dirty="0" err="1">
                <a:solidFill>
                  <a:schemeClr val="tx1"/>
                </a:solidFill>
              </a:rPr>
              <a:t>a</a:t>
            </a:r>
            <a:r>
              <a:rPr sz="2800" b="1" spc="11" dirty="0">
                <a:solidFill>
                  <a:schemeClr val="tx1"/>
                </a:solidFill>
              </a:rPr>
              <a:t> </a:t>
            </a:r>
            <a:r>
              <a:rPr sz="2800" b="1" spc="-4" dirty="0" err="1">
                <a:solidFill>
                  <a:schemeClr val="tx1"/>
                </a:solidFill>
              </a:rPr>
              <a:t>mempela</a:t>
            </a:r>
            <a:r>
              <a:rPr sz="2800" b="1" spc="-11" dirty="0" err="1">
                <a:solidFill>
                  <a:schemeClr val="tx1"/>
                </a:solidFill>
              </a:rPr>
              <a:t>j</a:t>
            </a:r>
            <a:r>
              <a:rPr sz="2800" b="1" spc="-4" dirty="0" err="1">
                <a:solidFill>
                  <a:schemeClr val="tx1"/>
                </a:solidFill>
              </a:rPr>
              <a:t>ar</a:t>
            </a:r>
            <a:r>
              <a:rPr sz="2800" b="1" dirty="0" err="1">
                <a:solidFill>
                  <a:schemeClr val="tx1"/>
                </a:solidFill>
              </a:rPr>
              <a:t>i</a:t>
            </a:r>
            <a:r>
              <a:rPr lang="en-US" sz="2800" b="1" dirty="0">
                <a:solidFill>
                  <a:schemeClr val="tx1"/>
                </a:solidFill>
              </a:rPr>
              <a:t> </a:t>
            </a:r>
            <a:r>
              <a:rPr sz="2800" b="1" dirty="0" err="1">
                <a:solidFill>
                  <a:schemeClr val="tx1"/>
                </a:solidFill>
              </a:rPr>
              <a:t>P</a:t>
            </a:r>
            <a:r>
              <a:rPr sz="2800" b="1" spc="7" dirty="0" err="1">
                <a:solidFill>
                  <a:schemeClr val="tx1"/>
                </a:solidFill>
              </a:rPr>
              <a:t>r</a:t>
            </a:r>
            <a:r>
              <a:rPr sz="2800" b="1" dirty="0" err="1">
                <a:solidFill>
                  <a:schemeClr val="tx1"/>
                </a:solidFill>
              </a:rPr>
              <a:t>i</a:t>
            </a:r>
            <a:r>
              <a:rPr sz="2800" b="1" spc="-14" dirty="0" err="1">
                <a:solidFill>
                  <a:schemeClr val="tx1"/>
                </a:solidFill>
              </a:rPr>
              <a:t>n</a:t>
            </a:r>
            <a:r>
              <a:rPr sz="2800" b="1" dirty="0" err="1">
                <a:solidFill>
                  <a:schemeClr val="tx1"/>
                </a:solidFill>
              </a:rPr>
              <a:t>sip</a:t>
            </a:r>
            <a:r>
              <a:rPr sz="2800" b="1" dirty="0">
                <a:solidFill>
                  <a:schemeClr val="tx1"/>
                </a:solidFill>
              </a:rPr>
              <a:t>  </a:t>
            </a:r>
            <a:r>
              <a:rPr sz="2800" b="1" spc="-7" dirty="0">
                <a:solidFill>
                  <a:schemeClr val="tx1"/>
                </a:solidFill>
              </a:rPr>
              <a:t>dan </a:t>
            </a:r>
            <a:r>
              <a:rPr sz="2800" b="1" dirty="0">
                <a:solidFill>
                  <a:schemeClr val="tx1"/>
                </a:solidFill>
              </a:rPr>
              <a:t>metode </a:t>
            </a:r>
            <a:r>
              <a:rPr sz="2800" b="1" spc="-7" dirty="0">
                <a:solidFill>
                  <a:schemeClr val="tx1"/>
                </a:solidFill>
              </a:rPr>
              <a:t>Analisa</a:t>
            </a:r>
            <a:r>
              <a:rPr sz="2800" b="1" spc="7" dirty="0">
                <a:solidFill>
                  <a:schemeClr val="tx1"/>
                </a:solidFill>
              </a:rPr>
              <a:t> </a:t>
            </a:r>
            <a:r>
              <a:rPr sz="2800" b="1" dirty="0">
                <a:solidFill>
                  <a:schemeClr val="tx1"/>
                </a:solidFill>
              </a:rPr>
              <a:t>Protein</a:t>
            </a:r>
          </a:p>
        </p:txBody>
      </p:sp>
      <p:sp>
        <p:nvSpPr>
          <p:cNvPr id="3" name="object 3"/>
          <p:cNvSpPr txBox="1"/>
          <p:nvPr/>
        </p:nvSpPr>
        <p:spPr>
          <a:xfrm>
            <a:off x="533400" y="1881228"/>
            <a:ext cx="10972799" cy="4598448"/>
          </a:xfrm>
          <a:prstGeom prst="rect">
            <a:avLst/>
          </a:prstGeom>
        </p:spPr>
        <p:txBody>
          <a:bodyPr vert="horz" wrap="square" lIns="0" tIns="73416" rIns="0" bIns="0" rtlCol="0">
            <a:spAutoFit/>
          </a:bodyPr>
          <a:lstStyle/>
          <a:p>
            <a:pPr marL="230364" indent="-221572">
              <a:spcBef>
                <a:spcPts val="578"/>
              </a:spcBef>
              <a:buFont typeface="Corbel"/>
              <a:buChar char="–"/>
              <a:tabLst>
                <a:tab pos="229925" algn="l"/>
                <a:tab pos="230364" algn="l"/>
              </a:tabLst>
            </a:pPr>
            <a:r>
              <a:rPr sz="2400" b="1" spc="-4" dirty="0">
                <a:latin typeface="Calibri"/>
                <a:cs typeface="Calibri"/>
              </a:rPr>
              <a:t>Nutrition </a:t>
            </a:r>
            <a:r>
              <a:rPr sz="2400" b="1" spc="-7" dirty="0">
                <a:latin typeface="Calibri"/>
                <a:cs typeface="Calibri"/>
              </a:rPr>
              <a:t>labelling</a:t>
            </a:r>
            <a:endParaRPr sz="2400" dirty="0">
              <a:latin typeface="Calibri"/>
              <a:cs typeface="Calibri"/>
            </a:endParaRPr>
          </a:p>
          <a:p>
            <a:pPr marL="230364" indent="-221572">
              <a:spcBef>
                <a:spcPts val="471"/>
              </a:spcBef>
              <a:buFont typeface="Corbel"/>
              <a:buChar char="–"/>
              <a:tabLst>
                <a:tab pos="229925" algn="l"/>
                <a:tab pos="230364" algn="l"/>
              </a:tabLst>
            </a:pPr>
            <a:r>
              <a:rPr sz="2400" b="1" spc="-7" dirty="0">
                <a:latin typeface="Calibri"/>
                <a:cs typeface="Calibri"/>
              </a:rPr>
              <a:t>Menentukan </a:t>
            </a:r>
            <a:r>
              <a:rPr sz="2400" b="1" spc="-14" dirty="0">
                <a:latin typeface="Calibri"/>
                <a:cs typeface="Calibri"/>
              </a:rPr>
              <a:t>harga</a:t>
            </a:r>
            <a:r>
              <a:rPr sz="2400" b="1" spc="11" dirty="0">
                <a:latin typeface="Calibri"/>
                <a:cs typeface="Calibri"/>
              </a:rPr>
              <a:t> </a:t>
            </a:r>
            <a:r>
              <a:rPr sz="2400" b="1" spc="-4" dirty="0">
                <a:latin typeface="Calibri"/>
                <a:cs typeface="Calibri"/>
              </a:rPr>
              <a:t>produk</a:t>
            </a:r>
            <a:endParaRPr sz="2400" dirty="0">
              <a:latin typeface="Calibri"/>
              <a:cs typeface="Calibri"/>
            </a:endParaRPr>
          </a:p>
          <a:p>
            <a:pPr marL="451496" marR="72978" lvl="1" indent="-221572">
              <a:spcBef>
                <a:spcPts val="686"/>
              </a:spcBef>
              <a:buFont typeface="Corbel"/>
              <a:buChar char="–"/>
              <a:tabLst>
                <a:tab pos="451496" algn="l"/>
                <a:tab pos="451937" algn="l"/>
              </a:tabLst>
            </a:pPr>
            <a:r>
              <a:rPr sz="2400" spc="-11" dirty="0">
                <a:latin typeface="Calibri"/>
                <a:cs typeface="Calibri"/>
              </a:rPr>
              <a:t>Banyak </a:t>
            </a:r>
            <a:r>
              <a:rPr sz="2400" spc="-4" dirty="0">
                <a:latin typeface="Calibri"/>
                <a:cs typeface="Calibri"/>
              </a:rPr>
              <a:t>produk </a:t>
            </a:r>
            <a:r>
              <a:rPr sz="2400" spc="-7" dirty="0">
                <a:latin typeface="Calibri"/>
                <a:cs typeface="Calibri"/>
              </a:rPr>
              <a:t>yang </a:t>
            </a:r>
            <a:r>
              <a:rPr sz="2400" spc="-4" dirty="0">
                <a:latin typeface="Calibri"/>
                <a:cs typeface="Calibri"/>
              </a:rPr>
              <a:t>menggunakan </a:t>
            </a:r>
            <a:r>
              <a:rPr sz="2400" spc="-11" dirty="0">
                <a:latin typeface="Calibri"/>
                <a:cs typeface="Calibri"/>
              </a:rPr>
              <a:t>protein </a:t>
            </a:r>
            <a:r>
              <a:rPr sz="2400" spc="-7" dirty="0">
                <a:latin typeface="Calibri"/>
                <a:cs typeface="Calibri"/>
              </a:rPr>
              <a:t>sebagai </a:t>
            </a:r>
            <a:r>
              <a:rPr sz="2400" spc="-4" dirty="0">
                <a:latin typeface="Calibri"/>
                <a:cs typeface="Calibri"/>
              </a:rPr>
              <a:t>dasar </a:t>
            </a:r>
            <a:r>
              <a:rPr sz="2400" spc="-7" dirty="0">
                <a:latin typeface="Calibri"/>
                <a:cs typeface="Calibri"/>
              </a:rPr>
              <a:t>perhitungan harga, seperti sereal,  </a:t>
            </a:r>
            <a:r>
              <a:rPr sz="2400" spc="-4" dirty="0">
                <a:latin typeface="Calibri"/>
                <a:cs typeface="Calibri"/>
              </a:rPr>
              <a:t>susu,</a:t>
            </a:r>
            <a:r>
              <a:rPr sz="2400" spc="-11" dirty="0">
                <a:latin typeface="Calibri"/>
                <a:cs typeface="Calibri"/>
              </a:rPr>
              <a:t> </a:t>
            </a:r>
            <a:r>
              <a:rPr sz="2400" dirty="0">
                <a:latin typeface="Calibri"/>
                <a:cs typeface="Calibri"/>
              </a:rPr>
              <a:t>dll.</a:t>
            </a:r>
          </a:p>
          <a:p>
            <a:pPr marL="230364" indent="-221572">
              <a:spcBef>
                <a:spcPts val="426"/>
              </a:spcBef>
              <a:buFont typeface="Corbel"/>
              <a:buChar char="–"/>
              <a:tabLst>
                <a:tab pos="229925" algn="l"/>
                <a:tab pos="230364" algn="l"/>
              </a:tabLst>
            </a:pPr>
            <a:r>
              <a:rPr sz="2400" b="1" spc="-11" dirty="0">
                <a:latin typeface="Calibri"/>
                <a:cs typeface="Calibri"/>
              </a:rPr>
              <a:t>Menginvestigasi sifat </a:t>
            </a:r>
            <a:r>
              <a:rPr sz="2400" b="1" spc="-7" dirty="0">
                <a:latin typeface="Calibri"/>
                <a:cs typeface="Calibri"/>
              </a:rPr>
              <a:t>fungsional suatu </a:t>
            </a:r>
            <a:r>
              <a:rPr sz="2400" b="1" spc="-4" dirty="0">
                <a:latin typeface="Calibri"/>
                <a:cs typeface="Calibri"/>
              </a:rPr>
              <a:t>produk</a:t>
            </a:r>
            <a:r>
              <a:rPr sz="2400" b="1" spc="24" dirty="0">
                <a:latin typeface="Calibri"/>
                <a:cs typeface="Calibri"/>
              </a:rPr>
              <a:t> </a:t>
            </a:r>
            <a:r>
              <a:rPr sz="2400" b="1" spc="-11" dirty="0">
                <a:latin typeface="Calibri"/>
                <a:cs typeface="Calibri"/>
              </a:rPr>
              <a:t>pangan</a:t>
            </a:r>
            <a:endParaRPr sz="2400" dirty="0">
              <a:latin typeface="Calibri"/>
              <a:cs typeface="Calibri"/>
            </a:endParaRPr>
          </a:p>
          <a:p>
            <a:pPr marL="451937" lvl="1" indent="-222011">
              <a:spcBef>
                <a:spcPts val="512"/>
              </a:spcBef>
              <a:buFont typeface="Corbel"/>
              <a:buChar char="–"/>
              <a:tabLst>
                <a:tab pos="451496" algn="l"/>
                <a:tab pos="451937" algn="l"/>
              </a:tabLst>
            </a:pPr>
            <a:r>
              <a:rPr sz="2400" spc="-7" dirty="0">
                <a:latin typeface="Calibri"/>
                <a:cs typeface="Calibri"/>
              </a:rPr>
              <a:t>Kandungan </a:t>
            </a:r>
            <a:r>
              <a:rPr sz="2400" spc="-4" dirty="0">
                <a:latin typeface="Calibri"/>
                <a:cs typeface="Calibri"/>
              </a:rPr>
              <a:t>kasein </a:t>
            </a:r>
            <a:r>
              <a:rPr sz="2400" dirty="0">
                <a:latin typeface="Calibri"/>
                <a:cs typeface="Calibri"/>
              </a:rPr>
              <a:t>pada </a:t>
            </a:r>
            <a:r>
              <a:rPr sz="2400" spc="-4" dirty="0">
                <a:latin typeface="Calibri"/>
                <a:cs typeface="Calibri"/>
              </a:rPr>
              <a:t>susu dapat berfungsi </a:t>
            </a:r>
            <a:r>
              <a:rPr sz="2400" spc="-7" dirty="0">
                <a:latin typeface="Calibri"/>
                <a:cs typeface="Calibri"/>
              </a:rPr>
              <a:t>sebagai koagulan </a:t>
            </a:r>
            <a:r>
              <a:rPr sz="2400" dirty="0">
                <a:latin typeface="Calibri"/>
                <a:cs typeface="Calibri"/>
              </a:rPr>
              <a:t>pada </a:t>
            </a:r>
            <a:r>
              <a:rPr sz="2400" spc="-7" dirty="0">
                <a:latin typeface="Calibri"/>
                <a:cs typeface="Calibri"/>
              </a:rPr>
              <a:t>pembuatan</a:t>
            </a:r>
            <a:r>
              <a:rPr sz="2400" spc="-187" dirty="0">
                <a:latin typeface="Calibri"/>
                <a:cs typeface="Calibri"/>
              </a:rPr>
              <a:t> </a:t>
            </a:r>
            <a:r>
              <a:rPr sz="2400" spc="-14" dirty="0">
                <a:latin typeface="Calibri"/>
                <a:cs typeface="Calibri"/>
              </a:rPr>
              <a:t>keju</a:t>
            </a:r>
            <a:endParaRPr sz="2400" dirty="0">
              <a:latin typeface="Calibri"/>
              <a:cs typeface="Calibri"/>
            </a:endParaRPr>
          </a:p>
          <a:p>
            <a:pPr marL="451937" lvl="1" indent="-222011">
              <a:spcBef>
                <a:spcPts val="499"/>
              </a:spcBef>
              <a:buFont typeface="Corbel"/>
              <a:buChar char="–"/>
              <a:tabLst>
                <a:tab pos="451496" algn="l"/>
                <a:tab pos="451937" algn="l"/>
              </a:tabLst>
            </a:pPr>
            <a:r>
              <a:rPr sz="2400" spc="-7" dirty="0">
                <a:latin typeface="Calibri"/>
                <a:cs typeface="Calibri"/>
              </a:rPr>
              <a:t>Kandungan </a:t>
            </a:r>
            <a:r>
              <a:rPr sz="2400" dirty="0">
                <a:latin typeface="Calibri"/>
                <a:cs typeface="Calibri"/>
              </a:rPr>
              <a:t>albumin pada </a:t>
            </a:r>
            <a:r>
              <a:rPr sz="2400" spc="-7" dirty="0">
                <a:latin typeface="Calibri"/>
                <a:cs typeface="Calibri"/>
              </a:rPr>
              <a:t>telur </a:t>
            </a:r>
            <a:r>
              <a:rPr sz="2400" spc="-4" dirty="0">
                <a:latin typeface="Calibri"/>
                <a:cs typeface="Calibri"/>
              </a:rPr>
              <a:t>dapat berfungsi </a:t>
            </a:r>
            <a:r>
              <a:rPr sz="2400" spc="-7" dirty="0">
                <a:latin typeface="Calibri"/>
                <a:cs typeface="Calibri"/>
              </a:rPr>
              <a:t>sebagai </a:t>
            </a:r>
            <a:r>
              <a:rPr sz="2400" spc="-4" dirty="0">
                <a:latin typeface="Calibri"/>
                <a:cs typeface="Calibri"/>
              </a:rPr>
              <a:t>foaming</a:t>
            </a:r>
            <a:r>
              <a:rPr sz="2400" spc="-156" dirty="0">
                <a:latin typeface="Calibri"/>
                <a:cs typeface="Calibri"/>
              </a:rPr>
              <a:t> </a:t>
            </a:r>
            <a:r>
              <a:rPr sz="2400" spc="-7" dirty="0">
                <a:latin typeface="Calibri"/>
                <a:cs typeface="Calibri"/>
              </a:rPr>
              <a:t>agent</a:t>
            </a:r>
            <a:endParaRPr sz="2400" dirty="0">
              <a:latin typeface="Calibri"/>
              <a:cs typeface="Calibri"/>
            </a:endParaRPr>
          </a:p>
          <a:p>
            <a:pPr marL="230364" indent="-221572">
              <a:spcBef>
                <a:spcPts val="447"/>
              </a:spcBef>
              <a:buFont typeface="Corbel"/>
              <a:buChar char="–"/>
              <a:tabLst>
                <a:tab pos="229925" algn="l"/>
                <a:tab pos="230364" algn="l"/>
              </a:tabLst>
            </a:pPr>
            <a:r>
              <a:rPr sz="2400" b="1" spc="-7" dirty="0">
                <a:latin typeface="Calibri"/>
                <a:cs typeface="Calibri"/>
              </a:rPr>
              <a:t>Menentukan </a:t>
            </a:r>
            <a:r>
              <a:rPr sz="2400" b="1" spc="-17" dirty="0">
                <a:latin typeface="Calibri"/>
                <a:cs typeface="Calibri"/>
              </a:rPr>
              <a:t>senyawa </a:t>
            </a:r>
            <a:r>
              <a:rPr sz="2400" b="1" spc="-7" dirty="0">
                <a:latin typeface="Calibri"/>
                <a:cs typeface="Calibri"/>
              </a:rPr>
              <a:t>bioaktive </a:t>
            </a:r>
            <a:r>
              <a:rPr sz="2400" b="1" spc="-11" dirty="0">
                <a:latin typeface="Calibri"/>
                <a:cs typeface="Calibri"/>
              </a:rPr>
              <a:t>yang </a:t>
            </a:r>
            <a:r>
              <a:rPr sz="2400" b="1" spc="-4" dirty="0">
                <a:latin typeface="Calibri"/>
                <a:cs typeface="Calibri"/>
              </a:rPr>
              <a:t>ada pada</a:t>
            </a:r>
            <a:r>
              <a:rPr sz="2400" b="1" spc="59" dirty="0">
                <a:latin typeface="Calibri"/>
                <a:cs typeface="Calibri"/>
              </a:rPr>
              <a:t> </a:t>
            </a:r>
            <a:r>
              <a:rPr sz="2400" b="1" spc="-4" dirty="0">
                <a:latin typeface="Calibri"/>
                <a:cs typeface="Calibri"/>
              </a:rPr>
              <a:t>produk</a:t>
            </a:r>
            <a:endParaRPr sz="2400" dirty="0">
              <a:latin typeface="Calibri"/>
              <a:cs typeface="Calibri"/>
            </a:endParaRPr>
          </a:p>
          <a:p>
            <a:pPr marL="451496" marR="3517" lvl="1" indent="-221572">
              <a:spcBef>
                <a:spcPts val="637"/>
              </a:spcBef>
              <a:buFont typeface="Corbel"/>
              <a:buChar char="–"/>
              <a:tabLst>
                <a:tab pos="451496" algn="l"/>
                <a:tab pos="451937" algn="l"/>
              </a:tabLst>
            </a:pPr>
            <a:r>
              <a:rPr sz="2400" spc="-7" dirty="0">
                <a:latin typeface="Calibri"/>
                <a:cs typeface="Calibri"/>
              </a:rPr>
              <a:t>Keberadaan</a:t>
            </a:r>
            <a:r>
              <a:rPr sz="2400" spc="-14" dirty="0">
                <a:latin typeface="Calibri"/>
                <a:cs typeface="Calibri"/>
              </a:rPr>
              <a:t> </a:t>
            </a:r>
            <a:r>
              <a:rPr sz="2400" dirty="0">
                <a:latin typeface="Calibri"/>
                <a:cs typeface="Calibri"/>
              </a:rPr>
              <a:t>enzim</a:t>
            </a:r>
            <a:r>
              <a:rPr sz="2400" spc="-17" dirty="0">
                <a:latin typeface="Calibri"/>
                <a:cs typeface="Calibri"/>
              </a:rPr>
              <a:t> </a:t>
            </a:r>
            <a:r>
              <a:rPr sz="2400" dirty="0">
                <a:latin typeface="Calibri"/>
                <a:cs typeface="Calibri"/>
              </a:rPr>
              <a:t>maupun</a:t>
            </a:r>
            <a:r>
              <a:rPr sz="2400" spc="-28" dirty="0">
                <a:latin typeface="Calibri"/>
                <a:cs typeface="Calibri"/>
              </a:rPr>
              <a:t> </a:t>
            </a:r>
            <a:r>
              <a:rPr sz="2400" dirty="0">
                <a:latin typeface="Calibri"/>
                <a:cs typeface="Calibri"/>
              </a:rPr>
              <a:t>enzim</a:t>
            </a:r>
            <a:r>
              <a:rPr sz="2400" spc="-17" dirty="0">
                <a:latin typeface="Calibri"/>
                <a:cs typeface="Calibri"/>
              </a:rPr>
              <a:t> </a:t>
            </a:r>
            <a:r>
              <a:rPr sz="2400" spc="-4" dirty="0">
                <a:latin typeface="Calibri"/>
                <a:cs typeface="Calibri"/>
              </a:rPr>
              <a:t>inhibitor</a:t>
            </a:r>
            <a:r>
              <a:rPr sz="2400" spc="-42" dirty="0">
                <a:latin typeface="Calibri"/>
                <a:cs typeface="Calibri"/>
              </a:rPr>
              <a:t> </a:t>
            </a:r>
            <a:r>
              <a:rPr sz="2400" spc="-7" dirty="0">
                <a:latin typeface="Calibri"/>
                <a:cs typeface="Calibri"/>
              </a:rPr>
              <a:t>yang</a:t>
            </a:r>
            <a:r>
              <a:rPr sz="2400" dirty="0">
                <a:latin typeface="Calibri"/>
                <a:cs typeface="Calibri"/>
              </a:rPr>
              <a:t> </a:t>
            </a:r>
            <a:r>
              <a:rPr sz="2400" spc="-7" dirty="0">
                <a:latin typeface="Calibri"/>
                <a:cs typeface="Calibri"/>
              </a:rPr>
              <a:t>berasal</a:t>
            </a:r>
            <a:r>
              <a:rPr sz="2400" spc="-14" dirty="0">
                <a:latin typeface="Calibri"/>
                <a:cs typeface="Calibri"/>
              </a:rPr>
              <a:t> </a:t>
            </a:r>
            <a:r>
              <a:rPr sz="2400" dirty="0">
                <a:latin typeface="Calibri"/>
                <a:cs typeface="Calibri"/>
              </a:rPr>
              <a:t>dari</a:t>
            </a:r>
            <a:r>
              <a:rPr sz="2400" spc="-28" dirty="0">
                <a:latin typeface="Calibri"/>
                <a:cs typeface="Calibri"/>
              </a:rPr>
              <a:t> </a:t>
            </a:r>
            <a:r>
              <a:rPr sz="2400" spc="-7" dirty="0">
                <a:latin typeface="Calibri"/>
                <a:cs typeface="Calibri"/>
              </a:rPr>
              <a:t>protein,</a:t>
            </a:r>
            <a:r>
              <a:rPr sz="2400" spc="-21" dirty="0">
                <a:latin typeface="Calibri"/>
                <a:cs typeface="Calibri"/>
              </a:rPr>
              <a:t> </a:t>
            </a:r>
            <a:r>
              <a:rPr sz="2400" spc="-7" dirty="0">
                <a:latin typeface="Calibri"/>
                <a:cs typeface="Calibri"/>
              </a:rPr>
              <a:t>misalnya</a:t>
            </a:r>
            <a:r>
              <a:rPr sz="2400" spc="-17" dirty="0">
                <a:latin typeface="Calibri"/>
                <a:cs typeface="Calibri"/>
              </a:rPr>
              <a:t> </a:t>
            </a:r>
            <a:r>
              <a:rPr sz="2400" dirty="0">
                <a:latin typeface="Calibri"/>
                <a:cs typeface="Calibri"/>
              </a:rPr>
              <a:t>adalah</a:t>
            </a:r>
            <a:r>
              <a:rPr sz="2400" spc="-45" dirty="0">
                <a:latin typeface="Calibri"/>
                <a:cs typeface="Calibri"/>
              </a:rPr>
              <a:t> </a:t>
            </a:r>
            <a:r>
              <a:rPr sz="2400" dirty="0">
                <a:latin typeface="Calibri"/>
                <a:cs typeface="Calibri"/>
              </a:rPr>
              <a:t>enzim  </a:t>
            </a:r>
            <a:r>
              <a:rPr sz="2400" spc="-4" dirty="0">
                <a:latin typeface="Calibri"/>
                <a:cs typeface="Calibri"/>
              </a:rPr>
              <a:t>proteolitic </a:t>
            </a:r>
            <a:r>
              <a:rPr sz="2400" dirty="0">
                <a:latin typeface="Calibri"/>
                <a:cs typeface="Calibri"/>
              </a:rPr>
              <a:t>pada </a:t>
            </a:r>
            <a:r>
              <a:rPr sz="2400" spc="-7" dirty="0">
                <a:latin typeface="Calibri"/>
                <a:cs typeface="Calibri"/>
              </a:rPr>
              <a:t>proses </a:t>
            </a:r>
            <a:r>
              <a:rPr sz="2400" spc="-4" dirty="0">
                <a:latin typeface="Calibri"/>
                <a:cs typeface="Calibri"/>
              </a:rPr>
              <a:t>pelunakan </a:t>
            </a:r>
            <a:r>
              <a:rPr sz="2400" dirty="0">
                <a:latin typeface="Calibri"/>
                <a:cs typeface="Calibri"/>
              </a:rPr>
              <a:t>daging, enzim </a:t>
            </a:r>
            <a:r>
              <a:rPr sz="2400" spc="-4" dirty="0">
                <a:latin typeface="Calibri"/>
                <a:cs typeface="Calibri"/>
              </a:rPr>
              <a:t>pektinase </a:t>
            </a:r>
            <a:r>
              <a:rPr sz="2400" dirty="0">
                <a:latin typeface="Calibri"/>
                <a:cs typeface="Calibri"/>
              </a:rPr>
              <a:t>pada </a:t>
            </a:r>
            <a:r>
              <a:rPr sz="2400" spc="-7" dirty="0">
                <a:latin typeface="Calibri"/>
                <a:cs typeface="Calibri"/>
              </a:rPr>
              <a:t>proses pematangan </a:t>
            </a:r>
            <a:r>
              <a:rPr sz="2400" dirty="0">
                <a:latin typeface="Calibri"/>
                <a:cs typeface="Calibri"/>
              </a:rPr>
              <a:t>buah,  dll.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318848"/>
            <a:ext cx="8763000" cy="5081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9019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838200"/>
            <a:ext cx="8237939"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891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itle 1"/>
          <p:cNvSpPr>
            <a:spLocks noGrp="1"/>
          </p:cNvSpPr>
          <p:nvPr>
            <p:ph type="title"/>
          </p:nvPr>
        </p:nvSpPr>
        <p:spPr>
          <a:xfrm>
            <a:off x="4724400" y="304800"/>
            <a:ext cx="4764881" cy="492443"/>
          </a:xfrm>
        </p:spPr>
        <p:txBody>
          <a:bodyPr/>
          <a:lstStyle/>
          <a:p>
            <a:r>
              <a:rPr lang="id-ID" sz="3200" dirty="0">
                <a:solidFill>
                  <a:schemeClr val="tx1"/>
                </a:solidFill>
              </a:rPr>
              <a:t>Contoh soal :</a:t>
            </a:r>
          </a:p>
        </p:txBody>
      </p:sp>
      <p:sp>
        <p:nvSpPr>
          <p:cNvPr id="41987" name="Title 1"/>
          <p:cNvSpPr txBox="1">
            <a:spLocks/>
          </p:cNvSpPr>
          <p:nvPr/>
        </p:nvSpPr>
        <p:spPr bwMode="auto">
          <a:xfrm>
            <a:off x="650080" y="1143000"/>
            <a:ext cx="1062752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17463">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spcBef>
                <a:spcPct val="20000"/>
              </a:spcBef>
              <a:buClr>
                <a:schemeClr val="tx1"/>
              </a:buClr>
            </a:pPr>
            <a:r>
              <a:rPr lang="id-ID" sz="2800" b="1" dirty="0">
                <a:latin typeface="Arial" charset="0"/>
              </a:rPr>
              <a:t>Hasil penetapan kadar protein dalam kecap didapat data sbb : Bobot sampel yang ditimbang = 4,6125 gram.  Kemudian di’ad’kan dengan aquades hingga 100 ml. Larutan kemudian dipipet sebanyak 5 ml dan kemudian dimasukkan dalam labu takar dan di’ad’kan sampai 100 ml. Kemudian 5 ml sampel ditetapkan kadar proteinnya dengan metode Lowry dan terbaca absorbancenya 0,565. Tentukan kadar proteinnya jika  diketahui : Larutan standart = 10 mg BSA/ 50 ml. Kurva Standard dibuat sbb:</a:t>
            </a:r>
          </a:p>
        </p:txBody>
      </p:sp>
    </p:spTree>
    <p:extLst>
      <p:ext uri="{BB962C8B-B14F-4D97-AF65-F5344CB8AC3E}">
        <p14:creationId xmlns:p14="http://schemas.microsoft.com/office/powerpoint/2010/main" val="1183853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72821923"/>
              </p:ext>
            </p:extLst>
          </p:nvPr>
        </p:nvGraphicFramePr>
        <p:xfrm>
          <a:off x="1066801" y="1447800"/>
          <a:ext cx="8610599" cy="4571998"/>
        </p:xfrm>
        <a:graphic>
          <a:graphicData uri="http://schemas.openxmlformats.org/drawingml/2006/table">
            <a:tbl>
              <a:tblPr firstRow="1" bandRow="1">
                <a:tableStyleId>{073A0DAA-6AF3-43AB-8588-CEC1D06C72B9}</a:tableStyleId>
              </a:tblPr>
              <a:tblGrid>
                <a:gridCol w="2798445">
                  <a:extLst>
                    <a:ext uri="{9D8B030D-6E8A-4147-A177-3AD203B41FA5}">
                      <a16:colId xmlns:a16="http://schemas.microsoft.com/office/drawing/2014/main" val="20000"/>
                    </a:ext>
                  </a:extLst>
                </a:gridCol>
                <a:gridCol w="2941955">
                  <a:extLst>
                    <a:ext uri="{9D8B030D-6E8A-4147-A177-3AD203B41FA5}">
                      <a16:colId xmlns:a16="http://schemas.microsoft.com/office/drawing/2014/main" val="20001"/>
                    </a:ext>
                  </a:extLst>
                </a:gridCol>
                <a:gridCol w="2870199">
                  <a:extLst>
                    <a:ext uri="{9D8B030D-6E8A-4147-A177-3AD203B41FA5}">
                      <a16:colId xmlns:a16="http://schemas.microsoft.com/office/drawing/2014/main" val="20002"/>
                    </a:ext>
                  </a:extLst>
                </a:gridCol>
              </a:tblGrid>
              <a:tr h="1078576">
                <a:tc>
                  <a:txBody>
                    <a:bodyPr/>
                    <a:lstStyle/>
                    <a:p>
                      <a:r>
                        <a:rPr lang="id-ID" sz="2400" dirty="0"/>
                        <a:t>ml</a:t>
                      </a:r>
                      <a:r>
                        <a:rPr lang="id-ID" sz="2400" baseline="0" dirty="0"/>
                        <a:t> Lar Standard</a:t>
                      </a:r>
                      <a:endParaRPr lang="id-ID" sz="2400" dirty="0"/>
                    </a:p>
                  </a:txBody>
                  <a:tcPr marL="68580" marR="68580" marT="31650" marB="31650"/>
                </a:tc>
                <a:tc>
                  <a:txBody>
                    <a:bodyPr/>
                    <a:lstStyle/>
                    <a:p>
                      <a:r>
                        <a:rPr lang="id-ID" sz="2400" dirty="0"/>
                        <a:t>ml</a:t>
                      </a:r>
                      <a:r>
                        <a:rPr lang="id-ID" sz="2400" baseline="0" dirty="0"/>
                        <a:t> Aquades</a:t>
                      </a:r>
                      <a:endParaRPr lang="id-ID" sz="2400" dirty="0"/>
                    </a:p>
                  </a:txBody>
                  <a:tcPr marL="68580" marR="68580" marT="31650" marB="31650"/>
                </a:tc>
                <a:tc>
                  <a:txBody>
                    <a:bodyPr/>
                    <a:lstStyle/>
                    <a:p>
                      <a:r>
                        <a:rPr lang="id-ID" sz="2400" dirty="0"/>
                        <a:t>Absorbance</a:t>
                      </a:r>
                    </a:p>
                  </a:txBody>
                  <a:tcPr marL="68580" marR="68580" marT="31650" marB="31650"/>
                </a:tc>
                <a:extLst>
                  <a:ext uri="{0D108BD9-81ED-4DB2-BD59-A6C34878D82A}">
                    <a16:rowId xmlns:a16="http://schemas.microsoft.com/office/drawing/2014/main" val="10000"/>
                  </a:ext>
                </a:extLst>
              </a:tr>
              <a:tr h="582237">
                <a:tc>
                  <a:txBody>
                    <a:bodyPr/>
                    <a:lstStyle/>
                    <a:p>
                      <a:pPr algn="ctr"/>
                      <a:r>
                        <a:rPr lang="id-ID" sz="2400" dirty="0"/>
                        <a:t>0</a:t>
                      </a:r>
                    </a:p>
                  </a:txBody>
                  <a:tcPr marL="68580" marR="68580" marT="31650" marB="31650"/>
                </a:tc>
                <a:tc>
                  <a:txBody>
                    <a:bodyPr/>
                    <a:lstStyle/>
                    <a:p>
                      <a:pPr algn="ctr"/>
                      <a:r>
                        <a:rPr lang="id-ID" sz="2400" dirty="0"/>
                        <a:t>50</a:t>
                      </a:r>
                    </a:p>
                  </a:txBody>
                  <a:tcPr marL="68580" marR="68580" marT="31650" marB="31650"/>
                </a:tc>
                <a:tc>
                  <a:txBody>
                    <a:bodyPr/>
                    <a:lstStyle/>
                    <a:p>
                      <a:pPr algn="ctr"/>
                      <a:r>
                        <a:rPr lang="id-ID" sz="2400" dirty="0"/>
                        <a:t>0,005</a:t>
                      </a:r>
                    </a:p>
                  </a:txBody>
                  <a:tcPr marL="68580" marR="68580" marT="31650" marB="31650"/>
                </a:tc>
                <a:extLst>
                  <a:ext uri="{0D108BD9-81ED-4DB2-BD59-A6C34878D82A}">
                    <a16:rowId xmlns:a16="http://schemas.microsoft.com/office/drawing/2014/main" val="10001"/>
                  </a:ext>
                </a:extLst>
              </a:tr>
              <a:tr h="582237">
                <a:tc>
                  <a:txBody>
                    <a:bodyPr/>
                    <a:lstStyle/>
                    <a:p>
                      <a:pPr algn="ctr"/>
                      <a:r>
                        <a:rPr lang="id-ID" sz="2400" dirty="0"/>
                        <a:t>5</a:t>
                      </a:r>
                    </a:p>
                  </a:txBody>
                  <a:tcPr marL="68580" marR="68580" marT="31650" marB="31650"/>
                </a:tc>
                <a:tc>
                  <a:txBody>
                    <a:bodyPr/>
                    <a:lstStyle/>
                    <a:p>
                      <a:pPr algn="ctr"/>
                      <a:r>
                        <a:rPr lang="id-ID" sz="2400" dirty="0"/>
                        <a:t>45</a:t>
                      </a:r>
                    </a:p>
                  </a:txBody>
                  <a:tcPr marL="68580" marR="68580" marT="31650" marB="31650"/>
                </a:tc>
                <a:tc>
                  <a:txBody>
                    <a:bodyPr/>
                    <a:lstStyle/>
                    <a:p>
                      <a:pPr algn="ctr"/>
                      <a:r>
                        <a:rPr lang="id-ID" sz="2400" dirty="0"/>
                        <a:t>0,175</a:t>
                      </a:r>
                    </a:p>
                  </a:txBody>
                  <a:tcPr marL="68580" marR="68580" marT="31650" marB="31650"/>
                </a:tc>
                <a:extLst>
                  <a:ext uri="{0D108BD9-81ED-4DB2-BD59-A6C34878D82A}">
                    <a16:rowId xmlns:a16="http://schemas.microsoft.com/office/drawing/2014/main" val="10002"/>
                  </a:ext>
                </a:extLst>
              </a:tr>
              <a:tr h="582237">
                <a:tc>
                  <a:txBody>
                    <a:bodyPr/>
                    <a:lstStyle/>
                    <a:p>
                      <a:pPr algn="ctr"/>
                      <a:r>
                        <a:rPr lang="id-ID" sz="2400" dirty="0"/>
                        <a:t>10</a:t>
                      </a:r>
                    </a:p>
                  </a:txBody>
                  <a:tcPr marL="68580" marR="68580" marT="31650" marB="31650"/>
                </a:tc>
                <a:tc>
                  <a:txBody>
                    <a:bodyPr/>
                    <a:lstStyle/>
                    <a:p>
                      <a:pPr algn="ctr"/>
                      <a:r>
                        <a:rPr lang="id-ID" sz="2400" dirty="0"/>
                        <a:t>40</a:t>
                      </a:r>
                    </a:p>
                  </a:txBody>
                  <a:tcPr marL="68580" marR="68580" marT="31650" marB="31650"/>
                </a:tc>
                <a:tc>
                  <a:txBody>
                    <a:bodyPr/>
                    <a:lstStyle/>
                    <a:p>
                      <a:pPr algn="ctr"/>
                      <a:r>
                        <a:rPr lang="id-ID" sz="2400" dirty="0"/>
                        <a:t>0,349</a:t>
                      </a:r>
                    </a:p>
                  </a:txBody>
                  <a:tcPr marL="68580" marR="68580" marT="31650" marB="31650"/>
                </a:tc>
                <a:extLst>
                  <a:ext uri="{0D108BD9-81ED-4DB2-BD59-A6C34878D82A}">
                    <a16:rowId xmlns:a16="http://schemas.microsoft.com/office/drawing/2014/main" val="10003"/>
                  </a:ext>
                </a:extLst>
              </a:tr>
              <a:tr h="582237">
                <a:tc>
                  <a:txBody>
                    <a:bodyPr/>
                    <a:lstStyle/>
                    <a:p>
                      <a:pPr algn="ctr"/>
                      <a:r>
                        <a:rPr lang="id-ID" sz="2400" dirty="0"/>
                        <a:t>15</a:t>
                      </a:r>
                    </a:p>
                  </a:txBody>
                  <a:tcPr marL="68580" marR="68580" marT="31650" marB="31650"/>
                </a:tc>
                <a:tc>
                  <a:txBody>
                    <a:bodyPr/>
                    <a:lstStyle/>
                    <a:p>
                      <a:pPr algn="ctr"/>
                      <a:r>
                        <a:rPr lang="id-ID" sz="2400" dirty="0"/>
                        <a:t>35</a:t>
                      </a:r>
                    </a:p>
                  </a:txBody>
                  <a:tcPr marL="68580" marR="68580" marT="31650" marB="31650"/>
                </a:tc>
                <a:tc>
                  <a:txBody>
                    <a:bodyPr/>
                    <a:lstStyle/>
                    <a:p>
                      <a:pPr algn="ctr"/>
                      <a:r>
                        <a:rPr lang="id-ID" sz="2400" dirty="0"/>
                        <a:t>0,534</a:t>
                      </a:r>
                    </a:p>
                  </a:txBody>
                  <a:tcPr marL="68580" marR="68580" marT="31650" marB="31650"/>
                </a:tc>
                <a:extLst>
                  <a:ext uri="{0D108BD9-81ED-4DB2-BD59-A6C34878D82A}">
                    <a16:rowId xmlns:a16="http://schemas.microsoft.com/office/drawing/2014/main" val="10004"/>
                  </a:ext>
                </a:extLst>
              </a:tr>
              <a:tr h="582237">
                <a:tc>
                  <a:txBody>
                    <a:bodyPr/>
                    <a:lstStyle/>
                    <a:p>
                      <a:pPr algn="ctr"/>
                      <a:r>
                        <a:rPr lang="id-ID" sz="2400" dirty="0"/>
                        <a:t>20</a:t>
                      </a:r>
                    </a:p>
                  </a:txBody>
                  <a:tcPr marL="68580" marR="68580" marT="31650" marB="31650"/>
                </a:tc>
                <a:tc>
                  <a:txBody>
                    <a:bodyPr/>
                    <a:lstStyle/>
                    <a:p>
                      <a:pPr algn="ctr"/>
                      <a:r>
                        <a:rPr lang="id-ID" sz="2400" dirty="0"/>
                        <a:t>30</a:t>
                      </a:r>
                    </a:p>
                  </a:txBody>
                  <a:tcPr marL="68580" marR="68580" marT="31650" marB="31650"/>
                </a:tc>
                <a:tc>
                  <a:txBody>
                    <a:bodyPr/>
                    <a:lstStyle/>
                    <a:p>
                      <a:pPr algn="ctr"/>
                      <a:r>
                        <a:rPr lang="id-ID" sz="2400" dirty="0"/>
                        <a:t>0,714</a:t>
                      </a:r>
                    </a:p>
                  </a:txBody>
                  <a:tcPr marL="68580" marR="68580" marT="31650" marB="31650"/>
                </a:tc>
                <a:extLst>
                  <a:ext uri="{0D108BD9-81ED-4DB2-BD59-A6C34878D82A}">
                    <a16:rowId xmlns:a16="http://schemas.microsoft.com/office/drawing/2014/main" val="10005"/>
                  </a:ext>
                </a:extLst>
              </a:tr>
              <a:tr h="582237">
                <a:tc>
                  <a:txBody>
                    <a:bodyPr/>
                    <a:lstStyle/>
                    <a:p>
                      <a:pPr algn="ctr"/>
                      <a:r>
                        <a:rPr lang="id-ID" sz="2400" dirty="0"/>
                        <a:t>25</a:t>
                      </a:r>
                    </a:p>
                  </a:txBody>
                  <a:tcPr marL="68580" marR="68580" marT="31650" marB="31650"/>
                </a:tc>
                <a:tc>
                  <a:txBody>
                    <a:bodyPr/>
                    <a:lstStyle/>
                    <a:p>
                      <a:pPr algn="ctr"/>
                      <a:r>
                        <a:rPr lang="id-ID" sz="2400" dirty="0"/>
                        <a:t>25</a:t>
                      </a:r>
                    </a:p>
                  </a:txBody>
                  <a:tcPr marL="68580" marR="68580" marT="31650" marB="31650"/>
                </a:tc>
                <a:tc>
                  <a:txBody>
                    <a:bodyPr/>
                    <a:lstStyle/>
                    <a:p>
                      <a:pPr algn="ctr"/>
                      <a:r>
                        <a:rPr lang="id-ID" sz="2400" dirty="0"/>
                        <a:t>0,876</a:t>
                      </a:r>
                    </a:p>
                  </a:txBody>
                  <a:tcPr marL="68580" marR="68580" marT="31650" marB="3165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7552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itle 1"/>
          <p:cNvSpPr>
            <a:spLocks noGrp="1"/>
          </p:cNvSpPr>
          <p:nvPr>
            <p:ph type="title"/>
          </p:nvPr>
        </p:nvSpPr>
        <p:spPr>
          <a:xfrm>
            <a:off x="3409950" y="-254977"/>
            <a:ext cx="5943600" cy="298415"/>
          </a:xfrm>
        </p:spPr>
        <p:txBody>
          <a:bodyPr/>
          <a:lstStyle/>
          <a:p>
            <a:r>
              <a:rPr lang="id-ID" sz="1939"/>
              <a:t>Jawab </a:t>
            </a:r>
          </a:p>
        </p:txBody>
      </p:sp>
      <p:sp>
        <p:nvSpPr>
          <p:cNvPr id="44035" name="Title 1"/>
          <p:cNvSpPr txBox="1">
            <a:spLocks/>
          </p:cNvSpPr>
          <p:nvPr/>
        </p:nvSpPr>
        <p:spPr bwMode="auto">
          <a:xfrm>
            <a:off x="1066800" y="955059"/>
            <a:ext cx="10134600" cy="79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spcBef>
                <a:spcPct val="20000"/>
              </a:spcBef>
              <a:buClr>
                <a:schemeClr val="tx1"/>
              </a:buClr>
            </a:pPr>
            <a:r>
              <a:rPr lang="id-ID" sz="3200" b="1" dirty="0">
                <a:latin typeface="Arial" charset="0"/>
              </a:rPr>
              <a:t>1</a:t>
            </a:r>
            <a:r>
              <a:rPr lang="id-ID" sz="3200" b="1" dirty="0">
                <a:solidFill>
                  <a:srgbClr val="CC0000"/>
                </a:solidFill>
                <a:latin typeface="Arial" charset="0"/>
              </a:rPr>
              <a:t>. </a:t>
            </a:r>
            <a:r>
              <a:rPr lang="id-ID" sz="3200" b="1" dirty="0">
                <a:latin typeface="Arial" charset="0"/>
              </a:rPr>
              <a:t>Membuat Tabel Hub Konsentrasi Lar Standart dan Absorbansinya. </a:t>
            </a:r>
          </a:p>
        </p:txBody>
      </p:sp>
      <p:graphicFrame>
        <p:nvGraphicFramePr>
          <p:cNvPr id="4" name="Table 3"/>
          <p:cNvGraphicFramePr>
            <a:graphicFrameLocks noGrp="1"/>
          </p:cNvGraphicFramePr>
          <p:nvPr>
            <p:extLst>
              <p:ext uri="{D42A27DB-BD31-4B8C-83A1-F6EECF244321}">
                <p14:modId xmlns:p14="http://schemas.microsoft.com/office/powerpoint/2010/main" val="2014827179"/>
              </p:ext>
            </p:extLst>
          </p:nvPr>
        </p:nvGraphicFramePr>
        <p:xfrm>
          <a:off x="609600" y="1981200"/>
          <a:ext cx="10668000" cy="4064385"/>
        </p:xfrm>
        <a:graphic>
          <a:graphicData uri="http://schemas.openxmlformats.org/drawingml/2006/table">
            <a:tbl>
              <a:tblPr firstRow="1" bandRow="1">
                <a:tableStyleId>{073A0DAA-6AF3-43AB-8588-CEC1D06C72B9}</a:tableStyleId>
              </a:tblPr>
              <a:tblGrid>
                <a:gridCol w="1648695">
                  <a:extLst>
                    <a:ext uri="{9D8B030D-6E8A-4147-A177-3AD203B41FA5}">
                      <a16:colId xmlns:a16="http://schemas.microsoft.com/office/drawing/2014/main" val="20000"/>
                    </a:ext>
                  </a:extLst>
                </a:gridCol>
                <a:gridCol w="1939635">
                  <a:extLst>
                    <a:ext uri="{9D8B030D-6E8A-4147-A177-3AD203B41FA5}">
                      <a16:colId xmlns:a16="http://schemas.microsoft.com/office/drawing/2014/main" val="20001"/>
                    </a:ext>
                  </a:extLst>
                </a:gridCol>
                <a:gridCol w="3297379">
                  <a:extLst>
                    <a:ext uri="{9D8B030D-6E8A-4147-A177-3AD203B41FA5}">
                      <a16:colId xmlns:a16="http://schemas.microsoft.com/office/drawing/2014/main" val="20002"/>
                    </a:ext>
                  </a:extLst>
                </a:gridCol>
                <a:gridCol w="3782291">
                  <a:extLst>
                    <a:ext uri="{9D8B030D-6E8A-4147-A177-3AD203B41FA5}">
                      <a16:colId xmlns:a16="http://schemas.microsoft.com/office/drawing/2014/main" val="20003"/>
                    </a:ext>
                  </a:extLst>
                </a:gridCol>
              </a:tblGrid>
              <a:tr h="1124253">
                <a:tc>
                  <a:txBody>
                    <a:bodyPr/>
                    <a:lstStyle/>
                    <a:p>
                      <a:r>
                        <a:rPr lang="id-ID" sz="2800" dirty="0"/>
                        <a:t>ml</a:t>
                      </a:r>
                      <a:r>
                        <a:rPr lang="id-ID" sz="2800" baseline="0" dirty="0"/>
                        <a:t> Lar Standard</a:t>
                      </a:r>
                      <a:endParaRPr lang="id-ID" sz="2800" dirty="0"/>
                    </a:p>
                  </a:txBody>
                  <a:tcPr marL="68580" marR="68580" marT="31651" marB="31651"/>
                </a:tc>
                <a:tc>
                  <a:txBody>
                    <a:bodyPr/>
                    <a:lstStyle/>
                    <a:p>
                      <a:r>
                        <a:rPr lang="id-ID" sz="2800" dirty="0"/>
                        <a:t>ml</a:t>
                      </a:r>
                      <a:r>
                        <a:rPr lang="id-ID" sz="2800" baseline="0" dirty="0"/>
                        <a:t> Aquades</a:t>
                      </a:r>
                      <a:endParaRPr lang="id-ID" sz="2800" dirty="0"/>
                    </a:p>
                  </a:txBody>
                  <a:tcPr marL="68580" marR="68580" marT="31651" marB="31651"/>
                </a:tc>
                <a:tc>
                  <a:txBody>
                    <a:bodyPr/>
                    <a:lstStyle/>
                    <a:p>
                      <a:r>
                        <a:rPr lang="id-ID" sz="2800" dirty="0"/>
                        <a:t>Konsentrasi Lar Standard (X)</a:t>
                      </a:r>
                      <a:r>
                        <a:rPr lang="id-ID" sz="2800" baseline="0" dirty="0"/>
                        <a:t> mg/ml</a:t>
                      </a:r>
                      <a:endParaRPr lang="id-ID" sz="2800" dirty="0"/>
                    </a:p>
                  </a:txBody>
                  <a:tcPr marL="68580" marR="68580" marT="31651" marB="31651"/>
                </a:tc>
                <a:tc>
                  <a:txBody>
                    <a:bodyPr/>
                    <a:lstStyle/>
                    <a:p>
                      <a:r>
                        <a:rPr lang="id-ID" sz="2800" dirty="0"/>
                        <a:t>Absorbance (Y)</a:t>
                      </a:r>
                    </a:p>
                  </a:txBody>
                  <a:tcPr marL="68580" marR="68580" marT="31651" marB="31651"/>
                </a:tc>
                <a:extLst>
                  <a:ext uri="{0D108BD9-81ED-4DB2-BD59-A6C34878D82A}">
                    <a16:rowId xmlns:a16="http://schemas.microsoft.com/office/drawing/2014/main" val="10000"/>
                  </a:ext>
                </a:extLst>
              </a:tr>
              <a:tr h="385773">
                <a:tc>
                  <a:txBody>
                    <a:bodyPr/>
                    <a:lstStyle/>
                    <a:p>
                      <a:pPr algn="ctr"/>
                      <a:r>
                        <a:rPr lang="id-ID" sz="2800" dirty="0"/>
                        <a:t>0</a:t>
                      </a:r>
                    </a:p>
                  </a:txBody>
                  <a:tcPr marL="68580" marR="68580" marT="31651" marB="31651"/>
                </a:tc>
                <a:tc>
                  <a:txBody>
                    <a:bodyPr/>
                    <a:lstStyle/>
                    <a:p>
                      <a:pPr algn="ctr"/>
                      <a:r>
                        <a:rPr lang="id-ID" sz="2800" dirty="0"/>
                        <a:t>50</a:t>
                      </a:r>
                    </a:p>
                  </a:txBody>
                  <a:tcPr marL="68580" marR="68580" marT="31651" marB="31651"/>
                </a:tc>
                <a:tc>
                  <a:txBody>
                    <a:bodyPr/>
                    <a:lstStyle/>
                    <a:p>
                      <a:pPr algn="ctr"/>
                      <a:r>
                        <a:rPr lang="id-ID" sz="2800" dirty="0"/>
                        <a:t>0</a:t>
                      </a:r>
                    </a:p>
                  </a:txBody>
                  <a:tcPr marL="68580" marR="68580" marT="31651" marB="31651"/>
                </a:tc>
                <a:tc>
                  <a:txBody>
                    <a:bodyPr/>
                    <a:lstStyle/>
                    <a:p>
                      <a:pPr algn="ctr"/>
                      <a:r>
                        <a:rPr lang="id-ID" sz="2800" dirty="0"/>
                        <a:t>0,005</a:t>
                      </a:r>
                    </a:p>
                  </a:txBody>
                  <a:tcPr marL="68580" marR="68580" marT="31651" marB="31651"/>
                </a:tc>
                <a:extLst>
                  <a:ext uri="{0D108BD9-81ED-4DB2-BD59-A6C34878D82A}">
                    <a16:rowId xmlns:a16="http://schemas.microsoft.com/office/drawing/2014/main" val="10001"/>
                  </a:ext>
                </a:extLst>
              </a:tr>
              <a:tr h="385773">
                <a:tc>
                  <a:txBody>
                    <a:bodyPr/>
                    <a:lstStyle/>
                    <a:p>
                      <a:pPr algn="ctr"/>
                      <a:r>
                        <a:rPr lang="id-ID" sz="2800" dirty="0"/>
                        <a:t>5</a:t>
                      </a:r>
                    </a:p>
                  </a:txBody>
                  <a:tcPr marL="68580" marR="68580" marT="31651" marB="31651"/>
                </a:tc>
                <a:tc>
                  <a:txBody>
                    <a:bodyPr/>
                    <a:lstStyle/>
                    <a:p>
                      <a:pPr algn="ctr"/>
                      <a:r>
                        <a:rPr lang="id-ID" sz="2800" dirty="0"/>
                        <a:t>45</a:t>
                      </a:r>
                    </a:p>
                  </a:txBody>
                  <a:tcPr marL="68580" marR="68580" marT="31651" marB="31651"/>
                </a:tc>
                <a:tc>
                  <a:txBody>
                    <a:bodyPr/>
                    <a:lstStyle/>
                    <a:p>
                      <a:pPr algn="ctr"/>
                      <a:r>
                        <a:rPr lang="id-ID" sz="2800" dirty="0"/>
                        <a:t>1</a:t>
                      </a:r>
                    </a:p>
                  </a:txBody>
                  <a:tcPr marL="68580" marR="68580" marT="31651" marB="31651"/>
                </a:tc>
                <a:tc>
                  <a:txBody>
                    <a:bodyPr/>
                    <a:lstStyle/>
                    <a:p>
                      <a:pPr algn="ctr"/>
                      <a:r>
                        <a:rPr lang="id-ID" sz="2800" dirty="0"/>
                        <a:t>0,175</a:t>
                      </a:r>
                    </a:p>
                  </a:txBody>
                  <a:tcPr marL="68580" marR="68580" marT="31651" marB="31651"/>
                </a:tc>
                <a:extLst>
                  <a:ext uri="{0D108BD9-81ED-4DB2-BD59-A6C34878D82A}">
                    <a16:rowId xmlns:a16="http://schemas.microsoft.com/office/drawing/2014/main" val="10002"/>
                  </a:ext>
                </a:extLst>
              </a:tr>
              <a:tr h="385773">
                <a:tc>
                  <a:txBody>
                    <a:bodyPr/>
                    <a:lstStyle/>
                    <a:p>
                      <a:pPr algn="ctr"/>
                      <a:r>
                        <a:rPr lang="id-ID" sz="2800" dirty="0"/>
                        <a:t>10</a:t>
                      </a:r>
                    </a:p>
                  </a:txBody>
                  <a:tcPr marL="68580" marR="68580" marT="31651" marB="31651"/>
                </a:tc>
                <a:tc>
                  <a:txBody>
                    <a:bodyPr/>
                    <a:lstStyle/>
                    <a:p>
                      <a:pPr algn="ctr"/>
                      <a:r>
                        <a:rPr lang="id-ID" sz="2800" dirty="0"/>
                        <a:t>40</a:t>
                      </a:r>
                    </a:p>
                  </a:txBody>
                  <a:tcPr marL="68580" marR="68580" marT="31651" marB="31651"/>
                </a:tc>
                <a:tc>
                  <a:txBody>
                    <a:bodyPr/>
                    <a:lstStyle/>
                    <a:p>
                      <a:pPr algn="ctr"/>
                      <a:r>
                        <a:rPr lang="id-ID" sz="2800" dirty="0"/>
                        <a:t>2</a:t>
                      </a:r>
                    </a:p>
                  </a:txBody>
                  <a:tcPr marL="68580" marR="68580" marT="31651" marB="31651"/>
                </a:tc>
                <a:tc>
                  <a:txBody>
                    <a:bodyPr/>
                    <a:lstStyle/>
                    <a:p>
                      <a:pPr algn="ctr"/>
                      <a:r>
                        <a:rPr lang="id-ID" sz="2800" dirty="0"/>
                        <a:t>0,349</a:t>
                      </a:r>
                    </a:p>
                  </a:txBody>
                  <a:tcPr marL="68580" marR="68580" marT="31651" marB="31651"/>
                </a:tc>
                <a:extLst>
                  <a:ext uri="{0D108BD9-81ED-4DB2-BD59-A6C34878D82A}">
                    <a16:rowId xmlns:a16="http://schemas.microsoft.com/office/drawing/2014/main" val="10003"/>
                  </a:ext>
                </a:extLst>
              </a:tr>
              <a:tr h="385773">
                <a:tc>
                  <a:txBody>
                    <a:bodyPr/>
                    <a:lstStyle/>
                    <a:p>
                      <a:pPr algn="ctr"/>
                      <a:r>
                        <a:rPr lang="id-ID" sz="2800" dirty="0"/>
                        <a:t>15</a:t>
                      </a:r>
                    </a:p>
                  </a:txBody>
                  <a:tcPr marL="68580" marR="68580" marT="31651" marB="31651"/>
                </a:tc>
                <a:tc>
                  <a:txBody>
                    <a:bodyPr/>
                    <a:lstStyle/>
                    <a:p>
                      <a:pPr algn="ctr"/>
                      <a:r>
                        <a:rPr lang="id-ID" sz="2800" dirty="0"/>
                        <a:t>35</a:t>
                      </a:r>
                    </a:p>
                  </a:txBody>
                  <a:tcPr marL="68580" marR="68580" marT="31651" marB="31651"/>
                </a:tc>
                <a:tc>
                  <a:txBody>
                    <a:bodyPr/>
                    <a:lstStyle/>
                    <a:p>
                      <a:pPr algn="ctr"/>
                      <a:r>
                        <a:rPr lang="id-ID" sz="2800" dirty="0"/>
                        <a:t>3</a:t>
                      </a:r>
                    </a:p>
                  </a:txBody>
                  <a:tcPr marL="68580" marR="68580" marT="31651" marB="31651"/>
                </a:tc>
                <a:tc>
                  <a:txBody>
                    <a:bodyPr/>
                    <a:lstStyle/>
                    <a:p>
                      <a:pPr algn="ctr"/>
                      <a:r>
                        <a:rPr lang="id-ID" sz="2800" dirty="0"/>
                        <a:t>0,534</a:t>
                      </a:r>
                    </a:p>
                  </a:txBody>
                  <a:tcPr marL="68580" marR="68580" marT="31651" marB="31651"/>
                </a:tc>
                <a:extLst>
                  <a:ext uri="{0D108BD9-81ED-4DB2-BD59-A6C34878D82A}">
                    <a16:rowId xmlns:a16="http://schemas.microsoft.com/office/drawing/2014/main" val="10004"/>
                  </a:ext>
                </a:extLst>
              </a:tr>
              <a:tr h="385773">
                <a:tc>
                  <a:txBody>
                    <a:bodyPr/>
                    <a:lstStyle/>
                    <a:p>
                      <a:pPr algn="ctr"/>
                      <a:r>
                        <a:rPr lang="id-ID" sz="2800" dirty="0"/>
                        <a:t>20</a:t>
                      </a:r>
                    </a:p>
                  </a:txBody>
                  <a:tcPr marL="68580" marR="68580" marT="31651" marB="31651"/>
                </a:tc>
                <a:tc>
                  <a:txBody>
                    <a:bodyPr/>
                    <a:lstStyle/>
                    <a:p>
                      <a:pPr algn="ctr"/>
                      <a:r>
                        <a:rPr lang="id-ID" sz="2800" dirty="0"/>
                        <a:t>30</a:t>
                      </a:r>
                    </a:p>
                  </a:txBody>
                  <a:tcPr marL="68580" marR="68580" marT="31651" marB="31651"/>
                </a:tc>
                <a:tc>
                  <a:txBody>
                    <a:bodyPr/>
                    <a:lstStyle/>
                    <a:p>
                      <a:pPr algn="ctr"/>
                      <a:r>
                        <a:rPr lang="id-ID" sz="2800" dirty="0"/>
                        <a:t>4</a:t>
                      </a:r>
                    </a:p>
                  </a:txBody>
                  <a:tcPr marL="68580" marR="68580" marT="31651" marB="31651"/>
                </a:tc>
                <a:tc>
                  <a:txBody>
                    <a:bodyPr/>
                    <a:lstStyle/>
                    <a:p>
                      <a:pPr algn="ctr"/>
                      <a:r>
                        <a:rPr lang="id-ID" sz="2800" dirty="0"/>
                        <a:t>0,714</a:t>
                      </a:r>
                    </a:p>
                  </a:txBody>
                  <a:tcPr marL="68580" marR="68580" marT="31651" marB="31651"/>
                </a:tc>
                <a:extLst>
                  <a:ext uri="{0D108BD9-81ED-4DB2-BD59-A6C34878D82A}">
                    <a16:rowId xmlns:a16="http://schemas.microsoft.com/office/drawing/2014/main" val="10005"/>
                  </a:ext>
                </a:extLst>
              </a:tr>
              <a:tr h="385773">
                <a:tc>
                  <a:txBody>
                    <a:bodyPr/>
                    <a:lstStyle/>
                    <a:p>
                      <a:pPr algn="ctr"/>
                      <a:r>
                        <a:rPr lang="id-ID" sz="2800" dirty="0"/>
                        <a:t>25</a:t>
                      </a:r>
                    </a:p>
                  </a:txBody>
                  <a:tcPr marL="68580" marR="68580" marT="31651" marB="31651"/>
                </a:tc>
                <a:tc>
                  <a:txBody>
                    <a:bodyPr/>
                    <a:lstStyle/>
                    <a:p>
                      <a:pPr algn="ctr"/>
                      <a:r>
                        <a:rPr lang="id-ID" sz="2800" dirty="0"/>
                        <a:t>25</a:t>
                      </a:r>
                    </a:p>
                  </a:txBody>
                  <a:tcPr marL="68580" marR="68580" marT="31651" marB="31651"/>
                </a:tc>
                <a:tc>
                  <a:txBody>
                    <a:bodyPr/>
                    <a:lstStyle/>
                    <a:p>
                      <a:pPr algn="ctr"/>
                      <a:r>
                        <a:rPr lang="id-ID" sz="2800" dirty="0"/>
                        <a:t>5</a:t>
                      </a:r>
                    </a:p>
                  </a:txBody>
                  <a:tcPr marL="68580" marR="68580" marT="31651" marB="31651"/>
                </a:tc>
                <a:tc>
                  <a:txBody>
                    <a:bodyPr/>
                    <a:lstStyle/>
                    <a:p>
                      <a:pPr algn="ctr"/>
                      <a:r>
                        <a:rPr lang="id-ID" sz="2800" dirty="0"/>
                        <a:t>0,876</a:t>
                      </a:r>
                    </a:p>
                  </a:txBody>
                  <a:tcPr marL="68580" marR="68580" marT="31651" marB="31651"/>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42482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itle 1"/>
          <p:cNvSpPr>
            <a:spLocks noGrp="1"/>
          </p:cNvSpPr>
          <p:nvPr>
            <p:ph type="title"/>
          </p:nvPr>
        </p:nvSpPr>
        <p:spPr>
          <a:xfrm>
            <a:off x="742950" y="838200"/>
            <a:ext cx="11277600" cy="1477328"/>
          </a:xfrm>
        </p:spPr>
        <p:txBody>
          <a:bodyPr/>
          <a:lstStyle/>
          <a:p>
            <a:pPr marL="247290" indent="-247290"/>
            <a:r>
              <a:rPr lang="id-ID" sz="1662" dirty="0">
                <a:solidFill>
                  <a:schemeClr val="tx1"/>
                </a:solidFill>
              </a:rPr>
              <a:t>2</a:t>
            </a:r>
            <a:r>
              <a:rPr lang="id-ID" sz="1662" dirty="0"/>
              <a:t>. </a:t>
            </a:r>
            <a:r>
              <a:rPr lang="id-ID" sz="3200" b="1" dirty="0">
                <a:solidFill>
                  <a:schemeClr val="tx1"/>
                </a:solidFill>
              </a:rPr>
              <a:t>Mencari Persamaan Regresi lar. Standard menggunakan exel ( Lihat penjelasan pada Video)</a:t>
            </a:r>
            <a:br>
              <a:rPr lang="id-ID" sz="3200" b="1" dirty="0">
                <a:solidFill>
                  <a:schemeClr val="tx1"/>
                </a:solidFill>
              </a:rPr>
            </a:br>
            <a:r>
              <a:rPr lang="id-ID" sz="3200" dirty="0">
                <a:solidFill>
                  <a:schemeClr val="tx1"/>
                </a:solidFill>
              </a:rPr>
              <a:t>Persamaan Regresi : </a:t>
            </a:r>
            <a:r>
              <a:rPr lang="id-ID" sz="3200" b="1" dirty="0">
                <a:solidFill>
                  <a:schemeClr val="tx1"/>
                </a:solidFill>
              </a:rPr>
              <a:t>Y = 0,1759x+ 0,0024</a:t>
            </a:r>
          </a:p>
        </p:txBody>
      </p:sp>
      <p:sp>
        <p:nvSpPr>
          <p:cNvPr id="3" name="Title 1"/>
          <p:cNvSpPr txBox="1">
            <a:spLocks/>
          </p:cNvSpPr>
          <p:nvPr/>
        </p:nvSpPr>
        <p:spPr bwMode="auto">
          <a:xfrm>
            <a:off x="742950" y="2599228"/>
            <a:ext cx="9848850" cy="372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1"/>
              </a:buClr>
              <a:defRPr sz="4400" b="1">
                <a:solidFill>
                  <a:srgbClr val="CC0000"/>
                </a:solidFill>
                <a:latin typeface="+mj-lt"/>
                <a:ea typeface="+mj-ea"/>
                <a:cs typeface="+mj-cs"/>
              </a:defRPr>
            </a:lvl1pPr>
            <a:lvl2pPr marL="342900" indent="-342900" algn="l" rtl="0" eaLnBrk="0" fontAlgn="base" hangingPunct="0">
              <a:spcBef>
                <a:spcPct val="20000"/>
              </a:spcBef>
              <a:spcAft>
                <a:spcPct val="0"/>
              </a:spcAft>
              <a:buClr>
                <a:schemeClr val="tx1"/>
              </a:buClr>
              <a:defRPr sz="4400" b="1">
                <a:solidFill>
                  <a:srgbClr val="CC0000"/>
                </a:solidFill>
                <a:latin typeface="Arial" charset="0"/>
              </a:defRPr>
            </a:lvl2pPr>
            <a:lvl3pPr marL="342900" indent="-342900" algn="l" rtl="0" eaLnBrk="0" fontAlgn="base" hangingPunct="0">
              <a:spcBef>
                <a:spcPct val="20000"/>
              </a:spcBef>
              <a:spcAft>
                <a:spcPct val="0"/>
              </a:spcAft>
              <a:buClr>
                <a:schemeClr val="tx1"/>
              </a:buClr>
              <a:defRPr sz="4400" b="1">
                <a:solidFill>
                  <a:srgbClr val="CC0000"/>
                </a:solidFill>
                <a:latin typeface="Arial" charset="0"/>
              </a:defRPr>
            </a:lvl3pPr>
            <a:lvl4pPr marL="342900" indent="-342900" algn="l" rtl="0" eaLnBrk="0" fontAlgn="base" hangingPunct="0">
              <a:spcBef>
                <a:spcPct val="20000"/>
              </a:spcBef>
              <a:spcAft>
                <a:spcPct val="0"/>
              </a:spcAft>
              <a:buClr>
                <a:schemeClr val="tx1"/>
              </a:buClr>
              <a:defRPr sz="4400" b="1">
                <a:solidFill>
                  <a:srgbClr val="CC0000"/>
                </a:solidFill>
                <a:latin typeface="Arial" charset="0"/>
              </a:defRPr>
            </a:lvl4pPr>
            <a:lvl5pPr marL="342900" indent="-342900" algn="l" rtl="0" eaLnBrk="0" fontAlgn="base" hangingPunct="0">
              <a:spcBef>
                <a:spcPct val="20000"/>
              </a:spcBef>
              <a:spcAft>
                <a:spcPct val="0"/>
              </a:spcAft>
              <a:buClr>
                <a:schemeClr val="tx1"/>
              </a:buClr>
              <a:defRPr sz="4400" b="1">
                <a:solidFill>
                  <a:srgbClr val="CC0000"/>
                </a:solidFill>
                <a:latin typeface="Arial" charset="0"/>
              </a:defRPr>
            </a:lvl5pPr>
            <a:lvl6pPr marL="800100" indent="-342900" algn="l" rtl="0" fontAlgn="base">
              <a:spcBef>
                <a:spcPct val="20000"/>
              </a:spcBef>
              <a:spcAft>
                <a:spcPct val="0"/>
              </a:spcAft>
              <a:buClr>
                <a:schemeClr val="tx1"/>
              </a:buClr>
              <a:defRPr sz="4400" b="1">
                <a:solidFill>
                  <a:srgbClr val="CC0000"/>
                </a:solidFill>
                <a:latin typeface="Arial" charset="0"/>
              </a:defRPr>
            </a:lvl6pPr>
            <a:lvl7pPr marL="1257300" indent="-342900" algn="l" rtl="0" fontAlgn="base">
              <a:spcBef>
                <a:spcPct val="20000"/>
              </a:spcBef>
              <a:spcAft>
                <a:spcPct val="0"/>
              </a:spcAft>
              <a:buClr>
                <a:schemeClr val="tx1"/>
              </a:buClr>
              <a:defRPr sz="4400" b="1">
                <a:solidFill>
                  <a:srgbClr val="CC0000"/>
                </a:solidFill>
                <a:latin typeface="Arial" charset="0"/>
              </a:defRPr>
            </a:lvl7pPr>
            <a:lvl8pPr marL="1714500" indent="-342900" algn="l" rtl="0" fontAlgn="base">
              <a:spcBef>
                <a:spcPct val="20000"/>
              </a:spcBef>
              <a:spcAft>
                <a:spcPct val="0"/>
              </a:spcAft>
              <a:buClr>
                <a:schemeClr val="tx1"/>
              </a:buClr>
              <a:defRPr sz="4400" b="1">
                <a:solidFill>
                  <a:srgbClr val="CC0000"/>
                </a:solidFill>
                <a:latin typeface="Arial" charset="0"/>
              </a:defRPr>
            </a:lvl8pPr>
            <a:lvl9pPr marL="2171700" indent="-342900" algn="l" rtl="0" fontAlgn="base">
              <a:spcBef>
                <a:spcPct val="20000"/>
              </a:spcBef>
              <a:spcAft>
                <a:spcPct val="0"/>
              </a:spcAft>
              <a:buClr>
                <a:schemeClr val="tx1"/>
              </a:buClr>
              <a:defRPr sz="4400" b="1">
                <a:solidFill>
                  <a:srgbClr val="CC0000"/>
                </a:solidFill>
                <a:latin typeface="Arial" charset="0"/>
              </a:defRPr>
            </a:lvl9pPr>
          </a:lstStyle>
          <a:p>
            <a:pPr>
              <a:defRPr/>
            </a:pPr>
            <a:r>
              <a:rPr lang="id-ID" sz="1662" dirty="0">
                <a:solidFill>
                  <a:schemeClr val="tx1"/>
                </a:solidFill>
              </a:rPr>
              <a:t>3</a:t>
            </a:r>
            <a:r>
              <a:rPr lang="id-ID" sz="1662" dirty="0"/>
              <a:t>. </a:t>
            </a:r>
            <a:r>
              <a:rPr lang="id-ID" sz="2800" dirty="0">
                <a:solidFill>
                  <a:schemeClr val="tx1"/>
                </a:solidFill>
              </a:rPr>
              <a:t>Menghitung pengenceran sampel yg mengandung protein sbb :</a:t>
            </a:r>
          </a:p>
          <a:p>
            <a:pPr>
              <a:defRPr/>
            </a:pPr>
            <a:endParaRPr lang="id-ID" sz="2800" dirty="0">
              <a:solidFill>
                <a:schemeClr val="tx1"/>
              </a:solidFill>
            </a:endParaRPr>
          </a:p>
          <a:p>
            <a:pPr indent="-53855">
              <a:defRPr/>
            </a:pPr>
            <a:r>
              <a:rPr lang="id-ID" sz="2800" dirty="0">
                <a:solidFill>
                  <a:schemeClr val="tx1"/>
                </a:solidFill>
              </a:rPr>
              <a:t> 4, 6125/100</a:t>
            </a:r>
          </a:p>
          <a:p>
            <a:pPr indent="-53855">
              <a:defRPr/>
            </a:pPr>
            <a:r>
              <a:rPr lang="id-ID" sz="2800" dirty="0">
                <a:solidFill>
                  <a:schemeClr val="tx1"/>
                </a:solidFill>
              </a:rPr>
              <a:t>                                    20 x              </a:t>
            </a:r>
          </a:p>
          <a:p>
            <a:pPr indent="-53855">
              <a:defRPr/>
            </a:pPr>
            <a:r>
              <a:rPr lang="id-ID" sz="2800" dirty="0">
                <a:solidFill>
                  <a:schemeClr val="tx1"/>
                </a:solidFill>
              </a:rPr>
              <a:t>                  </a:t>
            </a:r>
            <a:r>
              <a:rPr lang="en-US" sz="2800" dirty="0">
                <a:solidFill>
                  <a:schemeClr val="tx1"/>
                </a:solidFill>
              </a:rPr>
              <a:t>  </a:t>
            </a:r>
            <a:r>
              <a:rPr lang="id-ID" sz="2800" dirty="0">
                <a:solidFill>
                  <a:schemeClr val="tx1"/>
                </a:solidFill>
              </a:rPr>
              <a:t> 5/100</a:t>
            </a:r>
          </a:p>
          <a:p>
            <a:pPr indent="-53855">
              <a:defRPr/>
            </a:pPr>
            <a:r>
              <a:rPr lang="id-ID" sz="2800" dirty="0">
                <a:solidFill>
                  <a:schemeClr val="tx1"/>
                </a:solidFill>
              </a:rPr>
              <a:t>                                                      20 x</a:t>
            </a:r>
          </a:p>
          <a:p>
            <a:pPr indent="-53855">
              <a:defRPr/>
            </a:pPr>
            <a:r>
              <a:rPr lang="id-ID" sz="2800" dirty="0">
                <a:solidFill>
                  <a:schemeClr val="tx1"/>
                </a:solidFill>
              </a:rPr>
              <a:t>                     </a:t>
            </a:r>
            <a:r>
              <a:rPr lang="en-US" sz="2800" dirty="0">
                <a:solidFill>
                  <a:schemeClr val="tx1"/>
                </a:solidFill>
              </a:rPr>
              <a:t>   </a:t>
            </a:r>
            <a:r>
              <a:rPr lang="id-ID" sz="2800" dirty="0">
                <a:solidFill>
                  <a:schemeClr val="tx1"/>
                </a:solidFill>
              </a:rPr>
              <a:t> 5 ml</a:t>
            </a:r>
          </a:p>
          <a:p>
            <a:pPr indent="-53855">
              <a:defRPr/>
            </a:pPr>
            <a:r>
              <a:rPr lang="id-ID" sz="2800" dirty="0">
                <a:solidFill>
                  <a:schemeClr val="tx1"/>
                </a:solidFill>
              </a:rPr>
              <a:t>Jadi pengenceran sampel = 20 x 20 = 400 x</a:t>
            </a:r>
          </a:p>
        </p:txBody>
      </p:sp>
      <p:cxnSp>
        <p:nvCxnSpPr>
          <p:cNvPr id="45060" name="Straight Arrow Connector 4"/>
          <p:cNvCxnSpPr>
            <a:cxnSpLocks noChangeShapeType="1"/>
          </p:cNvCxnSpPr>
          <p:nvPr/>
        </p:nvCxnSpPr>
        <p:spPr bwMode="auto">
          <a:xfrm>
            <a:off x="2819400" y="4055454"/>
            <a:ext cx="0" cy="27036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5061" name="Straight Arrow Connector 6"/>
          <p:cNvCxnSpPr>
            <a:cxnSpLocks noChangeShapeType="1"/>
          </p:cNvCxnSpPr>
          <p:nvPr/>
        </p:nvCxnSpPr>
        <p:spPr bwMode="auto">
          <a:xfrm>
            <a:off x="3276600" y="5105400"/>
            <a:ext cx="0" cy="27036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5062" name="Straight Arrow Connector 8"/>
          <p:cNvCxnSpPr>
            <a:cxnSpLocks noChangeShapeType="1"/>
          </p:cNvCxnSpPr>
          <p:nvPr/>
        </p:nvCxnSpPr>
        <p:spPr bwMode="auto">
          <a:xfrm>
            <a:off x="3962400" y="6019800"/>
            <a:ext cx="18288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5063" name="Straight Arrow Connector 10"/>
          <p:cNvCxnSpPr>
            <a:cxnSpLocks noChangeShapeType="1"/>
          </p:cNvCxnSpPr>
          <p:nvPr/>
        </p:nvCxnSpPr>
        <p:spPr bwMode="auto">
          <a:xfrm>
            <a:off x="3962400" y="4876800"/>
            <a:ext cx="17145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701446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itle 1"/>
          <p:cNvSpPr txBox="1">
            <a:spLocks/>
          </p:cNvSpPr>
          <p:nvPr/>
        </p:nvSpPr>
        <p:spPr bwMode="auto">
          <a:xfrm>
            <a:off x="914400" y="762000"/>
            <a:ext cx="106299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spcBef>
                <a:spcPct val="20000"/>
              </a:spcBef>
              <a:buClr>
                <a:schemeClr val="tx1"/>
              </a:buClr>
            </a:pPr>
            <a:r>
              <a:rPr lang="id-ID" sz="2800" b="1" dirty="0">
                <a:latin typeface="Arial" charset="0"/>
              </a:rPr>
              <a:t>4</a:t>
            </a:r>
            <a:r>
              <a:rPr lang="id-ID" sz="2600" b="1" dirty="0">
                <a:latin typeface="Arial" charset="0"/>
              </a:rPr>
              <a:t>. Menghitung % protein dengan rumus  sbb</a:t>
            </a:r>
          </a:p>
          <a:p>
            <a:pPr>
              <a:spcBef>
                <a:spcPct val="20000"/>
              </a:spcBef>
              <a:buClr>
                <a:schemeClr val="tx1"/>
              </a:buClr>
            </a:pPr>
            <a:r>
              <a:rPr lang="id-ID" sz="2600" b="1" dirty="0">
                <a:latin typeface="Arial" charset="0"/>
              </a:rPr>
              <a:t>                                (Y-a)/b x FP</a:t>
            </a:r>
          </a:p>
          <a:p>
            <a:pPr>
              <a:spcBef>
                <a:spcPct val="20000"/>
              </a:spcBef>
              <a:buClr>
                <a:schemeClr val="tx1"/>
              </a:buClr>
            </a:pPr>
            <a:r>
              <a:rPr lang="id-ID" sz="2600" b="1" dirty="0">
                <a:latin typeface="Arial" charset="0"/>
              </a:rPr>
              <a:t>    % Protein =---------------------------------- x 100 %</a:t>
            </a:r>
          </a:p>
          <a:p>
            <a:pPr>
              <a:spcBef>
                <a:spcPct val="20000"/>
              </a:spcBef>
              <a:buClr>
                <a:schemeClr val="tx1"/>
              </a:buClr>
            </a:pPr>
            <a:r>
              <a:rPr lang="id-ID" sz="2600" b="1" dirty="0">
                <a:latin typeface="Arial" charset="0"/>
              </a:rPr>
              <a:t>                             Berat sampel (mg) </a:t>
            </a:r>
          </a:p>
          <a:p>
            <a:pPr>
              <a:spcBef>
                <a:spcPct val="20000"/>
              </a:spcBef>
              <a:buClr>
                <a:schemeClr val="tx1"/>
              </a:buClr>
            </a:pPr>
            <a:r>
              <a:rPr lang="id-ID" sz="2600" b="1" dirty="0">
                <a:latin typeface="Arial" charset="0"/>
              </a:rPr>
              <a:t>     Y     = absorbasi larutan sampel</a:t>
            </a:r>
          </a:p>
          <a:p>
            <a:pPr>
              <a:spcBef>
                <a:spcPct val="20000"/>
              </a:spcBef>
              <a:buClr>
                <a:schemeClr val="tx1"/>
              </a:buClr>
            </a:pPr>
            <a:r>
              <a:rPr lang="id-ID" sz="2600" b="1" dirty="0">
                <a:latin typeface="Arial" charset="0"/>
              </a:rPr>
              <a:t>      a,b = dari persamaan regresi kurva standart</a:t>
            </a:r>
          </a:p>
          <a:p>
            <a:pPr>
              <a:spcBef>
                <a:spcPct val="20000"/>
              </a:spcBef>
              <a:buClr>
                <a:schemeClr val="tx1"/>
              </a:buClr>
            </a:pPr>
            <a:r>
              <a:rPr lang="id-ID" sz="2600" b="1" dirty="0">
                <a:latin typeface="Arial" charset="0"/>
              </a:rPr>
              <a:t>      FP  = faktor pengenceran</a:t>
            </a:r>
          </a:p>
          <a:p>
            <a:pPr>
              <a:spcBef>
                <a:spcPct val="20000"/>
              </a:spcBef>
              <a:buClr>
                <a:schemeClr val="tx1"/>
              </a:buClr>
            </a:pPr>
            <a:r>
              <a:rPr lang="id-ID" sz="2600" b="1" dirty="0">
                <a:latin typeface="Arial" charset="0"/>
              </a:rPr>
              <a:t>(Y-a)/b = (0,565-0,0024)/0,1759</a:t>
            </a:r>
          </a:p>
          <a:p>
            <a:pPr>
              <a:spcBef>
                <a:spcPct val="20000"/>
              </a:spcBef>
              <a:buClr>
                <a:schemeClr val="tx1"/>
              </a:buClr>
            </a:pPr>
            <a:r>
              <a:rPr lang="id-ID" sz="2600" b="1" dirty="0">
                <a:latin typeface="Arial" charset="0"/>
              </a:rPr>
              <a:t>            = 3,1984 mg/ml</a:t>
            </a:r>
          </a:p>
          <a:p>
            <a:pPr>
              <a:spcBef>
                <a:spcPct val="20000"/>
              </a:spcBef>
              <a:buClr>
                <a:schemeClr val="tx1"/>
              </a:buClr>
            </a:pPr>
            <a:r>
              <a:rPr lang="id-ID" sz="2600" b="1" dirty="0">
                <a:latin typeface="Arial" charset="0"/>
              </a:rPr>
              <a:t>                       </a:t>
            </a:r>
            <a:r>
              <a:rPr lang="en-US" sz="2600" b="1" dirty="0">
                <a:latin typeface="Arial" charset="0"/>
              </a:rPr>
              <a:t>   </a:t>
            </a:r>
            <a:r>
              <a:rPr lang="id-ID" sz="2600" b="1" dirty="0">
                <a:latin typeface="Arial" charset="0"/>
              </a:rPr>
              <a:t>3,1984 x 400</a:t>
            </a:r>
          </a:p>
          <a:p>
            <a:pPr>
              <a:spcBef>
                <a:spcPct val="20000"/>
              </a:spcBef>
              <a:buClr>
                <a:schemeClr val="tx1"/>
              </a:buClr>
            </a:pPr>
            <a:r>
              <a:rPr lang="id-ID" sz="2600" b="1" dirty="0">
                <a:latin typeface="Arial" charset="0"/>
              </a:rPr>
              <a:t>% Protein =  --------------------------------- x 100 %</a:t>
            </a:r>
          </a:p>
          <a:p>
            <a:pPr>
              <a:spcBef>
                <a:spcPct val="20000"/>
              </a:spcBef>
              <a:buClr>
                <a:schemeClr val="tx1"/>
              </a:buClr>
            </a:pPr>
            <a:r>
              <a:rPr lang="id-ID" sz="2600" b="1" dirty="0">
                <a:latin typeface="Arial" charset="0"/>
              </a:rPr>
              <a:t>                         4, 6125 x 1000</a:t>
            </a:r>
          </a:p>
          <a:p>
            <a:pPr>
              <a:spcBef>
                <a:spcPct val="20000"/>
              </a:spcBef>
              <a:buClr>
                <a:schemeClr val="tx1"/>
              </a:buClr>
            </a:pPr>
            <a:r>
              <a:rPr lang="id-ID" sz="2800" b="1" dirty="0">
                <a:latin typeface="Arial" charset="0"/>
              </a:rPr>
              <a:t>                = 27,737</a:t>
            </a:r>
            <a:r>
              <a:rPr lang="id-ID" sz="1662" b="1" dirty="0">
                <a:latin typeface="Arial" charset="0"/>
              </a:rPr>
              <a:t>%</a:t>
            </a:r>
          </a:p>
        </p:txBody>
      </p:sp>
    </p:spTree>
    <p:extLst>
      <p:ext uri="{BB962C8B-B14F-4D97-AF65-F5344CB8AC3E}">
        <p14:creationId xmlns:p14="http://schemas.microsoft.com/office/powerpoint/2010/main" val="9302581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36672" y="1066800"/>
            <a:ext cx="3599214" cy="501320"/>
          </a:xfrm>
          <a:prstGeom prst="rect">
            <a:avLst/>
          </a:prstGeom>
        </p:spPr>
        <p:txBody>
          <a:bodyPr vert="horz" wrap="square" lIns="0" tIns="8792" rIns="0" bIns="0" rtlCol="0">
            <a:spAutoFit/>
          </a:bodyPr>
          <a:lstStyle/>
          <a:p>
            <a:pPr marL="8792">
              <a:spcBef>
                <a:spcPts val="69"/>
              </a:spcBef>
            </a:pPr>
            <a:r>
              <a:rPr sz="3200" b="1" spc="-4" dirty="0">
                <a:solidFill>
                  <a:schemeClr val="tx1"/>
                </a:solidFill>
              </a:rPr>
              <a:t>Referensi</a:t>
            </a:r>
          </a:p>
        </p:txBody>
      </p:sp>
      <p:sp>
        <p:nvSpPr>
          <p:cNvPr id="3" name="object 3"/>
          <p:cNvSpPr txBox="1"/>
          <p:nvPr/>
        </p:nvSpPr>
        <p:spPr>
          <a:xfrm>
            <a:off x="1447800" y="1676400"/>
            <a:ext cx="10040928" cy="2019498"/>
          </a:xfrm>
          <a:prstGeom prst="rect">
            <a:avLst/>
          </a:prstGeom>
        </p:spPr>
        <p:txBody>
          <a:bodyPr vert="horz" wrap="square" lIns="0" tIns="31213" rIns="0" bIns="0" rtlCol="0">
            <a:spAutoFit/>
          </a:bodyPr>
          <a:lstStyle/>
          <a:p>
            <a:pPr marL="312135" indent="-303342" algn="just">
              <a:spcBef>
                <a:spcPts val="246"/>
              </a:spcBef>
              <a:tabLst>
                <a:tab pos="229925" algn="l"/>
              </a:tabLst>
            </a:pPr>
            <a:r>
              <a:rPr sz="2800" dirty="0" err="1">
                <a:latin typeface="Century Schoolbook" pitchFamily="18" charset="0"/>
                <a:cs typeface="Corbel"/>
              </a:rPr>
              <a:t>Andarwula</a:t>
            </a:r>
            <a:r>
              <a:rPr lang="en-US" sz="2800" dirty="0" err="1">
                <a:latin typeface="Century Schoolbook" pitchFamily="18" charset="0"/>
                <a:cs typeface="Corbel"/>
              </a:rPr>
              <a:t>n</a:t>
            </a:r>
            <a:r>
              <a:rPr lang="en-US" sz="2800" dirty="0">
                <a:latin typeface="Century Schoolbook" pitchFamily="18" charset="0"/>
                <a:cs typeface="Corbel"/>
              </a:rPr>
              <a:t> </a:t>
            </a:r>
            <a:r>
              <a:rPr sz="2800" dirty="0">
                <a:latin typeface="Century Schoolbook" pitchFamily="18" charset="0"/>
                <a:cs typeface="Corbel"/>
              </a:rPr>
              <a:t>N, </a:t>
            </a:r>
            <a:r>
              <a:rPr sz="2800" dirty="0" err="1">
                <a:latin typeface="Century Schoolbook" pitchFamily="18" charset="0"/>
                <a:cs typeface="Corbel"/>
              </a:rPr>
              <a:t>Feri</a:t>
            </a:r>
            <a:r>
              <a:rPr sz="2800" dirty="0">
                <a:latin typeface="Century Schoolbook" pitchFamily="18" charset="0"/>
                <a:cs typeface="Corbel"/>
              </a:rPr>
              <a:t> </a:t>
            </a:r>
            <a:r>
              <a:rPr sz="2800" dirty="0" err="1">
                <a:latin typeface="Century Schoolbook" pitchFamily="18" charset="0"/>
                <a:cs typeface="Corbel"/>
              </a:rPr>
              <a:t>Kusnandar</a:t>
            </a:r>
            <a:r>
              <a:rPr sz="2800" dirty="0">
                <a:latin typeface="Century Schoolbook" pitchFamily="18" charset="0"/>
                <a:cs typeface="Corbel"/>
              </a:rPr>
              <a:t>, Dian </a:t>
            </a:r>
            <a:r>
              <a:rPr sz="2800" dirty="0" err="1">
                <a:latin typeface="Century Schoolbook" pitchFamily="18" charset="0"/>
                <a:cs typeface="Corbel"/>
              </a:rPr>
              <a:t>Herawati</a:t>
            </a:r>
            <a:r>
              <a:rPr sz="2800" dirty="0">
                <a:latin typeface="Century Schoolbook" pitchFamily="18" charset="0"/>
                <a:cs typeface="Corbel"/>
              </a:rPr>
              <a:t>. 2019. </a:t>
            </a:r>
            <a:r>
              <a:rPr sz="2800" i="1" dirty="0" err="1">
                <a:latin typeface="Century Schoolbook" pitchFamily="18" charset="0"/>
                <a:cs typeface="Corbel"/>
              </a:rPr>
              <a:t>Materi</a:t>
            </a:r>
            <a:r>
              <a:rPr sz="2800" i="1" dirty="0">
                <a:latin typeface="Century Schoolbook" pitchFamily="18" charset="0"/>
                <a:cs typeface="Corbel"/>
              </a:rPr>
              <a:t> </a:t>
            </a:r>
            <a:r>
              <a:rPr sz="2800" i="1" dirty="0" err="1">
                <a:latin typeface="Century Schoolbook" pitchFamily="18" charset="0"/>
                <a:cs typeface="Corbel"/>
              </a:rPr>
              <a:t>Pokok</a:t>
            </a:r>
            <a:r>
              <a:rPr sz="2800" i="1" dirty="0">
                <a:latin typeface="Century Schoolbook" pitchFamily="18" charset="0"/>
                <a:cs typeface="Corbel"/>
              </a:rPr>
              <a:t> </a:t>
            </a:r>
            <a:r>
              <a:rPr sz="2800" i="1" dirty="0" err="1">
                <a:latin typeface="Century Schoolbook" pitchFamily="18" charset="0"/>
                <a:cs typeface="Corbel"/>
              </a:rPr>
              <a:t>Analisis</a:t>
            </a:r>
            <a:r>
              <a:rPr sz="2800" i="1" dirty="0">
                <a:latin typeface="Century Schoolbook" pitchFamily="18" charset="0"/>
                <a:cs typeface="Corbel"/>
              </a:rPr>
              <a:t> </a:t>
            </a:r>
            <a:r>
              <a:rPr sz="2800" i="1" dirty="0" err="1">
                <a:latin typeface="Century Schoolbook" pitchFamily="18" charset="0"/>
                <a:cs typeface="Corbel"/>
              </a:rPr>
              <a:t>Pangan</a:t>
            </a:r>
            <a:r>
              <a:rPr sz="2800" dirty="0">
                <a:latin typeface="Century Schoolbook" pitchFamily="18" charset="0"/>
                <a:cs typeface="Corbel"/>
              </a:rPr>
              <a:t>. </a:t>
            </a:r>
            <a:r>
              <a:rPr sz="2800" dirty="0" err="1">
                <a:latin typeface="Century Schoolbook" pitchFamily="18" charset="0"/>
                <a:cs typeface="Corbel"/>
              </a:rPr>
              <a:t>Universitas</a:t>
            </a:r>
            <a:r>
              <a:rPr sz="2800" dirty="0">
                <a:latin typeface="Century Schoolbook" pitchFamily="18" charset="0"/>
                <a:cs typeface="Corbel"/>
              </a:rPr>
              <a:t> Terbuka</a:t>
            </a:r>
          </a:p>
          <a:p>
            <a:pPr marL="312135" indent="-303342" algn="just">
              <a:spcBef>
                <a:spcPts val="246"/>
              </a:spcBef>
              <a:tabLst>
                <a:tab pos="229925" algn="l"/>
              </a:tabLst>
            </a:pPr>
            <a:r>
              <a:rPr lang="en-US" sz="2800" spc="-4" dirty="0">
                <a:latin typeface="Century Schoolbook" pitchFamily="18" charset="0"/>
                <a:cs typeface="Calibri"/>
              </a:rPr>
              <a:t>.</a:t>
            </a:r>
            <a:r>
              <a:rPr lang="en-US" sz="2800" spc="-11" dirty="0">
                <a:latin typeface="Century Schoolbook" pitchFamily="18" charset="0"/>
                <a:cs typeface="Calibri"/>
              </a:rPr>
              <a:t>Suzanne </a:t>
            </a:r>
            <a:r>
              <a:rPr lang="en-US" sz="2800" spc="-4" dirty="0">
                <a:latin typeface="Century Schoolbook" pitchFamily="18" charset="0"/>
                <a:cs typeface="Calibri"/>
              </a:rPr>
              <a:t>Nielsen. </a:t>
            </a:r>
            <a:r>
              <a:rPr lang="en-US" sz="2800" dirty="0">
                <a:latin typeface="Century Schoolbook" pitchFamily="18" charset="0"/>
                <a:cs typeface="Calibri"/>
              </a:rPr>
              <a:t>2010. </a:t>
            </a:r>
            <a:r>
              <a:rPr lang="en-US" sz="2800" i="1" spc="-11" dirty="0">
                <a:latin typeface="Century Schoolbook" pitchFamily="18" charset="0"/>
                <a:cs typeface="Calibri"/>
              </a:rPr>
              <a:t>Food </a:t>
            </a:r>
            <a:r>
              <a:rPr lang="en-US" sz="2800" i="1" spc="-4" dirty="0">
                <a:latin typeface="Century Schoolbook" pitchFamily="18" charset="0"/>
                <a:cs typeface="Calibri"/>
              </a:rPr>
              <a:t>Analysis, </a:t>
            </a:r>
            <a:r>
              <a:rPr lang="en-US" sz="2800" i="1" dirty="0">
                <a:latin typeface="Century Schoolbook" pitchFamily="18" charset="0"/>
                <a:cs typeface="Calibri"/>
              </a:rPr>
              <a:t>4th </a:t>
            </a:r>
            <a:r>
              <a:rPr lang="en-US" sz="2800" i="1" spc="-4" dirty="0">
                <a:latin typeface="Century Schoolbook" pitchFamily="18" charset="0"/>
                <a:cs typeface="Calibri"/>
              </a:rPr>
              <a:t>edition. </a:t>
            </a:r>
            <a:r>
              <a:rPr lang="en-US" sz="2800" i="1" spc="-7" dirty="0">
                <a:latin typeface="Century Schoolbook" pitchFamily="18" charset="0"/>
                <a:cs typeface="Calibri"/>
              </a:rPr>
              <a:t>Part </a:t>
            </a:r>
            <a:r>
              <a:rPr lang="en-US" sz="2800" i="1" spc="-4" dirty="0">
                <a:latin typeface="Century Schoolbook" pitchFamily="18" charset="0"/>
                <a:cs typeface="Calibri"/>
              </a:rPr>
              <a:t>II,</a:t>
            </a:r>
            <a:r>
              <a:rPr lang="en-US" sz="2800" i="1" spc="45" dirty="0">
                <a:latin typeface="Century Schoolbook" pitchFamily="18" charset="0"/>
                <a:cs typeface="Calibri"/>
              </a:rPr>
              <a:t> </a:t>
            </a:r>
            <a:r>
              <a:rPr lang="en-US" sz="2800" spc="-7" dirty="0">
                <a:latin typeface="Century Schoolbook" pitchFamily="18" charset="0"/>
                <a:cs typeface="Calibri"/>
              </a:rPr>
              <a:t>Compositional </a:t>
            </a:r>
            <a:r>
              <a:rPr lang="en-US" sz="2800" spc="-4" dirty="0">
                <a:latin typeface="Century Schoolbook" pitchFamily="18" charset="0"/>
                <a:cs typeface="Calibri"/>
              </a:rPr>
              <a:t>Analysis of</a:t>
            </a:r>
            <a:r>
              <a:rPr lang="en-US" sz="2800" spc="4" dirty="0">
                <a:latin typeface="Century Schoolbook" pitchFamily="18" charset="0"/>
                <a:cs typeface="Calibri"/>
              </a:rPr>
              <a:t> </a:t>
            </a:r>
            <a:r>
              <a:rPr lang="en-US" sz="2800" spc="-11" dirty="0">
                <a:latin typeface="Century Schoolbook" pitchFamily="18" charset="0"/>
                <a:cs typeface="Calibri"/>
              </a:rPr>
              <a:t>Food.</a:t>
            </a:r>
            <a:endParaRPr lang="en-US" sz="2800" dirty="0">
              <a:latin typeface="Century Schoolbook" pitchFamily="18" charset="0"/>
              <a:cs typeface="Calibri"/>
            </a:endParaRPr>
          </a:p>
          <a:p>
            <a:pPr marL="312135" indent="-303342" algn="just">
              <a:spcBef>
                <a:spcPts val="246"/>
              </a:spcBef>
              <a:tabLst>
                <a:tab pos="229925" algn="l"/>
              </a:tabLst>
            </a:pPr>
            <a:endParaRPr sz="1385" dirty="0">
              <a:latin typeface="Century Schoolbook" pitchFamily="18" charset="0"/>
              <a:cs typeface="Corbe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302371" y="3112479"/>
            <a:ext cx="3177183" cy="477789"/>
          </a:xfrm>
          <a:prstGeom prst="rect">
            <a:avLst/>
          </a:prstGeom>
        </p:spPr>
        <p:txBody>
          <a:bodyPr vert="horz" wrap="square" lIns="0" tIns="8792" rIns="0" bIns="0" rtlCol="0">
            <a:spAutoFit/>
          </a:bodyPr>
          <a:lstStyle/>
          <a:p>
            <a:pPr marL="8792">
              <a:spcBef>
                <a:spcPts val="69"/>
              </a:spcBef>
            </a:pPr>
            <a:r>
              <a:rPr sz="3047" spc="-4" dirty="0" err="1">
                <a:latin typeface="Century Schoolbook"/>
                <a:cs typeface="Century Schoolbook"/>
              </a:rPr>
              <a:t>Terimakasih</a:t>
            </a:r>
            <a:endParaRPr sz="3047" dirty="0">
              <a:latin typeface="Century Schoolbook"/>
              <a:cs typeface="Century Schoolbook"/>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14400" y="990600"/>
            <a:ext cx="9372600" cy="490519"/>
          </a:xfrm>
          <a:prstGeom prst="rect">
            <a:avLst/>
          </a:prstGeom>
        </p:spPr>
        <p:txBody>
          <a:bodyPr vert="horz" wrap="square" lIns="0" tIns="28575" rIns="0" bIns="0" rtlCol="0">
            <a:spAutoFit/>
          </a:bodyPr>
          <a:lstStyle/>
          <a:p>
            <a:pPr marL="8792" marR="3517">
              <a:lnSpc>
                <a:spcPts val="3614"/>
              </a:lnSpc>
              <a:spcBef>
                <a:spcPts val="225"/>
              </a:spcBef>
            </a:pPr>
            <a:r>
              <a:rPr sz="3200" b="1" spc="-7" dirty="0">
                <a:solidFill>
                  <a:schemeClr val="tx1"/>
                </a:solidFill>
              </a:rPr>
              <a:t>Analisa </a:t>
            </a:r>
            <a:r>
              <a:rPr sz="3200" b="1" spc="-4" dirty="0">
                <a:solidFill>
                  <a:schemeClr val="tx1"/>
                </a:solidFill>
              </a:rPr>
              <a:t>protein </a:t>
            </a:r>
            <a:r>
              <a:rPr sz="3200" b="1" spc="-7" dirty="0" err="1">
                <a:solidFill>
                  <a:schemeClr val="tx1"/>
                </a:solidFill>
              </a:rPr>
              <a:t>dibutuhkan</a:t>
            </a:r>
            <a:r>
              <a:rPr sz="3200" b="1" spc="-7" dirty="0">
                <a:solidFill>
                  <a:schemeClr val="tx1"/>
                </a:solidFill>
              </a:rPr>
              <a:t> </a:t>
            </a:r>
            <a:r>
              <a:rPr sz="3200" b="1" spc="-4" dirty="0" err="1">
                <a:solidFill>
                  <a:schemeClr val="tx1"/>
                </a:solidFill>
              </a:rPr>
              <a:t>ketika</a:t>
            </a:r>
            <a:r>
              <a:rPr sz="3200" b="1" spc="-4" dirty="0">
                <a:solidFill>
                  <a:schemeClr val="tx1"/>
                </a:solidFill>
              </a:rPr>
              <a:t>....</a:t>
            </a:r>
          </a:p>
        </p:txBody>
      </p:sp>
      <p:sp>
        <p:nvSpPr>
          <p:cNvPr id="4" name="object 4"/>
          <p:cNvSpPr txBox="1"/>
          <p:nvPr/>
        </p:nvSpPr>
        <p:spPr>
          <a:xfrm>
            <a:off x="838200" y="1752600"/>
            <a:ext cx="9982200" cy="3092321"/>
          </a:xfrm>
          <a:prstGeom prst="rect">
            <a:avLst/>
          </a:prstGeom>
        </p:spPr>
        <p:txBody>
          <a:bodyPr vert="horz" wrap="square" lIns="0" tIns="91440" rIns="0" bIns="0" rtlCol="0">
            <a:spAutoFit/>
          </a:bodyPr>
          <a:lstStyle/>
          <a:p>
            <a:pPr marL="230364" indent="-221572">
              <a:spcBef>
                <a:spcPts val="720"/>
              </a:spcBef>
              <a:buFont typeface="Corbel"/>
              <a:buChar char="–"/>
              <a:tabLst>
                <a:tab pos="229925" algn="l"/>
                <a:tab pos="230364" algn="l"/>
              </a:tabLst>
            </a:pPr>
            <a:r>
              <a:rPr sz="2800" dirty="0">
                <a:latin typeface="Calibri"/>
                <a:cs typeface="Calibri"/>
              </a:rPr>
              <a:t>Ingin </a:t>
            </a:r>
            <a:r>
              <a:rPr sz="2800" spc="-7" dirty="0">
                <a:latin typeface="Calibri"/>
                <a:cs typeface="Calibri"/>
              </a:rPr>
              <a:t>mengetahui </a:t>
            </a:r>
            <a:r>
              <a:rPr sz="2800" spc="-14" dirty="0">
                <a:latin typeface="Calibri"/>
                <a:cs typeface="Calibri"/>
              </a:rPr>
              <a:t>kandungan </a:t>
            </a:r>
            <a:r>
              <a:rPr sz="2800" spc="-7" dirty="0">
                <a:latin typeface="Calibri"/>
                <a:cs typeface="Calibri"/>
              </a:rPr>
              <a:t>protein</a:t>
            </a:r>
            <a:r>
              <a:rPr sz="2800" spc="-4" dirty="0">
                <a:latin typeface="Calibri"/>
                <a:cs typeface="Calibri"/>
              </a:rPr>
              <a:t> </a:t>
            </a:r>
            <a:r>
              <a:rPr sz="2800" spc="-7" dirty="0">
                <a:latin typeface="Calibri"/>
                <a:cs typeface="Calibri"/>
              </a:rPr>
              <a:t>total</a:t>
            </a:r>
            <a:endParaRPr sz="2800" dirty="0">
              <a:latin typeface="Calibri"/>
              <a:cs typeface="Calibri"/>
            </a:endParaRPr>
          </a:p>
          <a:p>
            <a:pPr marL="230364" indent="-221572">
              <a:spcBef>
                <a:spcPts val="651"/>
              </a:spcBef>
              <a:buFont typeface="Corbel"/>
              <a:buChar char="–"/>
              <a:tabLst>
                <a:tab pos="229925" algn="l"/>
                <a:tab pos="230364" algn="l"/>
              </a:tabLst>
            </a:pPr>
            <a:r>
              <a:rPr sz="2800" spc="-11" dirty="0">
                <a:latin typeface="Calibri"/>
                <a:cs typeface="Calibri"/>
              </a:rPr>
              <a:t>Kandungan </a:t>
            </a:r>
            <a:r>
              <a:rPr sz="2800" spc="-7" dirty="0">
                <a:latin typeface="Calibri"/>
                <a:cs typeface="Calibri"/>
              </a:rPr>
              <a:t>protein tertentu pada</a:t>
            </a:r>
            <a:r>
              <a:rPr sz="2800" spc="-11" dirty="0">
                <a:latin typeface="Calibri"/>
                <a:cs typeface="Calibri"/>
              </a:rPr>
              <a:t> campuran</a:t>
            </a:r>
            <a:endParaRPr sz="2800" dirty="0">
              <a:latin typeface="Calibri"/>
              <a:cs typeface="Calibri"/>
            </a:endParaRPr>
          </a:p>
          <a:p>
            <a:pPr marL="229925" marR="3517" indent="-221572">
              <a:lnSpc>
                <a:spcPct val="101299"/>
              </a:lnSpc>
              <a:spcBef>
                <a:spcPts val="609"/>
              </a:spcBef>
              <a:buFont typeface="Corbel"/>
              <a:buChar char="–"/>
              <a:tabLst>
                <a:tab pos="229925" algn="l"/>
                <a:tab pos="230364" algn="l"/>
              </a:tabLst>
            </a:pPr>
            <a:r>
              <a:rPr sz="2800" spc="-11" dirty="0">
                <a:latin typeface="Calibri"/>
                <a:cs typeface="Calibri"/>
              </a:rPr>
              <a:t>Kandungan protein </a:t>
            </a:r>
            <a:r>
              <a:rPr sz="2800" spc="-4" dirty="0">
                <a:latin typeface="Calibri"/>
                <a:cs typeface="Calibri"/>
              </a:rPr>
              <a:t>pada </a:t>
            </a:r>
            <a:r>
              <a:rPr sz="2800" dirty="0">
                <a:latin typeface="Calibri"/>
                <a:cs typeface="Calibri"/>
              </a:rPr>
              <a:t>isolasi </a:t>
            </a:r>
            <a:r>
              <a:rPr sz="2800" spc="-11" dirty="0">
                <a:latin typeface="Calibri"/>
                <a:cs typeface="Calibri"/>
              </a:rPr>
              <a:t>protein </a:t>
            </a:r>
            <a:r>
              <a:rPr sz="2800" spc="-4" dirty="0">
                <a:latin typeface="Calibri"/>
                <a:cs typeface="Calibri"/>
              </a:rPr>
              <a:t>maupun </a:t>
            </a:r>
            <a:r>
              <a:rPr sz="2800" spc="-7" dirty="0">
                <a:latin typeface="Calibri"/>
                <a:cs typeface="Calibri"/>
              </a:rPr>
              <a:t>pemurnian  protein</a:t>
            </a:r>
            <a:endParaRPr sz="2800" dirty="0">
              <a:latin typeface="Calibri"/>
              <a:cs typeface="Calibri"/>
            </a:endParaRPr>
          </a:p>
          <a:p>
            <a:pPr marL="230364" indent="-221572">
              <a:spcBef>
                <a:spcPts val="640"/>
              </a:spcBef>
              <a:buFont typeface="Corbel"/>
              <a:buChar char="–"/>
              <a:tabLst>
                <a:tab pos="229925" algn="l"/>
                <a:tab pos="230364" algn="l"/>
              </a:tabLst>
            </a:pPr>
            <a:r>
              <a:rPr sz="2800" spc="-11" dirty="0">
                <a:latin typeface="Calibri"/>
                <a:cs typeface="Calibri"/>
              </a:rPr>
              <a:t>Kandungan </a:t>
            </a:r>
            <a:r>
              <a:rPr sz="2800" spc="-7" dirty="0">
                <a:latin typeface="Calibri"/>
                <a:cs typeface="Calibri"/>
              </a:rPr>
              <a:t>non-protein</a:t>
            </a:r>
            <a:r>
              <a:rPr sz="2800" spc="-4" dirty="0">
                <a:latin typeface="Calibri"/>
                <a:cs typeface="Calibri"/>
              </a:rPr>
              <a:t> </a:t>
            </a:r>
            <a:r>
              <a:rPr sz="2800" spc="-11" dirty="0">
                <a:latin typeface="Calibri"/>
                <a:cs typeface="Calibri"/>
              </a:rPr>
              <a:t>nitrogen</a:t>
            </a:r>
            <a:endParaRPr sz="2800" dirty="0">
              <a:latin typeface="Calibri"/>
              <a:cs typeface="Calibri"/>
            </a:endParaRPr>
          </a:p>
          <a:p>
            <a:pPr marL="230364" indent="-221572">
              <a:spcBef>
                <a:spcPts val="651"/>
              </a:spcBef>
              <a:buFont typeface="Corbel"/>
              <a:buChar char="–"/>
              <a:tabLst>
                <a:tab pos="229925" algn="l"/>
                <a:tab pos="230364" algn="l"/>
              </a:tabLst>
            </a:pPr>
            <a:r>
              <a:rPr sz="2800" spc="-4" dirty="0">
                <a:latin typeface="Calibri"/>
                <a:cs typeface="Calibri"/>
              </a:rPr>
              <a:t>Komposisi </a:t>
            </a:r>
            <a:r>
              <a:rPr sz="2800" dirty="0">
                <a:latin typeface="Calibri"/>
                <a:cs typeface="Calibri"/>
              </a:rPr>
              <a:t>asam</a:t>
            </a:r>
            <a:r>
              <a:rPr sz="2800" spc="-31" dirty="0">
                <a:latin typeface="Calibri"/>
                <a:cs typeface="Calibri"/>
              </a:rPr>
              <a:t> </a:t>
            </a:r>
            <a:r>
              <a:rPr sz="2800" dirty="0">
                <a:latin typeface="Calibri"/>
                <a:cs typeface="Calibri"/>
              </a:rPr>
              <a:t>amino</a:t>
            </a:r>
          </a:p>
          <a:p>
            <a:pPr marL="230364" indent="-221572">
              <a:spcBef>
                <a:spcPts val="636"/>
              </a:spcBef>
              <a:buFont typeface="Corbel"/>
              <a:buChar char="–"/>
              <a:tabLst>
                <a:tab pos="229925" algn="l"/>
                <a:tab pos="230364" algn="l"/>
              </a:tabLst>
            </a:pPr>
            <a:r>
              <a:rPr sz="2800" spc="-11" dirty="0">
                <a:latin typeface="Calibri"/>
                <a:cs typeface="Calibri"/>
              </a:rPr>
              <a:t>Kandungan </a:t>
            </a:r>
            <a:r>
              <a:rPr sz="2800" spc="-4" dirty="0">
                <a:latin typeface="Calibri"/>
                <a:cs typeface="Calibri"/>
              </a:rPr>
              <a:t>nutritive </a:t>
            </a:r>
            <a:r>
              <a:rPr sz="2800" spc="-7" dirty="0">
                <a:latin typeface="Calibri"/>
                <a:cs typeface="Calibri"/>
              </a:rPr>
              <a:t>dari</a:t>
            </a:r>
            <a:r>
              <a:rPr sz="2800" spc="14" dirty="0">
                <a:latin typeface="Calibri"/>
                <a:cs typeface="Calibri"/>
              </a:rPr>
              <a:t> </a:t>
            </a:r>
            <a:r>
              <a:rPr sz="2800" spc="-11" dirty="0">
                <a:latin typeface="Calibri"/>
                <a:cs typeface="Calibri"/>
              </a:rPr>
              <a:t>protein</a:t>
            </a:r>
            <a:endParaRPr sz="2800" dirty="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1" y="990601"/>
            <a:ext cx="7683918" cy="501320"/>
          </a:xfrm>
          <a:prstGeom prst="rect">
            <a:avLst/>
          </a:prstGeom>
        </p:spPr>
        <p:txBody>
          <a:bodyPr vert="horz" wrap="square" lIns="0" tIns="8792" rIns="0" bIns="0" rtlCol="0">
            <a:spAutoFit/>
          </a:bodyPr>
          <a:lstStyle/>
          <a:p>
            <a:pPr marL="8792">
              <a:spcBef>
                <a:spcPts val="69"/>
              </a:spcBef>
            </a:pPr>
            <a:r>
              <a:rPr sz="3200" b="1" dirty="0">
                <a:latin typeface="Century Schoolbook"/>
                <a:cs typeface="Century Schoolbook"/>
              </a:rPr>
              <a:t>Metode </a:t>
            </a:r>
            <a:r>
              <a:rPr sz="3200" b="1" spc="-7" dirty="0"/>
              <a:t>analisa</a:t>
            </a:r>
            <a:r>
              <a:rPr sz="3200" b="1" spc="-31" dirty="0"/>
              <a:t> </a:t>
            </a:r>
            <a:r>
              <a:rPr sz="3200" b="1" spc="-4" dirty="0"/>
              <a:t>Protein</a:t>
            </a:r>
          </a:p>
        </p:txBody>
      </p:sp>
      <p:sp>
        <p:nvSpPr>
          <p:cNvPr id="3" name="object 3"/>
          <p:cNvSpPr txBox="1"/>
          <p:nvPr/>
        </p:nvSpPr>
        <p:spPr>
          <a:xfrm>
            <a:off x="838200" y="1905000"/>
            <a:ext cx="6629400" cy="2233945"/>
          </a:xfrm>
          <a:prstGeom prst="rect">
            <a:avLst/>
          </a:prstGeom>
        </p:spPr>
        <p:txBody>
          <a:bodyPr vert="horz" wrap="square" lIns="0" tIns="137160" rIns="0" bIns="0" rtlCol="0">
            <a:spAutoFit/>
          </a:bodyPr>
          <a:lstStyle/>
          <a:p>
            <a:pPr marL="325324" indent="-316532">
              <a:spcBef>
                <a:spcPts val="1080"/>
              </a:spcBef>
              <a:buAutoNum type="arabicPeriod"/>
              <a:tabLst>
                <a:tab pos="325324" algn="l"/>
              </a:tabLst>
            </a:pPr>
            <a:r>
              <a:rPr sz="2800" spc="-4" dirty="0" err="1">
                <a:latin typeface="+mj-lt"/>
                <a:cs typeface="Calibri"/>
              </a:rPr>
              <a:t>Analisis</a:t>
            </a:r>
            <a:r>
              <a:rPr sz="2800" spc="7" dirty="0">
                <a:latin typeface="+mj-lt"/>
                <a:cs typeface="Calibri"/>
              </a:rPr>
              <a:t> </a:t>
            </a:r>
            <a:r>
              <a:rPr sz="2800" spc="-14" dirty="0">
                <a:latin typeface="+mj-lt"/>
                <a:cs typeface="Calibri"/>
              </a:rPr>
              <a:t>Kualitatif</a:t>
            </a:r>
            <a:endParaRPr sz="2800" dirty="0">
              <a:latin typeface="+mj-lt"/>
              <a:cs typeface="Calibri"/>
            </a:endParaRPr>
          </a:p>
          <a:p>
            <a:pPr marR="2608743">
              <a:spcBef>
                <a:spcPts val="959"/>
              </a:spcBef>
            </a:pPr>
            <a:r>
              <a:rPr sz="2800" dirty="0">
                <a:latin typeface="+mj-lt"/>
                <a:cs typeface="Times New Roman"/>
              </a:rPr>
              <a:t>     </a:t>
            </a:r>
            <a:r>
              <a:rPr sz="2800" spc="-11" dirty="0">
                <a:latin typeface="+mj-lt"/>
                <a:cs typeface="Calibri"/>
              </a:rPr>
              <a:t>Biuret,</a:t>
            </a:r>
            <a:r>
              <a:rPr sz="2800" spc="-114" dirty="0">
                <a:latin typeface="+mj-lt"/>
                <a:cs typeface="Calibri"/>
              </a:rPr>
              <a:t> </a:t>
            </a:r>
            <a:r>
              <a:rPr sz="2800" spc="-114" dirty="0" err="1">
                <a:latin typeface="+mj-lt"/>
                <a:cs typeface="Calibri"/>
              </a:rPr>
              <a:t>N</a:t>
            </a:r>
            <a:r>
              <a:rPr sz="2800" spc="-4" dirty="0" err="1">
                <a:latin typeface="+mj-lt"/>
                <a:cs typeface="Calibri"/>
              </a:rPr>
              <a:t>inhidrin</a:t>
            </a:r>
            <a:endParaRPr sz="2800" dirty="0">
              <a:latin typeface="+mj-lt"/>
              <a:cs typeface="Calibri"/>
            </a:endParaRPr>
          </a:p>
          <a:p>
            <a:pPr marL="325324" marR="2544118" indent="-325324">
              <a:spcBef>
                <a:spcPts val="931"/>
              </a:spcBef>
              <a:buAutoNum type="arabicPeriod" startAt="2"/>
              <a:tabLst>
                <a:tab pos="325324" algn="l"/>
              </a:tabLst>
            </a:pPr>
            <a:r>
              <a:rPr sz="2800" spc="-4" dirty="0" err="1">
                <a:latin typeface="+mj-lt"/>
                <a:cs typeface="Calibri"/>
              </a:rPr>
              <a:t>Analisis</a:t>
            </a:r>
            <a:r>
              <a:rPr sz="2800" spc="-49" dirty="0">
                <a:latin typeface="+mj-lt"/>
                <a:cs typeface="Calibri"/>
              </a:rPr>
              <a:t> </a:t>
            </a:r>
            <a:r>
              <a:rPr sz="2800" spc="-49" dirty="0" err="1">
                <a:latin typeface="+mj-lt"/>
                <a:cs typeface="Calibri"/>
              </a:rPr>
              <a:t>K</a:t>
            </a:r>
            <a:r>
              <a:rPr sz="2800" spc="-14" dirty="0" err="1">
                <a:latin typeface="+mj-lt"/>
                <a:cs typeface="Calibri"/>
              </a:rPr>
              <a:t>uantitatif</a:t>
            </a:r>
            <a:endParaRPr sz="2800" dirty="0">
              <a:latin typeface="+mj-lt"/>
              <a:cs typeface="Calibri"/>
            </a:endParaRPr>
          </a:p>
          <a:p>
            <a:pPr marL="229925">
              <a:spcBef>
                <a:spcPts val="956"/>
              </a:spcBef>
            </a:pPr>
            <a:r>
              <a:rPr sz="2800" dirty="0">
                <a:latin typeface="+mj-lt"/>
                <a:cs typeface="Calibri"/>
              </a:rPr>
              <a:t>  </a:t>
            </a:r>
            <a:r>
              <a:rPr sz="2800" spc="-4" dirty="0" err="1">
                <a:latin typeface="+mj-lt"/>
                <a:cs typeface="Calibri"/>
              </a:rPr>
              <a:t>Kjedahl</a:t>
            </a:r>
            <a:r>
              <a:rPr sz="2800" spc="-4" dirty="0">
                <a:latin typeface="+mj-lt"/>
                <a:cs typeface="Calibri"/>
              </a:rPr>
              <a:t>, </a:t>
            </a:r>
            <a:r>
              <a:rPr sz="2800" spc="-14" dirty="0" err="1">
                <a:latin typeface="+mj-lt"/>
                <a:cs typeface="Calibri"/>
              </a:rPr>
              <a:t>Titrasi</a:t>
            </a:r>
            <a:r>
              <a:rPr sz="2800" spc="-114" dirty="0">
                <a:latin typeface="+mj-lt"/>
                <a:cs typeface="Calibri"/>
              </a:rPr>
              <a:t> </a:t>
            </a:r>
            <a:r>
              <a:rPr sz="2800" spc="-7" dirty="0" err="1">
                <a:latin typeface="+mj-lt"/>
                <a:cs typeface="Calibri"/>
              </a:rPr>
              <a:t>Formol</a:t>
            </a:r>
            <a:r>
              <a:rPr sz="2800" spc="-7" dirty="0">
                <a:latin typeface="+mj-lt"/>
                <a:cs typeface="Calibri"/>
              </a:rPr>
              <a:t>,</a:t>
            </a:r>
            <a:r>
              <a:rPr lang="id-ID" sz="2800" spc="-4" dirty="0">
                <a:latin typeface="+mj-lt"/>
                <a:cs typeface="Calibri"/>
              </a:rPr>
              <a:t> Lowry Method</a:t>
            </a:r>
            <a:r>
              <a:rPr lang="en-US" sz="2800" spc="-4" dirty="0">
                <a:latin typeface="+mj-lt"/>
                <a:cs typeface="Calibri"/>
              </a:rPr>
              <a:t> </a:t>
            </a:r>
            <a:r>
              <a:rPr lang="en-US" sz="2800" spc="-4" dirty="0" err="1">
                <a:latin typeface="+mj-lt"/>
                <a:cs typeface="Calibri"/>
              </a:rPr>
              <a:t>dll</a:t>
            </a:r>
            <a:endParaRPr sz="2800" dirty="0">
              <a:latin typeface="+mj-lt"/>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964446"/>
            <a:ext cx="4764881" cy="961353"/>
          </a:xfrm>
        </p:spPr>
        <p:txBody>
          <a:bodyPr/>
          <a:lstStyle/>
          <a:p>
            <a:r>
              <a:rPr lang="en-US" dirty="0">
                <a:solidFill>
                  <a:schemeClr val="accent1">
                    <a:lumMod val="75000"/>
                  </a:schemeClr>
                </a:solidFill>
              </a:rPr>
              <a:t>1</a:t>
            </a:r>
            <a:r>
              <a:rPr lang="en-US" sz="3200" dirty="0">
                <a:solidFill>
                  <a:schemeClr val="accent1">
                    <a:lumMod val="75000"/>
                  </a:schemeClr>
                </a:solidFill>
              </a:rPr>
              <a:t>. </a:t>
            </a:r>
            <a:r>
              <a:rPr lang="en-US" sz="3200" dirty="0" err="1">
                <a:solidFill>
                  <a:schemeClr val="accent1">
                    <a:lumMod val="75000"/>
                  </a:schemeClr>
                </a:solidFill>
              </a:rPr>
              <a:t>Metoda</a:t>
            </a:r>
            <a:r>
              <a:rPr lang="en-US" sz="3200" dirty="0">
                <a:solidFill>
                  <a:schemeClr val="accent1">
                    <a:lumMod val="75000"/>
                  </a:schemeClr>
                </a:solidFill>
              </a:rPr>
              <a:t> </a:t>
            </a:r>
            <a:r>
              <a:rPr lang="en-US" sz="3200" dirty="0" err="1">
                <a:solidFill>
                  <a:schemeClr val="accent1">
                    <a:lumMod val="75000"/>
                  </a:schemeClr>
                </a:solidFill>
              </a:rPr>
              <a:t>Kjeldahl</a:t>
            </a:r>
            <a:br>
              <a:rPr lang="en-US" sz="1385" dirty="0">
                <a:solidFill>
                  <a:schemeClr val="accent1">
                    <a:lumMod val="75000"/>
                  </a:schemeClr>
                </a:solidFill>
              </a:rPr>
            </a:br>
            <a:endParaRPr lang="en-US" dirty="0">
              <a:solidFill>
                <a:schemeClr val="accent1">
                  <a:lumMod val="75000"/>
                </a:schemeClr>
              </a:solidFill>
            </a:endParaRPr>
          </a:p>
        </p:txBody>
      </p:sp>
      <p:sp>
        <p:nvSpPr>
          <p:cNvPr id="15363" name="Content Placeholder 2"/>
          <p:cNvSpPr>
            <a:spLocks noGrp="1"/>
          </p:cNvSpPr>
          <p:nvPr>
            <p:ph idx="1"/>
          </p:nvPr>
        </p:nvSpPr>
        <p:spPr>
          <a:xfrm>
            <a:off x="1066800" y="1676400"/>
            <a:ext cx="10744200" cy="5814669"/>
          </a:xfrm>
        </p:spPr>
        <p:txBody>
          <a:bodyPr/>
          <a:lstStyle/>
          <a:p>
            <a:r>
              <a:rPr lang="en-US" sz="2800" dirty="0" err="1">
                <a:solidFill>
                  <a:schemeClr val="tx1"/>
                </a:solidFill>
              </a:rPr>
              <a:t>Prinsip</a:t>
            </a:r>
            <a:r>
              <a:rPr lang="en-US" sz="2800" dirty="0">
                <a:solidFill>
                  <a:schemeClr val="tx1"/>
                </a:solidFill>
              </a:rPr>
              <a:t> :</a:t>
            </a:r>
          </a:p>
          <a:p>
            <a:pPr marL="237398" indent="-237398">
              <a:buFont typeface="Wingdings" pitchFamily="2" charset="2"/>
              <a:buChar char="q"/>
            </a:pPr>
            <a:r>
              <a:rPr lang="en-US" sz="2800" dirty="0" err="1">
                <a:solidFill>
                  <a:schemeClr val="tx1"/>
                </a:solidFill>
              </a:rPr>
              <a:t>Peneraan</a:t>
            </a:r>
            <a:r>
              <a:rPr lang="en-US" sz="2800" dirty="0">
                <a:solidFill>
                  <a:schemeClr val="tx1"/>
                </a:solidFill>
              </a:rPr>
              <a:t> </a:t>
            </a:r>
            <a:r>
              <a:rPr lang="en-US" sz="2800" dirty="0" err="1">
                <a:solidFill>
                  <a:schemeClr val="tx1"/>
                </a:solidFill>
              </a:rPr>
              <a:t>jumlah</a:t>
            </a:r>
            <a:r>
              <a:rPr lang="en-US" sz="2800" dirty="0">
                <a:solidFill>
                  <a:schemeClr val="tx1"/>
                </a:solidFill>
              </a:rPr>
              <a:t> protein </a:t>
            </a:r>
            <a:r>
              <a:rPr lang="en-US" sz="2800" dirty="0" err="1">
                <a:solidFill>
                  <a:schemeClr val="tx1"/>
                </a:solidFill>
              </a:rPr>
              <a:t>secara</a:t>
            </a:r>
            <a:r>
              <a:rPr lang="en-US" sz="2800" dirty="0">
                <a:solidFill>
                  <a:schemeClr val="tx1"/>
                </a:solidFill>
              </a:rPr>
              <a:t> </a:t>
            </a:r>
            <a:r>
              <a:rPr lang="en-US" sz="2800" dirty="0" err="1">
                <a:solidFill>
                  <a:schemeClr val="tx1"/>
                </a:solidFill>
              </a:rPr>
              <a:t>empiris</a:t>
            </a:r>
            <a:r>
              <a:rPr lang="en-US" sz="2800" dirty="0">
                <a:solidFill>
                  <a:schemeClr val="tx1"/>
                </a:solidFill>
              </a:rPr>
              <a:t> </a:t>
            </a:r>
            <a:r>
              <a:rPr lang="en-US" sz="2800" dirty="0" err="1">
                <a:solidFill>
                  <a:schemeClr val="tx1"/>
                </a:solidFill>
              </a:rPr>
              <a:t>berdasarkan</a:t>
            </a:r>
            <a:r>
              <a:rPr lang="en-US" sz="2800" dirty="0">
                <a:solidFill>
                  <a:schemeClr val="tx1"/>
                </a:solidFill>
              </a:rPr>
              <a:t> </a:t>
            </a:r>
            <a:r>
              <a:rPr lang="en-US" sz="2800" dirty="0" err="1">
                <a:solidFill>
                  <a:schemeClr val="tx1"/>
                </a:solidFill>
              </a:rPr>
              <a:t>jumlah</a:t>
            </a:r>
            <a:r>
              <a:rPr lang="en-US" sz="2800" dirty="0">
                <a:solidFill>
                  <a:schemeClr val="tx1"/>
                </a:solidFill>
              </a:rPr>
              <a:t> N di </a:t>
            </a:r>
            <a:r>
              <a:rPr lang="en-US" sz="2800" dirty="0" err="1">
                <a:solidFill>
                  <a:schemeClr val="tx1"/>
                </a:solidFill>
              </a:rPr>
              <a:t>dalam</a:t>
            </a:r>
            <a:r>
              <a:rPr lang="en-US" sz="2800" dirty="0">
                <a:solidFill>
                  <a:schemeClr val="tx1"/>
                </a:solidFill>
              </a:rPr>
              <a:t> </a:t>
            </a:r>
            <a:r>
              <a:rPr lang="en-US" sz="2800" dirty="0" err="1">
                <a:solidFill>
                  <a:schemeClr val="tx1"/>
                </a:solidFill>
              </a:rPr>
              <a:t>bahan</a:t>
            </a:r>
            <a:r>
              <a:rPr lang="en-US" sz="2800" dirty="0">
                <a:solidFill>
                  <a:schemeClr val="tx1"/>
                </a:solidFill>
              </a:rPr>
              <a:t>. </a:t>
            </a:r>
          </a:p>
          <a:p>
            <a:pPr marL="237398" indent="-237398">
              <a:buFont typeface="Wingdings" pitchFamily="2" charset="2"/>
              <a:buChar char="q"/>
            </a:pPr>
            <a:r>
              <a:rPr lang="en-US" sz="2800" dirty="0" err="1">
                <a:solidFill>
                  <a:schemeClr val="tx1"/>
                </a:solidFill>
              </a:rPr>
              <a:t>Setelah</a:t>
            </a:r>
            <a:r>
              <a:rPr lang="en-US" sz="2800" dirty="0">
                <a:solidFill>
                  <a:schemeClr val="tx1"/>
                </a:solidFill>
              </a:rPr>
              <a:t> </a:t>
            </a:r>
            <a:r>
              <a:rPr lang="en-US" sz="2800" dirty="0" err="1">
                <a:solidFill>
                  <a:schemeClr val="tx1"/>
                </a:solidFill>
              </a:rPr>
              <a:t>bahan</a:t>
            </a:r>
            <a:r>
              <a:rPr lang="en-US" sz="2800" dirty="0">
                <a:solidFill>
                  <a:schemeClr val="tx1"/>
                </a:solidFill>
              </a:rPr>
              <a:t> </a:t>
            </a:r>
            <a:r>
              <a:rPr lang="en-US" sz="2800" dirty="0" err="1">
                <a:solidFill>
                  <a:schemeClr val="tx1"/>
                </a:solidFill>
              </a:rPr>
              <a:t>dioksidasi</a:t>
            </a:r>
            <a:r>
              <a:rPr lang="en-US" sz="2800" dirty="0">
                <a:solidFill>
                  <a:schemeClr val="tx1"/>
                </a:solidFill>
              </a:rPr>
              <a:t>, </a:t>
            </a:r>
            <a:r>
              <a:rPr lang="en-US" sz="2800" dirty="0" err="1">
                <a:solidFill>
                  <a:schemeClr val="tx1"/>
                </a:solidFill>
              </a:rPr>
              <a:t>amonia</a:t>
            </a:r>
            <a:r>
              <a:rPr lang="en-US" sz="2800" dirty="0">
                <a:solidFill>
                  <a:schemeClr val="tx1"/>
                </a:solidFill>
              </a:rPr>
              <a:t> (</a:t>
            </a:r>
            <a:r>
              <a:rPr lang="en-US" sz="2800" dirty="0" err="1">
                <a:solidFill>
                  <a:schemeClr val="tx1"/>
                </a:solidFill>
              </a:rPr>
              <a:t>hasil</a:t>
            </a:r>
            <a:r>
              <a:rPr lang="en-US" sz="2800" dirty="0">
                <a:solidFill>
                  <a:schemeClr val="tx1"/>
                </a:solidFill>
              </a:rPr>
              <a:t> </a:t>
            </a:r>
            <a:r>
              <a:rPr lang="en-US" sz="2800" dirty="0" err="1">
                <a:solidFill>
                  <a:schemeClr val="tx1"/>
                </a:solidFill>
              </a:rPr>
              <a:t>konversi</a:t>
            </a:r>
            <a:r>
              <a:rPr lang="en-US" sz="2800" dirty="0">
                <a:solidFill>
                  <a:schemeClr val="tx1"/>
                </a:solidFill>
              </a:rPr>
              <a:t> </a:t>
            </a:r>
            <a:r>
              <a:rPr lang="en-US" sz="2800" dirty="0" err="1">
                <a:solidFill>
                  <a:schemeClr val="tx1"/>
                </a:solidFill>
              </a:rPr>
              <a:t>senyawa</a:t>
            </a:r>
            <a:r>
              <a:rPr lang="en-US" sz="2800" dirty="0">
                <a:solidFill>
                  <a:schemeClr val="tx1"/>
                </a:solidFill>
              </a:rPr>
              <a:t> N) </a:t>
            </a:r>
            <a:r>
              <a:rPr lang="en-US" sz="2800" dirty="0" err="1">
                <a:solidFill>
                  <a:schemeClr val="tx1"/>
                </a:solidFill>
              </a:rPr>
              <a:t>bereaksi</a:t>
            </a:r>
            <a:r>
              <a:rPr lang="en-US" sz="2800" dirty="0">
                <a:solidFill>
                  <a:schemeClr val="tx1"/>
                </a:solidFill>
              </a:rPr>
              <a:t> </a:t>
            </a:r>
            <a:r>
              <a:rPr lang="en-US" sz="2800" dirty="0" err="1">
                <a:solidFill>
                  <a:schemeClr val="tx1"/>
                </a:solidFill>
              </a:rPr>
              <a:t>dengan</a:t>
            </a:r>
            <a:r>
              <a:rPr lang="en-US" sz="2800" dirty="0">
                <a:solidFill>
                  <a:schemeClr val="tx1"/>
                </a:solidFill>
              </a:rPr>
              <a:t> ammonium </a:t>
            </a:r>
            <a:r>
              <a:rPr lang="en-US" sz="2800" dirty="0" err="1">
                <a:solidFill>
                  <a:schemeClr val="tx1"/>
                </a:solidFill>
              </a:rPr>
              <a:t>sulfat</a:t>
            </a:r>
            <a:r>
              <a:rPr lang="en-US" sz="2800" dirty="0">
                <a:solidFill>
                  <a:schemeClr val="tx1"/>
                </a:solidFill>
              </a:rPr>
              <a:t>,</a:t>
            </a:r>
          </a:p>
          <a:p>
            <a:pPr marL="237398" indent="-237398">
              <a:buFont typeface="Wingdings" pitchFamily="2" charset="2"/>
              <a:buChar char="q"/>
            </a:pPr>
            <a:r>
              <a:rPr lang="en-US" sz="2800" dirty="0" err="1">
                <a:solidFill>
                  <a:schemeClr val="tx1"/>
                </a:solidFill>
              </a:rPr>
              <a:t>Dalam</a:t>
            </a:r>
            <a:r>
              <a:rPr lang="en-US" sz="2800" dirty="0">
                <a:solidFill>
                  <a:schemeClr val="tx1"/>
                </a:solidFill>
              </a:rPr>
              <a:t> </a:t>
            </a:r>
            <a:r>
              <a:rPr lang="en-US" sz="2800" dirty="0" err="1">
                <a:solidFill>
                  <a:schemeClr val="tx1"/>
                </a:solidFill>
              </a:rPr>
              <a:t>kondisi</a:t>
            </a:r>
            <a:r>
              <a:rPr lang="en-US" sz="2800" dirty="0">
                <a:solidFill>
                  <a:schemeClr val="tx1"/>
                </a:solidFill>
              </a:rPr>
              <a:t> </a:t>
            </a:r>
            <a:r>
              <a:rPr lang="en-US" sz="2800" dirty="0" err="1">
                <a:solidFill>
                  <a:schemeClr val="tx1"/>
                </a:solidFill>
              </a:rPr>
              <a:t>basa</a:t>
            </a:r>
            <a:r>
              <a:rPr lang="en-US" sz="2800" dirty="0">
                <a:solidFill>
                  <a:schemeClr val="tx1"/>
                </a:solidFill>
              </a:rPr>
              <a:t>, ammonia </a:t>
            </a:r>
            <a:r>
              <a:rPr lang="en-US" sz="2800" dirty="0" err="1">
                <a:solidFill>
                  <a:schemeClr val="tx1"/>
                </a:solidFill>
              </a:rPr>
              <a:t>diuapkan</a:t>
            </a:r>
            <a:r>
              <a:rPr lang="en-US" sz="2800" dirty="0">
                <a:solidFill>
                  <a:schemeClr val="tx1"/>
                </a:solidFill>
              </a:rPr>
              <a:t> </a:t>
            </a:r>
            <a:r>
              <a:rPr lang="en-US" sz="2800" dirty="0" err="1">
                <a:solidFill>
                  <a:schemeClr val="tx1"/>
                </a:solidFill>
              </a:rPr>
              <a:t>kmd</a:t>
            </a:r>
            <a:r>
              <a:rPr lang="en-US" sz="2800" dirty="0">
                <a:solidFill>
                  <a:schemeClr val="tx1"/>
                </a:solidFill>
              </a:rPr>
              <a:t> </a:t>
            </a:r>
            <a:r>
              <a:rPr lang="en-US" sz="2800" dirty="0" err="1">
                <a:solidFill>
                  <a:schemeClr val="tx1"/>
                </a:solidFill>
              </a:rPr>
              <a:t>ditangkap</a:t>
            </a:r>
            <a:r>
              <a:rPr lang="en-US" sz="2800" dirty="0">
                <a:solidFill>
                  <a:schemeClr val="tx1"/>
                </a:solidFill>
              </a:rPr>
              <a:t> dg </a:t>
            </a:r>
            <a:r>
              <a:rPr lang="en-US" sz="2800" dirty="0" err="1">
                <a:solidFill>
                  <a:schemeClr val="tx1"/>
                </a:solidFill>
              </a:rPr>
              <a:t>larutan</a:t>
            </a:r>
            <a:r>
              <a:rPr lang="en-US" sz="2800" dirty="0">
                <a:solidFill>
                  <a:schemeClr val="tx1"/>
                </a:solidFill>
              </a:rPr>
              <a:t> </a:t>
            </a:r>
            <a:r>
              <a:rPr lang="en-US" sz="2800" dirty="0" err="1">
                <a:solidFill>
                  <a:schemeClr val="tx1"/>
                </a:solidFill>
              </a:rPr>
              <a:t>asam</a:t>
            </a:r>
            <a:r>
              <a:rPr lang="en-US" sz="2800" dirty="0">
                <a:solidFill>
                  <a:schemeClr val="tx1"/>
                </a:solidFill>
              </a:rPr>
              <a:t>.</a:t>
            </a:r>
          </a:p>
          <a:p>
            <a:pPr marL="237398" indent="-237398">
              <a:buFont typeface="Wingdings" pitchFamily="2" charset="2"/>
              <a:buChar char="q"/>
            </a:pPr>
            <a:r>
              <a:rPr lang="en-US" sz="2800" dirty="0" err="1">
                <a:solidFill>
                  <a:schemeClr val="tx1"/>
                </a:solidFill>
              </a:rPr>
              <a:t>Jumlah</a:t>
            </a:r>
            <a:r>
              <a:rPr lang="en-US" sz="2800" dirty="0">
                <a:solidFill>
                  <a:schemeClr val="tx1"/>
                </a:solidFill>
              </a:rPr>
              <a:t> N </a:t>
            </a:r>
            <a:r>
              <a:rPr lang="en-US" sz="2800" dirty="0" err="1">
                <a:solidFill>
                  <a:schemeClr val="tx1"/>
                </a:solidFill>
              </a:rPr>
              <a:t>ditentukan</a:t>
            </a:r>
            <a:r>
              <a:rPr lang="en-US" sz="2800" dirty="0">
                <a:solidFill>
                  <a:schemeClr val="tx1"/>
                </a:solidFill>
              </a:rPr>
              <a:t> </a:t>
            </a:r>
            <a:r>
              <a:rPr lang="en-US" sz="2800" dirty="0" err="1">
                <a:solidFill>
                  <a:schemeClr val="tx1"/>
                </a:solidFill>
              </a:rPr>
              <a:t>dengan</a:t>
            </a:r>
            <a:r>
              <a:rPr lang="en-US" sz="2800" dirty="0">
                <a:solidFill>
                  <a:schemeClr val="tx1"/>
                </a:solidFill>
              </a:rPr>
              <a:t> </a:t>
            </a:r>
            <a:r>
              <a:rPr lang="en-US" sz="2800" dirty="0" err="1">
                <a:solidFill>
                  <a:schemeClr val="tx1"/>
                </a:solidFill>
              </a:rPr>
              <a:t>titrasi</a:t>
            </a:r>
            <a:r>
              <a:rPr lang="en-US" sz="2800" dirty="0">
                <a:solidFill>
                  <a:schemeClr val="tx1"/>
                </a:solidFill>
              </a:rPr>
              <a:t> </a:t>
            </a:r>
            <a:r>
              <a:rPr lang="en-US" sz="2800" dirty="0" err="1">
                <a:solidFill>
                  <a:schemeClr val="tx1"/>
                </a:solidFill>
              </a:rPr>
              <a:t>HCl</a:t>
            </a:r>
            <a:r>
              <a:rPr lang="en-US" sz="2800" dirty="0">
                <a:solidFill>
                  <a:schemeClr val="tx1"/>
                </a:solidFill>
              </a:rPr>
              <a:t> </a:t>
            </a:r>
            <a:r>
              <a:rPr lang="en-US" sz="2800" dirty="0" err="1">
                <a:solidFill>
                  <a:schemeClr val="tx1"/>
                </a:solidFill>
              </a:rPr>
              <a:t>atau</a:t>
            </a:r>
            <a:r>
              <a:rPr lang="en-US" sz="2800" dirty="0">
                <a:solidFill>
                  <a:schemeClr val="tx1"/>
                </a:solidFill>
              </a:rPr>
              <a:t> </a:t>
            </a:r>
            <a:r>
              <a:rPr lang="en-US" sz="2800" dirty="0" err="1">
                <a:solidFill>
                  <a:schemeClr val="tx1"/>
                </a:solidFill>
              </a:rPr>
              <a:t>NaOH</a:t>
            </a:r>
            <a:endParaRPr lang="en-US" sz="2800" dirty="0">
              <a:solidFill>
                <a:schemeClr val="tx1"/>
              </a:solidFill>
            </a:endParaRPr>
          </a:p>
          <a:p>
            <a:pPr marL="237398" indent="-237398">
              <a:buFont typeface="Wingdings" pitchFamily="2" charset="2"/>
              <a:buChar char="q"/>
            </a:pPr>
            <a:r>
              <a:rPr lang="en-US" sz="2800" dirty="0" err="1">
                <a:solidFill>
                  <a:schemeClr val="tx1"/>
                </a:solidFill>
              </a:rPr>
              <a:t>Berdasarkan</a:t>
            </a:r>
            <a:r>
              <a:rPr lang="en-US" sz="2800" dirty="0">
                <a:solidFill>
                  <a:schemeClr val="tx1"/>
                </a:solidFill>
              </a:rPr>
              <a:t> </a:t>
            </a:r>
            <a:r>
              <a:rPr lang="en-US" sz="2800" dirty="0" err="1">
                <a:solidFill>
                  <a:schemeClr val="tx1"/>
                </a:solidFill>
              </a:rPr>
              <a:t>prinsip</a:t>
            </a:r>
            <a:r>
              <a:rPr lang="en-US" sz="2800" dirty="0">
                <a:solidFill>
                  <a:schemeClr val="tx1"/>
                </a:solidFill>
              </a:rPr>
              <a:t> </a:t>
            </a:r>
            <a:r>
              <a:rPr lang="en-US" sz="2800" dirty="0" err="1">
                <a:solidFill>
                  <a:schemeClr val="tx1"/>
                </a:solidFill>
              </a:rPr>
              <a:t>tsb</a:t>
            </a:r>
            <a:r>
              <a:rPr lang="en-US" sz="2800" dirty="0">
                <a:solidFill>
                  <a:schemeClr val="tx1"/>
                </a:solidFill>
              </a:rPr>
              <a:t>, </a:t>
            </a:r>
            <a:r>
              <a:rPr lang="en-US" sz="2800" dirty="0" err="1">
                <a:solidFill>
                  <a:schemeClr val="tx1"/>
                </a:solidFill>
              </a:rPr>
              <a:t>metoda</a:t>
            </a:r>
            <a:r>
              <a:rPr lang="en-US" sz="2800" dirty="0">
                <a:solidFill>
                  <a:schemeClr val="tx1"/>
                </a:solidFill>
              </a:rPr>
              <a:t> </a:t>
            </a:r>
            <a:r>
              <a:rPr lang="en-US" sz="2800" dirty="0" err="1">
                <a:solidFill>
                  <a:schemeClr val="tx1"/>
                </a:solidFill>
              </a:rPr>
              <a:t>Kjeldahl</a:t>
            </a:r>
            <a:r>
              <a:rPr lang="en-US" sz="2800" dirty="0">
                <a:solidFill>
                  <a:schemeClr val="tx1"/>
                </a:solidFill>
              </a:rPr>
              <a:t> </a:t>
            </a:r>
            <a:r>
              <a:rPr lang="en-US" sz="2800" dirty="0" err="1">
                <a:solidFill>
                  <a:schemeClr val="tx1"/>
                </a:solidFill>
              </a:rPr>
              <a:t>dibagi</a:t>
            </a:r>
            <a:r>
              <a:rPr lang="en-US" sz="2800" dirty="0">
                <a:solidFill>
                  <a:schemeClr val="tx1"/>
                </a:solidFill>
              </a:rPr>
              <a:t> </a:t>
            </a:r>
            <a:r>
              <a:rPr lang="en-US" sz="2800" dirty="0" err="1">
                <a:solidFill>
                  <a:schemeClr val="tx1"/>
                </a:solidFill>
              </a:rPr>
              <a:t>dalam</a:t>
            </a:r>
            <a:r>
              <a:rPr lang="en-US" sz="2800" dirty="0">
                <a:solidFill>
                  <a:schemeClr val="tx1"/>
                </a:solidFill>
              </a:rPr>
              <a:t> 3 </a:t>
            </a:r>
            <a:r>
              <a:rPr lang="en-US" sz="2800" dirty="0" err="1">
                <a:solidFill>
                  <a:schemeClr val="tx1"/>
                </a:solidFill>
              </a:rPr>
              <a:t>tahap</a:t>
            </a:r>
            <a:r>
              <a:rPr lang="en-US" sz="2800" dirty="0">
                <a:solidFill>
                  <a:schemeClr val="tx1"/>
                </a:solidFill>
              </a:rPr>
              <a:t>, </a:t>
            </a:r>
            <a:r>
              <a:rPr lang="en-US" sz="2800" dirty="0" err="1">
                <a:solidFill>
                  <a:schemeClr val="tx1"/>
                </a:solidFill>
              </a:rPr>
              <a:t>yi</a:t>
            </a:r>
            <a:r>
              <a:rPr lang="en-US" sz="2800" dirty="0">
                <a:solidFill>
                  <a:schemeClr val="tx1"/>
                </a:solidFill>
              </a:rPr>
              <a:t> : </a:t>
            </a:r>
            <a:r>
              <a:rPr lang="en-US" sz="2800" dirty="0" err="1">
                <a:solidFill>
                  <a:srgbClr val="C00000"/>
                </a:solidFill>
              </a:rPr>
              <a:t>destruksi</a:t>
            </a:r>
            <a:r>
              <a:rPr lang="en-US" sz="2800" dirty="0">
                <a:solidFill>
                  <a:srgbClr val="C00000"/>
                </a:solidFill>
              </a:rPr>
              <a:t>, </a:t>
            </a:r>
            <a:r>
              <a:rPr lang="en-US" sz="2800" dirty="0" err="1">
                <a:solidFill>
                  <a:srgbClr val="C00000"/>
                </a:solidFill>
              </a:rPr>
              <a:t>destilasi</a:t>
            </a:r>
            <a:r>
              <a:rPr lang="en-US" sz="2800" dirty="0">
                <a:solidFill>
                  <a:srgbClr val="C00000"/>
                </a:solidFill>
              </a:rPr>
              <a:t> </a:t>
            </a:r>
            <a:r>
              <a:rPr lang="en-US" sz="2800" dirty="0" err="1">
                <a:solidFill>
                  <a:srgbClr val="C00000"/>
                </a:solidFill>
              </a:rPr>
              <a:t>dan</a:t>
            </a:r>
            <a:r>
              <a:rPr lang="en-US" sz="2800" dirty="0">
                <a:solidFill>
                  <a:srgbClr val="C00000"/>
                </a:solidFill>
              </a:rPr>
              <a:t> </a:t>
            </a:r>
            <a:r>
              <a:rPr lang="en-US" sz="2800" dirty="0" err="1">
                <a:solidFill>
                  <a:srgbClr val="C00000"/>
                </a:solidFill>
              </a:rPr>
              <a:t>titrasi</a:t>
            </a:r>
            <a:endParaRPr lang="en-US" sz="2800" dirty="0">
              <a:solidFill>
                <a:srgbClr val="C00000"/>
              </a:solidFill>
            </a:endParaRPr>
          </a:p>
          <a:p>
            <a:endParaRPr lang="en-US" dirty="0"/>
          </a:p>
        </p:txBody>
      </p:sp>
    </p:spTree>
    <p:extLst>
      <p:ext uri="{BB962C8B-B14F-4D97-AF65-F5344CB8AC3E}">
        <p14:creationId xmlns:p14="http://schemas.microsoft.com/office/powerpoint/2010/main" val="124229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a:xfrm>
            <a:off x="690880" y="816238"/>
            <a:ext cx="5638800" cy="492443"/>
          </a:xfrm>
        </p:spPr>
        <p:txBody>
          <a:bodyPr/>
          <a:lstStyle/>
          <a:p>
            <a:r>
              <a:rPr lang="en-US" sz="3200" b="1" dirty="0"/>
              <a:t>a. </a:t>
            </a:r>
            <a:r>
              <a:rPr lang="en-US" sz="3200" b="1" dirty="0" err="1">
                <a:solidFill>
                  <a:schemeClr val="tx1"/>
                </a:solidFill>
              </a:rPr>
              <a:t>Tahap</a:t>
            </a:r>
            <a:r>
              <a:rPr lang="en-US" sz="3200" b="1" dirty="0">
                <a:solidFill>
                  <a:schemeClr val="tx1"/>
                </a:solidFill>
              </a:rPr>
              <a:t> </a:t>
            </a:r>
            <a:r>
              <a:rPr lang="en-US" sz="3200" b="1" dirty="0" err="1">
                <a:solidFill>
                  <a:schemeClr val="tx1"/>
                </a:solidFill>
              </a:rPr>
              <a:t>Destruksi</a:t>
            </a:r>
            <a:endParaRPr lang="en-US" sz="3200" b="1" dirty="0">
              <a:solidFill>
                <a:schemeClr val="tx1"/>
              </a:solidFill>
            </a:endParaRPr>
          </a:p>
        </p:txBody>
      </p:sp>
      <p:sp>
        <p:nvSpPr>
          <p:cNvPr id="3" name="Content Placeholder 2"/>
          <p:cNvSpPr>
            <a:spLocks noGrp="1"/>
          </p:cNvSpPr>
          <p:nvPr>
            <p:ph idx="1"/>
          </p:nvPr>
        </p:nvSpPr>
        <p:spPr>
          <a:xfrm>
            <a:off x="1143000" y="1339161"/>
            <a:ext cx="11049000" cy="8698407"/>
          </a:xfrm>
        </p:spPr>
        <p:txBody>
          <a:bodyPr/>
          <a:lstStyle/>
          <a:p>
            <a:pPr marL="316532" indent="-233003">
              <a:buFont typeface="Wingdings" pitchFamily="2" charset="2"/>
              <a:buChar char="q"/>
              <a:defRPr/>
            </a:pPr>
            <a:r>
              <a:rPr lang="en-US" sz="2800" dirty="0" err="1">
                <a:solidFill>
                  <a:schemeClr val="tx1"/>
                </a:solidFill>
              </a:rPr>
              <a:t>Sampel</a:t>
            </a:r>
            <a:r>
              <a:rPr lang="en-US" sz="2800" dirty="0">
                <a:solidFill>
                  <a:schemeClr val="tx1"/>
                </a:solidFill>
              </a:rPr>
              <a:t> </a:t>
            </a:r>
            <a:r>
              <a:rPr lang="en-US" sz="2800" dirty="0" err="1">
                <a:solidFill>
                  <a:schemeClr val="tx1"/>
                </a:solidFill>
              </a:rPr>
              <a:t>dipanaskan</a:t>
            </a:r>
            <a:r>
              <a:rPr lang="en-US" sz="2800" dirty="0">
                <a:solidFill>
                  <a:schemeClr val="tx1"/>
                </a:solidFill>
              </a:rPr>
              <a:t> </a:t>
            </a:r>
            <a:r>
              <a:rPr lang="en-US" sz="2800" dirty="0" err="1">
                <a:solidFill>
                  <a:schemeClr val="tx1"/>
                </a:solidFill>
              </a:rPr>
              <a:t>dalam</a:t>
            </a:r>
            <a:r>
              <a:rPr lang="en-US" sz="2800" dirty="0">
                <a:solidFill>
                  <a:schemeClr val="tx1"/>
                </a:solidFill>
              </a:rPr>
              <a:t> </a:t>
            </a:r>
            <a:r>
              <a:rPr lang="en-US" sz="2800" dirty="0" err="1">
                <a:solidFill>
                  <a:schemeClr val="tx1"/>
                </a:solidFill>
              </a:rPr>
              <a:t>asam</a:t>
            </a:r>
            <a:r>
              <a:rPr lang="en-US" sz="2800" dirty="0">
                <a:solidFill>
                  <a:schemeClr val="tx1"/>
                </a:solidFill>
              </a:rPr>
              <a:t> </a:t>
            </a:r>
            <a:r>
              <a:rPr lang="en-US" sz="2800" dirty="0" err="1">
                <a:solidFill>
                  <a:schemeClr val="tx1"/>
                </a:solidFill>
              </a:rPr>
              <a:t>sulfat</a:t>
            </a:r>
            <a:r>
              <a:rPr lang="en-US" sz="2800" dirty="0">
                <a:solidFill>
                  <a:schemeClr val="tx1"/>
                </a:solidFill>
              </a:rPr>
              <a:t> </a:t>
            </a:r>
            <a:r>
              <a:rPr lang="en-US" sz="2800" dirty="0" err="1">
                <a:solidFill>
                  <a:schemeClr val="tx1"/>
                </a:solidFill>
              </a:rPr>
              <a:t>pekat</a:t>
            </a:r>
            <a:r>
              <a:rPr lang="en-US" sz="2800" dirty="0">
                <a:solidFill>
                  <a:schemeClr val="tx1"/>
                </a:solidFill>
              </a:rPr>
              <a:t> </a:t>
            </a:r>
            <a:r>
              <a:rPr lang="en-US" sz="2800" dirty="0" err="1">
                <a:solidFill>
                  <a:schemeClr val="tx1"/>
                </a:solidFill>
              </a:rPr>
              <a:t>sehingga</a:t>
            </a:r>
            <a:r>
              <a:rPr lang="en-US" sz="2800" dirty="0">
                <a:solidFill>
                  <a:schemeClr val="tx1"/>
                </a:solidFill>
              </a:rPr>
              <a:t> </a:t>
            </a:r>
            <a:r>
              <a:rPr lang="en-US" sz="2800" dirty="0" err="1">
                <a:solidFill>
                  <a:schemeClr val="tx1"/>
                </a:solidFill>
              </a:rPr>
              <a:t>bahan</a:t>
            </a:r>
            <a:r>
              <a:rPr lang="en-US" sz="2800" dirty="0">
                <a:solidFill>
                  <a:schemeClr val="tx1"/>
                </a:solidFill>
              </a:rPr>
              <a:t> </a:t>
            </a:r>
            <a:r>
              <a:rPr lang="en-US" sz="2800" dirty="0" err="1">
                <a:solidFill>
                  <a:schemeClr val="tx1"/>
                </a:solidFill>
              </a:rPr>
              <a:t>terdestruksi</a:t>
            </a:r>
            <a:r>
              <a:rPr lang="en-US" sz="2800" dirty="0">
                <a:solidFill>
                  <a:schemeClr val="tx1"/>
                </a:solidFill>
              </a:rPr>
              <a:t> </a:t>
            </a:r>
            <a:r>
              <a:rPr lang="en-US" sz="2800" dirty="0" err="1">
                <a:solidFill>
                  <a:schemeClr val="tx1"/>
                </a:solidFill>
              </a:rPr>
              <a:t>menjadi</a:t>
            </a:r>
            <a:r>
              <a:rPr lang="en-US" sz="2800" dirty="0">
                <a:solidFill>
                  <a:schemeClr val="tx1"/>
                </a:solidFill>
              </a:rPr>
              <a:t> </a:t>
            </a:r>
            <a:r>
              <a:rPr lang="en-US" sz="2800" dirty="0" err="1">
                <a:solidFill>
                  <a:schemeClr val="tx1"/>
                </a:solidFill>
              </a:rPr>
              <a:t>unsur-unsurnya</a:t>
            </a:r>
            <a:r>
              <a:rPr lang="en-US" sz="2800" dirty="0">
                <a:solidFill>
                  <a:schemeClr val="tx1"/>
                </a:solidFill>
              </a:rPr>
              <a:t>.</a:t>
            </a:r>
          </a:p>
          <a:p>
            <a:pPr marL="316532" indent="-233003">
              <a:buFont typeface="Wingdings" pitchFamily="2" charset="2"/>
              <a:buChar char="q"/>
              <a:defRPr/>
            </a:pPr>
            <a:r>
              <a:rPr lang="en-US" sz="2800" dirty="0">
                <a:solidFill>
                  <a:schemeClr val="tx1"/>
                </a:solidFill>
              </a:rPr>
              <a:t> </a:t>
            </a:r>
            <a:r>
              <a:rPr lang="en-US" sz="2800" dirty="0" err="1">
                <a:solidFill>
                  <a:schemeClr val="tx1"/>
                </a:solidFill>
              </a:rPr>
              <a:t>Suhu</a:t>
            </a:r>
            <a:r>
              <a:rPr lang="en-US" sz="2800" dirty="0">
                <a:solidFill>
                  <a:schemeClr val="tx1"/>
                </a:solidFill>
              </a:rPr>
              <a:t> </a:t>
            </a:r>
            <a:r>
              <a:rPr lang="en-US" sz="2800" dirty="0" err="1">
                <a:solidFill>
                  <a:schemeClr val="tx1"/>
                </a:solidFill>
              </a:rPr>
              <a:t>destruksi</a:t>
            </a:r>
            <a:r>
              <a:rPr lang="en-US" sz="2800" dirty="0">
                <a:solidFill>
                  <a:schemeClr val="tx1"/>
                </a:solidFill>
              </a:rPr>
              <a:t> 370-410</a:t>
            </a:r>
            <a:r>
              <a:rPr lang="en-US" sz="2800" baseline="30000" dirty="0">
                <a:solidFill>
                  <a:schemeClr val="tx1"/>
                </a:solidFill>
              </a:rPr>
              <a:t>o</a:t>
            </a:r>
            <a:r>
              <a:rPr lang="en-US" sz="2800" dirty="0">
                <a:solidFill>
                  <a:schemeClr val="tx1"/>
                </a:solidFill>
              </a:rPr>
              <a:t>C</a:t>
            </a:r>
          </a:p>
          <a:p>
            <a:pPr marL="316532" indent="-233003">
              <a:buFont typeface="Wingdings" pitchFamily="2" charset="2"/>
              <a:buChar char="q"/>
              <a:defRPr/>
            </a:pPr>
            <a:r>
              <a:rPr lang="en-US" sz="2800" dirty="0" err="1">
                <a:solidFill>
                  <a:schemeClr val="tx1"/>
                </a:solidFill>
              </a:rPr>
              <a:t>Elemen</a:t>
            </a:r>
            <a:r>
              <a:rPr lang="en-US" sz="2800" dirty="0">
                <a:solidFill>
                  <a:schemeClr val="tx1"/>
                </a:solidFill>
              </a:rPr>
              <a:t> </a:t>
            </a:r>
            <a:r>
              <a:rPr lang="en-US" sz="2800" dirty="0" err="1">
                <a:solidFill>
                  <a:schemeClr val="tx1"/>
                </a:solidFill>
              </a:rPr>
              <a:t>karbon</a:t>
            </a:r>
            <a:r>
              <a:rPr lang="en-US" sz="2800" dirty="0">
                <a:solidFill>
                  <a:schemeClr val="tx1"/>
                </a:solidFill>
              </a:rPr>
              <a:t>, </a:t>
            </a:r>
            <a:r>
              <a:rPr lang="en-US" sz="2800" dirty="0" err="1">
                <a:solidFill>
                  <a:schemeClr val="tx1"/>
                </a:solidFill>
              </a:rPr>
              <a:t>hidrogen</a:t>
            </a:r>
            <a:r>
              <a:rPr lang="en-US" sz="2800" dirty="0">
                <a:solidFill>
                  <a:schemeClr val="tx1"/>
                </a:solidFill>
              </a:rPr>
              <a:t> </a:t>
            </a:r>
            <a:r>
              <a:rPr lang="en-US" sz="2800" dirty="0" err="1">
                <a:solidFill>
                  <a:schemeClr val="tx1"/>
                </a:solidFill>
              </a:rPr>
              <a:t>teroksidasi</a:t>
            </a:r>
            <a:r>
              <a:rPr lang="en-US" sz="2800" dirty="0">
                <a:solidFill>
                  <a:schemeClr val="tx1"/>
                </a:solidFill>
              </a:rPr>
              <a:t> </a:t>
            </a:r>
            <a:r>
              <a:rPr lang="en-US" sz="2800" dirty="0" err="1">
                <a:solidFill>
                  <a:schemeClr val="tx1"/>
                </a:solidFill>
              </a:rPr>
              <a:t>menjadi</a:t>
            </a:r>
            <a:r>
              <a:rPr lang="en-US" sz="2800" dirty="0">
                <a:solidFill>
                  <a:schemeClr val="tx1"/>
                </a:solidFill>
              </a:rPr>
              <a:t> CO, CO</a:t>
            </a:r>
            <a:r>
              <a:rPr lang="en-US" sz="2800" baseline="-25000" dirty="0">
                <a:solidFill>
                  <a:schemeClr val="tx1"/>
                </a:solidFill>
              </a:rPr>
              <a:t>2</a:t>
            </a:r>
            <a:r>
              <a:rPr lang="en-US" sz="2800" dirty="0">
                <a:solidFill>
                  <a:schemeClr val="tx1"/>
                </a:solidFill>
              </a:rPr>
              <a:t> </a:t>
            </a:r>
            <a:r>
              <a:rPr lang="en-US" sz="2800" dirty="0" err="1">
                <a:solidFill>
                  <a:schemeClr val="tx1"/>
                </a:solidFill>
              </a:rPr>
              <a:t>dan</a:t>
            </a:r>
            <a:r>
              <a:rPr lang="en-US" sz="2800" dirty="0">
                <a:solidFill>
                  <a:schemeClr val="tx1"/>
                </a:solidFill>
              </a:rPr>
              <a:t> H</a:t>
            </a:r>
            <a:r>
              <a:rPr lang="en-US" sz="2800" baseline="-25000" dirty="0">
                <a:solidFill>
                  <a:schemeClr val="tx1"/>
                </a:solidFill>
              </a:rPr>
              <a:t>2</a:t>
            </a:r>
            <a:r>
              <a:rPr lang="en-US" sz="2800" dirty="0">
                <a:solidFill>
                  <a:schemeClr val="tx1"/>
                </a:solidFill>
              </a:rPr>
              <a:t>O</a:t>
            </a:r>
          </a:p>
          <a:p>
            <a:pPr marL="316532" indent="-233003">
              <a:buFont typeface="Wingdings" pitchFamily="2" charset="2"/>
              <a:buChar char="q"/>
              <a:defRPr/>
            </a:pPr>
            <a:r>
              <a:rPr lang="en-US" sz="2800" dirty="0">
                <a:solidFill>
                  <a:schemeClr val="tx1"/>
                </a:solidFill>
              </a:rPr>
              <a:t> Nitrogen </a:t>
            </a:r>
            <a:r>
              <a:rPr lang="en-US" sz="2800" dirty="0" err="1">
                <a:solidFill>
                  <a:schemeClr val="tx1"/>
                </a:solidFill>
              </a:rPr>
              <a:t>akan</a:t>
            </a:r>
            <a:r>
              <a:rPr lang="en-US" sz="2800" dirty="0">
                <a:solidFill>
                  <a:schemeClr val="tx1"/>
                </a:solidFill>
              </a:rPr>
              <a:t> </a:t>
            </a:r>
            <a:r>
              <a:rPr lang="en-US" sz="2800" dirty="0" err="1">
                <a:solidFill>
                  <a:schemeClr val="tx1"/>
                </a:solidFill>
              </a:rPr>
              <a:t>berubah</a:t>
            </a:r>
            <a:r>
              <a:rPr lang="en-US" sz="2800" dirty="0">
                <a:solidFill>
                  <a:schemeClr val="tx1"/>
                </a:solidFill>
              </a:rPr>
              <a:t> </a:t>
            </a:r>
            <a:r>
              <a:rPr lang="en-US" sz="2800" dirty="0" err="1">
                <a:solidFill>
                  <a:schemeClr val="tx1"/>
                </a:solidFill>
              </a:rPr>
              <a:t>menjadi</a:t>
            </a:r>
            <a:r>
              <a:rPr lang="en-US" sz="2800" dirty="0">
                <a:solidFill>
                  <a:schemeClr val="tx1"/>
                </a:solidFill>
              </a:rPr>
              <a:t>  Ammonium </a:t>
            </a:r>
            <a:r>
              <a:rPr lang="en-US" sz="2800" dirty="0" err="1">
                <a:solidFill>
                  <a:schemeClr val="tx1"/>
                </a:solidFill>
              </a:rPr>
              <a:t>Sulfat</a:t>
            </a:r>
            <a:r>
              <a:rPr lang="en-US" sz="2800" dirty="0">
                <a:solidFill>
                  <a:schemeClr val="tx1"/>
                </a:solidFill>
              </a:rPr>
              <a:t> (NH</a:t>
            </a:r>
            <a:r>
              <a:rPr lang="en-US" sz="2800" baseline="-25000" dirty="0">
                <a:solidFill>
                  <a:schemeClr val="tx1"/>
                </a:solidFill>
              </a:rPr>
              <a:t>4</a:t>
            </a:r>
            <a:r>
              <a:rPr lang="en-US" sz="2800" dirty="0">
                <a:solidFill>
                  <a:schemeClr val="tx1"/>
                </a:solidFill>
              </a:rPr>
              <a:t>)</a:t>
            </a:r>
            <a:r>
              <a:rPr lang="en-US" sz="2800" baseline="-25000" dirty="0">
                <a:solidFill>
                  <a:schemeClr val="tx1"/>
                </a:solidFill>
              </a:rPr>
              <a:t>2</a:t>
            </a:r>
            <a:r>
              <a:rPr lang="en-US" sz="2800" dirty="0">
                <a:solidFill>
                  <a:schemeClr val="tx1"/>
                </a:solidFill>
              </a:rPr>
              <a:t>SO</a:t>
            </a:r>
            <a:r>
              <a:rPr lang="en-US" sz="2800" baseline="-25000" dirty="0">
                <a:solidFill>
                  <a:schemeClr val="tx1"/>
                </a:solidFill>
              </a:rPr>
              <a:t>4</a:t>
            </a:r>
          </a:p>
          <a:p>
            <a:pPr marL="316532" indent="-233003">
              <a:buFont typeface="Wingdings" pitchFamily="2" charset="2"/>
              <a:buChar char="q"/>
              <a:defRPr/>
            </a:pPr>
            <a:r>
              <a:rPr lang="en-US" sz="2800" dirty="0" err="1">
                <a:solidFill>
                  <a:schemeClr val="tx1"/>
                </a:solidFill>
              </a:rPr>
              <a:t>Untuk</a:t>
            </a:r>
            <a:r>
              <a:rPr lang="en-US" sz="2800" dirty="0">
                <a:solidFill>
                  <a:schemeClr val="tx1"/>
                </a:solidFill>
              </a:rPr>
              <a:t>  </a:t>
            </a:r>
            <a:r>
              <a:rPr lang="en-US" sz="2800" dirty="0" err="1">
                <a:solidFill>
                  <a:schemeClr val="tx1"/>
                </a:solidFill>
              </a:rPr>
              <a:t>mempercepat</a:t>
            </a:r>
            <a:r>
              <a:rPr lang="en-US" sz="2800" dirty="0">
                <a:solidFill>
                  <a:schemeClr val="tx1"/>
                </a:solidFill>
              </a:rPr>
              <a:t> </a:t>
            </a:r>
            <a:r>
              <a:rPr lang="en-US" sz="2800" dirty="0" err="1">
                <a:solidFill>
                  <a:schemeClr val="tx1"/>
                </a:solidFill>
              </a:rPr>
              <a:t>destruksi</a:t>
            </a:r>
            <a:r>
              <a:rPr lang="en-US" sz="2800" dirty="0">
                <a:solidFill>
                  <a:schemeClr val="tx1"/>
                </a:solidFill>
              </a:rPr>
              <a:t> </a:t>
            </a:r>
            <a:r>
              <a:rPr lang="en-US" sz="2800" dirty="0" err="1">
                <a:solidFill>
                  <a:schemeClr val="tx1"/>
                </a:solidFill>
              </a:rPr>
              <a:t>perlu</a:t>
            </a:r>
            <a:r>
              <a:rPr lang="en-US" sz="2800" dirty="0">
                <a:solidFill>
                  <a:schemeClr val="tx1"/>
                </a:solidFill>
              </a:rPr>
              <a:t> </a:t>
            </a:r>
            <a:r>
              <a:rPr lang="en-US" sz="2800" dirty="0" err="1">
                <a:solidFill>
                  <a:schemeClr val="tx1"/>
                </a:solidFill>
              </a:rPr>
              <a:t>ditambah</a:t>
            </a:r>
            <a:r>
              <a:rPr lang="en-US" sz="2800" dirty="0">
                <a:solidFill>
                  <a:schemeClr val="tx1"/>
                </a:solidFill>
              </a:rPr>
              <a:t> </a:t>
            </a:r>
            <a:r>
              <a:rPr lang="en-US" sz="2800" dirty="0" err="1">
                <a:solidFill>
                  <a:schemeClr val="tx1"/>
                </a:solidFill>
              </a:rPr>
              <a:t>katalisator</a:t>
            </a:r>
            <a:r>
              <a:rPr lang="en-US" sz="2800" dirty="0">
                <a:solidFill>
                  <a:schemeClr val="tx1"/>
                </a:solidFill>
              </a:rPr>
              <a:t> :</a:t>
            </a:r>
          </a:p>
          <a:p>
            <a:pPr marL="316532">
              <a:buFont typeface="Courier New" pitchFamily="49" charset="0"/>
              <a:buChar char="o"/>
              <a:defRPr/>
            </a:pPr>
            <a:r>
              <a:rPr lang="en-US" sz="2800" dirty="0">
                <a:solidFill>
                  <a:schemeClr val="tx1"/>
                </a:solidFill>
              </a:rPr>
              <a:t> </a:t>
            </a:r>
            <a:r>
              <a:rPr lang="en-US" sz="2800" dirty="0" err="1">
                <a:solidFill>
                  <a:schemeClr val="tx1"/>
                </a:solidFill>
              </a:rPr>
              <a:t>Campuran</a:t>
            </a:r>
            <a:r>
              <a:rPr lang="en-US" sz="2800" dirty="0">
                <a:solidFill>
                  <a:schemeClr val="tx1"/>
                </a:solidFill>
              </a:rPr>
              <a:t> Na</a:t>
            </a:r>
            <a:r>
              <a:rPr lang="en-US" sz="2800" baseline="-25000" dirty="0">
                <a:solidFill>
                  <a:schemeClr val="tx1"/>
                </a:solidFill>
              </a:rPr>
              <a:t>2</a:t>
            </a:r>
            <a:r>
              <a:rPr lang="en-US" sz="2800" dirty="0">
                <a:solidFill>
                  <a:schemeClr val="tx1"/>
                </a:solidFill>
              </a:rPr>
              <a:t>SO</a:t>
            </a:r>
            <a:r>
              <a:rPr lang="en-US" sz="2800" baseline="-25000" dirty="0">
                <a:solidFill>
                  <a:schemeClr val="tx1"/>
                </a:solidFill>
              </a:rPr>
              <a:t>4</a:t>
            </a:r>
            <a:r>
              <a:rPr lang="en-US" sz="2800" dirty="0">
                <a:solidFill>
                  <a:schemeClr val="tx1"/>
                </a:solidFill>
              </a:rPr>
              <a:t> &amp; </a:t>
            </a:r>
            <a:r>
              <a:rPr lang="en-US" sz="2800" dirty="0" err="1">
                <a:solidFill>
                  <a:schemeClr val="tx1"/>
                </a:solidFill>
              </a:rPr>
              <a:t>HgO</a:t>
            </a:r>
            <a:r>
              <a:rPr lang="en-US" sz="2800" dirty="0">
                <a:solidFill>
                  <a:schemeClr val="tx1"/>
                </a:solidFill>
              </a:rPr>
              <a:t> (20:1)</a:t>
            </a:r>
          </a:p>
          <a:p>
            <a:pPr marL="316532">
              <a:buFont typeface="Courier New" pitchFamily="49" charset="0"/>
              <a:buChar char="o"/>
              <a:defRPr/>
            </a:pPr>
            <a:r>
              <a:rPr lang="en-US" sz="2800" dirty="0">
                <a:solidFill>
                  <a:schemeClr val="tx1"/>
                </a:solidFill>
              </a:rPr>
              <a:t> K</a:t>
            </a:r>
            <a:r>
              <a:rPr lang="en-US" sz="2800" baseline="-25000" dirty="0">
                <a:solidFill>
                  <a:schemeClr val="tx1"/>
                </a:solidFill>
              </a:rPr>
              <a:t>2</a:t>
            </a:r>
            <a:r>
              <a:rPr lang="en-US" sz="2800" dirty="0">
                <a:solidFill>
                  <a:schemeClr val="tx1"/>
                </a:solidFill>
              </a:rPr>
              <a:t>SO</a:t>
            </a:r>
            <a:r>
              <a:rPr lang="en-US" sz="2800" baseline="-25000" dirty="0">
                <a:solidFill>
                  <a:schemeClr val="tx1"/>
                </a:solidFill>
              </a:rPr>
              <a:t>4</a:t>
            </a:r>
          </a:p>
          <a:p>
            <a:pPr marL="316532">
              <a:buFont typeface="Courier New" pitchFamily="49" charset="0"/>
              <a:buChar char="o"/>
              <a:defRPr/>
            </a:pPr>
            <a:r>
              <a:rPr lang="en-US" sz="2800" dirty="0">
                <a:solidFill>
                  <a:schemeClr val="tx1"/>
                </a:solidFill>
              </a:rPr>
              <a:t>CuSO</a:t>
            </a:r>
            <a:r>
              <a:rPr lang="en-US" sz="2800" baseline="-25000" dirty="0">
                <a:solidFill>
                  <a:schemeClr val="tx1"/>
                </a:solidFill>
              </a:rPr>
              <a:t>4</a:t>
            </a:r>
          </a:p>
          <a:p>
            <a:pPr marL="316532" indent="-200030">
              <a:buFont typeface="Courier New" pitchFamily="49" charset="0"/>
              <a:buChar char="o"/>
              <a:defRPr/>
            </a:pPr>
            <a:r>
              <a:rPr lang="en-US" sz="2800" dirty="0" err="1">
                <a:solidFill>
                  <a:schemeClr val="tx1"/>
                </a:solidFill>
              </a:rPr>
              <a:t>Reaksi</a:t>
            </a:r>
            <a:r>
              <a:rPr lang="en-US" sz="2800" dirty="0">
                <a:solidFill>
                  <a:schemeClr val="tx1"/>
                </a:solidFill>
              </a:rPr>
              <a:t> :                                  Cu SO</a:t>
            </a:r>
            <a:r>
              <a:rPr lang="en-US" sz="2800" baseline="-25000" dirty="0">
                <a:solidFill>
                  <a:schemeClr val="tx1"/>
                </a:solidFill>
              </a:rPr>
              <a:t>4</a:t>
            </a:r>
            <a:r>
              <a:rPr lang="en-US" sz="2800" dirty="0">
                <a:solidFill>
                  <a:schemeClr val="tx1"/>
                </a:solidFill>
              </a:rPr>
              <a:t> + Na</a:t>
            </a:r>
            <a:r>
              <a:rPr lang="en-US" sz="2800" baseline="-25000" dirty="0">
                <a:solidFill>
                  <a:schemeClr val="tx1"/>
                </a:solidFill>
              </a:rPr>
              <a:t>2</a:t>
            </a:r>
            <a:r>
              <a:rPr lang="en-US" sz="2800" dirty="0">
                <a:solidFill>
                  <a:schemeClr val="tx1"/>
                </a:solidFill>
              </a:rPr>
              <a:t> SO</a:t>
            </a:r>
            <a:r>
              <a:rPr lang="en-US" sz="2800" baseline="-25000" dirty="0">
                <a:solidFill>
                  <a:schemeClr val="tx1"/>
                </a:solidFill>
              </a:rPr>
              <a:t>4</a:t>
            </a:r>
          </a:p>
          <a:p>
            <a:pPr marL="316532" indent="-200030">
              <a:buFont typeface="Courier New" pitchFamily="49" charset="0"/>
              <a:buChar char="o"/>
              <a:defRPr/>
            </a:pPr>
            <a:r>
              <a:rPr lang="en-US" sz="2800" dirty="0">
                <a:solidFill>
                  <a:schemeClr val="tx1"/>
                </a:solidFill>
              </a:rPr>
              <a:t>R-CH (NH</a:t>
            </a:r>
            <a:r>
              <a:rPr lang="en-US" sz="2800" baseline="-25000" dirty="0">
                <a:solidFill>
                  <a:schemeClr val="tx1"/>
                </a:solidFill>
              </a:rPr>
              <a:t>2</a:t>
            </a:r>
            <a:r>
              <a:rPr lang="en-US" sz="2800" dirty="0">
                <a:solidFill>
                  <a:schemeClr val="tx1"/>
                </a:solidFill>
              </a:rPr>
              <a:t>)-COOH + H</a:t>
            </a:r>
            <a:r>
              <a:rPr lang="en-US" sz="2800" baseline="-25000" dirty="0">
                <a:solidFill>
                  <a:schemeClr val="tx1"/>
                </a:solidFill>
              </a:rPr>
              <a:t>2</a:t>
            </a:r>
            <a:r>
              <a:rPr lang="en-US" sz="2800" dirty="0">
                <a:solidFill>
                  <a:schemeClr val="tx1"/>
                </a:solidFill>
              </a:rPr>
              <a:t>SO</a:t>
            </a:r>
            <a:r>
              <a:rPr lang="en-US" sz="2800" baseline="-25000" dirty="0">
                <a:solidFill>
                  <a:schemeClr val="tx1"/>
                </a:solidFill>
              </a:rPr>
              <a:t>4</a:t>
            </a:r>
            <a:r>
              <a:rPr lang="en-US" sz="2800" dirty="0">
                <a:solidFill>
                  <a:schemeClr val="tx1"/>
                </a:solidFill>
              </a:rPr>
              <a:t>                                    CO</a:t>
            </a:r>
            <a:r>
              <a:rPr lang="en-US" sz="2800" baseline="-25000" dirty="0">
                <a:solidFill>
                  <a:schemeClr val="tx1"/>
                </a:solidFill>
              </a:rPr>
              <a:t>2</a:t>
            </a:r>
            <a:r>
              <a:rPr lang="en-US" sz="2800" dirty="0">
                <a:solidFill>
                  <a:schemeClr val="tx1"/>
                </a:solidFill>
              </a:rPr>
              <a:t>+  </a:t>
            </a:r>
            <a:r>
              <a:rPr lang="en-US" sz="2800" dirty="0"/>
              <a:t> H</a:t>
            </a:r>
            <a:r>
              <a:rPr lang="en-US" sz="2800" baseline="-25000" dirty="0"/>
              <a:t>2</a:t>
            </a:r>
            <a:r>
              <a:rPr lang="en-US" sz="2800" dirty="0"/>
              <a:t>O+NH</a:t>
            </a:r>
            <a:r>
              <a:rPr lang="en-US" sz="2800" baseline="-25000" dirty="0"/>
              <a:t>3</a:t>
            </a:r>
            <a:r>
              <a:rPr lang="en-US" sz="2800" dirty="0"/>
              <a:t> + SO</a:t>
            </a:r>
            <a:r>
              <a:rPr lang="en-US" sz="2800" baseline="-25000" dirty="0"/>
              <a:t>2</a:t>
            </a:r>
            <a:r>
              <a:rPr lang="en-US" sz="2800" dirty="0">
                <a:solidFill>
                  <a:schemeClr val="tx1"/>
                </a:solidFill>
              </a:rPr>
              <a:t>                                                                     NH</a:t>
            </a:r>
            <a:r>
              <a:rPr lang="en-US" sz="2800" baseline="-25000" dirty="0">
                <a:solidFill>
                  <a:schemeClr val="tx1"/>
                </a:solidFill>
              </a:rPr>
              <a:t>3</a:t>
            </a:r>
            <a:r>
              <a:rPr lang="en-US" sz="2800" dirty="0">
                <a:solidFill>
                  <a:schemeClr val="tx1"/>
                </a:solidFill>
              </a:rPr>
              <a:t> + H</a:t>
            </a:r>
            <a:r>
              <a:rPr lang="en-US" sz="2800" baseline="-25000" dirty="0">
                <a:solidFill>
                  <a:schemeClr val="tx1"/>
                </a:solidFill>
              </a:rPr>
              <a:t>2</a:t>
            </a:r>
            <a:r>
              <a:rPr lang="en-US" sz="2800" dirty="0">
                <a:solidFill>
                  <a:schemeClr val="tx1"/>
                </a:solidFill>
              </a:rPr>
              <a:t>SO</a:t>
            </a:r>
            <a:r>
              <a:rPr lang="en-US" sz="2800" baseline="-25000" dirty="0">
                <a:solidFill>
                  <a:schemeClr val="tx1"/>
                </a:solidFill>
              </a:rPr>
              <a:t>4</a:t>
            </a:r>
            <a:r>
              <a:rPr lang="en-US" sz="2800" dirty="0">
                <a:solidFill>
                  <a:schemeClr val="tx1"/>
                </a:solidFill>
              </a:rPr>
              <a:t>                                  (NH</a:t>
            </a:r>
            <a:r>
              <a:rPr lang="en-US" sz="2800" baseline="-25000" dirty="0">
                <a:solidFill>
                  <a:schemeClr val="tx1"/>
                </a:solidFill>
              </a:rPr>
              <a:t>4</a:t>
            </a:r>
            <a:r>
              <a:rPr lang="en-US" sz="2800" dirty="0">
                <a:solidFill>
                  <a:schemeClr val="tx1"/>
                </a:solidFill>
              </a:rPr>
              <a:t>)</a:t>
            </a:r>
            <a:r>
              <a:rPr lang="en-US" sz="2800" baseline="-25000" dirty="0">
                <a:solidFill>
                  <a:schemeClr val="tx1"/>
                </a:solidFill>
              </a:rPr>
              <a:t>2</a:t>
            </a:r>
            <a:r>
              <a:rPr lang="en-US" sz="2800" dirty="0">
                <a:solidFill>
                  <a:schemeClr val="tx1"/>
                </a:solidFill>
              </a:rPr>
              <a:t>SO</a:t>
            </a:r>
            <a:r>
              <a:rPr lang="en-US" sz="2800" baseline="-25000" dirty="0">
                <a:solidFill>
                  <a:schemeClr val="tx1"/>
                </a:solidFill>
              </a:rPr>
              <a:t>4</a:t>
            </a:r>
            <a:r>
              <a:rPr lang="en-US" sz="2800" dirty="0">
                <a:solidFill>
                  <a:schemeClr val="tx1"/>
                </a:solidFill>
              </a:rPr>
              <a:t> (</a:t>
            </a:r>
            <a:r>
              <a:rPr lang="en-US" sz="2800" dirty="0" err="1">
                <a:solidFill>
                  <a:schemeClr val="tx1"/>
                </a:solidFill>
              </a:rPr>
              <a:t>Hijau</a:t>
            </a:r>
            <a:r>
              <a:rPr lang="en-US" sz="2800" dirty="0">
                <a:solidFill>
                  <a:schemeClr val="tx1"/>
                </a:solidFill>
              </a:rPr>
              <a:t> </a:t>
            </a:r>
            <a:r>
              <a:rPr lang="en-US" sz="2800" dirty="0" err="1">
                <a:solidFill>
                  <a:schemeClr val="tx1"/>
                </a:solidFill>
              </a:rPr>
              <a:t>jernih</a:t>
            </a:r>
            <a:r>
              <a:rPr lang="en-US" sz="2800" dirty="0">
                <a:solidFill>
                  <a:schemeClr val="tx1"/>
                </a:solidFill>
              </a:rPr>
              <a:t>)</a:t>
            </a:r>
          </a:p>
          <a:p>
            <a:pPr marL="316532">
              <a:buFont typeface="Courier New" pitchFamily="49" charset="0"/>
              <a:buChar char="o"/>
              <a:defRPr/>
            </a:pPr>
            <a:endParaRPr lang="en-US" sz="1662" dirty="0">
              <a:solidFill>
                <a:schemeClr val="tx1"/>
              </a:solidFill>
            </a:endParaRPr>
          </a:p>
          <a:p>
            <a:pPr marL="316532" indent="-233003">
              <a:buFont typeface="Wingdings" pitchFamily="2" charset="2"/>
              <a:buChar char="q"/>
              <a:defRPr/>
            </a:pPr>
            <a:endParaRPr lang="en-US" sz="1662" dirty="0"/>
          </a:p>
        </p:txBody>
      </p:sp>
      <p:cxnSp>
        <p:nvCxnSpPr>
          <p:cNvPr id="16388" name="Straight Arrow Connector 4"/>
          <p:cNvCxnSpPr>
            <a:cxnSpLocks noChangeShapeType="1"/>
          </p:cNvCxnSpPr>
          <p:nvPr/>
        </p:nvCxnSpPr>
        <p:spPr bwMode="auto">
          <a:xfrm>
            <a:off x="3048000" y="5410200"/>
            <a:ext cx="13716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 name="Straight Arrow Connector 4"/>
          <p:cNvCxnSpPr>
            <a:cxnSpLocks noChangeShapeType="1"/>
          </p:cNvCxnSpPr>
          <p:nvPr/>
        </p:nvCxnSpPr>
        <p:spPr bwMode="auto">
          <a:xfrm>
            <a:off x="3510280" y="6248400"/>
            <a:ext cx="13716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29602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a:xfrm>
            <a:off x="762000" y="995965"/>
            <a:ext cx="5943600" cy="492443"/>
          </a:xfrm>
        </p:spPr>
        <p:txBody>
          <a:bodyPr/>
          <a:lstStyle/>
          <a:p>
            <a:r>
              <a:rPr lang="en-US" sz="3200" b="1" dirty="0"/>
              <a:t>b. </a:t>
            </a:r>
            <a:r>
              <a:rPr lang="en-US" sz="3200" b="1" dirty="0" err="1">
                <a:solidFill>
                  <a:schemeClr val="tx1"/>
                </a:solidFill>
              </a:rPr>
              <a:t>Tahap</a:t>
            </a:r>
            <a:r>
              <a:rPr lang="en-US" sz="3200" b="1" dirty="0">
                <a:solidFill>
                  <a:schemeClr val="tx1"/>
                </a:solidFill>
              </a:rPr>
              <a:t> </a:t>
            </a:r>
            <a:r>
              <a:rPr lang="en-US" sz="3200" b="1" dirty="0" err="1">
                <a:solidFill>
                  <a:schemeClr val="tx1"/>
                </a:solidFill>
              </a:rPr>
              <a:t>Destilasi</a:t>
            </a:r>
            <a:endParaRPr lang="en-US" sz="3200" b="1" dirty="0">
              <a:solidFill>
                <a:schemeClr val="tx1"/>
              </a:solidFill>
            </a:endParaRPr>
          </a:p>
        </p:txBody>
      </p:sp>
      <p:sp>
        <p:nvSpPr>
          <p:cNvPr id="3" name="Content Placeholder 2"/>
          <p:cNvSpPr>
            <a:spLocks noGrp="1"/>
          </p:cNvSpPr>
          <p:nvPr>
            <p:ph idx="1"/>
          </p:nvPr>
        </p:nvSpPr>
        <p:spPr>
          <a:xfrm>
            <a:off x="762000" y="1600200"/>
            <a:ext cx="10363200" cy="4133760"/>
          </a:xfrm>
        </p:spPr>
        <p:txBody>
          <a:bodyPr/>
          <a:lstStyle/>
          <a:p>
            <a:pPr marL="247290" indent="-247290">
              <a:buFont typeface="Wingdings" pitchFamily="2" charset="2"/>
              <a:buChar char="q"/>
              <a:defRPr/>
            </a:pPr>
            <a:r>
              <a:rPr lang="en-US" sz="2800" dirty="0">
                <a:solidFill>
                  <a:schemeClr val="tx1"/>
                </a:solidFill>
              </a:rPr>
              <a:t>Ammonium </a:t>
            </a:r>
            <a:r>
              <a:rPr lang="en-US" sz="2800" dirty="0" err="1">
                <a:solidFill>
                  <a:schemeClr val="tx1"/>
                </a:solidFill>
              </a:rPr>
              <a:t>Sulfat</a:t>
            </a:r>
            <a:r>
              <a:rPr lang="en-US" sz="2800" dirty="0">
                <a:solidFill>
                  <a:schemeClr val="tx1"/>
                </a:solidFill>
              </a:rPr>
              <a:t> </a:t>
            </a:r>
            <a:r>
              <a:rPr lang="en-US" sz="2800" dirty="0" err="1">
                <a:solidFill>
                  <a:schemeClr val="tx1"/>
                </a:solidFill>
              </a:rPr>
              <a:t>hasil</a:t>
            </a:r>
            <a:r>
              <a:rPr lang="en-US" sz="2800" dirty="0">
                <a:solidFill>
                  <a:schemeClr val="tx1"/>
                </a:solidFill>
              </a:rPr>
              <a:t> </a:t>
            </a:r>
            <a:r>
              <a:rPr lang="en-US" sz="2800" dirty="0" err="1">
                <a:solidFill>
                  <a:schemeClr val="tx1"/>
                </a:solidFill>
              </a:rPr>
              <a:t>destruksi</a:t>
            </a:r>
            <a:r>
              <a:rPr lang="en-US" sz="2800" dirty="0">
                <a:solidFill>
                  <a:schemeClr val="tx1"/>
                </a:solidFill>
              </a:rPr>
              <a:t> </a:t>
            </a:r>
            <a:r>
              <a:rPr lang="en-US" sz="2800" dirty="0" err="1">
                <a:solidFill>
                  <a:schemeClr val="tx1"/>
                </a:solidFill>
              </a:rPr>
              <a:t>dipecah</a:t>
            </a:r>
            <a:r>
              <a:rPr lang="en-US" sz="2800" dirty="0">
                <a:solidFill>
                  <a:schemeClr val="tx1"/>
                </a:solidFill>
              </a:rPr>
              <a:t> </a:t>
            </a:r>
            <a:r>
              <a:rPr lang="en-US" sz="2800" dirty="0" err="1">
                <a:solidFill>
                  <a:schemeClr val="tx1"/>
                </a:solidFill>
              </a:rPr>
              <a:t>menjadi</a:t>
            </a:r>
            <a:r>
              <a:rPr lang="en-US" sz="2800" dirty="0">
                <a:solidFill>
                  <a:schemeClr val="tx1"/>
                </a:solidFill>
              </a:rPr>
              <a:t> </a:t>
            </a:r>
            <a:r>
              <a:rPr lang="en-US" sz="2800" dirty="0" err="1">
                <a:solidFill>
                  <a:schemeClr val="tx1"/>
                </a:solidFill>
              </a:rPr>
              <a:t>amonia</a:t>
            </a:r>
            <a:r>
              <a:rPr lang="en-US" sz="2800" dirty="0">
                <a:solidFill>
                  <a:schemeClr val="tx1"/>
                </a:solidFill>
              </a:rPr>
              <a:t> (NH</a:t>
            </a:r>
            <a:r>
              <a:rPr lang="en-US" sz="2800" baseline="-25000" dirty="0">
                <a:solidFill>
                  <a:schemeClr val="tx1"/>
                </a:solidFill>
              </a:rPr>
              <a:t>3</a:t>
            </a:r>
            <a:r>
              <a:rPr lang="en-US" sz="2800" dirty="0">
                <a:solidFill>
                  <a:schemeClr val="tx1"/>
                </a:solidFill>
              </a:rPr>
              <a:t>) </a:t>
            </a:r>
            <a:r>
              <a:rPr lang="en-US" sz="2800" dirty="0" err="1">
                <a:solidFill>
                  <a:schemeClr val="tx1"/>
                </a:solidFill>
              </a:rPr>
              <a:t>dengan</a:t>
            </a:r>
            <a:r>
              <a:rPr lang="en-US" sz="2800" dirty="0">
                <a:solidFill>
                  <a:schemeClr val="tx1"/>
                </a:solidFill>
              </a:rPr>
              <a:t> </a:t>
            </a:r>
            <a:r>
              <a:rPr lang="en-US" sz="2800" dirty="0" err="1">
                <a:solidFill>
                  <a:schemeClr val="tx1"/>
                </a:solidFill>
              </a:rPr>
              <a:t>penambahan</a:t>
            </a:r>
            <a:r>
              <a:rPr lang="en-US" sz="2800" dirty="0">
                <a:solidFill>
                  <a:schemeClr val="tx1"/>
                </a:solidFill>
              </a:rPr>
              <a:t> </a:t>
            </a:r>
            <a:r>
              <a:rPr lang="en-US" sz="2800" dirty="0" err="1">
                <a:solidFill>
                  <a:schemeClr val="tx1"/>
                </a:solidFill>
              </a:rPr>
              <a:t>NaOH</a:t>
            </a:r>
            <a:r>
              <a:rPr lang="en-US" sz="2800" dirty="0">
                <a:solidFill>
                  <a:schemeClr val="tx1"/>
                </a:solidFill>
              </a:rPr>
              <a:t> </a:t>
            </a:r>
            <a:r>
              <a:rPr lang="en-US" sz="2800" dirty="0" err="1">
                <a:solidFill>
                  <a:schemeClr val="tx1"/>
                </a:solidFill>
              </a:rPr>
              <a:t>sampai</a:t>
            </a:r>
            <a:r>
              <a:rPr lang="en-US" sz="2800" dirty="0">
                <a:solidFill>
                  <a:schemeClr val="tx1"/>
                </a:solidFill>
              </a:rPr>
              <a:t> alkalis </a:t>
            </a:r>
            <a:r>
              <a:rPr lang="en-US" sz="2800" dirty="0" err="1">
                <a:solidFill>
                  <a:schemeClr val="tx1"/>
                </a:solidFill>
              </a:rPr>
              <a:t>dan</a:t>
            </a:r>
            <a:r>
              <a:rPr lang="en-US" sz="2800" dirty="0">
                <a:solidFill>
                  <a:schemeClr val="tx1"/>
                </a:solidFill>
              </a:rPr>
              <a:t> </a:t>
            </a:r>
            <a:r>
              <a:rPr lang="en-US" sz="2800" dirty="0" err="1">
                <a:solidFill>
                  <a:schemeClr val="tx1"/>
                </a:solidFill>
              </a:rPr>
              <a:t>pemanasan</a:t>
            </a:r>
            <a:r>
              <a:rPr lang="en-US" sz="2800" dirty="0">
                <a:solidFill>
                  <a:schemeClr val="tx1"/>
                </a:solidFill>
              </a:rPr>
              <a:t>.</a:t>
            </a:r>
          </a:p>
          <a:p>
            <a:pPr marL="247290" indent="-247290">
              <a:buFont typeface="Wingdings" pitchFamily="2" charset="2"/>
              <a:buChar char="q"/>
              <a:defRPr/>
            </a:pPr>
            <a:r>
              <a:rPr lang="en-US" sz="2800" dirty="0">
                <a:solidFill>
                  <a:schemeClr val="tx1"/>
                </a:solidFill>
              </a:rPr>
              <a:t>Agar </a:t>
            </a:r>
            <a:r>
              <a:rPr lang="en-US" sz="2800" dirty="0" err="1">
                <a:solidFill>
                  <a:schemeClr val="tx1"/>
                </a:solidFill>
              </a:rPr>
              <a:t>selama</a:t>
            </a:r>
            <a:r>
              <a:rPr lang="en-US" sz="2800" dirty="0">
                <a:solidFill>
                  <a:schemeClr val="tx1"/>
                </a:solidFill>
              </a:rPr>
              <a:t> </a:t>
            </a:r>
            <a:r>
              <a:rPr lang="en-US" sz="2800" dirty="0" err="1">
                <a:solidFill>
                  <a:schemeClr val="tx1"/>
                </a:solidFill>
              </a:rPr>
              <a:t>destilasi</a:t>
            </a:r>
            <a:r>
              <a:rPr lang="en-US" sz="2800" dirty="0">
                <a:solidFill>
                  <a:schemeClr val="tx1"/>
                </a:solidFill>
              </a:rPr>
              <a:t> </a:t>
            </a:r>
            <a:r>
              <a:rPr lang="en-US" sz="2800" dirty="0" err="1">
                <a:solidFill>
                  <a:schemeClr val="tx1"/>
                </a:solidFill>
              </a:rPr>
              <a:t>tidak</a:t>
            </a:r>
            <a:r>
              <a:rPr lang="en-US" sz="2800" dirty="0">
                <a:solidFill>
                  <a:schemeClr val="tx1"/>
                </a:solidFill>
              </a:rPr>
              <a:t> </a:t>
            </a:r>
            <a:r>
              <a:rPr lang="en-US" sz="2800" dirty="0" err="1">
                <a:solidFill>
                  <a:schemeClr val="tx1"/>
                </a:solidFill>
              </a:rPr>
              <a:t>terjadi</a:t>
            </a:r>
            <a:r>
              <a:rPr lang="en-US" sz="2800" dirty="0">
                <a:solidFill>
                  <a:schemeClr val="tx1"/>
                </a:solidFill>
              </a:rPr>
              <a:t> superheating, </a:t>
            </a:r>
            <a:r>
              <a:rPr lang="en-US" sz="2800" dirty="0" err="1">
                <a:solidFill>
                  <a:schemeClr val="tx1"/>
                </a:solidFill>
              </a:rPr>
              <a:t>maka</a:t>
            </a:r>
            <a:r>
              <a:rPr lang="en-US" sz="2800" dirty="0">
                <a:solidFill>
                  <a:schemeClr val="tx1"/>
                </a:solidFill>
              </a:rPr>
              <a:t> </a:t>
            </a:r>
            <a:r>
              <a:rPr lang="en-US" sz="2800" dirty="0" err="1">
                <a:solidFill>
                  <a:schemeClr val="tx1"/>
                </a:solidFill>
              </a:rPr>
              <a:t>ditambahkan</a:t>
            </a:r>
            <a:r>
              <a:rPr lang="en-US" sz="2800" dirty="0">
                <a:solidFill>
                  <a:schemeClr val="tx1"/>
                </a:solidFill>
              </a:rPr>
              <a:t> </a:t>
            </a:r>
            <a:r>
              <a:rPr lang="en-US" sz="2800" dirty="0" err="1">
                <a:solidFill>
                  <a:schemeClr val="tx1"/>
                </a:solidFill>
              </a:rPr>
              <a:t>zink</a:t>
            </a:r>
            <a:r>
              <a:rPr lang="en-US" sz="2800" dirty="0">
                <a:solidFill>
                  <a:schemeClr val="tx1"/>
                </a:solidFill>
              </a:rPr>
              <a:t> (Zn)</a:t>
            </a:r>
          </a:p>
          <a:p>
            <a:pPr marL="247290" indent="-247290">
              <a:buFont typeface="Wingdings" pitchFamily="2" charset="2"/>
              <a:buChar char="q"/>
              <a:defRPr/>
            </a:pPr>
            <a:r>
              <a:rPr lang="en-US" sz="2800" dirty="0" err="1">
                <a:solidFill>
                  <a:schemeClr val="tx1"/>
                </a:solidFill>
              </a:rPr>
              <a:t>Amonia</a:t>
            </a:r>
            <a:r>
              <a:rPr lang="en-US" sz="2800" dirty="0">
                <a:solidFill>
                  <a:schemeClr val="tx1"/>
                </a:solidFill>
              </a:rPr>
              <a:t> yang </a:t>
            </a:r>
            <a:r>
              <a:rPr lang="en-US" sz="2800" dirty="0" err="1">
                <a:solidFill>
                  <a:schemeClr val="tx1"/>
                </a:solidFill>
              </a:rPr>
              <a:t>dibebaskan</a:t>
            </a:r>
            <a:r>
              <a:rPr lang="en-US" sz="2800" dirty="0">
                <a:solidFill>
                  <a:schemeClr val="tx1"/>
                </a:solidFill>
              </a:rPr>
              <a:t>  </a:t>
            </a:r>
            <a:r>
              <a:rPr lang="en-US" sz="2800" dirty="0" err="1">
                <a:solidFill>
                  <a:schemeClr val="tx1"/>
                </a:solidFill>
              </a:rPr>
              <a:t>didestilasi</a:t>
            </a:r>
            <a:r>
              <a:rPr lang="en-US" sz="2800" dirty="0">
                <a:solidFill>
                  <a:schemeClr val="tx1"/>
                </a:solidFill>
              </a:rPr>
              <a:t>. </a:t>
            </a:r>
          </a:p>
          <a:p>
            <a:pPr marL="247290" indent="-247290">
              <a:buFont typeface="Wingdings" pitchFamily="2" charset="2"/>
              <a:buChar char="q"/>
              <a:defRPr/>
            </a:pPr>
            <a:r>
              <a:rPr lang="en-US" sz="2800" dirty="0" err="1">
                <a:solidFill>
                  <a:schemeClr val="tx1"/>
                </a:solidFill>
              </a:rPr>
              <a:t>Hasil</a:t>
            </a:r>
            <a:r>
              <a:rPr lang="en-US" sz="2800" dirty="0">
                <a:solidFill>
                  <a:schemeClr val="tx1"/>
                </a:solidFill>
              </a:rPr>
              <a:t> </a:t>
            </a:r>
            <a:r>
              <a:rPr lang="en-US" sz="2800" dirty="0" err="1">
                <a:solidFill>
                  <a:schemeClr val="tx1"/>
                </a:solidFill>
              </a:rPr>
              <a:t>destilasi</a:t>
            </a:r>
            <a:r>
              <a:rPr lang="en-US" sz="2800" dirty="0">
                <a:solidFill>
                  <a:schemeClr val="tx1"/>
                </a:solidFill>
              </a:rPr>
              <a:t> (</a:t>
            </a:r>
            <a:r>
              <a:rPr lang="en-US" sz="2800" dirty="0" err="1">
                <a:solidFill>
                  <a:schemeClr val="tx1"/>
                </a:solidFill>
              </a:rPr>
              <a:t>destilat</a:t>
            </a:r>
            <a:r>
              <a:rPr lang="en-US" sz="2800" dirty="0">
                <a:solidFill>
                  <a:schemeClr val="tx1"/>
                </a:solidFill>
              </a:rPr>
              <a:t>) </a:t>
            </a:r>
            <a:r>
              <a:rPr lang="en-US" sz="2800" dirty="0" err="1">
                <a:solidFill>
                  <a:schemeClr val="tx1"/>
                </a:solidFill>
              </a:rPr>
              <a:t>ditampung</a:t>
            </a:r>
            <a:r>
              <a:rPr lang="en-US" sz="2800" dirty="0">
                <a:solidFill>
                  <a:schemeClr val="tx1"/>
                </a:solidFill>
              </a:rPr>
              <a:t> </a:t>
            </a:r>
            <a:r>
              <a:rPr lang="en-US" sz="2800" dirty="0" err="1">
                <a:solidFill>
                  <a:schemeClr val="tx1"/>
                </a:solidFill>
              </a:rPr>
              <a:t>dengan</a:t>
            </a:r>
            <a:r>
              <a:rPr lang="en-US" sz="2800" dirty="0">
                <a:solidFill>
                  <a:schemeClr val="tx1"/>
                </a:solidFill>
              </a:rPr>
              <a:t> </a:t>
            </a:r>
            <a:r>
              <a:rPr lang="en-US" sz="2800" dirty="0" err="1">
                <a:solidFill>
                  <a:schemeClr val="tx1"/>
                </a:solidFill>
              </a:rPr>
              <a:t>cairan</a:t>
            </a:r>
            <a:r>
              <a:rPr lang="en-US" sz="2800" dirty="0">
                <a:solidFill>
                  <a:schemeClr val="tx1"/>
                </a:solidFill>
              </a:rPr>
              <a:t> </a:t>
            </a:r>
            <a:r>
              <a:rPr lang="en-US" sz="2800" dirty="0" err="1">
                <a:solidFill>
                  <a:schemeClr val="tx1"/>
                </a:solidFill>
              </a:rPr>
              <a:t>titran</a:t>
            </a:r>
            <a:r>
              <a:rPr lang="en-US" sz="2800" dirty="0">
                <a:solidFill>
                  <a:schemeClr val="tx1"/>
                </a:solidFill>
              </a:rPr>
              <a:t> </a:t>
            </a:r>
            <a:r>
              <a:rPr lang="en-US" sz="2800" dirty="0" err="1">
                <a:solidFill>
                  <a:schemeClr val="tx1"/>
                </a:solidFill>
              </a:rPr>
              <a:t>HCl</a:t>
            </a:r>
            <a:r>
              <a:rPr lang="en-US" sz="2800" dirty="0">
                <a:solidFill>
                  <a:schemeClr val="tx1"/>
                </a:solidFill>
              </a:rPr>
              <a:t> 0,1 N </a:t>
            </a:r>
          </a:p>
          <a:p>
            <a:pPr marL="183545" indent="-183545">
              <a:buFont typeface="Wingdings" pitchFamily="2" charset="2"/>
              <a:buChar char="q"/>
              <a:defRPr/>
            </a:pPr>
            <a:r>
              <a:rPr lang="id-ID" sz="2800" dirty="0">
                <a:solidFill>
                  <a:schemeClr val="tx1"/>
                </a:solidFill>
              </a:rPr>
              <a:t>  </a:t>
            </a:r>
            <a:r>
              <a:rPr lang="en-US" sz="2800" dirty="0" err="1">
                <a:solidFill>
                  <a:schemeClr val="tx1"/>
                </a:solidFill>
              </a:rPr>
              <a:t>Reaksi</a:t>
            </a:r>
            <a:r>
              <a:rPr lang="en-US" sz="2800" dirty="0">
                <a:solidFill>
                  <a:schemeClr val="tx1"/>
                </a:solidFill>
              </a:rPr>
              <a:t> :</a:t>
            </a:r>
          </a:p>
          <a:p>
            <a:pPr marL="247290">
              <a:buFont typeface="Courier New" pitchFamily="49" charset="0"/>
              <a:buChar char="o"/>
              <a:defRPr/>
            </a:pPr>
            <a:r>
              <a:rPr lang="en-US" sz="2800" dirty="0">
                <a:solidFill>
                  <a:schemeClr val="tx1"/>
                </a:solidFill>
              </a:rPr>
              <a:t> (NH</a:t>
            </a:r>
            <a:r>
              <a:rPr lang="en-US" sz="2800" baseline="-25000" dirty="0">
                <a:solidFill>
                  <a:schemeClr val="tx1"/>
                </a:solidFill>
              </a:rPr>
              <a:t>4</a:t>
            </a:r>
            <a:r>
              <a:rPr lang="en-US" sz="2800" dirty="0">
                <a:solidFill>
                  <a:schemeClr val="tx1"/>
                </a:solidFill>
              </a:rPr>
              <a:t>)</a:t>
            </a:r>
            <a:r>
              <a:rPr lang="en-US" sz="2800" baseline="-25000" dirty="0">
                <a:solidFill>
                  <a:schemeClr val="tx1"/>
                </a:solidFill>
              </a:rPr>
              <a:t>2</a:t>
            </a:r>
            <a:r>
              <a:rPr lang="en-US" sz="2800" dirty="0">
                <a:solidFill>
                  <a:schemeClr val="tx1"/>
                </a:solidFill>
              </a:rPr>
              <a:t>SO</a:t>
            </a:r>
            <a:r>
              <a:rPr lang="en-US" sz="2800" baseline="-25000" dirty="0">
                <a:solidFill>
                  <a:schemeClr val="tx1"/>
                </a:solidFill>
              </a:rPr>
              <a:t>4 </a:t>
            </a:r>
            <a:r>
              <a:rPr lang="en-US" sz="2800" dirty="0">
                <a:solidFill>
                  <a:schemeClr val="tx1"/>
                </a:solidFill>
              </a:rPr>
              <a:t>+ </a:t>
            </a:r>
            <a:r>
              <a:rPr lang="en-US" sz="2800" dirty="0" err="1">
                <a:solidFill>
                  <a:schemeClr val="tx1"/>
                </a:solidFill>
              </a:rPr>
              <a:t>NaOH</a:t>
            </a:r>
            <a:r>
              <a:rPr lang="en-US" sz="2800" dirty="0">
                <a:solidFill>
                  <a:schemeClr val="tx1"/>
                </a:solidFill>
              </a:rPr>
              <a:t>                     NH</a:t>
            </a:r>
            <a:r>
              <a:rPr lang="en-US" sz="2800" baseline="-25000" dirty="0">
                <a:solidFill>
                  <a:schemeClr val="tx1"/>
                </a:solidFill>
              </a:rPr>
              <a:t>3</a:t>
            </a:r>
            <a:r>
              <a:rPr lang="en-US" sz="2800" dirty="0">
                <a:solidFill>
                  <a:schemeClr val="tx1"/>
                </a:solidFill>
              </a:rPr>
              <a:t> + H</a:t>
            </a:r>
            <a:r>
              <a:rPr lang="en-US" sz="2800" baseline="-25000" dirty="0">
                <a:solidFill>
                  <a:schemeClr val="tx1"/>
                </a:solidFill>
              </a:rPr>
              <a:t>2</a:t>
            </a:r>
            <a:r>
              <a:rPr lang="en-US" sz="2800" dirty="0">
                <a:solidFill>
                  <a:schemeClr val="tx1"/>
                </a:solidFill>
              </a:rPr>
              <a:t>O + Na</a:t>
            </a:r>
            <a:r>
              <a:rPr lang="en-US" sz="2800" baseline="-25000" dirty="0">
                <a:solidFill>
                  <a:schemeClr val="tx1"/>
                </a:solidFill>
              </a:rPr>
              <a:t>2</a:t>
            </a:r>
            <a:r>
              <a:rPr lang="en-US" sz="2800" dirty="0">
                <a:solidFill>
                  <a:schemeClr val="tx1"/>
                </a:solidFill>
              </a:rPr>
              <a:t>SO</a:t>
            </a:r>
            <a:r>
              <a:rPr lang="en-US" sz="2800" baseline="-25000" dirty="0">
                <a:solidFill>
                  <a:schemeClr val="tx1"/>
                </a:solidFill>
              </a:rPr>
              <a:t>4</a:t>
            </a:r>
          </a:p>
          <a:p>
            <a:pPr marL="247290">
              <a:buFont typeface="Courier New" pitchFamily="49" charset="0"/>
              <a:buChar char="o"/>
              <a:defRPr/>
            </a:pPr>
            <a:r>
              <a:rPr lang="en-US" sz="2800" dirty="0">
                <a:solidFill>
                  <a:schemeClr val="tx1"/>
                </a:solidFill>
              </a:rPr>
              <a:t> </a:t>
            </a:r>
            <a:r>
              <a:rPr lang="id-ID" sz="2800" dirty="0">
                <a:solidFill>
                  <a:schemeClr val="tx1"/>
                </a:solidFill>
              </a:rPr>
              <a:t> </a:t>
            </a:r>
            <a:r>
              <a:rPr lang="en-US" sz="2800" dirty="0">
                <a:solidFill>
                  <a:schemeClr val="tx1"/>
                </a:solidFill>
              </a:rPr>
              <a:t>NH</a:t>
            </a:r>
            <a:r>
              <a:rPr lang="en-US" sz="2800" baseline="-25000" dirty="0">
                <a:solidFill>
                  <a:schemeClr val="tx1"/>
                </a:solidFill>
              </a:rPr>
              <a:t>3</a:t>
            </a:r>
            <a:r>
              <a:rPr lang="en-US" sz="2800" dirty="0">
                <a:solidFill>
                  <a:schemeClr val="tx1"/>
                </a:solidFill>
              </a:rPr>
              <a:t> + </a:t>
            </a:r>
            <a:r>
              <a:rPr lang="en-US" sz="2800" dirty="0" err="1">
                <a:solidFill>
                  <a:schemeClr val="tx1"/>
                </a:solidFill>
              </a:rPr>
              <a:t>HCl</a:t>
            </a:r>
            <a:r>
              <a:rPr lang="en-US" sz="2800" dirty="0">
                <a:solidFill>
                  <a:schemeClr val="tx1"/>
                </a:solidFill>
              </a:rPr>
              <a:t>                                  NH</a:t>
            </a:r>
            <a:r>
              <a:rPr lang="en-US" sz="2800" baseline="-25000" dirty="0">
                <a:solidFill>
                  <a:schemeClr val="tx1"/>
                </a:solidFill>
              </a:rPr>
              <a:t>4</a:t>
            </a:r>
            <a:r>
              <a:rPr lang="en-US" sz="2800" dirty="0">
                <a:solidFill>
                  <a:schemeClr val="tx1"/>
                </a:solidFill>
              </a:rPr>
              <a:t> </a:t>
            </a:r>
            <a:r>
              <a:rPr lang="en-US" sz="2800" dirty="0" err="1">
                <a:solidFill>
                  <a:schemeClr val="tx1"/>
                </a:solidFill>
              </a:rPr>
              <a:t>Cl</a:t>
            </a:r>
            <a:endParaRPr lang="en-US" sz="2800" dirty="0">
              <a:solidFill>
                <a:schemeClr val="tx1"/>
              </a:solidFill>
            </a:endParaRPr>
          </a:p>
          <a:p>
            <a:pPr>
              <a:buFont typeface="Wingdings" pitchFamily="2" charset="2"/>
              <a:buChar char="q"/>
              <a:defRPr/>
            </a:pPr>
            <a:endParaRPr lang="en-US" sz="1662" dirty="0">
              <a:solidFill>
                <a:schemeClr val="tx1"/>
              </a:solidFill>
            </a:endParaRPr>
          </a:p>
        </p:txBody>
      </p:sp>
      <p:cxnSp>
        <p:nvCxnSpPr>
          <p:cNvPr id="17412" name="Straight Arrow Connector 3"/>
          <p:cNvCxnSpPr>
            <a:cxnSpLocks noChangeShapeType="1"/>
          </p:cNvCxnSpPr>
          <p:nvPr/>
        </p:nvCxnSpPr>
        <p:spPr bwMode="auto">
          <a:xfrm>
            <a:off x="4080364" y="4762910"/>
            <a:ext cx="971550" cy="11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413" name="Straight Arrow Connector 7"/>
          <p:cNvCxnSpPr>
            <a:cxnSpLocks noChangeShapeType="1"/>
          </p:cNvCxnSpPr>
          <p:nvPr/>
        </p:nvCxnSpPr>
        <p:spPr bwMode="auto">
          <a:xfrm>
            <a:off x="3248025" y="5299963"/>
            <a:ext cx="971550" cy="11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75113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a:xfrm>
            <a:off x="685800" y="990600"/>
            <a:ext cx="4038600" cy="492443"/>
          </a:xfrm>
        </p:spPr>
        <p:txBody>
          <a:bodyPr/>
          <a:lstStyle/>
          <a:p>
            <a:r>
              <a:rPr lang="en-US" sz="3200" b="1" dirty="0"/>
              <a:t>c. </a:t>
            </a:r>
            <a:r>
              <a:rPr lang="en-US" sz="3200" b="1" dirty="0" err="1">
                <a:solidFill>
                  <a:schemeClr val="tx1"/>
                </a:solidFill>
              </a:rPr>
              <a:t>Tahap</a:t>
            </a:r>
            <a:r>
              <a:rPr lang="en-US" sz="3200" b="1" dirty="0">
                <a:solidFill>
                  <a:schemeClr val="tx1"/>
                </a:solidFill>
              </a:rPr>
              <a:t> </a:t>
            </a:r>
            <a:r>
              <a:rPr lang="en-US" sz="3200" b="1" dirty="0" err="1">
                <a:solidFill>
                  <a:schemeClr val="tx1"/>
                </a:solidFill>
              </a:rPr>
              <a:t>Titrasi</a:t>
            </a:r>
            <a:endParaRPr lang="en-US" sz="3200" b="1" dirty="0">
              <a:solidFill>
                <a:schemeClr val="tx1"/>
              </a:solidFill>
            </a:endParaRPr>
          </a:p>
        </p:txBody>
      </p:sp>
      <p:sp>
        <p:nvSpPr>
          <p:cNvPr id="3" name="Content Placeholder 2"/>
          <p:cNvSpPr>
            <a:spLocks noGrp="1"/>
          </p:cNvSpPr>
          <p:nvPr>
            <p:ph idx="1"/>
          </p:nvPr>
        </p:nvSpPr>
        <p:spPr>
          <a:xfrm>
            <a:off x="762000" y="1676400"/>
            <a:ext cx="10896600" cy="5170646"/>
          </a:xfrm>
        </p:spPr>
        <p:txBody>
          <a:bodyPr/>
          <a:lstStyle/>
          <a:p>
            <a:pPr marL="183545" indent="-183545">
              <a:buFont typeface="Wingdings" pitchFamily="2" charset="2"/>
              <a:buChar char="q"/>
              <a:defRPr/>
            </a:pPr>
            <a:r>
              <a:rPr lang="id-ID" sz="1662" dirty="0"/>
              <a:t> </a:t>
            </a:r>
            <a:r>
              <a:rPr lang="en-US" sz="2800" dirty="0" err="1">
                <a:solidFill>
                  <a:schemeClr val="tx1"/>
                </a:solidFill>
              </a:rPr>
              <a:t>Kelebihan</a:t>
            </a:r>
            <a:r>
              <a:rPr lang="en-US" sz="2800" dirty="0">
                <a:solidFill>
                  <a:schemeClr val="tx1"/>
                </a:solidFill>
              </a:rPr>
              <a:t>  </a:t>
            </a:r>
            <a:r>
              <a:rPr lang="en-US" sz="2800" dirty="0" err="1">
                <a:solidFill>
                  <a:schemeClr val="tx1"/>
                </a:solidFill>
              </a:rPr>
              <a:t>HCl</a:t>
            </a:r>
            <a:r>
              <a:rPr lang="en-US" sz="2800" dirty="0">
                <a:solidFill>
                  <a:schemeClr val="tx1"/>
                </a:solidFill>
              </a:rPr>
              <a:t> </a:t>
            </a:r>
            <a:r>
              <a:rPr lang="en-US" sz="2800" dirty="0" err="1">
                <a:solidFill>
                  <a:schemeClr val="tx1"/>
                </a:solidFill>
              </a:rPr>
              <a:t>ditirasi</a:t>
            </a:r>
            <a:r>
              <a:rPr lang="en-US" sz="2800" dirty="0">
                <a:solidFill>
                  <a:schemeClr val="tx1"/>
                </a:solidFill>
              </a:rPr>
              <a:t> </a:t>
            </a:r>
            <a:r>
              <a:rPr lang="en-US" sz="2800" dirty="0" err="1">
                <a:solidFill>
                  <a:schemeClr val="tx1"/>
                </a:solidFill>
              </a:rPr>
              <a:t>dengan</a:t>
            </a:r>
            <a:r>
              <a:rPr lang="en-US" sz="2800" dirty="0">
                <a:solidFill>
                  <a:schemeClr val="tx1"/>
                </a:solidFill>
              </a:rPr>
              <a:t> </a:t>
            </a:r>
            <a:r>
              <a:rPr lang="en-US" sz="2800" dirty="0" err="1">
                <a:solidFill>
                  <a:schemeClr val="tx1"/>
                </a:solidFill>
              </a:rPr>
              <a:t>NaOH</a:t>
            </a:r>
            <a:r>
              <a:rPr lang="en-US" sz="2800" dirty="0">
                <a:solidFill>
                  <a:schemeClr val="tx1"/>
                </a:solidFill>
              </a:rPr>
              <a:t> </a:t>
            </a:r>
            <a:r>
              <a:rPr lang="en-US" sz="2800" dirty="0" err="1">
                <a:solidFill>
                  <a:schemeClr val="tx1"/>
                </a:solidFill>
              </a:rPr>
              <a:t>standart</a:t>
            </a:r>
            <a:r>
              <a:rPr lang="en-US" sz="2800" dirty="0">
                <a:solidFill>
                  <a:schemeClr val="tx1"/>
                </a:solidFill>
              </a:rPr>
              <a:t> (0,1 N) </a:t>
            </a:r>
            <a:r>
              <a:rPr lang="en-US" sz="2800" dirty="0" err="1">
                <a:solidFill>
                  <a:schemeClr val="tx1"/>
                </a:solidFill>
              </a:rPr>
              <a:t>dan</a:t>
            </a:r>
            <a:r>
              <a:rPr lang="en-US" sz="2800" dirty="0">
                <a:solidFill>
                  <a:schemeClr val="tx1"/>
                </a:solidFill>
              </a:rPr>
              <a:t> </a:t>
            </a:r>
            <a:r>
              <a:rPr lang="en-US" sz="2800" dirty="0" err="1">
                <a:solidFill>
                  <a:schemeClr val="tx1"/>
                </a:solidFill>
              </a:rPr>
              <a:t>digunakan</a:t>
            </a:r>
            <a:r>
              <a:rPr lang="en-US" sz="2800" dirty="0">
                <a:solidFill>
                  <a:schemeClr val="tx1"/>
                </a:solidFill>
              </a:rPr>
              <a:t> pp </a:t>
            </a:r>
            <a:r>
              <a:rPr lang="en-US" sz="2800" dirty="0" err="1">
                <a:solidFill>
                  <a:schemeClr val="tx1"/>
                </a:solidFill>
              </a:rPr>
              <a:t>sebagai</a:t>
            </a:r>
            <a:r>
              <a:rPr lang="en-US" sz="2800" dirty="0">
                <a:solidFill>
                  <a:schemeClr val="tx1"/>
                </a:solidFill>
              </a:rPr>
              <a:t> </a:t>
            </a:r>
            <a:r>
              <a:rPr lang="en-US" sz="2800" dirty="0" err="1">
                <a:solidFill>
                  <a:schemeClr val="tx1"/>
                </a:solidFill>
              </a:rPr>
              <a:t>indikator</a:t>
            </a:r>
            <a:endParaRPr lang="en-US" sz="2800" dirty="0">
              <a:solidFill>
                <a:schemeClr val="tx1"/>
              </a:solidFill>
            </a:endParaRPr>
          </a:p>
          <a:p>
            <a:pPr>
              <a:buFont typeface="Wingdings" pitchFamily="2" charset="2"/>
              <a:buChar char="q"/>
              <a:defRPr/>
            </a:pPr>
            <a:r>
              <a:rPr lang="id-ID" sz="2800" dirty="0">
                <a:solidFill>
                  <a:schemeClr val="tx1"/>
                </a:solidFill>
              </a:rPr>
              <a:t> </a:t>
            </a:r>
            <a:r>
              <a:rPr lang="en-US" sz="2800" dirty="0" err="1">
                <a:solidFill>
                  <a:schemeClr val="tx1"/>
                </a:solidFill>
              </a:rPr>
              <a:t>Reaksi</a:t>
            </a:r>
            <a:r>
              <a:rPr lang="en-US" sz="2800" dirty="0">
                <a:solidFill>
                  <a:schemeClr val="tx1"/>
                </a:solidFill>
              </a:rPr>
              <a:t> :     </a:t>
            </a:r>
            <a:endParaRPr lang="id-ID" sz="2800" dirty="0">
              <a:solidFill>
                <a:schemeClr val="tx1"/>
              </a:solidFill>
            </a:endParaRPr>
          </a:p>
          <a:p>
            <a:pPr>
              <a:defRPr/>
            </a:pPr>
            <a:r>
              <a:rPr lang="en-US" sz="2800" dirty="0">
                <a:solidFill>
                  <a:schemeClr val="tx1"/>
                </a:solidFill>
              </a:rPr>
              <a:t>              </a:t>
            </a:r>
            <a:r>
              <a:rPr lang="id-ID" sz="2800" dirty="0">
                <a:solidFill>
                  <a:schemeClr val="tx1"/>
                </a:solidFill>
              </a:rPr>
              <a:t>		</a:t>
            </a:r>
            <a:r>
              <a:rPr lang="en-US" sz="2800" dirty="0">
                <a:solidFill>
                  <a:schemeClr val="tx1"/>
                </a:solidFill>
              </a:rPr>
              <a:t>  	PP</a:t>
            </a:r>
          </a:p>
          <a:p>
            <a:pPr marL="375881" indent="-128591">
              <a:buFont typeface="Courier New" pitchFamily="49" charset="0"/>
              <a:buChar char="o"/>
              <a:defRPr/>
            </a:pPr>
            <a:r>
              <a:rPr lang="en-US" sz="2800" dirty="0">
                <a:solidFill>
                  <a:schemeClr val="tx1"/>
                </a:solidFill>
              </a:rPr>
              <a:t> </a:t>
            </a:r>
            <a:r>
              <a:rPr lang="en-US" sz="2800" dirty="0" err="1">
                <a:solidFill>
                  <a:schemeClr val="tx1"/>
                </a:solidFill>
              </a:rPr>
              <a:t>HCl</a:t>
            </a:r>
            <a:r>
              <a:rPr lang="en-US" sz="2800" dirty="0">
                <a:solidFill>
                  <a:schemeClr val="tx1"/>
                </a:solidFill>
              </a:rPr>
              <a:t> </a:t>
            </a:r>
            <a:r>
              <a:rPr lang="en-US" sz="2800" dirty="0" err="1">
                <a:solidFill>
                  <a:schemeClr val="tx1"/>
                </a:solidFill>
              </a:rPr>
              <a:t>sisa</a:t>
            </a:r>
            <a:r>
              <a:rPr lang="en-US" sz="2800" dirty="0">
                <a:solidFill>
                  <a:schemeClr val="tx1"/>
                </a:solidFill>
              </a:rPr>
              <a:t> + </a:t>
            </a:r>
            <a:r>
              <a:rPr lang="en-US" sz="2800" dirty="0" err="1">
                <a:solidFill>
                  <a:schemeClr val="tx1"/>
                </a:solidFill>
              </a:rPr>
              <a:t>NaOH</a:t>
            </a:r>
            <a:r>
              <a:rPr lang="en-US" sz="2800" dirty="0">
                <a:solidFill>
                  <a:schemeClr val="tx1"/>
                </a:solidFill>
              </a:rPr>
              <a:t>                 </a:t>
            </a:r>
            <a:r>
              <a:rPr lang="id-ID" sz="2800" dirty="0">
                <a:solidFill>
                  <a:schemeClr val="tx1"/>
                </a:solidFill>
              </a:rPr>
              <a:t>     </a:t>
            </a:r>
            <a:r>
              <a:rPr lang="en-US" sz="2800" dirty="0" err="1">
                <a:solidFill>
                  <a:schemeClr val="tx1"/>
                </a:solidFill>
              </a:rPr>
              <a:t>NaCl</a:t>
            </a:r>
            <a:r>
              <a:rPr lang="en-US" sz="2800" dirty="0">
                <a:solidFill>
                  <a:schemeClr val="tx1"/>
                </a:solidFill>
              </a:rPr>
              <a:t> + H</a:t>
            </a:r>
            <a:r>
              <a:rPr lang="en-US" sz="2800" baseline="-25000" dirty="0">
                <a:solidFill>
                  <a:schemeClr val="tx1"/>
                </a:solidFill>
              </a:rPr>
              <a:t>2</a:t>
            </a:r>
            <a:r>
              <a:rPr lang="en-US" sz="2800" dirty="0">
                <a:solidFill>
                  <a:schemeClr val="tx1"/>
                </a:solidFill>
              </a:rPr>
              <a:t>O</a:t>
            </a:r>
          </a:p>
          <a:p>
            <a:pPr marL="247290" indent="-247290">
              <a:buFont typeface="Wingdings" pitchFamily="2" charset="2"/>
              <a:buChar char="q"/>
              <a:defRPr/>
            </a:pPr>
            <a:r>
              <a:rPr lang="en-US" sz="2800" dirty="0" err="1">
                <a:solidFill>
                  <a:schemeClr val="tx1"/>
                </a:solidFill>
              </a:rPr>
              <a:t>Presentase</a:t>
            </a:r>
            <a:r>
              <a:rPr lang="en-US" sz="2800" dirty="0">
                <a:solidFill>
                  <a:schemeClr val="tx1"/>
                </a:solidFill>
              </a:rPr>
              <a:t> N </a:t>
            </a:r>
            <a:r>
              <a:rPr lang="en-US" sz="2800" dirty="0" err="1">
                <a:solidFill>
                  <a:schemeClr val="tx1"/>
                </a:solidFill>
              </a:rPr>
              <a:t>dihitung</a:t>
            </a:r>
            <a:r>
              <a:rPr lang="en-US" sz="2800" dirty="0">
                <a:solidFill>
                  <a:schemeClr val="tx1"/>
                </a:solidFill>
              </a:rPr>
              <a:t> </a:t>
            </a:r>
            <a:r>
              <a:rPr lang="en-US" sz="2800" dirty="0" err="1">
                <a:solidFill>
                  <a:schemeClr val="tx1"/>
                </a:solidFill>
              </a:rPr>
              <a:t>dengan</a:t>
            </a:r>
            <a:r>
              <a:rPr lang="en-US" sz="2800" dirty="0">
                <a:solidFill>
                  <a:schemeClr val="tx1"/>
                </a:solidFill>
              </a:rPr>
              <a:t> </a:t>
            </a:r>
            <a:r>
              <a:rPr lang="en-US" sz="2800" dirty="0" err="1">
                <a:solidFill>
                  <a:schemeClr val="tx1"/>
                </a:solidFill>
              </a:rPr>
              <a:t>rumus</a:t>
            </a:r>
            <a:r>
              <a:rPr lang="en-US" sz="2800" dirty="0">
                <a:solidFill>
                  <a:schemeClr val="tx1"/>
                </a:solidFill>
              </a:rPr>
              <a:t> :</a:t>
            </a:r>
          </a:p>
          <a:p>
            <a:pPr marL="375881" indent="-128591">
              <a:defRPr/>
            </a:pPr>
            <a:r>
              <a:rPr lang="en-US" sz="2800" dirty="0">
                <a:solidFill>
                  <a:schemeClr val="tx1"/>
                </a:solidFill>
              </a:rPr>
              <a:t>                    ml </a:t>
            </a:r>
            <a:r>
              <a:rPr lang="en-US" sz="2800" dirty="0" err="1">
                <a:solidFill>
                  <a:schemeClr val="tx1"/>
                </a:solidFill>
              </a:rPr>
              <a:t>NaOH</a:t>
            </a:r>
            <a:r>
              <a:rPr lang="en-US" sz="2800" dirty="0">
                <a:solidFill>
                  <a:schemeClr val="tx1"/>
                </a:solidFill>
              </a:rPr>
              <a:t> </a:t>
            </a:r>
            <a:r>
              <a:rPr lang="en-US" sz="2800" dirty="0" err="1">
                <a:solidFill>
                  <a:schemeClr val="tx1"/>
                </a:solidFill>
              </a:rPr>
              <a:t>blanko</a:t>
            </a:r>
            <a:r>
              <a:rPr lang="en-US" sz="2800" dirty="0">
                <a:solidFill>
                  <a:schemeClr val="tx1"/>
                </a:solidFill>
              </a:rPr>
              <a:t>- ml </a:t>
            </a:r>
            <a:r>
              <a:rPr lang="en-US" sz="2800" dirty="0" err="1">
                <a:solidFill>
                  <a:schemeClr val="tx1"/>
                </a:solidFill>
              </a:rPr>
              <a:t>NaOH</a:t>
            </a:r>
            <a:r>
              <a:rPr lang="en-US" sz="2800" dirty="0">
                <a:solidFill>
                  <a:schemeClr val="tx1"/>
                </a:solidFill>
              </a:rPr>
              <a:t> </a:t>
            </a:r>
            <a:r>
              <a:rPr lang="en-US" sz="2800" dirty="0" err="1">
                <a:solidFill>
                  <a:schemeClr val="tx1"/>
                </a:solidFill>
              </a:rPr>
              <a:t>sampel</a:t>
            </a:r>
            <a:r>
              <a:rPr lang="en-US" sz="2800" dirty="0">
                <a:solidFill>
                  <a:schemeClr val="tx1"/>
                </a:solidFill>
              </a:rPr>
              <a:t> </a:t>
            </a:r>
          </a:p>
          <a:p>
            <a:pPr marL="375881" indent="-128591">
              <a:buFont typeface="Courier New" pitchFamily="49" charset="0"/>
              <a:buChar char="o"/>
              <a:defRPr/>
            </a:pPr>
            <a:r>
              <a:rPr lang="en-US" sz="2800" dirty="0">
                <a:solidFill>
                  <a:schemeClr val="tx1"/>
                </a:solidFill>
              </a:rPr>
              <a:t> % N = ---------------------------------------------------</a:t>
            </a:r>
            <a:r>
              <a:rPr lang="en-US" sz="2800" dirty="0" err="1">
                <a:solidFill>
                  <a:schemeClr val="tx1"/>
                </a:solidFill>
              </a:rPr>
              <a:t>xN</a:t>
            </a:r>
            <a:r>
              <a:rPr lang="id-ID" sz="2800" dirty="0">
                <a:solidFill>
                  <a:schemeClr val="tx1"/>
                </a:solidFill>
              </a:rPr>
              <a:t> </a:t>
            </a:r>
            <a:r>
              <a:rPr lang="en-US" sz="2800" dirty="0" err="1">
                <a:solidFill>
                  <a:schemeClr val="tx1"/>
                </a:solidFill>
              </a:rPr>
              <a:t>NaOH</a:t>
            </a:r>
            <a:r>
              <a:rPr lang="en-US" sz="2800" dirty="0">
                <a:solidFill>
                  <a:schemeClr val="tx1"/>
                </a:solidFill>
              </a:rPr>
              <a:t> x</a:t>
            </a:r>
            <a:r>
              <a:rPr lang="id-ID" sz="2800" dirty="0">
                <a:solidFill>
                  <a:schemeClr val="tx1"/>
                </a:solidFill>
              </a:rPr>
              <a:t>1</a:t>
            </a:r>
            <a:r>
              <a:rPr lang="en-US" sz="2800" dirty="0">
                <a:solidFill>
                  <a:schemeClr val="tx1"/>
                </a:solidFill>
              </a:rPr>
              <a:t>4,008 x 100%</a:t>
            </a:r>
          </a:p>
          <a:p>
            <a:pPr marL="247290">
              <a:defRPr/>
            </a:pPr>
            <a:r>
              <a:rPr lang="id-ID" sz="2800" dirty="0">
                <a:solidFill>
                  <a:schemeClr val="tx1"/>
                </a:solidFill>
              </a:rPr>
              <a:t>      </a:t>
            </a:r>
            <a:r>
              <a:rPr lang="en-US" sz="2800" dirty="0">
                <a:solidFill>
                  <a:schemeClr val="tx1"/>
                </a:solidFill>
              </a:rPr>
              <a:t>                  </a:t>
            </a:r>
            <a:r>
              <a:rPr lang="en-US" sz="2800" dirty="0" err="1">
                <a:solidFill>
                  <a:schemeClr val="tx1"/>
                </a:solidFill>
              </a:rPr>
              <a:t>berat</a:t>
            </a:r>
            <a:r>
              <a:rPr lang="en-US" sz="2800" dirty="0">
                <a:solidFill>
                  <a:schemeClr val="tx1"/>
                </a:solidFill>
              </a:rPr>
              <a:t> </a:t>
            </a:r>
            <a:r>
              <a:rPr lang="en-US" sz="2800" dirty="0" err="1">
                <a:solidFill>
                  <a:schemeClr val="tx1"/>
                </a:solidFill>
              </a:rPr>
              <a:t>sampel</a:t>
            </a:r>
            <a:r>
              <a:rPr lang="en-US" sz="2800" dirty="0">
                <a:solidFill>
                  <a:schemeClr val="tx1"/>
                </a:solidFill>
              </a:rPr>
              <a:t> (g) x 1000</a:t>
            </a:r>
            <a:endParaRPr lang="id-ID" sz="2800" dirty="0">
              <a:solidFill>
                <a:schemeClr val="tx1"/>
              </a:solidFill>
            </a:endParaRPr>
          </a:p>
          <a:p>
            <a:pPr marL="247290">
              <a:defRPr/>
            </a:pPr>
            <a:endParaRPr lang="en-US" sz="2800" dirty="0">
              <a:solidFill>
                <a:schemeClr val="tx1"/>
              </a:solidFill>
            </a:endParaRPr>
          </a:p>
          <a:p>
            <a:pPr marL="247290" indent="-247290">
              <a:buFont typeface="Wingdings" pitchFamily="2" charset="2"/>
              <a:buChar char="q"/>
              <a:defRPr/>
            </a:pPr>
            <a:r>
              <a:rPr lang="en-US" sz="2800" dirty="0">
                <a:solidFill>
                  <a:schemeClr val="tx1"/>
                </a:solidFill>
              </a:rPr>
              <a:t> </a:t>
            </a:r>
            <a:r>
              <a:rPr lang="en-US" sz="2800" dirty="0" err="1">
                <a:solidFill>
                  <a:schemeClr val="tx1"/>
                </a:solidFill>
              </a:rPr>
              <a:t>Presentase</a:t>
            </a:r>
            <a:r>
              <a:rPr lang="en-US" sz="2800" dirty="0">
                <a:solidFill>
                  <a:schemeClr val="tx1"/>
                </a:solidFill>
              </a:rPr>
              <a:t> protein = % Nitrogen x </a:t>
            </a:r>
            <a:r>
              <a:rPr lang="en-US" sz="2800" dirty="0" err="1">
                <a:solidFill>
                  <a:schemeClr val="tx1"/>
                </a:solidFill>
              </a:rPr>
              <a:t>Faktor</a:t>
            </a:r>
            <a:r>
              <a:rPr lang="en-US" sz="2800" dirty="0">
                <a:solidFill>
                  <a:schemeClr val="tx1"/>
                </a:solidFill>
              </a:rPr>
              <a:t> </a:t>
            </a:r>
            <a:r>
              <a:rPr lang="en-US" sz="2800" dirty="0" err="1">
                <a:solidFill>
                  <a:schemeClr val="tx1"/>
                </a:solidFill>
              </a:rPr>
              <a:t>konversi</a:t>
            </a:r>
            <a:endParaRPr lang="en-US" sz="2800" dirty="0">
              <a:solidFill>
                <a:schemeClr val="tx1"/>
              </a:solidFill>
            </a:endParaRPr>
          </a:p>
        </p:txBody>
      </p:sp>
      <p:cxnSp>
        <p:nvCxnSpPr>
          <p:cNvPr id="18436" name="Straight Arrow Connector 3"/>
          <p:cNvCxnSpPr>
            <a:cxnSpLocks noChangeShapeType="1"/>
          </p:cNvCxnSpPr>
          <p:nvPr/>
        </p:nvCxnSpPr>
        <p:spPr bwMode="auto">
          <a:xfrm>
            <a:off x="4328746" y="3657600"/>
            <a:ext cx="1386254"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772807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418</TotalTime>
  <Words>1980</Words>
  <Application>Microsoft Office PowerPoint</Application>
  <PresentationFormat>Widescreen</PresentationFormat>
  <Paragraphs>335</Paragraphs>
  <Slides>38</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Arial</vt:lpstr>
      <vt:lpstr>Calibri</vt:lpstr>
      <vt:lpstr>Century Schoolbook</vt:lpstr>
      <vt:lpstr>Comic Sans MS</vt:lpstr>
      <vt:lpstr>Corbel</vt:lpstr>
      <vt:lpstr>Courier New</vt:lpstr>
      <vt:lpstr>League Spartan</vt:lpstr>
      <vt:lpstr>Poppins Bold</vt:lpstr>
      <vt:lpstr>Times New Roman</vt:lpstr>
      <vt:lpstr>Wingdings</vt:lpstr>
      <vt:lpstr>Office Theme</vt:lpstr>
      <vt:lpstr>PowerPoint Presentation</vt:lpstr>
      <vt:lpstr>Analisis  Protein</vt:lpstr>
      <vt:lpstr>Pentingnya mempelajari Prinsip  dan metode Analisa Protein</vt:lpstr>
      <vt:lpstr>Analisa protein dibutuhkan ketika....</vt:lpstr>
      <vt:lpstr>Metode analisa Protein</vt:lpstr>
      <vt:lpstr>1. Metoda Kjeldahl </vt:lpstr>
      <vt:lpstr>a. Tahap Destruksi</vt:lpstr>
      <vt:lpstr>b. Tahap Destilasi</vt:lpstr>
      <vt:lpstr>c. Tahap Titrasi</vt:lpstr>
      <vt:lpstr>Konversi Kadar N menjadi Kadar Protein pada Beberapa Bahan Pangan</vt:lpstr>
      <vt:lpstr>Metode Kjedahl</vt:lpstr>
      <vt:lpstr>Kjedahl Instrument</vt:lpstr>
      <vt:lpstr>Keunggulan dan Kelemahan Metode Kjeldahl</vt:lpstr>
      <vt:lpstr>Contoh soal</vt:lpstr>
      <vt:lpstr>PowerPoint Presentation</vt:lpstr>
      <vt:lpstr>2. Metode Titrasi Formol</vt:lpstr>
      <vt:lpstr>PowerPoint Presentation</vt:lpstr>
      <vt:lpstr>Contoh soal</vt:lpstr>
      <vt:lpstr>PowerPoint Presentation</vt:lpstr>
      <vt:lpstr>3. Folin- Lowry’s Method</vt:lpstr>
      <vt:lpstr>Lowry Method</vt:lpstr>
      <vt:lpstr>Keunggulan dan Kelemahan</vt:lpstr>
      <vt:lpstr>Absorpsi UV (280 nm)</vt:lpstr>
      <vt:lpstr>Bahan –Reagen Folin-Lowry</vt:lpstr>
      <vt:lpstr>Prosedur</vt:lpstr>
      <vt:lpstr> Cara Kerja Kedalam masing-masing tabung ditambahkan 1,0 ml reagen D segera dikocok dengan vortex dan diinkubasikan pada suhu ruang selama 15 menit Kemudian ditambah 3 ml reagen E (reagen Folin-Ciocalteu), dikocok dengan vortex secepatnya dan diinkubasikan pada suhu ruang selama  45 menit. Masing-masing tabung dibaca OD-nya dengan spektrofotometer pada panjang gelombang 540 nm.  Hasil pembacaan dibuat kurva standar dan persamaan regresi linier yang menunjukkan hubungan antara konsentrasi protein (absis) dan OD (ordinat).  Persamaan regresi kurva standar BSA yang dimaksud adalah:                                                 Y = a + bX    Keterangan  Y = absorbansi spektrofotometer      a  = konstanta      b  = koefisien regresi (slope)      X = konsentrasi protein.          </vt:lpstr>
      <vt:lpstr>PowerPoint Presentation</vt:lpstr>
      <vt:lpstr>Sekilas Spektrofotometer UV-VIS</vt:lpstr>
      <vt:lpstr>PowerPoint Presentation</vt:lpstr>
      <vt:lpstr>PowerPoint Presentation</vt:lpstr>
      <vt:lpstr>PowerPoint Presentation</vt:lpstr>
      <vt:lpstr>Contoh soal :</vt:lpstr>
      <vt:lpstr>PowerPoint Presentation</vt:lpstr>
      <vt:lpstr>Jawab </vt:lpstr>
      <vt:lpstr>2. Mencari Persamaan Regresi lar. Standard menggunakan exel ( Lihat penjelasan pada Video) Persamaan Regresi : Y = 0,1759x+ 0,0024</vt:lpstr>
      <vt:lpstr>PowerPoint Presentation</vt:lpstr>
      <vt:lpstr>Referensi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Analisa Protein</dc:title>
  <dc:creator>Asus</dc:creator>
  <cp:lastModifiedBy>agustina tari</cp:lastModifiedBy>
  <cp:revision>55</cp:revision>
  <dcterms:created xsi:type="dcterms:W3CDTF">2020-04-07T03:09:28Z</dcterms:created>
  <dcterms:modified xsi:type="dcterms:W3CDTF">2024-10-13T10:16:10Z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2017-05-05T00:00:00Z</vt:filetime>
  </property>
  <property fmtid="{D5CDD505-2E9C-101B-9397-08002B2CF9AE}" pid="3" name="Creator">
    <vt:lpwstr>Microsoft® PowerPoint® 2016</vt:lpwstr>
  </property>
  <property fmtid="{D5CDD505-2E9C-101B-9397-08002B2CF9AE}" pid="4" name="LastSaved">
    <vt:filetime>2020-04-07T00:00:00Z</vt:filetime>
  </property>
</Properties>
</file>