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1"/>
  </p:notesMasterIdLst>
  <p:handoutMasterIdLst>
    <p:handoutMasterId r:id="rId22"/>
  </p:handoutMasterIdLst>
  <p:sldIdLst>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4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5226" autoAdjust="0"/>
  </p:normalViewPr>
  <p:slideViewPr>
    <p:cSldViewPr snapToGrid="0">
      <p:cViewPr varScale="1">
        <p:scale>
          <a:sx n="69" d="100"/>
          <a:sy n="69" d="100"/>
        </p:scale>
        <p:origin x="101" y="33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8/28/2023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2" name="Google Shape;322;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 name="Google Shape;328;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4" name="Google Shape;334;p4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0" name="Google Shape;340;p4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p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2" name="Google Shape;352;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1823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0" name="Google Shape;280;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6" name="Google Shape;286;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4" name="Google Shape;304;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6" name="Google Shape;316;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a:lstStyle/>
          <a:p>
            <a:fld id="{6FCA8E82-58CD-E045-8B98-B7A85B79B752}" type="datetime4">
              <a:rPr lang="en-US" smtClean="0"/>
              <a:pPr/>
              <a:t>August 28, 2023</a:t>
            </a:fld>
            <a:endParaRPr lang="en-US"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a:lstStyle/>
          <a:p>
            <a:r>
              <a:rPr lang="en-US"/>
              <a:t>Annual Review</a:t>
            </a:r>
            <a:endParaRPr lang="en-US" b="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850334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32152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a:lstStyle/>
          <a:p>
            <a:fld id="{6FCA8E82-58CD-E045-8B98-B7A85B79B752}" type="datetime4">
              <a:rPr lang="en-US" smtClean="0"/>
              <a:pPr/>
              <a:t>August 28, 2023</a:t>
            </a:fld>
            <a:endParaRPr lang="en-US" dirty="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August 28, 2023</a:t>
            </a:fld>
            <a:endParaRPr lang="en-US" dirty="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 id="2147483694" r:id="rId14"/>
    <p:sldLayoutId id="2147483695" r:id="rId15"/>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4"/>
          <p:cNvSpPr txBox="1">
            <a:spLocks noGrp="1"/>
          </p:cNvSpPr>
          <p:nvPr>
            <p:ph type="ctrTitle"/>
          </p:nvPr>
        </p:nvSpPr>
        <p:spPr>
          <a:xfrm>
            <a:off x="6367054" y="2116182"/>
            <a:ext cx="5491571" cy="1514019"/>
          </a:xfrm>
        </p:spPr>
        <p:txBody>
          <a:bodyPr spcFirstLastPara="1" vert="horz" lIns="91425" tIns="45700" rIns="91425" bIns="45700" rtlCol="0" anchor="b" anchorCtr="0">
            <a:normAutofit/>
          </a:bodyPr>
          <a:lstStyle/>
          <a:p>
            <a:pPr>
              <a:buSzPts val="4400"/>
            </a:pPr>
            <a:r>
              <a:rPr lang="en-US" sz="5100" err="1"/>
              <a:t>Akibat</a:t>
            </a:r>
            <a:r>
              <a:rPr lang="en-US" sz="5100"/>
              <a:t> Hukum </a:t>
            </a:r>
            <a:r>
              <a:rPr lang="en-US" sz="5100" err="1"/>
              <a:t>Pernyataan</a:t>
            </a:r>
            <a:r>
              <a:rPr lang="en-US" sz="5100"/>
              <a:t> </a:t>
            </a:r>
            <a:r>
              <a:rPr lang="en-US" sz="5100" err="1"/>
              <a:t>Pailit</a:t>
            </a:r>
            <a:endParaRPr lang="en-US" sz="5100"/>
          </a:p>
        </p:txBody>
      </p:sp>
      <p:sp>
        <p:nvSpPr>
          <p:cNvPr id="276" name="Text Placeholder 2">
            <a:extLst>
              <a:ext uri="{FF2B5EF4-FFF2-40B4-BE49-F238E27FC236}">
                <a16:creationId xmlns:a16="http://schemas.microsoft.com/office/drawing/2014/main" id="{AAF2C160-51CA-418F-47E7-FC3F27AE7176}"/>
              </a:ext>
            </a:extLst>
          </p:cNvPr>
          <p:cNvSpPr>
            <a:spLocks noGrp="1"/>
          </p:cNvSpPr>
          <p:nvPr>
            <p:ph type="body" sz="quarter" idx="11"/>
          </p:nvPr>
        </p:nvSpPr>
        <p:spPr>
          <a:xfrm>
            <a:off x="6367055" y="4549553"/>
            <a:ext cx="5491570" cy="953337"/>
          </a:xfrm>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3"/>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25" name="Google Shape;325;p53"/>
          <p:cNvSpPr txBox="1">
            <a:spLocks noGrp="1"/>
          </p:cNvSpPr>
          <p:nvPr>
            <p:ph type="body" idx="1"/>
          </p:nvPr>
        </p:nvSpPr>
        <p:spPr>
          <a:xfrm>
            <a:off x="1981200" y="285729"/>
            <a:ext cx="8229600" cy="5840435"/>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dirty="0" err="1"/>
              <a:t>Pasal</a:t>
            </a:r>
            <a:r>
              <a:rPr lang="en-US" dirty="0"/>
              <a:t> 22 UUK </a:t>
            </a:r>
            <a:r>
              <a:rPr lang="en-US" dirty="0" err="1"/>
              <a:t>menyebutkan</a:t>
            </a:r>
            <a:r>
              <a:rPr lang="en-US" dirty="0"/>
              <a:t>, </a:t>
            </a:r>
            <a:r>
              <a:rPr lang="en-US" dirty="0" err="1"/>
              <a:t>ada</a:t>
            </a:r>
            <a:r>
              <a:rPr lang="en-US" dirty="0"/>
              <a:t> </a:t>
            </a:r>
            <a:r>
              <a:rPr lang="en-US" dirty="0" err="1"/>
              <a:t>tiga</a:t>
            </a:r>
            <a:r>
              <a:rPr lang="en-US" dirty="0"/>
              <a:t> </a:t>
            </a:r>
            <a:r>
              <a:rPr lang="en-US" dirty="0" err="1"/>
              <a:t>jenis</a:t>
            </a:r>
            <a:r>
              <a:rPr lang="en-US" dirty="0"/>
              <a:t> </a:t>
            </a:r>
            <a:r>
              <a:rPr lang="en-US" dirty="0" err="1"/>
              <a:t>kekayaan</a:t>
            </a:r>
            <a:r>
              <a:rPr lang="en-US" dirty="0"/>
              <a:t> </a:t>
            </a:r>
            <a:r>
              <a:rPr lang="en-US" dirty="0" err="1"/>
              <a:t>debitor</a:t>
            </a:r>
            <a:r>
              <a:rPr lang="en-US" dirty="0"/>
              <a:t> yang </a:t>
            </a:r>
            <a:r>
              <a:rPr lang="en-US" dirty="0" err="1"/>
              <a:t>tidak</a:t>
            </a:r>
            <a:r>
              <a:rPr lang="en-US" dirty="0"/>
              <a:t> </a:t>
            </a:r>
            <a:r>
              <a:rPr lang="en-US" dirty="0" err="1"/>
              <a:t>termasuk</a:t>
            </a:r>
            <a:r>
              <a:rPr lang="en-US" dirty="0"/>
              <a:t> </a:t>
            </a:r>
            <a:r>
              <a:rPr lang="en-US" dirty="0" err="1"/>
              <a:t>ke</a:t>
            </a:r>
            <a:r>
              <a:rPr lang="en-US" dirty="0"/>
              <a:t> </a:t>
            </a:r>
            <a:r>
              <a:rPr lang="en-US" dirty="0" err="1"/>
              <a:t>dalam</a:t>
            </a:r>
            <a:r>
              <a:rPr lang="en-US" dirty="0"/>
              <a:t> </a:t>
            </a:r>
            <a:r>
              <a:rPr lang="en-US" dirty="0" err="1"/>
              <a:t>harta</a:t>
            </a:r>
            <a:r>
              <a:rPr lang="en-US" dirty="0"/>
              <a:t> </a:t>
            </a:r>
            <a:r>
              <a:rPr lang="en-US" dirty="0" err="1"/>
              <a:t>pailit</a:t>
            </a:r>
            <a:r>
              <a:rPr lang="en-US" dirty="0"/>
              <a:t>, </a:t>
            </a:r>
            <a:r>
              <a:rPr lang="en-US" dirty="0" err="1"/>
              <a:t>yaitu</a:t>
            </a:r>
            <a:r>
              <a:rPr lang="en-US" dirty="0"/>
              <a:t> :</a:t>
            </a:r>
            <a:br>
              <a:rPr lang="en-US" dirty="0"/>
            </a:br>
            <a:r>
              <a:rPr lang="en-US" dirty="0"/>
              <a:t>1. </a:t>
            </a:r>
            <a:r>
              <a:rPr lang="en-US" dirty="0" err="1"/>
              <a:t>benda</a:t>
            </a:r>
            <a:r>
              <a:rPr lang="en-US" dirty="0"/>
              <a:t>, </a:t>
            </a:r>
            <a:r>
              <a:rPr lang="en-US" dirty="0" err="1"/>
              <a:t>termasuk</a:t>
            </a:r>
            <a:r>
              <a:rPr lang="en-US" dirty="0"/>
              <a:t> </a:t>
            </a:r>
            <a:r>
              <a:rPr lang="en-US" dirty="0" err="1"/>
              <a:t>hewan</a:t>
            </a:r>
            <a:r>
              <a:rPr lang="en-US" dirty="0"/>
              <a:t> yang </a:t>
            </a:r>
            <a:r>
              <a:rPr lang="en-US" dirty="0" err="1"/>
              <a:t>benar-benar</a:t>
            </a:r>
            <a:r>
              <a:rPr lang="en-US" dirty="0"/>
              <a:t> </a:t>
            </a:r>
            <a:r>
              <a:rPr lang="en-US" dirty="0" err="1"/>
              <a:t>dibutuhkan</a:t>
            </a:r>
            <a:r>
              <a:rPr lang="en-US" dirty="0"/>
              <a:t> oleh </a:t>
            </a:r>
            <a:r>
              <a:rPr lang="en-US" dirty="0" err="1"/>
              <a:t>Debitor</a:t>
            </a:r>
            <a:r>
              <a:rPr lang="en-US" dirty="0"/>
              <a:t> </a:t>
            </a:r>
            <a:r>
              <a:rPr lang="en-US" dirty="0" err="1"/>
              <a:t>sehubungan</a:t>
            </a:r>
            <a:r>
              <a:rPr lang="en-US" dirty="0"/>
              <a:t> </a:t>
            </a:r>
            <a:r>
              <a:rPr lang="en-US" dirty="0" err="1"/>
              <a:t>dengan</a:t>
            </a:r>
            <a:r>
              <a:rPr lang="en-US" dirty="0"/>
              <a:t> </a:t>
            </a:r>
            <a:r>
              <a:rPr lang="en-US" dirty="0" err="1"/>
              <a:t>pekerjaannya</a:t>
            </a:r>
            <a:r>
              <a:rPr lang="en-US" dirty="0"/>
              <a:t>, </a:t>
            </a:r>
            <a:r>
              <a:rPr lang="en-US" dirty="0" err="1"/>
              <a:t>perlengkapannya</a:t>
            </a:r>
            <a:r>
              <a:rPr lang="en-US" dirty="0"/>
              <a:t>, </a:t>
            </a:r>
            <a:r>
              <a:rPr lang="en-US" dirty="0" err="1"/>
              <a:t>alat-alat</a:t>
            </a:r>
            <a:r>
              <a:rPr lang="en-US" dirty="0"/>
              <a:t> </a:t>
            </a:r>
            <a:r>
              <a:rPr lang="en-US" dirty="0" err="1"/>
              <a:t>medis</a:t>
            </a:r>
            <a:r>
              <a:rPr lang="en-US" dirty="0"/>
              <a:t> yang </a:t>
            </a:r>
            <a:r>
              <a:rPr lang="en-US" dirty="0" err="1"/>
              <a:t>dipergunakan</a:t>
            </a:r>
            <a:r>
              <a:rPr lang="en-US" dirty="0"/>
              <a:t> </a:t>
            </a:r>
            <a:r>
              <a:rPr lang="en-US" dirty="0" err="1"/>
              <a:t>untuk</a:t>
            </a:r>
            <a:r>
              <a:rPr lang="en-US" dirty="0"/>
              <a:t> </a:t>
            </a:r>
            <a:r>
              <a:rPr lang="en-US" dirty="0" err="1"/>
              <a:t>kesehatan</a:t>
            </a:r>
            <a:r>
              <a:rPr lang="en-US" dirty="0"/>
              <a:t>, </a:t>
            </a:r>
            <a:r>
              <a:rPr lang="en-US" dirty="0" err="1"/>
              <a:t>tempat</a:t>
            </a:r>
            <a:r>
              <a:rPr lang="en-US" dirty="0"/>
              <a:t> </a:t>
            </a:r>
            <a:r>
              <a:rPr lang="en-US" dirty="0" err="1"/>
              <a:t>tidur</a:t>
            </a:r>
            <a:r>
              <a:rPr lang="en-US" dirty="0"/>
              <a:t> dan </a:t>
            </a:r>
            <a:r>
              <a:rPr lang="en-US" dirty="0" err="1"/>
              <a:t>perlengkapannya</a:t>
            </a:r>
            <a:r>
              <a:rPr lang="en-US" dirty="0"/>
              <a:t> yang </a:t>
            </a:r>
            <a:r>
              <a:rPr lang="en-US" dirty="0" err="1"/>
              <a:t>dipergunakan</a:t>
            </a:r>
            <a:r>
              <a:rPr lang="en-US" dirty="0"/>
              <a:t> oleh </a:t>
            </a:r>
            <a:r>
              <a:rPr lang="en-US" dirty="0" err="1"/>
              <a:t>Debitor</a:t>
            </a:r>
            <a:r>
              <a:rPr lang="en-US" dirty="0"/>
              <a:t> dan </a:t>
            </a:r>
            <a:r>
              <a:rPr lang="en-US" dirty="0" err="1"/>
              <a:t>keluarganya</a:t>
            </a:r>
            <a:r>
              <a:rPr lang="en-US" dirty="0"/>
              <a:t>, dan </a:t>
            </a:r>
            <a:r>
              <a:rPr lang="en-US" dirty="0" err="1"/>
              <a:t>bahan</a:t>
            </a:r>
            <a:r>
              <a:rPr lang="en-US" dirty="0"/>
              <a:t> </a:t>
            </a:r>
            <a:r>
              <a:rPr lang="en-US" dirty="0" err="1"/>
              <a:t>makanan</a:t>
            </a:r>
            <a:r>
              <a:rPr lang="en-US" dirty="0"/>
              <a:t> </a:t>
            </a:r>
            <a:r>
              <a:rPr lang="en-US" dirty="0" err="1"/>
              <a:t>untuk</a:t>
            </a:r>
            <a:r>
              <a:rPr lang="en-US" dirty="0"/>
              <a:t> 30 (</a:t>
            </a:r>
            <a:r>
              <a:rPr lang="en-US" dirty="0" err="1"/>
              <a:t>tiga</a:t>
            </a:r>
            <a:r>
              <a:rPr lang="en-US" dirty="0"/>
              <a:t> </a:t>
            </a:r>
            <a:r>
              <a:rPr lang="en-US" dirty="0" err="1"/>
              <a:t>puluh</a:t>
            </a:r>
            <a:r>
              <a:rPr lang="en-US" dirty="0"/>
              <a:t>) </a:t>
            </a:r>
            <a:r>
              <a:rPr lang="en-US" dirty="0" err="1"/>
              <a:t>hari</a:t>
            </a:r>
            <a:r>
              <a:rPr lang="en-US" dirty="0"/>
              <a:t> </a:t>
            </a:r>
            <a:r>
              <a:rPr lang="en-US" dirty="0" err="1"/>
              <a:t>bagi</a:t>
            </a:r>
            <a:r>
              <a:rPr lang="en-US" dirty="0"/>
              <a:t> </a:t>
            </a:r>
            <a:r>
              <a:rPr lang="en-US" dirty="0" err="1"/>
              <a:t>Debitor</a:t>
            </a:r>
            <a:r>
              <a:rPr lang="en-US" dirty="0"/>
              <a:t> dan </a:t>
            </a:r>
            <a:r>
              <a:rPr lang="en-US" dirty="0" err="1"/>
              <a:t>keluarganya</a:t>
            </a:r>
            <a:r>
              <a:rPr lang="en-US" dirty="0"/>
              <a:t>, yang </a:t>
            </a:r>
            <a:r>
              <a:rPr lang="en-US" dirty="0" err="1"/>
              <a:t>terdapat</a:t>
            </a:r>
            <a:r>
              <a:rPr lang="en-US" dirty="0"/>
              <a:t> di </a:t>
            </a:r>
            <a:r>
              <a:rPr lang="en-US" dirty="0" err="1"/>
              <a:t>tempat</a:t>
            </a:r>
            <a:r>
              <a:rPr lang="en-US" dirty="0"/>
              <a:t> </a:t>
            </a:r>
            <a:r>
              <a:rPr lang="en-US" dirty="0" err="1"/>
              <a:t>itu</a:t>
            </a:r>
            <a:r>
              <a:rPr lang="en-US" dirty="0"/>
              <a: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1" name="Google Shape;331;p54"/>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lnSpc>
                <a:spcPct val="90000"/>
              </a:lnSpc>
              <a:spcBef>
                <a:spcPts val="0"/>
              </a:spcBef>
              <a:buSzPts val="3200"/>
            </a:pPr>
            <a:r>
              <a:rPr lang="en-US" sz="2400" dirty="0"/>
              <a:t>2. </a:t>
            </a:r>
            <a:r>
              <a:rPr lang="en-US" sz="2400" dirty="0" err="1"/>
              <a:t>segala</a:t>
            </a:r>
            <a:r>
              <a:rPr lang="en-US" sz="2400" dirty="0"/>
              <a:t> </a:t>
            </a:r>
            <a:r>
              <a:rPr lang="en-US" sz="2400" dirty="0" err="1"/>
              <a:t>sesuatu</a:t>
            </a:r>
            <a:r>
              <a:rPr lang="en-US" sz="2400" dirty="0"/>
              <a:t> yang </a:t>
            </a:r>
            <a:r>
              <a:rPr lang="en-US" sz="2400" dirty="0" err="1"/>
              <a:t>diperoleh</a:t>
            </a:r>
            <a:r>
              <a:rPr lang="en-US" sz="2400" dirty="0"/>
              <a:t> </a:t>
            </a:r>
            <a:r>
              <a:rPr lang="en-US" sz="2400" dirty="0" err="1"/>
              <a:t>Debitor</a:t>
            </a:r>
            <a:r>
              <a:rPr lang="en-US" sz="2400" dirty="0"/>
              <a:t> </a:t>
            </a:r>
            <a:r>
              <a:rPr lang="en-US" sz="2400" dirty="0" err="1"/>
              <a:t>dari</a:t>
            </a:r>
            <a:r>
              <a:rPr lang="en-US" sz="2400" dirty="0"/>
              <a:t> </a:t>
            </a:r>
            <a:r>
              <a:rPr lang="en-US" sz="2400" dirty="0" err="1"/>
              <a:t>pekerjaannya</a:t>
            </a:r>
            <a:r>
              <a:rPr lang="en-US" sz="2400" dirty="0"/>
              <a:t> </a:t>
            </a:r>
            <a:r>
              <a:rPr lang="en-US" sz="2400" dirty="0" err="1"/>
              <a:t>sendiri</a:t>
            </a:r>
            <a:r>
              <a:rPr lang="en-US" sz="2400" dirty="0"/>
              <a:t> </a:t>
            </a:r>
            <a:r>
              <a:rPr lang="en-US" sz="2400" dirty="0" err="1"/>
              <a:t>sebagai</a:t>
            </a:r>
            <a:r>
              <a:rPr lang="en-US" sz="2400" dirty="0"/>
              <a:t> </a:t>
            </a:r>
            <a:r>
              <a:rPr lang="en-US" sz="2400" dirty="0" err="1"/>
              <a:t>penggajian</a:t>
            </a:r>
            <a:r>
              <a:rPr lang="en-US" sz="2400" dirty="0"/>
              <a:t> </a:t>
            </a:r>
            <a:r>
              <a:rPr lang="en-US" sz="2400" dirty="0" err="1"/>
              <a:t>dari</a:t>
            </a:r>
            <a:r>
              <a:rPr lang="en-US" sz="2400" dirty="0"/>
              <a:t> </a:t>
            </a:r>
            <a:r>
              <a:rPr lang="en-US" sz="2400" dirty="0" err="1"/>
              <a:t>suatu</a:t>
            </a:r>
            <a:r>
              <a:rPr lang="en-US" sz="2400" dirty="0"/>
              <a:t> </a:t>
            </a:r>
            <a:r>
              <a:rPr lang="en-US" sz="2400" dirty="0" err="1"/>
              <a:t>jabatan</a:t>
            </a:r>
            <a:r>
              <a:rPr lang="en-US" sz="2400" dirty="0"/>
              <a:t> atau </a:t>
            </a:r>
            <a:r>
              <a:rPr lang="en-US" sz="2400" dirty="0" err="1"/>
              <a:t>jasa</a:t>
            </a:r>
            <a:r>
              <a:rPr lang="en-US" sz="2400" dirty="0"/>
              <a:t>, </a:t>
            </a:r>
            <a:r>
              <a:rPr lang="en-US" sz="2400" dirty="0" err="1"/>
              <a:t>sebagai</a:t>
            </a:r>
            <a:r>
              <a:rPr lang="en-US" sz="2400" dirty="0"/>
              <a:t> </a:t>
            </a:r>
            <a:r>
              <a:rPr lang="en-US" sz="2400" dirty="0" err="1"/>
              <a:t>upah</a:t>
            </a:r>
            <a:r>
              <a:rPr lang="en-US" sz="2400" dirty="0"/>
              <a:t>, </a:t>
            </a:r>
            <a:r>
              <a:rPr lang="en-US" sz="2400" dirty="0" err="1"/>
              <a:t>pensiun</a:t>
            </a:r>
            <a:r>
              <a:rPr lang="en-US" sz="2400" dirty="0"/>
              <a:t>, uang </a:t>
            </a:r>
            <a:r>
              <a:rPr lang="en-US" sz="2400" dirty="0" err="1"/>
              <a:t>tunggu</a:t>
            </a:r>
            <a:r>
              <a:rPr lang="en-US" sz="2400" dirty="0"/>
              <a:t> atau uang </a:t>
            </a:r>
            <a:r>
              <a:rPr lang="en-US" sz="2400" dirty="0" err="1"/>
              <a:t>tunjangan</a:t>
            </a:r>
            <a:r>
              <a:rPr lang="en-US" sz="2400" dirty="0"/>
              <a:t>, </a:t>
            </a:r>
            <a:r>
              <a:rPr lang="en-US" sz="2400" dirty="0" err="1"/>
              <a:t>sejauh</a:t>
            </a:r>
            <a:r>
              <a:rPr lang="en-US" sz="2400" dirty="0"/>
              <a:t> yang </a:t>
            </a:r>
            <a:r>
              <a:rPr lang="en-US" sz="2400" dirty="0" err="1"/>
              <a:t>ditentukan</a:t>
            </a:r>
            <a:r>
              <a:rPr lang="en-US" sz="2400" dirty="0"/>
              <a:t> oleh Hakim </a:t>
            </a:r>
            <a:r>
              <a:rPr lang="en-US" sz="2400" dirty="0" err="1"/>
              <a:t>Pengawas</a:t>
            </a:r>
            <a:r>
              <a:rPr lang="en-US" sz="2400" dirty="0"/>
              <a:t>; atau</a:t>
            </a:r>
            <a:br>
              <a:rPr lang="en-US" sz="2400" dirty="0"/>
            </a:br>
            <a:r>
              <a:rPr lang="en-US" sz="2400" dirty="0"/>
              <a:t>3. uang yang </a:t>
            </a:r>
            <a:r>
              <a:rPr lang="en-US" sz="2400" dirty="0" err="1"/>
              <a:t>diberikan</a:t>
            </a:r>
            <a:r>
              <a:rPr lang="en-US" sz="2400" dirty="0"/>
              <a:t> </a:t>
            </a:r>
            <a:r>
              <a:rPr lang="en-US" sz="2400" dirty="0" err="1"/>
              <a:t>kepada</a:t>
            </a:r>
            <a:r>
              <a:rPr lang="en-US" sz="2400" dirty="0"/>
              <a:t> </a:t>
            </a:r>
            <a:r>
              <a:rPr lang="en-US" sz="2400" dirty="0" err="1"/>
              <a:t>Debitor</a:t>
            </a:r>
            <a:r>
              <a:rPr lang="en-US" sz="2400" dirty="0"/>
              <a:t> untuk </a:t>
            </a:r>
            <a:r>
              <a:rPr lang="en-US" sz="2400" dirty="0" err="1"/>
              <a:t>memenuhi</a:t>
            </a:r>
            <a:r>
              <a:rPr lang="en-US" sz="2400" dirty="0"/>
              <a:t> </a:t>
            </a:r>
            <a:r>
              <a:rPr lang="en-US" sz="2400" dirty="0" err="1"/>
              <a:t>suatu</a:t>
            </a:r>
            <a:r>
              <a:rPr lang="en-US" sz="2400" dirty="0"/>
              <a:t> </a:t>
            </a:r>
            <a:r>
              <a:rPr lang="en-US" sz="2400" dirty="0" err="1"/>
              <a:t>kewajiban</a:t>
            </a:r>
            <a:r>
              <a:rPr lang="en-US" sz="2400" dirty="0"/>
              <a:t> </a:t>
            </a:r>
            <a:r>
              <a:rPr lang="en-US" sz="2400" dirty="0" err="1"/>
              <a:t>memberi</a:t>
            </a:r>
            <a:r>
              <a:rPr lang="en-US" sz="2400" dirty="0"/>
              <a:t> </a:t>
            </a:r>
            <a:r>
              <a:rPr lang="en-US" sz="2400" dirty="0" err="1"/>
              <a:t>nafkah</a:t>
            </a:r>
            <a:r>
              <a:rPr lang="en-US" sz="2400" dirty="0"/>
              <a:t> </a:t>
            </a:r>
            <a:r>
              <a:rPr lang="en-US" sz="2400" dirty="0" err="1"/>
              <a:t>menurut</a:t>
            </a:r>
            <a:r>
              <a:rPr lang="en-US" sz="2400" dirty="0"/>
              <a:t> </a:t>
            </a:r>
            <a:r>
              <a:rPr lang="en-US" sz="2400" dirty="0" err="1"/>
              <a:t>undang-undang</a:t>
            </a:r>
            <a:r>
              <a:rPr lang="en-US" sz="2400" dirty="0"/>
              <a:t>.</a:t>
            </a:r>
            <a:endParaRP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55"/>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37" name="Google Shape;337;p55"/>
          <p:cNvSpPr txBox="1">
            <a:spLocks noGrp="1"/>
          </p:cNvSpPr>
          <p:nvPr>
            <p:ph type="body" idx="1"/>
          </p:nvPr>
        </p:nvSpPr>
        <p:spPr>
          <a:xfrm>
            <a:off x="1981200" y="1357299"/>
            <a:ext cx="8229600" cy="4768865"/>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a:t>Pasal 62 Undang-Undang Kepailian menyatakan bahwa dalam hal suami atau istri dinyatakan pailit maka istri atau suaminya berhak mengambil kembali semua benda bergerak dan tidak bergerak yang merupakan harta bawaan dari istri atau suami dan harta yang diperoleh masing-masing sebagai hadiah atau warisan.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6"/>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43" name="Google Shape;343;p56"/>
          <p:cNvSpPr txBox="1">
            <a:spLocks noGrp="1"/>
          </p:cNvSpPr>
          <p:nvPr>
            <p:ph type="body" idx="1"/>
          </p:nvPr>
        </p:nvSpPr>
        <p:spPr>
          <a:xfrm>
            <a:off x="1981200" y="1600201"/>
            <a:ext cx="8229600" cy="4525963"/>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dirty="0"/>
              <a:t>Jika </a:t>
            </a:r>
            <a:r>
              <a:rPr lang="en-US" dirty="0" err="1"/>
              <a:t>benda</a:t>
            </a:r>
            <a:r>
              <a:rPr lang="en-US" dirty="0"/>
              <a:t> </a:t>
            </a:r>
            <a:r>
              <a:rPr lang="en-US" dirty="0" err="1"/>
              <a:t>milik</a:t>
            </a:r>
            <a:r>
              <a:rPr lang="en-US" dirty="0"/>
              <a:t> </a:t>
            </a:r>
            <a:r>
              <a:rPr lang="en-US" dirty="0" err="1"/>
              <a:t>istri</a:t>
            </a:r>
            <a:r>
              <a:rPr lang="en-US" dirty="0"/>
              <a:t> </a:t>
            </a:r>
            <a:r>
              <a:rPr lang="en-US" dirty="0" err="1"/>
              <a:t>atau</a:t>
            </a:r>
            <a:r>
              <a:rPr lang="en-US" dirty="0"/>
              <a:t> </a:t>
            </a:r>
            <a:r>
              <a:rPr lang="en-US" dirty="0" err="1"/>
              <a:t>suami</a:t>
            </a:r>
            <a:r>
              <a:rPr lang="en-US" dirty="0"/>
              <a:t> </a:t>
            </a:r>
            <a:r>
              <a:rPr lang="en-US" dirty="0" err="1"/>
              <a:t>telah</a:t>
            </a:r>
            <a:r>
              <a:rPr lang="en-US" dirty="0"/>
              <a:t> </a:t>
            </a:r>
            <a:r>
              <a:rPr lang="en-US" dirty="0" err="1"/>
              <a:t>dijual</a:t>
            </a:r>
            <a:r>
              <a:rPr lang="en-US" dirty="0"/>
              <a:t> oleh </a:t>
            </a:r>
            <a:r>
              <a:rPr lang="en-US" dirty="0" err="1"/>
              <a:t>suami</a:t>
            </a:r>
            <a:r>
              <a:rPr lang="en-US" dirty="0"/>
              <a:t> </a:t>
            </a:r>
            <a:r>
              <a:rPr lang="en-US" dirty="0" err="1"/>
              <a:t>atau</a:t>
            </a:r>
            <a:r>
              <a:rPr lang="en-US" dirty="0"/>
              <a:t> </a:t>
            </a:r>
            <a:r>
              <a:rPr lang="en-US" dirty="0" err="1"/>
              <a:t>istri</a:t>
            </a:r>
            <a:r>
              <a:rPr lang="en-US" dirty="0"/>
              <a:t> dan </a:t>
            </a:r>
            <a:r>
              <a:rPr lang="en-US" dirty="0" err="1"/>
              <a:t>harganya</a:t>
            </a:r>
            <a:r>
              <a:rPr lang="en-US" dirty="0"/>
              <a:t> </a:t>
            </a:r>
            <a:r>
              <a:rPr lang="en-US" dirty="0" err="1"/>
              <a:t>belum</a:t>
            </a:r>
            <a:r>
              <a:rPr lang="en-US" dirty="0"/>
              <a:t> </a:t>
            </a:r>
            <a:r>
              <a:rPr lang="en-US" dirty="0" err="1"/>
              <a:t>dibayar</a:t>
            </a:r>
            <a:r>
              <a:rPr lang="en-US" dirty="0"/>
              <a:t> </a:t>
            </a:r>
            <a:r>
              <a:rPr lang="en-US" dirty="0" err="1"/>
              <a:t>atau</a:t>
            </a:r>
            <a:r>
              <a:rPr lang="en-US" dirty="0"/>
              <a:t> uang </a:t>
            </a:r>
            <a:r>
              <a:rPr lang="en-US" dirty="0" err="1"/>
              <a:t>hasil</a:t>
            </a:r>
            <a:r>
              <a:rPr lang="en-US" dirty="0"/>
              <a:t> </a:t>
            </a:r>
            <a:r>
              <a:rPr lang="en-US" dirty="0" err="1"/>
              <a:t>penjualan</a:t>
            </a:r>
            <a:r>
              <a:rPr lang="en-US" dirty="0"/>
              <a:t> </a:t>
            </a:r>
            <a:r>
              <a:rPr lang="en-US" dirty="0" err="1"/>
              <a:t>belum</a:t>
            </a:r>
            <a:r>
              <a:rPr lang="en-US" dirty="0"/>
              <a:t> </a:t>
            </a:r>
            <a:r>
              <a:rPr lang="en-US" dirty="0" err="1"/>
              <a:t>tercampur</a:t>
            </a:r>
            <a:r>
              <a:rPr lang="en-US" dirty="0"/>
              <a:t> </a:t>
            </a:r>
            <a:r>
              <a:rPr lang="en-US" dirty="0" err="1"/>
              <a:t>dalam</a:t>
            </a:r>
            <a:r>
              <a:rPr lang="en-US" dirty="0"/>
              <a:t> </a:t>
            </a:r>
            <a:r>
              <a:rPr lang="en-US" dirty="0" err="1"/>
              <a:t>harta</a:t>
            </a:r>
            <a:r>
              <a:rPr lang="en-US" dirty="0"/>
              <a:t> </a:t>
            </a:r>
            <a:r>
              <a:rPr lang="en-US" dirty="0" err="1"/>
              <a:t>pailit</a:t>
            </a:r>
            <a:r>
              <a:rPr lang="en-US" dirty="0"/>
              <a:t> </a:t>
            </a:r>
            <a:r>
              <a:rPr lang="en-US" dirty="0" err="1"/>
              <a:t>maka</a:t>
            </a:r>
            <a:r>
              <a:rPr lang="en-US" dirty="0"/>
              <a:t> </a:t>
            </a:r>
            <a:r>
              <a:rPr lang="en-US" dirty="0" err="1"/>
              <a:t>istri</a:t>
            </a:r>
            <a:r>
              <a:rPr lang="en-US" dirty="0"/>
              <a:t> </a:t>
            </a:r>
            <a:r>
              <a:rPr lang="en-US" dirty="0" err="1"/>
              <a:t>atau</a:t>
            </a:r>
            <a:r>
              <a:rPr lang="en-US" dirty="0"/>
              <a:t> </a:t>
            </a:r>
            <a:r>
              <a:rPr lang="en-US" dirty="0" err="1"/>
              <a:t>suami</a:t>
            </a:r>
            <a:r>
              <a:rPr lang="en-US" dirty="0"/>
              <a:t> </a:t>
            </a:r>
            <a:r>
              <a:rPr lang="en-US" dirty="0" err="1"/>
              <a:t>berhak</a:t>
            </a:r>
            <a:r>
              <a:rPr lang="en-US" dirty="0"/>
              <a:t> </a:t>
            </a:r>
            <a:r>
              <a:rPr lang="en-US" dirty="0" err="1"/>
              <a:t>mengambil</a:t>
            </a:r>
            <a:r>
              <a:rPr lang="en-US" dirty="0"/>
              <a:t> </a:t>
            </a:r>
            <a:r>
              <a:rPr lang="en-US" dirty="0" err="1"/>
              <a:t>kembali</a:t>
            </a:r>
            <a:r>
              <a:rPr lang="en-US" dirty="0"/>
              <a:t> uang </a:t>
            </a:r>
            <a:r>
              <a:rPr lang="en-US" dirty="0" err="1"/>
              <a:t>hasil</a:t>
            </a:r>
            <a:r>
              <a:rPr lang="en-US" dirty="0"/>
              <a:t> </a:t>
            </a:r>
            <a:r>
              <a:rPr lang="en-US" dirty="0" err="1"/>
              <a:t>penjualan</a:t>
            </a:r>
            <a:r>
              <a:rPr lang="en-US" dirty="0"/>
              <a:t> </a:t>
            </a:r>
            <a:r>
              <a:rPr lang="en-US" dirty="0" err="1"/>
              <a:t>tersebut</a:t>
            </a:r>
            <a:r>
              <a:rPr lang="en-US" dirty="0"/>
              <a:t>. </a:t>
            </a:r>
            <a:r>
              <a:rPr lang="en-US" dirty="0" err="1"/>
              <a:t>Untuk</a:t>
            </a:r>
            <a:r>
              <a:rPr lang="en-US" dirty="0"/>
              <a:t> </a:t>
            </a:r>
            <a:r>
              <a:rPr lang="en-US" dirty="0" err="1"/>
              <a:t>tagihan</a:t>
            </a:r>
            <a:r>
              <a:rPr lang="en-US" dirty="0"/>
              <a:t> yang </a:t>
            </a:r>
            <a:r>
              <a:rPr lang="en-US" dirty="0" err="1"/>
              <a:t>bersifat</a:t>
            </a:r>
            <a:r>
              <a:rPr lang="en-US" dirty="0"/>
              <a:t> </a:t>
            </a:r>
            <a:r>
              <a:rPr lang="en-US" dirty="0" err="1"/>
              <a:t>pribadi</a:t>
            </a:r>
            <a:r>
              <a:rPr lang="en-US" dirty="0"/>
              <a:t> </a:t>
            </a:r>
            <a:r>
              <a:rPr lang="en-US" dirty="0" err="1"/>
              <a:t>terhadap</a:t>
            </a:r>
            <a:r>
              <a:rPr lang="en-US" dirty="0"/>
              <a:t> </a:t>
            </a:r>
            <a:r>
              <a:rPr lang="en-US" dirty="0" err="1"/>
              <a:t>istri</a:t>
            </a:r>
            <a:r>
              <a:rPr lang="en-US" dirty="0"/>
              <a:t> </a:t>
            </a:r>
            <a:r>
              <a:rPr lang="en-US" dirty="0" err="1"/>
              <a:t>atau</a:t>
            </a:r>
            <a:r>
              <a:rPr lang="en-US" dirty="0"/>
              <a:t> </a:t>
            </a:r>
            <a:r>
              <a:rPr lang="en-US" dirty="0" err="1"/>
              <a:t>suami</a:t>
            </a:r>
            <a:r>
              <a:rPr lang="en-US" dirty="0"/>
              <a:t> </a:t>
            </a:r>
            <a:r>
              <a:rPr lang="en-US" dirty="0" err="1"/>
              <a:t>maka</a:t>
            </a:r>
            <a:r>
              <a:rPr lang="en-US" dirty="0"/>
              <a:t> </a:t>
            </a:r>
            <a:r>
              <a:rPr lang="en-US" dirty="0" err="1"/>
              <a:t>kreditor</a:t>
            </a:r>
            <a:r>
              <a:rPr lang="en-US" dirty="0"/>
              <a:t> </a:t>
            </a:r>
            <a:r>
              <a:rPr lang="en-US" dirty="0" err="1"/>
              <a:t>terhadap</a:t>
            </a:r>
            <a:r>
              <a:rPr lang="en-US" dirty="0"/>
              <a:t> </a:t>
            </a:r>
            <a:r>
              <a:rPr lang="en-US" dirty="0" err="1"/>
              <a:t>harta</a:t>
            </a:r>
            <a:r>
              <a:rPr lang="en-US" dirty="0"/>
              <a:t> </a:t>
            </a:r>
            <a:r>
              <a:rPr lang="en-US" dirty="0" err="1"/>
              <a:t>pailit</a:t>
            </a:r>
            <a:r>
              <a:rPr lang="en-US" dirty="0"/>
              <a:t> </a:t>
            </a:r>
            <a:r>
              <a:rPr lang="en-US" dirty="0" err="1"/>
              <a:t>adalah</a:t>
            </a:r>
            <a:r>
              <a:rPr lang="en-US" dirty="0"/>
              <a:t> </a:t>
            </a:r>
            <a:r>
              <a:rPr lang="en-US" dirty="0" err="1"/>
              <a:t>suami</a:t>
            </a:r>
            <a:r>
              <a:rPr lang="en-US" dirty="0"/>
              <a:t> </a:t>
            </a:r>
            <a:r>
              <a:rPr lang="en-US" dirty="0" err="1"/>
              <a:t>atau</a:t>
            </a:r>
            <a:r>
              <a:rPr lang="en-US" dirty="0"/>
              <a:t> </a:t>
            </a:r>
            <a:r>
              <a:rPr lang="en-US" dirty="0" err="1"/>
              <a:t>istri</a:t>
            </a:r>
            <a:r>
              <a:rPr lang="en-US" dirty="0"/>
              <a:t>.</a:t>
            </a:r>
            <a:endParaRPr dirty="0"/>
          </a:p>
          <a:p>
            <a:pPr marL="342900" indent="-139700">
              <a:spcBef>
                <a:spcPts val="640"/>
              </a:spcBef>
              <a:buSzPts val="32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7"/>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49" name="Google Shape;349;p57"/>
          <p:cNvSpPr txBox="1">
            <a:spLocks noGrp="1"/>
          </p:cNvSpPr>
          <p:nvPr>
            <p:ph type="body" idx="1"/>
          </p:nvPr>
        </p:nvSpPr>
        <p:spPr>
          <a:xfrm>
            <a:off x="1981200" y="285728"/>
            <a:ext cx="8229600" cy="6572272"/>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a:t>Istri atau suami tidak berhak menuntut atas keuntungan yang diperjanjiakan dalam perjanjian perkawinan kepada harta pailit suami atau istri yang dinyatakan pailit , demikian juga kreditor suami atau istri yang dinyatakan pailit tidak berhak menuntut keuntungan yang diperjanjikan dalam perjanjian perkawinan kepada istri atau suami yang dinyatakan pailit. Kepailitan suami atau istri yang dalam suatu persatuan harta, diperlakukan sebagai kepailitan persatuan harta tersebut. </a:t>
            </a:r>
            <a:br>
              <a:rPr lang="en-US"/>
            </a:b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5" name="Google Shape;355;p58"/>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lnSpc>
                <a:spcPct val="90000"/>
              </a:lnSpc>
              <a:spcBef>
                <a:spcPts val="0"/>
              </a:spcBef>
              <a:buSzPts val="3200"/>
            </a:pPr>
            <a:r>
              <a:rPr lang="en-US" sz="2200"/>
              <a:t>Kepailitan meliputi semua benda yang termasuk dalam persatuan, sedangkan kepailitan tersebut adalah untuk kepentingan semua kreditor yang berhak meminta pembayaran dari harta persatuan. Dalam hal suami atau istri yang dinyatakan pailit mempunyai benda yang tidak termasuk persatuan harta maka benda tersebut termasuk harta pailit, akan tetapi hanya dapat digunakan untuk membayar utang pribadi suami atau istri yang dinyatakan pailit.</a:t>
            </a:r>
            <a:endParaRPr sz="2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p:txBody>
          <a:bodyPr/>
          <a:lstStyle/>
          <a:p>
            <a:r>
              <a:rPr lang="en-US" dirty="0"/>
              <a:t>Thank you</a:t>
            </a:r>
          </a:p>
        </p:txBody>
      </p:sp>
      <p:pic>
        <p:nvPicPr>
          <p:cNvPr id="13" name="Picture Placeholder 12" descr="Portrait of a team member">
            <a:extLst>
              <a:ext uri="{FF2B5EF4-FFF2-40B4-BE49-F238E27FC236}">
                <a16:creationId xmlns:a16="http://schemas.microsoft.com/office/drawing/2014/main" id="{EC944911-7CDD-41CC-A7F0-5B0CF85D545C}"/>
              </a:ext>
              <a:ext uri="{C183D7F6-B498-43B3-948B-1728B52AA6E4}">
                <adec:decorative xmlns:adec="http://schemas.microsoft.com/office/drawing/2017/decorative" val="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 name="Subtitle 3">
            <a:extLst>
              <a:ext uri="{FF2B5EF4-FFF2-40B4-BE49-F238E27FC236}">
                <a16:creationId xmlns:a16="http://schemas.microsoft.com/office/drawing/2014/main" id="{3BA28346-8C66-82C7-4C9D-44FD514C4C9E}"/>
              </a:ext>
            </a:extLst>
          </p:cNvPr>
          <p:cNvSpPr>
            <a:spLocks noGrp="1"/>
          </p:cNvSpPr>
          <p:nvPr>
            <p:ph type="subTitle" idx="1"/>
          </p:nvPr>
        </p:nvSpPr>
        <p:spPr/>
        <p:txBody>
          <a:bodyPr/>
          <a:lstStyle/>
          <a:p>
            <a:endParaRPr lang="en-ID"/>
          </a:p>
        </p:txBody>
      </p:sp>
      <p:sp>
        <p:nvSpPr>
          <p:cNvPr id="6" name="Text Placeholder 5">
            <a:extLst>
              <a:ext uri="{FF2B5EF4-FFF2-40B4-BE49-F238E27FC236}">
                <a16:creationId xmlns:a16="http://schemas.microsoft.com/office/drawing/2014/main" id="{1EEE3C3B-EB7D-EF4F-E8CC-CD9F72C6EC85}"/>
              </a:ext>
            </a:extLst>
          </p:cNvPr>
          <p:cNvSpPr>
            <a:spLocks noGrp="1"/>
          </p:cNvSpPr>
          <p:nvPr>
            <p:ph type="body" sz="quarter" idx="11"/>
          </p:nvPr>
        </p:nvSpPr>
        <p:spPr/>
        <p:txBody>
          <a:bodyPr/>
          <a:lstStyle/>
          <a:p>
            <a:endParaRPr lang="en-ID"/>
          </a:p>
        </p:txBody>
      </p:sp>
    </p:spTree>
    <p:extLst>
      <p:ext uri="{BB962C8B-B14F-4D97-AF65-F5344CB8AC3E}">
        <p14:creationId xmlns:p14="http://schemas.microsoft.com/office/powerpoint/2010/main" val="233667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7" name="Google Shape;277;p45"/>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spcBef>
                <a:spcPts val="0"/>
              </a:spcBef>
              <a:buSzPts val="3200"/>
            </a:pPr>
            <a:r>
              <a:rPr lang="en-US"/>
              <a:t>Suatu Putusan Pernyataan pailit mengubah status hukum debitor menjadi tidak cakap untuk melakukan perbuatan hukum, menguasai, dan mengurus harta kekayaannya sejak putusan pernyataan pailit diucapkan.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3" name="Google Shape;283;p46"/>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lnSpc>
                <a:spcPct val="90000"/>
              </a:lnSpc>
              <a:spcBef>
                <a:spcPts val="0"/>
              </a:spcBef>
              <a:buSzPts val="3200"/>
            </a:pPr>
            <a:r>
              <a:rPr lang="en-US" sz="2400" err="1"/>
              <a:t>Akibat</a:t>
            </a:r>
            <a:r>
              <a:rPr lang="en-US" sz="2400"/>
              <a:t> lain </a:t>
            </a:r>
            <a:r>
              <a:rPr lang="en-US" sz="2400" err="1"/>
              <a:t>dari</a:t>
            </a:r>
            <a:r>
              <a:rPr lang="en-US" sz="2400"/>
              <a:t> </a:t>
            </a:r>
            <a:r>
              <a:rPr lang="en-US" sz="2400" err="1"/>
              <a:t>putusan</a:t>
            </a:r>
            <a:r>
              <a:rPr lang="en-US" sz="2400"/>
              <a:t> </a:t>
            </a:r>
            <a:r>
              <a:rPr lang="en-US" sz="2400" err="1"/>
              <a:t>pernyataan</a:t>
            </a:r>
            <a:r>
              <a:rPr lang="en-US" sz="2400"/>
              <a:t> </a:t>
            </a:r>
            <a:r>
              <a:rPr lang="en-US" sz="2400" err="1"/>
              <a:t>pailit</a:t>
            </a:r>
            <a:r>
              <a:rPr lang="en-US" sz="2400"/>
              <a:t> </a:t>
            </a:r>
            <a:r>
              <a:rPr lang="en-US" sz="2400" err="1"/>
              <a:t>antara</a:t>
            </a:r>
            <a:r>
              <a:rPr lang="en-US" sz="2400"/>
              <a:t> lain:</a:t>
            </a:r>
            <a:br>
              <a:rPr lang="en-US" sz="2400"/>
            </a:br>
            <a:r>
              <a:rPr lang="en-US" sz="2400"/>
              <a:t>1. </a:t>
            </a:r>
            <a:r>
              <a:rPr lang="en-US" sz="2400" err="1"/>
              <a:t>Debitor</a:t>
            </a:r>
            <a:r>
              <a:rPr lang="en-US" sz="2400"/>
              <a:t> demi </a:t>
            </a:r>
            <a:r>
              <a:rPr lang="en-US" sz="2400" err="1"/>
              <a:t>hukum</a:t>
            </a:r>
            <a:r>
              <a:rPr lang="en-US" sz="2400"/>
              <a:t> </a:t>
            </a:r>
            <a:r>
              <a:rPr lang="en-US" sz="2400" err="1"/>
              <a:t>kehilangan</a:t>
            </a:r>
            <a:r>
              <a:rPr lang="en-US" sz="2400"/>
              <a:t> </a:t>
            </a:r>
            <a:r>
              <a:rPr lang="en-US" sz="2400" err="1"/>
              <a:t>haknya</a:t>
            </a:r>
            <a:r>
              <a:rPr lang="en-US" sz="2400"/>
              <a:t> </a:t>
            </a:r>
            <a:r>
              <a:rPr lang="en-US" sz="2400" err="1"/>
              <a:t>untuk</a:t>
            </a:r>
            <a:r>
              <a:rPr lang="en-US" sz="2400"/>
              <a:t> </a:t>
            </a:r>
            <a:r>
              <a:rPr lang="en-US" sz="2400" err="1"/>
              <a:t>menguasai</a:t>
            </a:r>
            <a:r>
              <a:rPr lang="en-US" sz="2400"/>
              <a:t> dan </a:t>
            </a:r>
            <a:r>
              <a:rPr lang="en-US" sz="2400" err="1"/>
              <a:t>mengurus</a:t>
            </a:r>
            <a:r>
              <a:rPr lang="en-US" sz="2400"/>
              <a:t> </a:t>
            </a:r>
            <a:r>
              <a:rPr lang="en-US" sz="2400" err="1"/>
              <a:t>kekayaannya</a:t>
            </a:r>
            <a:r>
              <a:rPr lang="en-US" sz="2400"/>
              <a:t> yang </a:t>
            </a:r>
            <a:r>
              <a:rPr lang="en-US" sz="2400" err="1"/>
              <a:t>termasuk</a:t>
            </a:r>
            <a:r>
              <a:rPr lang="en-US" sz="2400"/>
              <a:t> </a:t>
            </a:r>
            <a:r>
              <a:rPr lang="en-US" sz="2400" err="1"/>
              <a:t>dalam</a:t>
            </a:r>
            <a:r>
              <a:rPr lang="en-US" sz="2400"/>
              <a:t> </a:t>
            </a:r>
            <a:r>
              <a:rPr lang="en-US" sz="2400" err="1"/>
              <a:t>harta</a:t>
            </a:r>
            <a:r>
              <a:rPr lang="en-US" sz="2400"/>
              <a:t> </a:t>
            </a:r>
            <a:r>
              <a:rPr lang="en-US" sz="2400" err="1"/>
              <a:t>pailit</a:t>
            </a:r>
            <a:r>
              <a:rPr lang="en-US" sz="2400"/>
              <a:t>. </a:t>
            </a:r>
            <a:br>
              <a:rPr lang="en-US" sz="2400"/>
            </a:br>
            <a:r>
              <a:rPr lang="en-US" sz="2400"/>
              <a:t>2. </a:t>
            </a:r>
            <a:r>
              <a:rPr lang="en-US" sz="2400" err="1"/>
              <a:t>Kepailitan</a:t>
            </a:r>
            <a:r>
              <a:rPr lang="en-US" sz="2400"/>
              <a:t> </a:t>
            </a:r>
            <a:r>
              <a:rPr lang="en-US" sz="2400" err="1"/>
              <a:t>hanya</a:t>
            </a:r>
            <a:r>
              <a:rPr lang="en-US" sz="2400"/>
              <a:t> </a:t>
            </a:r>
            <a:r>
              <a:rPr lang="en-US" sz="2400" err="1"/>
              <a:t>mengenai</a:t>
            </a:r>
            <a:r>
              <a:rPr lang="en-US" sz="2400"/>
              <a:t> </a:t>
            </a:r>
            <a:r>
              <a:rPr lang="en-US" sz="2400" err="1"/>
              <a:t>harta</a:t>
            </a:r>
            <a:r>
              <a:rPr lang="en-US" sz="2400"/>
              <a:t> </a:t>
            </a:r>
            <a:r>
              <a:rPr lang="en-US" sz="2400" err="1"/>
              <a:t>pailit</a:t>
            </a:r>
            <a:r>
              <a:rPr lang="en-US" sz="2400"/>
              <a:t> dan </a:t>
            </a:r>
            <a:r>
              <a:rPr lang="en-US" sz="2400" err="1"/>
              <a:t>tidak</a:t>
            </a:r>
            <a:r>
              <a:rPr lang="en-US" sz="2400"/>
              <a:t> </a:t>
            </a:r>
            <a:r>
              <a:rPr lang="en-US" sz="2400" err="1"/>
              <a:t>mengenai</a:t>
            </a:r>
            <a:r>
              <a:rPr lang="en-US" sz="2400"/>
              <a:t> </a:t>
            </a:r>
            <a:r>
              <a:rPr lang="en-US" sz="2400" err="1"/>
              <a:t>diri</a:t>
            </a:r>
            <a:r>
              <a:rPr lang="en-US" sz="2400"/>
              <a:t> </a:t>
            </a:r>
            <a:r>
              <a:rPr lang="en-US" sz="2400" err="1"/>
              <a:t>pribadi</a:t>
            </a:r>
            <a:r>
              <a:rPr lang="en-US" sz="2400"/>
              <a:t> </a:t>
            </a:r>
            <a:r>
              <a:rPr lang="en-US" sz="2400" err="1"/>
              <a:t>debitor</a:t>
            </a:r>
            <a:r>
              <a:rPr lang="en-US" sz="2400"/>
              <a:t> </a:t>
            </a:r>
            <a:r>
              <a:rPr lang="en-US" sz="2400" err="1"/>
              <a:t>pailit</a:t>
            </a:r>
            <a:r>
              <a:rPr lang="en-US" sz="2400"/>
              <a:t>.</a:t>
            </a:r>
            <a:br>
              <a:rPr lang="en-US" sz="2400"/>
            </a:b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Google Shape;289;p47"/>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spcBef>
                <a:spcPts val="0"/>
              </a:spcBef>
              <a:buSzPts val="3200"/>
            </a:pPr>
            <a:r>
              <a:rPr lang="en-US"/>
              <a:t>3. Harta pailit diurus dan dikuasai kurator untuk kepentingan semua para kreditor dan debitor dengan pengawasan dari Hakim pengawas</a:t>
            </a:r>
            <a:br>
              <a:rPr lang="en-US"/>
            </a:br>
            <a:r>
              <a:rPr lang="en-US"/>
              <a:t>4. Tuntutan dan gugatan mengenai hak dan kewajiban harta pailit harus diajukan oleh atau terhadap kurator.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5" name="Google Shape;295;p48"/>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spcBef>
                <a:spcPts val="0"/>
              </a:spcBef>
              <a:buSzPts val="3200"/>
            </a:pPr>
            <a:r>
              <a:rPr lang="en-US" sz="2600"/>
              <a:t>5. Segala perbuatan debitor yang dilakukan sebelum dinyatakan pailit, apabila dapat dibuktikan bahwa perbuatan tersebut secara sadar dilakukan debitor untuk merugikan kreditor, maka dapat dibatalkan oleh kurator atau kreditor. Istilah ini disebut dengan actio pauliana</a:t>
            </a:r>
            <a:br>
              <a:rPr lang="en-US" sz="2600"/>
            </a:br>
            <a:endParaRPr sz="2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1" name="Google Shape;301;p49"/>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lnSpc>
                <a:spcPct val="90000"/>
              </a:lnSpc>
              <a:spcBef>
                <a:spcPts val="0"/>
              </a:spcBef>
              <a:buSzPts val="3200"/>
            </a:pPr>
            <a:r>
              <a:rPr lang="en-US"/>
              <a:t>6. Hibah yang dilakukan Debitor dapat dimintakan pembatalan kepada Pengadilan, apabila Kurator dapat membuktikan bahwa pada saat hibah tersebut dilakukan Debitor mengetahui atau patut mengetahui bahwa tindakan tersebut akan mengakibatkan kerugian bagi Kreditor.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7" name="Google Shape;307;p50"/>
          <p:cNvSpPr txBox="1">
            <a:spLocks noGrp="1"/>
          </p:cNvSpPr>
          <p:nvPr>
            <p:ph type="title"/>
          </p:nvPr>
        </p:nvSpPr>
        <p:spPr>
          <a:xfrm>
            <a:off x="964022" y="2476500"/>
            <a:ext cx="7132320" cy="3289971"/>
          </a:xfrm>
        </p:spPr>
        <p:txBody>
          <a:bodyPr spcFirstLastPara="1" vert="horz" lIns="91425" tIns="45700" rIns="91425" bIns="45700" rtlCol="0" anchor="t" anchorCtr="0">
            <a:normAutofit/>
          </a:bodyPr>
          <a:lstStyle/>
          <a:p>
            <a:pPr marL="342900">
              <a:lnSpc>
                <a:spcPct val="90000"/>
              </a:lnSpc>
              <a:spcBef>
                <a:spcPts val="0"/>
              </a:spcBef>
              <a:buSzPts val="3200"/>
            </a:pPr>
            <a:r>
              <a:rPr lang="en-US" sz="2400"/>
              <a:t>7. Perikatan selama kepailitan yang dilakukan debitor, apabila perikatan tersebut menguntungkan bisa diteruskan. Namun apabila perikatan itu merugikan,maka kerugian sepenuhnya ditanggung oleh debitor secara pribadi,atau perikatan itu dapat dimintakan pembatalan.</a:t>
            </a:r>
            <a:br>
              <a:rPr lang="en-US" sz="2400"/>
            </a:b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1"/>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13" name="Google Shape;313;p51"/>
          <p:cNvSpPr txBox="1">
            <a:spLocks noGrp="1"/>
          </p:cNvSpPr>
          <p:nvPr>
            <p:ph type="body" idx="1"/>
          </p:nvPr>
        </p:nvSpPr>
        <p:spPr>
          <a:xfrm>
            <a:off x="1981200" y="1600201"/>
            <a:ext cx="8229600" cy="4525963"/>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dirty="0"/>
              <a:t>8. Hak </a:t>
            </a:r>
            <a:r>
              <a:rPr lang="en-US" dirty="0" err="1"/>
              <a:t>eksekusi</a:t>
            </a:r>
            <a:r>
              <a:rPr lang="en-US" dirty="0"/>
              <a:t> </a:t>
            </a:r>
            <a:r>
              <a:rPr lang="en-US" dirty="0" err="1"/>
              <a:t>kreditor</a:t>
            </a:r>
            <a:r>
              <a:rPr lang="en-US" dirty="0"/>
              <a:t> dan </a:t>
            </a:r>
            <a:r>
              <a:rPr lang="en-US" dirty="0" err="1"/>
              <a:t>pihak</a:t>
            </a:r>
            <a:r>
              <a:rPr lang="en-US" dirty="0"/>
              <a:t> </a:t>
            </a:r>
            <a:r>
              <a:rPr lang="en-US" dirty="0" err="1"/>
              <a:t>ketiga</a:t>
            </a:r>
            <a:r>
              <a:rPr lang="en-US" dirty="0"/>
              <a:t> untuk </a:t>
            </a:r>
            <a:r>
              <a:rPr lang="en-US" dirty="0" err="1"/>
              <a:t>menuntut</a:t>
            </a:r>
            <a:r>
              <a:rPr lang="en-US" dirty="0"/>
              <a:t> yang </a:t>
            </a:r>
            <a:r>
              <a:rPr lang="en-US" dirty="0" err="1"/>
              <a:t>berada</a:t>
            </a:r>
            <a:r>
              <a:rPr lang="en-US" dirty="0"/>
              <a:t> </a:t>
            </a:r>
            <a:r>
              <a:rPr lang="en-US" dirty="0" err="1"/>
              <a:t>dalam</a:t>
            </a:r>
            <a:r>
              <a:rPr lang="en-US" dirty="0"/>
              <a:t> </a:t>
            </a:r>
            <a:r>
              <a:rPr lang="en-US" dirty="0" err="1"/>
              <a:t>penguasaan</a:t>
            </a:r>
            <a:r>
              <a:rPr lang="en-US" dirty="0"/>
              <a:t> </a:t>
            </a:r>
            <a:r>
              <a:rPr lang="en-US" dirty="0" err="1"/>
              <a:t>debitor</a:t>
            </a:r>
            <a:r>
              <a:rPr lang="en-US" dirty="0"/>
              <a:t> </a:t>
            </a:r>
            <a:r>
              <a:rPr lang="en-US" dirty="0" err="1"/>
              <a:t>pailit</a:t>
            </a:r>
            <a:r>
              <a:rPr lang="en-US" dirty="0"/>
              <a:t> atau </a:t>
            </a:r>
            <a:r>
              <a:rPr lang="en-US" dirty="0" err="1"/>
              <a:t>kurator</a:t>
            </a:r>
            <a:r>
              <a:rPr lang="en-US" dirty="0"/>
              <a:t>, </a:t>
            </a:r>
            <a:r>
              <a:rPr lang="en-US" dirty="0" err="1"/>
              <a:t>ditangguhkan</a:t>
            </a:r>
            <a:r>
              <a:rPr lang="en-US" dirty="0"/>
              <a:t> </a:t>
            </a:r>
            <a:r>
              <a:rPr lang="en-US" dirty="0" err="1"/>
              <a:t>dalam</a:t>
            </a:r>
            <a:r>
              <a:rPr lang="en-US" dirty="0"/>
              <a:t> </a:t>
            </a:r>
            <a:r>
              <a:rPr lang="en-US" dirty="0" err="1"/>
              <a:t>jangka</a:t>
            </a:r>
            <a:r>
              <a:rPr lang="en-US" dirty="0"/>
              <a:t> </a:t>
            </a:r>
            <a:r>
              <a:rPr lang="en-US" dirty="0" err="1"/>
              <a:t>waktu</a:t>
            </a:r>
            <a:r>
              <a:rPr lang="en-US" dirty="0"/>
              <a:t> paling lama 90 (</a:t>
            </a:r>
            <a:r>
              <a:rPr lang="en-US" dirty="0" err="1"/>
              <a:t>sembilan</a:t>
            </a:r>
            <a:r>
              <a:rPr lang="en-US" dirty="0"/>
              <a:t> </a:t>
            </a:r>
            <a:r>
              <a:rPr lang="en-US" dirty="0" err="1"/>
              <a:t>puluh</a:t>
            </a:r>
            <a:r>
              <a:rPr lang="en-US" dirty="0"/>
              <a:t>) </a:t>
            </a:r>
            <a:r>
              <a:rPr lang="en-US" dirty="0" err="1"/>
              <a:t>hari</a:t>
            </a:r>
            <a:r>
              <a:rPr lang="en-US" dirty="0"/>
              <a:t>.</a:t>
            </a:r>
            <a:br>
              <a:rPr lang="en-US" dirty="0"/>
            </a:br>
            <a:endParaRPr dirty="0"/>
          </a:p>
          <a:p>
            <a:pPr marL="342900" indent="-139700">
              <a:spcBef>
                <a:spcPts val="640"/>
              </a:spcBef>
              <a:buSzPts val="32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2"/>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buSzPts val="4400"/>
            </a:pPr>
            <a:endParaRPr/>
          </a:p>
        </p:txBody>
      </p:sp>
      <p:sp>
        <p:nvSpPr>
          <p:cNvPr id="319" name="Google Shape;319;p52"/>
          <p:cNvSpPr txBox="1">
            <a:spLocks noGrp="1"/>
          </p:cNvSpPr>
          <p:nvPr>
            <p:ph type="body" idx="1"/>
          </p:nvPr>
        </p:nvSpPr>
        <p:spPr>
          <a:xfrm>
            <a:off x="1981200" y="1600201"/>
            <a:ext cx="8229600" cy="4525963"/>
          </a:xfrm>
          <a:prstGeom prst="rect">
            <a:avLst/>
          </a:prstGeom>
          <a:noFill/>
          <a:ln>
            <a:noFill/>
          </a:ln>
        </p:spPr>
        <p:txBody>
          <a:bodyPr spcFirstLastPara="1" vert="horz" wrap="square" lIns="91425" tIns="45700" rIns="91425" bIns="45700" rtlCol="0" anchor="t" anchorCtr="0">
            <a:noAutofit/>
          </a:bodyPr>
          <a:lstStyle/>
          <a:p>
            <a:pPr marL="342900">
              <a:spcBef>
                <a:spcPts val="0"/>
              </a:spcBef>
              <a:buSzPts val="3200"/>
            </a:pPr>
            <a:r>
              <a:rPr lang="en-US" dirty="0"/>
              <a:t>9. </a:t>
            </a:r>
            <a:r>
              <a:rPr lang="en-US" dirty="0" err="1"/>
              <a:t>Hak</a:t>
            </a:r>
            <a:r>
              <a:rPr lang="en-US" dirty="0"/>
              <a:t> </a:t>
            </a:r>
            <a:r>
              <a:rPr lang="en-US" dirty="0" err="1"/>
              <a:t>untuk</a:t>
            </a:r>
            <a:r>
              <a:rPr lang="en-US" dirty="0"/>
              <a:t> </a:t>
            </a:r>
            <a:r>
              <a:rPr lang="en-US" dirty="0" err="1"/>
              <a:t>menahan</a:t>
            </a:r>
            <a:r>
              <a:rPr lang="en-US" dirty="0"/>
              <a:t> </a:t>
            </a:r>
            <a:r>
              <a:rPr lang="en-US" dirty="0" err="1"/>
              <a:t>benda</a:t>
            </a:r>
            <a:r>
              <a:rPr lang="en-US" dirty="0"/>
              <a:t> </a:t>
            </a:r>
            <a:r>
              <a:rPr lang="en-US" dirty="0" err="1"/>
              <a:t>milik</a:t>
            </a:r>
            <a:r>
              <a:rPr lang="en-US" dirty="0"/>
              <a:t> </a:t>
            </a:r>
            <a:r>
              <a:rPr lang="en-US" dirty="0" err="1"/>
              <a:t>debitor</a:t>
            </a:r>
            <a:r>
              <a:rPr lang="en-US" dirty="0"/>
              <a:t> (</a:t>
            </a:r>
            <a:r>
              <a:rPr lang="en-US" dirty="0" err="1"/>
              <a:t>hak</a:t>
            </a:r>
            <a:r>
              <a:rPr lang="en-US" dirty="0"/>
              <a:t> </a:t>
            </a:r>
            <a:r>
              <a:rPr lang="en-US" dirty="0" err="1"/>
              <a:t>retensi</a:t>
            </a:r>
            <a:r>
              <a:rPr lang="en-US" dirty="0"/>
              <a:t>) </a:t>
            </a:r>
            <a:r>
              <a:rPr lang="en-US" dirty="0" err="1"/>
              <a:t>tidak</a:t>
            </a:r>
            <a:r>
              <a:rPr lang="en-US" dirty="0"/>
              <a:t> </a:t>
            </a:r>
            <a:r>
              <a:rPr lang="en-US" dirty="0" err="1"/>
              <a:t>hilang</a:t>
            </a:r>
            <a:br>
              <a:rPr lang="en-US" dirty="0"/>
            </a:br>
            <a:r>
              <a:rPr lang="en-US" dirty="0"/>
              <a:t>10. </a:t>
            </a:r>
            <a:r>
              <a:rPr lang="en-US" dirty="0" err="1"/>
              <a:t>Kepailitan</a:t>
            </a:r>
            <a:r>
              <a:rPr lang="en-US" dirty="0"/>
              <a:t> </a:t>
            </a:r>
            <a:r>
              <a:rPr lang="en-US" dirty="0" err="1"/>
              <a:t>suami</a:t>
            </a:r>
            <a:r>
              <a:rPr lang="en-US" dirty="0"/>
              <a:t> </a:t>
            </a:r>
            <a:r>
              <a:rPr lang="en-US" dirty="0" err="1"/>
              <a:t>atau</a:t>
            </a:r>
            <a:r>
              <a:rPr lang="en-US" dirty="0"/>
              <a:t> </a:t>
            </a:r>
            <a:r>
              <a:rPr lang="en-US" dirty="0" err="1"/>
              <a:t>istri</a:t>
            </a:r>
            <a:r>
              <a:rPr lang="en-US" dirty="0"/>
              <a:t> yang </a:t>
            </a:r>
            <a:r>
              <a:rPr lang="en-US" dirty="0" err="1"/>
              <a:t>kawin</a:t>
            </a:r>
            <a:r>
              <a:rPr lang="en-US" dirty="0"/>
              <a:t> </a:t>
            </a:r>
            <a:r>
              <a:rPr lang="en-US" dirty="0" err="1"/>
              <a:t>dalam</a:t>
            </a:r>
            <a:r>
              <a:rPr lang="en-US" dirty="0"/>
              <a:t> </a:t>
            </a:r>
            <a:r>
              <a:rPr lang="en-US" dirty="0" err="1"/>
              <a:t>suatu</a:t>
            </a:r>
            <a:r>
              <a:rPr lang="en-US" dirty="0"/>
              <a:t> </a:t>
            </a:r>
            <a:r>
              <a:rPr lang="en-US" dirty="0" err="1"/>
              <a:t>persatuan</a:t>
            </a:r>
            <a:r>
              <a:rPr lang="en-US" dirty="0"/>
              <a:t> </a:t>
            </a:r>
            <a:r>
              <a:rPr lang="en-US" dirty="0" err="1"/>
              <a:t>harta</a:t>
            </a:r>
            <a:r>
              <a:rPr lang="en-US" dirty="0"/>
              <a:t>, </a:t>
            </a:r>
            <a:r>
              <a:rPr lang="en-US" dirty="0" err="1"/>
              <a:t>diperlakukan</a:t>
            </a:r>
            <a:r>
              <a:rPr lang="en-US" dirty="0"/>
              <a:t> </a:t>
            </a:r>
            <a:r>
              <a:rPr lang="en-US" dirty="0" err="1"/>
              <a:t>sebagai</a:t>
            </a:r>
            <a:r>
              <a:rPr lang="en-US" dirty="0"/>
              <a:t> </a:t>
            </a:r>
            <a:r>
              <a:rPr lang="en-US" dirty="0" err="1"/>
              <a:t>kepailitan</a:t>
            </a:r>
            <a:r>
              <a:rPr lang="en-US" dirty="0"/>
              <a:t> </a:t>
            </a:r>
            <a:r>
              <a:rPr lang="en-US" dirty="0" err="1"/>
              <a:t>persatuan</a:t>
            </a:r>
            <a:r>
              <a:rPr lang="en-US" dirty="0"/>
              <a:t> </a:t>
            </a:r>
            <a:r>
              <a:rPr lang="en-US" dirty="0" err="1"/>
              <a:t>harta</a:t>
            </a:r>
            <a:r>
              <a:rPr lang="en-US" dirty="0"/>
              <a:t> </a:t>
            </a:r>
            <a:r>
              <a:rPr lang="en-US" dirty="0" err="1"/>
              <a:t>tersebut</a:t>
            </a:r>
            <a:r>
              <a:rPr lang="en-US" dirty="0"/>
              <a:t>.</a:t>
            </a:r>
            <a:endParaRPr dirty="0"/>
          </a:p>
        </p:txBody>
      </p:sp>
    </p:spTree>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issPresentation C_Win32_MW_JS_SL_v2.potx" id="{26A8DC41-7521-4E8A-BB40-82DDDF6580CB}" vid="{96196EC2-C392-482E-BF29-9BD12A6266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ABF7C6F305DA48B4CB80EEE147EBA7" ma:contentTypeVersion="13" ma:contentTypeDescription="Create a new document." ma:contentTypeScope="" ma:versionID="86ccd298b2f1d8edc29e7d25ab603f89">
  <xsd:schema xmlns:xsd="http://www.w3.org/2001/XMLSchema" xmlns:xs="http://www.w3.org/2001/XMLSchema" xmlns:p="http://schemas.microsoft.com/office/2006/metadata/properties" xmlns:ns3="7dab87be-0ef9-45a6-8d75-1bea4854713d" xmlns:ns4="9073d8f5-5d68-4c8a-afce-229a0272e7c1" targetNamespace="http://schemas.microsoft.com/office/2006/metadata/properties" ma:root="true" ma:fieldsID="d865ffc8e7091ba22c4d223cdbd2cbd1" ns3:_="" ns4:_="">
    <xsd:import namespace="7dab87be-0ef9-45a6-8d75-1bea4854713d"/>
    <xsd:import namespace="9073d8f5-5d68-4c8a-afce-229a0272e7c1"/>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ab87be-0ef9-45a6-8d75-1bea485471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73d8f5-5d68-4c8a-afce-229a0272e7c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B8B422-50DC-4A37-A236-F8698ACBC9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ab87be-0ef9-45a6-8d75-1bea4854713d"/>
    <ds:schemaRef ds:uri="9073d8f5-5d68-4c8a-afce-229a0272e7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3.xml><?xml version="1.0" encoding="utf-8"?>
<ds:datastoreItem xmlns:ds="http://schemas.openxmlformats.org/officeDocument/2006/customXml" ds:itemID="{09EC1AB0-9704-404D-B6D3-819D938AC55B}">
  <ds:schemaRefs>
    <ds:schemaRef ds:uri="7dab87be-0ef9-45a6-8d75-1bea4854713d"/>
    <ds:schemaRef ds:uri="http://purl.org/dc/dcmitype/"/>
    <ds:schemaRef ds:uri="http://purl.org/dc/terms/"/>
    <ds:schemaRef ds:uri="http://schemas.microsoft.com/office/infopath/2007/PartnerControls"/>
    <ds:schemaRef ds:uri="http://purl.org/dc/elements/1.1/"/>
    <ds:schemaRef ds:uri="http://schemas.microsoft.com/office/2006/documentManagement/types"/>
    <ds:schemaRef ds:uri="http://www.w3.org/XML/1998/namespace"/>
    <ds:schemaRef ds:uri="http://schemas.openxmlformats.org/package/2006/metadata/core-properties"/>
    <ds:schemaRef ds:uri="9073d8f5-5d68-4c8a-afce-229a0272e7c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Geometric annual presentation</Template>
  <TotalTime>30</TotalTime>
  <Words>663</Words>
  <Application>Microsoft Office PowerPoint</Application>
  <PresentationFormat>Widescreen</PresentationFormat>
  <Paragraphs>17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Franklin Gothic Demi</vt:lpstr>
      <vt:lpstr>Wingdings</vt:lpstr>
      <vt:lpstr>Custom</vt:lpstr>
      <vt:lpstr>Akibat Hukum Pernyataan Pailit</vt:lpstr>
      <vt:lpstr>Suatu Putusan Pernyataan pailit mengubah status hukum debitor menjadi tidak cakap untuk melakukan perbuatan hukum, menguasai, dan mengurus harta kekayaannya sejak putusan pernyataan pailit diucapkan.</vt:lpstr>
      <vt:lpstr>Akibat lain dari putusan pernyataan pailit antara lain: 1. Debitor demi hukum kehilangan haknya untuk menguasai dan mengurus kekayaannya yang termasuk dalam harta pailit.  2. Kepailitan hanya mengenai harta pailit dan tidak mengenai diri pribadi debitor pailit. </vt:lpstr>
      <vt:lpstr>3. Harta pailit diurus dan dikuasai kurator untuk kepentingan semua para kreditor dan debitor dengan pengawasan dari Hakim pengawas 4. Tuntutan dan gugatan mengenai hak dan kewajiban harta pailit harus diajukan oleh atau terhadap kurator.</vt:lpstr>
      <vt:lpstr>5. Segala perbuatan debitor yang dilakukan sebelum dinyatakan pailit, apabila dapat dibuktikan bahwa perbuatan tersebut secara sadar dilakukan debitor untuk merugikan kreditor, maka dapat dibatalkan oleh kurator atau kreditor. Istilah ini disebut dengan actio pauliana </vt:lpstr>
      <vt:lpstr>6. Hibah yang dilakukan Debitor dapat dimintakan pembatalan kepada Pengadilan, apabila Kurator dapat membuktikan bahwa pada saat hibah tersebut dilakukan Debitor mengetahui atau patut mengetahui bahwa tindakan tersebut akan mengakibatkan kerugian bagi Kreditor.</vt:lpstr>
      <vt:lpstr>7. Perikatan selama kepailitan yang dilakukan debitor, apabila perikatan tersebut menguntungkan bisa diteruskan. Namun apabila perikatan itu merugikan,maka kerugian sepenuhnya ditanggung oleh debitor secara pribadi,atau perikatan itu dapat dimintakan pembatalan. </vt:lpstr>
      <vt:lpstr>PowerPoint Presentation</vt:lpstr>
      <vt:lpstr>PowerPoint Presentation</vt:lpstr>
      <vt:lpstr>PowerPoint Presentation</vt:lpstr>
      <vt:lpstr>2. segala sesuatu yang diperoleh Debitor dari pekerjaannya sendiri sebagai penggajian dari suatu jabatan atau jasa, sebagai upah, pensiun, uang tunggu atau uang tunjangan, sejauh yang ditentukan oleh Hakim Pengawas; atau 3. uang yang diberikan kepada Debitor untuk memenuhi suatu kewajiban memberi nafkah menurut undang-undang.</vt:lpstr>
      <vt:lpstr>PowerPoint Presentation</vt:lpstr>
      <vt:lpstr>PowerPoint Presentation</vt:lpstr>
      <vt:lpstr>PowerPoint Presentation</vt:lpstr>
      <vt:lpstr>Kepailitan meliputi semua benda yang termasuk dalam persatuan, sedangkan kepailitan tersebut adalah untuk kepentingan semua kreditor yang berhak meminta pembayaran dari harta persatuan. Dalam hal suami atau istri yang dinyatakan pailit mempunyai benda yang tidak termasuk persatuan harta maka benda tersebut termasuk harta pailit, akan tetapi hanya dapat digunakan untuk membayar utang pribadi suami atau istri yang dinyatakan pailit.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Akibat Hukum Pernyataan Pailit</dc:title>
  <dc:creator>Joshua Samuel Narayan Sutarman</dc:creator>
  <cp:lastModifiedBy>Joshua Samuel Narayan Sutarman</cp:lastModifiedBy>
  <cp:revision>1</cp:revision>
  <dcterms:created xsi:type="dcterms:W3CDTF">2023-08-28T02:13:53Z</dcterms:created>
  <dcterms:modified xsi:type="dcterms:W3CDTF">2023-08-28T02:47:34Z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0x0101000DABF7C6F305DA48B4CB80EEE147EBA7</vt:lpwstr>
  </property>
</Properties>
</file>