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58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5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5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0" d="100"/>
          <a:sy n="80" d="100"/>
        </p:scale>
        <p:origin x="25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51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9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3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23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05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4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5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496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49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08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76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56899-DB07-4256-8159-E48A8A2FC36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C468-3048-462B-8969-D0D142928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5145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journal.unib.ac.id/index.php/semib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8410" y="1122363"/>
            <a:ext cx="5939589" cy="23876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smtClean="0"/>
              <a:t>BIPA.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799" y="5126790"/>
            <a:ext cx="5410200" cy="1655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PRISKA FILOMENA IKU 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74" y="721895"/>
            <a:ext cx="4090736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92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Portofolio</a:t>
            </a:r>
            <a:r>
              <a:rPr lang="en-US" b="1" dirty="0" smtClean="0"/>
              <a:t> (Portfolios)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069179" cy="4351338"/>
          </a:xfrm>
        </p:spPr>
        <p:txBody>
          <a:bodyPr>
            <a:normAutofit lnSpcReduction="10000"/>
          </a:bodyPr>
          <a:lstStyle/>
          <a:p>
            <a:r>
              <a:rPr lang="en-US" sz="4000" dirty="0" err="1" smtClean="0"/>
              <a:t>Portofolio</a:t>
            </a:r>
            <a:r>
              <a:rPr lang="en-US" sz="4000" dirty="0" smtClean="0"/>
              <a:t> </a:t>
            </a:r>
            <a:r>
              <a:rPr lang="en-US" sz="4000" dirty="0" err="1" smtClean="0"/>
              <a:t>siswa</a:t>
            </a:r>
            <a:r>
              <a:rPr lang="en-US" sz="4000" dirty="0" smtClean="0"/>
              <a:t> </a:t>
            </a:r>
            <a:r>
              <a:rPr lang="en-US" sz="4000" dirty="0" err="1" smtClean="0"/>
              <a:t>berisi</a:t>
            </a:r>
            <a:r>
              <a:rPr lang="en-US" sz="4000" dirty="0" smtClean="0"/>
              <a:t> </a:t>
            </a:r>
            <a:r>
              <a:rPr lang="en-US" sz="4000" dirty="0" err="1" smtClean="0"/>
              <a:t>berbagai</a:t>
            </a:r>
            <a:r>
              <a:rPr lang="en-US" sz="4000" dirty="0" smtClean="0"/>
              <a:t> </a:t>
            </a:r>
            <a:r>
              <a:rPr lang="en-US" sz="4000" dirty="0" err="1" smtClean="0"/>
              <a:t>sampel</a:t>
            </a:r>
            <a:r>
              <a:rPr lang="en-US" sz="4000" dirty="0" smtClean="0"/>
              <a:t> </a:t>
            </a:r>
            <a:r>
              <a:rPr lang="en-US" sz="4000" dirty="0" err="1" smtClean="0"/>
              <a:t>karya</a:t>
            </a:r>
            <a:r>
              <a:rPr lang="en-US" sz="4000" dirty="0" smtClean="0"/>
              <a:t> </a:t>
            </a:r>
            <a:r>
              <a:rPr lang="en-US" sz="4000" dirty="0" err="1" smtClean="0"/>
              <a:t>mereka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pembelajaran</a:t>
            </a:r>
            <a:r>
              <a:rPr lang="en-US" sz="4000" dirty="0" smtClean="0"/>
              <a:t> Bahasa Indonesia, </a:t>
            </a:r>
            <a:r>
              <a:rPr lang="en-US" sz="4000" dirty="0" err="1" smtClean="0"/>
              <a:t>seperti</a:t>
            </a:r>
            <a:r>
              <a:rPr lang="en-US" sz="4000" dirty="0" smtClean="0"/>
              <a:t> </a:t>
            </a:r>
            <a:r>
              <a:rPr lang="en-US" sz="4000" dirty="0" err="1" smtClean="0"/>
              <a:t>tulisan</a:t>
            </a:r>
            <a:r>
              <a:rPr lang="en-US" sz="4000" dirty="0" smtClean="0"/>
              <a:t>, </a:t>
            </a:r>
            <a:r>
              <a:rPr lang="en-US" sz="4000" dirty="0" err="1" smtClean="0"/>
              <a:t>catatan</a:t>
            </a:r>
            <a:r>
              <a:rPr lang="en-US" sz="4000" dirty="0" smtClean="0"/>
              <a:t>, </a:t>
            </a:r>
            <a:r>
              <a:rPr lang="en-US" sz="4000" dirty="0" err="1" smtClean="0"/>
              <a:t>proyek</a:t>
            </a:r>
            <a:r>
              <a:rPr lang="en-US" sz="4000" dirty="0" smtClean="0"/>
              <a:t>, </a:t>
            </a:r>
            <a:r>
              <a:rPr lang="en-US" sz="4000" dirty="0" err="1" smtClean="0"/>
              <a:t>atau</a:t>
            </a:r>
            <a:r>
              <a:rPr lang="en-US" sz="4000" dirty="0" smtClean="0"/>
              <a:t> </a:t>
            </a:r>
            <a:r>
              <a:rPr lang="en-US" sz="4000" dirty="0" err="1" smtClean="0"/>
              <a:t>tugas-tugas</a:t>
            </a:r>
            <a:r>
              <a:rPr lang="en-US" sz="4000" dirty="0" smtClean="0"/>
              <a:t> </a:t>
            </a:r>
            <a:r>
              <a:rPr lang="en-US" sz="4000" dirty="0" err="1" smtClean="0"/>
              <a:t>lainnya</a:t>
            </a:r>
            <a:r>
              <a:rPr lang="en-US" sz="4000" dirty="0" smtClean="0"/>
              <a:t>. </a:t>
            </a:r>
            <a:r>
              <a:rPr lang="en-US" sz="4000" dirty="0" err="1" smtClean="0"/>
              <a:t>Portofolio</a:t>
            </a:r>
            <a:r>
              <a:rPr lang="en-US" sz="4000" dirty="0" smtClean="0"/>
              <a:t> </a:t>
            </a:r>
            <a:r>
              <a:rPr lang="en-US" sz="4000" dirty="0" err="1" smtClean="0"/>
              <a:t>memungkinkan</a:t>
            </a:r>
            <a:r>
              <a:rPr lang="en-US" sz="4000" dirty="0" smtClean="0"/>
              <a:t> </a:t>
            </a:r>
            <a:r>
              <a:rPr lang="en-US" sz="4000" dirty="0" err="1" smtClean="0"/>
              <a:t>pengajar</a:t>
            </a:r>
            <a:r>
              <a:rPr lang="en-US" sz="4000" dirty="0" smtClean="0"/>
              <a:t>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siswa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melihat</a:t>
            </a:r>
            <a:r>
              <a:rPr lang="en-US" sz="4000" dirty="0" smtClean="0"/>
              <a:t> </a:t>
            </a:r>
            <a:r>
              <a:rPr lang="en-US" sz="4000" dirty="0" err="1" smtClean="0"/>
              <a:t>perkembangan</a:t>
            </a:r>
            <a:r>
              <a:rPr lang="en-US" sz="4000" dirty="0" smtClean="0"/>
              <a:t> </a:t>
            </a:r>
            <a:r>
              <a:rPr lang="en-US" sz="4000" dirty="0" err="1" smtClean="0"/>
              <a:t>belajar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waktu</a:t>
            </a:r>
            <a:r>
              <a:rPr lang="en-US" sz="4000" dirty="0" smtClean="0"/>
              <a:t> </a:t>
            </a:r>
            <a:r>
              <a:rPr lang="en-US" sz="4000" dirty="0" err="1" smtClean="0"/>
              <a:t>ke</a:t>
            </a:r>
            <a:r>
              <a:rPr lang="en-US" sz="4000" dirty="0" smtClean="0"/>
              <a:t> </a:t>
            </a:r>
            <a:r>
              <a:rPr lang="en-US" sz="4000" dirty="0" err="1" smtClean="0"/>
              <a:t>waktu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685" y="3465095"/>
            <a:ext cx="3168316" cy="3392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0730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Observasi</a:t>
            </a:r>
            <a:r>
              <a:rPr lang="en-US" b="1" dirty="0" smtClean="0"/>
              <a:t> </a:t>
            </a:r>
            <a:r>
              <a:rPr lang="en-US" b="1" dirty="0" err="1" smtClean="0"/>
              <a:t>Kelas</a:t>
            </a:r>
            <a:r>
              <a:rPr lang="en-US" b="1" dirty="0" smtClean="0"/>
              <a:t> (Classroom Observation)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 smtClean="0"/>
              <a:t>Pengamatan</a:t>
            </a:r>
            <a:r>
              <a:rPr lang="en-US" sz="3200" dirty="0" smtClean="0"/>
              <a:t> </a:t>
            </a:r>
            <a:r>
              <a:rPr lang="en-US" sz="3200" dirty="0" err="1" smtClean="0"/>
              <a:t>langsung</a:t>
            </a:r>
            <a:r>
              <a:rPr lang="en-US" sz="3200" dirty="0" smtClean="0"/>
              <a:t> </a:t>
            </a:r>
            <a:r>
              <a:rPr lang="en-US" sz="3200" dirty="0" err="1" smtClean="0"/>
              <a:t>oleh</a:t>
            </a:r>
            <a:r>
              <a:rPr lang="en-US" sz="3200" dirty="0" smtClean="0"/>
              <a:t> </a:t>
            </a:r>
            <a:r>
              <a:rPr lang="en-US" sz="3200" dirty="0" err="1" smtClean="0"/>
              <a:t>pengajar</a:t>
            </a:r>
            <a:r>
              <a:rPr lang="en-US" sz="3200" dirty="0" smtClean="0"/>
              <a:t> </a:t>
            </a:r>
            <a:r>
              <a:rPr lang="en-US" sz="3200" dirty="0" err="1" smtClean="0"/>
              <a:t>terhadap</a:t>
            </a:r>
            <a:r>
              <a:rPr lang="en-US" sz="3200" dirty="0" smtClean="0"/>
              <a:t> </a:t>
            </a:r>
            <a:r>
              <a:rPr lang="en-US" sz="3200" dirty="0" err="1" smtClean="0"/>
              <a:t>partisipasi</a:t>
            </a:r>
            <a:r>
              <a:rPr lang="en-US" sz="3200" dirty="0" smtClean="0"/>
              <a:t> </a:t>
            </a:r>
            <a:r>
              <a:rPr lang="en-US" sz="3200" dirty="0" err="1" smtClean="0"/>
              <a:t>siswa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kelas</a:t>
            </a:r>
            <a:r>
              <a:rPr lang="en-US" sz="3200" dirty="0" smtClean="0"/>
              <a:t> </a:t>
            </a:r>
            <a:r>
              <a:rPr lang="en-US" sz="3200" dirty="0" err="1" smtClean="0"/>
              <a:t>dapat</a:t>
            </a:r>
            <a:r>
              <a:rPr lang="en-US" sz="3200" dirty="0" smtClean="0"/>
              <a:t> </a:t>
            </a:r>
            <a:r>
              <a:rPr lang="en-US" sz="3200" dirty="0" err="1" smtClean="0"/>
              <a:t>memberikan</a:t>
            </a:r>
            <a:r>
              <a:rPr lang="en-US" sz="3200" dirty="0" smtClean="0"/>
              <a:t> </a:t>
            </a:r>
            <a:r>
              <a:rPr lang="en-US" sz="3200" dirty="0" err="1" smtClean="0"/>
              <a:t>wawasan</a:t>
            </a:r>
            <a:r>
              <a:rPr lang="en-US" sz="3200" dirty="0" smtClean="0"/>
              <a:t> </a:t>
            </a:r>
            <a:r>
              <a:rPr lang="en-US" sz="3200" dirty="0" err="1" smtClean="0"/>
              <a:t>tentang</a:t>
            </a:r>
            <a:r>
              <a:rPr lang="en-US" sz="3200" dirty="0" smtClean="0"/>
              <a:t> </a:t>
            </a:r>
            <a:r>
              <a:rPr lang="en-US" sz="3200" dirty="0" err="1" smtClean="0"/>
              <a:t>kemajuan</a:t>
            </a:r>
            <a:r>
              <a:rPr lang="en-US" sz="3200" dirty="0" smtClean="0"/>
              <a:t> </a:t>
            </a:r>
            <a:r>
              <a:rPr lang="en-US" sz="3200" dirty="0" err="1" smtClean="0"/>
              <a:t>mereka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berkomunikasi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berinteraksi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Bahasa Indonesia.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7221" y="3344779"/>
            <a:ext cx="2835442" cy="3284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791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Kuis</a:t>
            </a:r>
            <a:r>
              <a:rPr lang="en-US" b="1" dirty="0"/>
              <a:t> </a:t>
            </a:r>
            <a:r>
              <a:rPr lang="en-US" b="1" dirty="0" err="1"/>
              <a:t>atau</a:t>
            </a:r>
            <a:r>
              <a:rPr lang="en-US" b="1" dirty="0"/>
              <a:t> </a:t>
            </a:r>
            <a:r>
              <a:rPr lang="en-US" b="1" dirty="0" err="1"/>
              <a:t>Permainan</a:t>
            </a:r>
            <a:r>
              <a:rPr lang="en-US" b="1" dirty="0"/>
              <a:t> (Quizzes or Games</a:t>
            </a:r>
            <a:r>
              <a:rPr lang="en-US" b="1" dirty="0" smtClean="0"/>
              <a:t>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 smtClean="0"/>
              <a:t>Menggunakan</a:t>
            </a:r>
            <a:r>
              <a:rPr lang="en-US" sz="4400" dirty="0" smtClean="0"/>
              <a:t> </a:t>
            </a:r>
            <a:r>
              <a:rPr lang="en-US" sz="4400" dirty="0" err="1" smtClean="0"/>
              <a:t>kuis</a:t>
            </a:r>
            <a:r>
              <a:rPr lang="en-US" sz="4400" dirty="0" smtClean="0"/>
              <a:t> </a:t>
            </a:r>
            <a:r>
              <a:rPr lang="en-US" sz="4400" dirty="0" err="1" smtClean="0"/>
              <a:t>atau</a:t>
            </a:r>
            <a:r>
              <a:rPr lang="en-US" sz="4400" dirty="0" smtClean="0"/>
              <a:t> </a:t>
            </a:r>
            <a:r>
              <a:rPr lang="en-US" sz="4400" dirty="0" err="1" smtClean="0"/>
              <a:t>permainan</a:t>
            </a:r>
            <a:r>
              <a:rPr lang="en-US" sz="4400" dirty="0" smtClean="0"/>
              <a:t> yang </a:t>
            </a:r>
            <a:r>
              <a:rPr lang="en-US" sz="4400" dirty="0" err="1" smtClean="0"/>
              <a:t>interaktif</a:t>
            </a:r>
            <a:r>
              <a:rPr lang="en-US" sz="4400" dirty="0" smtClean="0"/>
              <a:t> </a:t>
            </a:r>
            <a:r>
              <a:rPr lang="en-US" sz="4400" dirty="0" err="1" smtClean="0"/>
              <a:t>dalam</a:t>
            </a:r>
            <a:r>
              <a:rPr lang="en-US" sz="4400" dirty="0" smtClean="0"/>
              <a:t> </a:t>
            </a:r>
            <a:r>
              <a:rPr lang="en-US" sz="4400" dirty="0" err="1" smtClean="0"/>
              <a:t>kelas</a:t>
            </a:r>
            <a:r>
              <a:rPr lang="en-US" sz="4400" dirty="0" smtClean="0"/>
              <a:t> </a:t>
            </a:r>
            <a:r>
              <a:rPr lang="en-US" sz="4400" dirty="0" err="1" smtClean="0"/>
              <a:t>dapat</a:t>
            </a:r>
            <a:r>
              <a:rPr lang="en-US" sz="4400" dirty="0" smtClean="0"/>
              <a:t> </a:t>
            </a:r>
            <a:r>
              <a:rPr lang="en-US" sz="4400" dirty="0" err="1" smtClean="0"/>
              <a:t>menjadi</a:t>
            </a:r>
            <a:r>
              <a:rPr lang="en-US" sz="4400" dirty="0" smtClean="0"/>
              <a:t> </a:t>
            </a:r>
            <a:r>
              <a:rPr lang="en-US" sz="4400" dirty="0" err="1" smtClean="0"/>
              <a:t>cara</a:t>
            </a:r>
            <a:r>
              <a:rPr lang="en-US" sz="4400" dirty="0" smtClean="0"/>
              <a:t> </a:t>
            </a:r>
            <a:r>
              <a:rPr lang="en-US" sz="4400" dirty="0" err="1" smtClean="0"/>
              <a:t>menyenangkan</a:t>
            </a:r>
            <a:r>
              <a:rPr lang="en-US" sz="4400" dirty="0" smtClean="0"/>
              <a:t> </a:t>
            </a:r>
            <a:r>
              <a:rPr lang="en-US" sz="4400" dirty="0" err="1" smtClean="0"/>
              <a:t>untuk</a:t>
            </a:r>
            <a:r>
              <a:rPr lang="en-US" sz="4400" dirty="0" smtClean="0"/>
              <a:t> </a:t>
            </a:r>
            <a:r>
              <a:rPr lang="en-US" sz="4400" dirty="0" err="1" smtClean="0"/>
              <a:t>mengevaluasi</a:t>
            </a:r>
            <a:r>
              <a:rPr lang="en-US" sz="4400" dirty="0" smtClean="0"/>
              <a:t> </a:t>
            </a:r>
            <a:r>
              <a:rPr lang="en-US" sz="4400" dirty="0" err="1" smtClean="0"/>
              <a:t>pemahaman</a:t>
            </a:r>
            <a:r>
              <a:rPr lang="en-US" sz="4400" dirty="0" smtClean="0"/>
              <a:t> </a:t>
            </a:r>
            <a:r>
              <a:rPr lang="en-US" sz="4400" dirty="0" err="1" smtClean="0"/>
              <a:t>siswa</a:t>
            </a:r>
            <a:r>
              <a:rPr lang="en-US" sz="4400" dirty="0" smtClean="0"/>
              <a:t> </a:t>
            </a:r>
            <a:r>
              <a:rPr lang="en-US" sz="4400" dirty="0" err="1" smtClean="0"/>
              <a:t>terhadap</a:t>
            </a:r>
            <a:r>
              <a:rPr lang="en-US" sz="4400" dirty="0" smtClean="0"/>
              <a:t> </a:t>
            </a:r>
            <a:r>
              <a:rPr lang="en-US" sz="4400" dirty="0" err="1" smtClean="0"/>
              <a:t>materi</a:t>
            </a:r>
            <a:r>
              <a:rPr lang="en-US" sz="4400" dirty="0" smtClean="0"/>
              <a:t> </a:t>
            </a:r>
            <a:r>
              <a:rPr lang="en-US" sz="4400" dirty="0" err="1" smtClean="0"/>
              <a:t>pelajaran</a:t>
            </a:r>
            <a:r>
              <a:rPr lang="en-US" sz="4400" dirty="0" smtClean="0"/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639413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kombinasi</a:t>
            </a:r>
            <a:r>
              <a:rPr lang="en-US" dirty="0"/>
              <a:t> </a:t>
            </a:r>
            <a:r>
              <a:rPr lang="en-US" dirty="0" err="1"/>
              <a:t>teknik-teknik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gambaran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mempelajari</a:t>
            </a:r>
            <a:r>
              <a:rPr lang="en-US" dirty="0"/>
              <a:t> Bahasa Indonesia.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yang </a:t>
            </a:r>
            <a:r>
              <a:rPr lang="en-US" dirty="0" err="1"/>
              <a:t>komprehensif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kemajuan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Bahasa Indonesia.</a:t>
            </a:r>
          </a:p>
        </p:txBody>
      </p:sp>
    </p:spTree>
    <p:extLst>
      <p:ext uri="{BB962C8B-B14F-4D97-AF65-F5344CB8AC3E}">
        <p14:creationId xmlns:p14="http://schemas.microsoft.com/office/powerpoint/2010/main" val="2026445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Daftar</a:t>
            </a:r>
            <a:r>
              <a:rPr lang="en-US" dirty="0" smtClean="0"/>
              <a:t> </a:t>
            </a:r>
            <a:r>
              <a:rPr lang="en-US" dirty="0" err="1" smtClean="0"/>
              <a:t>Pustaka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Ariyana</a:t>
            </a:r>
            <a:r>
              <a:rPr lang="en-US" dirty="0" smtClean="0"/>
              <a:t>. 2019. </a:t>
            </a:r>
            <a:r>
              <a:rPr lang="it-IT" dirty="0" smtClean="0"/>
              <a:t>Evaluasi Pembelajaran Bahasa dan Sastra Indonesia. </a:t>
            </a:r>
            <a:r>
              <a:rPr lang="en-US" dirty="0" err="1" smtClean="0"/>
              <a:t>Prosiding</a:t>
            </a:r>
            <a:r>
              <a:rPr lang="en-US" dirty="0" smtClean="0"/>
              <a:t> Seminar Nasional </a:t>
            </a:r>
            <a:r>
              <a:rPr lang="en-US" dirty="0" err="1" smtClean="0"/>
              <a:t>Bulan</a:t>
            </a:r>
            <a:r>
              <a:rPr lang="en-US" dirty="0" smtClean="0"/>
              <a:t> Bahasa (</a:t>
            </a:r>
            <a:r>
              <a:rPr lang="en-US" dirty="0" err="1" smtClean="0"/>
              <a:t>Semiba</a:t>
            </a:r>
            <a:r>
              <a:rPr lang="en-US" dirty="0" smtClean="0"/>
              <a:t>). </a:t>
            </a:r>
            <a:r>
              <a:rPr lang="en-US" dirty="0" smtClean="0">
                <a:hlinkClick r:id="rId2"/>
              </a:rPr>
              <a:t>https://ejournal.unib.ac.id/index.php/semiba</a:t>
            </a:r>
            <a:endParaRPr lang="en-US" dirty="0" smtClean="0"/>
          </a:p>
          <a:p>
            <a:r>
              <a:rPr lang="en-US" dirty="0" err="1" smtClean="0"/>
              <a:t>Saraswati,Ekarini</a:t>
            </a:r>
            <a:r>
              <a:rPr lang="en-US" dirty="0" smtClean="0"/>
              <a:t>. 2010.  EVALUASI PEMBELAJARAN BIPA SEBAGAI PEMBELAJARAN MULTIKULTURAL. </a:t>
            </a:r>
            <a:r>
              <a:rPr lang="en-US" dirty="0" err="1" smtClean="0"/>
              <a:t>Pusat</a:t>
            </a:r>
            <a:r>
              <a:rPr lang="en-US" dirty="0" smtClean="0"/>
              <a:t> Bahasa </a:t>
            </a:r>
            <a:r>
              <a:rPr lang="en-US" dirty="0" err="1" smtClean="0"/>
              <a:t>Pendidikan</a:t>
            </a:r>
            <a:r>
              <a:rPr lang="en-US" dirty="0" smtClean="0"/>
              <a:t> Nasional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059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penentu</a:t>
            </a:r>
            <a:r>
              <a:rPr lang="en-US" dirty="0"/>
              <a:t> </a:t>
            </a:r>
            <a:r>
              <a:rPr lang="en-US" dirty="0" err="1"/>
              <a:t>ketercapaian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u="sng" dirty="0" err="1">
                <a:solidFill>
                  <a:schemeClr val="accent5">
                    <a:lumMod val="75000"/>
                  </a:schemeClr>
                </a:solidFill>
              </a:rPr>
              <a:t>Penyesuaian</a:t>
            </a: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5">
                    <a:lumMod val="75000"/>
                  </a:schemeClr>
                </a:solidFill>
              </a:rPr>
              <a:t>Pengajaran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pengajar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kekuatan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kelemahan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Bahasa Indonesia.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pengajar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menyesuaikan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pengajaran</a:t>
            </a:r>
            <a:r>
              <a:rPr lang="en-US" dirty="0"/>
              <a:t>, </a:t>
            </a:r>
            <a:r>
              <a:rPr lang="en-US" dirty="0" err="1"/>
              <a:t>materi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agar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211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evalusi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Pengembangan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Kurikulum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menilai</a:t>
            </a:r>
            <a:r>
              <a:rPr lang="en-US" dirty="0" smtClean="0"/>
              <a:t> </a:t>
            </a:r>
            <a:r>
              <a:rPr lang="en-US" dirty="0" err="1" smtClean="0"/>
              <a:t>efektivitas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BIPA.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u="sng" dirty="0" err="1" smtClean="0">
                <a:solidFill>
                  <a:schemeClr val="accent5">
                    <a:lumMod val="75000"/>
                  </a:schemeClr>
                </a:solidFill>
              </a:rPr>
              <a:t>Pemberian</a:t>
            </a:r>
            <a:r>
              <a:rPr lang="en-US" b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5">
                    <a:lumMod val="75000"/>
                  </a:schemeClr>
                </a:solidFill>
              </a:rPr>
              <a:t>Umpan</a:t>
            </a:r>
            <a:r>
              <a:rPr lang="en-US" b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u="sng" dirty="0" err="1">
                <a:solidFill>
                  <a:schemeClr val="accent5">
                    <a:lumMod val="75000"/>
                  </a:schemeClr>
                </a:solidFill>
              </a:rPr>
              <a:t>Balik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pengajar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. </a:t>
            </a:r>
            <a:r>
              <a:rPr lang="en-US" dirty="0" err="1"/>
              <a:t>Umpan</a:t>
            </a:r>
            <a:r>
              <a:rPr lang="en-US" dirty="0"/>
              <a:t> </a:t>
            </a:r>
            <a:r>
              <a:rPr lang="en-US" dirty="0" err="1"/>
              <a:t>balik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area mana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diperbaiki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pembelajaran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9449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6874042" cy="1325563"/>
          </a:xfrm>
        </p:spPr>
        <p:txBody>
          <a:bodyPr/>
          <a:lstStyle/>
          <a:p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yang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dievalusi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BIPA?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6662"/>
            <a:ext cx="7126705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dirty="0" err="1" smtClean="0"/>
              <a:t>Indikator</a:t>
            </a:r>
            <a:r>
              <a:rPr lang="en-US" sz="4400" dirty="0" smtClean="0"/>
              <a:t> </a:t>
            </a:r>
            <a:r>
              <a:rPr lang="en-US" sz="4400" dirty="0" err="1" smtClean="0"/>
              <a:t>pembelajaran</a:t>
            </a:r>
            <a:r>
              <a:rPr lang="en-US" sz="4400" dirty="0" smtClean="0"/>
              <a:t> yang </a:t>
            </a:r>
            <a:r>
              <a:rPr lang="en-US" sz="4400" dirty="0" err="1" smtClean="0"/>
              <a:t>digunakan</a:t>
            </a:r>
            <a:r>
              <a:rPr lang="en-US" sz="4400" dirty="0" smtClean="0"/>
              <a:t> </a:t>
            </a:r>
            <a:r>
              <a:rPr lang="en-US" sz="4400" dirty="0" err="1" smtClean="0"/>
              <a:t>dalam</a:t>
            </a:r>
            <a:r>
              <a:rPr lang="en-US" sz="4400" dirty="0" smtClean="0"/>
              <a:t> </a:t>
            </a:r>
            <a:r>
              <a:rPr lang="en-US" sz="4400" dirty="0" err="1" smtClean="0"/>
              <a:t>evaluasi</a:t>
            </a:r>
            <a:r>
              <a:rPr lang="en-US" sz="4400" dirty="0" smtClean="0"/>
              <a:t> </a:t>
            </a:r>
            <a:r>
              <a:rPr lang="en-US" sz="4400" dirty="0" err="1" smtClean="0"/>
              <a:t>pembelajaran</a:t>
            </a:r>
            <a:r>
              <a:rPr lang="en-US" sz="4400" dirty="0" smtClean="0"/>
              <a:t> BIPA (Bahasa Indonesia </a:t>
            </a:r>
            <a:r>
              <a:rPr lang="en-US" sz="4400" dirty="0" err="1" smtClean="0"/>
              <a:t>bagi</a:t>
            </a:r>
            <a:r>
              <a:rPr lang="en-US" sz="4400" dirty="0" smtClean="0"/>
              <a:t> </a:t>
            </a:r>
            <a:r>
              <a:rPr lang="en-US" sz="4400" dirty="0" err="1" smtClean="0"/>
              <a:t>Penutur</a:t>
            </a:r>
            <a:r>
              <a:rPr lang="en-US" sz="4400" dirty="0" smtClean="0"/>
              <a:t> </a:t>
            </a:r>
            <a:r>
              <a:rPr lang="en-US" sz="4400" dirty="0" err="1" smtClean="0"/>
              <a:t>Asing</a:t>
            </a:r>
            <a:r>
              <a:rPr lang="en-US" sz="4400" dirty="0" smtClean="0"/>
              <a:t>) </a:t>
            </a:r>
            <a:r>
              <a:rPr lang="en-US" sz="4400" b="1" dirty="0" err="1" smtClean="0"/>
              <a:t>meliputi</a:t>
            </a:r>
            <a:r>
              <a:rPr lang="en-US" sz="4400" b="1" dirty="0" smtClean="0"/>
              <a:t> </a:t>
            </a:r>
            <a:r>
              <a:rPr lang="en-US" sz="4400" b="1" u="sng" dirty="0" err="1" smtClean="0">
                <a:solidFill>
                  <a:srgbClr val="FF0000"/>
                </a:solidFill>
              </a:rPr>
              <a:t>keterampilan</a:t>
            </a:r>
            <a:r>
              <a:rPr lang="en-US" sz="4400" b="1" u="sng" dirty="0" smtClean="0">
                <a:solidFill>
                  <a:srgbClr val="FF0000"/>
                </a:solidFill>
              </a:rPr>
              <a:t> </a:t>
            </a:r>
            <a:r>
              <a:rPr lang="en-US" sz="4400" b="1" u="sng" dirty="0" err="1" smtClean="0">
                <a:solidFill>
                  <a:srgbClr val="FF0000"/>
                </a:solidFill>
              </a:rPr>
              <a:t>berbicara</a:t>
            </a:r>
            <a:r>
              <a:rPr lang="en-US" sz="4400" b="1" u="sng" dirty="0" smtClean="0">
                <a:solidFill>
                  <a:srgbClr val="FF0000"/>
                </a:solidFill>
              </a:rPr>
              <a:t>, </a:t>
            </a:r>
            <a:r>
              <a:rPr lang="en-US" sz="4400" b="1" u="sng" dirty="0" err="1" smtClean="0">
                <a:solidFill>
                  <a:srgbClr val="FF0000"/>
                </a:solidFill>
              </a:rPr>
              <a:t>menulis</a:t>
            </a:r>
            <a:r>
              <a:rPr lang="en-US" sz="4400" b="1" u="sng" dirty="0" smtClean="0">
                <a:solidFill>
                  <a:srgbClr val="FF0000"/>
                </a:solidFill>
              </a:rPr>
              <a:t>, </a:t>
            </a:r>
            <a:r>
              <a:rPr lang="en-US" sz="4400" b="1" u="sng" dirty="0" err="1" smtClean="0">
                <a:solidFill>
                  <a:srgbClr val="FF0000"/>
                </a:solidFill>
              </a:rPr>
              <a:t>membaca</a:t>
            </a:r>
            <a:r>
              <a:rPr lang="en-US" sz="4400" b="1" u="sng" dirty="0" smtClean="0">
                <a:solidFill>
                  <a:srgbClr val="FF0000"/>
                </a:solidFill>
              </a:rPr>
              <a:t>, </a:t>
            </a:r>
            <a:r>
              <a:rPr lang="en-US" sz="4400" b="1" u="sng" dirty="0" err="1" smtClean="0">
                <a:solidFill>
                  <a:srgbClr val="FF0000"/>
                </a:solidFill>
              </a:rPr>
              <a:t>dan</a:t>
            </a:r>
            <a:r>
              <a:rPr lang="en-US" sz="4400" b="1" u="sng" dirty="0" smtClean="0">
                <a:solidFill>
                  <a:srgbClr val="FF0000"/>
                </a:solidFill>
              </a:rPr>
              <a:t> </a:t>
            </a:r>
            <a:r>
              <a:rPr lang="en-US" sz="4400" b="1" u="sng" dirty="0" err="1" smtClean="0">
                <a:solidFill>
                  <a:srgbClr val="FF0000"/>
                </a:solidFill>
              </a:rPr>
              <a:t>menyimak</a:t>
            </a:r>
            <a:r>
              <a:rPr lang="en-US" sz="4400" dirty="0" smtClean="0"/>
              <a:t>, </a:t>
            </a:r>
            <a:r>
              <a:rPr lang="en-US" sz="4400" dirty="0" err="1" smtClean="0"/>
              <a:t>Ariyana</a:t>
            </a:r>
            <a:r>
              <a:rPr lang="en-US" sz="4400" dirty="0" smtClean="0"/>
              <a:t> (2019). </a:t>
            </a:r>
          </a:p>
          <a:p>
            <a:endParaRPr lang="en-US" sz="4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5674" y="2266031"/>
            <a:ext cx="469632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91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89977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Apasaja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/>
              <a:t>evaluasi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BIPA?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8663"/>
            <a:ext cx="10515600" cy="3638300"/>
          </a:xfrm>
        </p:spPr>
        <p:txBody>
          <a:bodyPr/>
          <a:lstStyle/>
          <a:p>
            <a:r>
              <a:rPr lang="en-US" b="1" dirty="0" err="1"/>
              <a:t>Tes</a:t>
            </a:r>
            <a:r>
              <a:rPr lang="en-US" b="1" dirty="0"/>
              <a:t> </a:t>
            </a:r>
            <a:r>
              <a:rPr lang="en-US" b="1" dirty="0" err="1"/>
              <a:t>Tulis</a:t>
            </a:r>
            <a:r>
              <a:rPr lang="en-US" b="1" dirty="0"/>
              <a:t> (Written Tests)</a:t>
            </a:r>
            <a:r>
              <a:rPr lang="en-US" dirty="0"/>
              <a:t>: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format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, </a:t>
            </a:r>
            <a:r>
              <a:rPr lang="en-US" dirty="0" err="1"/>
              <a:t>menjodohkan</a:t>
            </a:r>
            <a:r>
              <a:rPr lang="en-US" dirty="0"/>
              <a:t>, </a:t>
            </a:r>
            <a:r>
              <a:rPr lang="en-US" dirty="0" err="1"/>
              <a:t>isian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esai</a:t>
            </a:r>
            <a:r>
              <a:rPr lang="en-US" dirty="0"/>
              <a:t>. </a:t>
            </a:r>
            <a:r>
              <a:rPr lang="en-US" dirty="0" err="1"/>
              <a:t>Tes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siswa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tata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, </a:t>
            </a:r>
            <a:r>
              <a:rPr lang="en-US" dirty="0" err="1"/>
              <a:t>kosakata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menulis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029" y="4794584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436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Tes</a:t>
            </a:r>
            <a:r>
              <a:rPr lang="en-US" b="1" dirty="0" smtClean="0"/>
              <a:t> </a:t>
            </a:r>
            <a:r>
              <a:rPr lang="en-US" b="1" dirty="0" err="1" smtClean="0"/>
              <a:t>Lisan</a:t>
            </a:r>
            <a:r>
              <a:rPr lang="en-US" b="1" dirty="0" smtClean="0"/>
              <a:t> (Oral Tests)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Teknik ini mencakup percakapan langsung antara pengajar dan siswa atau antara sesama siswa. Tes lisan membantu mengevaluasi kemampuan siswa dalam berbicara, memahami, dan mengungkapkan diri dalam Bahasa Indonesia.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0483" y="4235867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069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Tes</a:t>
            </a:r>
            <a:r>
              <a:rPr lang="en-US" b="1" dirty="0" smtClean="0"/>
              <a:t> </a:t>
            </a:r>
            <a:r>
              <a:rPr lang="en-US" b="1" dirty="0" err="1" smtClean="0"/>
              <a:t>Mendengarkan</a:t>
            </a:r>
            <a:r>
              <a:rPr lang="en-US" b="1" dirty="0" smtClean="0"/>
              <a:t> (Listening Tests)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percakapan</a:t>
            </a:r>
            <a:r>
              <a:rPr lang="en-US" dirty="0" smtClean="0"/>
              <a:t>, </a:t>
            </a:r>
            <a:r>
              <a:rPr lang="en-US" dirty="0" err="1" smtClean="0"/>
              <a:t>wawancara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rekaman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Bahasa Indonesia. </a:t>
            </a:r>
            <a:r>
              <a:rPr lang="en-US" dirty="0" err="1" smtClean="0"/>
              <a:t>Tes</a:t>
            </a:r>
            <a:r>
              <a:rPr lang="en-US" dirty="0" smtClean="0"/>
              <a:t> </a:t>
            </a:r>
            <a:r>
              <a:rPr lang="en-US" dirty="0" err="1" smtClean="0"/>
              <a:t>mendengarkan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aksen</a:t>
            </a:r>
            <a:r>
              <a:rPr lang="en-US" dirty="0" smtClean="0"/>
              <a:t>, </a:t>
            </a:r>
            <a:r>
              <a:rPr lang="en-US" dirty="0" err="1" smtClean="0"/>
              <a:t>intonasi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kosakata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026" y="4001294"/>
            <a:ext cx="22098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3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</a:t>
            </a:r>
            <a:r>
              <a:rPr lang="en-US" b="1" dirty="0" err="1" smtClean="0"/>
              <a:t>es</a:t>
            </a:r>
            <a:r>
              <a:rPr lang="en-US" b="1" dirty="0" smtClean="0"/>
              <a:t> </a:t>
            </a:r>
            <a:r>
              <a:rPr lang="en-US" b="1" dirty="0" err="1"/>
              <a:t>Membaca</a:t>
            </a:r>
            <a:r>
              <a:rPr lang="en-US" b="1" dirty="0"/>
              <a:t> (Reading Tests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 smtClean="0"/>
              <a:t>Tes</a:t>
            </a:r>
            <a:r>
              <a:rPr lang="en-US" sz="4000" dirty="0" smtClean="0"/>
              <a:t> </a:t>
            </a:r>
            <a:r>
              <a:rPr lang="en-US" sz="4000" dirty="0" err="1" smtClean="0"/>
              <a:t>membaca</a:t>
            </a:r>
            <a:r>
              <a:rPr lang="en-US" sz="4000" dirty="0" smtClean="0"/>
              <a:t> </a:t>
            </a:r>
            <a:r>
              <a:rPr lang="en-US" sz="4000" dirty="0" err="1" smtClean="0"/>
              <a:t>digunakan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menilai</a:t>
            </a:r>
            <a:r>
              <a:rPr lang="en-US" sz="4000" dirty="0" smtClean="0"/>
              <a:t> </a:t>
            </a:r>
            <a:r>
              <a:rPr lang="en-US" sz="4000" dirty="0" err="1" smtClean="0"/>
              <a:t>kemampuan</a:t>
            </a:r>
            <a:r>
              <a:rPr lang="en-US" sz="4000" dirty="0" smtClean="0"/>
              <a:t> </a:t>
            </a:r>
            <a:r>
              <a:rPr lang="en-US" sz="4000" dirty="0" err="1" smtClean="0"/>
              <a:t>siswa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</a:t>
            </a:r>
            <a:r>
              <a:rPr lang="en-US" sz="4000" dirty="0" err="1" smtClean="0"/>
              <a:t>memahami</a:t>
            </a:r>
            <a:r>
              <a:rPr lang="en-US" sz="4000" dirty="0" smtClean="0"/>
              <a:t> </a:t>
            </a:r>
            <a:r>
              <a:rPr lang="en-US" sz="4000" dirty="0" err="1" smtClean="0"/>
              <a:t>teks</a:t>
            </a:r>
            <a:r>
              <a:rPr lang="en-US" sz="4000" dirty="0" smtClean="0"/>
              <a:t> </a:t>
            </a:r>
            <a:r>
              <a:rPr lang="en-US" sz="4000" dirty="0" err="1" smtClean="0"/>
              <a:t>tertulis</a:t>
            </a:r>
            <a:r>
              <a:rPr lang="en-US" sz="4000" dirty="0" smtClean="0"/>
              <a:t> </a:t>
            </a:r>
            <a:r>
              <a:rPr lang="en-US" sz="4000" dirty="0" err="1" smtClean="0"/>
              <a:t>dalam</a:t>
            </a:r>
            <a:r>
              <a:rPr lang="en-US" sz="4000" dirty="0" smtClean="0"/>
              <a:t> Bahasa Indonesia, </a:t>
            </a:r>
            <a:r>
              <a:rPr lang="en-US" sz="4000" dirty="0" err="1" smtClean="0"/>
              <a:t>termasuk</a:t>
            </a:r>
            <a:r>
              <a:rPr lang="en-US" sz="4000" dirty="0" smtClean="0"/>
              <a:t> </a:t>
            </a:r>
            <a:r>
              <a:rPr lang="en-US" sz="4000" dirty="0" err="1" smtClean="0"/>
              <a:t>pemahaman</a:t>
            </a:r>
            <a:r>
              <a:rPr lang="en-US" sz="4000" dirty="0" smtClean="0"/>
              <a:t> </a:t>
            </a:r>
            <a:r>
              <a:rPr lang="en-US" sz="4000" dirty="0" err="1" smtClean="0"/>
              <a:t>makna</a:t>
            </a:r>
            <a:r>
              <a:rPr lang="en-US" sz="4000" dirty="0" smtClean="0"/>
              <a:t>, </a:t>
            </a:r>
            <a:r>
              <a:rPr lang="en-US" sz="4000" dirty="0" err="1" smtClean="0"/>
              <a:t>struktur</a:t>
            </a:r>
            <a:r>
              <a:rPr lang="en-US" sz="4000" dirty="0" smtClean="0"/>
              <a:t> </a:t>
            </a:r>
            <a:r>
              <a:rPr lang="en-US" sz="4000" dirty="0" err="1" smtClean="0"/>
              <a:t>kalimat</a:t>
            </a:r>
            <a:r>
              <a:rPr lang="en-US" sz="4000" dirty="0" smtClean="0"/>
              <a:t>, </a:t>
            </a:r>
            <a:r>
              <a:rPr lang="en-US" sz="4000" dirty="0" err="1" smtClean="0"/>
              <a:t>dan</a:t>
            </a:r>
            <a:r>
              <a:rPr lang="en-US" sz="4000" dirty="0" smtClean="0"/>
              <a:t> </a:t>
            </a:r>
            <a:r>
              <a:rPr lang="en-US" sz="4000" dirty="0" err="1" smtClean="0"/>
              <a:t>kosakata</a:t>
            </a:r>
            <a:r>
              <a:rPr lang="en-US" sz="4000" dirty="0" smtClean="0"/>
              <a:t>.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6" y="4366711"/>
            <a:ext cx="2555457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36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968"/>
            <a:ext cx="10515600" cy="1325563"/>
          </a:xfrm>
        </p:spPr>
        <p:txBody>
          <a:bodyPr/>
          <a:lstStyle/>
          <a:p>
            <a:r>
              <a:rPr lang="en-US" b="1" dirty="0" err="1" smtClean="0"/>
              <a:t>Proyek</a:t>
            </a:r>
            <a:r>
              <a:rPr lang="en-US" b="1" dirty="0" smtClean="0"/>
              <a:t> </a:t>
            </a:r>
            <a:r>
              <a:rPr lang="en-US" b="1" dirty="0" err="1" smtClean="0"/>
              <a:t>atau</a:t>
            </a:r>
            <a:r>
              <a:rPr lang="en-US" b="1" dirty="0" smtClean="0"/>
              <a:t> </a:t>
            </a:r>
            <a:r>
              <a:rPr lang="en-US" b="1" dirty="0" err="1" smtClean="0"/>
              <a:t>Presentasi</a:t>
            </a:r>
            <a:r>
              <a:rPr lang="en-US" b="1" dirty="0" smtClean="0"/>
              <a:t> (Projects or Presentations)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proyek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menunjukkan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menyampaikan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lisan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651" y="4705350"/>
            <a:ext cx="22669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519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555</Words>
  <Application>Microsoft Office PowerPoint</Application>
  <PresentationFormat>Widescreen</PresentationFormat>
  <Paragraphs>32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Evaluasi Pembelajaran BIPA.</vt:lpstr>
      <vt:lpstr>Mengapa perlu dilakukan Evaluasi?</vt:lpstr>
      <vt:lpstr>Mengapa perlu evalusi…</vt:lpstr>
      <vt:lpstr>Apa saja yang perlu dievalusi dalam pembelajaran BIPA?</vt:lpstr>
      <vt:lpstr>Apasaja teknik evaluasi yang dapat digunakan dalam pembelajaran BIPA?</vt:lpstr>
      <vt:lpstr>Tes Lisan (Oral Tests):</vt:lpstr>
      <vt:lpstr>Tes Mendengarkan (Listening Tests)</vt:lpstr>
      <vt:lpstr>Tes Membaca (Reading Tests)</vt:lpstr>
      <vt:lpstr>Proyek atau Presentasi (Projects or Presentations):</vt:lpstr>
      <vt:lpstr>Portofolio (Portfolios):</vt:lpstr>
      <vt:lpstr>Observasi Kelas (Classroom Observation)</vt:lpstr>
      <vt:lpstr>Kuis atau Permainan (Quizzes or Games):</vt:lpstr>
      <vt:lpstr>PowerPoint Presentation</vt:lpstr>
      <vt:lpstr>Daftar Pustaka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8</cp:revision>
  <dcterms:created xsi:type="dcterms:W3CDTF">2023-12-10T04:08:00Z</dcterms:created>
  <dcterms:modified xsi:type="dcterms:W3CDTF">2023-12-10T08:30:08Z</dcterms:modified>
</cp:coreProperties>
</file>