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23/02/2022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23/02/2022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23/02/2022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23/02/2022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23/02/2022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23/02/2022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23/02/2022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23/02/2022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23/02/2022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23/02/2022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23/02/2022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ADC85-8B5D-432F-949C-DDE825B7D4B6}" type="datetimeFigureOut">
              <a:rPr lang="id-ID" smtClean="0"/>
              <a:pPr/>
              <a:t>23/02/2022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Arial Rounded MT Bold" pitchFamily="34" charset="0"/>
              </a:rPr>
              <a:t>HUKUM JAMINAN</a:t>
            </a:r>
            <a:endParaRPr lang="id-ID" sz="6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7572428" cy="1752600"/>
          </a:xfrm>
        </p:spPr>
        <p:txBody>
          <a:bodyPr/>
          <a:lstStyle/>
          <a:p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Budiman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Setyo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Haryanto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, S.H., M.H</a:t>
            </a:r>
            <a:r>
              <a:rPr lang="en-US" b="1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rial Rounded MT Bold" pitchFamily="34" charset="0"/>
              </a:rPr>
              <a:t>FH. UNSOED</a:t>
            </a:r>
            <a:endParaRPr lang="en-US" b="1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1571612"/>
            <a:ext cx="764386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Kantor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Pertanahan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menerbitkan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Sertifikat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14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1).</a:t>
            </a:r>
          </a:p>
          <a:p>
            <a:pPr algn="just"/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Sertifikat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HT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memuat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irah2 “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Demi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Keadilan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Berdasarkan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Ketuhanan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Maha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Esa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”,</a:t>
            </a:r>
          </a:p>
          <a:p>
            <a:pPr algn="just"/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SHT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mempunyai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kekuatan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eksekutorial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3).</a:t>
            </a:r>
          </a:p>
          <a:p>
            <a:pPr algn="just"/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Surat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Kuasa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Menjaminkan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algn="just"/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SKMHT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wajib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dibuat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akta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notaris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PPAT (Ps. 15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1). 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57356" y="785794"/>
            <a:ext cx="56361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Hapusnya</a:t>
            </a:r>
            <a:r>
              <a:rPr lang="en-US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Hak</a:t>
            </a:r>
            <a:r>
              <a:rPr lang="en-US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Tanggungan</a:t>
            </a:r>
            <a:endParaRPr lang="id-ID" sz="3200" b="1" dirty="0"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0100" y="1714488"/>
            <a:ext cx="76438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Hapusnya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utang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dijamin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Pelepasan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pemegang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Pembersihan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Hapusnya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tanah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ob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H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ak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anggungan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menuntut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pembersihan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beban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d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 d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pembeli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ob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H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ak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anggungan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d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pelelangan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Roya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22).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8794" y="1285860"/>
            <a:ext cx="54213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Eksekusi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Hak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Tanggungan</a:t>
            </a:r>
            <a:endParaRPr lang="id-ID" sz="32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0100" y="2000240"/>
            <a:ext cx="69294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menjual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kekuasaan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sendiri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parate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eksekusi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6).</a:t>
            </a: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Titel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eksekutorial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ertifikat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14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2).</a:t>
            </a: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Penjualan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di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bawah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20 ay 2).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57356" y="1142984"/>
            <a:ext cx="528641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id-ID" sz="8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BAG III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id-ID" sz="3600" dirty="0" smtClean="0">
              <a:solidFill>
                <a:srgbClr val="FF0000"/>
              </a:solidFill>
              <a:latin typeface="Arial Rounded MT Bold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id-ID" sz="3600" b="1" i="0" u="none" strike="noStrike" cap="none" normalizeH="0" baseline="0" dirty="0" smtClean="0">
                <a:ln>
                  <a:noFill/>
                </a:ln>
                <a:effectLst/>
                <a:latin typeface="Arial Rounded MT Bold" pitchFamily="34" charset="0"/>
                <a:cs typeface="Times New Roman" pitchFamily="18" charset="0"/>
              </a:rPr>
              <a:t>HAK TANGGUNGAN</a:t>
            </a:r>
            <a:endParaRPr kumimoji="0" lang="id-ID" sz="3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2910" y="1785926"/>
            <a:ext cx="7945060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id-ID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</a:endParaRPr>
          </a:p>
          <a:p>
            <a:pPr algn="ctr"/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HAK TANGGUNGAN </a:t>
            </a:r>
            <a:endParaRPr lang="id-ID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</a:endParaRPr>
          </a:p>
          <a:p>
            <a:pPr algn="ctr"/>
            <a:r>
              <a:rPr lang="en-US" sz="4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UU No 4/</a:t>
            </a:r>
            <a:r>
              <a:rPr lang="id-ID" sz="4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19</a:t>
            </a:r>
            <a:r>
              <a:rPr lang="en-US" sz="4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96</a:t>
            </a:r>
            <a:endParaRPr lang="id-ID" sz="4800" b="1" dirty="0">
              <a:solidFill>
                <a:srgbClr val="00B05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5852" y="714356"/>
            <a:ext cx="6565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HAK TANGGUNGAN UU No 4/96</a:t>
            </a:r>
            <a:endParaRPr lang="id-ID" sz="32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8662" y="1571612"/>
            <a:ext cx="72152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</a:t>
            </a:r>
          </a:p>
          <a:p>
            <a:pPr algn="just"/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dibebankan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tanah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(UUPA), </a:t>
            </a:r>
          </a:p>
          <a:p>
            <a:pPr algn="just"/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berikut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berikut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benda2 lain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merupakan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satu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kesatuan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tanah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algn="just"/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pelunasan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utang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tertentu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algn="just"/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memberikan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kedudukan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diutamakan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terhadap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lain (Ps. 1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angka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1604" y="500042"/>
            <a:ext cx="64636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Subjek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Hak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Tanggungan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(Ps. 8)</a:t>
            </a:r>
            <a:endParaRPr lang="id-ID" sz="32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034" y="1285860"/>
            <a:ext cx="8143932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Pemberi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perseorangan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mempunyai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kewenangan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melakukan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perbuatan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terhadap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objek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(1).</a:t>
            </a:r>
          </a:p>
          <a:p>
            <a:pPr algn="just">
              <a:lnSpc>
                <a:spcPct val="90000"/>
              </a:lnSpc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Kewenangan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(2).</a:t>
            </a:r>
          </a:p>
          <a:p>
            <a:pPr algn="just">
              <a:lnSpc>
                <a:spcPct val="90000"/>
              </a:lnSpc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WNI : (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Milik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HGB, HGU,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Pakai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 algn="just">
              <a:lnSpc>
                <a:spcPct val="90000"/>
              </a:lnSpc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Orang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asing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 (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Objek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Pakai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 algn="just">
              <a:lnSpc>
                <a:spcPct val="90000"/>
              </a:lnSpc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Penerima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Pemegang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perseorangan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berkedudukan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pihak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berpiutang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9).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4463" y="642918"/>
            <a:ext cx="48213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Objek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Hak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Tanggungan</a:t>
            </a:r>
            <a:endParaRPr lang="id-ID" sz="32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2910" y="1643050"/>
            <a:ext cx="80010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Syarat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1)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mempunyai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nilai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ekonomis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2)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terdaftar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3)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dipindahtangankan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/>
            <a:endParaRPr lang="id-ID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id-ID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Macam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1)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Milik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2)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Guna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Usaha, 3)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Guna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Bangunan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4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1).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dan 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4)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Pakai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tanah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negara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 Ps. 4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2).</a:t>
            </a:r>
          </a:p>
          <a:p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Berikut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t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berikut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benda2 lain y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merupakan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satu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kesatuan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tanah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(4).</a:t>
            </a:r>
          </a:p>
          <a:p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Satu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Obyek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HT d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dipasang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satu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HT (Ps. 5).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0166" y="714356"/>
            <a:ext cx="63430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Sifat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id-ID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Jaminan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Hak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Tanggungan</a:t>
            </a:r>
            <a:endParaRPr lang="id-ID" sz="32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5786" y="1571612"/>
            <a:ext cx="75724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Accessoir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 Ps. 1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angka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jo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 Ps. 16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jo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 Ps. 18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1.</a:t>
            </a: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dibagi-bagi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2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kecuali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diperjanjikan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secara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khusus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(ay 2).</a:t>
            </a: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en-US" sz="24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Droit</a:t>
            </a:r>
            <a:r>
              <a:rPr lang="en-US" sz="24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de suite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(Ps. 7).</a:t>
            </a: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en-US" sz="24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Droit</a:t>
            </a:r>
            <a:r>
              <a:rPr lang="en-US" sz="24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en-US" sz="24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preferent</a:t>
            </a:r>
            <a:r>
              <a:rPr lang="en-US" sz="24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(Ps. 5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2).</a:t>
            </a: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spesialitas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11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publisitas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13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1).</a:t>
            </a: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separatis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21).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57356" y="642918"/>
            <a:ext cx="57963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Pemberian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Hak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Tanggungan</a:t>
            </a:r>
            <a:endParaRPr lang="id-ID" sz="32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8662" y="1762390"/>
            <a:ext cx="7572428" cy="499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90000"/>
              </a:lnSpc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Didahului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janji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10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1).</a:t>
            </a:r>
          </a:p>
          <a:p>
            <a:pPr marL="457200" indent="-457200" algn="just">
              <a:lnSpc>
                <a:spcPct val="90000"/>
              </a:lnSpc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Pembuatan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Akta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Pemberian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(APHT)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dan dihadapan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PPAT (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2).</a:t>
            </a:r>
          </a:p>
          <a:p>
            <a:pPr marL="457200" indent="-457200" algn="just">
              <a:lnSpc>
                <a:spcPct val="90000"/>
              </a:lnSpc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13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</a:t>
            </a:r>
          </a:p>
          <a:p>
            <a:pPr algn="just">
              <a:lnSpc>
                <a:spcPct val="90000"/>
              </a:lnSpc>
            </a:pP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Isi APHT,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wajib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 (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spesialitas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a.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identitas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para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pihak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b.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domosili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c.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utang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dijamin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d.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nilai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e.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uraian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ttg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obyek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11 ay 1).</a:t>
            </a:r>
          </a:p>
          <a:p>
            <a:pPr algn="just">
              <a:lnSpc>
                <a:spcPct val="90000"/>
              </a:lnSpc>
            </a:pP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Janji-janji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(2).</a:t>
            </a:r>
          </a:p>
          <a:p>
            <a:pPr algn="just">
              <a:lnSpc>
                <a:spcPct val="90000"/>
              </a:lnSpc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Janji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milik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dilarang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12).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57356" y="714356"/>
            <a:ext cx="60859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Pendaftaran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Hak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Tanggungan</a:t>
            </a:r>
            <a:endParaRPr lang="id-ID" sz="32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8662" y="1714488"/>
            <a:ext cx="750099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APHT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wajib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didaftarkan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Kantor Per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ahan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(Ps. 13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1). (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publisitas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PPAT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wajib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mengirimkan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APHT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berikut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warkah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lain selambat2nya 7 hr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(2).</a:t>
            </a: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Pembuatan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Buku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Tanah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pencatatan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dlm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Buku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Tanah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Tanah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Sertifikat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Tanah (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ayat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3).</a:t>
            </a:r>
            <a:endParaRPr lang="id-ID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buku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tanah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HT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hari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ketujuh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stlh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penerimaan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lengkap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surat2</a:t>
            </a:r>
            <a:r>
              <a:rPr lang="id-ID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unt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pendaft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sbg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tgl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lahirnya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(4,5).</a:t>
            </a:r>
          </a:p>
          <a:p>
            <a:pPr algn="just"/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5290</TotalTime>
  <Words>693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Rounded MT Bold</vt:lpstr>
      <vt:lpstr>Calibri</vt:lpstr>
      <vt:lpstr>Tahoma</vt:lpstr>
      <vt:lpstr>Times New Roman</vt:lpstr>
      <vt:lpstr>Office Theme</vt:lpstr>
      <vt:lpstr>HUKUM JAMINAN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JAMINAN</dc:title>
  <dc:creator>Expert</dc:creator>
  <cp:lastModifiedBy>JURNAL DINAMIKA HUKUM</cp:lastModifiedBy>
  <cp:revision>365</cp:revision>
  <dcterms:created xsi:type="dcterms:W3CDTF">2016-11-28T10:46:34Z</dcterms:created>
  <dcterms:modified xsi:type="dcterms:W3CDTF">2022-02-23T11:31:50Z</dcterms:modified>
</cp:coreProperties>
</file>