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66" r:id="rId4"/>
    <p:sldId id="267" r:id="rId5"/>
    <p:sldId id="268" r:id="rId6"/>
    <p:sldId id="262" r:id="rId7"/>
    <p:sldId id="269" r:id="rId8"/>
    <p:sldId id="270" r:id="rId9"/>
    <p:sldId id="271" r:id="rId10"/>
    <p:sldId id="272" r:id="rId11"/>
    <p:sldId id="273" r:id="rId12"/>
    <p:sldId id="274" r:id="rId13"/>
    <p:sldId id="275" r:id="rId14"/>
    <p:sldId id="276" r:id="rId15"/>
    <p:sldId id="257" r:id="rId16"/>
    <p:sldId id="258" r:id="rId17"/>
    <p:sldId id="259" r:id="rId18"/>
    <p:sldId id="260" r:id="rId19"/>
    <p:sldId id="261" r:id="rId20"/>
    <p:sldId id="26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1284"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AC15E4C-3D50-4BA0-B2FD-BACED5E6EC1B}" type="datetimeFigureOut">
              <a:rPr lang="en-US" smtClean="0"/>
              <a:pPr/>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534AD-87C4-4193-8BDE-26F15FE33D51}" type="slidenum">
              <a:rPr lang="en-US" smtClean="0"/>
              <a:pPr/>
              <a:t>‹#›</a:t>
            </a:fld>
            <a:endParaRPr lang="en-US"/>
          </a:p>
        </p:txBody>
      </p:sp>
    </p:spTree>
    <p:extLst>
      <p:ext uri="{BB962C8B-B14F-4D97-AF65-F5344CB8AC3E}">
        <p14:creationId xmlns:p14="http://schemas.microsoft.com/office/powerpoint/2010/main" val="1889883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C15E4C-3D50-4BA0-B2FD-BACED5E6EC1B}" type="datetimeFigureOut">
              <a:rPr lang="en-US" smtClean="0"/>
              <a:pPr/>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534AD-87C4-4193-8BDE-26F15FE33D51}" type="slidenum">
              <a:rPr lang="en-US" smtClean="0"/>
              <a:pPr/>
              <a:t>‹#›</a:t>
            </a:fld>
            <a:endParaRPr lang="en-US"/>
          </a:p>
        </p:txBody>
      </p:sp>
    </p:spTree>
    <p:extLst>
      <p:ext uri="{BB962C8B-B14F-4D97-AF65-F5344CB8AC3E}">
        <p14:creationId xmlns:p14="http://schemas.microsoft.com/office/powerpoint/2010/main" val="4134546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C15E4C-3D50-4BA0-B2FD-BACED5E6EC1B}" type="datetimeFigureOut">
              <a:rPr lang="en-US" smtClean="0"/>
              <a:pPr/>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534AD-87C4-4193-8BDE-26F15FE33D51}" type="slidenum">
              <a:rPr lang="en-US" smtClean="0"/>
              <a:pPr/>
              <a:t>‹#›</a:t>
            </a:fld>
            <a:endParaRPr lang="en-US"/>
          </a:p>
        </p:txBody>
      </p:sp>
    </p:spTree>
    <p:extLst>
      <p:ext uri="{BB962C8B-B14F-4D97-AF65-F5344CB8AC3E}">
        <p14:creationId xmlns:p14="http://schemas.microsoft.com/office/powerpoint/2010/main" val="1752415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C15E4C-3D50-4BA0-B2FD-BACED5E6EC1B}" type="datetimeFigureOut">
              <a:rPr lang="en-US" smtClean="0"/>
              <a:pPr/>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534AD-87C4-4193-8BDE-26F15FE33D51}" type="slidenum">
              <a:rPr lang="en-US" smtClean="0"/>
              <a:pPr/>
              <a:t>‹#›</a:t>
            </a:fld>
            <a:endParaRPr lang="en-US"/>
          </a:p>
        </p:txBody>
      </p:sp>
    </p:spTree>
    <p:extLst>
      <p:ext uri="{BB962C8B-B14F-4D97-AF65-F5344CB8AC3E}">
        <p14:creationId xmlns:p14="http://schemas.microsoft.com/office/powerpoint/2010/main" val="982092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C15E4C-3D50-4BA0-B2FD-BACED5E6EC1B}" type="datetimeFigureOut">
              <a:rPr lang="en-US" smtClean="0"/>
              <a:pPr/>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534AD-87C4-4193-8BDE-26F15FE33D51}" type="slidenum">
              <a:rPr lang="en-US" smtClean="0"/>
              <a:pPr/>
              <a:t>‹#›</a:t>
            </a:fld>
            <a:endParaRPr lang="en-US"/>
          </a:p>
        </p:txBody>
      </p:sp>
    </p:spTree>
    <p:extLst>
      <p:ext uri="{BB962C8B-B14F-4D97-AF65-F5344CB8AC3E}">
        <p14:creationId xmlns:p14="http://schemas.microsoft.com/office/powerpoint/2010/main" val="264653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C15E4C-3D50-4BA0-B2FD-BACED5E6EC1B}" type="datetimeFigureOut">
              <a:rPr lang="en-US" smtClean="0"/>
              <a:pPr/>
              <a:t>11/26/2020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D534AD-87C4-4193-8BDE-26F15FE33D51}" type="slidenum">
              <a:rPr lang="en-US" smtClean="0"/>
              <a:pPr/>
              <a:t>‹#›</a:t>
            </a:fld>
            <a:endParaRPr lang="en-US"/>
          </a:p>
        </p:txBody>
      </p:sp>
    </p:spTree>
    <p:extLst>
      <p:ext uri="{BB962C8B-B14F-4D97-AF65-F5344CB8AC3E}">
        <p14:creationId xmlns:p14="http://schemas.microsoft.com/office/powerpoint/2010/main" val="4116674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AC15E4C-3D50-4BA0-B2FD-BACED5E6EC1B}" type="datetimeFigureOut">
              <a:rPr lang="en-US" smtClean="0"/>
              <a:pPr/>
              <a:t>11/26/2020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D534AD-87C4-4193-8BDE-26F15FE33D51}" type="slidenum">
              <a:rPr lang="en-US" smtClean="0"/>
              <a:pPr/>
              <a:t>‹#›</a:t>
            </a:fld>
            <a:endParaRPr lang="en-US"/>
          </a:p>
        </p:txBody>
      </p:sp>
    </p:spTree>
    <p:extLst>
      <p:ext uri="{BB962C8B-B14F-4D97-AF65-F5344CB8AC3E}">
        <p14:creationId xmlns:p14="http://schemas.microsoft.com/office/powerpoint/2010/main" val="1706661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AC15E4C-3D50-4BA0-B2FD-BACED5E6EC1B}" type="datetimeFigureOut">
              <a:rPr lang="en-US" smtClean="0"/>
              <a:pPr/>
              <a:t>11/26/2020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D534AD-87C4-4193-8BDE-26F15FE33D51}" type="slidenum">
              <a:rPr lang="en-US" smtClean="0"/>
              <a:pPr/>
              <a:t>‹#›</a:t>
            </a:fld>
            <a:endParaRPr lang="en-US"/>
          </a:p>
        </p:txBody>
      </p:sp>
    </p:spTree>
    <p:extLst>
      <p:ext uri="{BB962C8B-B14F-4D97-AF65-F5344CB8AC3E}">
        <p14:creationId xmlns:p14="http://schemas.microsoft.com/office/powerpoint/2010/main" val="4226692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C15E4C-3D50-4BA0-B2FD-BACED5E6EC1B}" type="datetimeFigureOut">
              <a:rPr lang="en-US" smtClean="0"/>
              <a:pPr/>
              <a:t>11/26/2020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D534AD-87C4-4193-8BDE-26F15FE33D51}" type="slidenum">
              <a:rPr lang="en-US" smtClean="0"/>
              <a:pPr/>
              <a:t>‹#›</a:t>
            </a:fld>
            <a:endParaRPr lang="en-US"/>
          </a:p>
        </p:txBody>
      </p:sp>
    </p:spTree>
    <p:extLst>
      <p:ext uri="{BB962C8B-B14F-4D97-AF65-F5344CB8AC3E}">
        <p14:creationId xmlns:p14="http://schemas.microsoft.com/office/powerpoint/2010/main" val="2142575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AC15E4C-3D50-4BA0-B2FD-BACED5E6EC1B}" type="datetimeFigureOut">
              <a:rPr lang="en-US" smtClean="0"/>
              <a:pPr/>
              <a:t>11/26/2020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D534AD-87C4-4193-8BDE-26F15FE33D51}" type="slidenum">
              <a:rPr lang="en-US" smtClean="0"/>
              <a:pPr/>
              <a:t>‹#›</a:t>
            </a:fld>
            <a:endParaRPr lang="en-US"/>
          </a:p>
        </p:txBody>
      </p:sp>
    </p:spTree>
    <p:extLst>
      <p:ext uri="{BB962C8B-B14F-4D97-AF65-F5344CB8AC3E}">
        <p14:creationId xmlns:p14="http://schemas.microsoft.com/office/powerpoint/2010/main" val="496525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AC15E4C-3D50-4BA0-B2FD-BACED5E6EC1B}" type="datetimeFigureOut">
              <a:rPr lang="en-US" smtClean="0"/>
              <a:pPr/>
              <a:t>11/26/2020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D534AD-87C4-4193-8BDE-26F15FE33D51}" type="slidenum">
              <a:rPr lang="en-US" smtClean="0"/>
              <a:pPr/>
              <a:t>‹#›</a:t>
            </a:fld>
            <a:endParaRPr lang="en-US"/>
          </a:p>
        </p:txBody>
      </p:sp>
    </p:spTree>
    <p:extLst>
      <p:ext uri="{BB962C8B-B14F-4D97-AF65-F5344CB8AC3E}">
        <p14:creationId xmlns:p14="http://schemas.microsoft.com/office/powerpoint/2010/main" val="3213916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C15E4C-3D50-4BA0-B2FD-BACED5E6EC1B}" type="datetimeFigureOut">
              <a:rPr lang="en-US" smtClean="0"/>
              <a:pPr/>
              <a:t>11/26/2020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D534AD-87C4-4193-8BDE-26F15FE33D51}" type="slidenum">
              <a:rPr lang="en-US" smtClean="0"/>
              <a:pPr/>
              <a:t>‹#›</a:t>
            </a:fld>
            <a:endParaRPr lang="en-US"/>
          </a:p>
        </p:txBody>
      </p:sp>
    </p:spTree>
    <p:extLst>
      <p:ext uri="{BB962C8B-B14F-4D97-AF65-F5344CB8AC3E}">
        <p14:creationId xmlns:p14="http://schemas.microsoft.com/office/powerpoint/2010/main" val="16237125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latin typeface="Aparajita" panose="020B0604020202020204" pitchFamily="34" charset="0"/>
                <a:cs typeface="Aparajita" panose="020B0604020202020204" pitchFamily="34" charset="0"/>
              </a:rPr>
              <a:t>MANAJEMEN KEUANGAN</a:t>
            </a:r>
          </a:p>
        </p:txBody>
      </p:sp>
      <p:sp>
        <p:nvSpPr>
          <p:cNvPr id="4" name="Subtitle 3"/>
          <p:cNvSpPr>
            <a:spLocks noGrp="1"/>
          </p:cNvSpPr>
          <p:nvPr>
            <p:ph type="subTitle" idx="1"/>
          </p:nvPr>
        </p:nvSpPr>
        <p:spPr/>
        <p:txBody>
          <a:bodyPr/>
          <a:lstStyle/>
          <a:p>
            <a:endParaRPr lang="id-ID"/>
          </a:p>
        </p:txBody>
      </p:sp>
    </p:spTree>
    <p:extLst>
      <p:ext uri="{BB962C8B-B14F-4D97-AF65-F5344CB8AC3E}">
        <p14:creationId xmlns:p14="http://schemas.microsoft.com/office/powerpoint/2010/main" val="15167080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fontAlgn="auto" hangingPunct="1">
              <a:spcAft>
                <a:spcPts val="0"/>
              </a:spcAft>
              <a:defRPr/>
            </a:pPr>
            <a:r>
              <a:rPr lang="en-US">
                <a:solidFill>
                  <a:schemeClr val="tx2">
                    <a:satMod val="130000"/>
                  </a:schemeClr>
                </a:solidFill>
              </a:rPr>
              <a:t>Nilai Perusahaan</a:t>
            </a:r>
          </a:p>
        </p:txBody>
      </p:sp>
      <p:sp>
        <p:nvSpPr>
          <p:cNvPr id="17411" name="Rectangle 3"/>
          <p:cNvSpPr>
            <a:spLocks noGrp="1" noChangeArrowheads="1"/>
          </p:cNvSpPr>
          <p:nvPr>
            <p:ph idx="1"/>
          </p:nvPr>
        </p:nvSpPr>
        <p:spPr>
          <a:xfrm>
            <a:off x="1143000" y="1447800"/>
            <a:ext cx="7499350" cy="4800600"/>
          </a:xfrm>
        </p:spPr>
        <p:txBody>
          <a:bodyPr/>
          <a:lstStyle/>
          <a:p>
            <a:pPr eaLnBrk="1" hangingPunct="1">
              <a:lnSpc>
                <a:spcPct val="90000"/>
              </a:lnSpc>
            </a:pPr>
            <a:r>
              <a:rPr lang="en-US"/>
              <a:t>Nilai perusahaan yang sudah </a:t>
            </a:r>
            <a:r>
              <a:rPr lang="en-US" i="1"/>
              <a:t>go public</a:t>
            </a:r>
            <a:r>
              <a:rPr lang="en-US"/>
              <a:t> tercermin dalam harga pasar saham perusahaan</a:t>
            </a:r>
          </a:p>
          <a:p>
            <a:pPr eaLnBrk="1" hangingPunct="1">
              <a:lnSpc>
                <a:spcPct val="90000"/>
              </a:lnSpc>
            </a:pPr>
            <a:r>
              <a:rPr lang="en-US"/>
              <a:t>Nilai perusahaan yang belum </a:t>
            </a:r>
            <a:r>
              <a:rPr lang="en-US" i="1"/>
              <a:t>go public</a:t>
            </a:r>
            <a:r>
              <a:rPr lang="en-US"/>
              <a:t> nilainya terealisasi apabila perusahaan akan dijual (total aktiva dan prospek perusahaan, resiko usaha, lingkungan usaha, dll)</a:t>
            </a:r>
          </a:p>
        </p:txBody>
      </p:sp>
      <p:sp>
        <p:nvSpPr>
          <p:cNvPr id="5" name="Slide Number Placeholder 4"/>
          <p:cNvSpPr>
            <a:spLocks noGrp="1"/>
          </p:cNvSpPr>
          <p:nvPr>
            <p:ph type="sldNum" sz="quarter" idx="12"/>
          </p:nvPr>
        </p:nvSpPr>
        <p:spPr/>
        <p:txBody>
          <a:bodyPr/>
          <a:lstStyle/>
          <a:p>
            <a:pPr>
              <a:defRPr/>
            </a:pPr>
            <a:fld id="{65A22B2D-6429-40B8-BDDA-FA13E072EDF4}"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idx="1"/>
          </p:nvPr>
        </p:nvSpPr>
        <p:spPr>
          <a:xfrm>
            <a:off x="304800" y="457200"/>
            <a:ext cx="8610600" cy="5943600"/>
          </a:xfrm>
        </p:spPr>
        <p:txBody>
          <a:bodyPr/>
          <a:lstStyle/>
          <a:p>
            <a:pPr marL="609600" indent="-609600" eaLnBrk="1" hangingPunct="1">
              <a:buFont typeface="Wingdings" pitchFamily="2" charset="2"/>
              <a:buNone/>
              <a:defRPr/>
            </a:pPr>
            <a:r>
              <a:rPr lang="id-ID" sz="2000" dirty="0">
                <a:solidFill>
                  <a:srgbClr val="0066FF"/>
                </a:solidFill>
                <a:latin typeface="+mj-lt"/>
              </a:rPr>
              <a:t>A</a:t>
            </a:r>
            <a:r>
              <a:rPr lang="en-US" sz="2000" dirty="0">
                <a:solidFill>
                  <a:srgbClr val="0066FF"/>
                </a:solidFill>
                <a:latin typeface="+mj-lt"/>
              </a:rPr>
              <a:t>s</a:t>
            </a:r>
            <a:r>
              <a:rPr lang="id-ID" sz="2000" dirty="0">
                <a:solidFill>
                  <a:srgbClr val="0066FF"/>
                </a:solidFill>
                <a:latin typeface="+mj-lt"/>
              </a:rPr>
              <a:t>as  - Asas Pembelanjaan</a:t>
            </a:r>
            <a:r>
              <a:rPr lang="id-ID" sz="2400" dirty="0">
                <a:latin typeface="+mj-lt"/>
              </a:rPr>
              <a:t>	</a:t>
            </a:r>
            <a:endParaRPr lang="en-US" sz="2400" dirty="0">
              <a:latin typeface="+mj-lt"/>
            </a:endParaRPr>
          </a:p>
          <a:p>
            <a:pPr marL="609600" indent="-609600" eaLnBrk="1" hangingPunct="1">
              <a:lnSpc>
                <a:spcPct val="65000"/>
              </a:lnSpc>
              <a:buFont typeface="Wingdings" pitchFamily="2" charset="2"/>
              <a:buNone/>
              <a:defRPr/>
            </a:pPr>
            <a:endParaRPr lang="id-ID" sz="2400" dirty="0">
              <a:latin typeface="+mj-lt"/>
            </a:endParaRPr>
          </a:p>
          <a:p>
            <a:pPr marL="609600" indent="-609600" eaLnBrk="1" hangingPunct="1">
              <a:buFont typeface="Wingdings" pitchFamily="2" charset="2"/>
              <a:buNone/>
              <a:defRPr/>
            </a:pPr>
            <a:r>
              <a:rPr lang="en-US" sz="2000" dirty="0">
                <a:solidFill>
                  <a:srgbClr val="CC0000"/>
                </a:solidFill>
                <a:latin typeface="+mj-lt"/>
              </a:rPr>
              <a:t>1. </a:t>
            </a:r>
            <a:r>
              <a:rPr lang="id-ID" sz="2000" dirty="0">
                <a:solidFill>
                  <a:srgbClr val="CC0000"/>
                </a:solidFill>
                <a:latin typeface="+mj-lt"/>
              </a:rPr>
              <a:t>Asas Likuiditas  :</a:t>
            </a:r>
          </a:p>
          <a:p>
            <a:pPr marL="609600" indent="-609600" eaLnBrk="1" hangingPunct="1">
              <a:buFont typeface="Wingdings" pitchFamily="2" charset="2"/>
              <a:buNone/>
              <a:defRPr/>
            </a:pPr>
            <a:r>
              <a:rPr lang="en-US" sz="2000" dirty="0">
                <a:latin typeface="+mj-lt"/>
              </a:rPr>
              <a:t>	</a:t>
            </a:r>
            <a:r>
              <a:rPr lang="id-ID" sz="2000" dirty="0">
                <a:solidFill>
                  <a:srgbClr val="008000"/>
                </a:solidFill>
                <a:latin typeface="+mj-lt"/>
              </a:rPr>
              <a:t>Mengajarkan bahwa dalam kebijakan </a:t>
            </a:r>
            <a:r>
              <a:rPr lang="id-ID" sz="2000" i="1" dirty="0">
                <a:solidFill>
                  <a:srgbClr val="008000"/>
                </a:solidFill>
                <a:latin typeface="+mj-lt"/>
              </a:rPr>
              <a:t>financing</a:t>
            </a:r>
            <a:r>
              <a:rPr lang="id-ID" sz="2000" dirty="0">
                <a:solidFill>
                  <a:srgbClr val="008000"/>
                </a:solidFill>
                <a:latin typeface="+mj-lt"/>
              </a:rPr>
              <a:t> harus memperhatikan lamanya dana digunakan oleh perusahaan. Dalam asas ini berlaku </a:t>
            </a:r>
            <a:r>
              <a:rPr lang="id-ID" sz="2000" i="1" dirty="0">
                <a:solidFill>
                  <a:srgbClr val="008000"/>
                </a:solidFill>
                <a:latin typeface="+mj-lt"/>
              </a:rPr>
              <a:t>maturity matching principles</a:t>
            </a:r>
            <a:r>
              <a:rPr lang="id-ID" sz="2000" dirty="0">
                <a:solidFill>
                  <a:srgbClr val="008000"/>
                </a:solidFill>
                <a:latin typeface="+mj-lt"/>
              </a:rPr>
              <a:t>.</a:t>
            </a:r>
          </a:p>
          <a:p>
            <a:pPr marL="609600" indent="-609600" eaLnBrk="1" hangingPunct="1">
              <a:buFont typeface="Wingdings" pitchFamily="2" charset="2"/>
              <a:buNone/>
              <a:defRPr/>
            </a:pPr>
            <a:r>
              <a:rPr lang="en-US" sz="2000" dirty="0">
                <a:solidFill>
                  <a:srgbClr val="CC0000"/>
                </a:solidFill>
                <a:latin typeface="+mj-lt"/>
              </a:rPr>
              <a:t>2. </a:t>
            </a:r>
            <a:r>
              <a:rPr lang="id-ID" sz="2000" dirty="0">
                <a:solidFill>
                  <a:srgbClr val="CC0000"/>
                </a:solidFill>
                <a:latin typeface="+mj-lt"/>
              </a:rPr>
              <a:t>Asas Solvabilitas  :</a:t>
            </a:r>
          </a:p>
          <a:p>
            <a:pPr marL="609600" indent="-609600" eaLnBrk="1" hangingPunct="1">
              <a:buFont typeface="Wingdings" pitchFamily="2" charset="2"/>
              <a:buNone/>
              <a:defRPr/>
            </a:pPr>
            <a:r>
              <a:rPr lang="en-US" sz="2000" dirty="0">
                <a:latin typeface="+mj-lt"/>
              </a:rPr>
              <a:t>	</a:t>
            </a:r>
            <a:r>
              <a:rPr lang="id-ID" sz="2000" dirty="0">
                <a:solidFill>
                  <a:srgbClr val="008000"/>
                </a:solidFill>
                <a:latin typeface="+mj-lt"/>
              </a:rPr>
              <a:t>Mengajarkan bahwa dalam kebijakan </a:t>
            </a:r>
            <a:r>
              <a:rPr lang="id-ID" sz="2000" i="1" dirty="0">
                <a:solidFill>
                  <a:srgbClr val="008000"/>
                </a:solidFill>
                <a:latin typeface="+mj-lt"/>
              </a:rPr>
              <a:t>financing </a:t>
            </a:r>
            <a:r>
              <a:rPr lang="id-ID" sz="2000" dirty="0">
                <a:solidFill>
                  <a:srgbClr val="008000"/>
                </a:solidFill>
                <a:latin typeface="+mj-lt"/>
              </a:rPr>
              <a:t>harus memperhatikan faktor psikologis dari calon investor.</a:t>
            </a:r>
          </a:p>
          <a:p>
            <a:pPr marL="609600" indent="-609600" eaLnBrk="1" hangingPunct="1">
              <a:buFont typeface="Wingdings" pitchFamily="2" charset="2"/>
              <a:buNone/>
              <a:defRPr/>
            </a:pPr>
            <a:r>
              <a:rPr lang="en-US" sz="2000" dirty="0">
                <a:solidFill>
                  <a:srgbClr val="CC0000"/>
                </a:solidFill>
                <a:latin typeface="+mj-lt"/>
              </a:rPr>
              <a:t>3. </a:t>
            </a:r>
            <a:r>
              <a:rPr lang="id-ID" sz="2000" dirty="0">
                <a:solidFill>
                  <a:srgbClr val="CC0000"/>
                </a:solidFill>
                <a:latin typeface="+mj-lt"/>
              </a:rPr>
              <a:t>Asas Rentabilitas  :</a:t>
            </a:r>
          </a:p>
          <a:p>
            <a:pPr marL="609600" indent="-609600" eaLnBrk="1" hangingPunct="1">
              <a:buFont typeface="Wingdings" pitchFamily="2" charset="2"/>
              <a:buNone/>
              <a:defRPr/>
            </a:pPr>
            <a:r>
              <a:rPr lang="en-US" sz="2000" dirty="0">
                <a:latin typeface="+mj-lt"/>
              </a:rPr>
              <a:t>	</a:t>
            </a:r>
            <a:r>
              <a:rPr lang="id-ID" sz="2000" dirty="0">
                <a:solidFill>
                  <a:srgbClr val="008000"/>
                </a:solidFill>
                <a:latin typeface="+mj-lt"/>
              </a:rPr>
              <a:t>Mengajarkan bahwa dalam kebijakan </a:t>
            </a:r>
            <a:r>
              <a:rPr lang="id-ID" sz="2000" i="1" dirty="0">
                <a:solidFill>
                  <a:srgbClr val="008000"/>
                </a:solidFill>
                <a:latin typeface="+mj-lt"/>
              </a:rPr>
              <a:t>financing</a:t>
            </a:r>
            <a:r>
              <a:rPr lang="id-ID" sz="2000" dirty="0">
                <a:solidFill>
                  <a:srgbClr val="008000"/>
                </a:solidFill>
                <a:latin typeface="+mj-lt"/>
              </a:rPr>
              <a:t> harus memperhatikan konsekuensi kewajiban memberikan balas jasa dari perusahaan yang bersangkutan kepada para calon investor.</a:t>
            </a:r>
          </a:p>
          <a:p>
            <a:pPr marL="609600" indent="-609600" eaLnBrk="1" hangingPunct="1">
              <a:buFont typeface="Wingdings" pitchFamily="2" charset="2"/>
              <a:buNone/>
              <a:defRPr/>
            </a:pPr>
            <a:r>
              <a:rPr lang="en-US" sz="2000" dirty="0">
                <a:solidFill>
                  <a:srgbClr val="CC0000"/>
                </a:solidFill>
                <a:latin typeface="+mj-lt"/>
              </a:rPr>
              <a:t>4. </a:t>
            </a:r>
            <a:r>
              <a:rPr lang="id-ID" sz="2000" dirty="0">
                <a:solidFill>
                  <a:srgbClr val="CC0000"/>
                </a:solidFill>
                <a:latin typeface="+mj-lt"/>
              </a:rPr>
              <a:t>Asas Kekuasaan  :</a:t>
            </a:r>
          </a:p>
          <a:p>
            <a:pPr marL="609600" indent="-609600" eaLnBrk="1" hangingPunct="1">
              <a:buFont typeface="Wingdings" pitchFamily="2" charset="2"/>
              <a:buNone/>
              <a:defRPr/>
            </a:pPr>
            <a:r>
              <a:rPr lang="en-US" sz="2000" dirty="0">
                <a:latin typeface="+mj-lt"/>
              </a:rPr>
              <a:t>	</a:t>
            </a:r>
            <a:r>
              <a:rPr lang="id-ID" sz="2000" dirty="0">
                <a:solidFill>
                  <a:srgbClr val="008000"/>
                </a:solidFill>
                <a:latin typeface="+mj-lt"/>
              </a:rPr>
              <a:t>Mengajarkan bahwa dalam kebijakan </a:t>
            </a:r>
            <a:r>
              <a:rPr lang="id-ID" sz="2000" i="1" dirty="0">
                <a:solidFill>
                  <a:srgbClr val="008000"/>
                </a:solidFill>
                <a:latin typeface="+mj-lt"/>
              </a:rPr>
              <a:t>financing </a:t>
            </a:r>
            <a:r>
              <a:rPr lang="id-ID" sz="2000" dirty="0">
                <a:solidFill>
                  <a:srgbClr val="008000"/>
                </a:solidFill>
                <a:latin typeface="+mj-lt"/>
              </a:rPr>
              <a:t>harus memperhatikan kebijakan manajemen perusahaan</a:t>
            </a:r>
            <a:r>
              <a:rPr lang="id-ID" sz="2800" dirty="0">
                <a:solidFill>
                  <a:srgbClr val="008000"/>
                </a:solidFill>
                <a:latin typeface="+mj-lt"/>
              </a:rPr>
              <a:t>.</a:t>
            </a:r>
            <a:endParaRPr lang="en-US" sz="2800" dirty="0">
              <a:solidFill>
                <a:srgbClr val="008000"/>
              </a:solidFill>
              <a:latin typeface="+mj-lt"/>
            </a:endParaRPr>
          </a:p>
        </p:txBody>
      </p:sp>
      <p:sp>
        <p:nvSpPr>
          <p:cNvPr id="4" name="Slide Number Placeholder 3"/>
          <p:cNvSpPr>
            <a:spLocks noGrp="1"/>
          </p:cNvSpPr>
          <p:nvPr>
            <p:ph type="sldNum" sz="quarter" idx="12"/>
          </p:nvPr>
        </p:nvSpPr>
        <p:spPr/>
        <p:txBody>
          <a:bodyPr/>
          <a:lstStyle/>
          <a:p>
            <a:pPr>
              <a:defRPr/>
            </a:pPr>
            <a:fld id="{182837A2-44C1-4B14-9559-FD212B2D207C}"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a:xfrm>
            <a:off x="381000" y="457200"/>
            <a:ext cx="8458200" cy="5943600"/>
          </a:xfrm>
        </p:spPr>
        <p:txBody>
          <a:bodyPr>
            <a:normAutofit lnSpcReduction="10000"/>
          </a:bodyPr>
          <a:lstStyle/>
          <a:p>
            <a:pPr marL="609600" indent="-609600" eaLnBrk="1" hangingPunct="1">
              <a:buFont typeface="Wingdings" pitchFamily="2" charset="2"/>
              <a:buNone/>
            </a:pPr>
            <a:r>
              <a:rPr lang="id-ID" sz="2000" dirty="0">
                <a:solidFill>
                  <a:srgbClr val="CC0000"/>
                </a:solidFill>
              </a:rPr>
              <a:t>Jenis – Jenis Pembelanjaan</a:t>
            </a:r>
            <a:r>
              <a:rPr lang="id-ID" sz="2000" dirty="0"/>
              <a:t>  </a:t>
            </a:r>
            <a:endParaRPr lang="en-US" sz="2000" dirty="0"/>
          </a:p>
          <a:p>
            <a:pPr marL="609600" indent="-609600" eaLnBrk="1" hangingPunct="1">
              <a:buFont typeface="Wingdings" pitchFamily="2" charset="2"/>
              <a:buNone/>
            </a:pPr>
            <a:endParaRPr lang="en-US" sz="2000" dirty="0"/>
          </a:p>
          <a:p>
            <a:pPr marL="609600" indent="-609600" eaLnBrk="1" hangingPunct="1">
              <a:buFont typeface="Wingdings" pitchFamily="2" charset="2"/>
              <a:buNone/>
            </a:pPr>
            <a:r>
              <a:rPr lang="en-US" sz="2000" dirty="0"/>
              <a:t>   </a:t>
            </a:r>
            <a:r>
              <a:rPr lang="id-ID" sz="2000" dirty="0">
                <a:solidFill>
                  <a:srgbClr val="0066FF"/>
                </a:solidFill>
              </a:rPr>
              <a:t>Berdasarkan aktivitas  </a:t>
            </a:r>
            <a:endParaRPr lang="en-US" sz="2000" dirty="0">
              <a:solidFill>
                <a:srgbClr val="0066FF"/>
              </a:solidFill>
            </a:endParaRPr>
          </a:p>
          <a:p>
            <a:pPr marL="609600" indent="-609600" eaLnBrk="1" hangingPunct="1">
              <a:buFont typeface="Wingdings" pitchFamily="2" charset="2"/>
              <a:buNone/>
            </a:pPr>
            <a:endParaRPr lang="en-US" sz="2000" dirty="0">
              <a:solidFill>
                <a:srgbClr val="0066FF"/>
              </a:solidFill>
            </a:endParaRPr>
          </a:p>
          <a:p>
            <a:pPr marL="609600" indent="-609600" eaLnBrk="1" hangingPunct="1">
              <a:buFont typeface="Wingdings" pitchFamily="2" charset="2"/>
              <a:buNone/>
            </a:pPr>
            <a:endParaRPr lang="en-US" sz="2000" dirty="0"/>
          </a:p>
          <a:p>
            <a:pPr marL="609600" indent="-609600" eaLnBrk="1" hangingPunct="1">
              <a:buFont typeface="Wingdings" pitchFamily="2" charset="2"/>
              <a:buNone/>
            </a:pPr>
            <a:r>
              <a:rPr lang="en-US" sz="2000" dirty="0"/>
              <a:t>		</a:t>
            </a:r>
            <a:r>
              <a:rPr lang="id-ID" sz="2000" dirty="0">
                <a:solidFill>
                  <a:srgbClr val="008000"/>
                </a:solidFill>
              </a:rPr>
              <a:t>Pembelanjaan aktif</a:t>
            </a:r>
            <a:r>
              <a:rPr lang="en-US" sz="2000" dirty="0">
                <a:solidFill>
                  <a:srgbClr val="008000"/>
                </a:solidFill>
              </a:rPr>
              <a:t>   </a:t>
            </a:r>
            <a:r>
              <a:rPr lang="id-ID" sz="2000" dirty="0">
                <a:solidFill>
                  <a:srgbClr val="008000"/>
                </a:solidFill>
              </a:rPr>
              <a:t>:   aktivitas untuk menginvestasikan dana</a:t>
            </a:r>
          </a:p>
          <a:p>
            <a:pPr marL="609600" indent="-609600" eaLnBrk="1" hangingPunct="1">
              <a:buFont typeface="Wingdings" pitchFamily="2" charset="2"/>
              <a:buNone/>
            </a:pPr>
            <a:r>
              <a:rPr lang="en-US" sz="2000" dirty="0">
                <a:solidFill>
                  <a:srgbClr val="008000"/>
                </a:solidFill>
              </a:rPr>
              <a:t>		</a:t>
            </a:r>
            <a:r>
              <a:rPr lang="id-ID" sz="2000" dirty="0">
                <a:solidFill>
                  <a:srgbClr val="008000"/>
                </a:solidFill>
              </a:rPr>
              <a:t>Pembelanjaan pasif</a:t>
            </a:r>
            <a:r>
              <a:rPr lang="en-US" sz="2000" dirty="0">
                <a:solidFill>
                  <a:srgbClr val="008000"/>
                </a:solidFill>
              </a:rPr>
              <a:t>  </a:t>
            </a:r>
            <a:r>
              <a:rPr lang="id-ID" sz="2000" dirty="0">
                <a:solidFill>
                  <a:srgbClr val="008000"/>
                </a:solidFill>
              </a:rPr>
              <a:t>:   aktivitas untuk memperoleh dana</a:t>
            </a:r>
            <a:endParaRPr lang="en-US" sz="2000" dirty="0">
              <a:solidFill>
                <a:srgbClr val="008000"/>
              </a:solidFill>
            </a:endParaRPr>
          </a:p>
          <a:p>
            <a:pPr marL="609600" indent="-609600" eaLnBrk="1" hangingPunct="1">
              <a:buFont typeface="Wingdings" pitchFamily="2" charset="2"/>
              <a:buNone/>
            </a:pPr>
            <a:endParaRPr lang="en-US" sz="2000" dirty="0"/>
          </a:p>
          <a:p>
            <a:pPr marL="609600" indent="-609600" eaLnBrk="1" hangingPunct="1">
              <a:buFont typeface="Wingdings" pitchFamily="2" charset="2"/>
              <a:buNone/>
            </a:pPr>
            <a:endParaRPr lang="id-ID" sz="2000" dirty="0"/>
          </a:p>
          <a:p>
            <a:pPr marL="609600" indent="-609600" eaLnBrk="1" hangingPunct="1">
              <a:buFont typeface="Wingdings" pitchFamily="2" charset="2"/>
              <a:buNone/>
            </a:pPr>
            <a:r>
              <a:rPr lang="en-US" sz="2000" dirty="0"/>
              <a:t>   </a:t>
            </a:r>
            <a:r>
              <a:rPr lang="id-ID" sz="2000" dirty="0">
                <a:solidFill>
                  <a:srgbClr val="0066FF"/>
                </a:solidFill>
              </a:rPr>
              <a:t>Berdasarkan sumber dana  </a:t>
            </a:r>
            <a:endParaRPr lang="en-US" sz="2000" dirty="0">
              <a:solidFill>
                <a:srgbClr val="0066FF"/>
              </a:solidFill>
            </a:endParaRPr>
          </a:p>
          <a:p>
            <a:pPr marL="609600" indent="-609600" eaLnBrk="1" hangingPunct="1">
              <a:buFont typeface="Wingdings" pitchFamily="2" charset="2"/>
              <a:buNone/>
            </a:pPr>
            <a:endParaRPr lang="id-ID" sz="2000" dirty="0">
              <a:solidFill>
                <a:srgbClr val="0066FF"/>
              </a:solidFill>
            </a:endParaRPr>
          </a:p>
          <a:p>
            <a:pPr marL="609600" indent="-609600" eaLnBrk="1" hangingPunct="1">
              <a:buFont typeface="Wingdings" pitchFamily="2" charset="2"/>
              <a:buNone/>
            </a:pPr>
            <a:r>
              <a:rPr lang="en-US" sz="2000" dirty="0"/>
              <a:t>		</a:t>
            </a:r>
          </a:p>
          <a:p>
            <a:pPr marL="609600" indent="-609600" eaLnBrk="1" hangingPunct="1">
              <a:buFont typeface="Wingdings" pitchFamily="2" charset="2"/>
              <a:buNone/>
            </a:pPr>
            <a:r>
              <a:rPr lang="en-US" sz="2000" dirty="0"/>
              <a:t>		</a:t>
            </a:r>
            <a:r>
              <a:rPr lang="id-ID" sz="2000" dirty="0">
                <a:solidFill>
                  <a:srgbClr val="008000"/>
                </a:solidFill>
              </a:rPr>
              <a:t>Pembelanjaan intern</a:t>
            </a:r>
            <a:r>
              <a:rPr lang="en-US" sz="2000" dirty="0">
                <a:solidFill>
                  <a:srgbClr val="008000"/>
                </a:solidFill>
              </a:rPr>
              <a:t>	</a:t>
            </a:r>
            <a:r>
              <a:rPr lang="id-ID" sz="2000" dirty="0">
                <a:solidFill>
                  <a:srgbClr val="008000"/>
                </a:solidFill>
              </a:rPr>
              <a:t>:   sumber dana berasal dari dalam </a:t>
            </a:r>
          </a:p>
          <a:p>
            <a:pPr marL="609600" indent="-609600" eaLnBrk="1" hangingPunct="1">
              <a:buFont typeface="Wingdings" pitchFamily="2" charset="2"/>
              <a:buNone/>
            </a:pPr>
            <a:r>
              <a:rPr lang="id-ID" sz="2000" dirty="0">
                <a:solidFill>
                  <a:srgbClr val="008000"/>
                </a:solidFill>
              </a:rPr>
              <a:t>    </a:t>
            </a:r>
            <a:r>
              <a:rPr lang="en-US" sz="2000" dirty="0">
                <a:solidFill>
                  <a:srgbClr val="008000"/>
                </a:solidFill>
              </a:rPr>
              <a:t>					    </a:t>
            </a:r>
            <a:r>
              <a:rPr lang="id-ID" sz="2000" dirty="0">
                <a:solidFill>
                  <a:srgbClr val="008000"/>
                </a:solidFill>
              </a:rPr>
              <a:t>perusahaan</a:t>
            </a:r>
          </a:p>
          <a:p>
            <a:pPr marL="609600" indent="-609600" eaLnBrk="1" hangingPunct="1">
              <a:buFont typeface="Wingdings" pitchFamily="2" charset="2"/>
              <a:buNone/>
            </a:pPr>
            <a:r>
              <a:rPr lang="en-US" sz="2000" dirty="0">
                <a:solidFill>
                  <a:srgbClr val="008000"/>
                </a:solidFill>
              </a:rPr>
              <a:t>		</a:t>
            </a:r>
            <a:r>
              <a:rPr lang="id-ID" sz="2000" dirty="0">
                <a:solidFill>
                  <a:srgbClr val="008000"/>
                </a:solidFill>
              </a:rPr>
              <a:t>Pembelanjaan ekstern	:   sumber dana berasal dari luar </a:t>
            </a:r>
            <a:r>
              <a:rPr lang="en-US" sz="2000" dirty="0">
                <a:solidFill>
                  <a:srgbClr val="008000"/>
                </a:solidFill>
              </a:rPr>
              <a:t>					   </a:t>
            </a:r>
            <a:r>
              <a:rPr lang="id-ID" sz="2000" dirty="0">
                <a:solidFill>
                  <a:srgbClr val="008000"/>
                </a:solidFill>
              </a:rPr>
              <a:t>                 </a:t>
            </a:r>
            <a:r>
              <a:rPr lang="en-US" sz="2000" dirty="0">
                <a:solidFill>
                  <a:srgbClr val="008000"/>
                </a:solidFill>
              </a:rPr>
              <a:t> </a:t>
            </a:r>
            <a:r>
              <a:rPr lang="id-ID" sz="2000" dirty="0">
                <a:solidFill>
                  <a:srgbClr val="008000"/>
                </a:solidFill>
              </a:rPr>
              <a:t>perusahaan</a:t>
            </a:r>
            <a:endParaRPr lang="en-US" sz="2000" dirty="0">
              <a:solidFill>
                <a:srgbClr val="008000"/>
              </a:solidFill>
            </a:endParaRPr>
          </a:p>
        </p:txBody>
      </p:sp>
      <p:sp>
        <p:nvSpPr>
          <p:cNvPr id="57348" name="Oval 4"/>
          <p:cNvSpPr>
            <a:spLocks noChangeArrowheads="1"/>
          </p:cNvSpPr>
          <p:nvPr/>
        </p:nvSpPr>
        <p:spPr bwMode="auto">
          <a:xfrm>
            <a:off x="381000" y="990600"/>
            <a:ext cx="3352800" cy="762000"/>
          </a:xfrm>
          <a:prstGeom prst="ellipse">
            <a:avLst/>
          </a:prstGeom>
          <a:noFill/>
          <a:ln w="9525">
            <a:solidFill>
              <a:srgbClr val="FF0000"/>
            </a:solidFill>
            <a:round/>
            <a:headEnd/>
            <a:tailEnd/>
          </a:ln>
        </p:spPr>
        <p:txBody>
          <a:bodyPr wrap="none" anchor="ctr"/>
          <a:lstStyle/>
          <a:p>
            <a:endParaRPr lang="id-ID"/>
          </a:p>
        </p:txBody>
      </p:sp>
      <p:sp>
        <p:nvSpPr>
          <p:cNvPr id="57349" name="Rectangle 5"/>
          <p:cNvSpPr>
            <a:spLocks noChangeArrowheads="1"/>
          </p:cNvSpPr>
          <p:nvPr/>
        </p:nvSpPr>
        <p:spPr bwMode="auto">
          <a:xfrm>
            <a:off x="1143000" y="2133600"/>
            <a:ext cx="7467600" cy="1066800"/>
          </a:xfrm>
          <a:prstGeom prst="rect">
            <a:avLst/>
          </a:prstGeom>
          <a:noFill/>
          <a:ln w="9525">
            <a:solidFill>
              <a:srgbClr val="0066FF"/>
            </a:solidFill>
            <a:miter lim="800000"/>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57350" name="Line 6"/>
          <p:cNvSpPr>
            <a:spLocks noChangeShapeType="1"/>
          </p:cNvSpPr>
          <p:nvPr/>
        </p:nvSpPr>
        <p:spPr bwMode="auto">
          <a:xfrm>
            <a:off x="533400" y="1524000"/>
            <a:ext cx="0" cy="1219200"/>
          </a:xfrm>
          <a:prstGeom prst="line">
            <a:avLst/>
          </a:prstGeom>
          <a:noFill/>
          <a:ln w="9525">
            <a:solidFill>
              <a:srgbClr val="FF0000"/>
            </a:solidFill>
            <a:round/>
            <a:headEnd/>
            <a:tailEnd/>
          </a:ln>
        </p:spPr>
        <p:txBody>
          <a:bodyPr/>
          <a:lstStyle/>
          <a:p>
            <a:endParaRPr lang="id-ID"/>
          </a:p>
        </p:txBody>
      </p:sp>
      <p:sp>
        <p:nvSpPr>
          <p:cNvPr id="57351" name="Line 7"/>
          <p:cNvSpPr>
            <a:spLocks noChangeShapeType="1"/>
          </p:cNvSpPr>
          <p:nvPr/>
        </p:nvSpPr>
        <p:spPr bwMode="auto">
          <a:xfrm>
            <a:off x="533400" y="2743200"/>
            <a:ext cx="609600" cy="0"/>
          </a:xfrm>
          <a:prstGeom prst="line">
            <a:avLst/>
          </a:prstGeom>
          <a:noFill/>
          <a:ln w="9525">
            <a:solidFill>
              <a:srgbClr val="FF0000"/>
            </a:solidFill>
            <a:round/>
            <a:headEnd/>
            <a:tailEnd type="triangle" w="med" len="med"/>
          </a:ln>
        </p:spPr>
        <p:txBody>
          <a:bodyPr/>
          <a:lstStyle/>
          <a:p>
            <a:endParaRPr lang="id-ID"/>
          </a:p>
        </p:txBody>
      </p:sp>
      <p:sp>
        <p:nvSpPr>
          <p:cNvPr id="57352" name="Oval 8"/>
          <p:cNvSpPr>
            <a:spLocks noChangeArrowheads="1"/>
          </p:cNvSpPr>
          <p:nvPr/>
        </p:nvSpPr>
        <p:spPr bwMode="auto">
          <a:xfrm>
            <a:off x="457200" y="3505200"/>
            <a:ext cx="3429000" cy="914400"/>
          </a:xfrm>
          <a:prstGeom prst="ellipse">
            <a:avLst/>
          </a:prstGeom>
          <a:noFill/>
          <a:ln w="9525">
            <a:solidFill>
              <a:srgbClr val="FF0000"/>
            </a:solidFill>
            <a:round/>
            <a:headEnd/>
            <a:tailEnd/>
          </a:ln>
        </p:spPr>
        <p:txBody>
          <a:bodyPr wrap="none" anchor="ctr"/>
          <a:lstStyle/>
          <a:p>
            <a:endParaRPr lang="id-ID"/>
          </a:p>
        </p:txBody>
      </p:sp>
      <p:sp>
        <p:nvSpPr>
          <p:cNvPr id="57353" name="Rectangle 9"/>
          <p:cNvSpPr>
            <a:spLocks noChangeArrowheads="1"/>
          </p:cNvSpPr>
          <p:nvPr/>
        </p:nvSpPr>
        <p:spPr bwMode="auto">
          <a:xfrm>
            <a:off x="1219200" y="4800600"/>
            <a:ext cx="7010400" cy="1676400"/>
          </a:xfrm>
          <a:prstGeom prst="rect">
            <a:avLst/>
          </a:prstGeom>
          <a:noFill/>
          <a:ln w="9525">
            <a:solidFill>
              <a:srgbClr val="0066FF"/>
            </a:solidFill>
            <a:miter lim="800000"/>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57354" name="Line 10"/>
          <p:cNvSpPr>
            <a:spLocks noChangeShapeType="1"/>
          </p:cNvSpPr>
          <p:nvPr/>
        </p:nvSpPr>
        <p:spPr bwMode="auto">
          <a:xfrm>
            <a:off x="533400" y="4114800"/>
            <a:ext cx="0" cy="1447800"/>
          </a:xfrm>
          <a:prstGeom prst="line">
            <a:avLst/>
          </a:prstGeom>
          <a:noFill/>
          <a:ln w="9525">
            <a:solidFill>
              <a:srgbClr val="FF0000"/>
            </a:solidFill>
            <a:round/>
            <a:headEnd/>
            <a:tailEnd/>
          </a:ln>
        </p:spPr>
        <p:txBody>
          <a:bodyPr/>
          <a:lstStyle/>
          <a:p>
            <a:endParaRPr lang="id-ID"/>
          </a:p>
        </p:txBody>
      </p:sp>
      <p:sp>
        <p:nvSpPr>
          <p:cNvPr id="57355" name="Line 11"/>
          <p:cNvSpPr>
            <a:spLocks noChangeShapeType="1"/>
          </p:cNvSpPr>
          <p:nvPr/>
        </p:nvSpPr>
        <p:spPr bwMode="auto">
          <a:xfrm>
            <a:off x="533400" y="5562600"/>
            <a:ext cx="685800" cy="0"/>
          </a:xfrm>
          <a:prstGeom prst="line">
            <a:avLst/>
          </a:prstGeom>
          <a:noFill/>
          <a:ln w="9525">
            <a:solidFill>
              <a:srgbClr val="FF0000"/>
            </a:solidFill>
            <a:round/>
            <a:headEnd/>
            <a:tailEnd type="triangle" w="med" len="med"/>
          </a:ln>
        </p:spPr>
        <p:txBody>
          <a:bodyPr/>
          <a:lstStyle/>
          <a:p>
            <a:endParaRPr lang="id-ID"/>
          </a:p>
        </p:txBody>
      </p:sp>
      <p:sp>
        <p:nvSpPr>
          <p:cNvPr id="12" name="Slide Number Placeholder 11"/>
          <p:cNvSpPr>
            <a:spLocks noGrp="1"/>
          </p:cNvSpPr>
          <p:nvPr>
            <p:ph type="sldNum" sz="quarter" idx="12"/>
          </p:nvPr>
        </p:nvSpPr>
        <p:spPr/>
        <p:txBody>
          <a:bodyPr/>
          <a:lstStyle/>
          <a:p>
            <a:pPr>
              <a:defRPr/>
            </a:pPr>
            <a:fld id="{B6E0A569-5F62-4092-8846-09CC2C3B37BD}"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idx="1"/>
          </p:nvPr>
        </p:nvSpPr>
        <p:spPr>
          <a:xfrm>
            <a:off x="457200" y="381000"/>
            <a:ext cx="8229600" cy="5943600"/>
          </a:xfrm>
        </p:spPr>
        <p:txBody>
          <a:bodyPr/>
          <a:lstStyle/>
          <a:p>
            <a:pPr marL="609600" indent="-609600" eaLnBrk="1" hangingPunct="1">
              <a:buFont typeface="Wingdings" pitchFamily="2" charset="2"/>
              <a:buNone/>
              <a:defRPr/>
            </a:pPr>
            <a:r>
              <a:rPr lang="en-US" sz="2400" dirty="0">
                <a:latin typeface="+mj-lt"/>
              </a:rPr>
              <a:t>	</a:t>
            </a:r>
          </a:p>
          <a:p>
            <a:pPr marL="609600" indent="-609600" eaLnBrk="1" hangingPunct="1">
              <a:buFont typeface="Wingdings" pitchFamily="2" charset="2"/>
              <a:buNone/>
              <a:defRPr/>
            </a:pPr>
            <a:r>
              <a:rPr lang="en-US" sz="2400" dirty="0">
                <a:latin typeface="+mj-lt"/>
              </a:rPr>
              <a:t>	</a:t>
            </a:r>
            <a:r>
              <a:rPr lang="id-ID" sz="2400" dirty="0">
                <a:solidFill>
                  <a:srgbClr val="0066FF"/>
                </a:solidFill>
                <a:latin typeface="+mj-lt"/>
              </a:rPr>
              <a:t>Sumber-sumber Dana</a:t>
            </a:r>
            <a:endParaRPr lang="en-US" sz="2400" dirty="0">
              <a:solidFill>
                <a:srgbClr val="0066FF"/>
              </a:solidFill>
              <a:latin typeface="+mj-lt"/>
            </a:endParaRPr>
          </a:p>
          <a:p>
            <a:pPr marL="609600" indent="-609600" eaLnBrk="1" hangingPunct="1">
              <a:buFont typeface="Wingdings" pitchFamily="2" charset="2"/>
              <a:buNone/>
              <a:defRPr/>
            </a:pPr>
            <a:endParaRPr lang="en-US" sz="2000" dirty="0">
              <a:latin typeface="+mj-lt"/>
            </a:endParaRPr>
          </a:p>
          <a:p>
            <a:pPr marL="609600" indent="-609600" eaLnBrk="1" hangingPunct="1">
              <a:buFont typeface="Wingdings" pitchFamily="2" charset="2"/>
              <a:buNone/>
              <a:defRPr/>
            </a:pPr>
            <a:endParaRPr lang="id-ID" sz="2000" dirty="0">
              <a:latin typeface="+mj-lt"/>
            </a:endParaRPr>
          </a:p>
          <a:p>
            <a:pPr marL="609600" indent="-609600" eaLnBrk="1" hangingPunct="1">
              <a:buFont typeface="Wingdings" pitchFamily="2" charset="2"/>
              <a:buNone/>
              <a:defRPr/>
            </a:pPr>
            <a:r>
              <a:rPr lang="id-ID" sz="2000" dirty="0">
                <a:latin typeface="+mj-lt"/>
              </a:rPr>
              <a:t>	</a:t>
            </a:r>
            <a:r>
              <a:rPr lang="id-ID" sz="2000" dirty="0">
                <a:solidFill>
                  <a:srgbClr val="008000"/>
                </a:solidFill>
                <a:latin typeface="+mj-lt"/>
              </a:rPr>
              <a:t>Sumber intern </a:t>
            </a:r>
            <a:r>
              <a:rPr lang="id-ID" sz="2000" i="1" dirty="0">
                <a:solidFill>
                  <a:srgbClr val="008000"/>
                </a:solidFill>
                <a:latin typeface="+mj-lt"/>
              </a:rPr>
              <a:t>( internal sources ), </a:t>
            </a:r>
            <a:r>
              <a:rPr lang="id-ID" sz="2000" dirty="0">
                <a:solidFill>
                  <a:srgbClr val="008000"/>
                </a:solidFill>
                <a:latin typeface="+mj-lt"/>
              </a:rPr>
              <a:t>yaitu sumber dana yang dibentuk atau dihasilkan sendiri di dalam perusahaan, meliputi : laba ditahan dan akumulasi penyusutan</a:t>
            </a:r>
          </a:p>
          <a:p>
            <a:pPr marL="609600" indent="-609600" eaLnBrk="1" hangingPunct="1">
              <a:buFont typeface="Wingdings" pitchFamily="2" charset="2"/>
              <a:buNone/>
              <a:defRPr/>
            </a:pPr>
            <a:endParaRPr lang="en-US" sz="2000" dirty="0">
              <a:solidFill>
                <a:srgbClr val="008000"/>
              </a:solidFill>
              <a:latin typeface="+mj-lt"/>
            </a:endParaRPr>
          </a:p>
          <a:p>
            <a:pPr marL="609600" indent="-609600" eaLnBrk="1" hangingPunct="1">
              <a:buFont typeface="Wingdings" pitchFamily="2" charset="2"/>
              <a:buNone/>
              <a:defRPr/>
            </a:pPr>
            <a:endParaRPr lang="id-ID" sz="2000" dirty="0">
              <a:solidFill>
                <a:srgbClr val="008000"/>
              </a:solidFill>
              <a:latin typeface="+mj-lt"/>
            </a:endParaRPr>
          </a:p>
          <a:p>
            <a:pPr marL="609600" indent="-609600" eaLnBrk="1" hangingPunct="1">
              <a:buFont typeface="Wingdings" pitchFamily="2" charset="2"/>
              <a:buNone/>
              <a:defRPr/>
            </a:pPr>
            <a:r>
              <a:rPr lang="id-ID" sz="2000" dirty="0">
                <a:solidFill>
                  <a:srgbClr val="008000"/>
                </a:solidFill>
                <a:latin typeface="+mj-lt"/>
              </a:rPr>
              <a:t>	Sumber ekstern </a:t>
            </a:r>
            <a:r>
              <a:rPr lang="id-ID" sz="2000" i="1" dirty="0">
                <a:solidFill>
                  <a:srgbClr val="008000"/>
                </a:solidFill>
                <a:latin typeface="+mj-lt"/>
              </a:rPr>
              <a:t>( </a:t>
            </a:r>
            <a:r>
              <a:rPr lang="en-US" sz="2000" i="1" dirty="0">
                <a:solidFill>
                  <a:srgbClr val="008000"/>
                </a:solidFill>
                <a:latin typeface="+mj-lt"/>
              </a:rPr>
              <a:t>external</a:t>
            </a:r>
            <a:r>
              <a:rPr lang="id-ID" sz="2000" i="1" dirty="0">
                <a:solidFill>
                  <a:srgbClr val="008000"/>
                </a:solidFill>
                <a:latin typeface="+mj-lt"/>
              </a:rPr>
              <a:t> sources ), </a:t>
            </a:r>
            <a:r>
              <a:rPr lang="id-ID" sz="2000" dirty="0">
                <a:solidFill>
                  <a:srgbClr val="008000"/>
                </a:solidFill>
                <a:latin typeface="+mj-lt"/>
              </a:rPr>
              <a:t>yaitu sumber dana yang berasal dari luar perusahaan, yaitu dari kreditur, pemilik, peserta atau pengambil bagian di dalam perusahaan</a:t>
            </a:r>
          </a:p>
        </p:txBody>
      </p:sp>
      <p:sp>
        <p:nvSpPr>
          <p:cNvPr id="58372" name="Oval 4"/>
          <p:cNvSpPr>
            <a:spLocks noChangeArrowheads="1"/>
          </p:cNvSpPr>
          <p:nvPr/>
        </p:nvSpPr>
        <p:spPr bwMode="auto">
          <a:xfrm>
            <a:off x="685800" y="762000"/>
            <a:ext cx="3733800" cy="609600"/>
          </a:xfrm>
          <a:prstGeom prst="ellipse">
            <a:avLst/>
          </a:prstGeom>
          <a:noFill/>
          <a:ln w="9525">
            <a:solidFill>
              <a:srgbClr val="FF0000"/>
            </a:solidFill>
            <a:round/>
            <a:headEnd/>
            <a:tailEnd/>
          </a:ln>
        </p:spPr>
        <p:txBody>
          <a:bodyPr wrap="none" anchor="ctr"/>
          <a:lstStyle/>
          <a:p>
            <a:endParaRPr lang="id-ID"/>
          </a:p>
        </p:txBody>
      </p:sp>
      <p:sp>
        <p:nvSpPr>
          <p:cNvPr id="58373" name="Rectangle 5"/>
          <p:cNvSpPr>
            <a:spLocks noChangeArrowheads="1"/>
          </p:cNvSpPr>
          <p:nvPr/>
        </p:nvSpPr>
        <p:spPr bwMode="auto">
          <a:xfrm>
            <a:off x="914400" y="1828800"/>
            <a:ext cx="7696200" cy="1295400"/>
          </a:xfrm>
          <a:prstGeom prst="rect">
            <a:avLst/>
          </a:prstGeom>
          <a:noFill/>
          <a:ln w="9525">
            <a:solidFill>
              <a:srgbClr val="FF0000"/>
            </a:solidFill>
            <a:miter lim="800000"/>
            <a:headEnd/>
            <a:tailEnd/>
          </a:ln>
        </p:spPr>
        <p:txBody>
          <a:bodyPr wrap="none" anchor="ctr"/>
          <a:lstStyle/>
          <a:p>
            <a:endParaRPr lang="id-ID"/>
          </a:p>
        </p:txBody>
      </p:sp>
      <p:sp>
        <p:nvSpPr>
          <p:cNvPr id="58374" name="Rectangle 6"/>
          <p:cNvSpPr>
            <a:spLocks noChangeArrowheads="1"/>
          </p:cNvSpPr>
          <p:nvPr/>
        </p:nvSpPr>
        <p:spPr bwMode="auto">
          <a:xfrm>
            <a:off x="914400" y="3581400"/>
            <a:ext cx="7696200" cy="1295400"/>
          </a:xfrm>
          <a:prstGeom prst="rect">
            <a:avLst/>
          </a:prstGeom>
          <a:noFill/>
          <a:ln w="9525">
            <a:solidFill>
              <a:srgbClr val="FF0000"/>
            </a:solidFill>
            <a:miter lim="800000"/>
            <a:headEnd/>
            <a:tailEnd/>
          </a:ln>
        </p:spPr>
        <p:txBody>
          <a:bodyPr wrap="none" anchor="ctr"/>
          <a:lstStyle/>
          <a:p>
            <a:endParaRPr lang="id-ID"/>
          </a:p>
        </p:txBody>
      </p:sp>
      <p:sp>
        <p:nvSpPr>
          <p:cNvPr id="58375" name="Line 7"/>
          <p:cNvSpPr>
            <a:spLocks noChangeShapeType="1"/>
          </p:cNvSpPr>
          <p:nvPr/>
        </p:nvSpPr>
        <p:spPr bwMode="auto">
          <a:xfrm>
            <a:off x="685800" y="1066800"/>
            <a:ext cx="0" cy="3124200"/>
          </a:xfrm>
          <a:prstGeom prst="line">
            <a:avLst/>
          </a:prstGeom>
          <a:noFill/>
          <a:ln w="9525">
            <a:solidFill>
              <a:srgbClr val="FF0000"/>
            </a:solidFill>
            <a:round/>
            <a:headEnd/>
            <a:tailEnd/>
          </a:ln>
        </p:spPr>
        <p:txBody>
          <a:bodyPr/>
          <a:lstStyle/>
          <a:p>
            <a:endParaRPr lang="id-ID"/>
          </a:p>
        </p:txBody>
      </p:sp>
      <p:sp>
        <p:nvSpPr>
          <p:cNvPr id="58376" name="Line 8"/>
          <p:cNvSpPr>
            <a:spLocks noChangeShapeType="1"/>
          </p:cNvSpPr>
          <p:nvPr/>
        </p:nvSpPr>
        <p:spPr bwMode="auto">
          <a:xfrm>
            <a:off x="685800" y="4191000"/>
            <a:ext cx="228600" cy="0"/>
          </a:xfrm>
          <a:prstGeom prst="line">
            <a:avLst/>
          </a:prstGeom>
          <a:noFill/>
          <a:ln w="9525">
            <a:solidFill>
              <a:srgbClr val="FF0000"/>
            </a:solidFill>
            <a:round/>
            <a:headEnd/>
            <a:tailEnd type="triangle" w="med" len="med"/>
          </a:ln>
        </p:spPr>
        <p:txBody>
          <a:bodyPr/>
          <a:lstStyle/>
          <a:p>
            <a:endParaRPr lang="id-ID"/>
          </a:p>
        </p:txBody>
      </p:sp>
      <p:sp>
        <p:nvSpPr>
          <p:cNvPr id="58377" name="Line 9"/>
          <p:cNvSpPr>
            <a:spLocks noChangeShapeType="1"/>
          </p:cNvSpPr>
          <p:nvPr/>
        </p:nvSpPr>
        <p:spPr bwMode="auto">
          <a:xfrm>
            <a:off x="685800" y="2438400"/>
            <a:ext cx="228600" cy="0"/>
          </a:xfrm>
          <a:prstGeom prst="line">
            <a:avLst/>
          </a:prstGeom>
          <a:noFill/>
          <a:ln w="9525">
            <a:solidFill>
              <a:srgbClr val="FF0000"/>
            </a:solidFill>
            <a:round/>
            <a:headEnd/>
            <a:tailEnd type="triangle" w="med" len="med"/>
          </a:ln>
        </p:spPr>
        <p:txBody>
          <a:bodyPr/>
          <a:lstStyle/>
          <a:p>
            <a:endParaRPr lang="id-ID"/>
          </a:p>
        </p:txBody>
      </p:sp>
      <p:sp>
        <p:nvSpPr>
          <p:cNvPr id="10" name="Slide Number Placeholder 9"/>
          <p:cNvSpPr>
            <a:spLocks noGrp="1"/>
          </p:cNvSpPr>
          <p:nvPr>
            <p:ph type="sldNum" sz="quarter" idx="12"/>
          </p:nvPr>
        </p:nvSpPr>
        <p:spPr/>
        <p:txBody>
          <a:bodyPr/>
          <a:lstStyle/>
          <a:p>
            <a:pPr>
              <a:defRPr/>
            </a:pPr>
            <a:fld id="{65162DD8-3FD7-442C-A599-F704FBBB0FD5}" type="slidenum">
              <a:rPr lang="en-US" smtClean="0"/>
              <a:pPr>
                <a:defRPr/>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8371">
                                            <p:txEl>
                                              <p:pRg st="1" end="1"/>
                                            </p:txEl>
                                          </p:spTgt>
                                        </p:tgtEl>
                                        <p:attrNameLst>
                                          <p:attrName>style.visibility</p:attrName>
                                        </p:attrNameLst>
                                      </p:cBhvr>
                                      <p:to>
                                        <p:strVal val="visible"/>
                                      </p:to>
                                    </p:set>
                                    <p:animEffect transition="in" filter="box(in)">
                                      <p:cBhvr>
                                        <p:cTn id="7" dur="1000"/>
                                        <p:tgtEl>
                                          <p:spTgt spid="58371">
                                            <p:txEl>
                                              <p:pRg st="1" end="1"/>
                                            </p:txEl>
                                          </p:spTgt>
                                        </p:tgtEl>
                                      </p:cBhvr>
                                    </p:animEffect>
                                  </p:childTnLst>
                                </p:cTn>
                              </p:par>
                              <p:par>
                                <p:cTn id="8" presetID="4" presetClass="entr" presetSubtype="32" fill="hold" grpId="0" nodeType="withEffect">
                                  <p:stCondLst>
                                    <p:cond delay="0"/>
                                  </p:stCondLst>
                                  <p:childTnLst>
                                    <p:set>
                                      <p:cBhvr>
                                        <p:cTn id="9" dur="1" fill="hold">
                                          <p:stCondLst>
                                            <p:cond delay="0"/>
                                          </p:stCondLst>
                                        </p:cTn>
                                        <p:tgtEl>
                                          <p:spTgt spid="58372"/>
                                        </p:tgtEl>
                                        <p:attrNameLst>
                                          <p:attrName>style.visibility</p:attrName>
                                        </p:attrNameLst>
                                      </p:cBhvr>
                                      <p:to>
                                        <p:strVal val="visible"/>
                                      </p:to>
                                    </p:set>
                                    <p:animEffect transition="in" filter="box(out)">
                                      <p:cBhvr>
                                        <p:cTn id="10" dur="1000"/>
                                        <p:tgtEl>
                                          <p:spTgt spid="58372"/>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58375"/>
                                        </p:tgtEl>
                                        <p:attrNameLst>
                                          <p:attrName>style.visibility</p:attrName>
                                        </p:attrNameLst>
                                      </p:cBhvr>
                                      <p:to>
                                        <p:strVal val="visible"/>
                                      </p:to>
                                    </p:set>
                                    <p:animEffect transition="in" filter="box(in)">
                                      <p:cBhvr>
                                        <p:cTn id="15" dur="1000"/>
                                        <p:tgtEl>
                                          <p:spTgt spid="58375"/>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58377"/>
                                        </p:tgtEl>
                                        <p:attrNameLst>
                                          <p:attrName>style.visibility</p:attrName>
                                        </p:attrNameLst>
                                      </p:cBhvr>
                                      <p:to>
                                        <p:strVal val="visible"/>
                                      </p:to>
                                    </p:set>
                                    <p:animEffect transition="in" filter="box(in)">
                                      <p:cBhvr>
                                        <p:cTn id="18" dur="1000"/>
                                        <p:tgtEl>
                                          <p:spTgt spid="58377"/>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58376"/>
                                        </p:tgtEl>
                                        <p:attrNameLst>
                                          <p:attrName>style.visibility</p:attrName>
                                        </p:attrNameLst>
                                      </p:cBhvr>
                                      <p:to>
                                        <p:strVal val="visible"/>
                                      </p:to>
                                    </p:set>
                                    <p:animEffect transition="in" filter="box(in)">
                                      <p:cBhvr>
                                        <p:cTn id="21" dur="1000"/>
                                        <p:tgtEl>
                                          <p:spTgt spid="58376"/>
                                        </p:tgtEl>
                                      </p:cBhvr>
                                    </p:animEffect>
                                  </p:childTnLst>
                                </p:cTn>
                              </p:par>
                              <p:par>
                                <p:cTn id="22" presetID="8" presetClass="entr" presetSubtype="16" fill="hold" grpId="0" nodeType="withEffect">
                                  <p:stCondLst>
                                    <p:cond delay="0"/>
                                  </p:stCondLst>
                                  <p:childTnLst>
                                    <p:set>
                                      <p:cBhvr>
                                        <p:cTn id="23" dur="1" fill="hold">
                                          <p:stCondLst>
                                            <p:cond delay="0"/>
                                          </p:stCondLst>
                                        </p:cTn>
                                        <p:tgtEl>
                                          <p:spTgt spid="58373"/>
                                        </p:tgtEl>
                                        <p:attrNameLst>
                                          <p:attrName>style.visibility</p:attrName>
                                        </p:attrNameLst>
                                      </p:cBhvr>
                                      <p:to>
                                        <p:strVal val="visible"/>
                                      </p:to>
                                    </p:set>
                                    <p:animEffect transition="in" filter="diamond(in)">
                                      <p:cBhvr>
                                        <p:cTn id="24" dur="1000"/>
                                        <p:tgtEl>
                                          <p:spTgt spid="58373"/>
                                        </p:tgtEl>
                                      </p:cBhvr>
                                    </p:animEffect>
                                  </p:childTnLst>
                                </p:cTn>
                              </p:par>
                              <p:par>
                                <p:cTn id="25" presetID="5" presetClass="entr" presetSubtype="10" fill="hold" nodeType="withEffect">
                                  <p:stCondLst>
                                    <p:cond delay="0"/>
                                  </p:stCondLst>
                                  <p:childTnLst>
                                    <p:set>
                                      <p:cBhvr>
                                        <p:cTn id="26" dur="1" fill="hold">
                                          <p:stCondLst>
                                            <p:cond delay="0"/>
                                          </p:stCondLst>
                                        </p:cTn>
                                        <p:tgtEl>
                                          <p:spTgt spid="58371">
                                            <p:txEl>
                                              <p:pRg st="4" end="4"/>
                                            </p:txEl>
                                          </p:spTgt>
                                        </p:tgtEl>
                                        <p:attrNameLst>
                                          <p:attrName>style.visibility</p:attrName>
                                        </p:attrNameLst>
                                      </p:cBhvr>
                                      <p:to>
                                        <p:strVal val="visible"/>
                                      </p:to>
                                    </p:set>
                                    <p:animEffect transition="in" filter="checkerboard(across)">
                                      <p:cBhvr>
                                        <p:cTn id="27" dur="1000"/>
                                        <p:tgtEl>
                                          <p:spTgt spid="58371">
                                            <p:txEl>
                                              <p:pRg st="4" end="4"/>
                                            </p:txEl>
                                          </p:spTgt>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58374"/>
                                        </p:tgtEl>
                                        <p:attrNameLst>
                                          <p:attrName>style.visibility</p:attrName>
                                        </p:attrNameLst>
                                      </p:cBhvr>
                                      <p:to>
                                        <p:strVal val="visible"/>
                                      </p:to>
                                    </p:set>
                                    <p:animEffect transition="in" filter="checkerboard(across)">
                                      <p:cBhvr>
                                        <p:cTn id="30" dur="1000"/>
                                        <p:tgtEl>
                                          <p:spTgt spid="58374"/>
                                        </p:tgtEl>
                                      </p:cBhvr>
                                    </p:animEffect>
                                  </p:childTnLst>
                                </p:cTn>
                              </p:par>
                              <p:par>
                                <p:cTn id="31" presetID="5" presetClass="entr" presetSubtype="10" fill="hold" nodeType="withEffect">
                                  <p:stCondLst>
                                    <p:cond delay="0"/>
                                  </p:stCondLst>
                                  <p:childTnLst>
                                    <p:set>
                                      <p:cBhvr>
                                        <p:cTn id="32" dur="1" fill="hold">
                                          <p:stCondLst>
                                            <p:cond delay="0"/>
                                          </p:stCondLst>
                                        </p:cTn>
                                        <p:tgtEl>
                                          <p:spTgt spid="58371">
                                            <p:txEl>
                                              <p:pRg st="7" end="7"/>
                                            </p:txEl>
                                          </p:spTgt>
                                        </p:tgtEl>
                                        <p:attrNameLst>
                                          <p:attrName>style.visibility</p:attrName>
                                        </p:attrNameLst>
                                      </p:cBhvr>
                                      <p:to>
                                        <p:strVal val="visible"/>
                                      </p:to>
                                    </p:set>
                                    <p:animEffect transition="in" filter="checkerboard(across)">
                                      <p:cBhvr>
                                        <p:cTn id="33" dur="1000"/>
                                        <p:tgtEl>
                                          <p:spTgt spid="5837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animBg="1"/>
      <p:bldP spid="58373" grpId="0" animBg="1"/>
      <p:bldP spid="58374" grpId="0" animBg="1"/>
      <p:bldP spid="58375" grpId="0" animBg="1"/>
      <p:bldP spid="58376" grpId="0" animBg="1"/>
      <p:bldP spid="5837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endParaRPr lang="en-GB"/>
          </a:p>
        </p:txBody>
      </p:sp>
      <p:pic>
        <p:nvPicPr>
          <p:cNvPr id="21507" name="Picture 4" descr="J1 1-1"/>
          <p:cNvPicPr>
            <a:picLocks noGrp="1" noChangeAspect="1" noChangeArrowheads="1"/>
          </p:cNvPicPr>
          <p:nvPr>
            <p:ph type="body" idx="1"/>
          </p:nvPr>
        </p:nvPicPr>
        <p:blipFill>
          <a:blip r:embed="rId2" cstate="print"/>
          <a:srcRect/>
          <a:stretch>
            <a:fillRect/>
          </a:stretch>
        </p:blipFill>
        <p:spPr>
          <a:xfrm>
            <a:off x="468313" y="357188"/>
            <a:ext cx="8497887" cy="6500812"/>
          </a:xfrm>
          <a:noFill/>
        </p:spPr>
      </p:pic>
      <p:sp>
        <p:nvSpPr>
          <p:cNvPr id="21508" name="Text Box 5"/>
          <p:cNvSpPr txBox="1">
            <a:spLocks noChangeArrowheads="1"/>
          </p:cNvSpPr>
          <p:nvPr/>
        </p:nvSpPr>
        <p:spPr bwMode="auto">
          <a:xfrm>
            <a:off x="762000" y="685800"/>
            <a:ext cx="2514600" cy="1006475"/>
          </a:xfrm>
          <a:prstGeom prst="rect">
            <a:avLst/>
          </a:prstGeom>
          <a:solidFill>
            <a:srgbClr val="FFFFFF">
              <a:alpha val="50195"/>
            </a:srgbClr>
          </a:solidFill>
          <a:ln w="9525">
            <a:noFill/>
            <a:prstDash val="sysDot"/>
            <a:miter lim="800000"/>
            <a:headEnd/>
            <a:tailEnd/>
          </a:ln>
        </p:spPr>
        <p:txBody>
          <a:bodyPr>
            <a:spAutoFit/>
          </a:bodyPr>
          <a:lstStyle/>
          <a:p>
            <a:pPr eaLnBrk="1" hangingPunct="1">
              <a:spcBef>
                <a:spcPct val="50000"/>
              </a:spcBef>
            </a:pPr>
            <a:r>
              <a:rPr lang="en-US" sz="2000" b="1">
                <a:solidFill>
                  <a:srgbClr val="FF0000"/>
                </a:solidFill>
              </a:rPr>
              <a:t>Peranan Keuangan dalam </a:t>
            </a:r>
            <a:br>
              <a:rPr lang="en-US" sz="2000" b="1">
                <a:solidFill>
                  <a:srgbClr val="FF0000"/>
                </a:solidFill>
              </a:rPr>
            </a:br>
            <a:r>
              <a:rPr lang="en-US" sz="2000" b="1">
                <a:solidFill>
                  <a:srgbClr val="FF0000"/>
                </a:solidFill>
              </a:rPr>
              <a:t>Organisasi Bisnis</a:t>
            </a:r>
          </a:p>
        </p:txBody>
      </p:sp>
      <p:sp>
        <p:nvSpPr>
          <p:cNvPr id="6" name="Slide Number Placeholder 5"/>
          <p:cNvSpPr>
            <a:spLocks noGrp="1"/>
          </p:cNvSpPr>
          <p:nvPr>
            <p:ph type="sldNum" sz="quarter" idx="12"/>
          </p:nvPr>
        </p:nvSpPr>
        <p:spPr/>
        <p:txBody>
          <a:bodyPr/>
          <a:lstStyle/>
          <a:p>
            <a:pPr>
              <a:defRPr/>
            </a:pPr>
            <a:fld id="{94156FDF-F3A6-48FA-8630-8CBCC5B4F284}"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latin typeface="Aparajita" panose="020B0604020202020204" pitchFamily="34" charset="0"/>
                <a:cs typeface="Aparajita" panose="020B0604020202020204" pitchFamily="34" charset="0"/>
              </a:rPr>
              <a:t>INTRODUCTION TO FINANCE MANAGEMENT</a:t>
            </a:r>
          </a:p>
        </p:txBody>
      </p:sp>
      <p:sp>
        <p:nvSpPr>
          <p:cNvPr id="3" name="Content Placeholder 2"/>
          <p:cNvSpPr>
            <a:spLocks noGrp="1"/>
          </p:cNvSpPr>
          <p:nvPr>
            <p:ph idx="1"/>
          </p:nvPr>
        </p:nvSpPr>
        <p:spPr/>
        <p:txBody>
          <a:bodyPr>
            <a:normAutofit fontScale="92500" lnSpcReduction="10000"/>
          </a:bodyPr>
          <a:lstStyle/>
          <a:p>
            <a:r>
              <a:rPr lang="en-US" dirty="0" err="1">
                <a:latin typeface="Aparajita" panose="020B0604020202020204" pitchFamily="34" charset="0"/>
                <a:cs typeface="Aparajita" panose="020B0604020202020204" pitchFamily="34" charset="0"/>
              </a:rPr>
              <a:t>Manajemen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keuangan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adalah</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bidang</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manajemen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fungsional</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perusahaan</a:t>
            </a:r>
            <a:r>
              <a:rPr lang="en-US" dirty="0">
                <a:latin typeface="Aparajita" panose="020B0604020202020204" pitchFamily="34" charset="0"/>
                <a:cs typeface="Aparajita" panose="020B0604020202020204" pitchFamily="34" charset="0"/>
              </a:rPr>
              <a:t> yang </a:t>
            </a:r>
            <a:r>
              <a:rPr lang="en-US" dirty="0" err="1">
                <a:latin typeface="Aparajita" panose="020B0604020202020204" pitchFamily="34" charset="0"/>
                <a:cs typeface="Aparajita" panose="020B0604020202020204" pitchFamily="34" charset="0"/>
              </a:rPr>
              <a:t>berhubungan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dengan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pengambilan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keputusan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investasi</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jangka</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panjang</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keputusan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pendanaan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jangka</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panjang</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dan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pengelolaan</a:t>
            </a:r>
            <a:r>
              <a:rPr lang="en-US" dirty="0">
                <a:latin typeface="Aparajita" panose="020B0604020202020204" pitchFamily="34" charset="0"/>
                <a:cs typeface="Aparajita" panose="020B0604020202020204" pitchFamily="34" charset="0"/>
              </a:rPr>
              <a:t> modal </a:t>
            </a:r>
            <a:r>
              <a:rPr lang="en-US" dirty="0" err="1">
                <a:latin typeface="Aparajita" panose="020B0604020202020204" pitchFamily="34" charset="0"/>
                <a:cs typeface="Aparajita" panose="020B0604020202020204" pitchFamily="34" charset="0"/>
              </a:rPr>
              <a:t>kerja</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perusahaan</a:t>
            </a:r>
            <a:r>
              <a:rPr lang="en-US" dirty="0">
                <a:latin typeface="Aparajita" panose="020B0604020202020204" pitchFamily="34" charset="0"/>
                <a:cs typeface="Aparajita" panose="020B0604020202020204" pitchFamily="34" charset="0"/>
              </a:rPr>
              <a:t> yang </a:t>
            </a:r>
            <a:r>
              <a:rPr lang="en-US" dirty="0" err="1">
                <a:latin typeface="Aparajita" panose="020B0604020202020204" pitchFamily="34" charset="0"/>
                <a:cs typeface="Aparajita" panose="020B0604020202020204" pitchFamily="34" charset="0"/>
              </a:rPr>
              <a:t>meliputi</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investasi</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dan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pendanaan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jangka</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pendek</a:t>
            </a:r>
            <a:r>
              <a:rPr lang="en-US" dirty="0">
                <a:latin typeface="Aparajita" panose="020B0604020202020204" pitchFamily="34" charset="0"/>
                <a:cs typeface="Aparajita" panose="020B0604020202020204" pitchFamily="34" charset="0"/>
              </a:rPr>
              <a:t>.</a:t>
            </a:r>
          </a:p>
          <a:p>
            <a:r>
              <a:rPr lang="en-US" dirty="0" err="1">
                <a:latin typeface="Aparajita" panose="020B0604020202020204" pitchFamily="34" charset="0"/>
                <a:cs typeface="Aparajita" panose="020B0604020202020204" pitchFamily="34" charset="0"/>
              </a:rPr>
              <a:t>Manajemen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keuangan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menjawab</a:t>
            </a:r>
            <a:r>
              <a:rPr lang="en-US" dirty="0">
                <a:latin typeface="Aparajita" panose="020B0604020202020204" pitchFamily="34" charset="0"/>
                <a:cs typeface="Aparajita" panose="020B0604020202020204" pitchFamily="34" charset="0"/>
              </a:rPr>
              <a:t> 3 </a:t>
            </a:r>
            <a:r>
              <a:rPr lang="en-US" dirty="0" err="1">
                <a:latin typeface="Aparajita" panose="020B0604020202020204" pitchFamily="34" charset="0"/>
                <a:cs typeface="Aparajita" panose="020B0604020202020204" pitchFamily="34" charset="0"/>
              </a:rPr>
              <a:t>pertanyaan</a:t>
            </a:r>
            <a:endParaRPr lang="en-US" dirty="0">
              <a:latin typeface="Aparajita" panose="020B0604020202020204" pitchFamily="34" charset="0"/>
              <a:cs typeface="Aparajita" panose="020B0604020202020204" pitchFamily="34" charset="0"/>
            </a:endParaRPr>
          </a:p>
          <a:p>
            <a:pPr lvl="1"/>
            <a:r>
              <a:rPr lang="en-US" dirty="0" err="1">
                <a:latin typeface="Aparajita" panose="020B0604020202020204" pitchFamily="34" charset="0"/>
                <a:cs typeface="Aparajita" panose="020B0604020202020204" pitchFamily="34" charset="0"/>
              </a:rPr>
              <a:t>Investasi</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jangka</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panjang</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apa</a:t>
            </a:r>
            <a:r>
              <a:rPr lang="en-US" dirty="0">
                <a:latin typeface="Aparajita" panose="020B0604020202020204" pitchFamily="34" charset="0"/>
                <a:cs typeface="Aparajita" panose="020B0604020202020204" pitchFamily="34" charset="0"/>
              </a:rPr>
              <a:t> yang </a:t>
            </a:r>
            <a:r>
              <a:rPr lang="en-US" dirty="0" err="1">
                <a:latin typeface="Aparajita" panose="020B0604020202020204" pitchFamily="34" charset="0"/>
                <a:cs typeface="Aparajita" panose="020B0604020202020204" pitchFamily="34" charset="0"/>
              </a:rPr>
              <a:t>akan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dilakukan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perusahaan</a:t>
            </a:r>
            <a:endParaRPr lang="en-US" dirty="0">
              <a:latin typeface="Aparajita" panose="020B0604020202020204" pitchFamily="34" charset="0"/>
              <a:cs typeface="Aparajita" panose="020B0604020202020204" pitchFamily="34" charset="0"/>
            </a:endParaRPr>
          </a:p>
          <a:p>
            <a:pPr lvl="1"/>
            <a:r>
              <a:rPr lang="en-US" dirty="0" err="1">
                <a:latin typeface="Aparajita" panose="020B0604020202020204" pitchFamily="34" charset="0"/>
                <a:cs typeface="Aparajita" panose="020B0604020202020204" pitchFamily="34" charset="0"/>
              </a:rPr>
              <a:t>Darimana</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sumber</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dana</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jangka</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panjang</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diperoleh</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untuk</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membiayai</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investasi</a:t>
            </a:r>
            <a:r>
              <a:rPr lang="en-US" dirty="0">
                <a:latin typeface="Aparajita" panose="020B0604020202020204" pitchFamily="34" charset="0"/>
                <a:cs typeface="Aparajita" panose="020B0604020202020204" pitchFamily="34" charset="0"/>
              </a:rPr>
              <a:t>?</a:t>
            </a:r>
          </a:p>
          <a:p>
            <a:pPr lvl="1"/>
            <a:r>
              <a:rPr lang="en-US" dirty="0" err="1">
                <a:latin typeface="Aparajita" panose="020B0604020202020204" pitchFamily="34" charset="0"/>
                <a:cs typeface="Aparajita" panose="020B0604020202020204" pitchFamily="34" charset="0"/>
              </a:rPr>
              <a:t>Bagaimana</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perusahaan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mengelola</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kegiatan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keuangan</a:t>
            </a:r>
            <a:endParaRPr lang="en-US" dirty="0">
              <a:latin typeface="Aparajita" panose="020B0604020202020204" pitchFamily="34" charset="0"/>
              <a:cs typeface="Aparajita" panose="020B0604020202020204" pitchFamily="34" charset="0"/>
            </a:endParaRPr>
          </a:p>
          <a:p>
            <a:r>
              <a:rPr lang="en-US" dirty="0" err="1">
                <a:latin typeface="Aparajita" panose="020B0604020202020204" pitchFamily="34" charset="0"/>
                <a:cs typeface="Aparajita" panose="020B0604020202020204" pitchFamily="34" charset="0"/>
              </a:rPr>
              <a:t>Mengapa</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Keuangan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perlu</a:t>
            </a:r>
            <a:r>
              <a:rPr lang="en-US" dirty="0">
                <a:latin typeface="Aparajita" panose="020B0604020202020204" pitchFamily="34" charset="0"/>
                <a:cs typeface="Aparajita" panose="020B0604020202020204" pitchFamily="34" charset="0"/>
              </a:rPr>
              <a:t> di </a:t>
            </a:r>
            <a:r>
              <a:rPr lang="en-US" i="1" dirty="0">
                <a:latin typeface="Aparajita" panose="020B0604020202020204" pitchFamily="34" charset="0"/>
                <a:cs typeface="Aparajita" panose="020B0604020202020204" pitchFamily="34" charset="0"/>
              </a:rPr>
              <a:t>manage </a:t>
            </a:r>
            <a:r>
              <a:rPr lang="en-US" dirty="0">
                <a:latin typeface="Aparajita" panose="020B0604020202020204" pitchFamily="34" charset="0"/>
                <a:cs typeface="Aparajita" panose="020B0604020202020204" pitchFamily="34" charset="0"/>
              </a:rPr>
              <a:t>?</a:t>
            </a:r>
          </a:p>
          <a:p>
            <a:pPr lvl="1"/>
            <a:r>
              <a:rPr lang="en-US" dirty="0" err="1">
                <a:latin typeface="Aparajita" panose="020B0604020202020204" pitchFamily="34" charset="0"/>
                <a:cs typeface="Aparajita" panose="020B0604020202020204" pitchFamily="34" charset="0"/>
              </a:rPr>
              <a:t>Pengambilan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keputusan</a:t>
            </a:r>
            <a:r>
              <a:rPr lang="en-US" dirty="0">
                <a:latin typeface="Aparajita" panose="020B0604020202020204" pitchFamily="34" charset="0"/>
                <a:cs typeface="Aparajita" panose="020B0604020202020204" pitchFamily="34" charset="0"/>
              </a:rPr>
              <a:t> </a:t>
            </a:r>
          </a:p>
          <a:p>
            <a:pPr lvl="1"/>
            <a:r>
              <a:rPr lang="en-US" dirty="0" err="1">
                <a:latin typeface="Aparajita" panose="020B0604020202020204" pitchFamily="34" charset="0"/>
                <a:cs typeface="Aparajita" panose="020B0604020202020204" pitchFamily="34" charset="0"/>
              </a:rPr>
              <a:t>Pengelolaan</a:t>
            </a:r>
            <a:r>
              <a:rPr lang="en-US" dirty="0">
                <a:latin typeface="Aparajita" panose="020B0604020202020204" pitchFamily="34" charset="0"/>
                <a:cs typeface="Aparajita" panose="020B0604020202020204" pitchFamily="34" charset="0"/>
              </a:rPr>
              <a:t> SD </a:t>
            </a:r>
            <a:r>
              <a:rPr lang="en-US" dirty="0" err="1">
                <a:latin typeface="Aparajita" panose="020B0604020202020204" pitchFamily="34" charset="0"/>
                <a:cs typeface="Aparajita" panose="020B0604020202020204" pitchFamily="34" charset="0"/>
              </a:rPr>
              <a:t>secara</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tepat</a:t>
            </a:r>
            <a:endParaRPr lang="en-US" dirty="0">
              <a:latin typeface="Aparajita" panose="020B0604020202020204" pitchFamily="34" charset="0"/>
              <a:cs typeface="Aparajita" panose="020B0604020202020204" pitchFamily="34" charset="0"/>
            </a:endParaRPr>
          </a:p>
          <a:p>
            <a:pPr marL="457200" lvl="1" indent="0">
              <a:buNone/>
            </a:pPr>
            <a:endParaRPr lang="en-US" dirty="0">
              <a:latin typeface="Aparajita" panose="020B0604020202020204" pitchFamily="34" charset="0"/>
              <a:cs typeface="Aparajita" panose="020B0604020202020204" pitchFamily="34" charset="0"/>
            </a:endParaRPr>
          </a:p>
          <a:p>
            <a:endParaRPr lang="en-US" dirty="0">
              <a:latin typeface="Aparajita" panose="020B0604020202020204" pitchFamily="34" charset="0"/>
              <a:cs typeface="Aparajita" panose="020B0604020202020204" pitchFamily="34" charset="0"/>
            </a:endParaRPr>
          </a:p>
        </p:txBody>
      </p:sp>
      <p:sp>
        <p:nvSpPr>
          <p:cNvPr id="5" name="Rectangle 4"/>
          <p:cNvSpPr/>
          <p:nvPr/>
        </p:nvSpPr>
        <p:spPr>
          <a:xfrm>
            <a:off x="5177307" y="5293217"/>
            <a:ext cx="3338043" cy="72121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err="1"/>
              <a:t>Untuk</a:t>
            </a:r>
            <a:r>
              <a:rPr lang="en-US" dirty="0"/>
              <a:t> </a:t>
            </a:r>
            <a:r>
              <a:rPr lang="en-US" dirty="0" err="1"/>
              <a:t>mencapai</a:t>
            </a:r>
            <a:r>
              <a:rPr lang="en-US" dirty="0"/>
              <a:t> </a:t>
            </a:r>
            <a:r>
              <a:rPr lang="en-US" dirty="0" err="1"/>
              <a:t>tujuan</a:t>
            </a:r>
            <a:r>
              <a:rPr lang="en-US" dirty="0"/>
              <a:t> </a:t>
            </a:r>
            <a:r>
              <a:rPr lang="en-US" dirty="0" err="1"/>
              <a:t>perusahaan</a:t>
            </a:r>
            <a:endParaRPr lang="en-US" dirty="0"/>
          </a:p>
        </p:txBody>
      </p:sp>
      <p:sp>
        <p:nvSpPr>
          <p:cNvPr id="6" name="Right Arrow 5"/>
          <p:cNvSpPr/>
          <p:nvPr/>
        </p:nvSpPr>
        <p:spPr>
          <a:xfrm>
            <a:off x="4391695" y="5544354"/>
            <a:ext cx="360609" cy="218941"/>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9077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8197" y="0"/>
            <a:ext cx="4636394" cy="1325563"/>
          </a:xfrm>
        </p:spPr>
        <p:txBody>
          <a:bodyPr>
            <a:normAutofit/>
          </a:bodyPr>
          <a:lstStyle/>
          <a:p>
            <a:r>
              <a:rPr lang="en-US" sz="3200" dirty="0" err="1">
                <a:latin typeface="Aparajita" panose="020B0604020202020204" pitchFamily="34" charset="0"/>
                <a:cs typeface="Aparajita" panose="020B0604020202020204" pitchFamily="34" charset="0"/>
              </a:rPr>
              <a:t>Keputusan</a:t>
            </a:r>
            <a:r>
              <a:rPr lang="en-US" sz="3200" dirty="0">
                <a:latin typeface="Aparajita" panose="020B0604020202020204" pitchFamily="34" charset="0"/>
                <a:cs typeface="Aparajita" panose="020B0604020202020204" pitchFamily="34" charset="0"/>
              </a:rPr>
              <a:t>- </a:t>
            </a:r>
            <a:r>
              <a:rPr lang="en-US" sz="3200" dirty="0" err="1">
                <a:latin typeface="Aparajita" panose="020B0604020202020204" pitchFamily="34" charset="0"/>
                <a:cs typeface="Aparajita" panose="020B0604020202020204" pitchFamily="34" charset="0"/>
              </a:rPr>
              <a:t>Keputusan</a:t>
            </a:r>
            <a:r>
              <a:rPr lang="en-US" sz="3200" dirty="0">
                <a:latin typeface="Aparajita" panose="020B0604020202020204" pitchFamily="34" charset="0"/>
                <a:cs typeface="Aparajita" panose="020B0604020202020204" pitchFamily="34" charset="0"/>
              </a:rPr>
              <a:t> </a:t>
            </a:r>
            <a:r>
              <a:rPr lang="en-US" sz="3200" dirty="0" err="1">
                <a:latin typeface="Aparajita" panose="020B0604020202020204" pitchFamily="34" charset="0"/>
                <a:cs typeface="Aparajita" panose="020B0604020202020204" pitchFamily="34" charset="0"/>
              </a:rPr>
              <a:t>keuangan</a:t>
            </a:r>
            <a:endParaRPr lang="en-US" sz="3200" dirty="0">
              <a:latin typeface="Aparajita" panose="020B0604020202020204" pitchFamily="34" charset="0"/>
              <a:cs typeface="Aparajita" panose="020B0604020202020204" pitchFamily="34" charset="0"/>
            </a:endParaRPr>
          </a:p>
        </p:txBody>
      </p:sp>
      <p:sp>
        <p:nvSpPr>
          <p:cNvPr id="3" name="Content Placeholder 2"/>
          <p:cNvSpPr>
            <a:spLocks noGrp="1"/>
          </p:cNvSpPr>
          <p:nvPr>
            <p:ph idx="1"/>
          </p:nvPr>
        </p:nvSpPr>
        <p:spPr>
          <a:xfrm>
            <a:off x="713568" y="1352282"/>
            <a:ext cx="7845652" cy="5318973"/>
          </a:xfrm>
        </p:spPr>
        <p:txBody>
          <a:bodyPr>
            <a:normAutofit/>
          </a:bodyPr>
          <a:lstStyle/>
          <a:p>
            <a:r>
              <a:rPr lang="en-US" dirty="0" err="1">
                <a:latin typeface="Aparajita" panose="020B0604020202020204" pitchFamily="34" charset="0"/>
                <a:cs typeface="Aparajita" panose="020B0604020202020204" pitchFamily="34" charset="0"/>
              </a:rPr>
              <a:t>Keputusan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investasi</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aktiva</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riil</a:t>
            </a:r>
            <a:r>
              <a:rPr lang="en-US" dirty="0">
                <a:latin typeface="Aparajita" panose="020B0604020202020204" pitchFamily="34" charset="0"/>
                <a:cs typeface="Aparajita" panose="020B0604020202020204" pitchFamily="34" charset="0"/>
              </a:rPr>
              <a:t> yang </a:t>
            </a:r>
            <a:r>
              <a:rPr lang="en-US" dirty="0" err="1">
                <a:latin typeface="Aparajita" panose="020B0604020202020204" pitchFamily="34" charset="0"/>
                <a:cs typeface="Aparajita" panose="020B0604020202020204" pitchFamily="34" charset="0"/>
              </a:rPr>
              <a:t>harus</a:t>
            </a:r>
            <a:r>
              <a:rPr lang="en-US" dirty="0">
                <a:latin typeface="Aparajita" panose="020B0604020202020204" pitchFamily="34" charset="0"/>
                <a:cs typeface="Aparajita" panose="020B0604020202020204" pitchFamily="34" charset="0"/>
              </a:rPr>
              <a:t> di </a:t>
            </a:r>
            <a:r>
              <a:rPr lang="en-US" dirty="0" err="1">
                <a:latin typeface="Aparajita" panose="020B0604020202020204" pitchFamily="34" charset="0"/>
                <a:cs typeface="Aparajita" panose="020B0604020202020204" pitchFamily="34" charset="0"/>
              </a:rPr>
              <a:t>beli</a:t>
            </a:r>
            <a:endParaRPr lang="en-US" dirty="0">
              <a:latin typeface="Aparajita" panose="020B0604020202020204" pitchFamily="34" charset="0"/>
              <a:cs typeface="Aparajita" panose="020B0604020202020204" pitchFamily="34" charset="0"/>
            </a:endParaRPr>
          </a:p>
          <a:p>
            <a:pPr lvl="1"/>
            <a:r>
              <a:rPr lang="en-US" dirty="0" err="1">
                <a:latin typeface="Aparajita" panose="020B0604020202020204" pitchFamily="34" charset="0"/>
                <a:cs typeface="Aparajita" panose="020B0604020202020204" pitchFamily="34" charset="0"/>
              </a:rPr>
              <a:t>Investasi</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jangka</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pendek</a:t>
            </a:r>
            <a:r>
              <a:rPr lang="en-US" dirty="0">
                <a:latin typeface="Aparajita" panose="020B0604020202020204" pitchFamily="34" charset="0"/>
                <a:cs typeface="Aparajita" panose="020B0604020202020204" pitchFamily="34" charset="0"/>
              </a:rPr>
              <a:t> : </a:t>
            </a:r>
            <a:r>
              <a:rPr lang="en-US" dirty="0" err="1">
                <a:latin typeface="Aparajita" panose="020B0604020202020204" pitchFamily="34" charset="0"/>
                <a:cs typeface="Aparajita" panose="020B0604020202020204" pitchFamily="34" charset="0"/>
              </a:rPr>
              <a:t>melibatkan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aktiva</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lancar</a:t>
            </a:r>
            <a:endParaRPr lang="en-US" dirty="0">
              <a:latin typeface="Aparajita" panose="020B0604020202020204" pitchFamily="34" charset="0"/>
              <a:cs typeface="Aparajita" panose="020B0604020202020204" pitchFamily="34" charset="0"/>
            </a:endParaRPr>
          </a:p>
          <a:p>
            <a:pPr lvl="1"/>
            <a:r>
              <a:rPr lang="en-US" dirty="0" err="1">
                <a:latin typeface="Aparajita" panose="020B0604020202020204" pitchFamily="34" charset="0"/>
                <a:cs typeface="Aparajita" panose="020B0604020202020204" pitchFamily="34" charset="0"/>
              </a:rPr>
              <a:t>Investasi</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jangka</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panjang</a:t>
            </a:r>
            <a:r>
              <a:rPr lang="en-US" dirty="0">
                <a:latin typeface="Aparajita" panose="020B0604020202020204" pitchFamily="34" charset="0"/>
                <a:cs typeface="Aparajita" panose="020B0604020202020204" pitchFamily="34" charset="0"/>
              </a:rPr>
              <a:t> : </a:t>
            </a:r>
            <a:r>
              <a:rPr lang="en-US" dirty="0" err="1">
                <a:latin typeface="Aparajita" panose="020B0604020202020204" pitchFamily="34" charset="0"/>
                <a:cs typeface="Aparajita" panose="020B0604020202020204" pitchFamily="34" charset="0"/>
              </a:rPr>
              <a:t>melibatkan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aktiva</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tetap</a:t>
            </a:r>
            <a:endParaRPr lang="en-US" dirty="0">
              <a:latin typeface="Aparajita" panose="020B0604020202020204" pitchFamily="34" charset="0"/>
              <a:cs typeface="Aparajita" panose="020B0604020202020204" pitchFamily="34" charset="0"/>
            </a:endParaRPr>
          </a:p>
          <a:p>
            <a:pPr marL="457200" lvl="1" indent="0">
              <a:buNone/>
            </a:pPr>
            <a:r>
              <a:rPr lang="en-US" dirty="0" err="1">
                <a:latin typeface="Aparajita" panose="020B0604020202020204" pitchFamily="34" charset="0"/>
                <a:cs typeface="Aparajita" panose="020B0604020202020204" pitchFamily="34" charset="0"/>
              </a:rPr>
              <a:t>Investasi</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pada</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akun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riil</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dapat</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berupa</a:t>
            </a:r>
            <a:r>
              <a:rPr lang="en-US" dirty="0">
                <a:latin typeface="Aparajita" panose="020B0604020202020204" pitchFamily="34" charset="0"/>
                <a:cs typeface="Aparajita" panose="020B0604020202020204" pitchFamily="34" charset="0"/>
              </a:rPr>
              <a:t> :</a:t>
            </a:r>
          </a:p>
          <a:p>
            <a:pPr lvl="1"/>
            <a:r>
              <a:rPr lang="en-US" dirty="0">
                <a:latin typeface="Aparajita" panose="020B0604020202020204" pitchFamily="34" charset="0"/>
                <a:cs typeface="Aparajita" panose="020B0604020202020204" pitchFamily="34" charset="0"/>
              </a:rPr>
              <a:t>Intangible assets. </a:t>
            </a:r>
            <a:r>
              <a:rPr lang="en-US" dirty="0" err="1">
                <a:latin typeface="Aparajita" panose="020B0604020202020204" pitchFamily="34" charset="0"/>
                <a:cs typeface="Aparajita" panose="020B0604020202020204" pitchFamily="34" charset="0"/>
              </a:rPr>
              <a:t>Contoh</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hak</a:t>
            </a:r>
            <a:r>
              <a:rPr lang="en-US" dirty="0">
                <a:latin typeface="Aparajita" panose="020B0604020202020204" pitchFamily="34" charset="0"/>
                <a:cs typeface="Aparajita" panose="020B0604020202020204" pitchFamily="34" charset="0"/>
              </a:rPr>
              <a:t> paten, </a:t>
            </a:r>
            <a:r>
              <a:rPr lang="en-US" dirty="0" err="1">
                <a:latin typeface="Aparajita" panose="020B0604020202020204" pitchFamily="34" charset="0"/>
                <a:cs typeface="Aparajita" panose="020B0604020202020204" pitchFamily="34" charset="0"/>
              </a:rPr>
              <a:t>hak</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cipta</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merk</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dll</a:t>
            </a:r>
            <a:endParaRPr lang="en-US" dirty="0">
              <a:latin typeface="Aparajita" panose="020B0604020202020204" pitchFamily="34" charset="0"/>
              <a:cs typeface="Aparajita" panose="020B0604020202020204" pitchFamily="34" charset="0"/>
            </a:endParaRPr>
          </a:p>
          <a:p>
            <a:pPr lvl="1"/>
            <a:r>
              <a:rPr lang="en-US" dirty="0">
                <a:latin typeface="Aparajita" panose="020B0604020202020204" pitchFamily="34" charset="0"/>
                <a:cs typeface="Aparajita" panose="020B0604020202020204" pitchFamily="34" charset="0"/>
              </a:rPr>
              <a:t>Tangible assets. </a:t>
            </a:r>
            <a:r>
              <a:rPr lang="en-US" dirty="0" err="1">
                <a:latin typeface="Aparajita" panose="020B0604020202020204" pitchFamily="34" charset="0"/>
                <a:cs typeface="Aparajita" panose="020B0604020202020204" pitchFamily="34" charset="0"/>
              </a:rPr>
              <a:t>Contoh</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mesin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gedung</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peralatan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dll</a:t>
            </a:r>
            <a:endParaRPr lang="en-US" dirty="0">
              <a:latin typeface="Aparajita" panose="020B0604020202020204" pitchFamily="34" charset="0"/>
              <a:cs typeface="Aparajita" panose="020B0604020202020204" pitchFamily="34" charset="0"/>
            </a:endParaRPr>
          </a:p>
          <a:p>
            <a:r>
              <a:rPr lang="en-US" dirty="0" err="1">
                <a:latin typeface="Aparajita" panose="020B0604020202020204" pitchFamily="34" charset="0"/>
                <a:cs typeface="Aparajita" panose="020B0604020202020204" pitchFamily="34" charset="0"/>
              </a:rPr>
              <a:t>Keputusan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pendanaan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asal</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dana</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untuk</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membeli</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aktiva</a:t>
            </a:r>
            <a:endParaRPr lang="en-US" dirty="0">
              <a:latin typeface="Aparajita" panose="020B0604020202020204" pitchFamily="34" charset="0"/>
              <a:cs typeface="Aparajita" panose="020B0604020202020204" pitchFamily="34" charset="0"/>
            </a:endParaRPr>
          </a:p>
          <a:p>
            <a:pPr lvl="1"/>
            <a:r>
              <a:rPr lang="en-US" dirty="0">
                <a:latin typeface="Aparajita" panose="020B0604020202020204" pitchFamily="34" charset="0"/>
                <a:cs typeface="Aparajita" panose="020B0604020202020204" pitchFamily="34" charset="0"/>
              </a:rPr>
              <a:t>Dana </a:t>
            </a:r>
            <a:r>
              <a:rPr lang="en-US" dirty="0" err="1">
                <a:latin typeface="Aparajita" panose="020B0604020202020204" pitchFamily="34" charset="0"/>
                <a:cs typeface="Aparajita" panose="020B0604020202020204" pitchFamily="34" charset="0"/>
              </a:rPr>
              <a:t>pinjaman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Contoh</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utang</a:t>
            </a:r>
            <a:r>
              <a:rPr lang="en-US" dirty="0">
                <a:latin typeface="Aparajita" panose="020B0604020202020204" pitchFamily="34" charset="0"/>
                <a:cs typeface="Aparajita" panose="020B0604020202020204" pitchFamily="34" charset="0"/>
              </a:rPr>
              <a:t> bank </a:t>
            </a:r>
            <a:r>
              <a:rPr lang="en-US" dirty="0" err="1">
                <a:latin typeface="Aparajita" panose="020B0604020202020204" pitchFamily="34" charset="0"/>
                <a:cs typeface="Aparajita" panose="020B0604020202020204" pitchFamily="34" charset="0"/>
              </a:rPr>
              <a:t>dan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obligasi</a:t>
            </a:r>
            <a:endParaRPr lang="en-US" dirty="0">
              <a:latin typeface="Aparajita" panose="020B0604020202020204" pitchFamily="34" charset="0"/>
              <a:cs typeface="Aparajita" panose="020B0604020202020204" pitchFamily="34" charset="0"/>
            </a:endParaRPr>
          </a:p>
          <a:p>
            <a:pPr lvl="1"/>
            <a:r>
              <a:rPr lang="en-US" dirty="0">
                <a:latin typeface="Aparajita" panose="020B0604020202020204" pitchFamily="34" charset="0"/>
                <a:cs typeface="Aparajita" panose="020B0604020202020204" pitchFamily="34" charset="0"/>
              </a:rPr>
              <a:t>Modal </a:t>
            </a:r>
            <a:r>
              <a:rPr lang="en-US" dirty="0" err="1">
                <a:latin typeface="Aparajita" panose="020B0604020202020204" pitchFamily="34" charset="0"/>
                <a:cs typeface="Aparajita" panose="020B0604020202020204" pitchFamily="34" charset="0"/>
              </a:rPr>
              <a:t>sendiri</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Contoh</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saham</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dan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laba</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ditahan</a:t>
            </a:r>
            <a:endParaRPr lang="en-US" dirty="0">
              <a:latin typeface="Aparajita" panose="020B0604020202020204" pitchFamily="34" charset="0"/>
              <a:cs typeface="Aparajita" panose="020B0604020202020204" pitchFamily="34" charset="0"/>
            </a:endParaRPr>
          </a:p>
          <a:p>
            <a:r>
              <a:rPr lang="en-US" dirty="0" err="1">
                <a:latin typeface="Aparajita" panose="020B0604020202020204" pitchFamily="34" charset="0"/>
                <a:cs typeface="Aparajita" panose="020B0604020202020204" pitchFamily="34" charset="0"/>
              </a:rPr>
              <a:t>Keputusan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dividen</a:t>
            </a:r>
            <a:endParaRPr lang="en-US" dirty="0">
              <a:latin typeface="Aparajita" panose="020B0604020202020204" pitchFamily="34" charset="0"/>
              <a:cs typeface="Aparajita" panose="020B0604020202020204" pitchFamily="34" charset="0"/>
            </a:endParaRPr>
          </a:p>
        </p:txBody>
      </p:sp>
      <p:sp>
        <p:nvSpPr>
          <p:cNvPr id="4" name="Right Arrow 3"/>
          <p:cNvSpPr/>
          <p:nvPr/>
        </p:nvSpPr>
        <p:spPr>
          <a:xfrm>
            <a:off x="3521164" y="1537918"/>
            <a:ext cx="347729" cy="11591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3795641" y="4011768"/>
            <a:ext cx="347729" cy="11591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620687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267"/>
            <a:ext cx="7886700" cy="1325563"/>
          </a:xfrm>
        </p:spPr>
        <p:txBody>
          <a:bodyPr/>
          <a:lstStyle/>
          <a:p>
            <a:r>
              <a:rPr lang="en-US" dirty="0" err="1">
                <a:latin typeface="Aparajita" panose="020B0604020202020204" pitchFamily="34" charset="0"/>
                <a:cs typeface="Aparajita" panose="020B0604020202020204" pitchFamily="34" charset="0"/>
              </a:rPr>
              <a:t>Keputusan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Manajemen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keuangan</a:t>
            </a:r>
            <a:endParaRPr lang="en-US" dirty="0"/>
          </a:p>
        </p:txBody>
      </p:sp>
      <p:sp>
        <p:nvSpPr>
          <p:cNvPr id="3" name="Content Placeholder 2"/>
          <p:cNvSpPr>
            <a:spLocks noGrp="1"/>
          </p:cNvSpPr>
          <p:nvPr>
            <p:ph idx="1"/>
          </p:nvPr>
        </p:nvSpPr>
        <p:spPr>
          <a:xfrm>
            <a:off x="360608" y="1825625"/>
            <a:ext cx="3915178" cy="4351338"/>
          </a:xfrm>
        </p:spPr>
        <p:txBody>
          <a:bodyPr>
            <a:normAutofit fontScale="92500" lnSpcReduction="10000"/>
          </a:bodyPr>
          <a:lstStyle/>
          <a:p>
            <a:pPr marL="342900" indent="-342900">
              <a:buAutoNum type="arabicPeriod"/>
            </a:pPr>
            <a:r>
              <a:rPr lang="en-US" dirty="0" err="1">
                <a:latin typeface="Aparajita" panose="020B0604020202020204" pitchFamily="34" charset="0"/>
                <a:cs typeface="Aparajita" panose="020B0604020202020204" pitchFamily="34" charset="0"/>
              </a:rPr>
              <a:t>Keputusan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penganggaran</a:t>
            </a:r>
            <a:r>
              <a:rPr lang="en-US" dirty="0">
                <a:latin typeface="Aparajita" panose="020B0604020202020204" pitchFamily="34" charset="0"/>
                <a:cs typeface="Aparajita" panose="020B0604020202020204" pitchFamily="34" charset="0"/>
              </a:rPr>
              <a:t> modal (capital budgeting)</a:t>
            </a:r>
          </a:p>
          <a:p>
            <a:pPr marL="0" indent="0">
              <a:buNone/>
            </a:pPr>
            <a:r>
              <a:rPr lang="en-US" sz="2400" dirty="0" err="1">
                <a:latin typeface="Aparajita" panose="020B0604020202020204" pitchFamily="34" charset="0"/>
                <a:cs typeface="Aparajita" panose="020B0604020202020204" pitchFamily="34" charset="0"/>
              </a:rPr>
              <a:t>yakni</a:t>
            </a:r>
            <a:r>
              <a:rPr lang="en-US" sz="2400" dirty="0">
                <a:latin typeface="Aparajita" panose="020B0604020202020204" pitchFamily="34" charset="0"/>
                <a:cs typeface="Aparajita" panose="020B0604020202020204" pitchFamily="34" charset="0"/>
              </a:rPr>
              <a:t> proses </a:t>
            </a:r>
            <a:r>
              <a:rPr lang="en-US" sz="2400" dirty="0" err="1">
                <a:latin typeface="Aparajita" panose="020B0604020202020204" pitchFamily="34" charset="0"/>
                <a:cs typeface="Aparajita" panose="020B0604020202020204" pitchFamily="34" charset="0"/>
              </a:rPr>
              <a:t>perencanaan</a:t>
            </a:r>
            <a:r>
              <a:rPr lang="en-US" sz="2400" dirty="0">
                <a:latin typeface="Aparajita" panose="020B0604020202020204" pitchFamily="34" charset="0"/>
                <a:cs typeface="Aparajita" panose="020B0604020202020204" pitchFamily="34" charset="0"/>
              </a:rPr>
              <a:t> </a:t>
            </a:r>
            <a:r>
              <a:rPr lang="en-US" sz="2400" dirty="0" err="1">
                <a:latin typeface="Aparajita" panose="020B0604020202020204" pitchFamily="34" charset="0"/>
                <a:cs typeface="Aparajita" panose="020B0604020202020204" pitchFamily="34" charset="0"/>
              </a:rPr>
              <a:t>dan</a:t>
            </a:r>
            <a:r>
              <a:rPr lang="en-US" sz="2400" dirty="0">
                <a:latin typeface="Aparajita" panose="020B0604020202020204" pitchFamily="34" charset="0"/>
                <a:cs typeface="Aparajita" panose="020B0604020202020204" pitchFamily="34" charset="0"/>
              </a:rPr>
              <a:t> </a:t>
            </a:r>
            <a:r>
              <a:rPr lang="en-US" sz="2400" dirty="0" err="1">
                <a:latin typeface="Aparajita" panose="020B0604020202020204" pitchFamily="34" charset="0"/>
                <a:cs typeface="Aparajita" panose="020B0604020202020204" pitchFamily="34" charset="0"/>
              </a:rPr>
              <a:t>pengelolaan</a:t>
            </a:r>
            <a:r>
              <a:rPr lang="en-US" sz="2400" dirty="0">
                <a:latin typeface="Aparajita" panose="020B0604020202020204" pitchFamily="34" charset="0"/>
                <a:cs typeface="Aparajita" panose="020B0604020202020204" pitchFamily="34" charset="0"/>
              </a:rPr>
              <a:t> </a:t>
            </a:r>
            <a:r>
              <a:rPr lang="en-US" sz="2400" dirty="0" err="1">
                <a:latin typeface="Aparajita" panose="020B0604020202020204" pitchFamily="34" charset="0"/>
                <a:cs typeface="Aparajita" panose="020B0604020202020204" pitchFamily="34" charset="0"/>
              </a:rPr>
              <a:t>investasi</a:t>
            </a:r>
            <a:r>
              <a:rPr lang="en-US" sz="2400" dirty="0">
                <a:latin typeface="Aparajita" panose="020B0604020202020204" pitchFamily="34" charset="0"/>
                <a:cs typeface="Aparajita" panose="020B0604020202020204" pitchFamily="34" charset="0"/>
              </a:rPr>
              <a:t> </a:t>
            </a:r>
            <a:r>
              <a:rPr lang="en-US" sz="2400" dirty="0" err="1">
                <a:latin typeface="Aparajita" panose="020B0604020202020204" pitchFamily="34" charset="0"/>
                <a:cs typeface="Aparajita" panose="020B0604020202020204" pitchFamily="34" charset="0"/>
              </a:rPr>
              <a:t>jangka</a:t>
            </a:r>
            <a:r>
              <a:rPr lang="en-US" sz="2400" dirty="0">
                <a:latin typeface="Aparajita" panose="020B0604020202020204" pitchFamily="34" charset="0"/>
                <a:cs typeface="Aparajita" panose="020B0604020202020204" pitchFamily="34" charset="0"/>
              </a:rPr>
              <a:t> </a:t>
            </a:r>
            <a:r>
              <a:rPr lang="en-US" sz="2400" dirty="0" err="1">
                <a:latin typeface="Aparajita" panose="020B0604020202020204" pitchFamily="34" charset="0"/>
                <a:cs typeface="Aparajita" panose="020B0604020202020204" pitchFamily="34" charset="0"/>
              </a:rPr>
              <a:t>panjang</a:t>
            </a:r>
            <a:r>
              <a:rPr lang="en-US" sz="2400" dirty="0">
                <a:latin typeface="Aparajita" panose="020B0604020202020204" pitchFamily="34" charset="0"/>
                <a:cs typeface="Aparajita" panose="020B0604020202020204" pitchFamily="34" charset="0"/>
              </a:rPr>
              <a:t> </a:t>
            </a:r>
            <a:r>
              <a:rPr lang="en-US" sz="2400" dirty="0" err="1">
                <a:latin typeface="Aparajita" panose="020B0604020202020204" pitchFamily="34" charset="0"/>
                <a:cs typeface="Aparajita" panose="020B0604020202020204" pitchFamily="34" charset="0"/>
              </a:rPr>
              <a:t>sebuah</a:t>
            </a:r>
            <a:r>
              <a:rPr lang="en-US" sz="2400" dirty="0">
                <a:latin typeface="Aparajita" panose="020B0604020202020204" pitchFamily="34" charset="0"/>
                <a:cs typeface="Aparajita" panose="020B0604020202020204" pitchFamily="34" charset="0"/>
              </a:rPr>
              <a:t> </a:t>
            </a:r>
            <a:r>
              <a:rPr lang="en-US" sz="2400" dirty="0" err="1">
                <a:latin typeface="Aparajita" panose="020B0604020202020204" pitchFamily="34" charset="0"/>
                <a:cs typeface="Aparajita" panose="020B0604020202020204" pitchFamily="34" charset="0"/>
              </a:rPr>
              <a:t>perusahaan</a:t>
            </a:r>
            <a:endParaRPr lang="en-US" sz="2400" dirty="0">
              <a:latin typeface="Aparajita" panose="020B0604020202020204" pitchFamily="34" charset="0"/>
              <a:cs typeface="Aparajita" panose="020B0604020202020204" pitchFamily="34" charset="0"/>
            </a:endParaRPr>
          </a:p>
          <a:p>
            <a:pPr marL="0" indent="0">
              <a:buNone/>
            </a:pPr>
            <a:r>
              <a:rPr lang="en-US" dirty="0">
                <a:latin typeface="Aparajita" panose="020B0604020202020204" pitchFamily="34" charset="0"/>
                <a:cs typeface="Aparajita" panose="020B0604020202020204" pitchFamily="34" charset="0"/>
              </a:rPr>
              <a:t>2. </a:t>
            </a:r>
            <a:r>
              <a:rPr lang="en-US" dirty="0" err="1">
                <a:latin typeface="Aparajita" panose="020B0604020202020204" pitchFamily="34" charset="0"/>
                <a:cs typeface="Aparajita" panose="020B0604020202020204" pitchFamily="34" charset="0"/>
              </a:rPr>
              <a:t>Keputusan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struktur</a:t>
            </a:r>
            <a:r>
              <a:rPr lang="en-US" dirty="0">
                <a:latin typeface="Aparajita" panose="020B0604020202020204" pitchFamily="34" charset="0"/>
                <a:cs typeface="Aparajita" panose="020B0604020202020204" pitchFamily="34" charset="0"/>
              </a:rPr>
              <a:t> modal (capital structure)</a:t>
            </a:r>
          </a:p>
          <a:p>
            <a:pPr marL="0" indent="0">
              <a:buNone/>
            </a:pPr>
            <a:r>
              <a:rPr lang="en-US" sz="2400" dirty="0" err="1">
                <a:latin typeface="Aparajita" panose="020B0604020202020204" pitchFamily="34" charset="0"/>
                <a:cs typeface="Aparajita" panose="020B0604020202020204" pitchFamily="34" charset="0"/>
              </a:rPr>
              <a:t>Kombinasi</a:t>
            </a:r>
            <a:r>
              <a:rPr lang="en-US" sz="2400" dirty="0">
                <a:latin typeface="Aparajita" panose="020B0604020202020204" pitchFamily="34" charset="0"/>
                <a:cs typeface="Aparajita" panose="020B0604020202020204" pitchFamily="34" charset="0"/>
              </a:rPr>
              <a:t> </a:t>
            </a:r>
            <a:r>
              <a:rPr lang="en-US" sz="2400" dirty="0" err="1">
                <a:latin typeface="Aparajita" panose="020B0604020202020204" pitchFamily="34" charset="0"/>
                <a:cs typeface="Aparajita" panose="020B0604020202020204" pitchFamily="34" charset="0"/>
              </a:rPr>
              <a:t>utang</a:t>
            </a:r>
            <a:r>
              <a:rPr lang="en-US" sz="2400" dirty="0">
                <a:latin typeface="Aparajita" panose="020B0604020202020204" pitchFamily="34" charset="0"/>
                <a:cs typeface="Aparajita" panose="020B0604020202020204" pitchFamily="34" charset="0"/>
              </a:rPr>
              <a:t> </a:t>
            </a:r>
            <a:r>
              <a:rPr lang="en-US" sz="2400" dirty="0" err="1">
                <a:latin typeface="Aparajita" panose="020B0604020202020204" pitchFamily="34" charset="0"/>
                <a:cs typeface="Aparajita" panose="020B0604020202020204" pitchFamily="34" charset="0"/>
              </a:rPr>
              <a:t>dan</a:t>
            </a:r>
            <a:r>
              <a:rPr lang="en-US" sz="2400" dirty="0">
                <a:latin typeface="Aparajita" panose="020B0604020202020204" pitchFamily="34" charset="0"/>
                <a:cs typeface="Aparajita" panose="020B0604020202020204" pitchFamily="34" charset="0"/>
              </a:rPr>
              <a:t> </a:t>
            </a:r>
            <a:r>
              <a:rPr lang="en-US" sz="2400" dirty="0" err="1">
                <a:latin typeface="Aparajita" panose="020B0604020202020204" pitchFamily="34" charset="0"/>
                <a:cs typeface="Aparajita" panose="020B0604020202020204" pitchFamily="34" charset="0"/>
              </a:rPr>
              <a:t>ekuitas</a:t>
            </a:r>
            <a:r>
              <a:rPr lang="en-US" sz="2400" dirty="0">
                <a:latin typeface="Aparajita" panose="020B0604020202020204" pitchFamily="34" charset="0"/>
                <a:cs typeface="Aparajita" panose="020B0604020202020204" pitchFamily="34" charset="0"/>
              </a:rPr>
              <a:t> yang </a:t>
            </a:r>
            <a:r>
              <a:rPr lang="en-US" sz="2400" dirty="0" err="1">
                <a:latin typeface="Aparajita" panose="020B0604020202020204" pitchFamily="34" charset="0"/>
                <a:cs typeface="Aparajita" panose="020B0604020202020204" pitchFamily="34" charset="0"/>
              </a:rPr>
              <a:t>dimiliki</a:t>
            </a:r>
            <a:r>
              <a:rPr lang="en-US" sz="2400" dirty="0">
                <a:latin typeface="Aparajita" panose="020B0604020202020204" pitchFamily="34" charset="0"/>
                <a:cs typeface="Aparajita" panose="020B0604020202020204" pitchFamily="34" charset="0"/>
              </a:rPr>
              <a:t> </a:t>
            </a:r>
            <a:r>
              <a:rPr lang="en-US" sz="2400" dirty="0" err="1">
                <a:latin typeface="Aparajita" panose="020B0604020202020204" pitchFamily="34" charset="0"/>
                <a:cs typeface="Aparajita" panose="020B0604020202020204" pitchFamily="34" charset="0"/>
              </a:rPr>
              <a:t>perusahaan</a:t>
            </a:r>
            <a:endParaRPr lang="en-US" sz="2400" dirty="0">
              <a:latin typeface="Aparajita" panose="020B0604020202020204" pitchFamily="34" charset="0"/>
              <a:cs typeface="Aparajita" panose="020B0604020202020204" pitchFamily="34" charset="0"/>
            </a:endParaRPr>
          </a:p>
          <a:p>
            <a:pPr marL="0" indent="0">
              <a:buNone/>
            </a:pPr>
            <a:r>
              <a:rPr lang="en-US" dirty="0">
                <a:latin typeface="Aparajita" panose="020B0604020202020204" pitchFamily="34" charset="0"/>
                <a:cs typeface="Aparajita" panose="020B0604020202020204" pitchFamily="34" charset="0"/>
              </a:rPr>
              <a:t>3. Modal </a:t>
            </a:r>
            <a:r>
              <a:rPr lang="en-US" dirty="0" err="1">
                <a:latin typeface="Aparajita" panose="020B0604020202020204" pitchFamily="34" charset="0"/>
                <a:cs typeface="Aparajita" panose="020B0604020202020204" pitchFamily="34" charset="0"/>
              </a:rPr>
              <a:t>kerja</a:t>
            </a:r>
            <a:r>
              <a:rPr lang="en-US" dirty="0">
                <a:latin typeface="Aparajita" panose="020B0604020202020204" pitchFamily="34" charset="0"/>
                <a:cs typeface="Aparajita" panose="020B0604020202020204" pitchFamily="34" charset="0"/>
              </a:rPr>
              <a:t> (working capital)</a:t>
            </a:r>
          </a:p>
          <a:p>
            <a:pPr marL="0" indent="0">
              <a:buNone/>
            </a:pPr>
            <a:r>
              <a:rPr lang="en-US" sz="2400" dirty="0" err="1">
                <a:latin typeface="Aparajita" panose="020B0604020202020204" pitchFamily="34" charset="0"/>
                <a:cs typeface="Aparajita" panose="020B0604020202020204" pitchFamily="34" charset="0"/>
              </a:rPr>
              <a:t>Aset</a:t>
            </a:r>
            <a:r>
              <a:rPr lang="en-US" sz="2400" dirty="0">
                <a:latin typeface="Aparajita" panose="020B0604020202020204" pitchFamily="34" charset="0"/>
                <a:cs typeface="Aparajita" panose="020B0604020202020204" pitchFamily="34" charset="0"/>
              </a:rPr>
              <a:t> </a:t>
            </a:r>
            <a:r>
              <a:rPr lang="en-US" sz="2400" dirty="0" err="1">
                <a:latin typeface="Aparajita" panose="020B0604020202020204" pitchFamily="34" charset="0"/>
                <a:cs typeface="Aparajita" panose="020B0604020202020204" pitchFamily="34" charset="0"/>
              </a:rPr>
              <a:t>dan</a:t>
            </a:r>
            <a:r>
              <a:rPr lang="en-US" sz="2400" dirty="0">
                <a:latin typeface="Aparajita" panose="020B0604020202020204" pitchFamily="34" charset="0"/>
                <a:cs typeface="Aparajita" panose="020B0604020202020204" pitchFamily="34" charset="0"/>
              </a:rPr>
              <a:t> </a:t>
            </a:r>
            <a:r>
              <a:rPr lang="en-US" sz="2400" dirty="0" err="1">
                <a:latin typeface="Aparajita" panose="020B0604020202020204" pitchFamily="34" charset="0"/>
                <a:cs typeface="Aparajita" panose="020B0604020202020204" pitchFamily="34" charset="0"/>
              </a:rPr>
              <a:t>kewajiban</a:t>
            </a:r>
            <a:r>
              <a:rPr lang="en-US" sz="2400" dirty="0">
                <a:latin typeface="Aparajita" panose="020B0604020202020204" pitchFamily="34" charset="0"/>
                <a:cs typeface="Aparajita" panose="020B0604020202020204" pitchFamily="34" charset="0"/>
              </a:rPr>
              <a:t> </a:t>
            </a:r>
            <a:r>
              <a:rPr lang="en-US" sz="2400" dirty="0" err="1">
                <a:latin typeface="Aparajita" panose="020B0604020202020204" pitchFamily="34" charset="0"/>
                <a:cs typeface="Aparajita" panose="020B0604020202020204" pitchFamily="34" charset="0"/>
              </a:rPr>
              <a:t>lancar</a:t>
            </a:r>
            <a:r>
              <a:rPr lang="en-US" sz="2400" dirty="0">
                <a:latin typeface="Aparajita" panose="020B0604020202020204" pitchFamily="34" charset="0"/>
                <a:cs typeface="Aparajita" panose="020B0604020202020204" pitchFamily="34" charset="0"/>
              </a:rPr>
              <a:t> yang </a:t>
            </a:r>
            <a:r>
              <a:rPr lang="en-US" sz="2400" dirty="0" err="1">
                <a:latin typeface="Aparajita" panose="020B0604020202020204" pitchFamily="34" charset="0"/>
                <a:cs typeface="Aparajita" panose="020B0604020202020204" pitchFamily="34" charset="0"/>
              </a:rPr>
              <a:t>dimiliki</a:t>
            </a:r>
            <a:r>
              <a:rPr lang="en-US" sz="2400" dirty="0">
                <a:latin typeface="Aparajita" panose="020B0604020202020204" pitchFamily="34" charset="0"/>
                <a:cs typeface="Aparajita" panose="020B0604020202020204" pitchFamily="34" charset="0"/>
              </a:rPr>
              <a:t> </a:t>
            </a:r>
            <a:r>
              <a:rPr lang="en-US" sz="2400" dirty="0" err="1">
                <a:latin typeface="Aparajita" panose="020B0604020202020204" pitchFamily="34" charset="0"/>
                <a:cs typeface="Aparajita" panose="020B0604020202020204" pitchFamily="34" charset="0"/>
              </a:rPr>
              <a:t>perusahaan</a:t>
            </a:r>
            <a:endParaRPr lang="en-US" sz="2400" dirty="0">
              <a:latin typeface="Aparajita" panose="020B0604020202020204" pitchFamily="34" charset="0"/>
              <a:cs typeface="Aparajita" panose="020B0604020202020204" pitchFamily="34" charset="0"/>
            </a:endParaRPr>
          </a:p>
          <a:p>
            <a:pPr marL="0" indent="0">
              <a:buNone/>
            </a:pPr>
            <a:endParaRPr lang="en-US" dirty="0">
              <a:latin typeface="Aparajita" panose="020B0604020202020204" pitchFamily="34" charset="0"/>
              <a:cs typeface="Aparajita" panose="020B0604020202020204" pitchFamily="34" charset="0"/>
            </a:endParaRPr>
          </a:p>
        </p:txBody>
      </p:sp>
      <p:sp>
        <p:nvSpPr>
          <p:cNvPr id="4" name="Title 1"/>
          <p:cNvSpPr txBox="1">
            <a:spLocks/>
          </p:cNvSpPr>
          <p:nvPr/>
        </p:nvSpPr>
        <p:spPr>
          <a:xfrm>
            <a:off x="4623517" y="225234"/>
            <a:ext cx="4636394"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3200" dirty="0">
              <a:latin typeface="Aparajita" panose="020B0604020202020204" pitchFamily="34" charset="0"/>
              <a:cs typeface="Aparajita" panose="020B0604020202020204" pitchFamily="34" charset="0"/>
            </a:endParaRPr>
          </a:p>
        </p:txBody>
      </p:sp>
      <p:sp>
        <p:nvSpPr>
          <p:cNvPr id="6" name="Text Box 4"/>
          <p:cNvSpPr txBox="1">
            <a:spLocks noChangeArrowheads="1"/>
          </p:cNvSpPr>
          <p:nvPr/>
        </p:nvSpPr>
        <p:spPr bwMode="auto">
          <a:xfrm>
            <a:off x="3145871" y="2139481"/>
            <a:ext cx="1281668" cy="319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pPr>
            <a:endParaRPr lang="en-US" sz="2000"/>
          </a:p>
        </p:txBody>
      </p:sp>
      <p:sp>
        <p:nvSpPr>
          <p:cNvPr id="7" name="Text Box 5"/>
          <p:cNvSpPr txBox="1">
            <a:spLocks noChangeArrowheads="1"/>
          </p:cNvSpPr>
          <p:nvPr/>
        </p:nvSpPr>
        <p:spPr bwMode="auto">
          <a:xfrm>
            <a:off x="3097364" y="2636369"/>
            <a:ext cx="322112" cy="319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endParaRPr lang="en-US" sz="2000"/>
          </a:p>
        </p:txBody>
      </p:sp>
      <p:sp>
        <p:nvSpPr>
          <p:cNvPr id="8" name="Text Box 6"/>
          <p:cNvSpPr txBox="1">
            <a:spLocks noChangeArrowheads="1"/>
          </p:cNvSpPr>
          <p:nvPr/>
        </p:nvSpPr>
        <p:spPr bwMode="auto">
          <a:xfrm>
            <a:off x="3043019" y="3218981"/>
            <a:ext cx="1384519" cy="319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pPr>
            <a:endParaRPr lang="en-US" sz="2000"/>
          </a:p>
        </p:txBody>
      </p:sp>
      <p:sp>
        <p:nvSpPr>
          <p:cNvPr id="9" name="Rectangle 7"/>
          <p:cNvSpPr>
            <a:spLocks noChangeArrowheads="1"/>
          </p:cNvSpPr>
          <p:nvPr/>
        </p:nvSpPr>
        <p:spPr bwMode="auto">
          <a:xfrm>
            <a:off x="4276138" y="2003956"/>
            <a:ext cx="1292142" cy="105231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eaLnBrk="1" hangingPunct="1"/>
            <a:r>
              <a:rPr lang="en-US" sz="1400" b="1" dirty="0">
                <a:solidFill>
                  <a:srgbClr val="080808"/>
                </a:solidFill>
                <a:latin typeface="Century Gothic" panose="020B0502020202020204" pitchFamily="34" charset="0"/>
              </a:rPr>
              <a:t>Current Assets</a:t>
            </a:r>
          </a:p>
        </p:txBody>
      </p:sp>
      <p:sp>
        <p:nvSpPr>
          <p:cNvPr id="10" name="Rectangle 8"/>
          <p:cNvSpPr>
            <a:spLocks noChangeArrowheads="1"/>
          </p:cNvSpPr>
          <p:nvPr/>
        </p:nvSpPr>
        <p:spPr bwMode="auto">
          <a:xfrm>
            <a:off x="4258835" y="3319079"/>
            <a:ext cx="1334726" cy="1844193"/>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eaLnBrk="1" hangingPunct="1"/>
            <a:r>
              <a:rPr lang="en-US" sz="1400" b="1" dirty="0">
                <a:solidFill>
                  <a:srgbClr val="080808"/>
                </a:solidFill>
                <a:latin typeface="Century Gothic" panose="020B0502020202020204" pitchFamily="34" charset="0"/>
              </a:rPr>
              <a:t>Fixed Assets</a:t>
            </a:r>
          </a:p>
          <a:p>
            <a:pPr algn="ctr" eaLnBrk="1" hangingPunct="1"/>
            <a:endParaRPr lang="en-US" sz="1400" b="1" dirty="0">
              <a:solidFill>
                <a:srgbClr val="080808"/>
              </a:solidFill>
              <a:latin typeface="Century Gothic" panose="020B0502020202020204" pitchFamily="34" charset="0"/>
            </a:endParaRPr>
          </a:p>
          <a:p>
            <a:pPr algn="ctr" eaLnBrk="1" hangingPunct="1"/>
            <a:r>
              <a:rPr lang="en-US" sz="1400" b="1" dirty="0">
                <a:solidFill>
                  <a:srgbClr val="080808"/>
                </a:solidFill>
                <a:latin typeface="Century Gothic" panose="020B0502020202020204" pitchFamily="34" charset="0"/>
              </a:rPr>
              <a:t>  Tangible fixed </a:t>
            </a:r>
          </a:p>
          <a:p>
            <a:pPr algn="ctr" eaLnBrk="1" hangingPunct="1"/>
            <a:r>
              <a:rPr lang="en-US" sz="1400" b="1" dirty="0">
                <a:solidFill>
                  <a:srgbClr val="080808"/>
                </a:solidFill>
                <a:latin typeface="Century Gothic" panose="020B0502020202020204" pitchFamily="34" charset="0"/>
              </a:rPr>
              <a:t>asset,</a:t>
            </a:r>
          </a:p>
          <a:p>
            <a:pPr algn="ctr" eaLnBrk="1" hangingPunct="1"/>
            <a:endParaRPr lang="en-US" sz="1400" b="1" dirty="0">
              <a:solidFill>
                <a:srgbClr val="080808"/>
              </a:solidFill>
              <a:latin typeface="Century Gothic" panose="020B0502020202020204" pitchFamily="34" charset="0"/>
            </a:endParaRPr>
          </a:p>
          <a:p>
            <a:pPr algn="ctr" eaLnBrk="1" hangingPunct="1"/>
            <a:r>
              <a:rPr lang="en-US" sz="1400" b="1" dirty="0">
                <a:solidFill>
                  <a:srgbClr val="080808"/>
                </a:solidFill>
                <a:latin typeface="Century Gothic" panose="020B0502020202020204" pitchFamily="34" charset="0"/>
              </a:rPr>
              <a:t>Intangible </a:t>
            </a:r>
          </a:p>
          <a:p>
            <a:pPr algn="ctr" eaLnBrk="1" hangingPunct="1"/>
            <a:r>
              <a:rPr lang="en-US" sz="1400" b="1" dirty="0">
                <a:solidFill>
                  <a:srgbClr val="080808"/>
                </a:solidFill>
                <a:latin typeface="Century Gothic" panose="020B0502020202020204" pitchFamily="34" charset="0"/>
              </a:rPr>
              <a:t>fixed assets</a:t>
            </a:r>
          </a:p>
        </p:txBody>
      </p:sp>
      <p:sp>
        <p:nvSpPr>
          <p:cNvPr id="11" name="Rectangle 9"/>
          <p:cNvSpPr>
            <a:spLocks noChangeArrowheads="1"/>
          </p:cNvSpPr>
          <p:nvPr/>
        </p:nvSpPr>
        <p:spPr bwMode="auto">
          <a:xfrm>
            <a:off x="7284356" y="1509817"/>
            <a:ext cx="1332540" cy="949295"/>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eaLnBrk="1" hangingPunct="1"/>
            <a:r>
              <a:rPr lang="en-US" sz="1400" b="1" dirty="0">
                <a:solidFill>
                  <a:srgbClr val="080808"/>
                </a:solidFill>
                <a:latin typeface="Century Gothic" panose="020B0502020202020204" pitchFamily="34" charset="0"/>
              </a:rPr>
              <a:t>Current </a:t>
            </a:r>
          </a:p>
          <a:p>
            <a:pPr algn="ctr" eaLnBrk="1" hangingPunct="1"/>
            <a:r>
              <a:rPr lang="en-US" sz="1400" b="1" dirty="0">
                <a:solidFill>
                  <a:srgbClr val="080808"/>
                </a:solidFill>
                <a:latin typeface="Century Gothic" panose="020B0502020202020204" pitchFamily="34" charset="0"/>
              </a:rPr>
              <a:t>liabilities</a:t>
            </a:r>
          </a:p>
        </p:txBody>
      </p:sp>
      <p:sp>
        <p:nvSpPr>
          <p:cNvPr id="12" name="Rectangle 10"/>
          <p:cNvSpPr>
            <a:spLocks noChangeArrowheads="1"/>
          </p:cNvSpPr>
          <p:nvPr/>
        </p:nvSpPr>
        <p:spPr bwMode="auto">
          <a:xfrm>
            <a:off x="7284356" y="2960145"/>
            <a:ext cx="1435571" cy="909607"/>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eaLnBrk="1" hangingPunct="1"/>
            <a:r>
              <a:rPr lang="en-US" sz="1400" b="1">
                <a:solidFill>
                  <a:srgbClr val="080808"/>
                </a:solidFill>
                <a:latin typeface="Century Gothic" panose="020B0502020202020204" pitchFamily="34" charset="0"/>
              </a:rPr>
              <a:t>Long-term debt</a:t>
            </a:r>
          </a:p>
        </p:txBody>
      </p:sp>
      <p:sp>
        <p:nvSpPr>
          <p:cNvPr id="13" name="Rectangle 11"/>
          <p:cNvSpPr>
            <a:spLocks noChangeArrowheads="1"/>
          </p:cNvSpPr>
          <p:nvPr/>
        </p:nvSpPr>
        <p:spPr bwMode="auto">
          <a:xfrm>
            <a:off x="7100791" y="3859607"/>
            <a:ext cx="1802699" cy="1333498"/>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eaLnBrk="1" hangingPunct="1"/>
            <a:r>
              <a:rPr lang="en-US" sz="1400" b="1">
                <a:solidFill>
                  <a:srgbClr val="080808"/>
                </a:solidFill>
                <a:latin typeface="Century Gothic" panose="020B0502020202020204" pitchFamily="34" charset="0"/>
              </a:rPr>
              <a:t>Shareholders’ equity</a:t>
            </a:r>
          </a:p>
        </p:txBody>
      </p:sp>
      <p:sp>
        <p:nvSpPr>
          <p:cNvPr id="14" name="Line 12"/>
          <p:cNvSpPr>
            <a:spLocks noChangeShapeType="1"/>
          </p:cNvSpPr>
          <p:nvPr/>
        </p:nvSpPr>
        <p:spPr bwMode="auto">
          <a:xfrm>
            <a:off x="5593561" y="2592462"/>
            <a:ext cx="719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Line 13"/>
          <p:cNvSpPr>
            <a:spLocks noChangeShapeType="1"/>
          </p:cNvSpPr>
          <p:nvPr/>
        </p:nvSpPr>
        <p:spPr bwMode="auto">
          <a:xfrm flipH="1">
            <a:off x="6337727" y="2028270"/>
            <a:ext cx="84088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AutoShape 14"/>
          <p:cNvSpPr>
            <a:spLocks noChangeArrowheads="1"/>
          </p:cNvSpPr>
          <p:nvPr/>
        </p:nvSpPr>
        <p:spPr bwMode="auto">
          <a:xfrm>
            <a:off x="6276715" y="2026624"/>
            <a:ext cx="58771" cy="521637"/>
          </a:xfrm>
          <a:prstGeom prst="upDownArrow">
            <a:avLst>
              <a:gd name="adj1" fmla="val 50000"/>
              <a:gd name="adj2" fmla="val 15692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17" name="Rectangle 15"/>
          <p:cNvSpPr>
            <a:spLocks noChangeArrowheads="1"/>
          </p:cNvSpPr>
          <p:nvPr/>
        </p:nvSpPr>
        <p:spPr bwMode="auto">
          <a:xfrm>
            <a:off x="5870231" y="1035700"/>
            <a:ext cx="719949" cy="696795"/>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eaLnBrk="1" hangingPunct="1"/>
            <a:r>
              <a:rPr lang="en-US" sz="1200" b="1" dirty="0">
                <a:solidFill>
                  <a:schemeClr val="tx2"/>
                </a:solidFill>
                <a:latin typeface="Century Gothic" panose="020B0502020202020204" pitchFamily="34" charset="0"/>
              </a:rPr>
              <a:t>Net</a:t>
            </a:r>
          </a:p>
          <a:p>
            <a:pPr algn="ctr" eaLnBrk="1" hangingPunct="1"/>
            <a:r>
              <a:rPr lang="en-US" sz="1200" b="1" dirty="0">
                <a:solidFill>
                  <a:schemeClr val="tx2"/>
                </a:solidFill>
                <a:latin typeface="Century Gothic" panose="020B0502020202020204" pitchFamily="34" charset="0"/>
              </a:rPr>
              <a:t>working</a:t>
            </a:r>
          </a:p>
          <a:p>
            <a:pPr algn="ctr" eaLnBrk="1" hangingPunct="1"/>
            <a:r>
              <a:rPr lang="en-US" sz="1200" b="1" dirty="0">
                <a:solidFill>
                  <a:schemeClr val="tx2"/>
                </a:solidFill>
                <a:latin typeface="Century Gothic" panose="020B0502020202020204" pitchFamily="34" charset="0"/>
              </a:rPr>
              <a:t>capital</a:t>
            </a:r>
            <a:r>
              <a:rPr lang="en-US" sz="1200" dirty="0">
                <a:solidFill>
                  <a:schemeClr val="tx2"/>
                </a:solidFill>
              </a:rPr>
              <a:t> </a:t>
            </a:r>
          </a:p>
        </p:txBody>
      </p:sp>
      <p:sp>
        <p:nvSpPr>
          <p:cNvPr id="18" name="Line 16"/>
          <p:cNvSpPr>
            <a:spLocks noChangeShapeType="1"/>
          </p:cNvSpPr>
          <p:nvPr/>
        </p:nvSpPr>
        <p:spPr bwMode="auto">
          <a:xfrm flipH="1">
            <a:off x="6049371" y="2304129"/>
            <a:ext cx="18083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Line 17"/>
          <p:cNvSpPr>
            <a:spLocks noChangeShapeType="1"/>
          </p:cNvSpPr>
          <p:nvPr/>
        </p:nvSpPr>
        <p:spPr bwMode="auto">
          <a:xfrm flipV="1">
            <a:off x="6139788" y="1825625"/>
            <a:ext cx="0" cy="405291"/>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Rectangle 18"/>
          <p:cNvSpPr>
            <a:spLocks noChangeArrowheads="1"/>
          </p:cNvSpPr>
          <p:nvPr/>
        </p:nvSpPr>
        <p:spPr bwMode="auto">
          <a:xfrm>
            <a:off x="4258835" y="5831748"/>
            <a:ext cx="1681766" cy="521637"/>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eaLnBrk="1" hangingPunct="1"/>
            <a:r>
              <a:rPr lang="en-US" sz="1400" b="1" dirty="0">
                <a:solidFill>
                  <a:srgbClr val="080808"/>
                </a:solidFill>
                <a:latin typeface="Century Gothic" panose="020B0502020202020204" pitchFamily="34" charset="0"/>
              </a:rPr>
              <a:t>Total value of </a:t>
            </a:r>
          </a:p>
          <a:p>
            <a:pPr algn="ctr" eaLnBrk="1" hangingPunct="1"/>
            <a:r>
              <a:rPr lang="en-US" sz="1400" b="1" dirty="0">
                <a:solidFill>
                  <a:srgbClr val="080808"/>
                </a:solidFill>
                <a:latin typeface="Century Gothic" panose="020B0502020202020204" pitchFamily="34" charset="0"/>
              </a:rPr>
              <a:t>assets</a:t>
            </a:r>
          </a:p>
        </p:txBody>
      </p:sp>
      <p:sp>
        <p:nvSpPr>
          <p:cNvPr id="21" name="Rectangle 19"/>
          <p:cNvSpPr>
            <a:spLocks noChangeArrowheads="1"/>
          </p:cNvSpPr>
          <p:nvPr/>
        </p:nvSpPr>
        <p:spPr bwMode="auto">
          <a:xfrm>
            <a:off x="7178610" y="5831748"/>
            <a:ext cx="1802699" cy="521637"/>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eaLnBrk="1" hangingPunct="1"/>
            <a:r>
              <a:rPr lang="en-US" sz="1400" b="1" dirty="0">
                <a:solidFill>
                  <a:srgbClr val="080808"/>
                </a:solidFill>
                <a:latin typeface="Century Gothic" panose="020B0502020202020204" pitchFamily="34" charset="0"/>
              </a:rPr>
              <a:t>Total value of the firm</a:t>
            </a:r>
          </a:p>
          <a:p>
            <a:pPr algn="ctr" eaLnBrk="1" hangingPunct="1"/>
            <a:r>
              <a:rPr lang="en-US" sz="1400" b="1" dirty="0">
                <a:solidFill>
                  <a:srgbClr val="080808"/>
                </a:solidFill>
                <a:latin typeface="Century Gothic" panose="020B0502020202020204" pitchFamily="34" charset="0"/>
              </a:rPr>
              <a:t>to investors</a:t>
            </a:r>
          </a:p>
        </p:txBody>
      </p:sp>
    </p:spTree>
    <p:extLst>
      <p:ext uri="{BB962C8B-B14F-4D97-AF65-F5344CB8AC3E}">
        <p14:creationId xmlns:p14="http://schemas.microsoft.com/office/powerpoint/2010/main" val="1486108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amond(in)">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blinds(horizontal)">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blinds(horizontal)">
                                      <p:cBhvr>
                                        <p:cTn id="28" dur="5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checkerboard(across)">
                                      <p:cBhvr>
                                        <p:cTn id="33" dur="500"/>
                                        <p:tgtEl>
                                          <p:spTgt spid="13"/>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box(in)">
                                      <p:cBhvr>
                                        <p:cTn id="38" dur="500"/>
                                        <p:tgtEl>
                                          <p:spTgt spid="21"/>
                                        </p:tgtEl>
                                      </p:cBhvr>
                                    </p:animEffect>
                                  </p:childTnLst>
                                </p:cTn>
                              </p:par>
                            </p:childTnLst>
                          </p:cTn>
                        </p:par>
                      </p:childTnLst>
                    </p:cTn>
                  </p:par>
                  <p:par>
                    <p:cTn id="39" fill="hold">
                      <p:stCondLst>
                        <p:cond delay="indefinite"/>
                      </p:stCondLst>
                      <p:childTnLst>
                        <p:par>
                          <p:cTn id="40" fill="hold">
                            <p:stCondLst>
                              <p:cond delay="0"/>
                            </p:stCondLst>
                            <p:childTnLst>
                              <p:par>
                                <p:cTn id="41" presetID="8" presetClass="entr" presetSubtype="16"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diamond(in)">
                                      <p:cBhvr>
                                        <p:cTn id="43" dur="2000"/>
                                        <p:tgtEl>
                                          <p:spTgt spid="17"/>
                                        </p:tgtEl>
                                      </p:cBhvr>
                                    </p:animEffect>
                                  </p:childTnLst>
                                </p:cTn>
                              </p:par>
                            </p:childTnLst>
                          </p:cTn>
                        </p:par>
                      </p:childTnLst>
                    </p:cTn>
                  </p:par>
                  <p:par>
                    <p:cTn id="44" fill="hold">
                      <p:stCondLst>
                        <p:cond delay="indefinite"/>
                      </p:stCondLst>
                      <p:childTnLst>
                        <p:par>
                          <p:cTn id="45" fill="hold">
                            <p:stCondLst>
                              <p:cond delay="0"/>
                            </p:stCondLst>
                            <p:childTnLst>
                              <p:par>
                                <p:cTn id="46" presetID="4" presetClass="entr" presetSubtype="16" fill="hold" grpId="0" nodeType="click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box(in)">
                                      <p:cBhvr>
                                        <p:cTn id="48" dur="500"/>
                                        <p:tgtEl>
                                          <p:spTgt spid="15"/>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additive="base">
                                        <p:cTn id="53" dur="500" fill="hold"/>
                                        <p:tgtEl>
                                          <p:spTgt spid="16"/>
                                        </p:tgtEl>
                                        <p:attrNameLst>
                                          <p:attrName>ppt_x</p:attrName>
                                        </p:attrNameLst>
                                      </p:cBhvr>
                                      <p:tavLst>
                                        <p:tav tm="0">
                                          <p:val>
                                            <p:strVal val="#ppt_x"/>
                                          </p:val>
                                        </p:tav>
                                        <p:tav tm="100000">
                                          <p:val>
                                            <p:strVal val="#ppt_x"/>
                                          </p:val>
                                        </p:tav>
                                      </p:tavLst>
                                    </p:anim>
                                    <p:anim calcmode="lin" valueType="num">
                                      <p:cBhvr additive="base">
                                        <p:cTn id="5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8"/>
                                        </p:tgtEl>
                                        <p:attrNameLst>
                                          <p:attrName>style.visibility</p:attrName>
                                        </p:attrNameLst>
                                      </p:cBhvr>
                                      <p:to>
                                        <p:strVal val="visible"/>
                                      </p:to>
                                    </p:set>
                                    <p:anim calcmode="lin" valueType="num">
                                      <p:cBhvr additive="base">
                                        <p:cTn id="59" dur="500" fill="hold"/>
                                        <p:tgtEl>
                                          <p:spTgt spid="18"/>
                                        </p:tgtEl>
                                        <p:attrNameLst>
                                          <p:attrName>ppt_x</p:attrName>
                                        </p:attrNameLst>
                                      </p:cBhvr>
                                      <p:tavLst>
                                        <p:tav tm="0">
                                          <p:val>
                                            <p:strVal val="#ppt_x"/>
                                          </p:val>
                                        </p:tav>
                                        <p:tav tm="100000">
                                          <p:val>
                                            <p:strVal val="#ppt_x"/>
                                          </p:val>
                                        </p:tav>
                                      </p:tavLst>
                                    </p:anim>
                                    <p:anim calcmode="lin" valueType="num">
                                      <p:cBhvr additive="base">
                                        <p:cTn id="6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9"/>
                                        </p:tgtEl>
                                        <p:attrNameLst>
                                          <p:attrName>style.visibility</p:attrName>
                                        </p:attrNameLst>
                                      </p:cBhvr>
                                      <p:to>
                                        <p:strVal val="visible"/>
                                      </p:to>
                                    </p:set>
                                    <p:anim calcmode="lin" valueType="num">
                                      <p:cBhvr additive="base">
                                        <p:cTn id="65" dur="500" fill="hold"/>
                                        <p:tgtEl>
                                          <p:spTgt spid="19"/>
                                        </p:tgtEl>
                                        <p:attrNameLst>
                                          <p:attrName>ppt_x</p:attrName>
                                        </p:attrNameLst>
                                      </p:cBhvr>
                                      <p:tavLst>
                                        <p:tav tm="0">
                                          <p:val>
                                            <p:strVal val="#ppt_x"/>
                                          </p:val>
                                        </p:tav>
                                        <p:tav tm="100000">
                                          <p:val>
                                            <p:strVal val="#ppt_x"/>
                                          </p:val>
                                        </p:tav>
                                      </p:tavLst>
                                    </p:anim>
                                    <p:anim calcmode="lin" valueType="num">
                                      <p:cBhvr additive="base">
                                        <p:cTn id="6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grpId="0" nodeType="clickEffect">
                                  <p:stCondLst>
                                    <p:cond delay="0"/>
                                  </p:stCondLst>
                                  <p:childTnLst>
                                    <p:set>
                                      <p:cBhvr>
                                        <p:cTn id="70" dur="1" fill="hold">
                                          <p:stCondLst>
                                            <p:cond delay="0"/>
                                          </p:stCondLst>
                                        </p:cTn>
                                        <p:tgtEl>
                                          <p:spTgt spid="14"/>
                                        </p:tgtEl>
                                        <p:attrNameLst>
                                          <p:attrName>style.visibility</p:attrName>
                                        </p:attrNameLst>
                                      </p:cBhvr>
                                      <p:to>
                                        <p:strVal val="visible"/>
                                      </p:to>
                                    </p:set>
                                    <p:animEffect transition="in" filter="blinds(horizontal)">
                                      <p:cBhvr>
                                        <p:cTn id="7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Tujuan</a:t>
            </a:r>
            <a:r>
              <a:rPr lang="en-US" dirty="0"/>
              <a:t> </a:t>
            </a:r>
            <a:r>
              <a:rPr lang="en-US" dirty="0" err="1"/>
              <a:t>perusahaan</a:t>
            </a:r>
            <a:endParaRPr lang="en-US" dirty="0"/>
          </a:p>
        </p:txBody>
      </p:sp>
      <p:sp>
        <p:nvSpPr>
          <p:cNvPr id="8" name="Content Placeholder 7"/>
          <p:cNvSpPr>
            <a:spLocks noGrp="1"/>
          </p:cNvSpPr>
          <p:nvPr>
            <p:ph sz="half" idx="1"/>
          </p:nvPr>
        </p:nvSpPr>
        <p:spPr>
          <a:xfrm>
            <a:off x="422588" y="2083202"/>
            <a:ext cx="3886200" cy="4351338"/>
          </a:xfrm>
        </p:spPr>
        <p:txBody>
          <a:bodyPr>
            <a:normAutofit fontScale="92500" lnSpcReduction="10000"/>
          </a:bodyPr>
          <a:lstStyle/>
          <a:p>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memaksimalkan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laba</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tidak</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memerhatikan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dimensi</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waktu</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atau</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berorientasi</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jangka</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pendek</a:t>
            </a:r>
            <a:endParaRPr lang="en-US" dirty="0">
              <a:latin typeface="Aparajita" panose="020B0604020202020204" pitchFamily="34" charset="0"/>
              <a:cs typeface="Aparajita" panose="020B0604020202020204" pitchFamily="34" charset="0"/>
            </a:endParaRPr>
          </a:p>
          <a:p>
            <a:r>
              <a:rPr lang="en-US" dirty="0" err="1">
                <a:latin typeface="Aparajita" panose="020B0604020202020204" pitchFamily="34" charset="0"/>
                <a:cs typeface="Aparajita" panose="020B0604020202020204" pitchFamily="34" charset="0"/>
              </a:rPr>
              <a:t>Laba</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mempunyai</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pengertian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ganda</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laba</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operasi</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laba</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kotor</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laba</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bersih</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dll</a:t>
            </a:r>
            <a:r>
              <a:rPr lang="en-US" dirty="0">
                <a:latin typeface="Aparajita" panose="020B0604020202020204" pitchFamily="34" charset="0"/>
                <a:cs typeface="Aparajita" panose="020B0604020202020204" pitchFamily="34" charset="0"/>
              </a:rPr>
              <a:t>)</a:t>
            </a:r>
          </a:p>
          <a:p>
            <a:r>
              <a:rPr lang="en-US" dirty="0" err="1">
                <a:latin typeface="Aparajita" panose="020B0604020202020204" pitchFamily="34" charset="0"/>
                <a:cs typeface="Aparajita" panose="020B0604020202020204" pitchFamily="34" charset="0"/>
              </a:rPr>
              <a:t>Memaksimalkan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laba</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tidak</a:t>
            </a:r>
            <a:r>
              <a:rPr lang="en-US" dirty="0">
                <a:latin typeface="Aparajita" panose="020B0604020202020204" pitchFamily="34" charset="0"/>
                <a:cs typeface="Aparajita" panose="020B0604020202020204" pitchFamily="34" charset="0"/>
              </a:rPr>
              <a:t>/</a:t>
            </a:r>
            <a:r>
              <a:rPr lang="en-US" dirty="0" err="1">
                <a:latin typeface="Aparajita" panose="020B0604020202020204" pitchFamily="34" charset="0"/>
                <a:cs typeface="Aparajita" panose="020B0604020202020204" pitchFamily="34" charset="0"/>
              </a:rPr>
              <a:t>kurang</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memperhatikan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tanggungjawab</a:t>
            </a:r>
            <a:r>
              <a:rPr lang="en-US" dirty="0">
                <a:latin typeface="Aparajita" panose="020B0604020202020204" pitchFamily="34" charset="0"/>
                <a:cs typeface="Aparajita" panose="020B0604020202020204" pitchFamily="34" charset="0"/>
              </a:rPr>
              <a:t> social</a:t>
            </a:r>
          </a:p>
          <a:p>
            <a:r>
              <a:rPr lang="en-US" dirty="0" err="1">
                <a:latin typeface="Aparajita" panose="020B0604020202020204" pitchFamily="34" charset="0"/>
                <a:cs typeface="Aparajita" panose="020B0604020202020204" pitchFamily="34" charset="0"/>
              </a:rPr>
              <a:t>Memaksimalkan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laba</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tidak</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memperhatikan</a:t>
            </a:r>
            <a:r>
              <a:rPr lang="en-US" dirty="0">
                <a:latin typeface="Aparajita" panose="020B0604020202020204" pitchFamily="34" charset="0"/>
                <a:cs typeface="Aparajita" panose="020B0604020202020204" pitchFamily="34" charset="0"/>
              </a:rPr>
              <a:t> factor </a:t>
            </a:r>
            <a:r>
              <a:rPr lang="en-US" dirty="0" err="1">
                <a:latin typeface="Aparajita" panose="020B0604020202020204" pitchFamily="34" charset="0"/>
                <a:cs typeface="Aparajita" panose="020B0604020202020204" pitchFamily="34" charset="0"/>
              </a:rPr>
              <a:t>resiko</a:t>
            </a:r>
            <a:endParaRPr lang="en-US" dirty="0">
              <a:latin typeface="Aparajita" panose="020B0604020202020204" pitchFamily="34" charset="0"/>
              <a:cs typeface="Aparajita" panose="020B0604020202020204" pitchFamily="34" charset="0"/>
            </a:endParaRPr>
          </a:p>
        </p:txBody>
      </p:sp>
      <p:sp>
        <p:nvSpPr>
          <p:cNvPr id="9" name="Content Placeholder 8"/>
          <p:cNvSpPr>
            <a:spLocks noGrp="1"/>
          </p:cNvSpPr>
          <p:nvPr>
            <p:ph sz="half" idx="2"/>
          </p:nvPr>
        </p:nvSpPr>
        <p:spPr>
          <a:xfrm>
            <a:off x="4783696" y="2083202"/>
            <a:ext cx="4167120" cy="4351338"/>
          </a:xfrm>
        </p:spPr>
        <p:txBody>
          <a:bodyPr>
            <a:noAutofit/>
          </a:bodyPr>
          <a:lstStyle/>
          <a:p>
            <a:pPr>
              <a:lnSpc>
                <a:spcPct val="80000"/>
              </a:lnSpc>
            </a:pPr>
            <a:r>
              <a:rPr lang="en-US" dirty="0" err="1">
                <a:latin typeface="Aparajita" panose="020B0604020202020204" pitchFamily="34" charset="0"/>
                <a:cs typeface="Aparajita" panose="020B0604020202020204" pitchFamily="34" charset="0"/>
              </a:rPr>
              <a:t>Memaksimumkan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nilai</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perusahaan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atau</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kekayaan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pemegang</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saham</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dan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bagi</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perusahaan</a:t>
            </a:r>
            <a:r>
              <a:rPr lang="en-US" dirty="0">
                <a:latin typeface="Aparajita" panose="020B0604020202020204" pitchFamily="34" charset="0"/>
                <a:cs typeface="Aparajita" panose="020B0604020202020204" pitchFamily="34" charset="0"/>
              </a:rPr>
              <a:t> yang </a:t>
            </a:r>
            <a:r>
              <a:rPr lang="en-US" dirty="0" err="1">
                <a:latin typeface="Aparajita" panose="020B0604020202020204" pitchFamily="34" charset="0"/>
                <a:cs typeface="Aparajita" panose="020B0604020202020204" pitchFamily="34" charset="0"/>
              </a:rPr>
              <a:t>telah</a:t>
            </a:r>
            <a:r>
              <a:rPr lang="en-US" dirty="0">
                <a:latin typeface="Aparajita" panose="020B0604020202020204" pitchFamily="34" charset="0"/>
                <a:cs typeface="Aparajita" panose="020B0604020202020204" pitchFamily="34" charset="0"/>
              </a:rPr>
              <a:t> </a:t>
            </a:r>
            <a:r>
              <a:rPr lang="en-US" i="1" dirty="0">
                <a:latin typeface="Aparajita" panose="020B0604020202020204" pitchFamily="34" charset="0"/>
                <a:cs typeface="Aparajita" panose="020B0604020202020204" pitchFamily="34" charset="0"/>
              </a:rPr>
              <a:t>go public</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tercermin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pada</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harga</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pasar</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saham</a:t>
            </a:r>
            <a:r>
              <a:rPr lang="en-US" dirty="0">
                <a:latin typeface="Aparajita" panose="020B0604020202020204" pitchFamily="34" charset="0"/>
                <a:cs typeface="Aparajita" panose="020B0604020202020204" pitchFamily="34" charset="0"/>
              </a:rPr>
              <a:t>.</a:t>
            </a:r>
          </a:p>
          <a:p>
            <a:pPr lvl="1">
              <a:lnSpc>
                <a:spcPct val="80000"/>
              </a:lnSpc>
            </a:pPr>
            <a:r>
              <a:rPr lang="en-US" dirty="0" err="1">
                <a:latin typeface="Aparajita" panose="020B0604020202020204" pitchFamily="34" charset="0"/>
                <a:cs typeface="Aparajita" panose="020B0604020202020204" pitchFamily="34" charset="0"/>
              </a:rPr>
              <a:t>Memperhatikan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tanggungjawab</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sosial</a:t>
            </a:r>
            <a:r>
              <a:rPr lang="en-US" dirty="0">
                <a:latin typeface="Aparajita" panose="020B0604020202020204" pitchFamily="34" charset="0"/>
                <a:cs typeface="Aparajita" panose="020B0604020202020204" pitchFamily="34" charset="0"/>
              </a:rPr>
              <a:t>.</a:t>
            </a:r>
          </a:p>
          <a:p>
            <a:pPr lvl="1">
              <a:lnSpc>
                <a:spcPct val="80000"/>
              </a:lnSpc>
            </a:pPr>
            <a:r>
              <a:rPr lang="en-US" dirty="0" err="1">
                <a:latin typeface="Aparajita" panose="020B0604020202020204" pitchFamily="34" charset="0"/>
                <a:cs typeface="Aparajita" panose="020B0604020202020204" pitchFamily="34" charset="0"/>
              </a:rPr>
              <a:t>Mempertimbangkan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risiko</a:t>
            </a:r>
            <a:r>
              <a:rPr lang="en-US" dirty="0">
                <a:latin typeface="Aparajita" panose="020B0604020202020204" pitchFamily="34" charset="0"/>
                <a:cs typeface="Aparajita" panose="020B0604020202020204" pitchFamily="34" charset="0"/>
              </a:rPr>
              <a:t>.</a:t>
            </a:r>
          </a:p>
          <a:p>
            <a:pPr lvl="1">
              <a:lnSpc>
                <a:spcPct val="80000"/>
              </a:lnSpc>
            </a:pPr>
            <a:r>
              <a:rPr lang="en-US" dirty="0" err="1">
                <a:latin typeface="Aparajita" panose="020B0604020202020204" pitchFamily="34" charset="0"/>
                <a:cs typeface="Aparajita" panose="020B0604020202020204" pitchFamily="34" charset="0"/>
              </a:rPr>
              <a:t>Berorientasi</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jangka</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panjang</a:t>
            </a:r>
            <a:endParaRPr lang="en-US" dirty="0">
              <a:latin typeface="Aparajita" panose="020B0604020202020204" pitchFamily="34" charset="0"/>
              <a:cs typeface="Aparajita" panose="020B0604020202020204" pitchFamily="34" charset="0"/>
            </a:endParaRPr>
          </a:p>
          <a:p>
            <a:pPr lvl="1">
              <a:lnSpc>
                <a:spcPct val="80000"/>
              </a:lnSpc>
            </a:pPr>
            <a:r>
              <a:rPr lang="en-US" dirty="0" err="1">
                <a:latin typeface="Aparajita" panose="020B0604020202020204" pitchFamily="34" charset="0"/>
                <a:cs typeface="Aparajita" panose="020B0604020202020204" pitchFamily="34" charset="0"/>
              </a:rPr>
              <a:t>Berorientasi</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pada</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arus</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kas</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daripada</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laba</a:t>
            </a:r>
            <a:endParaRPr lang="en-US" dirty="0">
              <a:latin typeface="Aparajita" panose="020B0604020202020204" pitchFamily="34" charset="0"/>
              <a:cs typeface="Aparajita" panose="020B0604020202020204" pitchFamily="34" charset="0"/>
            </a:endParaRPr>
          </a:p>
        </p:txBody>
      </p:sp>
      <p:sp>
        <p:nvSpPr>
          <p:cNvPr id="4" name="Right Arrow 3"/>
          <p:cNvSpPr/>
          <p:nvPr/>
        </p:nvSpPr>
        <p:spPr>
          <a:xfrm>
            <a:off x="5293217" y="821845"/>
            <a:ext cx="450760" cy="412124"/>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6130343" y="567392"/>
            <a:ext cx="2665927" cy="92103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err="1"/>
              <a:t>Memaksimalkan</a:t>
            </a:r>
            <a:r>
              <a:rPr lang="en-US" dirty="0"/>
              <a:t> </a:t>
            </a:r>
            <a:r>
              <a:rPr lang="en-US" dirty="0" err="1"/>
              <a:t>nilai</a:t>
            </a:r>
            <a:r>
              <a:rPr lang="en-US" dirty="0"/>
              <a:t> </a:t>
            </a:r>
            <a:r>
              <a:rPr lang="en-US" dirty="0" err="1"/>
              <a:t>perusahaan</a:t>
            </a:r>
            <a:endParaRPr lang="en-US" dirty="0"/>
          </a:p>
        </p:txBody>
      </p:sp>
    </p:spTree>
    <p:extLst>
      <p:ext uri="{BB962C8B-B14F-4D97-AF65-F5344CB8AC3E}">
        <p14:creationId xmlns:p14="http://schemas.microsoft.com/office/powerpoint/2010/main" val="14185877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365126"/>
            <a:ext cx="8744755" cy="768215"/>
          </a:xfrm>
        </p:spPr>
        <p:txBody>
          <a:bodyPr>
            <a:normAutofit fontScale="90000"/>
          </a:bodyPr>
          <a:lstStyle/>
          <a:p>
            <a:r>
              <a:rPr lang="en-US" sz="3600" b="1" dirty="0" err="1">
                <a:latin typeface="Aparajita" panose="020B0604020202020204" pitchFamily="34" charset="0"/>
                <a:cs typeface="Aparajita" panose="020B0604020202020204" pitchFamily="34" charset="0"/>
              </a:rPr>
              <a:t>Hubungan</a:t>
            </a:r>
            <a:r>
              <a:rPr lang="en-US" sz="3600" b="1" dirty="0">
                <a:latin typeface="Aparajita" panose="020B0604020202020204" pitchFamily="34" charset="0"/>
                <a:cs typeface="Aparajita" panose="020B0604020202020204" pitchFamily="34" charset="0"/>
              </a:rPr>
              <a:t> </a:t>
            </a:r>
            <a:r>
              <a:rPr lang="en-US" sz="3600" b="1" dirty="0" err="1">
                <a:latin typeface="Aparajita" panose="020B0604020202020204" pitchFamily="34" charset="0"/>
                <a:cs typeface="Aparajita" panose="020B0604020202020204" pitchFamily="34" charset="0"/>
              </a:rPr>
              <a:t>fungsi</a:t>
            </a:r>
            <a:r>
              <a:rPr lang="en-US" sz="3600" b="1" dirty="0">
                <a:latin typeface="Aparajita" panose="020B0604020202020204" pitchFamily="34" charset="0"/>
                <a:cs typeface="Aparajita" panose="020B0604020202020204" pitchFamily="34" charset="0"/>
              </a:rPr>
              <a:t> </a:t>
            </a:r>
            <a:r>
              <a:rPr lang="en-US" sz="3600" b="1" dirty="0" err="1">
                <a:latin typeface="Aparajita" panose="020B0604020202020204" pitchFamily="34" charset="0"/>
                <a:cs typeface="Aparajita" panose="020B0604020202020204" pitchFamily="34" charset="0"/>
              </a:rPr>
              <a:t>keuangan</a:t>
            </a:r>
            <a:r>
              <a:rPr lang="en-US" sz="3600" b="1" dirty="0">
                <a:latin typeface="Aparajita" panose="020B0604020202020204" pitchFamily="34" charset="0"/>
                <a:cs typeface="Aparajita" panose="020B0604020202020204" pitchFamily="34" charset="0"/>
              </a:rPr>
              <a:t> </a:t>
            </a:r>
            <a:r>
              <a:rPr lang="en-US" sz="3600" b="1" dirty="0" err="1">
                <a:latin typeface="Aparajita" panose="020B0604020202020204" pitchFamily="34" charset="0"/>
                <a:cs typeface="Aparajita" panose="020B0604020202020204" pitchFamily="34" charset="0"/>
              </a:rPr>
              <a:t>dengan</a:t>
            </a:r>
            <a:r>
              <a:rPr lang="en-US" sz="3600" b="1" dirty="0">
                <a:latin typeface="Aparajita" panose="020B0604020202020204" pitchFamily="34" charset="0"/>
                <a:cs typeface="Aparajita" panose="020B0604020202020204" pitchFamily="34" charset="0"/>
              </a:rPr>
              <a:t> </a:t>
            </a:r>
            <a:r>
              <a:rPr lang="en-US" sz="3600" b="1" dirty="0" err="1">
                <a:latin typeface="Aparajita" panose="020B0604020202020204" pitchFamily="34" charset="0"/>
                <a:cs typeface="Aparajita" panose="020B0604020202020204" pitchFamily="34" charset="0"/>
              </a:rPr>
              <a:t>tujuan</a:t>
            </a:r>
            <a:r>
              <a:rPr lang="en-US" sz="3600" b="1" dirty="0">
                <a:latin typeface="Aparajita" panose="020B0604020202020204" pitchFamily="34" charset="0"/>
                <a:cs typeface="Aparajita" panose="020B0604020202020204" pitchFamily="34" charset="0"/>
              </a:rPr>
              <a:t> </a:t>
            </a:r>
            <a:r>
              <a:rPr lang="en-US" sz="3600" b="1" dirty="0" err="1">
                <a:latin typeface="Aparajita" panose="020B0604020202020204" pitchFamily="34" charset="0"/>
                <a:cs typeface="Aparajita" panose="020B0604020202020204" pitchFamily="34" charset="0"/>
              </a:rPr>
              <a:t>perusahaan</a:t>
            </a:r>
            <a:endParaRPr lang="en-US" sz="3600" b="1" dirty="0">
              <a:latin typeface="Aparajita" panose="020B0604020202020204" pitchFamily="34" charset="0"/>
              <a:cs typeface="Aparajita" panose="020B0604020202020204" pitchFamily="34" charset="0"/>
            </a:endParaRPr>
          </a:p>
        </p:txBody>
      </p:sp>
      <p:sp>
        <p:nvSpPr>
          <p:cNvPr id="5" name="Rectangle 4"/>
          <p:cNvSpPr/>
          <p:nvPr/>
        </p:nvSpPr>
        <p:spPr>
          <a:xfrm>
            <a:off x="244699" y="1506828"/>
            <a:ext cx="334850" cy="425002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F</a:t>
            </a:r>
          </a:p>
          <a:p>
            <a:pPr algn="ctr"/>
            <a:r>
              <a:rPr lang="en-US" dirty="0"/>
              <a:t>A</a:t>
            </a:r>
          </a:p>
          <a:p>
            <a:pPr algn="ctr"/>
            <a:r>
              <a:rPr lang="en-US" dirty="0"/>
              <a:t>K</a:t>
            </a:r>
          </a:p>
          <a:p>
            <a:pPr algn="ctr"/>
            <a:r>
              <a:rPr lang="en-US" dirty="0"/>
              <a:t>T</a:t>
            </a:r>
          </a:p>
          <a:p>
            <a:pPr algn="ctr"/>
            <a:r>
              <a:rPr lang="en-US" dirty="0"/>
              <a:t>O</a:t>
            </a:r>
          </a:p>
          <a:p>
            <a:pPr algn="ctr"/>
            <a:r>
              <a:rPr lang="en-US" dirty="0"/>
              <a:t>R</a:t>
            </a:r>
          </a:p>
          <a:p>
            <a:pPr algn="ctr"/>
            <a:endParaRPr lang="en-US" dirty="0"/>
          </a:p>
          <a:p>
            <a:pPr algn="ctr"/>
            <a:r>
              <a:rPr lang="en-US" dirty="0"/>
              <a:t>I</a:t>
            </a:r>
          </a:p>
          <a:p>
            <a:pPr algn="ctr"/>
            <a:r>
              <a:rPr lang="en-US" dirty="0"/>
              <a:t>N</a:t>
            </a:r>
          </a:p>
          <a:p>
            <a:pPr algn="ctr"/>
            <a:r>
              <a:rPr lang="en-US" dirty="0"/>
              <a:t>T</a:t>
            </a:r>
          </a:p>
          <a:p>
            <a:pPr algn="ctr"/>
            <a:r>
              <a:rPr lang="en-US" dirty="0"/>
              <a:t>E</a:t>
            </a:r>
          </a:p>
          <a:p>
            <a:pPr algn="ctr"/>
            <a:r>
              <a:rPr lang="en-US" dirty="0"/>
              <a:t>R</a:t>
            </a:r>
          </a:p>
          <a:p>
            <a:pPr algn="ctr"/>
            <a:r>
              <a:rPr lang="en-US" dirty="0"/>
              <a:t>N</a:t>
            </a:r>
          </a:p>
          <a:p>
            <a:pPr algn="ctr"/>
            <a:r>
              <a:rPr lang="en-US" dirty="0"/>
              <a:t>A</a:t>
            </a:r>
          </a:p>
          <a:p>
            <a:pPr algn="ctr"/>
            <a:r>
              <a:rPr lang="en-US" dirty="0"/>
              <a:t>L</a:t>
            </a:r>
          </a:p>
        </p:txBody>
      </p:sp>
      <p:sp>
        <p:nvSpPr>
          <p:cNvPr id="6" name="Rectangle 5"/>
          <p:cNvSpPr/>
          <p:nvPr/>
        </p:nvSpPr>
        <p:spPr>
          <a:xfrm>
            <a:off x="953036" y="2350393"/>
            <a:ext cx="1300766" cy="77273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err="1"/>
              <a:t>Keputusan</a:t>
            </a:r>
            <a:r>
              <a:rPr lang="en-US" dirty="0"/>
              <a:t> </a:t>
            </a:r>
            <a:r>
              <a:rPr lang="en-US" dirty="0" err="1"/>
              <a:t>investasi</a:t>
            </a:r>
            <a:endParaRPr lang="en-US" dirty="0"/>
          </a:p>
        </p:txBody>
      </p:sp>
      <p:sp>
        <p:nvSpPr>
          <p:cNvPr id="7" name="Rectangle 6"/>
          <p:cNvSpPr/>
          <p:nvPr/>
        </p:nvSpPr>
        <p:spPr>
          <a:xfrm>
            <a:off x="953036" y="4159866"/>
            <a:ext cx="1300766" cy="77273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err="1"/>
              <a:t>Keputusan</a:t>
            </a:r>
            <a:r>
              <a:rPr lang="en-US" dirty="0"/>
              <a:t> </a:t>
            </a:r>
            <a:r>
              <a:rPr lang="en-US" dirty="0" err="1"/>
              <a:t>pendanaan</a:t>
            </a:r>
            <a:r>
              <a:rPr lang="en-US" dirty="0"/>
              <a:t> </a:t>
            </a:r>
            <a:r>
              <a:rPr lang="en-US" dirty="0" err="1"/>
              <a:t>dan</a:t>
            </a:r>
            <a:r>
              <a:rPr lang="en-US" dirty="0"/>
              <a:t> </a:t>
            </a:r>
            <a:r>
              <a:rPr lang="en-US" dirty="0" err="1"/>
              <a:t>dividen</a:t>
            </a:r>
            <a:endParaRPr lang="en-US" dirty="0"/>
          </a:p>
        </p:txBody>
      </p:sp>
      <p:sp>
        <p:nvSpPr>
          <p:cNvPr id="8" name="Rectangle 7"/>
          <p:cNvSpPr/>
          <p:nvPr/>
        </p:nvSpPr>
        <p:spPr>
          <a:xfrm>
            <a:off x="2871988" y="2730319"/>
            <a:ext cx="1101144" cy="65682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err="1"/>
              <a:t>Resiko</a:t>
            </a:r>
            <a:r>
              <a:rPr lang="en-US" dirty="0"/>
              <a:t> </a:t>
            </a:r>
            <a:r>
              <a:rPr lang="en-US" dirty="0" err="1"/>
              <a:t>bisnis</a:t>
            </a:r>
            <a:endParaRPr lang="en-US" dirty="0"/>
          </a:p>
        </p:txBody>
      </p:sp>
      <p:sp>
        <p:nvSpPr>
          <p:cNvPr id="9" name="Rectangle 8"/>
          <p:cNvSpPr/>
          <p:nvPr/>
        </p:nvSpPr>
        <p:spPr>
          <a:xfrm>
            <a:off x="2904185" y="3625398"/>
            <a:ext cx="1101144" cy="65682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err="1"/>
              <a:t>Resiko</a:t>
            </a:r>
            <a:r>
              <a:rPr lang="en-US" dirty="0"/>
              <a:t> </a:t>
            </a:r>
            <a:r>
              <a:rPr lang="en-US" dirty="0" err="1"/>
              <a:t>keuangan</a:t>
            </a:r>
            <a:endParaRPr lang="en-US" dirty="0"/>
          </a:p>
        </p:txBody>
      </p:sp>
      <p:sp>
        <p:nvSpPr>
          <p:cNvPr id="10" name="Rectangle 9"/>
          <p:cNvSpPr/>
          <p:nvPr/>
        </p:nvSpPr>
        <p:spPr>
          <a:xfrm>
            <a:off x="2904185" y="4932599"/>
            <a:ext cx="1809482" cy="65682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err="1"/>
              <a:t>Pendapatan</a:t>
            </a:r>
            <a:r>
              <a:rPr lang="en-US" dirty="0"/>
              <a:t> yang di </a:t>
            </a:r>
            <a:r>
              <a:rPr lang="en-US" dirty="0" err="1"/>
              <a:t>harapkan</a:t>
            </a:r>
            <a:endParaRPr lang="en-US" dirty="0"/>
          </a:p>
        </p:txBody>
      </p:sp>
      <p:sp>
        <p:nvSpPr>
          <p:cNvPr id="11" name="Rectangle 10"/>
          <p:cNvSpPr/>
          <p:nvPr/>
        </p:nvSpPr>
        <p:spPr>
          <a:xfrm>
            <a:off x="2871988" y="1506828"/>
            <a:ext cx="1809482" cy="65682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err="1"/>
              <a:t>Pendapatan</a:t>
            </a:r>
            <a:r>
              <a:rPr lang="en-US" dirty="0"/>
              <a:t> yang di </a:t>
            </a:r>
            <a:r>
              <a:rPr lang="en-US" dirty="0" err="1"/>
              <a:t>harapkan</a:t>
            </a:r>
            <a:endParaRPr lang="en-US" dirty="0"/>
          </a:p>
        </p:txBody>
      </p:sp>
      <p:sp>
        <p:nvSpPr>
          <p:cNvPr id="12" name="Rectangle 11"/>
          <p:cNvSpPr/>
          <p:nvPr/>
        </p:nvSpPr>
        <p:spPr>
          <a:xfrm>
            <a:off x="4464139" y="3187512"/>
            <a:ext cx="1101144" cy="65682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err="1"/>
              <a:t>Resiko</a:t>
            </a:r>
            <a:r>
              <a:rPr lang="en-US" dirty="0"/>
              <a:t> total</a:t>
            </a:r>
          </a:p>
        </p:txBody>
      </p:sp>
      <p:sp>
        <p:nvSpPr>
          <p:cNvPr id="13" name="Rectangle 12"/>
          <p:cNvSpPr/>
          <p:nvPr/>
        </p:nvSpPr>
        <p:spPr>
          <a:xfrm>
            <a:off x="6006383" y="3135995"/>
            <a:ext cx="1101144" cy="75985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err="1"/>
              <a:t>Harga</a:t>
            </a:r>
            <a:r>
              <a:rPr lang="en-US" dirty="0"/>
              <a:t> </a:t>
            </a:r>
            <a:r>
              <a:rPr lang="en-US" dirty="0" err="1"/>
              <a:t>pasar</a:t>
            </a:r>
            <a:r>
              <a:rPr lang="en-US" dirty="0"/>
              <a:t> </a:t>
            </a:r>
            <a:r>
              <a:rPr lang="en-US" dirty="0" err="1"/>
              <a:t>saham</a:t>
            </a:r>
            <a:endParaRPr lang="en-US" dirty="0"/>
          </a:p>
        </p:txBody>
      </p:sp>
      <p:sp>
        <p:nvSpPr>
          <p:cNvPr id="14" name="Rectangle 13"/>
          <p:cNvSpPr/>
          <p:nvPr/>
        </p:nvSpPr>
        <p:spPr>
          <a:xfrm>
            <a:off x="7334518" y="3187512"/>
            <a:ext cx="1809482" cy="65682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err="1"/>
              <a:t>Pendapatan</a:t>
            </a:r>
            <a:r>
              <a:rPr lang="en-US" dirty="0"/>
              <a:t> yang di </a:t>
            </a:r>
            <a:r>
              <a:rPr lang="en-US" dirty="0" err="1"/>
              <a:t>harapkan</a:t>
            </a:r>
            <a:endParaRPr lang="en-US" dirty="0"/>
          </a:p>
        </p:txBody>
      </p:sp>
      <p:cxnSp>
        <p:nvCxnSpPr>
          <p:cNvPr id="16" name="Straight Arrow Connector 15"/>
          <p:cNvCxnSpPr>
            <a:stCxn id="6" idx="3"/>
            <a:endCxn id="11" idx="1"/>
          </p:cNvCxnSpPr>
          <p:nvPr/>
        </p:nvCxnSpPr>
        <p:spPr>
          <a:xfrm flipV="1">
            <a:off x="2253802" y="1835240"/>
            <a:ext cx="618186" cy="90152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p:cNvCxnSpPr>
            <a:stCxn id="6" idx="3"/>
            <a:endCxn id="8" idx="1"/>
          </p:cNvCxnSpPr>
          <p:nvPr/>
        </p:nvCxnSpPr>
        <p:spPr>
          <a:xfrm>
            <a:off x="2253802" y="2736760"/>
            <a:ext cx="618186" cy="32197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p:cNvCxnSpPr>
            <a:stCxn id="5" idx="3"/>
            <a:endCxn id="6" idx="1"/>
          </p:cNvCxnSpPr>
          <p:nvPr/>
        </p:nvCxnSpPr>
        <p:spPr>
          <a:xfrm flipV="1">
            <a:off x="579549" y="2736760"/>
            <a:ext cx="373487" cy="89508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p:cNvCxnSpPr>
            <a:stCxn id="5" idx="3"/>
            <a:endCxn id="7" idx="1"/>
          </p:cNvCxnSpPr>
          <p:nvPr/>
        </p:nvCxnSpPr>
        <p:spPr>
          <a:xfrm>
            <a:off x="579549" y="3631842"/>
            <a:ext cx="373487" cy="91439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p:cNvCxnSpPr>
            <a:stCxn id="7" idx="3"/>
            <a:endCxn id="9" idx="1"/>
          </p:cNvCxnSpPr>
          <p:nvPr/>
        </p:nvCxnSpPr>
        <p:spPr>
          <a:xfrm flipV="1">
            <a:off x="2253802" y="3953810"/>
            <a:ext cx="650383" cy="59242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p:cNvCxnSpPr>
            <a:stCxn id="7" idx="3"/>
            <a:endCxn id="10" idx="1"/>
          </p:cNvCxnSpPr>
          <p:nvPr/>
        </p:nvCxnSpPr>
        <p:spPr>
          <a:xfrm>
            <a:off x="2253802" y="4546233"/>
            <a:ext cx="650383" cy="71477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p:cNvCxnSpPr>
            <a:stCxn id="8" idx="3"/>
            <a:endCxn id="12" idx="1"/>
          </p:cNvCxnSpPr>
          <p:nvPr/>
        </p:nvCxnSpPr>
        <p:spPr>
          <a:xfrm>
            <a:off x="3973132" y="3058731"/>
            <a:ext cx="491007" cy="45719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p:cNvCxnSpPr>
            <a:stCxn id="9" idx="3"/>
            <a:endCxn id="12" idx="1"/>
          </p:cNvCxnSpPr>
          <p:nvPr/>
        </p:nvCxnSpPr>
        <p:spPr>
          <a:xfrm flipV="1">
            <a:off x="4005329" y="3515924"/>
            <a:ext cx="458810" cy="43788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p:cNvCxnSpPr>
            <a:stCxn id="12" idx="3"/>
            <a:endCxn id="13" idx="1"/>
          </p:cNvCxnSpPr>
          <p:nvPr/>
        </p:nvCxnSpPr>
        <p:spPr>
          <a:xfrm>
            <a:off x="5565283" y="3515924"/>
            <a:ext cx="4411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a:stCxn id="13" idx="3"/>
            <a:endCxn id="14" idx="1"/>
          </p:cNvCxnSpPr>
          <p:nvPr/>
        </p:nvCxnSpPr>
        <p:spPr>
          <a:xfrm>
            <a:off x="7107527" y="3515924"/>
            <a:ext cx="22699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5" name="TextBox 34"/>
          <p:cNvSpPr txBox="1"/>
          <p:nvPr/>
        </p:nvSpPr>
        <p:spPr>
          <a:xfrm rot="18353948">
            <a:off x="2038080" y="1884735"/>
            <a:ext cx="1081825" cy="261610"/>
          </a:xfrm>
          <a:prstGeom prst="rect">
            <a:avLst/>
          </a:prstGeom>
          <a:noFill/>
        </p:spPr>
        <p:txBody>
          <a:bodyPr wrap="square" rtlCol="0">
            <a:spAutoFit/>
          </a:bodyPr>
          <a:lstStyle/>
          <a:p>
            <a:r>
              <a:rPr lang="en-US" sz="1100" dirty="0" err="1"/>
              <a:t>mempengaruhi</a:t>
            </a:r>
            <a:endParaRPr lang="en-US" sz="1100" dirty="0"/>
          </a:p>
        </p:txBody>
      </p:sp>
    </p:spTree>
    <p:extLst>
      <p:ext uri="{BB962C8B-B14F-4D97-AF65-F5344CB8AC3E}">
        <p14:creationId xmlns:p14="http://schemas.microsoft.com/office/powerpoint/2010/main" val="59098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a:xfrm>
            <a:off x="685800" y="620688"/>
            <a:ext cx="7772400" cy="914400"/>
          </a:xfrm>
        </p:spPr>
        <p:txBody>
          <a:bodyPr/>
          <a:lstStyle/>
          <a:p>
            <a:pPr eaLnBrk="1" fontAlgn="auto" hangingPunct="1">
              <a:spcAft>
                <a:spcPts val="0"/>
              </a:spcAft>
              <a:defRPr/>
            </a:pPr>
            <a:r>
              <a:rPr lang="en-US" sz="3200" dirty="0" err="1">
                <a:solidFill>
                  <a:schemeClr val="tx2">
                    <a:satMod val="130000"/>
                  </a:schemeClr>
                </a:solidFill>
              </a:rPr>
              <a:t>Konsep</a:t>
            </a:r>
            <a:r>
              <a:rPr lang="en-US" sz="3200" dirty="0">
                <a:solidFill>
                  <a:schemeClr val="tx2">
                    <a:satMod val="130000"/>
                  </a:schemeClr>
                </a:solidFill>
              </a:rPr>
              <a:t> </a:t>
            </a:r>
            <a:r>
              <a:rPr lang="en-US" sz="3200" dirty="0" err="1">
                <a:solidFill>
                  <a:schemeClr val="tx2">
                    <a:satMod val="130000"/>
                  </a:schemeClr>
                </a:solidFill>
              </a:rPr>
              <a:t>Manajemen</a:t>
            </a:r>
            <a:r>
              <a:rPr lang="en-US" sz="3200" dirty="0">
                <a:solidFill>
                  <a:schemeClr val="tx2">
                    <a:satMod val="130000"/>
                  </a:schemeClr>
                </a:solidFill>
              </a:rPr>
              <a:t> </a:t>
            </a:r>
            <a:r>
              <a:rPr lang="en-US" sz="3200" dirty="0" err="1">
                <a:solidFill>
                  <a:schemeClr val="tx2">
                    <a:satMod val="130000"/>
                  </a:schemeClr>
                </a:solidFill>
              </a:rPr>
              <a:t>Keuangan</a:t>
            </a:r>
            <a:endParaRPr lang="en-US" sz="3200" dirty="0">
              <a:solidFill>
                <a:schemeClr val="tx2">
                  <a:satMod val="130000"/>
                </a:schemeClr>
              </a:solidFill>
            </a:endParaRPr>
          </a:p>
        </p:txBody>
      </p:sp>
      <p:sp>
        <p:nvSpPr>
          <p:cNvPr id="2053" name="Rectangle 5"/>
          <p:cNvSpPr>
            <a:spLocks noGrp="1" noChangeArrowheads="1"/>
          </p:cNvSpPr>
          <p:nvPr>
            <p:ph type="subTitle" idx="1"/>
          </p:nvPr>
        </p:nvSpPr>
        <p:spPr>
          <a:xfrm>
            <a:off x="838200" y="1700808"/>
            <a:ext cx="7696200" cy="4680520"/>
          </a:xfrm>
        </p:spPr>
        <p:txBody>
          <a:bodyPr>
            <a:noAutofit/>
          </a:bodyPr>
          <a:lstStyle/>
          <a:p>
            <a:pPr marL="344488" indent="-344488" algn="l" eaLnBrk="1" fontAlgn="auto" hangingPunct="1">
              <a:lnSpc>
                <a:spcPct val="80000"/>
              </a:lnSpc>
              <a:spcAft>
                <a:spcPts val="0"/>
              </a:spcAft>
              <a:buFontTx/>
              <a:buChar char="•"/>
              <a:defRPr/>
            </a:pPr>
            <a:r>
              <a:rPr lang="en-US" sz="2800" dirty="0" err="1">
                <a:solidFill>
                  <a:schemeClr val="tx1"/>
                </a:solidFill>
              </a:rPr>
              <a:t>Adalah</a:t>
            </a:r>
            <a:r>
              <a:rPr lang="en-US" sz="2800" dirty="0">
                <a:solidFill>
                  <a:schemeClr val="tx1"/>
                </a:solidFill>
              </a:rPr>
              <a:t> </a:t>
            </a:r>
            <a:r>
              <a:rPr lang="en-US" sz="2800" dirty="0" err="1">
                <a:solidFill>
                  <a:schemeClr val="tx1"/>
                </a:solidFill>
              </a:rPr>
              <a:t>suatu</a:t>
            </a:r>
            <a:r>
              <a:rPr lang="en-US" sz="2800" dirty="0">
                <a:solidFill>
                  <a:schemeClr val="tx1"/>
                </a:solidFill>
              </a:rPr>
              <a:t> </a:t>
            </a:r>
            <a:r>
              <a:rPr lang="en-US" sz="2800" dirty="0" err="1">
                <a:solidFill>
                  <a:schemeClr val="tx1"/>
                </a:solidFill>
              </a:rPr>
              <a:t>proses</a:t>
            </a:r>
            <a:r>
              <a:rPr lang="en-US" sz="2800" dirty="0">
                <a:solidFill>
                  <a:schemeClr val="tx1"/>
                </a:solidFill>
              </a:rPr>
              <a:t> </a:t>
            </a:r>
            <a:r>
              <a:rPr lang="en-US" sz="2800" dirty="0" err="1">
                <a:solidFill>
                  <a:schemeClr val="tx1"/>
                </a:solidFill>
              </a:rPr>
              <a:t>dalam</a:t>
            </a:r>
            <a:r>
              <a:rPr lang="en-US" sz="2800" dirty="0">
                <a:solidFill>
                  <a:schemeClr val="tx1"/>
                </a:solidFill>
              </a:rPr>
              <a:t> </a:t>
            </a:r>
            <a:r>
              <a:rPr lang="en-US" sz="2800" dirty="0" err="1">
                <a:solidFill>
                  <a:schemeClr val="tx1"/>
                </a:solidFill>
              </a:rPr>
              <a:t>pengaturan</a:t>
            </a:r>
            <a:r>
              <a:rPr lang="en-US" sz="2800" dirty="0">
                <a:solidFill>
                  <a:schemeClr val="tx1"/>
                </a:solidFill>
              </a:rPr>
              <a:t> </a:t>
            </a:r>
            <a:r>
              <a:rPr lang="en-US" sz="2800" dirty="0" err="1">
                <a:solidFill>
                  <a:schemeClr val="tx1"/>
                </a:solidFill>
              </a:rPr>
              <a:t>aktivitas</a:t>
            </a:r>
            <a:r>
              <a:rPr lang="en-US" sz="2800" dirty="0">
                <a:solidFill>
                  <a:schemeClr val="tx1"/>
                </a:solidFill>
              </a:rPr>
              <a:t> </a:t>
            </a:r>
            <a:r>
              <a:rPr lang="en-US" sz="2800" dirty="0" err="1">
                <a:solidFill>
                  <a:schemeClr val="tx1"/>
                </a:solidFill>
              </a:rPr>
              <a:t>atau</a:t>
            </a:r>
            <a:r>
              <a:rPr lang="en-US" sz="2800" dirty="0">
                <a:solidFill>
                  <a:schemeClr val="tx1"/>
                </a:solidFill>
              </a:rPr>
              <a:t> </a:t>
            </a:r>
            <a:r>
              <a:rPr lang="en-US" sz="2800" dirty="0" err="1">
                <a:solidFill>
                  <a:schemeClr val="tx1"/>
                </a:solidFill>
              </a:rPr>
              <a:t>kegiatan</a:t>
            </a:r>
            <a:r>
              <a:rPr lang="en-US" sz="2800" dirty="0">
                <a:solidFill>
                  <a:schemeClr val="tx1"/>
                </a:solidFill>
              </a:rPr>
              <a:t> </a:t>
            </a:r>
            <a:r>
              <a:rPr lang="en-US" sz="2800" dirty="0" err="1">
                <a:solidFill>
                  <a:schemeClr val="tx1"/>
                </a:solidFill>
              </a:rPr>
              <a:t>keuangan</a:t>
            </a:r>
            <a:r>
              <a:rPr lang="en-US" sz="2800" dirty="0">
                <a:solidFill>
                  <a:schemeClr val="tx1"/>
                </a:solidFill>
              </a:rPr>
              <a:t> </a:t>
            </a:r>
            <a:r>
              <a:rPr lang="en-US" sz="2800" dirty="0" err="1">
                <a:solidFill>
                  <a:schemeClr val="tx1"/>
                </a:solidFill>
              </a:rPr>
              <a:t>dalam</a:t>
            </a:r>
            <a:r>
              <a:rPr lang="en-US" sz="2800" dirty="0">
                <a:solidFill>
                  <a:schemeClr val="tx1"/>
                </a:solidFill>
              </a:rPr>
              <a:t> </a:t>
            </a:r>
            <a:r>
              <a:rPr lang="en-US" sz="2800" dirty="0" err="1">
                <a:solidFill>
                  <a:schemeClr val="tx1"/>
                </a:solidFill>
              </a:rPr>
              <a:t>suatu</a:t>
            </a:r>
            <a:r>
              <a:rPr lang="en-US" sz="2800" dirty="0">
                <a:solidFill>
                  <a:schemeClr val="tx1"/>
                </a:solidFill>
              </a:rPr>
              <a:t> </a:t>
            </a:r>
            <a:r>
              <a:rPr lang="en-US" sz="2800" dirty="0" err="1">
                <a:solidFill>
                  <a:schemeClr val="tx1"/>
                </a:solidFill>
              </a:rPr>
              <a:t>organisasi</a:t>
            </a:r>
            <a:r>
              <a:rPr lang="en-US" sz="2800" dirty="0">
                <a:solidFill>
                  <a:schemeClr val="tx1"/>
                </a:solidFill>
              </a:rPr>
              <a:t>, </a:t>
            </a:r>
            <a:r>
              <a:rPr lang="en-US" sz="2800" dirty="0" err="1">
                <a:solidFill>
                  <a:schemeClr val="tx1"/>
                </a:solidFill>
              </a:rPr>
              <a:t>dimana</a:t>
            </a:r>
            <a:r>
              <a:rPr lang="en-US" sz="2800" dirty="0">
                <a:solidFill>
                  <a:schemeClr val="tx1"/>
                </a:solidFill>
              </a:rPr>
              <a:t> </a:t>
            </a:r>
            <a:r>
              <a:rPr lang="en-US" sz="2800" dirty="0" err="1">
                <a:solidFill>
                  <a:schemeClr val="tx1"/>
                </a:solidFill>
              </a:rPr>
              <a:t>di</a:t>
            </a:r>
            <a:r>
              <a:rPr lang="en-US" sz="2800" dirty="0">
                <a:solidFill>
                  <a:schemeClr val="tx1"/>
                </a:solidFill>
              </a:rPr>
              <a:t> </a:t>
            </a:r>
            <a:r>
              <a:rPr lang="en-US" sz="2800" dirty="0" err="1">
                <a:solidFill>
                  <a:schemeClr val="tx1"/>
                </a:solidFill>
              </a:rPr>
              <a:t>dalamnya</a:t>
            </a:r>
            <a:r>
              <a:rPr lang="en-US" sz="2800" dirty="0">
                <a:solidFill>
                  <a:schemeClr val="tx1"/>
                </a:solidFill>
              </a:rPr>
              <a:t> </a:t>
            </a:r>
            <a:r>
              <a:rPr lang="en-US" sz="2800" dirty="0" err="1">
                <a:solidFill>
                  <a:schemeClr val="tx1"/>
                </a:solidFill>
              </a:rPr>
              <a:t>termasuk</a:t>
            </a:r>
            <a:r>
              <a:rPr lang="en-US" sz="2800" dirty="0">
                <a:solidFill>
                  <a:schemeClr val="tx1"/>
                </a:solidFill>
              </a:rPr>
              <a:t> </a:t>
            </a:r>
            <a:r>
              <a:rPr lang="en-US" sz="2800" dirty="0" err="1">
                <a:solidFill>
                  <a:schemeClr val="tx1"/>
                </a:solidFill>
              </a:rPr>
              <a:t>kegiatan</a:t>
            </a:r>
            <a:r>
              <a:rPr lang="en-US" sz="2800" dirty="0">
                <a:solidFill>
                  <a:schemeClr val="tx1"/>
                </a:solidFill>
              </a:rPr>
              <a:t> </a:t>
            </a:r>
            <a:r>
              <a:rPr lang="en-US" sz="2800" i="1" dirty="0">
                <a:solidFill>
                  <a:schemeClr val="tx1"/>
                </a:solidFill>
              </a:rPr>
              <a:t>planning, </a:t>
            </a:r>
            <a:r>
              <a:rPr lang="en-US" sz="2800" dirty="0" err="1">
                <a:solidFill>
                  <a:schemeClr val="tx1"/>
                </a:solidFill>
              </a:rPr>
              <a:t>analisis</a:t>
            </a:r>
            <a:r>
              <a:rPr lang="en-US" sz="2800" dirty="0">
                <a:solidFill>
                  <a:schemeClr val="tx1"/>
                </a:solidFill>
              </a:rPr>
              <a:t> </a:t>
            </a:r>
            <a:r>
              <a:rPr lang="en-US" sz="2800" dirty="0" err="1">
                <a:solidFill>
                  <a:schemeClr val="tx1"/>
                </a:solidFill>
              </a:rPr>
              <a:t>dan</a:t>
            </a:r>
            <a:r>
              <a:rPr lang="en-US" sz="2800" dirty="0">
                <a:solidFill>
                  <a:schemeClr val="tx1"/>
                </a:solidFill>
              </a:rPr>
              <a:t> </a:t>
            </a:r>
            <a:r>
              <a:rPr lang="en-US" sz="2800" dirty="0" err="1">
                <a:solidFill>
                  <a:schemeClr val="tx1"/>
                </a:solidFill>
              </a:rPr>
              <a:t>pengendalian</a:t>
            </a:r>
            <a:r>
              <a:rPr lang="en-US" sz="2800" dirty="0">
                <a:solidFill>
                  <a:schemeClr val="tx1"/>
                </a:solidFill>
              </a:rPr>
              <a:t> </a:t>
            </a:r>
            <a:r>
              <a:rPr lang="en-US" sz="2800" dirty="0" err="1">
                <a:solidFill>
                  <a:schemeClr val="tx1"/>
                </a:solidFill>
              </a:rPr>
              <a:t>terhadap</a:t>
            </a:r>
            <a:r>
              <a:rPr lang="en-US" sz="2800" dirty="0">
                <a:solidFill>
                  <a:schemeClr val="tx1"/>
                </a:solidFill>
              </a:rPr>
              <a:t> </a:t>
            </a:r>
            <a:r>
              <a:rPr lang="en-US" sz="2800" dirty="0" err="1">
                <a:solidFill>
                  <a:schemeClr val="tx1"/>
                </a:solidFill>
              </a:rPr>
              <a:t>kegiatan</a:t>
            </a:r>
            <a:r>
              <a:rPr lang="en-US" sz="2800" dirty="0">
                <a:solidFill>
                  <a:schemeClr val="tx1"/>
                </a:solidFill>
              </a:rPr>
              <a:t> </a:t>
            </a:r>
            <a:r>
              <a:rPr lang="en-US" sz="2800" dirty="0" err="1">
                <a:solidFill>
                  <a:schemeClr val="tx1"/>
                </a:solidFill>
              </a:rPr>
              <a:t>keuangan</a:t>
            </a:r>
            <a:r>
              <a:rPr lang="en-US" sz="2800" dirty="0">
                <a:solidFill>
                  <a:schemeClr val="tx1"/>
                </a:solidFill>
              </a:rPr>
              <a:t> yang </a:t>
            </a:r>
            <a:r>
              <a:rPr lang="en-US" sz="2800" dirty="0" err="1">
                <a:solidFill>
                  <a:schemeClr val="tx1"/>
                </a:solidFill>
              </a:rPr>
              <a:t>biasanya</a:t>
            </a:r>
            <a:r>
              <a:rPr lang="en-US" sz="2800" dirty="0">
                <a:solidFill>
                  <a:schemeClr val="tx1"/>
                </a:solidFill>
              </a:rPr>
              <a:t> </a:t>
            </a:r>
            <a:r>
              <a:rPr lang="en-US" sz="2800" dirty="0" err="1">
                <a:solidFill>
                  <a:schemeClr val="tx1"/>
                </a:solidFill>
              </a:rPr>
              <a:t>dilakukan</a:t>
            </a:r>
            <a:r>
              <a:rPr lang="en-US" sz="2800" dirty="0">
                <a:solidFill>
                  <a:schemeClr val="tx1"/>
                </a:solidFill>
              </a:rPr>
              <a:t> </a:t>
            </a:r>
            <a:r>
              <a:rPr lang="en-US" sz="2800" dirty="0" err="1">
                <a:solidFill>
                  <a:schemeClr val="tx1"/>
                </a:solidFill>
              </a:rPr>
              <a:t>oleh</a:t>
            </a:r>
            <a:r>
              <a:rPr lang="en-US" sz="2800" dirty="0">
                <a:solidFill>
                  <a:schemeClr val="tx1"/>
                </a:solidFill>
              </a:rPr>
              <a:t> </a:t>
            </a:r>
            <a:r>
              <a:rPr lang="en-US" sz="2800" dirty="0" err="1">
                <a:solidFill>
                  <a:schemeClr val="tx1"/>
                </a:solidFill>
              </a:rPr>
              <a:t>manajer</a:t>
            </a:r>
            <a:r>
              <a:rPr lang="en-US" sz="2800" dirty="0">
                <a:solidFill>
                  <a:schemeClr val="tx1"/>
                </a:solidFill>
              </a:rPr>
              <a:t> </a:t>
            </a:r>
            <a:r>
              <a:rPr lang="en-US" sz="2800" dirty="0" err="1">
                <a:solidFill>
                  <a:schemeClr val="tx1"/>
                </a:solidFill>
              </a:rPr>
              <a:t>keuangan</a:t>
            </a:r>
            <a:endParaRPr lang="en-US" sz="2800" dirty="0">
              <a:solidFill>
                <a:schemeClr val="tx1"/>
              </a:solidFill>
            </a:endParaRPr>
          </a:p>
          <a:p>
            <a:pPr marL="344488" indent="-344488" algn="l" eaLnBrk="1" fontAlgn="auto" hangingPunct="1">
              <a:lnSpc>
                <a:spcPct val="80000"/>
              </a:lnSpc>
              <a:spcAft>
                <a:spcPts val="0"/>
              </a:spcAft>
              <a:buFont typeface="Wingdings 2"/>
              <a:buNone/>
              <a:defRPr/>
            </a:pPr>
            <a:endParaRPr lang="en-US" sz="2800" dirty="0">
              <a:solidFill>
                <a:schemeClr val="tx1"/>
              </a:solidFill>
            </a:endParaRPr>
          </a:p>
          <a:p>
            <a:pPr marL="344488" indent="-344488" algn="l" eaLnBrk="1" fontAlgn="auto" hangingPunct="1">
              <a:lnSpc>
                <a:spcPct val="80000"/>
              </a:lnSpc>
              <a:spcAft>
                <a:spcPts val="0"/>
              </a:spcAft>
              <a:buFontTx/>
              <a:buChar char="•"/>
              <a:defRPr/>
            </a:pPr>
            <a:r>
              <a:rPr lang="en-US" sz="2800" dirty="0" err="1">
                <a:solidFill>
                  <a:schemeClr val="tx1"/>
                </a:solidFill>
              </a:rPr>
              <a:t>Adalah</a:t>
            </a:r>
            <a:r>
              <a:rPr lang="en-US" sz="2800" dirty="0">
                <a:solidFill>
                  <a:schemeClr val="tx1"/>
                </a:solidFill>
              </a:rPr>
              <a:t> </a:t>
            </a:r>
            <a:r>
              <a:rPr lang="en-US" sz="2800" dirty="0" err="1">
                <a:solidFill>
                  <a:schemeClr val="tx1"/>
                </a:solidFill>
              </a:rPr>
              <a:t>seluruh</a:t>
            </a:r>
            <a:r>
              <a:rPr lang="en-US" sz="2800" dirty="0">
                <a:solidFill>
                  <a:schemeClr val="tx1"/>
                </a:solidFill>
              </a:rPr>
              <a:t> </a:t>
            </a:r>
            <a:r>
              <a:rPr lang="en-US" sz="2800" dirty="0" err="1">
                <a:solidFill>
                  <a:schemeClr val="tx1"/>
                </a:solidFill>
              </a:rPr>
              <a:t>aktivitas</a:t>
            </a:r>
            <a:r>
              <a:rPr lang="en-US" sz="2800" dirty="0">
                <a:solidFill>
                  <a:schemeClr val="tx1"/>
                </a:solidFill>
              </a:rPr>
              <a:t> </a:t>
            </a:r>
            <a:r>
              <a:rPr lang="en-US" sz="2800" dirty="0" err="1">
                <a:solidFill>
                  <a:schemeClr val="tx1"/>
                </a:solidFill>
              </a:rPr>
              <a:t>kegiatan</a:t>
            </a:r>
            <a:r>
              <a:rPr lang="en-US" sz="2800" dirty="0">
                <a:solidFill>
                  <a:schemeClr val="tx1"/>
                </a:solidFill>
              </a:rPr>
              <a:t> </a:t>
            </a:r>
            <a:r>
              <a:rPr lang="en-US" sz="2800" dirty="0" err="1">
                <a:solidFill>
                  <a:schemeClr val="tx1"/>
                </a:solidFill>
              </a:rPr>
              <a:t>perusahaan</a:t>
            </a:r>
            <a:r>
              <a:rPr lang="en-US" sz="2800" dirty="0">
                <a:solidFill>
                  <a:schemeClr val="tx1"/>
                </a:solidFill>
              </a:rPr>
              <a:t> yang </a:t>
            </a:r>
            <a:r>
              <a:rPr lang="en-US" sz="2800" dirty="0" err="1">
                <a:solidFill>
                  <a:schemeClr val="tx1"/>
                </a:solidFill>
              </a:rPr>
              <a:t>berhubungan</a:t>
            </a:r>
            <a:r>
              <a:rPr lang="en-US" sz="2800" dirty="0">
                <a:solidFill>
                  <a:schemeClr val="tx1"/>
                </a:solidFill>
              </a:rPr>
              <a:t> </a:t>
            </a:r>
            <a:r>
              <a:rPr lang="en-US" sz="2800" dirty="0" err="1">
                <a:solidFill>
                  <a:schemeClr val="tx1"/>
                </a:solidFill>
              </a:rPr>
              <a:t>dengan</a:t>
            </a:r>
            <a:r>
              <a:rPr lang="en-US" sz="2800" dirty="0">
                <a:solidFill>
                  <a:schemeClr val="tx1"/>
                </a:solidFill>
              </a:rPr>
              <a:t> </a:t>
            </a:r>
            <a:r>
              <a:rPr lang="en-US" sz="2800" dirty="0" err="1">
                <a:solidFill>
                  <a:schemeClr val="tx1"/>
                </a:solidFill>
              </a:rPr>
              <a:t>upaya</a:t>
            </a:r>
            <a:r>
              <a:rPr lang="en-US" sz="2800" dirty="0">
                <a:solidFill>
                  <a:schemeClr val="tx1"/>
                </a:solidFill>
              </a:rPr>
              <a:t> </a:t>
            </a:r>
            <a:r>
              <a:rPr lang="en-US" sz="2800" dirty="0" err="1">
                <a:solidFill>
                  <a:schemeClr val="tx1"/>
                </a:solidFill>
              </a:rPr>
              <a:t>untuk</a:t>
            </a:r>
            <a:r>
              <a:rPr lang="en-US" sz="2800" dirty="0">
                <a:solidFill>
                  <a:schemeClr val="tx1"/>
                </a:solidFill>
              </a:rPr>
              <a:t> </a:t>
            </a:r>
            <a:r>
              <a:rPr lang="en-US" sz="2800" dirty="0" err="1">
                <a:solidFill>
                  <a:schemeClr val="tx1"/>
                </a:solidFill>
              </a:rPr>
              <a:t>mendapatkan</a:t>
            </a:r>
            <a:r>
              <a:rPr lang="en-US" sz="2800" dirty="0">
                <a:solidFill>
                  <a:schemeClr val="tx1"/>
                </a:solidFill>
              </a:rPr>
              <a:t> </a:t>
            </a:r>
            <a:r>
              <a:rPr lang="en-US" sz="2800" dirty="0" err="1">
                <a:solidFill>
                  <a:schemeClr val="tx1"/>
                </a:solidFill>
              </a:rPr>
              <a:t>dana</a:t>
            </a:r>
            <a:r>
              <a:rPr lang="en-US" sz="2800" dirty="0">
                <a:solidFill>
                  <a:schemeClr val="tx1"/>
                </a:solidFill>
              </a:rPr>
              <a:t> </a:t>
            </a:r>
            <a:r>
              <a:rPr lang="en-US" sz="2800" dirty="0" err="1">
                <a:solidFill>
                  <a:schemeClr val="tx1"/>
                </a:solidFill>
              </a:rPr>
              <a:t>perusahaan</a:t>
            </a:r>
            <a:r>
              <a:rPr lang="en-US" sz="2800" dirty="0">
                <a:solidFill>
                  <a:schemeClr val="tx1"/>
                </a:solidFill>
              </a:rPr>
              <a:t> </a:t>
            </a:r>
            <a:r>
              <a:rPr lang="en-US" sz="2800" dirty="0" err="1">
                <a:solidFill>
                  <a:schemeClr val="tx1"/>
                </a:solidFill>
              </a:rPr>
              <a:t>dengan</a:t>
            </a:r>
            <a:r>
              <a:rPr lang="en-US" sz="2800" dirty="0">
                <a:solidFill>
                  <a:schemeClr val="tx1"/>
                </a:solidFill>
              </a:rPr>
              <a:t> </a:t>
            </a:r>
            <a:r>
              <a:rPr lang="en-US" sz="2800" dirty="0" err="1">
                <a:solidFill>
                  <a:schemeClr val="tx1"/>
                </a:solidFill>
              </a:rPr>
              <a:t>meminimalkan</a:t>
            </a:r>
            <a:r>
              <a:rPr lang="en-US" sz="2800" dirty="0">
                <a:solidFill>
                  <a:schemeClr val="tx1"/>
                </a:solidFill>
              </a:rPr>
              <a:t> </a:t>
            </a:r>
            <a:r>
              <a:rPr lang="en-US" sz="2800" dirty="0" err="1">
                <a:solidFill>
                  <a:schemeClr val="tx1"/>
                </a:solidFill>
              </a:rPr>
              <a:t>biaya</a:t>
            </a:r>
            <a:r>
              <a:rPr lang="en-US" sz="2800" dirty="0">
                <a:solidFill>
                  <a:schemeClr val="tx1"/>
                </a:solidFill>
              </a:rPr>
              <a:t> </a:t>
            </a:r>
            <a:r>
              <a:rPr lang="en-US" sz="2800" dirty="0" err="1">
                <a:solidFill>
                  <a:schemeClr val="tx1"/>
                </a:solidFill>
              </a:rPr>
              <a:t>serta</a:t>
            </a:r>
            <a:r>
              <a:rPr lang="en-US" sz="2800" dirty="0">
                <a:solidFill>
                  <a:schemeClr val="tx1"/>
                </a:solidFill>
              </a:rPr>
              <a:t> </a:t>
            </a:r>
            <a:r>
              <a:rPr lang="en-US" sz="2800" dirty="0" err="1">
                <a:solidFill>
                  <a:schemeClr val="tx1"/>
                </a:solidFill>
              </a:rPr>
              <a:t>upaya</a:t>
            </a:r>
            <a:r>
              <a:rPr lang="en-US" sz="2800" dirty="0">
                <a:solidFill>
                  <a:schemeClr val="tx1"/>
                </a:solidFill>
              </a:rPr>
              <a:t> </a:t>
            </a:r>
            <a:r>
              <a:rPr lang="en-US" sz="2800" dirty="0" err="1">
                <a:solidFill>
                  <a:schemeClr val="tx1"/>
                </a:solidFill>
              </a:rPr>
              <a:t>penggunaan</a:t>
            </a:r>
            <a:r>
              <a:rPr lang="en-US" sz="2800" dirty="0">
                <a:solidFill>
                  <a:schemeClr val="tx1"/>
                </a:solidFill>
              </a:rPr>
              <a:t> </a:t>
            </a:r>
            <a:r>
              <a:rPr lang="en-US" sz="2800" dirty="0" err="1">
                <a:solidFill>
                  <a:schemeClr val="tx1"/>
                </a:solidFill>
              </a:rPr>
              <a:t>dan</a:t>
            </a:r>
            <a:r>
              <a:rPr lang="en-US" sz="2800" dirty="0">
                <a:solidFill>
                  <a:schemeClr val="tx1"/>
                </a:solidFill>
              </a:rPr>
              <a:t> </a:t>
            </a:r>
            <a:r>
              <a:rPr lang="en-US" sz="2800" dirty="0" err="1">
                <a:solidFill>
                  <a:schemeClr val="tx1"/>
                </a:solidFill>
              </a:rPr>
              <a:t>pengalokasian</a:t>
            </a:r>
            <a:r>
              <a:rPr lang="en-US" sz="2800" dirty="0">
                <a:solidFill>
                  <a:schemeClr val="tx1"/>
                </a:solidFill>
              </a:rPr>
              <a:t> </a:t>
            </a:r>
            <a:r>
              <a:rPr lang="en-US" sz="2800" dirty="0" err="1">
                <a:solidFill>
                  <a:schemeClr val="tx1"/>
                </a:solidFill>
              </a:rPr>
              <a:t>dana</a:t>
            </a:r>
            <a:r>
              <a:rPr lang="en-US" sz="2800" dirty="0">
                <a:solidFill>
                  <a:schemeClr val="tx1"/>
                </a:solidFill>
              </a:rPr>
              <a:t> </a:t>
            </a:r>
            <a:r>
              <a:rPr lang="en-US" sz="2800" dirty="0" err="1">
                <a:solidFill>
                  <a:schemeClr val="tx1"/>
                </a:solidFill>
              </a:rPr>
              <a:t>tersebut</a:t>
            </a:r>
            <a:r>
              <a:rPr lang="en-US" sz="2800" dirty="0">
                <a:solidFill>
                  <a:schemeClr val="tx1"/>
                </a:solidFill>
              </a:rPr>
              <a:t> </a:t>
            </a:r>
            <a:r>
              <a:rPr lang="en-US" sz="2800" dirty="0" err="1">
                <a:solidFill>
                  <a:schemeClr val="tx1"/>
                </a:solidFill>
              </a:rPr>
              <a:t>secara</a:t>
            </a:r>
            <a:r>
              <a:rPr lang="en-US" sz="2800" dirty="0">
                <a:solidFill>
                  <a:schemeClr val="tx1"/>
                </a:solidFill>
              </a:rPr>
              <a:t> </a:t>
            </a:r>
            <a:r>
              <a:rPr lang="en-US" sz="2800" dirty="0" err="1">
                <a:solidFill>
                  <a:schemeClr val="tx1"/>
                </a:solidFill>
              </a:rPr>
              <a:t>efesien</a:t>
            </a:r>
            <a:endParaRPr lang="en-US" sz="2800" dirty="0">
              <a:solidFill>
                <a:schemeClr val="tx1"/>
              </a:solidFill>
            </a:endParaRPr>
          </a:p>
        </p:txBody>
      </p:sp>
      <p:sp>
        <p:nvSpPr>
          <p:cNvPr id="5" name="Slide Number Placeholder 4"/>
          <p:cNvSpPr>
            <a:spLocks noGrp="1"/>
          </p:cNvSpPr>
          <p:nvPr>
            <p:ph type="sldNum" sz="quarter" idx="12"/>
          </p:nvPr>
        </p:nvSpPr>
        <p:spPr/>
        <p:txBody>
          <a:bodyPr/>
          <a:lstStyle/>
          <a:p>
            <a:pPr>
              <a:defRPr/>
            </a:pPr>
            <a:fld id="{66143E37-9F21-4CA3-8E3A-6217F7ECC07C}" type="slidenum">
              <a:rPr lang="en-US" smtClean="0"/>
              <a:pPr>
                <a:defRPr/>
              </a:pPr>
              <a:t>2</a:t>
            </a:fld>
            <a:endParaRPr lang="en-US"/>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886700" cy="1136898"/>
          </a:xfrm>
        </p:spPr>
        <p:txBody>
          <a:bodyPr/>
          <a:lstStyle/>
          <a:p>
            <a:r>
              <a:rPr lang="en-US" dirty="0" err="1"/>
              <a:t>Prinsip-prinsip</a:t>
            </a:r>
            <a:r>
              <a:rPr lang="en-US" dirty="0"/>
              <a:t> </a:t>
            </a:r>
            <a:r>
              <a:rPr lang="en-US" dirty="0" err="1"/>
              <a:t>keuangan</a:t>
            </a:r>
            <a:endParaRPr lang="en-US" dirty="0"/>
          </a:p>
        </p:txBody>
      </p:sp>
      <p:sp>
        <p:nvSpPr>
          <p:cNvPr id="3" name="Content Placeholder 2"/>
          <p:cNvSpPr>
            <a:spLocks noGrp="1"/>
          </p:cNvSpPr>
          <p:nvPr>
            <p:ph idx="1"/>
          </p:nvPr>
        </p:nvSpPr>
        <p:spPr>
          <a:xfrm>
            <a:off x="206062" y="1146220"/>
            <a:ext cx="8615966" cy="5525035"/>
          </a:xfrm>
        </p:spPr>
        <p:txBody>
          <a:bodyPr>
            <a:normAutofit/>
          </a:bodyPr>
          <a:lstStyle/>
          <a:p>
            <a:pPr marL="609600" indent="-609600"/>
            <a:r>
              <a:rPr lang="id-ID" sz="2000" b="1" dirty="0">
                <a:latin typeface="Aparajita" panose="020B0604020202020204" pitchFamily="34" charset="0"/>
                <a:cs typeface="Aparajita" panose="020B0604020202020204" pitchFamily="34" charset="0"/>
              </a:rPr>
              <a:t>Prinsip self interest behavior</a:t>
            </a:r>
            <a:endParaRPr lang="en-US" sz="2000" b="1" dirty="0">
              <a:latin typeface="Aparajita" panose="020B0604020202020204" pitchFamily="34" charset="0"/>
              <a:cs typeface="Aparajita" panose="020B0604020202020204" pitchFamily="34" charset="0"/>
            </a:endParaRPr>
          </a:p>
          <a:p>
            <a:pPr marL="1066800" lvl="1" indent="-609600"/>
            <a:r>
              <a:rPr lang="en-US" sz="1600" dirty="0">
                <a:latin typeface="Aparajita" panose="020B0604020202020204" pitchFamily="34" charset="0"/>
                <a:cs typeface="Aparajita" panose="020B0604020202020204" pitchFamily="34" charset="0"/>
              </a:rPr>
              <a:t>Orang </a:t>
            </a:r>
            <a:r>
              <a:rPr lang="en-US" sz="1600" dirty="0" err="1">
                <a:latin typeface="Aparajita" panose="020B0604020202020204" pitchFamily="34" charset="0"/>
                <a:cs typeface="Aparajita" panose="020B0604020202020204" pitchFamily="34" charset="0"/>
              </a:rPr>
              <a:t>akan</a:t>
            </a:r>
            <a:r>
              <a:rPr lang="en-US" sz="1600" dirty="0">
                <a:latin typeface="Aparajita" panose="020B0604020202020204" pitchFamily="34" charset="0"/>
                <a:cs typeface="Aparajita" panose="020B0604020202020204" pitchFamily="34" charset="0"/>
              </a:rPr>
              <a:t> </a:t>
            </a:r>
            <a:r>
              <a:rPr lang="en-US" sz="1600" dirty="0" err="1">
                <a:latin typeface="Aparajita" panose="020B0604020202020204" pitchFamily="34" charset="0"/>
                <a:cs typeface="Aparajita" panose="020B0604020202020204" pitchFamily="34" charset="0"/>
              </a:rPr>
              <a:t>memilih</a:t>
            </a:r>
            <a:r>
              <a:rPr lang="en-US" sz="1600" dirty="0">
                <a:latin typeface="Aparajita" panose="020B0604020202020204" pitchFamily="34" charset="0"/>
                <a:cs typeface="Aparajita" panose="020B0604020202020204" pitchFamily="34" charset="0"/>
              </a:rPr>
              <a:t> </a:t>
            </a:r>
            <a:r>
              <a:rPr lang="en-US" sz="1600" dirty="0" err="1">
                <a:latin typeface="Aparajita" panose="020B0604020202020204" pitchFamily="34" charset="0"/>
                <a:cs typeface="Aparajita" panose="020B0604020202020204" pitchFamily="34" charset="0"/>
              </a:rPr>
              <a:t>tindakan</a:t>
            </a:r>
            <a:r>
              <a:rPr lang="en-US" sz="1600" dirty="0">
                <a:latin typeface="Aparajita" panose="020B0604020202020204" pitchFamily="34" charset="0"/>
                <a:cs typeface="Aparajita" panose="020B0604020202020204" pitchFamily="34" charset="0"/>
              </a:rPr>
              <a:t> yang </a:t>
            </a:r>
            <a:r>
              <a:rPr lang="en-US" sz="1600" dirty="0" err="1">
                <a:latin typeface="Aparajita" panose="020B0604020202020204" pitchFamily="34" charset="0"/>
                <a:cs typeface="Aparajita" panose="020B0604020202020204" pitchFamily="34" charset="0"/>
              </a:rPr>
              <a:t>memberikan</a:t>
            </a:r>
            <a:r>
              <a:rPr lang="en-US" sz="1600" dirty="0">
                <a:latin typeface="Aparajita" panose="020B0604020202020204" pitchFamily="34" charset="0"/>
                <a:cs typeface="Aparajita" panose="020B0604020202020204" pitchFamily="34" charset="0"/>
              </a:rPr>
              <a:t> </a:t>
            </a:r>
            <a:r>
              <a:rPr lang="en-US" sz="1600" dirty="0" err="1">
                <a:latin typeface="Aparajita" panose="020B0604020202020204" pitchFamily="34" charset="0"/>
                <a:cs typeface="Aparajita" panose="020B0604020202020204" pitchFamily="34" charset="0"/>
              </a:rPr>
              <a:t>keuntungan</a:t>
            </a:r>
            <a:r>
              <a:rPr lang="en-US" sz="1600" dirty="0">
                <a:latin typeface="Aparajita" panose="020B0604020202020204" pitchFamily="34" charset="0"/>
                <a:cs typeface="Aparajita" panose="020B0604020202020204" pitchFamily="34" charset="0"/>
              </a:rPr>
              <a:t> yang </a:t>
            </a:r>
            <a:r>
              <a:rPr lang="en-US" sz="1600" dirty="0" err="1">
                <a:latin typeface="Aparajita" panose="020B0604020202020204" pitchFamily="34" charset="0"/>
                <a:cs typeface="Aparajita" panose="020B0604020202020204" pitchFamily="34" charset="0"/>
              </a:rPr>
              <a:t>terbaik</a:t>
            </a:r>
            <a:endParaRPr lang="en-US" sz="1600" dirty="0">
              <a:latin typeface="Aparajita" panose="020B0604020202020204" pitchFamily="34" charset="0"/>
              <a:cs typeface="Aparajita" panose="020B0604020202020204" pitchFamily="34" charset="0"/>
            </a:endParaRPr>
          </a:p>
          <a:p>
            <a:pPr marL="609600" indent="-609600"/>
            <a:r>
              <a:rPr lang="id-ID" sz="2000" b="1" dirty="0">
                <a:latin typeface="Aparajita" panose="020B0604020202020204" pitchFamily="34" charset="0"/>
                <a:cs typeface="Aparajita" panose="020B0604020202020204" pitchFamily="34" charset="0"/>
              </a:rPr>
              <a:t>Prinsip risk aversion</a:t>
            </a:r>
            <a:endParaRPr lang="en-US" sz="2000" b="1" dirty="0">
              <a:latin typeface="Aparajita" panose="020B0604020202020204" pitchFamily="34" charset="0"/>
              <a:cs typeface="Aparajita" panose="020B0604020202020204" pitchFamily="34" charset="0"/>
            </a:endParaRPr>
          </a:p>
          <a:p>
            <a:pPr marL="1066800" lvl="1" indent="-609600"/>
            <a:r>
              <a:rPr lang="en-US" sz="1600" dirty="0">
                <a:latin typeface="Aparajita" panose="020B0604020202020204" pitchFamily="34" charset="0"/>
                <a:cs typeface="Aparajita" panose="020B0604020202020204" pitchFamily="34" charset="0"/>
              </a:rPr>
              <a:t>Orang </a:t>
            </a:r>
            <a:r>
              <a:rPr lang="en-US" sz="1600" dirty="0" err="1">
                <a:latin typeface="Aparajita" panose="020B0604020202020204" pitchFamily="34" charset="0"/>
                <a:cs typeface="Aparajita" panose="020B0604020202020204" pitchFamily="34" charset="0"/>
              </a:rPr>
              <a:t>akan</a:t>
            </a:r>
            <a:r>
              <a:rPr lang="en-US" sz="1600" dirty="0">
                <a:latin typeface="Aparajita" panose="020B0604020202020204" pitchFamily="34" charset="0"/>
                <a:cs typeface="Aparajita" panose="020B0604020202020204" pitchFamily="34" charset="0"/>
              </a:rPr>
              <a:t> </a:t>
            </a:r>
            <a:r>
              <a:rPr lang="en-US" sz="1600" dirty="0" err="1">
                <a:latin typeface="Aparajita" panose="020B0604020202020204" pitchFamily="34" charset="0"/>
                <a:cs typeface="Aparajita" panose="020B0604020202020204" pitchFamily="34" charset="0"/>
              </a:rPr>
              <a:t>memilih</a:t>
            </a:r>
            <a:r>
              <a:rPr lang="en-US" sz="1600" dirty="0">
                <a:latin typeface="Aparajita" panose="020B0604020202020204" pitchFamily="34" charset="0"/>
                <a:cs typeface="Aparajita" panose="020B0604020202020204" pitchFamily="34" charset="0"/>
              </a:rPr>
              <a:t> alternative </a:t>
            </a:r>
            <a:r>
              <a:rPr lang="en-US" sz="1600" dirty="0" err="1">
                <a:latin typeface="Aparajita" panose="020B0604020202020204" pitchFamily="34" charset="0"/>
                <a:cs typeface="Aparajita" panose="020B0604020202020204" pitchFamily="34" charset="0"/>
              </a:rPr>
              <a:t>dengan</a:t>
            </a:r>
            <a:r>
              <a:rPr lang="en-US" sz="1600" dirty="0">
                <a:latin typeface="Aparajita" panose="020B0604020202020204" pitchFamily="34" charset="0"/>
                <a:cs typeface="Aparajita" panose="020B0604020202020204" pitchFamily="34" charset="0"/>
              </a:rPr>
              <a:t> </a:t>
            </a:r>
            <a:r>
              <a:rPr lang="en-US" sz="1600" dirty="0" err="1">
                <a:latin typeface="Aparajita" panose="020B0604020202020204" pitchFamily="34" charset="0"/>
                <a:cs typeface="Aparajita" panose="020B0604020202020204" pitchFamily="34" charset="0"/>
              </a:rPr>
              <a:t>rasio</a:t>
            </a:r>
            <a:r>
              <a:rPr lang="en-US" sz="1600" dirty="0">
                <a:latin typeface="Aparajita" panose="020B0604020202020204" pitchFamily="34" charset="0"/>
                <a:cs typeface="Aparajita" panose="020B0604020202020204" pitchFamily="34" charset="0"/>
              </a:rPr>
              <a:t> </a:t>
            </a:r>
            <a:r>
              <a:rPr lang="en-US" sz="1600" dirty="0" err="1">
                <a:latin typeface="Aparajita" panose="020B0604020202020204" pitchFamily="34" charset="0"/>
                <a:cs typeface="Aparajita" panose="020B0604020202020204" pitchFamily="34" charset="0"/>
              </a:rPr>
              <a:t>keuntungan</a:t>
            </a:r>
            <a:r>
              <a:rPr lang="en-US" sz="1600" dirty="0">
                <a:latin typeface="Aparajita" panose="020B0604020202020204" pitchFamily="34" charset="0"/>
                <a:cs typeface="Aparajita" panose="020B0604020202020204" pitchFamily="34" charset="0"/>
              </a:rPr>
              <a:t> (return) yang </a:t>
            </a:r>
            <a:r>
              <a:rPr lang="en-US" sz="1600" dirty="0" err="1">
                <a:latin typeface="Aparajita" panose="020B0604020202020204" pitchFamily="34" charset="0"/>
                <a:cs typeface="Aparajita" panose="020B0604020202020204" pitchFamily="34" charset="0"/>
              </a:rPr>
              <a:t>tinggi</a:t>
            </a:r>
            <a:r>
              <a:rPr lang="en-US" sz="1600" dirty="0">
                <a:latin typeface="Aparajita" panose="020B0604020202020204" pitchFamily="34" charset="0"/>
                <a:cs typeface="Aparajita" panose="020B0604020202020204" pitchFamily="34" charset="0"/>
              </a:rPr>
              <a:t>, </a:t>
            </a:r>
            <a:r>
              <a:rPr lang="en-US" sz="1600" dirty="0" err="1">
                <a:latin typeface="Aparajita" panose="020B0604020202020204" pitchFamily="34" charset="0"/>
                <a:cs typeface="Aparajita" panose="020B0604020202020204" pitchFamily="34" charset="0"/>
              </a:rPr>
              <a:t>dengan</a:t>
            </a:r>
            <a:r>
              <a:rPr lang="en-US" sz="1600" dirty="0">
                <a:latin typeface="Aparajita" panose="020B0604020202020204" pitchFamily="34" charset="0"/>
                <a:cs typeface="Aparajita" panose="020B0604020202020204" pitchFamily="34" charset="0"/>
              </a:rPr>
              <a:t> </a:t>
            </a:r>
            <a:r>
              <a:rPr lang="en-US" sz="1600" dirty="0" err="1">
                <a:latin typeface="Aparajita" panose="020B0604020202020204" pitchFamily="34" charset="0"/>
                <a:cs typeface="Aparajita" panose="020B0604020202020204" pitchFamily="34" charset="0"/>
              </a:rPr>
              <a:t>resiko</a:t>
            </a:r>
            <a:r>
              <a:rPr lang="en-US" sz="1600" dirty="0">
                <a:latin typeface="Aparajita" panose="020B0604020202020204" pitchFamily="34" charset="0"/>
                <a:cs typeface="Aparajita" panose="020B0604020202020204" pitchFamily="34" charset="0"/>
              </a:rPr>
              <a:t> yang </a:t>
            </a:r>
            <a:r>
              <a:rPr lang="en-US" sz="1600" dirty="0" err="1">
                <a:latin typeface="Aparajita" panose="020B0604020202020204" pitchFamily="34" charset="0"/>
                <a:cs typeface="Aparajita" panose="020B0604020202020204" pitchFamily="34" charset="0"/>
              </a:rPr>
              <a:t>rendah</a:t>
            </a:r>
            <a:endParaRPr lang="en-US" sz="1600" dirty="0">
              <a:latin typeface="Aparajita" panose="020B0604020202020204" pitchFamily="34" charset="0"/>
              <a:cs typeface="Aparajita" panose="020B0604020202020204" pitchFamily="34" charset="0"/>
            </a:endParaRPr>
          </a:p>
          <a:p>
            <a:pPr marL="609600" indent="-609600"/>
            <a:r>
              <a:rPr lang="id-ID" sz="2000" b="1" dirty="0">
                <a:latin typeface="Aparajita" panose="020B0604020202020204" pitchFamily="34" charset="0"/>
                <a:cs typeface="Aparajita" panose="020B0604020202020204" pitchFamily="34" charset="0"/>
              </a:rPr>
              <a:t>Prinsip diversification</a:t>
            </a:r>
            <a:endParaRPr lang="en-US" sz="2000" b="1" dirty="0">
              <a:latin typeface="Aparajita" panose="020B0604020202020204" pitchFamily="34" charset="0"/>
              <a:cs typeface="Aparajita" panose="020B0604020202020204" pitchFamily="34" charset="0"/>
            </a:endParaRPr>
          </a:p>
          <a:p>
            <a:pPr marL="1066800" lvl="1" indent="-609600"/>
            <a:r>
              <a:rPr lang="en-US" sz="1600" dirty="0" err="1">
                <a:latin typeface="Aparajita" panose="020B0604020202020204" pitchFamily="34" charset="0"/>
                <a:cs typeface="Aparajita" panose="020B0604020202020204" pitchFamily="34" charset="0"/>
              </a:rPr>
              <a:t>Diversifikasi</a:t>
            </a:r>
            <a:r>
              <a:rPr lang="en-US" sz="1600" dirty="0">
                <a:latin typeface="Aparajita" panose="020B0604020202020204" pitchFamily="34" charset="0"/>
                <a:cs typeface="Aparajita" panose="020B0604020202020204" pitchFamily="34" charset="0"/>
              </a:rPr>
              <a:t> </a:t>
            </a:r>
            <a:r>
              <a:rPr lang="en-US" sz="1600" dirty="0" err="1">
                <a:latin typeface="Aparajita" panose="020B0604020202020204" pitchFamily="34" charset="0"/>
                <a:cs typeface="Aparajita" panose="020B0604020202020204" pitchFamily="34" charset="0"/>
              </a:rPr>
              <a:t>itu</a:t>
            </a:r>
            <a:r>
              <a:rPr lang="en-US" sz="1600" dirty="0">
                <a:latin typeface="Aparajita" panose="020B0604020202020204" pitchFamily="34" charset="0"/>
                <a:cs typeface="Aparajita" panose="020B0604020202020204" pitchFamily="34" charset="0"/>
              </a:rPr>
              <a:t> </a:t>
            </a:r>
            <a:r>
              <a:rPr lang="en-US" sz="1600" dirty="0" err="1">
                <a:latin typeface="Aparajita" panose="020B0604020202020204" pitchFamily="34" charset="0"/>
                <a:cs typeface="Aparajita" panose="020B0604020202020204" pitchFamily="34" charset="0"/>
              </a:rPr>
              <a:t>menguntungkan</a:t>
            </a:r>
            <a:r>
              <a:rPr lang="en-US" sz="1600" dirty="0">
                <a:latin typeface="Aparajita" panose="020B0604020202020204" pitchFamily="34" charset="0"/>
                <a:cs typeface="Aparajita" panose="020B0604020202020204" pitchFamily="34" charset="0"/>
              </a:rPr>
              <a:t> </a:t>
            </a:r>
            <a:r>
              <a:rPr lang="en-US" sz="1600" dirty="0" err="1">
                <a:latin typeface="Aparajita" panose="020B0604020202020204" pitchFamily="34" charset="0"/>
                <a:cs typeface="Aparajita" panose="020B0604020202020204" pitchFamily="34" charset="0"/>
              </a:rPr>
              <a:t>karena</a:t>
            </a:r>
            <a:r>
              <a:rPr lang="en-US" sz="1600" dirty="0">
                <a:latin typeface="Aparajita" panose="020B0604020202020204" pitchFamily="34" charset="0"/>
                <a:cs typeface="Aparajita" panose="020B0604020202020204" pitchFamily="34" charset="0"/>
              </a:rPr>
              <a:t> </a:t>
            </a:r>
            <a:r>
              <a:rPr lang="en-US" sz="1600" dirty="0" err="1">
                <a:latin typeface="Aparajita" panose="020B0604020202020204" pitchFamily="34" charset="0"/>
                <a:cs typeface="Aparajita" panose="020B0604020202020204" pitchFamily="34" charset="0"/>
              </a:rPr>
              <a:t>dapag</a:t>
            </a:r>
            <a:r>
              <a:rPr lang="en-US" sz="1600" dirty="0">
                <a:latin typeface="Aparajita" panose="020B0604020202020204" pitchFamily="34" charset="0"/>
                <a:cs typeface="Aparajita" panose="020B0604020202020204" pitchFamily="34" charset="0"/>
              </a:rPr>
              <a:t> </a:t>
            </a:r>
            <a:r>
              <a:rPr lang="en-US" sz="1600" dirty="0" err="1">
                <a:latin typeface="Aparajita" panose="020B0604020202020204" pitchFamily="34" charset="0"/>
                <a:cs typeface="Aparajita" panose="020B0604020202020204" pitchFamily="34" charset="0"/>
              </a:rPr>
              <a:t>meningkatkan</a:t>
            </a:r>
            <a:r>
              <a:rPr lang="en-US" sz="1600" dirty="0">
                <a:latin typeface="Aparajita" panose="020B0604020202020204" pitchFamily="34" charset="0"/>
                <a:cs typeface="Aparajita" panose="020B0604020202020204" pitchFamily="34" charset="0"/>
              </a:rPr>
              <a:t> return </a:t>
            </a:r>
            <a:r>
              <a:rPr lang="en-US" sz="1600" dirty="0" err="1">
                <a:latin typeface="Aparajita" panose="020B0604020202020204" pitchFamily="34" charset="0"/>
                <a:cs typeface="Aparajita" panose="020B0604020202020204" pitchFamily="34" charset="0"/>
              </a:rPr>
              <a:t>dan</a:t>
            </a:r>
            <a:r>
              <a:rPr lang="en-US" sz="1600" dirty="0">
                <a:latin typeface="Aparajita" panose="020B0604020202020204" pitchFamily="34" charset="0"/>
                <a:cs typeface="Aparajita" panose="020B0604020202020204" pitchFamily="34" charset="0"/>
              </a:rPr>
              <a:t> </a:t>
            </a:r>
            <a:r>
              <a:rPr lang="en-US" sz="1600" dirty="0" err="1">
                <a:latin typeface="Aparajita" panose="020B0604020202020204" pitchFamily="34" charset="0"/>
                <a:cs typeface="Aparajita" panose="020B0604020202020204" pitchFamily="34" charset="0"/>
              </a:rPr>
              <a:t>menurunkan</a:t>
            </a:r>
            <a:r>
              <a:rPr lang="en-US" sz="1600" dirty="0">
                <a:latin typeface="Aparajita" panose="020B0604020202020204" pitchFamily="34" charset="0"/>
                <a:cs typeface="Aparajita" panose="020B0604020202020204" pitchFamily="34" charset="0"/>
              </a:rPr>
              <a:t> </a:t>
            </a:r>
            <a:r>
              <a:rPr lang="en-US" sz="1600" dirty="0" err="1">
                <a:latin typeface="Aparajita" panose="020B0604020202020204" pitchFamily="34" charset="0"/>
                <a:cs typeface="Aparajita" panose="020B0604020202020204" pitchFamily="34" charset="0"/>
              </a:rPr>
              <a:t>resiko</a:t>
            </a:r>
            <a:endParaRPr lang="en-US" sz="1600" dirty="0">
              <a:latin typeface="Aparajita" panose="020B0604020202020204" pitchFamily="34" charset="0"/>
              <a:cs typeface="Aparajita" panose="020B0604020202020204" pitchFamily="34" charset="0"/>
            </a:endParaRPr>
          </a:p>
          <a:p>
            <a:pPr marL="609600" indent="-609600"/>
            <a:r>
              <a:rPr lang="id-ID" sz="2000" b="1" dirty="0">
                <a:latin typeface="Aparajita" panose="020B0604020202020204" pitchFamily="34" charset="0"/>
                <a:cs typeface="Aparajita" panose="020B0604020202020204" pitchFamily="34" charset="0"/>
              </a:rPr>
              <a:t>Prinsip incremental benefit</a:t>
            </a:r>
            <a:endParaRPr lang="en-US" sz="2000" b="1" dirty="0">
              <a:latin typeface="Aparajita" panose="020B0604020202020204" pitchFamily="34" charset="0"/>
              <a:cs typeface="Aparajita" panose="020B0604020202020204" pitchFamily="34" charset="0"/>
            </a:endParaRPr>
          </a:p>
          <a:p>
            <a:pPr marL="1066800" lvl="1" indent="-609600"/>
            <a:r>
              <a:rPr lang="en-US" sz="1600" dirty="0" err="1">
                <a:latin typeface="Aparajita" panose="020B0604020202020204" pitchFamily="34" charset="0"/>
                <a:cs typeface="Aparajita" panose="020B0604020202020204" pitchFamily="34" charset="0"/>
              </a:rPr>
              <a:t>Semua</a:t>
            </a:r>
            <a:r>
              <a:rPr lang="en-US" sz="1600" dirty="0">
                <a:latin typeface="Aparajita" panose="020B0604020202020204" pitchFamily="34" charset="0"/>
                <a:cs typeface="Aparajita" panose="020B0604020202020204" pitchFamily="34" charset="0"/>
              </a:rPr>
              <a:t> </a:t>
            </a:r>
            <a:r>
              <a:rPr lang="en-US" sz="1600" dirty="0" err="1">
                <a:latin typeface="Aparajita" panose="020B0604020202020204" pitchFamily="34" charset="0"/>
                <a:cs typeface="Aparajita" panose="020B0604020202020204" pitchFamily="34" charset="0"/>
              </a:rPr>
              <a:t>keputusan</a:t>
            </a:r>
            <a:r>
              <a:rPr lang="en-US" sz="1600" dirty="0">
                <a:latin typeface="Aparajita" panose="020B0604020202020204" pitchFamily="34" charset="0"/>
                <a:cs typeface="Aparajita" panose="020B0604020202020204" pitchFamily="34" charset="0"/>
              </a:rPr>
              <a:t> </a:t>
            </a:r>
            <a:r>
              <a:rPr lang="en-US" sz="1600" dirty="0" err="1">
                <a:latin typeface="Aparajita" panose="020B0604020202020204" pitchFamily="34" charset="0"/>
                <a:cs typeface="Aparajita" panose="020B0604020202020204" pitchFamily="34" charset="0"/>
              </a:rPr>
              <a:t>harus</a:t>
            </a:r>
            <a:r>
              <a:rPr lang="en-US" sz="1600" dirty="0">
                <a:latin typeface="Aparajita" panose="020B0604020202020204" pitchFamily="34" charset="0"/>
                <a:cs typeface="Aparajita" panose="020B0604020202020204" pitchFamily="34" charset="0"/>
              </a:rPr>
              <a:t> </a:t>
            </a:r>
            <a:r>
              <a:rPr lang="en-US" sz="1600" dirty="0" err="1">
                <a:latin typeface="Aparajita" panose="020B0604020202020204" pitchFamily="34" charset="0"/>
                <a:cs typeface="Aparajita" panose="020B0604020202020204" pitchFamily="34" charset="0"/>
              </a:rPr>
              <a:t>didasarkan</a:t>
            </a:r>
            <a:r>
              <a:rPr lang="en-US" sz="1600" dirty="0">
                <a:latin typeface="Aparajita" panose="020B0604020202020204" pitchFamily="34" charset="0"/>
                <a:cs typeface="Aparajita" panose="020B0604020202020204" pitchFamily="34" charset="0"/>
              </a:rPr>
              <a:t> </a:t>
            </a:r>
            <a:r>
              <a:rPr lang="en-US" sz="1600" dirty="0" err="1">
                <a:latin typeface="Aparajita" panose="020B0604020202020204" pitchFamily="34" charset="0"/>
                <a:cs typeface="Aparajita" panose="020B0604020202020204" pitchFamily="34" charset="0"/>
              </a:rPr>
              <a:t>pada</a:t>
            </a:r>
            <a:r>
              <a:rPr lang="en-US" sz="1600" dirty="0">
                <a:latin typeface="Aparajita" panose="020B0604020202020204" pitchFamily="34" charset="0"/>
                <a:cs typeface="Aparajita" panose="020B0604020202020204" pitchFamily="34" charset="0"/>
              </a:rPr>
              <a:t> </a:t>
            </a:r>
            <a:r>
              <a:rPr lang="en-US" sz="1600" dirty="0" err="1">
                <a:latin typeface="Aparajita" panose="020B0604020202020204" pitchFamily="34" charset="0"/>
                <a:cs typeface="Aparajita" panose="020B0604020202020204" pitchFamily="34" charset="0"/>
              </a:rPr>
              <a:t>selisih</a:t>
            </a:r>
            <a:r>
              <a:rPr lang="en-US" sz="1600" dirty="0">
                <a:latin typeface="Aparajita" panose="020B0604020202020204" pitchFamily="34" charset="0"/>
                <a:cs typeface="Aparajita" panose="020B0604020202020204" pitchFamily="34" charset="0"/>
              </a:rPr>
              <a:t> </a:t>
            </a:r>
            <a:r>
              <a:rPr lang="en-US" sz="1600" dirty="0" err="1">
                <a:latin typeface="Aparajita" panose="020B0604020202020204" pitchFamily="34" charset="0"/>
                <a:cs typeface="Aparajita" panose="020B0604020202020204" pitchFamily="34" charset="0"/>
              </a:rPr>
              <a:t>antara</a:t>
            </a:r>
            <a:r>
              <a:rPr lang="en-US" sz="1600" dirty="0">
                <a:latin typeface="Aparajita" panose="020B0604020202020204" pitchFamily="34" charset="0"/>
                <a:cs typeface="Aparajita" panose="020B0604020202020204" pitchFamily="34" charset="0"/>
              </a:rPr>
              <a:t> </a:t>
            </a:r>
            <a:r>
              <a:rPr lang="en-US" sz="1600" dirty="0" err="1">
                <a:latin typeface="Aparajita" panose="020B0604020202020204" pitchFamily="34" charset="0"/>
                <a:cs typeface="Aparajita" panose="020B0604020202020204" pitchFamily="34" charset="0"/>
              </a:rPr>
              <a:t>nilai</a:t>
            </a:r>
            <a:r>
              <a:rPr lang="en-US" sz="1600" dirty="0">
                <a:latin typeface="Aparajita" panose="020B0604020202020204" pitchFamily="34" charset="0"/>
                <a:cs typeface="Aparajita" panose="020B0604020202020204" pitchFamily="34" charset="0"/>
              </a:rPr>
              <a:t> </a:t>
            </a:r>
            <a:r>
              <a:rPr lang="en-US" sz="1600" dirty="0" err="1">
                <a:latin typeface="Aparajita" panose="020B0604020202020204" pitchFamily="34" charset="0"/>
                <a:cs typeface="Aparajita" panose="020B0604020202020204" pitchFamily="34" charset="0"/>
              </a:rPr>
              <a:t>dengan</a:t>
            </a:r>
            <a:r>
              <a:rPr lang="en-US" sz="1600" dirty="0">
                <a:latin typeface="Aparajita" panose="020B0604020202020204" pitchFamily="34" charset="0"/>
                <a:cs typeface="Aparajita" panose="020B0604020202020204" pitchFamily="34" charset="0"/>
              </a:rPr>
              <a:t> alternative </a:t>
            </a:r>
            <a:r>
              <a:rPr lang="en-US" sz="1600" dirty="0" err="1">
                <a:latin typeface="Aparajita" panose="020B0604020202020204" pitchFamily="34" charset="0"/>
                <a:cs typeface="Aparajita" panose="020B0604020202020204" pitchFamily="34" charset="0"/>
              </a:rPr>
              <a:t>dan</a:t>
            </a:r>
            <a:r>
              <a:rPr lang="en-US" sz="1600" dirty="0">
                <a:latin typeface="Aparajita" panose="020B0604020202020204" pitchFamily="34" charset="0"/>
                <a:cs typeface="Aparajita" panose="020B0604020202020204" pitchFamily="34" charset="0"/>
              </a:rPr>
              <a:t> </a:t>
            </a:r>
            <a:r>
              <a:rPr lang="en-US" sz="1600" dirty="0" err="1">
                <a:latin typeface="Aparajita" panose="020B0604020202020204" pitchFamily="34" charset="0"/>
                <a:cs typeface="Aparajita" panose="020B0604020202020204" pitchFamily="34" charset="0"/>
              </a:rPr>
              <a:t>nilai</a:t>
            </a:r>
            <a:r>
              <a:rPr lang="en-US" sz="1600" dirty="0">
                <a:latin typeface="Aparajita" panose="020B0604020202020204" pitchFamily="34" charset="0"/>
                <a:cs typeface="Aparajita" panose="020B0604020202020204" pitchFamily="34" charset="0"/>
              </a:rPr>
              <a:t> </a:t>
            </a:r>
            <a:r>
              <a:rPr lang="en-US" sz="1600" dirty="0" err="1">
                <a:latin typeface="Aparajita" panose="020B0604020202020204" pitchFamily="34" charset="0"/>
                <a:cs typeface="Aparajita" panose="020B0604020202020204" pitchFamily="34" charset="0"/>
              </a:rPr>
              <a:t>tanpa</a:t>
            </a:r>
            <a:r>
              <a:rPr lang="en-US" sz="1600" dirty="0">
                <a:latin typeface="Aparajita" panose="020B0604020202020204" pitchFamily="34" charset="0"/>
                <a:cs typeface="Aparajita" panose="020B0604020202020204" pitchFamily="34" charset="0"/>
              </a:rPr>
              <a:t> </a:t>
            </a:r>
            <a:r>
              <a:rPr lang="en-US" sz="1600" dirty="0" err="1">
                <a:latin typeface="Aparajita" panose="020B0604020202020204" pitchFamily="34" charset="0"/>
                <a:cs typeface="Aparajita" panose="020B0604020202020204" pitchFamily="34" charset="0"/>
              </a:rPr>
              <a:t>alternatif</a:t>
            </a:r>
            <a:endParaRPr lang="en-US" sz="1600" dirty="0">
              <a:latin typeface="Aparajita" panose="020B0604020202020204" pitchFamily="34" charset="0"/>
              <a:cs typeface="Aparajita" panose="020B0604020202020204" pitchFamily="34" charset="0"/>
            </a:endParaRPr>
          </a:p>
          <a:p>
            <a:pPr marL="609600" indent="-609600"/>
            <a:r>
              <a:rPr lang="id-ID" sz="2000" b="1" dirty="0">
                <a:latin typeface="Aparajita" panose="020B0604020202020204" pitchFamily="34" charset="0"/>
                <a:cs typeface="Aparajita" panose="020B0604020202020204" pitchFamily="34" charset="0"/>
              </a:rPr>
              <a:t>Prinsip signaling</a:t>
            </a:r>
            <a:endParaRPr lang="en-US" sz="2000" b="1" dirty="0">
              <a:latin typeface="Aparajita" panose="020B0604020202020204" pitchFamily="34" charset="0"/>
              <a:cs typeface="Aparajita" panose="020B0604020202020204" pitchFamily="34" charset="0"/>
            </a:endParaRPr>
          </a:p>
          <a:p>
            <a:pPr marL="1066800" lvl="1" indent="-609600"/>
            <a:r>
              <a:rPr lang="en-US" sz="1600" dirty="0" err="1">
                <a:latin typeface="Aparajita" panose="020B0604020202020204" pitchFamily="34" charset="0"/>
                <a:cs typeface="Aparajita" panose="020B0604020202020204" pitchFamily="34" charset="0"/>
              </a:rPr>
              <a:t>Setiap</a:t>
            </a:r>
            <a:r>
              <a:rPr lang="en-US" sz="1600" dirty="0">
                <a:latin typeface="Aparajita" panose="020B0604020202020204" pitchFamily="34" charset="0"/>
                <a:cs typeface="Aparajita" panose="020B0604020202020204" pitchFamily="34" charset="0"/>
              </a:rPr>
              <a:t> </a:t>
            </a:r>
            <a:r>
              <a:rPr lang="en-US" sz="1600" dirty="0" err="1">
                <a:latin typeface="Aparajita" panose="020B0604020202020204" pitchFamily="34" charset="0"/>
                <a:cs typeface="Aparajita" panose="020B0604020202020204" pitchFamily="34" charset="0"/>
              </a:rPr>
              <a:t>tindakan</a:t>
            </a:r>
            <a:r>
              <a:rPr lang="en-US" sz="1600" dirty="0">
                <a:latin typeface="Aparajita" panose="020B0604020202020204" pitchFamily="34" charset="0"/>
                <a:cs typeface="Aparajita" panose="020B0604020202020204" pitchFamily="34" charset="0"/>
              </a:rPr>
              <a:t> </a:t>
            </a:r>
            <a:r>
              <a:rPr lang="en-US" sz="1600" dirty="0" err="1">
                <a:latin typeface="Aparajita" panose="020B0604020202020204" pitchFamily="34" charset="0"/>
                <a:cs typeface="Aparajita" panose="020B0604020202020204" pitchFamily="34" charset="0"/>
              </a:rPr>
              <a:t>mengandung</a:t>
            </a:r>
            <a:r>
              <a:rPr lang="en-US" sz="1600" dirty="0">
                <a:latin typeface="Aparajita" panose="020B0604020202020204" pitchFamily="34" charset="0"/>
                <a:cs typeface="Aparajita" panose="020B0604020202020204" pitchFamily="34" charset="0"/>
              </a:rPr>
              <a:t> </a:t>
            </a:r>
            <a:r>
              <a:rPr lang="en-US" sz="1600" dirty="0" err="1">
                <a:latin typeface="Aparajita" panose="020B0604020202020204" pitchFamily="34" charset="0"/>
                <a:cs typeface="Aparajita" panose="020B0604020202020204" pitchFamily="34" charset="0"/>
              </a:rPr>
              <a:t>informasi</a:t>
            </a:r>
            <a:endParaRPr lang="en-US" sz="1600" dirty="0">
              <a:latin typeface="Aparajita" panose="020B0604020202020204" pitchFamily="34" charset="0"/>
              <a:cs typeface="Aparajita" panose="020B0604020202020204" pitchFamily="34" charset="0"/>
            </a:endParaRPr>
          </a:p>
          <a:p>
            <a:pPr marL="609600" indent="-609600"/>
            <a:r>
              <a:rPr lang="id-ID" sz="2000" b="1" dirty="0">
                <a:latin typeface="Aparajita" panose="020B0604020202020204" pitchFamily="34" charset="0"/>
                <a:cs typeface="Aparajita" panose="020B0604020202020204" pitchFamily="34" charset="0"/>
              </a:rPr>
              <a:t>Prinsip capital market efficiency</a:t>
            </a:r>
            <a:endParaRPr lang="en-US" sz="2000" b="1" dirty="0">
              <a:latin typeface="Aparajita" panose="020B0604020202020204" pitchFamily="34" charset="0"/>
              <a:cs typeface="Aparajita" panose="020B0604020202020204" pitchFamily="34" charset="0"/>
            </a:endParaRPr>
          </a:p>
          <a:p>
            <a:pPr marL="1066800" lvl="1" indent="-609600"/>
            <a:r>
              <a:rPr lang="en-US" sz="1600" dirty="0" err="1">
                <a:latin typeface="Aparajita" panose="020B0604020202020204" pitchFamily="34" charset="0"/>
                <a:cs typeface="Aparajita" panose="020B0604020202020204" pitchFamily="34" charset="0"/>
              </a:rPr>
              <a:t>Pasar</a:t>
            </a:r>
            <a:r>
              <a:rPr lang="en-US" sz="1600" dirty="0">
                <a:latin typeface="Aparajita" panose="020B0604020202020204" pitchFamily="34" charset="0"/>
                <a:cs typeface="Aparajita" panose="020B0604020202020204" pitchFamily="34" charset="0"/>
              </a:rPr>
              <a:t> modal yang </a:t>
            </a:r>
            <a:r>
              <a:rPr lang="en-US" sz="1600" dirty="0" err="1">
                <a:latin typeface="Aparajita" panose="020B0604020202020204" pitchFamily="34" charset="0"/>
                <a:cs typeface="Aparajita" panose="020B0604020202020204" pitchFamily="34" charset="0"/>
              </a:rPr>
              <a:t>mecerminkan</a:t>
            </a:r>
            <a:r>
              <a:rPr lang="en-US" sz="1600" dirty="0">
                <a:latin typeface="Aparajita" panose="020B0604020202020204" pitchFamily="34" charset="0"/>
                <a:cs typeface="Aparajita" panose="020B0604020202020204" pitchFamily="34" charset="0"/>
              </a:rPr>
              <a:t> </a:t>
            </a:r>
            <a:r>
              <a:rPr lang="en-US" sz="1600" dirty="0" err="1">
                <a:latin typeface="Aparajita" panose="020B0604020202020204" pitchFamily="34" charset="0"/>
                <a:cs typeface="Aparajita" panose="020B0604020202020204" pitchFamily="34" charset="0"/>
              </a:rPr>
              <a:t>seluruh</a:t>
            </a:r>
            <a:r>
              <a:rPr lang="en-US" sz="1600" dirty="0">
                <a:latin typeface="Aparajita" panose="020B0604020202020204" pitchFamily="34" charset="0"/>
                <a:cs typeface="Aparajita" panose="020B0604020202020204" pitchFamily="34" charset="0"/>
              </a:rPr>
              <a:t> </a:t>
            </a:r>
            <a:r>
              <a:rPr lang="en-US" sz="1600" dirty="0" err="1">
                <a:latin typeface="Aparajita" panose="020B0604020202020204" pitchFamily="34" charset="0"/>
                <a:cs typeface="Aparajita" panose="020B0604020202020204" pitchFamily="34" charset="0"/>
              </a:rPr>
              <a:t>informasi</a:t>
            </a:r>
            <a:r>
              <a:rPr lang="en-US" sz="1600" dirty="0">
                <a:latin typeface="Aparajita" panose="020B0604020202020204" pitchFamily="34" charset="0"/>
                <a:cs typeface="Aparajita" panose="020B0604020202020204" pitchFamily="34" charset="0"/>
              </a:rPr>
              <a:t> yang </a:t>
            </a:r>
            <a:r>
              <a:rPr lang="en-US" sz="1600" dirty="0" err="1">
                <a:latin typeface="Aparajita" panose="020B0604020202020204" pitchFamily="34" charset="0"/>
                <a:cs typeface="Aparajita" panose="020B0604020202020204" pitchFamily="34" charset="0"/>
              </a:rPr>
              <a:t>ada</a:t>
            </a:r>
            <a:r>
              <a:rPr lang="en-US" sz="1600" dirty="0">
                <a:latin typeface="Aparajita" panose="020B0604020202020204" pitchFamily="34" charset="0"/>
                <a:cs typeface="Aparajita" panose="020B0604020202020204" pitchFamily="34" charset="0"/>
              </a:rPr>
              <a:t> </a:t>
            </a:r>
          </a:p>
          <a:p>
            <a:pPr marL="609600" indent="-609600"/>
            <a:r>
              <a:rPr lang="id-ID" sz="2000" b="1" dirty="0">
                <a:latin typeface="Aparajita" panose="020B0604020202020204" pitchFamily="34" charset="0"/>
                <a:cs typeface="Aparajita" panose="020B0604020202020204" pitchFamily="34" charset="0"/>
              </a:rPr>
              <a:t>Prinsip risk return trade off</a:t>
            </a:r>
            <a:endParaRPr lang="en-US" sz="2000" b="1" dirty="0">
              <a:latin typeface="Aparajita" panose="020B0604020202020204" pitchFamily="34" charset="0"/>
              <a:cs typeface="Aparajita" panose="020B0604020202020204" pitchFamily="34" charset="0"/>
            </a:endParaRPr>
          </a:p>
          <a:p>
            <a:pPr marL="1066800" lvl="1" indent="-609600"/>
            <a:r>
              <a:rPr lang="en-US" sz="1600" dirty="0">
                <a:latin typeface="Aparajita" panose="020B0604020202020204" pitchFamily="34" charset="0"/>
                <a:cs typeface="Aparajita" panose="020B0604020202020204" pitchFamily="34" charset="0"/>
              </a:rPr>
              <a:t>High risk, high return</a:t>
            </a:r>
          </a:p>
          <a:p>
            <a:pPr marL="609600" indent="-609600"/>
            <a:r>
              <a:rPr lang="id-ID" sz="2000" b="1" dirty="0">
                <a:latin typeface="Aparajita" panose="020B0604020202020204" pitchFamily="34" charset="0"/>
                <a:cs typeface="Aparajita" panose="020B0604020202020204" pitchFamily="34" charset="0"/>
              </a:rPr>
              <a:t>Prinsip time value of money</a:t>
            </a:r>
            <a:endParaRPr lang="en-US" sz="2000" b="1" dirty="0">
              <a:latin typeface="Aparajita" panose="020B0604020202020204" pitchFamily="34" charset="0"/>
              <a:cs typeface="Aparajita" panose="020B0604020202020204" pitchFamily="34" charset="0"/>
            </a:endParaRPr>
          </a:p>
          <a:p>
            <a:pPr marL="1066800" lvl="1" indent="-609600"/>
            <a:r>
              <a:rPr lang="en-US" sz="1600" dirty="0" err="1">
                <a:latin typeface="Aparajita" panose="020B0604020202020204" pitchFamily="34" charset="0"/>
                <a:cs typeface="Aparajita" panose="020B0604020202020204" pitchFamily="34" charset="0"/>
              </a:rPr>
              <a:t>Konsep</a:t>
            </a:r>
            <a:r>
              <a:rPr lang="en-US" sz="1600" dirty="0">
                <a:latin typeface="Aparajita" panose="020B0604020202020204" pitchFamily="34" charset="0"/>
                <a:cs typeface="Aparajita" panose="020B0604020202020204" pitchFamily="34" charset="0"/>
              </a:rPr>
              <a:t> </a:t>
            </a:r>
            <a:r>
              <a:rPr lang="en-US" sz="1600" dirty="0" err="1">
                <a:latin typeface="Aparajita" panose="020B0604020202020204" pitchFamily="34" charset="0"/>
                <a:cs typeface="Aparajita" panose="020B0604020202020204" pitchFamily="34" charset="0"/>
              </a:rPr>
              <a:t>nilai</a:t>
            </a:r>
            <a:r>
              <a:rPr lang="en-US" sz="1600" dirty="0">
                <a:latin typeface="Aparajita" panose="020B0604020202020204" pitchFamily="34" charset="0"/>
                <a:cs typeface="Aparajita" panose="020B0604020202020204" pitchFamily="34" charset="0"/>
              </a:rPr>
              <a:t> </a:t>
            </a:r>
            <a:r>
              <a:rPr lang="en-US" sz="1600" dirty="0" err="1">
                <a:latin typeface="Aparajita" panose="020B0604020202020204" pitchFamily="34" charset="0"/>
                <a:cs typeface="Aparajita" panose="020B0604020202020204" pitchFamily="34" charset="0"/>
              </a:rPr>
              <a:t>waktu</a:t>
            </a:r>
            <a:r>
              <a:rPr lang="en-US" sz="1600" dirty="0">
                <a:latin typeface="Aparajita" panose="020B0604020202020204" pitchFamily="34" charset="0"/>
                <a:cs typeface="Aparajita" panose="020B0604020202020204" pitchFamily="34" charset="0"/>
              </a:rPr>
              <a:t> </a:t>
            </a:r>
            <a:r>
              <a:rPr lang="en-US" sz="1600" dirty="0" err="1">
                <a:latin typeface="Aparajita" panose="020B0604020202020204" pitchFamily="34" charset="0"/>
                <a:cs typeface="Aparajita" panose="020B0604020202020204" pitchFamily="34" charset="0"/>
              </a:rPr>
              <a:t>uang</a:t>
            </a:r>
            <a:endParaRPr lang="en-US" sz="1600" dirty="0">
              <a:latin typeface="Aparajita" panose="020B0604020202020204" pitchFamily="34" charset="0"/>
              <a:cs typeface="Aparajita" panose="020B0604020202020204" pitchFamily="34" charset="0"/>
            </a:endParaRPr>
          </a:p>
          <a:p>
            <a:endParaRPr lang="en-US" sz="2000" dirty="0">
              <a:latin typeface="Aparajita" panose="020B0604020202020204" pitchFamily="34" charset="0"/>
              <a:cs typeface="Aparajita" panose="020B0604020202020204" pitchFamily="34" charset="0"/>
            </a:endParaRPr>
          </a:p>
        </p:txBody>
      </p:sp>
    </p:spTree>
    <p:extLst>
      <p:ext uri="{BB962C8B-B14F-4D97-AF65-F5344CB8AC3E}">
        <p14:creationId xmlns:p14="http://schemas.microsoft.com/office/powerpoint/2010/main" val="3146774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fontAlgn="auto" hangingPunct="1">
              <a:spcAft>
                <a:spcPts val="0"/>
              </a:spcAft>
              <a:defRPr/>
            </a:pPr>
            <a:r>
              <a:rPr lang="en-US" dirty="0" err="1">
                <a:solidFill>
                  <a:schemeClr val="tx2">
                    <a:satMod val="130000"/>
                  </a:schemeClr>
                </a:solidFill>
              </a:rPr>
              <a:t>Fungsi</a:t>
            </a:r>
            <a:r>
              <a:rPr lang="en-US" dirty="0">
                <a:solidFill>
                  <a:schemeClr val="tx2">
                    <a:satMod val="130000"/>
                  </a:schemeClr>
                </a:solidFill>
              </a:rPr>
              <a:t> </a:t>
            </a:r>
            <a:r>
              <a:rPr lang="en-US" dirty="0" err="1">
                <a:solidFill>
                  <a:schemeClr val="tx2">
                    <a:satMod val="130000"/>
                  </a:schemeClr>
                </a:solidFill>
              </a:rPr>
              <a:t>Manajemen</a:t>
            </a:r>
            <a:r>
              <a:rPr lang="en-US" dirty="0">
                <a:solidFill>
                  <a:schemeClr val="tx2">
                    <a:satMod val="130000"/>
                  </a:schemeClr>
                </a:solidFill>
              </a:rPr>
              <a:t> </a:t>
            </a:r>
            <a:r>
              <a:rPr lang="en-US" dirty="0" err="1">
                <a:solidFill>
                  <a:schemeClr val="tx2">
                    <a:satMod val="130000"/>
                  </a:schemeClr>
                </a:solidFill>
              </a:rPr>
              <a:t>Keuangan</a:t>
            </a:r>
            <a:endParaRPr lang="en-US" dirty="0">
              <a:solidFill>
                <a:schemeClr val="tx2">
                  <a:satMod val="130000"/>
                </a:schemeClr>
              </a:solidFill>
            </a:endParaRPr>
          </a:p>
        </p:txBody>
      </p:sp>
      <p:sp>
        <p:nvSpPr>
          <p:cNvPr id="10243" name="Rectangle 3"/>
          <p:cNvSpPr>
            <a:spLocks noGrp="1" noChangeArrowheads="1"/>
          </p:cNvSpPr>
          <p:nvPr>
            <p:ph idx="1"/>
          </p:nvPr>
        </p:nvSpPr>
        <p:spPr/>
        <p:txBody>
          <a:bodyPr/>
          <a:lstStyle/>
          <a:p>
            <a:pPr eaLnBrk="1" hangingPunct="1"/>
            <a:r>
              <a:rPr lang="en-US"/>
              <a:t>Menetapkan pengalokasian dana </a:t>
            </a:r>
            <a:r>
              <a:rPr lang="en-US" i="1"/>
              <a:t>(investment decision)</a:t>
            </a:r>
            <a:endParaRPr lang="en-US"/>
          </a:p>
          <a:p>
            <a:pPr eaLnBrk="1" hangingPunct="1"/>
            <a:r>
              <a:rPr lang="en-US"/>
              <a:t>Memutuskan alternatif pembiayaan </a:t>
            </a:r>
            <a:r>
              <a:rPr lang="en-US" i="1"/>
              <a:t>(financial decision)</a:t>
            </a:r>
            <a:endParaRPr lang="en-US"/>
          </a:p>
          <a:p>
            <a:pPr eaLnBrk="1" hangingPunct="1"/>
            <a:r>
              <a:rPr lang="en-US"/>
              <a:t>Kebijakan dalam pembagian dividen  </a:t>
            </a:r>
            <a:r>
              <a:rPr lang="en-US" i="1"/>
              <a:t>(dividend decision)</a:t>
            </a:r>
            <a:endParaRPr lang="en-US"/>
          </a:p>
        </p:txBody>
      </p:sp>
      <p:sp>
        <p:nvSpPr>
          <p:cNvPr id="5" name="Slide Number Placeholder 4"/>
          <p:cNvSpPr>
            <a:spLocks noGrp="1"/>
          </p:cNvSpPr>
          <p:nvPr>
            <p:ph type="sldNum" sz="quarter" idx="12"/>
          </p:nvPr>
        </p:nvSpPr>
        <p:spPr/>
        <p:txBody>
          <a:bodyPr/>
          <a:lstStyle/>
          <a:p>
            <a:pPr>
              <a:defRPr/>
            </a:pPr>
            <a:fld id="{4F199F86-344E-4E10-831D-9AA31091BBA1}"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fontAlgn="auto" hangingPunct="1">
              <a:spcAft>
                <a:spcPts val="0"/>
              </a:spcAft>
              <a:defRPr/>
            </a:pPr>
            <a:r>
              <a:rPr lang="en-US" i="1">
                <a:solidFill>
                  <a:schemeClr val="tx2">
                    <a:satMod val="130000"/>
                  </a:schemeClr>
                </a:solidFill>
              </a:rPr>
              <a:t>Investment Decision</a:t>
            </a:r>
          </a:p>
        </p:txBody>
      </p:sp>
      <p:sp>
        <p:nvSpPr>
          <p:cNvPr id="11267" name="Rectangle 3"/>
          <p:cNvSpPr>
            <a:spLocks noGrp="1" noChangeArrowheads="1"/>
          </p:cNvSpPr>
          <p:nvPr>
            <p:ph idx="1"/>
          </p:nvPr>
        </p:nvSpPr>
        <p:spPr>
          <a:xfrm>
            <a:off x="1143000" y="1447800"/>
            <a:ext cx="7499350" cy="4800600"/>
          </a:xfrm>
        </p:spPr>
        <p:txBody>
          <a:bodyPr/>
          <a:lstStyle/>
          <a:p>
            <a:pPr eaLnBrk="1" hangingPunct="1"/>
            <a:r>
              <a:rPr lang="en-US" sz="2800" dirty="0" err="1"/>
              <a:t>Adalah</a:t>
            </a:r>
            <a:r>
              <a:rPr lang="en-US" sz="2800" dirty="0"/>
              <a:t> </a:t>
            </a:r>
            <a:r>
              <a:rPr lang="en-US" sz="2800" dirty="0" err="1"/>
              <a:t>keputusan</a:t>
            </a:r>
            <a:r>
              <a:rPr lang="en-US" sz="2800" dirty="0"/>
              <a:t> yang </a:t>
            </a:r>
            <a:r>
              <a:rPr lang="en-US" sz="2800" dirty="0" err="1"/>
              <a:t>diambil</a:t>
            </a:r>
            <a:r>
              <a:rPr lang="en-US" sz="2800" dirty="0"/>
              <a:t> </a:t>
            </a:r>
            <a:r>
              <a:rPr lang="en-US" sz="2800" dirty="0" err="1"/>
              <a:t>oleh</a:t>
            </a:r>
            <a:r>
              <a:rPr lang="en-US" sz="2800" dirty="0"/>
              <a:t> </a:t>
            </a:r>
            <a:r>
              <a:rPr lang="en-US" sz="2800" dirty="0" err="1"/>
              <a:t>manajer</a:t>
            </a:r>
            <a:r>
              <a:rPr lang="en-US" sz="2800" dirty="0"/>
              <a:t> </a:t>
            </a:r>
            <a:r>
              <a:rPr lang="en-US" sz="2800" dirty="0" err="1"/>
              <a:t>keuangan</a:t>
            </a:r>
            <a:r>
              <a:rPr lang="en-US" sz="2800" dirty="0"/>
              <a:t> </a:t>
            </a:r>
            <a:r>
              <a:rPr lang="en-US" sz="2800" dirty="0" err="1"/>
              <a:t>dalam</a:t>
            </a:r>
            <a:r>
              <a:rPr lang="en-US" sz="2800" dirty="0"/>
              <a:t> </a:t>
            </a:r>
            <a:r>
              <a:rPr lang="en-US" sz="2800" dirty="0" err="1"/>
              <a:t>pengalokasian</a:t>
            </a:r>
            <a:r>
              <a:rPr lang="en-US" sz="2800" dirty="0"/>
              <a:t> </a:t>
            </a:r>
            <a:r>
              <a:rPr lang="en-US" sz="2800" dirty="0" err="1"/>
              <a:t>dana</a:t>
            </a:r>
            <a:r>
              <a:rPr lang="en-US" sz="2800" dirty="0"/>
              <a:t> </a:t>
            </a:r>
            <a:r>
              <a:rPr lang="en-US" sz="2800" dirty="0" err="1"/>
              <a:t>dalam</a:t>
            </a:r>
            <a:r>
              <a:rPr lang="en-US" sz="2800" dirty="0"/>
              <a:t> </a:t>
            </a:r>
            <a:r>
              <a:rPr lang="en-US" sz="2800" dirty="0" err="1"/>
              <a:t>bentuk</a:t>
            </a:r>
            <a:r>
              <a:rPr lang="en-US" sz="2800" dirty="0"/>
              <a:t> </a:t>
            </a:r>
            <a:r>
              <a:rPr lang="en-US" sz="2800" dirty="0" err="1"/>
              <a:t>investasi</a:t>
            </a:r>
            <a:r>
              <a:rPr lang="en-US" sz="2800" dirty="0"/>
              <a:t> yang </a:t>
            </a:r>
            <a:r>
              <a:rPr lang="en-US" sz="2800" dirty="0" err="1"/>
              <a:t>dapat</a:t>
            </a:r>
            <a:r>
              <a:rPr lang="en-US" sz="2800" dirty="0"/>
              <a:t> </a:t>
            </a:r>
            <a:r>
              <a:rPr lang="en-US" sz="2800" dirty="0" err="1"/>
              <a:t>menghasilkan</a:t>
            </a:r>
            <a:r>
              <a:rPr lang="en-US" sz="2800" dirty="0"/>
              <a:t> </a:t>
            </a:r>
            <a:r>
              <a:rPr lang="en-US" sz="2800" dirty="0" err="1"/>
              <a:t>laba</a:t>
            </a:r>
            <a:r>
              <a:rPr lang="en-US" sz="2800" dirty="0"/>
              <a:t> </a:t>
            </a:r>
            <a:r>
              <a:rPr lang="en-US" sz="2800" dirty="0" err="1"/>
              <a:t>di</a:t>
            </a:r>
            <a:r>
              <a:rPr lang="en-US" sz="2800" dirty="0"/>
              <a:t> </a:t>
            </a:r>
            <a:r>
              <a:rPr lang="en-US" sz="2800" dirty="0" err="1"/>
              <a:t>masa</a:t>
            </a:r>
            <a:r>
              <a:rPr lang="en-US" sz="2800" dirty="0"/>
              <a:t> yang </a:t>
            </a:r>
            <a:r>
              <a:rPr lang="en-US" sz="2800" dirty="0" err="1"/>
              <a:t>akan</a:t>
            </a:r>
            <a:r>
              <a:rPr lang="en-US" sz="2800" dirty="0"/>
              <a:t> </a:t>
            </a:r>
            <a:r>
              <a:rPr lang="en-US" sz="2800" dirty="0" err="1"/>
              <a:t>datang</a:t>
            </a:r>
            <a:endParaRPr lang="en-US" sz="2800" dirty="0"/>
          </a:p>
          <a:p>
            <a:pPr eaLnBrk="1" hangingPunct="1"/>
            <a:r>
              <a:rPr lang="en-US" sz="2800" dirty="0" err="1"/>
              <a:t>Keputusan</a:t>
            </a:r>
            <a:r>
              <a:rPr lang="en-US" sz="2800" dirty="0"/>
              <a:t> </a:t>
            </a:r>
            <a:r>
              <a:rPr lang="en-US" sz="2800" dirty="0" err="1"/>
              <a:t>ini</a:t>
            </a:r>
            <a:r>
              <a:rPr lang="en-US" sz="2800" dirty="0"/>
              <a:t> </a:t>
            </a:r>
            <a:r>
              <a:rPr lang="en-US" sz="2800" dirty="0" err="1"/>
              <a:t>akan</a:t>
            </a:r>
            <a:r>
              <a:rPr lang="en-US" sz="2800" dirty="0"/>
              <a:t> </a:t>
            </a:r>
            <a:r>
              <a:rPr lang="en-US" sz="2800" dirty="0" err="1"/>
              <a:t>tergambar</a:t>
            </a:r>
            <a:r>
              <a:rPr lang="en-US" sz="2800" dirty="0"/>
              <a:t> </a:t>
            </a:r>
            <a:r>
              <a:rPr lang="en-US" sz="2800" dirty="0" err="1"/>
              <a:t>dari</a:t>
            </a:r>
            <a:r>
              <a:rPr lang="en-US" sz="2800" dirty="0"/>
              <a:t> </a:t>
            </a:r>
            <a:r>
              <a:rPr lang="en-US" sz="2800" dirty="0" err="1"/>
              <a:t>aktiva</a:t>
            </a:r>
            <a:r>
              <a:rPr lang="en-US" sz="2800" dirty="0"/>
              <a:t> </a:t>
            </a:r>
            <a:r>
              <a:rPr lang="en-US" sz="2800" dirty="0" err="1"/>
              <a:t>perusahaan</a:t>
            </a:r>
            <a:r>
              <a:rPr lang="en-US" sz="2800" dirty="0"/>
              <a:t>, </a:t>
            </a:r>
            <a:r>
              <a:rPr lang="en-US" sz="2800" dirty="0" err="1"/>
              <a:t>dan</a:t>
            </a:r>
            <a:r>
              <a:rPr lang="en-US" sz="2800" dirty="0"/>
              <a:t> </a:t>
            </a:r>
            <a:r>
              <a:rPr lang="en-US" sz="2800" dirty="0" err="1"/>
              <a:t>mempengaruhi</a:t>
            </a:r>
            <a:r>
              <a:rPr lang="en-US" sz="2800" dirty="0"/>
              <a:t> </a:t>
            </a:r>
            <a:r>
              <a:rPr lang="en-US" sz="2800" dirty="0" err="1"/>
              <a:t>struktur</a:t>
            </a:r>
            <a:r>
              <a:rPr lang="en-US" sz="2800" dirty="0"/>
              <a:t> </a:t>
            </a:r>
            <a:r>
              <a:rPr lang="en-US" sz="2800" dirty="0" err="1"/>
              <a:t>kekayaan</a:t>
            </a:r>
            <a:r>
              <a:rPr lang="en-US" sz="2800" dirty="0"/>
              <a:t> </a:t>
            </a:r>
            <a:r>
              <a:rPr lang="en-US" sz="2800" dirty="0" err="1"/>
              <a:t>perusahaan</a:t>
            </a:r>
            <a:r>
              <a:rPr lang="en-US" sz="2800" dirty="0"/>
              <a:t> </a:t>
            </a:r>
            <a:r>
              <a:rPr lang="en-US" sz="2800" dirty="0" err="1"/>
              <a:t>yaitu</a:t>
            </a:r>
            <a:r>
              <a:rPr lang="en-US" sz="2800" dirty="0"/>
              <a:t> </a:t>
            </a:r>
            <a:r>
              <a:rPr lang="en-US" sz="2800" dirty="0" err="1"/>
              <a:t>perbandingan</a:t>
            </a:r>
            <a:r>
              <a:rPr lang="en-US" sz="2800" dirty="0"/>
              <a:t> </a:t>
            </a:r>
            <a:r>
              <a:rPr lang="en-US" sz="2800" dirty="0" err="1"/>
              <a:t>antara</a:t>
            </a:r>
            <a:r>
              <a:rPr lang="en-US" sz="2800" dirty="0"/>
              <a:t> </a:t>
            </a:r>
            <a:r>
              <a:rPr lang="en-US" sz="2800" i="1" dirty="0"/>
              <a:t>current assets </a:t>
            </a:r>
            <a:r>
              <a:rPr lang="en-US" sz="2800" dirty="0"/>
              <a:t> </a:t>
            </a:r>
            <a:r>
              <a:rPr lang="en-US" sz="2800" dirty="0" err="1"/>
              <a:t>dengan</a:t>
            </a:r>
            <a:r>
              <a:rPr lang="en-US" sz="2800" dirty="0"/>
              <a:t> </a:t>
            </a:r>
            <a:r>
              <a:rPr lang="en-US" sz="2800" i="1" dirty="0"/>
              <a:t>fixed assets</a:t>
            </a:r>
            <a:endParaRPr lang="en-US" sz="2800" dirty="0"/>
          </a:p>
        </p:txBody>
      </p:sp>
      <p:sp>
        <p:nvSpPr>
          <p:cNvPr id="5" name="Slide Number Placeholder 4"/>
          <p:cNvSpPr>
            <a:spLocks noGrp="1"/>
          </p:cNvSpPr>
          <p:nvPr>
            <p:ph type="sldNum" sz="quarter" idx="12"/>
          </p:nvPr>
        </p:nvSpPr>
        <p:spPr/>
        <p:txBody>
          <a:bodyPr/>
          <a:lstStyle/>
          <a:p>
            <a:pPr>
              <a:defRPr/>
            </a:pPr>
            <a:fld id="{CE27B8BD-0CA9-4780-8AC1-277AB419AD38}"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fontAlgn="auto" hangingPunct="1">
              <a:spcAft>
                <a:spcPts val="0"/>
              </a:spcAft>
              <a:defRPr/>
            </a:pPr>
            <a:r>
              <a:rPr lang="en-US" i="1">
                <a:solidFill>
                  <a:schemeClr val="tx2">
                    <a:satMod val="130000"/>
                  </a:schemeClr>
                </a:solidFill>
              </a:rPr>
              <a:t>Financial Decision</a:t>
            </a:r>
          </a:p>
        </p:txBody>
      </p:sp>
      <p:sp>
        <p:nvSpPr>
          <p:cNvPr id="12291" name="Rectangle 3"/>
          <p:cNvSpPr>
            <a:spLocks noGrp="1" noChangeArrowheads="1"/>
          </p:cNvSpPr>
          <p:nvPr>
            <p:ph idx="1"/>
          </p:nvPr>
        </p:nvSpPr>
        <p:spPr>
          <a:xfrm>
            <a:off x="1143000" y="1447800"/>
            <a:ext cx="7499350" cy="4800600"/>
          </a:xfrm>
        </p:spPr>
        <p:txBody>
          <a:bodyPr/>
          <a:lstStyle/>
          <a:p>
            <a:pPr eaLnBrk="1" hangingPunct="1">
              <a:lnSpc>
                <a:spcPct val="80000"/>
              </a:lnSpc>
            </a:pPr>
            <a:r>
              <a:rPr lang="en-US" sz="2800"/>
              <a:t>Adalah keputusan manajemen keuangan dalam melakukan pertimbangan dan analisis perpaduan antara sumber-sumber dana yang paling ekonomis bagi perusahaan untuk mendanai kebutuhan-kebutuhan investasi serta kegiatan operasional perusahaan</a:t>
            </a:r>
          </a:p>
          <a:p>
            <a:pPr eaLnBrk="1" hangingPunct="1">
              <a:lnSpc>
                <a:spcPct val="80000"/>
              </a:lnSpc>
            </a:pPr>
            <a:r>
              <a:rPr lang="en-US" sz="2800"/>
              <a:t>Keputusan pendanaan akan tercermin dalam sisi pasiva perusahaan yang akan mempengaruhi </a:t>
            </a:r>
            <a:r>
              <a:rPr lang="en-US" sz="2800" i="1"/>
              <a:t>financial structure </a:t>
            </a:r>
            <a:r>
              <a:rPr lang="en-US" sz="2800"/>
              <a:t>maupun </a:t>
            </a:r>
            <a:r>
              <a:rPr lang="en-US" sz="2800" i="1"/>
              <a:t>capital structure </a:t>
            </a:r>
            <a:endParaRPr lang="en-US" sz="2800"/>
          </a:p>
        </p:txBody>
      </p:sp>
      <p:sp>
        <p:nvSpPr>
          <p:cNvPr id="5" name="Slide Number Placeholder 4"/>
          <p:cNvSpPr>
            <a:spLocks noGrp="1"/>
          </p:cNvSpPr>
          <p:nvPr>
            <p:ph type="sldNum" sz="quarter" idx="12"/>
          </p:nvPr>
        </p:nvSpPr>
        <p:spPr/>
        <p:txBody>
          <a:bodyPr/>
          <a:lstStyle/>
          <a:p>
            <a:pPr>
              <a:defRPr/>
            </a:pPr>
            <a:fld id="{AD911D05-9989-4CD1-BD09-7D0F16612118}"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fontAlgn="auto" hangingPunct="1">
              <a:spcAft>
                <a:spcPts val="0"/>
              </a:spcAft>
              <a:defRPr/>
            </a:pPr>
            <a:r>
              <a:rPr lang="en-US" i="1">
                <a:solidFill>
                  <a:schemeClr val="tx2">
                    <a:satMod val="130000"/>
                  </a:schemeClr>
                </a:solidFill>
              </a:rPr>
              <a:t>Dividend Decision</a:t>
            </a:r>
          </a:p>
        </p:txBody>
      </p:sp>
      <p:sp>
        <p:nvSpPr>
          <p:cNvPr id="13315" name="Rectangle 3"/>
          <p:cNvSpPr>
            <a:spLocks noGrp="1" noChangeArrowheads="1"/>
          </p:cNvSpPr>
          <p:nvPr>
            <p:ph idx="1"/>
          </p:nvPr>
        </p:nvSpPr>
        <p:spPr>
          <a:xfrm>
            <a:off x="1143000" y="1447800"/>
            <a:ext cx="7499350" cy="4800600"/>
          </a:xfrm>
        </p:spPr>
        <p:txBody>
          <a:bodyPr/>
          <a:lstStyle/>
          <a:p>
            <a:pPr eaLnBrk="1" hangingPunct="1">
              <a:lnSpc>
                <a:spcPct val="90000"/>
              </a:lnSpc>
            </a:pPr>
            <a:r>
              <a:rPr lang="en-US" sz="2400"/>
              <a:t>Dividen merupakan bagian dari keuntungan suatu perusahaan yang dibayarkan kepada para pemegang saham.</a:t>
            </a:r>
          </a:p>
          <a:p>
            <a:pPr eaLnBrk="1" hangingPunct="1">
              <a:lnSpc>
                <a:spcPct val="90000"/>
              </a:lnSpc>
            </a:pPr>
            <a:r>
              <a:rPr lang="en-US" sz="2400"/>
              <a:t>Keputusan dividen adalah keputusan manajemen keuangan dalam menentukan besarnya proporsi laba yang akan dibagikan kepada para pemegang saham dan proporsi dana yang akan disimpan di perusahaan sebagai laba ditahan untuk pertumbuhan perusahaan </a:t>
            </a:r>
          </a:p>
          <a:p>
            <a:pPr eaLnBrk="1" hangingPunct="1">
              <a:lnSpc>
                <a:spcPct val="90000"/>
              </a:lnSpc>
            </a:pPr>
            <a:r>
              <a:rPr lang="en-US" sz="2400"/>
              <a:t>Kebijakan ini juga akan mempengaruhi </a:t>
            </a:r>
            <a:r>
              <a:rPr lang="en-US" sz="2400" i="1"/>
              <a:t>financial structure </a:t>
            </a:r>
            <a:r>
              <a:rPr lang="en-US" sz="2400"/>
              <a:t>maupun </a:t>
            </a:r>
            <a:r>
              <a:rPr lang="en-US" sz="2400" i="1"/>
              <a:t>capital structure </a:t>
            </a:r>
            <a:endParaRPr lang="en-US" sz="2400"/>
          </a:p>
        </p:txBody>
      </p:sp>
      <p:sp>
        <p:nvSpPr>
          <p:cNvPr id="5" name="Slide Number Placeholder 4"/>
          <p:cNvSpPr>
            <a:spLocks noGrp="1"/>
          </p:cNvSpPr>
          <p:nvPr>
            <p:ph type="sldNum" sz="quarter" idx="12"/>
          </p:nvPr>
        </p:nvSpPr>
        <p:spPr/>
        <p:txBody>
          <a:bodyPr/>
          <a:lstStyle/>
          <a:p>
            <a:pPr>
              <a:defRPr/>
            </a:pPr>
            <a:fld id="{A57465E7-FA96-4561-B1E6-009AEB6A35E0}"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fontAlgn="auto" hangingPunct="1">
              <a:spcAft>
                <a:spcPts val="0"/>
              </a:spcAft>
              <a:defRPr/>
            </a:pPr>
            <a:r>
              <a:rPr lang="en-US">
                <a:solidFill>
                  <a:schemeClr val="tx2">
                    <a:satMod val="130000"/>
                  </a:schemeClr>
                </a:solidFill>
              </a:rPr>
              <a:t>Tujuan Manajemen Keuangan</a:t>
            </a:r>
          </a:p>
        </p:txBody>
      </p:sp>
      <p:sp>
        <p:nvSpPr>
          <p:cNvPr id="14339" name="Rectangle 3"/>
          <p:cNvSpPr>
            <a:spLocks noGrp="1" noChangeArrowheads="1"/>
          </p:cNvSpPr>
          <p:nvPr>
            <p:ph idx="1"/>
          </p:nvPr>
        </p:nvSpPr>
        <p:spPr>
          <a:xfrm>
            <a:off x="1143000" y="1447800"/>
            <a:ext cx="7499350" cy="4800600"/>
          </a:xfrm>
        </p:spPr>
        <p:txBody>
          <a:bodyPr/>
          <a:lstStyle/>
          <a:p>
            <a:pPr eaLnBrk="1" hangingPunct="1">
              <a:lnSpc>
                <a:spcPct val="90000"/>
              </a:lnSpc>
            </a:pPr>
            <a:r>
              <a:rPr lang="en-US"/>
              <a:t>Memaksimalkan kesejahteraan pemilik perusahaan atau memaksimalkan nilai perusahaan</a:t>
            </a:r>
          </a:p>
          <a:p>
            <a:pPr eaLnBrk="1" hangingPunct="1">
              <a:lnSpc>
                <a:spcPct val="90000"/>
              </a:lnSpc>
            </a:pPr>
            <a:r>
              <a:rPr lang="en-US"/>
              <a:t>Menjaga kelangsungan hidup perusahaan </a:t>
            </a:r>
            <a:r>
              <a:rPr lang="en-US" i="1"/>
              <a:t>(going concern)</a:t>
            </a:r>
            <a:endParaRPr lang="en-US"/>
          </a:p>
          <a:p>
            <a:pPr eaLnBrk="1" hangingPunct="1">
              <a:lnSpc>
                <a:spcPct val="90000"/>
              </a:lnSpc>
            </a:pPr>
            <a:r>
              <a:rPr lang="en-US"/>
              <a:t>Mencapai kesejahteraan masyarakat sebagai tanggung jawab sosial perusahaan</a:t>
            </a:r>
          </a:p>
        </p:txBody>
      </p:sp>
      <p:sp>
        <p:nvSpPr>
          <p:cNvPr id="5" name="Slide Number Placeholder 4"/>
          <p:cNvSpPr>
            <a:spLocks noGrp="1"/>
          </p:cNvSpPr>
          <p:nvPr>
            <p:ph type="sldNum" sz="quarter" idx="12"/>
          </p:nvPr>
        </p:nvSpPr>
        <p:spPr/>
        <p:txBody>
          <a:bodyPr/>
          <a:lstStyle/>
          <a:p>
            <a:pPr>
              <a:defRPr/>
            </a:pPr>
            <a:fld id="{E83F9B86-166A-4293-857A-E4007D079E4F}"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idx="1"/>
          </p:nvPr>
        </p:nvSpPr>
        <p:spPr>
          <a:xfrm>
            <a:off x="457200" y="762000"/>
            <a:ext cx="8229600" cy="5562600"/>
          </a:xfrm>
        </p:spPr>
        <p:txBody>
          <a:bodyPr/>
          <a:lstStyle/>
          <a:p>
            <a:pPr marL="609600" indent="-609600" eaLnBrk="1" hangingPunct="1">
              <a:buFont typeface="Wingdings" pitchFamily="2" charset="2"/>
              <a:buNone/>
              <a:defRPr/>
            </a:pPr>
            <a:r>
              <a:rPr lang="en-US" sz="2000" dirty="0">
                <a:solidFill>
                  <a:srgbClr val="0066FF"/>
                </a:solidFill>
                <a:latin typeface="+mj-lt"/>
              </a:rPr>
              <a:t> </a:t>
            </a:r>
            <a:r>
              <a:rPr lang="id-ID" sz="2000" dirty="0">
                <a:latin typeface="+mj-lt"/>
              </a:rPr>
              <a:t>Tujuan manajemen keuangan</a:t>
            </a:r>
            <a:endParaRPr lang="en-US" sz="2000" dirty="0">
              <a:latin typeface="+mj-lt"/>
            </a:endParaRPr>
          </a:p>
          <a:p>
            <a:pPr marL="609600" indent="-609600" eaLnBrk="1" hangingPunct="1">
              <a:buFont typeface="Wingdings" pitchFamily="2" charset="2"/>
              <a:buNone/>
              <a:defRPr/>
            </a:pPr>
            <a:r>
              <a:rPr lang="en-US" sz="2000" dirty="0">
                <a:latin typeface="+mj-lt"/>
              </a:rPr>
              <a:t>	</a:t>
            </a:r>
          </a:p>
          <a:p>
            <a:pPr marL="609600" indent="-609600" eaLnBrk="1" hangingPunct="1">
              <a:buFont typeface="Wingdings" pitchFamily="2" charset="2"/>
              <a:buNone/>
              <a:defRPr/>
            </a:pPr>
            <a:r>
              <a:rPr lang="en-US" sz="2000" dirty="0">
                <a:latin typeface="+mj-lt"/>
              </a:rPr>
              <a:t>		</a:t>
            </a:r>
            <a:r>
              <a:rPr lang="en-US" sz="2000" dirty="0">
                <a:solidFill>
                  <a:srgbClr val="990033"/>
                </a:solidFill>
                <a:latin typeface="+mj-lt"/>
              </a:rPr>
              <a:t>M</a:t>
            </a:r>
            <a:r>
              <a:rPr lang="id-ID" sz="2000" dirty="0">
                <a:solidFill>
                  <a:srgbClr val="990033"/>
                </a:solidFill>
                <a:latin typeface="+mj-lt"/>
              </a:rPr>
              <a:t>aksimalisasi nilai perusahaan (kesejahteraan pemegang saham)</a:t>
            </a:r>
            <a:endParaRPr lang="en-US" sz="2000" dirty="0">
              <a:solidFill>
                <a:srgbClr val="990033"/>
              </a:solidFill>
              <a:latin typeface="+mj-lt"/>
            </a:endParaRPr>
          </a:p>
          <a:p>
            <a:pPr marL="609600" indent="-609600" eaLnBrk="1" hangingPunct="1">
              <a:buFont typeface="Wingdings" pitchFamily="2" charset="2"/>
              <a:buNone/>
              <a:defRPr/>
            </a:pPr>
            <a:endParaRPr lang="en-US" sz="2000" dirty="0">
              <a:solidFill>
                <a:srgbClr val="990033"/>
              </a:solidFill>
              <a:latin typeface="+mj-lt"/>
            </a:endParaRPr>
          </a:p>
          <a:p>
            <a:pPr marL="609600" indent="-609600" eaLnBrk="1" hangingPunct="1">
              <a:buFont typeface="Wingdings" pitchFamily="2" charset="2"/>
              <a:buNone/>
              <a:defRPr/>
            </a:pPr>
            <a:endParaRPr lang="en-US" sz="2000" dirty="0">
              <a:solidFill>
                <a:srgbClr val="990033"/>
              </a:solidFill>
              <a:latin typeface="+mj-lt"/>
            </a:endParaRPr>
          </a:p>
          <a:p>
            <a:pPr marL="609600" indent="-609600" eaLnBrk="1" hangingPunct="1">
              <a:buFont typeface="Wingdings" pitchFamily="2" charset="2"/>
              <a:buNone/>
              <a:defRPr/>
            </a:pPr>
            <a:endParaRPr lang="en-US" sz="2000" dirty="0">
              <a:solidFill>
                <a:srgbClr val="990033"/>
              </a:solidFill>
              <a:latin typeface="+mj-lt"/>
            </a:endParaRPr>
          </a:p>
          <a:p>
            <a:pPr marL="609600" indent="-609600" eaLnBrk="1" hangingPunct="1">
              <a:buFont typeface="Wingdings" pitchFamily="2" charset="2"/>
              <a:buNone/>
              <a:defRPr/>
            </a:pPr>
            <a:r>
              <a:rPr lang="en-US" sz="2000" dirty="0">
                <a:solidFill>
                  <a:srgbClr val="0066FF"/>
                </a:solidFill>
                <a:latin typeface="+mj-lt"/>
              </a:rPr>
              <a:t> </a:t>
            </a:r>
            <a:r>
              <a:rPr lang="id-ID" sz="2000" dirty="0">
                <a:latin typeface="+mj-lt"/>
              </a:rPr>
              <a:t>Peranan Manajer Keuangan</a:t>
            </a:r>
            <a:endParaRPr lang="en-US" sz="2000" dirty="0">
              <a:latin typeface="+mj-lt"/>
            </a:endParaRPr>
          </a:p>
          <a:p>
            <a:pPr marL="609600" indent="-609600" eaLnBrk="1" hangingPunct="1">
              <a:buFont typeface="Wingdings" pitchFamily="2" charset="2"/>
              <a:buNone/>
              <a:defRPr/>
            </a:pPr>
            <a:endParaRPr lang="en-US" sz="2000" dirty="0">
              <a:solidFill>
                <a:srgbClr val="0066FF"/>
              </a:solidFill>
              <a:latin typeface="+mj-lt"/>
            </a:endParaRPr>
          </a:p>
          <a:p>
            <a:pPr marL="609600" indent="-609600" eaLnBrk="1" hangingPunct="1">
              <a:buFont typeface="Wingdings" pitchFamily="2" charset="2"/>
              <a:buNone/>
              <a:defRPr/>
            </a:pPr>
            <a:r>
              <a:rPr lang="en-US" sz="2000" dirty="0">
                <a:solidFill>
                  <a:srgbClr val="0066FF"/>
                </a:solidFill>
                <a:latin typeface="+mj-lt"/>
              </a:rPr>
              <a:t>				  2		   </a:t>
            </a:r>
            <a:r>
              <a:rPr lang="id-ID" sz="2000" dirty="0">
                <a:solidFill>
                  <a:srgbClr val="0066FF"/>
                </a:solidFill>
                <a:latin typeface="+mj-lt"/>
              </a:rPr>
              <a:t>1</a:t>
            </a:r>
            <a:endParaRPr lang="en-US" sz="2000" dirty="0">
              <a:solidFill>
                <a:srgbClr val="0066FF"/>
              </a:solidFill>
              <a:latin typeface="+mj-lt"/>
            </a:endParaRPr>
          </a:p>
          <a:p>
            <a:pPr marL="609600" indent="-609600" eaLnBrk="1" hangingPunct="1">
              <a:buFont typeface="Wingdings" pitchFamily="2" charset="2"/>
              <a:buNone/>
              <a:defRPr/>
            </a:pPr>
            <a:r>
              <a:rPr lang="en-US" sz="2000" dirty="0">
                <a:latin typeface="+mj-lt"/>
              </a:rPr>
              <a:t> </a:t>
            </a:r>
            <a:r>
              <a:rPr lang="id-ID" sz="2000" dirty="0">
                <a:solidFill>
                  <a:srgbClr val="008000"/>
                </a:solidFill>
                <a:latin typeface="+mj-lt"/>
              </a:rPr>
              <a:t>Operasi perusahaan	</a:t>
            </a:r>
            <a:r>
              <a:rPr lang="en-US" sz="2000" dirty="0">
                <a:solidFill>
                  <a:srgbClr val="008000"/>
                </a:solidFill>
                <a:latin typeface="+mj-lt"/>
              </a:rPr>
              <a:t> </a:t>
            </a:r>
            <a:r>
              <a:rPr lang="id-ID" sz="2000" dirty="0">
                <a:solidFill>
                  <a:srgbClr val="008000"/>
                </a:solidFill>
                <a:latin typeface="+mj-lt"/>
              </a:rPr>
              <a:t>    </a:t>
            </a:r>
            <a:r>
              <a:rPr lang="en-US" sz="2000" dirty="0">
                <a:solidFill>
                  <a:srgbClr val="008000"/>
                </a:solidFill>
                <a:latin typeface="+mj-lt"/>
              </a:rPr>
              <a:t>     </a:t>
            </a:r>
            <a:r>
              <a:rPr lang="id-ID" sz="2000" dirty="0">
                <a:solidFill>
                  <a:srgbClr val="008000"/>
                </a:solidFill>
                <a:latin typeface="+mj-lt"/>
              </a:rPr>
              <a:t>Manajer </a:t>
            </a:r>
            <a:r>
              <a:rPr lang="en-US" sz="2000" dirty="0">
                <a:solidFill>
                  <a:srgbClr val="008000"/>
                </a:solidFill>
                <a:latin typeface="+mj-lt"/>
              </a:rPr>
              <a:t>              </a:t>
            </a:r>
            <a:r>
              <a:rPr lang="id-ID" sz="2000" dirty="0">
                <a:solidFill>
                  <a:srgbClr val="008000"/>
                </a:solidFill>
                <a:latin typeface="+mj-lt"/>
              </a:rPr>
              <a:t>    </a:t>
            </a:r>
            <a:r>
              <a:rPr lang="en-US" sz="2000" dirty="0">
                <a:solidFill>
                  <a:srgbClr val="008000"/>
                </a:solidFill>
                <a:latin typeface="+mj-lt"/>
              </a:rPr>
              <a:t>P</a:t>
            </a:r>
            <a:r>
              <a:rPr lang="id-ID" sz="2000" dirty="0">
                <a:solidFill>
                  <a:srgbClr val="008000"/>
                </a:solidFill>
                <a:latin typeface="+mj-lt"/>
              </a:rPr>
              <a:t>asar modal / pasar uang</a:t>
            </a:r>
          </a:p>
          <a:p>
            <a:pPr marL="609600" indent="-609600" eaLnBrk="1" hangingPunct="1">
              <a:buFont typeface="Wingdings" pitchFamily="2" charset="2"/>
              <a:buNone/>
              <a:defRPr/>
            </a:pPr>
            <a:r>
              <a:rPr lang="id-ID" sz="2000" dirty="0">
                <a:solidFill>
                  <a:srgbClr val="008000"/>
                </a:solidFill>
                <a:latin typeface="+mj-lt"/>
              </a:rPr>
              <a:t>(sekelompok aktiva riil )	</a:t>
            </a:r>
            <a:r>
              <a:rPr lang="en-US" sz="2000" dirty="0">
                <a:solidFill>
                  <a:srgbClr val="008000"/>
                </a:solidFill>
                <a:latin typeface="+mj-lt"/>
              </a:rPr>
              <a:t>         </a:t>
            </a:r>
            <a:r>
              <a:rPr lang="id-ID" sz="2000" dirty="0">
                <a:solidFill>
                  <a:srgbClr val="008000"/>
                </a:solidFill>
                <a:latin typeface="+mj-lt"/>
              </a:rPr>
              <a:t>keuangan</a:t>
            </a:r>
            <a:r>
              <a:rPr lang="en-US" sz="2000" dirty="0">
                <a:solidFill>
                  <a:srgbClr val="008000"/>
                </a:solidFill>
                <a:latin typeface="+mj-lt"/>
              </a:rPr>
              <a:t> 	            </a:t>
            </a:r>
            <a:r>
              <a:rPr lang="id-ID" sz="2000" dirty="0">
                <a:solidFill>
                  <a:srgbClr val="008000"/>
                </a:solidFill>
                <a:latin typeface="+mj-lt"/>
              </a:rPr>
              <a:t>(pemodal yang memiliki  </a:t>
            </a:r>
            <a:r>
              <a:rPr lang="en-US" sz="2000" dirty="0">
                <a:solidFill>
                  <a:srgbClr val="008000"/>
                </a:solidFill>
                <a:latin typeface="+mj-lt"/>
              </a:rPr>
              <a:t>			  </a:t>
            </a:r>
            <a:r>
              <a:rPr lang="en-US" sz="2000" dirty="0">
                <a:solidFill>
                  <a:srgbClr val="0066FF"/>
                </a:solidFill>
                <a:latin typeface="+mj-lt"/>
              </a:rPr>
              <a:t>3</a:t>
            </a:r>
            <a:r>
              <a:rPr lang="en-US" sz="2000" dirty="0">
                <a:solidFill>
                  <a:srgbClr val="008000"/>
                </a:solidFill>
                <a:latin typeface="+mj-lt"/>
              </a:rPr>
              <a:t>		  </a:t>
            </a:r>
            <a:r>
              <a:rPr lang="en-US" sz="2000" dirty="0">
                <a:solidFill>
                  <a:srgbClr val="0066FF"/>
                </a:solidFill>
                <a:latin typeface="+mj-lt"/>
              </a:rPr>
              <a:t>4</a:t>
            </a:r>
            <a:r>
              <a:rPr lang="en-US" sz="2000" dirty="0">
                <a:solidFill>
                  <a:srgbClr val="008000"/>
                </a:solidFill>
                <a:latin typeface="+mj-lt"/>
              </a:rPr>
              <a:t>	      </a:t>
            </a:r>
            <a:r>
              <a:rPr lang="id-ID" sz="2000" dirty="0">
                <a:solidFill>
                  <a:srgbClr val="008000"/>
                </a:solidFill>
                <a:latin typeface="+mj-lt"/>
              </a:rPr>
              <a:t>aktiva riil)</a:t>
            </a:r>
            <a:endParaRPr lang="en-US" sz="2000" dirty="0">
              <a:solidFill>
                <a:srgbClr val="008000"/>
              </a:solidFill>
              <a:latin typeface="+mj-lt"/>
            </a:endParaRPr>
          </a:p>
          <a:p>
            <a:pPr marL="609600" indent="-609600" eaLnBrk="1" hangingPunct="1">
              <a:buFont typeface="Wingdings" pitchFamily="2" charset="2"/>
              <a:buNone/>
              <a:defRPr/>
            </a:pPr>
            <a:endParaRPr lang="en-US" sz="2000" dirty="0">
              <a:solidFill>
                <a:srgbClr val="008000"/>
              </a:solidFill>
              <a:latin typeface="+mj-lt"/>
            </a:endParaRPr>
          </a:p>
          <a:p>
            <a:pPr marL="609600" indent="-609600" eaLnBrk="1" hangingPunct="1">
              <a:buFont typeface="Wingdings" pitchFamily="2" charset="2"/>
              <a:buNone/>
              <a:defRPr/>
            </a:pPr>
            <a:endParaRPr lang="en-US" sz="2000" dirty="0">
              <a:solidFill>
                <a:srgbClr val="990033"/>
              </a:solidFill>
              <a:latin typeface="+mj-lt"/>
            </a:endParaRPr>
          </a:p>
        </p:txBody>
      </p:sp>
      <p:sp>
        <p:nvSpPr>
          <p:cNvPr id="54276" name="Oval 4"/>
          <p:cNvSpPr>
            <a:spLocks noChangeArrowheads="1"/>
          </p:cNvSpPr>
          <p:nvPr/>
        </p:nvSpPr>
        <p:spPr bwMode="auto">
          <a:xfrm>
            <a:off x="457200" y="609600"/>
            <a:ext cx="3505200" cy="685800"/>
          </a:xfrm>
          <a:prstGeom prst="ellipse">
            <a:avLst/>
          </a:prstGeom>
          <a:noFill/>
          <a:ln w="9525">
            <a:solidFill>
              <a:srgbClr val="FF0000"/>
            </a:solidFill>
            <a:round/>
            <a:headEnd/>
            <a:tailEnd/>
          </a:ln>
        </p:spPr>
        <p:txBody>
          <a:bodyPr wrap="none" anchor="ctr"/>
          <a:lstStyle/>
          <a:p>
            <a:pPr>
              <a:defRPr/>
            </a:pPr>
            <a:endParaRPr lang="id-ID" sz="2000">
              <a:latin typeface="+mj-lt"/>
            </a:endParaRPr>
          </a:p>
        </p:txBody>
      </p:sp>
      <p:sp>
        <p:nvSpPr>
          <p:cNvPr id="54277" name="Rectangle 5"/>
          <p:cNvSpPr>
            <a:spLocks noChangeArrowheads="1"/>
          </p:cNvSpPr>
          <p:nvPr/>
        </p:nvSpPr>
        <p:spPr bwMode="auto">
          <a:xfrm>
            <a:off x="1295400" y="1447800"/>
            <a:ext cx="6934200" cy="533400"/>
          </a:xfrm>
          <a:prstGeom prst="rect">
            <a:avLst/>
          </a:prstGeom>
          <a:noFill/>
          <a:ln w="9525">
            <a:solidFill>
              <a:srgbClr val="0066FF"/>
            </a:solidFill>
            <a:miter lim="800000"/>
            <a:headEnd/>
            <a:tailEnd/>
          </a:ln>
          <a:effectLst>
            <a:outerShdw dist="107763" dir="8100000" algn="ctr" rotWithShape="0">
              <a:schemeClr val="bg2">
                <a:alpha val="50000"/>
              </a:schemeClr>
            </a:outerShdw>
          </a:effectLst>
        </p:spPr>
        <p:txBody>
          <a:bodyPr wrap="none" anchor="ctr"/>
          <a:lstStyle/>
          <a:p>
            <a:pPr algn="ctr">
              <a:defRPr/>
            </a:pPr>
            <a:endParaRPr lang="en-US" sz="2000">
              <a:solidFill>
                <a:srgbClr val="0066FF"/>
              </a:solidFill>
              <a:latin typeface="+mj-lt"/>
            </a:endParaRPr>
          </a:p>
        </p:txBody>
      </p:sp>
      <p:sp>
        <p:nvSpPr>
          <p:cNvPr id="54278" name="Line 6"/>
          <p:cNvSpPr>
            <a:spLocks noChangeShapeType="1"/>
          </p:cNvSpPr>
          <p:nvPr/>
        </p:nvSpPr>
        <p:spPr bwMode="auto">
          <a:xfrm>
            <a:off x="762000" y="1143000"/>
            <a:ext cx="0" cy="533400"/>
          </a:xfrm>
          <a:prstGeom prst="line">
            <a:avLst/>
          </a:prstGeom>
          <a:noFill/>
          <a:ln w="9525">
            <a:solidFill>
              <a:srgbClr val="008000"/>
            </a:solidFill>
            <a:round/>
            <a:headEnd/>
            <a:tailEnd/>
          </a:ln>
        </p:spPr>
        <p:txBody>
          <a:bodyPr/>
          <a:lstStyle/>
          <a:p>
            <a:pPr>
              <a:defRPr/>
            </a:pPr>
            <a:endParaRPr lang="id-ID" sz="2000">
              <a:latin typeface="+mj-lt"/>
            </a:endParaRPr>
          </a:p>
        </p:txBody>
      </p:sp>
      <p:sp>
        <p:nvSpPr>
          <p:cNvPr id="54279" name="Line 7"/>
          <p:cNvSpPr>
            <a:spLocks noChangeShapeType="1"/>
          </p:cNvSpPr>
          <p:nvPr/>
        </p:nvSpPr>
        <p:spPr bwMode="auto">
          <a:xfrm>
            <a:off x="762000" y="1676400"/>
            <a:ext cx="533400" cy="0"/>
          </a:xfrm>
          <a:prstGeom prst="line">
            <a:avLst/>
          </a:prstGeom>
          <a:noFill/>
          <a:ln w="9525">
            <a:solidFill>
              <a:srgbClr val="008000"/>
            </a:solidFill>
            <a:round/>
            <a:headEnd/>
            <a:tailEnd type="triangle" w="med" len="med"/>
          </a:ln>
        </p:spPr>
        <p:txBody>
          <a:bodyPr/>
          <a:lstStyle/>
          <a:p>
            <a:pPr>
              <a:defRPr/>
            </a:pPr>
            <a:endParaRPr lang="id-ID" sz="2000">
              <a:latin typeface="+mj-lt"/>
            </a:endParaRPr>
          </a:p>
        </p:txBody>
      </p:sp>
      <p:sp>
        <p:nvSpPr>
          <p:cNvPr id="54280" name="Oval 8"/>
          <p:cNvSpPr>
            <a:spLocks noChangeArrowheads="1"/>
          </p:cNvSpPr>
          <p:nvPr/>
        </p:nvSpPr>
        <p:spPr bwMode="auto">
          <a:xfrm>
            <a:off x="457200" y="2895600"/>
            <a:ext cx="3429000" cy="685800"/>
          </a:xfrm>
          <a:prstGeom prst="ellipse">
            <a:avLst/>
          </a:prstGeom>
          <a:noFill/>
          <a:ln w="9525">
            <a:solidFill>
              <a:srgbClr val="FF0000"/>
            </a:solidFill>
            <a:round/>
            <a:headEnd/>
            <a:tailEnd/>
          </a:ln>
        </p:spPr>
        <p:txBody>
          <a:bodyPr wrap="none" anchor="ctr"/>
          <a:lstStyle/>
          <a:p>
            <a:pPr>
              <a:defRPr/>
            </a:pPr>
            <a:endParaRPr lang="id-ID" sz="2000">
              <a:latin typeface="+mj-lt"/>
            </a:endParaRPr>
          </a:p>
        </p:txBody>
      </p:sp>
      <p:sp>
        <p:nvSpPr>
          <p:cNvPr id="54281" name="Rectangle 9"/>
          <p:cNvSpPr>
            <a:spLocks noChangeArrowheads="1"/>
          </p:cNvSpPr>
          <p:nvPr/>
        </p:nvSpPr>
        <p:spPr bwMode="auto">
          <a:xfrm>
            <a:off x="381000" y="3886200"/>
            <a:ext cx="2819400" cy="1295400"/>
          </a:xfrm>
          <a:prstGeom prst="rect">
            <a:avLst/>
          </a:prstGeom>
          <a:noFill/>
          <a:ln w="9525">
            <a:solidFill>
              <a:srgbClr val="0066FF"/>
            </a:solidFill>
            <a:miter lim="800000"/>
            <a:headEnd/>
            <a:tailEnd/>
          </a:ln>
          <a:effectLst>
            <a:outerShdw dist="107763" dir="8100000" algn="ctr" rotWithShape="0">
              <a:schemeClr val="bg2">
                <a:alpha val="50000"/>
              </a:schemeClr>
            </a:outerShdw>
          </a:effectLst>
        </p:spPr>
        <p:txBody>
          <a:bodyPr wrap="none" anchor="ctr"/>
          <a:lstStyle/>
          <a:p>
            <a:pPr>
              <a:defRPr/>
            </a:pPr>
            <a:endParaRPr lang="en-US" sz="2000">
              <a:latin typeface="+mj-lt"/>
            </a:endParaRPr>
          </a:p>
        </p:txBody>
      </p:sp>
      <p:sp>
        <p:nvSpPr>
          <p:cNvPr id="54282" name="Rectangle 10"/>
          <p:cNvSpPr>
            <a:spLocks noChangeArrowheads="1"/>
          </p:cNvSpPr>
          <p:nvPr/>
        </p:nvSpPr>
        <p:spPr bwMode="auto">
          <a:xfrm>
            <a:off x="3733800" y="3886200"/>
            <a:ext cx="1371600" cy="1295400"/>
          </a:xfrm>
          <a:prstGeom prst="rect">
            <a:avLst/>
          </a:prstGeom>
          <a:noFill/>
          <a:ln w="9525">
            <a:solidFill>
              <a:srgbClr val="0066FF"/>
            </a:solidFill>
            <a:miter lim="800000"/>
            <a:headEnd/>
            <a:tailEnd/>
          </a:ln>
          <a:effectLst>
            <a:outerShdw dist="107763" dir="8100000" algn="ctr" rotWithShape="0">
              <a:schemeClr val="bg2">
                <a:alpha val="50000"/>
              </a:schemeClr>
            </a:outerShdw>
          </a:effectLst>
        </p:spPr>
        <p:txBody>
          <a:bodyPr wrap="none" anchor="ctr"/>
          <a:lstStyle/>
          <a:p>
            <a:pPr>
              <a:defRPr/>
            </a:pPr>
            <a:endParaRPr lang="en-US" sz="2000">
              <a:latin typeface="+mj-lt"/>
            </a:endParaRPr>
          </a:p>
        </p:txBody>
      </p:sp>
      <p:sp>
        <p:nvSpPr>
          <p:cNvPr id="54283" name="Rectangle 11"/>
          <p:cNvSpPr>
            <a:spLocks noChangeArrowheads="1"/>
          </p:cNvSpPr>
          <p:nvPr/>
        </p:nvSpPr>
        <p:spPr bwMode="auto">
          <a:xfrm>
            <a:off x="5638800" y="3886200"/>
            <a:ext cx="2971800" cy="1447800"/>
          </a:xfrm>
          <a:prstGeom prst="rect">
            <a:avLst/>
          </a:prstGeom>
          <a:noFill/>
          <a:ln w="9525">
            <a:solidFill>
              <a:srgbClr val="0066FF"/>
            </a:solidFill>
            <a:miter lim="800000"/>
            <a:headEnd/>
            <a:tailEnd/>
          </a:ln>
          <a:effectLst>
            <a:outerShdw dist="107763" dir="8100000" algn="ctr" rotWithShape="0">
              <a:schemeClr val="bg2">
                <a:alpha val="50000"/>
              </a:schemeClr>
            </a:outerShdw>
          </a:effectLst>
        </p:spPr>
        <p:txBody>
          <a:bodyPr wrap="none" anchor="ctr"/>
          <a:lstStyle/>
          <a:p>
            <a:pPr>
              <a:defRPr/>
            </a:pPr>
            <a:endParaRPr lang="en-US" sz="2000">
              <a:latin typeface="+mj-lt"/>
            </a:endParaRPr>
          </a:p>
        </p:txBody>
      </p:sp>
      <p:sp>
        <p:nvSpPr>
          <p:cNvPr id="54284" name="Line 12"/>
          <p:cNvSpPr>
            <a:spLocks noChangeShapeType="1"/>
          </p:cNvSpPr>
          <p:nvPr/>
        </p:nvSpPr>
        <p:spPr bwMode="auto">
          <a:xfrm flipH="1">
            <a:off x="5105400" y="4114800"/>
            <a:ext cx="533400" cy="0"/>
          </a:xfrm>
          <a:prstGeom prst="line">
            <a:avLst/>
          </a:prstGeom>
          <a:noFill/>
          <a:ln w="9525">
            <a:solidFill>
              <a:srgbClr val="CC0000"/>
            </a:solidFill>
            <a:round/>
            <a:headEnd/>
            <a:tailEnd type="triangle" w="med" len="med"/>
          </a:ln>
        </p:spPr>
        <p:txBody>
          <a:bodyPr/>
          <a:lstStyle/>
          <a:p>
            <a:pPr>
              <a:defRPr/>
            </a:pPr>
            <a:endParaRPr lang="id-ID" sz="2000">
              <a:latin typeface="+mj-lt"/>
            </a:endParaRPr>
          </a:p>
        </p:txBody>
      </p:sp>
      <p:sp>
        <p:nvSpPr>
          <p:cNvPr id="54285" name="Line 13"/>
          <p:cNvSpPr>
            <a:spLocks noChangeShapeType="1"/>
          </p:cNvSpPr>
          <p:nvPr/>
        </p:nvSpPr>
        <p:spPr bwMode="auto">
          <a:xfrm flipH="1">
            <a:off x="3200400" y="4114800"/>
            <a:ext cx="533400" cy="0"/>
          </a:xfrm>
          <a:prstGeom prst="line">
            <a:avLst/>
          </a:prstGeom>
          <a:noFill/>
          <a:ln w="9525">
            <a:solidFill>
              <a:srgbClr val="CC0000"/>
            </a:solidFill>
            <a:round/>
            <a:headEnd/>
            <a:tailEnd type="triangle" w="med" len="med"/>
          </a:ln>
        </p:spPr>
        <p:txBody>
          <a:bodyPr/>
          <a:lstStyle/>
          <a:p>
            <a:pPr>
              <a:defRPr/>
            </a:pPr>
            <a:endParaRPr lang="id-ID" sz="2000">
              <a:latin typeface="+mj-lt"/>
            </a:endParaRPr>
          </a:p>
        </p:txBody>
      </p:sp>
      <p:sp>
        <p:nvSpPr>
          <p:cNvPr id="54286" name="Line 14"/>
          <p:cNvSpPr>
            <a:spLocks noChangeShapeType="1"/>
          </p:cNvSpPr>
          <p:nvPr/>
        </p:nvSpPr>
        <p:spPr bwMode="auto">
          <a:xfrm>
            <a:off x="3200400" y="4800600"/>
            <a:ext cx="533400" cy="0"/>
          </a:xfrm>
          <a:prstGeom prst="line">
            <a:avLst/>
          </a:prstGeom>
          <a:noFill/>
          <a:ln w="9525">
            <a:solidFill>
              <a:srgbClr val="CC0000"/>
            </a:solidFill>
            <a:round/>
            <a:headEnd/>
            <a:tailEnd type="triangle" w="med" len="med"/>
          </a:ln>
        </p:spPr>
        <p:txBody>
          <a:bodyPr/>
          <a:lstStyle/>
          <a:p>
            <a:pPr>
              <a:defRPr/>
            </a:pPr>
            <a:endParaRPr lang="id-ID" sz="2000">
              <a:latin typeface="+mj-lt"/>
            </a:endParaRPr>
          </a:p>
        </p:txBody>
      </p:sp>
      <p:sp>
        <p:nvSpPr>
          <p:cNvPr id="54287" name="Line 15"/>
          <p:cNvSpPr>
            <a:spLocks noChangeShapeType="1"/>
          </p:cNvSpPr>
          <p:nvPr/>
        </p:nvSpPr>
        <p:spPr bwMode="auto">
          <a:xfrm>
            <a:off x="5105400" y="4648200"/>
            <a:ext cx="533400" cy="0"/>
          </a:xfrm>
          <a:prstGeom prst="line">
            <a:avLst/>
          </a:prstGeom>
          <a:noFill/>
          <a:ln w="9525">
            <a:solidFill>
              <a:srgbClr val="CC0000"/>
            </a:solidFill>
            <a:round/>
            <a:headEnd/>
            <a:tailEnd type="triangle" w="med" len="med"/>
          </a:ln>
        </p:spPr>
        <p:txBody>
          <a:bodyPr/>
          <a:lstStyle/>
          <a:p>
            <a:pPr>
              <a:defRPr/>
            </a:pPr>
            <a:endParaRPr lang="id-ID" sz="2000">
              <a:latin typeface="+mj-lt"/>
            </a:endParaRPr>
          </a:p>
        </p:txBody>
      </p:sp>
      <p:sp>
        <p:nvSpPr>
          <p:cNvPr id="54290" name="Line 18"/>
          <p:cNvSpPr>
            <a:spLocks noChangeShapeType="1"/>
          </p:cNvSpPr>
          <p:nvPr/>
        </p:nvSpPr>
        <p:spPr bwMode="auto">
          <a:xfrm>
            <a:off x="5105400" y="4876800"/>
            <a:ext cx="304800" cy="0"/>
          </a:xfrm>
          <a:prstGeom prst="line">
            <a:avLst/>
          </a:prstGeom>
          <a:noFill/>
          <a:ln w="9525">
            <a:solidFill>
              <a:srgbClr val="CC0000"/>
            </a:solidFill>
            <a:round/>
            <a:headEnd/>
            <a:tailEnd/>
          </a:ln>
        </p:spPr>
        <p:txBody>
          <a:bodyPr/>
          <a:lstStyle/>
          <a:p>
            <a:pPr>
              <a:defRPr/>
            </a:pPr>
            <a:endParaRPr lang="id-ID" sz="2000">
              <a:latin typeface="+mj-lt"/>
            </a:endParaRPr>
          </a:p>
        </p:txBody>
      </p:sp>
      <p:sp>
        <p:nvSpPr>
          <p:cNvPr id="54291" name="Line 19"/>
          <p:cNvSpPr>
            <a:spLocks noChangeShapeType="1"/>
          </p:cNvSpPr>
          <p:nvPr/>
        </p:nvSpPr>
        <p:spPr bwMode="auto">
          <a:xfrm flipV="1">
            <a:off x="5410200" y="4800600"/>
            <a:ext cx="0" cy="76200"/>
          </a:xfrm>
          <a:prstGeom prst="line">
            <a:avLst/>
          </a:prstGeom>
          <a:noFill/>
          <a:ln w="9525">
            <a:solidFill>
              <a:srgbClr val="CC0000"/>
            </a:solidFill>
            <a:round/>
            <a:headEnd/>
            <a:tailEnd/>
          </a:ln>
        </p:spPr>
        <p:txBody>
          <a:bodyPr/>
          <a:lstStyle/>
          <a:p>
            <a:pPr>
              <a:defRPr/>
            </a:pPr>
            <a:endParaRPr lang="id-ID" sz="2000">
              <a:latin typeface="+mj-lt"/>
            </a:endParaRPr>
          </a:p>
        </p:txBody>
      </p:sp>
      <p:sp>
        <p:nvSpPr>
          <p:cNvPr id="54292" name="Line 20"/>
          <p:cNvSpPr>
            <a:spLocks noChangeShapeType="1"/>
          </p:cNvSpPr>
          <p:nvPr/>
        </p:nvSpPr>
        <p:spPr bwMode="auto">
          <a:xfrm flipH="1">
            <a:off x="5181600" y="4800600"/>
            <a:ext cx="228600" cy="0"/>
          </a:xfrm>
          <a:prstGeom prst="line">
            <a:avLst/>
          </a:prstGeom>
          <a:noFill/>
          <a:ln w="9525">
            <a:solidFill>
              <a:srgbClr val="CC0000"/>
            </a:solidFill>
            <a:round/>
            <a:headEnd/>
            <a:tailEnd type="triangle" w="med" len="med"/>
          </a:ln>
        </p:spPr>
        <p:txBody>
          <a:bodyPr/>
          <a:lstStyle/>
          <a:p>
            <a:pPr>
              <a:defRPr/>
            </a:pPr>
            <a:endParaRPr lang="id-ID" sz="2000">
              <a:latin typeface="+mj-lt"/>
            </a:endParaRPr>
          </a:p>
        </p:txBody>
      </p:sp>
      <p:sp>
        <p:nvSpPr>
          <p:cNvPr id="19" name="Slide Number Placeholder 18"/>
          <p:cNvSpPr>
            <a:spLocks noGrp="1"/>
          </p:cNvSpPr>
          <p:nvPr>
            <p:ph type="sldNum" sz="quarter" idx="12"/>
          </p:nvPr>
        </p:nvSpPr>
        <p:spPr/>
        <p:txBody>
          <a:bodyPr/>
          <a:lstStyle/>
          <a:p>
            <a:pPr>
              <a:defRPr/>
            </a:pPr>
            <a:fld id="{019895F2-E205-45D2-96FB-09ECEE95D297}" type="slidenum">
              <a:rPr lang="en-US" smtClean="0"/>
              <a:pPr>
                <a:defRPr/>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 calcmode="lin" valueType="num">
                                      <p:cBhvr additive="base">
                                        <p:cTn id="7" dur="1000" fill="hold"/>
                                        <p:tgtEl>
                                          <p:spTgt spid="54275">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5427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4276"/>
                                        </p:tgtEl>
                                        <p:attrNameLst>
                                          <p:attrName>style.visibility</p:attrName>
                                        </p:attrNameLst>
                                      </p:cBhvr>
                                      <p:to>
                                        <p:strVal val="visible"/>
                                      </p:to>
                                    </p:set>
                                    <p:anim calcmode="lin" valueType="num">
                                      <p:cBhvr additive="base">
                                        <p:cTn id="11" dur="1000" fill="hold"/>
                                        <p:tgtEl>
                                          <p:spTgt spid="54276"/>
                                        </p:tgtEl>
                                        <p:attrNameLst>
                                          <p:attrName>ppt_x</p:attrName>
                                        </p:attrNameLst>
                                      </p:cBhvr>
                                      <p:tavLst>
                                        <p:tav tm="0">
                                          <p:val>
                                            <p:strVal val="#ppt_x"/>
                                          </p:val>
                                        </p:tav>
                                        <p:tav tm="100000">
                                          <p:val>
                                            <p:strVal val="#ppt_x"/>
                                          </p:val>
                                        </p:tav>
                                      </p:tavLst>
                                    </p:anim>
                                    <p:anim calcmode="lin" valueType="num">
                                      <p:cBhvr additive="base">
                                        <p:cTn id="12" dur="1000" fill="hold"/>
                                        <p:tgtEl>
                                          <p:spTgt spid="5427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54278"/>
                                        </p:tgtEl>
                                        <p:attrNameLst>
                                          <p:attrName>style.visibility</p:attrName>
                                        </p:attrNameLst>
                                      </p:cBhvr>
                                      <p:to>
                                        <p:strVal val="visible"/>
                                      </p:to>
                                    </p:set>
                                    <p:animEffect transition="in" filter="checkerboard(across)">
                                      <p:cBhvr>
                                        <p:cTn id="17" dur="1000"/>
                                        <p:tgtEl>
                                          <p:spTgt spid="54278"/>
                                        </p:tgtEl>
                                      </p:cBhvr>
                                    </p:animEffect>
                                  </p:childTnLst>
                                </p:cTn>
                              </p:par>
                              <p:par>
                                <p:cTn id="18" presetID="5" presetClass="entr" presetSubtype="10" fill="hold" nodeType="withEffect">
                                  <p:stCondLst>
                                    <p:cond delay="0"/>
                                  </p:stCondLst>
                                  <p:childTnLst>
                                    <p:set>
                                      <p:cBhvr>
                                        <p:cTn id="19" dur="1" fill="hold">
                                          <p:stCondLst>
                                            <p:cond delay="0"/>
                                          </p:stCondLst>
                                        </p:cTn>
                                        <p:tgtEl>
                                          <p:spTgt spid="54279"/>
                                        </p:tgtEl>
                                        <p:attrNameLst>
                                          <p:attrName>style.visibility</p:attrName>
                                        </p:attrNameLst>
                                      </p:cBhvr>
                                      <p:to>
                                        <p:strVal val="visible"/>
                                      </p:to>
                                    </p:set>
                                    <p:animEffect transition="in" filter="checkerboard(across)">
                                      <p:cBhvr>
                                        <p:cTn id="20" dur="1000"/>
                                        <p:tgtEl>
                                          <p:spTgt spid="54279"/>
                                        </p:tgtEl>
                                      </p:cBhvr>
                                    </p:animEffect>
                                  </p:childTnLst>
                                </p:cTn>
                              </p:par>
                              <p:par>
                                <p:cTn id="21" presetID="4" presetClass="entr" presetSubtype="16" fill="hold" nodeType="withEffect">
                                  <p:stCondLst>
                                    <p:cond delay="0"/>
                                  </p:stCondLst>
                                  <p:childTnLst>
                                    <p:set>
                                      <p:cBhvr>
                                        <p:cTn id="22" dur="1" fill="hold">
                                          <p:stCondLst>
                                            <p:cond delay="0"/>
                                          </p:stCondLst>
                                        </p:cTn>
                                        <p:tgtEl>
                                          <p:spTgt spid="54275">
                                            <p:txEl>
                                              <p:pRg st="2" end="2"/>
                                            </p:txEl>
                                          </p:spTgt>
                                        </p:tgtEl>
                                        <p:attrNameLst>
                                          <p:attrName>style.visibility</p:attrName>
                                        </p:attrNameLst>
                                      </p:cBhvr>
                                      <p:to>
                                        <p:strVal val="visible"/>
                                      </p:to>
                                    </p:set>
                                    <p:animEffect transition="in" filter="box(in)">
                                      <p:cBhvr>
                                        <p:cTn id="23" dur="1000"/>
                                        <p:tgtEl>
                                          <p:spTgt spid="54275">
                                            <p:txEl>
                                              <p:pRg st="2" end="2"/>
                                            </p:txEl>
                                          </p:spTgt>
                                        </p:tgtEl>
                                      </p:cBhvr>
                                    </p:animEffect>
                                  </p:childTnLst>
                                </p:cTn>
                              </p:par>
                              <p:par>
                                <p:cTn id="24" presetID="4" presetClass="entr" presetSubtype="32" fill="hold" grpId="0" nodeType="withEffect">
                                  <p:stCondLst>
                                    <p:cond delay="0"/>
                                  </p:stCondLst>
                                  <p:childTnLst>
                                    <p:set>
                                      <p:cBhvr>
                                        <p:cTn id="25" dur="1" fill="hold">
                                          <p:stCondLst>
                                            <p:cond delay="0"/>
                                          </p:stCondLst>
                                        </p:cTn>
                                        <p:tgtEl>
                                          <p:spTgt spid="54277"/>
                                        </p:tgtEl>
                                        <p:attrNameLst>
                                          <p:attrName>style.visibility</p:attrName>
                                        </p:attrNameLst>
                                      </p:cBhvr>
                                      <p:to>
                                        <p:strVal val="visible"/>
                                      </p:to>
                                    </p:set>
                                    <p:animEffect transition="in" filter="box(out)">
                                      <p:cBhvr>
                                        <p:cTn id="26" dur="1000"/>
                                        <p:tgtEl>
                                          <p:spTgt spid="54277"/>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nodeType="clickEffect">
                                  <p:stCondLst>
                                    <p:cond delay="0"/>
                                  </p:stCondLst>
                                  <p:childTnLst>
                                    <p:set>
                                      <p:cBhvr>
                                        <p:cTn id="30" dur="1" fill="hold">
                                          <p:stCondLst>
                                            <p:cond delay="0"/>
                                          </p:stCondLst>
                                        </p:cTn>
                                        <p:tgtEl>
                                          <p:spTgt spid="54275">
                                            <p:txEl>
                                              <p:pRg st="6" end="6"/>
                                            </p:txEl>
                                          </p:spTgt>
                                        </p:tgtEl>
                                        <p:attrNameLst>
                                          <p:attrName>style.visibility</p:attrName>
                                        </p:attrNameLst>
                                      </p:cBhvr>
                                      <p:to>
                                        <p:strVal val="visible"/>
                                      </p:to>
                                    </p:set>
                                    <p:animEffect transition="in" filter="box(in)">
                                      <p:cBhvr>
                                        <p:cTn id="31" dur="1000"/>
                                        <p:tgtEl>
                                          <p:spTgt spid="54275">
                                            <p:txEl>
                                              <p:pRg st="6" end="6"/>
                                            </p:txEl>
                                          </p:spTgt>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54280"/>
                                        </p:tgtEl>
                                        <p:attrNameLst>
                                          <p:attrName>style.visibility</p:attrName>
                                        </p:attrNameLst>
                                      </p:cBhvr>
                                      <p:to>
                                        <p:strVal val="visible"/>
                                      </p:to>
                                    </p:set>
                                    <p:animEffect transition="in" filter="checkerboard(across)">
                                      <p:cBhvr>
                                        <p:cTn id="34" dur="1000"/>
                                        <p:tgtEl>
                                          <p:spTgt spid="54280"/>
                                        </p:tgtEl>
                                      </p:cBhvr>
                                    </p:animEffect>
                                  </p:childTnLst>
                                </p:cTn>
                              </p:par>
                            </p:childTnLst>
                          </p:cTn>
                        </p:par>
                      </p:childTnLst>
                    </p:cTn>
                  </p:par>
                  <p:par>
                    <p:cTn id="35" fill="hold">
                      <p:stCondLst>
                        <p:cond delay="indefinite"/>
                      </p:stCondLst>
                      <p:childTnLst>
                        <p:par>
                          <p:cTn id="36" fill="hold">
                            <p:stCondLst>
                              <p:cond delay="0"/>
                            </p:stCondLst>
                            <p:childTnLst>
                              <p:par>
                                <p:cTn id="37" presetID="8" presetClass="entr" presetSubtype="16" fill="hold" grpId="0" nodeType="clickEffect">
                                  <p:stCondLst>
                                    <p:cond delay="0"/>
                                  </p:stCondLst>
                                  <p:childTnLst>
                                    <p:set>
                                      <p:cBhvr>
                                        <p:cTn id="38" dur="1" fill="hold">
                                          <p:stCondLst>
                                            <p:cond delay="0"/>
                                          </p:stCondLst>
                                        </p:cTn>
                                        <p:tgtEl>
                                          <p:spTgt spid="54281"/>
                                        </p:tgtEl>
                                        <p:attrNameLst>
                                          <p:attrName>style.visibility</p:attrName>
                                        </p:attrNameLst>
                                      </p:cBhvr>
                                      <p:to>
                                        <p:strVal val="visible"/>
                                      </p:to>
                                    </p:set>
                                    <p:animEffect transition="in" filter="diamond(in)">
                                      <p:cBhvr>
                                        <p:cTn id="39" dur="1000"/>
                                        <p:tgtEl>
                                          <p:spTgt spid="54281"/>
                                        </p:tgtEl>
                                      </p:cBhvr>
                                    </p:animEffect>
                                  </p:childTnLst>
                                </p:cTn>
                              </p:par>
                              <p:par>
                                <p:cTn id="40" presetID="8" presetClass="entr" presetSubtype="16" fill="hold" grpId="0" nodeType="withEffect">
                                  <p:stCondLst>
                                    <p:cond delay="0"/>
                                  </p:stCondLst>
                                  <p:childTnLst>
                                    <p:set>
                                      <p:cBhvr>
                                        <p:cTn id="41" dur="1" fill="hold">
                                          <p:stCondLst>
                                            <p:cond delay="0"/>
                                          </p:stCondLst>
                                        </p:cTn>
                                        <p:tgtEl>
                                          <p:spTgt spid="54282"/>
                                        </p:tgtEl>
                                        <p:attrNameLst>
                                          <p:attrName>style.visibility</p:attrName>
                                        </p:attrNameLst>
                                      </p:cBhvr>
                                      <p:to>
                                        <p:strVal val="visible"/>
                                      </p:to>
                                    </p:set>
                                    <p:animEffect transition="in" filter="diamond(in)">
                                      <p:cBhvr>
                                        <p:cTn id="42" dur="1000"/>
                                        <p:tgtEl>
                                          <p:spTgt spid="54282"/>
                                        </p:tgtEl>
                                      </p:cBhvr>
                                    </p:animEffect>
                                  </p:childTnLst>
                                </p:cTn>
                              </p:par>
                              <p:par>
                                <p:cTn id="43" presetID="8" presetClass="entr" presetSubtype="16" fill="hold" grpId="0" nodeType="withEffect">
                                  <p:stCondLst>
                                    <p:cond delay="0"/>
                                  </p:stCondLst>
                                  <p:childTnLst>
                                    <p:set>
                                      <p:cBhvr>
                                        <p:cTn id="44" dur="1" fill="hold">
                                          <p:stCondLst>
                                            <p:cond delay="0"/>
                                          </p:stCondLst>
                                        </p:cTn>
                                        <p:tgtEl>
                                          <p:spTgt spid="54283"/>
                                        </p:tgtEl>
                                        <p:attrNameLst>
                                          <p:attrName>style.visibility</p:attrName>
                                        </p:attrNameLst>
                                      </p:cBhvr>
                                      <p:to>
                                        <p:strVal val="visible"/>
                                      </p:to>
                                    </p:set>
                                    <p:animEffect transition="in" filter="diamond(in)">
                                      <p:cBhvr>
                                        <p:cTn id="45" dur="1000"/>
                                        <p:tgtEl>
                                          <p:spTgt spid="54283"/>
                                        </p:tgtEl>
                                      </p:cBhvr>
                                    </p:animEffect>
                                  </p:childTnLst>
                                </p:cTn>
                              </p:par>
                              <p:par>
                                <p:cTn id="46" presetID="8" presetClass="entr" presetSubtype="32" fill="hold" nodeType="withEffect">
                                  <p:stCondLst>
                                    <p:cond delay="0"/>
                                  </p:stCondLst>
                                  <p:childTnLst>
                                    <p:set>
                                      <p:cBhvr>
                                        <p:cTn id="47" dur="1" fill="hold">
                                          <p:stCondLst>
                                            <p:cond delay="0"/>
                                          </p:stCondLst>
                                        </p:cTn>
                                        <p:tgtEl>
                                          <p:spTgt spid="54275">
                                            <p:txEl>
                                              <p:pRg st="9" end="9"/>
                                            </p:txEl>
                                          </p:spTgt>
                                        </p:tgtEl>
                                        <p:attrNameLst>
                                          <p:attrName>style.visibility</p:attrName>
                                        </p:attrNameLst>
                                      </p:cBhvr>
                                      <p:to>
                                        <p:strVal val="visible"/>
                                      </p:to>
                                    </p:set>
                                    <p:animEffect transition="in" filter="diamond(out)">
                                      <p:cBhvr>
                                        <p:cTn id="48" dur="1000"/>
                                        <p:tgtEl>
                                          <p:spTgt spid="54275">
                                            <p:txEl>
                                              <p:pRg st="9" end="9"/>
                                            </p:txEl>
                                          </p:spTgt>
                                        </p:tgtEl>
                                      </p:cBhvr>
                                    </p:animEffect>
                                  </p:childTnLst>
                                </p:cTn>
                              </p:par>
                              <p:par>
                                <p:cTn id="49" presetID="8" presetClass="entr" presetSubtype="32" fill="hold" nodeType="withEffect">
                                  <p:stCondLst>
                                    <p:cond delay="0"/>
                                  </p:stCondLst>
                                  <p:childTnLst>
                                    <p:set>
                                      <p:cBhvr>
                                        <p:cTn id="50" dur="1" fill="hold">
                                          <p:stCondLst>
                                            <p:cond delay="0"/>
                                          </p:stCondLst>
                                        </p:cTn>
                                        <p:tgtEl>
                                          <p:spTgt spid="54275">
                                            <p:txEl>
                                              <p:pRg st="10" end="10"/>
                                            </p:txEl>
                                          </p:spTgt>
                                        </p:tgtEl>
                                        <p:attrNameLst>
                                          <p:attrName>style.visibility</p:attrName>
                                        </p:attrNameLst>
                                      </p:cBhvr>
                                      <p:to>
                                        <p:strVal val="visible"/>
                                      </p:to>
                                    </p:set>
                                    <p:animEffect transition="in" filter="diamond(out)">
                                      <p:cBhvr>
                                        <p:cTn id="51" dur="1000"/>
                                        <p:tgtEl>
                                          <p:spTgt spid="54275">
                                            <p:txEl>
                                              <p:pRg st="10" end="10"/>
                                            </p:txEl>
                                          </p:spTgt>
                                        </p:tgtEl>
                                      </p:cBhvr>
                                    </p:animEffect>
                                  </p:childTnLst>
                                </p:cTn>
                              </p:par>
                              <p:par>
                                <p:cTn id="52" presetID="2" presetClass="entr" presetSubtype="2" fill="hold" nodeType="withEffect">
                                  <p:stCondLst>
                                    <p:cond delay="0"/>
                                  </p:stCondLst>
                                  <p:childTnLst>
                                    <p:set>
                                      <p:cBhvr>
                                        <p:cTn id="53" dur="1" fill="hold">
                                          <p:stCondLst>
                                            <p:cond delay="0"/>
                                          </p:stCondLst>
                                        </p:cTn>
                                        <p:tgtEl>
                                          <p:spTgt spid="54286"/>
                                        </p:tgtEl>
                                        <p:attrNameLst>
                                          <p:attrName>style.visibility</p:attrName>
                                        </p:attrNameLst>
                                      </p:cBhvr>
                                      <p:to>
                                        <p:strVal val="visible"/>
                                      </p:to>
                                    </p:set>
                                    <p:anim calcmode="lin" valueType="num">
                                      <p:cBhvr additive="base">
                                        <p:cTn id="54" dur="1000" fill="hold"/>
                                        <p:tgtEl>
                                          <p:spTgt spid="54286"/>
                                        </p:tgtEl>
                                        <p:attrNameLst>
                                          <p:attrName>ppt_x</p:attrName>
                                        </p:attrNameLst>
                                      </p:cBhvr>
                                      <p:tavLst>
                                        <p:tav tm="0">
                                          <p:val>
                                            <p:strVal val="1+#ppt_w/2"/>
                                          </p:val>
                                        </p:tav>
                                        <p:tav tm="100000">
                                          <p:val>
                                            <p:strVal val="#ppt_x"/>
                                          </p:val>
                                        </p:tav>
                                      </p:tavLst>
                                    </p:anim>
                                    <p:anim calcmode="lin" valueType="num">
                                      <p:cBhvr additive="base">
                                        <p:cTn id="55" dur="1000" fill="hold"/>
                                        <p:tgtEl>
                                          <p:spTgt spid="54286"/>
                                        </p:tgtEl>
                                        <p:attrNameLst>
                                          <p:attrName>ppt_y</p:attrName>
                                        </p:attrNameLst>
                                      </p:cBhvr>
                                      <p:tavLst>
                                        <p:tav tm="0">
                                          <p:val>
                                            <p:strVal val="#ppt_y"/>
                                          </p:val>
                                        </p:tav>
                                        <p:tav tm="100000">
                                          <p:val>
                                            <p:strVal val="#ppt_y"/>
                                          </p:val>
                                        </p:tav>
                                      </p:tavLst>
                                    </p:anim>
                                  </p:childTnLst>
                                </p:cTn>
                              </p:par>
                              <p:par>
                                <p:cTn id="56" presetID="2" presetClass="entr" presetSubtype="2" fill="hold" nodeType="withEffect">
                                  <p:stCondLst>
                                    <p:cond delay="0"/>
                                  </p:stCondLst>
                                  <p:childTnLst>
                                    <p:set>
                                      <p:cBhvr>
                                        <p:cTn id="57" dur="1" fill="hold">
                                          <p:stCondLst>
                                            <p:cond delay="0"/>
                                          </p:stCondLst>
                                        </p:cTn>
                                        <p:tgtEl>
                                          <p:spTgt spid="54285"/>
                                        </p:tgtEl>
                                        <p:attrNameLst>
                                          <p:attrName>style.visibility</p:attrName>
                                        </p:attrNameLst>
                                      </p:cBhvr>
                                      <p:to>
                                        <p:strVal val="visible"/>
                                      </p:to>
                                    </p:set>
                                    <p:anim calcmode="lin" valueType="num">
                                      <p:cBhvr additive="base">
                                        <p:cTn id="58" dur="1000" fill="hold"/>
                                        <p:tgtEl>
                                          <p:spTgt spid="54285"/>
                                        </p:tgtEl>
                                        <p:attrNameLst>
                                          <p:attrName>ppt_x</p:attrName>
                                        </p:attrNameLst>
                                      </p:cBhvr>
                                      <p:tavLst>
                                        <p:tav tm="0">
                                          <p:val>
                                            <p:strVal val="1+#ppt_w/2"/>
                                          </p:val>
                                        </p:tav>
                                        <p:tav tm="100000">
                                          <p:val>
                                            <p:strVal val="#ppt_x"/>
                                          </p:val>
                                        </p:tav>
                                      </p:tavLst>
                                    </p:anim>
                                    <p:anim calcmode="lin" valueType="num">
                                      <p:cBhvr additive="base">
                                        <p:cTn id="59" dur="1000" fill="hold"/>
                                        <p:tgtEl>
                                          <p:spTgt spid="54285"/>
                                        </p:tgtEl>
                                        <p:attrNameLst>
                                          <p:attrName>ppt_y</p:attrName>
                                        </p:attrNameLst>
                                      </p:cBhvr>
                                      <p:tavLst>
                                        <p:tav tm="0">
                                          <p:val>
                                            <p:strVal val="#ppt_y"/>
                                          </p:val>
                                        </p:tav>
                                        <p:tav tm="100000">
                                          <p:val>
                                            <p:strVal val="#ppt_y"/>
                                          </p:val>
                                        </p:tav>
                                      </p:tavLst>
                                    </p:anim>
                                  </p:childTnLst>
                                </p:cTn>
                              </p:par>
                              <p:par>
                                <p:cTn id="60" presetID="2" presetClass="entr" presetSubtype="8" fill="hold" nodeType="withEffect">
                                  <p:stCondLst>
                                    <p:cond delay="0"/>
                                  </p:stCondLst>
                                  <p:childTnLst>
                                    <p:set>
                                      <p:cBhvr>
                                        <p:cTn id="61" dur="1" fill="hold">
                                          <p:stCondLst>
                                            <p:cond delay="0"/>
                                          </p:stCondLst>
                                        </p:cTn>
                                        <p:tgtEl>
                                          <p:spTgt spid="54284"/>
                                        </p:tgtEl>
                                        <p:attrNameLst>
                                          <p:attrName>style.visibility</p:attrName>
                                        </p:attrNameLst>
                                      </p:cBhvr>
                                      <p:to>
                                        <p:strVal val="visible"/>
                                      </p:to>
                                    </p:set>
                                    <p:anim calcmode="lin" valueType="num">
                                      <p:cBhvr additive="base">
                                        <p:cTn id="62" dur="1000" fill="hold"/>
                                        <p:tgtEl>
                                          <p:spTgt spid="54284"/>
                                        </p:tgtEl>
                                        <p:attrNameLst>
                                          <p:attrName>ppt_x</p:attrName>
                                        </p:attrNameLst>
                                      </p:cBhvr>
                                      <p:tavLst>
                                        <p:tav tm="0">
                                          <p:val>
                                            <p:strVal val="0-#ppt_w/2"/>
                                          </p:val>
                                        </p:tav>
                                        <p:tav tm="100000">
                                          <p:val>
                                            <p:strVal val="#ppt_x"/>
                                          </p:val>
                                        </p:tav>
                                      </p:tavLst>
                                    </p:anim>
                                    <p:anim calcmode="lin" valueType="num">
                                      <p:cBhvr additive="base">
                                        <p:cTn id="63" dur="1000" fill="hold"/>
                                        <p:tgtEl>
                                          <p:spTgt spid="54284"/>
                                        </p:tgtEl>
                                        <p:attrNameLst>
                                          <p:attrName>ppt_y</p:attrName>
                                        </p:attrNameLst>
                                      </p:cBhvr>
                                      <p:tavLst>
                                        <p:tav tm="0">
                                          <p:val>
                                            <p:strVal val="#ppt_y"/>
                                          </p:val>
                                        </p:tav>
                                        <p:tav tm="100000">
                                          <p:val>
                                            <p:strVal val="#ppt_y"/>
                                          </p:val>
                                        </p:tav>
                                      </p:tavLst>
                                    </p:anim>
                                  </p:childTnLst>
                                </p:cTn>
                              </p:par>
                              <p:par>
                                <p:cTn id="64" presetID="2" presetClass="entr" presetSubtype="8" fill="hold" nodeType="withEffect">
                                  <p:stCondLst>
                                    <p:cond delay="0"/>
                                  </p:stCondLst>
                                  <p:childTnLst>
                                    <p:set>
                                      <p:cBhvr>
                                        <p:cTn id="65" dur="1" fill="hold">
                                          <p:stCondLst>
                                            <p:cond delay="0"/>
                                          </p:stCondLst>
                                        </p:cTn>
                                        <p:tgtEl>
                                          <p:spTgt spid="54287"/>
                                        </p:tgtEl>
                                        <p:attrNameLst>
                                          <p:attrName>style.visibility</p:attrName>
                                        </p:attrNameLst>
                                      </p:cBhvr>
                                      <p:to>
                                        <p:strVal val="visible"/>
                                      </p:to>
                                    </p:set>
                                    <p:anim calcmode="lin" valueType="num">
                                      <p:cBhvr additive="base">
                                        <p:cTn id="66" dur="1000" fill="hold"/>
                                        <p:tgtEl>
                                          <p:spTgt spid="54287"/>
                                        </p:tgtEl>
                                        <p:attrNameLst>
                                          <p:attrName>ppt_x</p:attrName>
                                        </p:attrNameLst>
                                      </p:cBhvr>
                                      <p:tavLst>
                                        <p:tav tm="0">
                                          <p:val>
                                            <p:strVal val="0-#ppt_w/2"/>
                                          </p:val>
                                        </p:tav>
                                        <p:tav tm="100000">
                                          <p:val>
                                            <p:strVal val="#ppt_x"/>
                                          </p:val>
                                        </p:tav>
                                      </p:tavLst>
                                    </p:anim>
                                    <p:anim calcmode="lin" valueType="num">
                                      <p:cBhvr additive="base">
                                        <p:cTn id="67" dur="1000" fill="hold"/>
                                        <p:tgtEl>
                                          <p:spTgt spid="54287"/>
                                        </p:tgtEl>
                                        <p:attrNameLst>
                                          <p:attrName>ppt_y</p:attrName>
                                        </p:attrNameLst>
                                      </p:cBhvr>
                                      <p:tavLst>
                                        <p:tav tm="0">
                                          <p:val>
                                            <p:strVal val="#ppt_y"/>
                                          </p:val>
                                        </p:tav>
                                        <p:tav tm="100000">
                                          <p:val>
                                            <p:strVal val="#ppt_y"/>
                                          </p:val>
                                        </p:tav>
                                      </p:tavLst>
                                    </p:anim>
                                  </p:childTnLst>
                                </p:cTn>
                              </p:par>
                              <p:par>
                                <p:cTn id="68" presetID="2" presetClass="entr" presetSubtype="4" fill="hold" nodeType="withEffect">
                                  <p:stCondLst>
                                    <p:cond delay="0"/>
                                  </p:stCondLst>
                                  <p:childTnLst>
                                    <p:set>
                                      <p:cBhvr>
                                        <p:cTn id="69" dur="1" fill="hold">
                                          <p:stCondLst>
                                            <p:cond delay="0"/>
                                          </p:stCondLst>
                                        </p:cTn>
                                        <p:tgtEl>
                                          <p:spTgt spid="54290"/>
                                        </p:tgtEl>
                                        <p:attrNameLst>
                                          <p:attrName>style.visibility</p:attrName>
                                        </p:attrNameLst>
                                      </p:cBhvr>
                                      <p:to>
                                        <p:strVal val="visible"/>
                                      </p:to>
                                    </p:set>
                                    <p:anim calcmode="lin" valueType="num">
                                      <p:cBhvr additive="base">
                                        <p:cTn id="70" dur="1000" fill="hold"/>
                                        <p:tgtEl>
                                          <p:spTgt spid="54290"/>
                                        </p:tgtEl>
                                        <p:attrNameLst>
                                          <p:attrName>ppt_x</p:attrName>
                                        </p:attrNameLst>
                                      </p:cBhvr>
                                      <p:tavLst>
                                        <p:tav tm="0">
                                          <p:val>
                                            <p:strVal val="#ppt_x"/>
                                          </p:val>
                                        </p:tav>
                                        <p:tav tm="100000">
                                          <p:val>
                                            <p:strVal val="#ppt_x"/>
                                          </p:val>
                                        </p:tav>
                                      </p:tavLst>
                                    </p:anim>
                                    <p:anim calcmode="lin" valueType="num">
                                      <p:cBhvr additive="base">
                                        <p:cTn id="71" dur="1000" fill="hold"/>
                                        <p:tgtEl>
                                          <p:spTgt spid="54290"/>
                                        </p:tgtEl>
                                        <p:attrNameLst>
                                          <p:attrName>ppt_y</p:attrName>
                                        </p:attrNameLst>
                                      </p:cBhvr>
                                      <p:tavLst>
                                        <p:tav tm="0">
                                          <p:val>
                                            <p:strVal val="1+#ppt_h/2"/>
                                          </p:val>
                                        </p:tav>
                                        <p:tav tm="100000">
                                          <p:val>
                                            <p:strVal val="#ppt_y"/>
                                          </p:val>
                                        </p:tav>
                                      </p:tavLst>
                                    </p:anim>
                                  </p:childTnLst>
                                </p:cTn>
                              </p:par>
                              <p:par>
                                <p:cTn id="72" presetID="2" presetClass="entr" presetSubtype="4" fill="hold" nodeType="withEffect">
                                  <p:stCondLst>
                                    <p:cond delay="0"/>
                                  </p:stCondLst>
                                  <p:childTnLst>
                                    <p:set>
                                      <p:cBhvr>
                                        <p:cTn id="73" dur="1" fill="hold">
                                          <p:stCondLst>
                                            <p:cond delay="0"/>
                                          </p:stCondLst>
                                        </p:cTn>
                                        <p:tgtEl>
                                          <p:spTgt spid="54292"/>
                                        </p:tgtEl>
                                        <p:attrNameLst>
                                          <p:attrName>style.visibility</p:attrName>
                                        </p:attrNameLst>
                                      </p:cBhvr>
                                      <p:to>
                                        <p:strVal val="visible"/>
                                      </p:to>
                                    </p:set>
                                    <p:anim calcmode="lin" valueType="num">
                                      <p:cBhvr additive="base">
                                        <p:cTn id="74" dur="1000" fill="hold"/>
                                        <p:tgtEl>
                                          <p:spTgt spid="54292"/>
                                        </p:tgtEl>
                                        <p:attrNameLst>
                                          <p:attrName>ppt_x</p:attrName>
                                        </p:attrNameLst>
                                      </p:cBhvr>
                                      <p:tavLst>
                                        <p:tav tm="0">
                                          <p:val>
                                            <p:strVal val="#ppt_x"/>
                                          </p:val>
                                        </p:tav>
                                        <p:tav tm="100000">
                                          <p:val>
                                            <p:strVal val="#ppt_x"/>
                                          </p:val>
                                        </p:tav>
                                      </p:tavLst>
                                    </p:anim>
                                    <p:anim calcmode="lin" valueType="num">
                                      <p:cBhvr additive="base">
                                        <p:cTn id="75" dur="1000" fill="hold"/>
                                        <p:tgtEl>
                                          <p:spTgt spid="54292"/>
                                        </p:tgtEl>
                                        <p:attrNameLst>
                                          <p:attrName>ppt_y</p:attrName>
                                        </p:attrNameLst>
                                      </p:cBhvr>
                                      <p:tavLst>
                                        <p:tav tm="0">
                                          <p:val>
                                            <p:strVal val="1+#ppt_h/2"/>
                                          </p:val>
                                        </p:tav>
                                        <p:tav tm="100000">
                                          <p:val>
                                            <p:strVal val="#ppt_y"/>
                                          </p:val>
                                        </p:tav>
                                      </p:tavLst>
                                    </p:anim>
                                  </p:childTnLst>
                                </p:cTn>
                              </p:par>
                              <p:par>
                                <p:cTn id="76" presetID="2" presetClass="entr" presetSubtype="4" fill="hold" nodeType="withEffect">
                                  <p:stCondLst>
                                    <p:cond delay="0"/>
                                  </p:stCondLst>
                                  <p:childTnLst>
                                    <p:set>
                                      <p:cBhvr>
                                        <p:cTn id="77" dur="1" fill="hold">
                                          <p:stCondLst>
                                            <p:cond delay="0"/>
                                          </p:stCondLst>
                                        </p:cTn>
                                        <p:tgtEl>
                                          <p:spTgt spid="54291"/>
                                        </p:tgtEl>
                                        <p:attrNameLst>
                                          <p:attrName>style.visibility</p:attrName>
                                        </p:attrNameLst>
                                      </p:cBhvr>
                                      <p:to>
                                        <p:strVal val="visible"/>
                                      </p:to>
                                    </p:set>
                                    <p:anim calcmode="lin" valueType="num">
                                      <p:cBhvr additive="base">
                                        <p:cTn id="78" dur="1000" fill="hold"/>
                                        <p:tgtEl>
                                          <p:spTgt spid="54291"/>
                                        </p:tgtEl>
                                        <p:attrNameLst>
                                          <p:attrName>ppt_x</p:attrName>
                                        </p:attrNameLst>
                                      </p:cBhvr>
                                      <p:tavLst>
                                        <p:tav tm="0">
                                          <p:val>
                                            <p:strVal val="#ppt_x"/>
                                          </p:val>
                                        </p:tav>
                                        <p:tav tm="100000">
                                          <p:val>
                                            <p:strVal val="#ppt_x"/>
                                          </p:val>
                                        </p:tav>
                                      </p:tavLst>
                                    </p:anim>
                                    <p:anim calcmode="lin" valueType="num">
                                      <p:cBhvr additive="base">
                                        <p:cTn id="79" dur="1000" fill="hold"/>
                                        <p:tgtEl>
                                          <p:spTgt spid="54291"/>
                                        </p:tgtEl>
                                        <p:attrNameLst>
                                          <p:attrName>ppt_y</p:attrName>
                                        </p:attrNameLst>
                                      </p:cBhvr>
                                      <p:tavLst>
                                        <p:tav tm="0">
                                          <p:val>
                                            <p:strVal val="1+#ppt_h/2"/>
                                          </p:val>
                                        </p:tav>
                                        <p:tav tm="100000">
                                          <p:val>
                                            <p:strVal val="#ppt_y"/>
                                          </p:val>
                                        </p:tav>
                                      </p:tavLst>
                                    </p:anim>
                                  </p:childTnLst>
                                </p:cTn>
                              </p:par>
                              <p:par>
                                <p:cTn id="80" presetID="2" presetClass="entr" presetSubtype="4" fill="hold" nodeType="withEffect">
                                  <p:stCondLst>
                                    <p:cond delay="0"/>
                                  </p:stCondLst>
                                  <p:childTnLst>
                                    <p:set>
                                      <p:cBhvr>
                                        <p:cTn id="81" dur="1" fill="hold">
                                          <p:stCondLst>
                                            <p:cond delay="0"/>
                                          </p:stCondLst>
                                        </p:cTn>
                                        <p:tgtEl>
                                          <p:spTgt spid="54275">
                                            <p:txEl>
                                              <p:pRg st="8" end="8"/>
                                            </p:txEl>
                                          </p:spTgt>
                                        </p:tgtEl>
                                        <p:attrNameLst>
                                          <p:attrName>style.visibility</p:attrName>
                                        </p:attrNameLst>
                                      </p:cBhvr>
                                      <p:to>
                                        <p:strVal val="visible"/>
                                      </p:to>
                                    </p:set>
                                    <p:anim calcmode="lin" valueType="num">
                                      <p:cBhvr additive="base">
                                        <p:cTn id="82" dur="1000" fill="hold"/>
                                        <p:tgtEl>
                                          <p:spTgt spid="54275">
                                            <p:txEl>
                                              <p:pRg st="8" end="8"/>
                                            </p:txEl>
                                          </p:spTgt>
                                        </p:tgtEl>
                                        <p:attrNameLst>
                                          <p:attrName>ppt_x</p:attrName>
                                        </p:attrNameLst>
                                      </p:cBhvr>
                                      <p:tavLst>
                                        <p:tav tm="0">
                                          <p:val>
                                            <p:strVal val="#ppt_x"/>
                                          </p:val>
                                        </p:tav>
                                        <p:tav tm="100000">
                                          <p:val>
                                            <p:strVal val="#ppt_x"/>
                                          </p:val>
                                        </p:tav>
                                      </p:tavLst>
                                    </p:anim>
                                    <p:anim calcmode="lin" valueType="num">
                                      <p:cBhvr additive="base">
                                        <p:cTn id="83" dur="1000" fill="hold"/>
                                        <p:tgtEl>
                                          <p:spTgt spid="54275">
                                            <p:txEl>
                                              <p:pRg st="8" end="8"/>
                                            </p:txEl>
                                          </p:spTgt>
                                        </p:tgtEl>
                                        <p:attrNameLst>
                                          <p:attrName>ppt_y</p:attrName>
                                        </p:attrNameLst>
                                      </p:cBhvr>
                                      <p:tavLst>
                                        <p:tav tm="0">
                                          <p:val>
                                            <p:strVal val="1+#ppt_h/2"/>
                                          </p:val>
                                        </p:tav>
                                        <p:tav tm="100000">
                                          <p:val>
                                            <p:strVal val="#ppt_y"/>
                                          </p:val>
                                        </p:tav>
                                      </p:tavLst>
                                    </p:anim>
                                  </p:childTnLst>
                                </p:cTn>
                              </p:par>
                              <p:par>
                                <p:cTn id="84" presetID="2" presetClass="entr" presetSubtype="4" fill="hold" nodeType="withEffect">
                                  <p:stCondLst>
                                    <p:cond delay="0"/>
                                  </p:stCondLst>
                                  <p:childTnLst>
                                    <p:set>
                                      <p:cBhvr>
                                        <p:cTn id="85" dur="1" fill="hold">
                                          <p:stCondLst>
                                            <p:cond delay="0"/>
                                          </p:stCondLst>
                                        </p:cTn>
                                        <p:tgtEl>
                                          <p:spTgt spid="54275">
                                            <p:txEl>
                                              <p:pRg st="8" end="8"/>
                                            </p:txEl>
                                          </p:spTgt>
                                        </p:tgtEl>
                                        <p:attrNameLst>
                                          <p:attrName>style.visibility</p:attrName>
                                        </p:attrNameLst>
                                      </p:cBhvr>
                                      <p:to>
                                        <p:strVal val="visible"/>
                                      </p:to>
                                    </p:set>
                                    <p:anim calcmode="lin" valueType="num">
                                      <p:cBhvr additive="base">
                                        <p:cTn id="86" dur="1000" fill="hold"/>
                                        <p:tgtEl>
                                          <p:spTgt spid="54275">
                                            <p:txEl>
                                              <p:pRg st="8" end="8"/>
                                            </p:txEl>
                                          </p:spTgt>
                                        </p:tgtEl>
                                        <p:attrNameLst>
                                          <p:attrName>ppt_x</p:attrName>
                                        </p:attrNameLst>
                                      </p:cBhvr>
                                      <p:tavLst>
                                        <p:tav tm="0">
                                          <p:val>
                                            <p:strVal val="#ppt_x"/>
                                          </p:val>
                                        </p:tav>
                                        <p:tav tm="100000">
                                          <p:val>
                                            <p:strVal val="#ppt_x"/>
                                          </p:val>
                                        </p:tav>
                                      </p:tavLst>
                                    </p:anim>
                                    <p:anim calcmode="lin" valueType="num">
                                      <p:cBhvr additive="base">
                                        <p:cTn id="87" dur="1000" fill="hold"/>
                                        <p:tgtEl>
                                          <p:spTgt spid="5427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6" grpId="0" animBg="1"/>
      <p:bldP spid="54277" grpId="0" animBg="1"/>
      <p:bldP spid="54280" grpId="0" animBg="1"/>
      <p:bldP spid="54281" grpId="0" animBg="1"/>
      <p:bldP spid="54282" grpId="0" animBg="1"/>
      <p:bldP spid="5428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idx="1"/>
          </p:nvPr>
        </p:nvSpPr>
        <p:spPr>
          <a:xfrm>
            <a:off x="457200" y="533400"/>
            <a:ext cx="8229600" cy="5867400"/>
          </a:xfrm>
        </p:spPr>
        <p:txBody>
          <a:bodyPr/>
          <a:lstStyle/>
          <a:p>
            <a:pPr marL="609600" indent="-609600" eaLnBrk="1" hangingPunct="1">
              <a:lnSpc>
                <a:spcPct val="90000"/>
              </a:lnSpc>
              <a:buFont typeface="Wingdings" pitchFamily="2" charset="2"/>
              <a:buNone/>
              <a:defRPr/>
            </a:pPr>
            <a:r>
              <a:rPr lang="en-US" sz="2400" dirty="0">
                <a:latin typeface="+mj-lt"/>
              </a:rPr>
              <a:t>   </a:t>
            </a:r>
            <a:r>
              <a:rPr lang="id-ID" sz="2400" dirty="0">
                <a:latin typeface="+mj-lt"/>
              </a:rPr>
              <a:t>Keterangan  :</a:t>
            </a:r>
            <a:endParaRPr lang="en-US" sz="2400" dirty="0">
              <a:latin typeface="+mj-lt"/>
            </a:endParaRPr>
          </a:p>
          <a:p>
            <a:pPr marL="609600" indent="-609600" eaLnBrk="1" hangingPunct="1">
              <a:lnSpc>
                <a:spcPct val="90000"/>
              </a:lnSpc>
              <a:buFont typeface="Wingdings" pitchFamily="2" charset="2"/>
              <a:buNone/>
              <a:defRPr/>
            </a:pPr>
            <a:endParaRPr lang="en-US" sz="2400" dirty="0">
              <a:latin typeface="+mj-lt"/>
            </a:endParaRPr>
          </a:p>
          <a:p>
            <a:pPr marL="609600" indent="-609600" eaLnBrk="1" hangingPunct="1">
              <a:lnSpc>
                <a:spcPct val="90000"/>
              </a:lnSpc>
              <a:buFont typeface="Wingdings" pitchFamily="2" charset="2"/>
              <a:buAutoNum type="arabicPeriod"/>
              <a:defRPr/>
            </a:pPr>
            <a:r>
              <a:rPr lang="id-ID" sz="2400" dirty="0">
                <a:latin typeface="+mj-lt"/>
              </a:rPr>
              <a:t>Manajer keuangan memperoleh dana / kas dari pasar modal / pasar uang dengan cara menjual </a:t>
            </a:r>
            <a:r>
              <a:rPr lang="id-ID" sz="2400" i="1" dirty="0">
                <a:latin typeface="+mj-lt"/>
              </a:rPr>
              <a:t>financial assets</a:t>
            </a:r>
            <a:r>
              <a:rPr lang="id-ID" sz="2400" dirty="0">
                <a:latin typeface="+mj-lt"/>
              </a:rPr>
              <a:t> (saham, obligasi, dan surat berharga lainnya), atau memperoleh kredit dari bank atau sumber dana lainnya.</a:t>
            </a:r>
            <a:endParaRPr lang="en-US" sz="2400" dirty="0">
              <a:latin typeface="+mj-lt"/>
            </a:endParaRPr>
          </a:p>
          <a:p>
            <a:pPr marL="609600" indent="-609600" eaLnBrk="1" hangingPunct="1">
              <a:lnSpc>
                <a:spcPct val="90000"/>
              </a:lnSpc>
              <a:buFont typeface="Wingdings" pitchFamily="2" charset="2"/>
              <a:buAutoNum type="arabicPeriod"/>
              <a:defRPr/>
            </a:pPr>
            <a:r>
              <a:rPr lang="id-ID" sz="2400" dirty="0">
                <a:latin typeface="+mj-lt"/>
              </a:rPr>
              <a:t>Dana / kas yang diperoleh tersebut diinvestasikan pada berbagai aktiva </a:t>
            </a:r>
            <a:r>
              <a:rPr lang="id-ID" sz="2400" i="1" dirty="0">
                <a:latin typeface="+mj-lt"/>
              </a:rPr>
              <a:t>(real asset</a:t>
            </a:r>
            <a:r>
              <a:rPr lang="en-US" sz="2400" i="1" dirty="0">
                <a:latin typeface="+mj-lt"/>
              </a:rPr>
              <a:t>)</a:t>
            </a:r>
            <a:r>
              <a:rPr lang="id-ID" sz="2400" i="1" dirty="0">
                <a:latin typeface="+mj-lt"/>
              </a:rPr>
              <a:t> </a:t>
            </a:r>
            <a:r>
              <a:rPr lang="en-US" sz="2400" i="1" dirty="0">
                <a:latin typeface="+mj-lt"/>
              </a:rPr>
              <a:t> </a:t>
            </a:r>
            <a:r>
              <a:rPr lang="id-ID" sz="2400" dirty="0">
                <a:latin typeface="+mj-lt"/>
              </a:rPr>
              <a:t>untuk mendanai kegiatan / operasi perusahaan, contohnya tanah, mesin</a:t>
            </a:r>
            <a:r>
              <a:rPr lang="en-US" sz="2400" dirty="0">
                <a:latin typeface="+mj-lt"/>
              </a:rPr>
              <a:t>,</a:t>
            </a:r>
            <a:r>
              <a:rPr lang="id-ID" sz="2400" dirty="0">
                <a:latin typeface="+mj-lt"/>
              </a:rPr>
              <a:t> dll.</a:t>
            </a:r>
            <a:endParaRPr lang="en-US" sz="2400" dirty="0">
              <a:latin typeface="+mj-lt"/>
            </a:endParaRPr>
          </a:p>
          <a:p>
            <a:pPr marL="609600" indent="-609600" eaLnBrk="1" hangingPunct="1">
              <a:lnSpc>
                <a:spcPct val="90000"/>
              </a:lnSpc>
              <a:buFont typeface="Wingdings" pitchFamily="2" charset="2"/>
              <a:buAutoNum type="arabicPeriod" startAt="3"/>
              <a:defRPr/>
            </a:pPr>
            <a:r>
              <a:rPr lang="id-ID" sz="2400" dirty="0">
                <a:latin typeface="+mj-lt"/>
              </a:rPr>
              <a:t>Apabila aktiva perusahaan berjalan dengan baik, maka dari </a:t>
            </a:r>
            <a:r>
              <a:rPr lang="id-ID" sz="2400" i="1" dirty="0">
                <a:latin typeface="+mj-lt"/>
              </a:rPr>
              <a:t>real asset</a:t>
            </a:r>
            <a:r>
              <a:rPr lang="id-ID" sz="2400" dirty="0">
                <a:latin typeface="+mj-lt"/>
              </a:rPr>
              <a:t> akan dihasilkan laba (berupa </a:t>
            </a:r>
            <a:r>
              <a:rPr lang="id-ID" sz="2400" i="1" dirty="0">
                <a:latin typeface="+mj-lt"/>
              </a:rPr>
              <a:t>cash in flow</a:t>
            </a:r>
            <a:r>
              <a:rPr lang="id-ID" sz="2400" dirty="0">
                <a:latin typeface="+mj-lt"/>
              </a:rPr>
              <a:t>) yang lebih besar dari jumlah yang diinvestasikan.</a:t>
            </a:r>
            <a:endParaRPr lang="en-US" sz="2400" dirty="0">
              <a:latin typeface="+mj-lt"/>
            </a:endParaRPr>
          </a:p>
          <a:p>
            <a:pPr marL="609600" indent="-609600" eaLnBrk="1" hangingPunct="1">
              <a:lnSpc>
                <a:spcPct val="90000"/>
              </a:lnSpc>
              <a:buFont typeface="Wingdings" pitchFamily="2" charset="2"/>
              <a:buAutoNum type="arabicPeriod" startAt="3"/>
              <a:defRPr/>
            </a:pPr>
            <a:r>
              <a:rPr lang="id-ID" sz="2400" dirty="0">
                <a:latin typeface="+mj-lt"/>
              </a:rPr>
              <a:t>Laba / kas yang diperoleh dapat dikembalikan kepada pemilik dana atau diinvestasikan kembali (reinvestasi) ke dalam perusahaan</a:t>
            </a:r>
            <a:endParaRPr lang="en-US" sz="2400" dirty="0">
              <a:latin typeface="+mj-lt"/>
            </a:endParaRPr>
          </a:p>
        </p:txBody>
      </p:sp>
      <p:sp>
        <p:nvSpPr>
          <p:cNvPr id="55300" name="Oval 4"/>
          <p:cNvSpPr>
            <a:spLocks noChangeArrowheads="1"/>
          </p:cNvSpPr>
          <p:nvPr/>
        </p:nvSpPr>
        <p:spPr bwMode="auto">
          <a:xfrm>
            <a:off x="457200" y="457200"/>
            <a:ext cx="2133600" cy="609600"/>
          </a:xfrm>
          <a:prstGeom prst="ellipse">
            <a:avLst/>
          </a:prstGeom>
          <a:noFill/>
          <a:ln w="9525">
            <a:solidFill>
              <a:srgbClr val="FF0000"/>
            </a:solidFill>
            <a:round/>
            <a:headEnd/>
            <a:tailEnd/>
          </a:ln>
        </p:spPr>
        <p:txBody>
          <a:bodyPr wrap="none" anchor="ctr"/>
          <a:lstStyle/>
          <a:p>
            <a:endParaRPr lang="id-ID"/>
          </a:p>
        </p:txBody>
      </p:sp>
      <p:sp>
        <p:nvSpPr>
          <p:cNvPr id="5" name="Slide Number Placeholder 4"/>
          <p:cNvSpPr>
            <a:spLocks noGrp="1"/>
          </p:cNvSpPr>
          <p:nvPr>
            <p:ph type="sldNum" sz="quarter" idx="12"/>
          </p:nvPr>
        </p:nvSpPr>
        <p:spPr/>
        <p:txBody>
          <a:bodyPr/>
          <a:lstStyle/>
          <a:p>
            <a:pPr>
              <a:defRPr/>
            </a:pPr>
            <a:fld id="{3F36D361-BE7F-421D-B318-06FDA955007A}"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861</TotalTime>
  <Words>1213</Words>
  <Application>Microsoft Office PowerPoint</Application>
  <PresentationFormat>On-screen Show (4:3)</PresentationFormat>
  <Paragraphs>191</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Aparajita</vt:lpstr>
      <vt:lpstr>Arial</vt:lpstr>
      <vt:lpstr>Calibri</vt:lpstr>
      <vt:lpstr>Calibri Light</vt:lpstr>
      <vt:lpstr>Century Gothic</vt:lpstr>
      <vt:lpstr>Wingdings</vt:lpstr>
      <vt:lpstr>Wingdings 2</vt:lpstr>
      <vt:lpstr>Office Theme</vt:lpstr>
      <vt:lpstr>MANAJEMEN KEUANGAN</vt:lpstr>
      <vt:lpstr>Konsep Manajemen Keuangan</vt:lpstr>
      <vt:lpstr>Fungsi Manajemen Keuangan</vt:lpstr>
      <vt:lpstr>Investment Decision</vt:lpstr>
      <vt:lpstr>Financial Decision</vt:lpstr>
      <vt:lpstr>Dividend Decision</vt:lpstr>
      <vt:lpstr>Tujuan Manajemen Keuangan</vt:lpstr>
      <vt:lpstr>PowerPoint Presentation</vt:lpstr>
      <vt:lpstr>PowerPoint Presentation</vt:lpstr>
      <vt:lpstr>Nilai Perusahaan</vt:lpstr>
      <vt:lpstr>PowerPoint Presentation</vt:lpstr>
      <vt:lpstr>PowerPoint Presentation</vt:lpstr>
      <vt:lpstr>PowerPoint Presentation</vt:lpstr>
      <vt:lpstr>PowerPoint Presentation</vt:lpstr>
      <vt:lpstr>INTRODUCTION TO FINANCE MANAGEMENT</vt:lpstr>
      <vt:lpstr>Keputusan- Keputusan keuangan</vt:lpstr>
      <vt:lpstr>Keputusan Manajemen keuangan</vt:lpstr>
      <vt:lpstr>Tujuan perusahaan</vt:lpstr>
      <vt:lpstr>Hubungan fungsi keuangan dengan tujuan perusahaan</vt:lpstr>
      <vt:lpstr>Prinsip-prinsip keuangan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KEUANGAN PERUSAHAAN</dc:title>
  <dc:creator>Damar Elsa</dc:creator>
  <cp:lastModifiedBy>sri yansyah</cp:lastModifiedBy>
  <cp:revision>80</cp:revision>
  <dcterms:created xsi:type="dcterms:W3CDTF">2017-02-28T03:27:29Z</dcterms:created>
  <dcterms:modified xsi:type="dcterms:W3CDTF">2020-11-26T04:40:39Z</dcterms:modified>
</cp:coreProperties>
</file>