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62" r:id="rId7"/>
    <p:sldId id="269" r:id="rId8"/>
    <p:sldId id="270" r:id="rId9"/>
    <p:sldId id="271" r:id="rId10"/>
    <p:sldId id="272" r:id="rId11"/>
    <p:sldId id="273" r:id="rId12"/>
    <p:sldId id="274" r:id="rId13"/>
    <p:sldId id="275" r:id="rId14"/>
    <p:sldId id="276" r:id="rId15"/>
    <p:sldId id="257" r:id="rId16"/>
    <p:sldId id="258" r:id="rId17"/>
    <p:sldId id="259" r:id="rId18"/>
    <p:sldId id="260" r:id="rId19"/>
    <p:sldId id="261"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128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889883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13454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75241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98209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26465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11667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1706661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22669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214257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49652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15E4C-3D50-4BA0-B2FD-BACED5E6EC1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534AD-87C4-4193-8BDE-26F15FE33D51}" type="slidenum">
              <a:rPr lang="en-US" smtClean="0"/>
              <a:pPr/>
              <a:t>‹#›</a:t>
            </a:fld>
            <a:endParaRPr lang="en-US"/>
          </a:p>
        </p:txBody>
      </p:sp>
    </p:spTree>
    <p:extLst>
      <p:ext uri="{BB962C8B-B14F-4D97-AF65-F5344CB8AC3E}">
        <p14:creationId xmlns:p14="http://schemas.microsoft.com/office/powerpoint/2010/main" val="321391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15E4C-3D50-4BA0-B2FD-BACED5E6EC1B}" type="datetimeFigureOut">
              <a:rPr lang="en-US" smtClean="0"/>
              <a:pPr/>
              <a:t>11/26/2020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534AD-87C4-4193-8BDE-26F15FE33D51}" type="slidenum">
              <a:rPr lang="en-US" smtClean="0"/>
              <a:pPr/>
              <a:t>‹#›</a:t>
            </a:fld>
            <a:endParaRPr lang="en-US"/>
          </a:p>
        </p:txBody>
      </p:sp>
    </p:spTree>
    <p:extLst>
      <p:ext uri="{BB962C8B-B14F-4D97-AF65-F5344CB8AC3E}">
        <p14:creationId xmlns:p14="http://schemas.microsoft.com/office/powerpoint/2010/main" val="162371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Aparajita" panose="020B0604020202020204" pitchFamily="34" charset="0"/>
                <a:cs typeface="Aparajita" panose="020B0604020202020204" pitchFamily="34" charset="0"/>
              </a:rPr>
              <a:t>MANAJEMEN KEUANGAN</a:t>
            </a:r>
          </a:p>
        </p:txBody>
      </p:sp>
      <p:sp>
        <p:nvSpPr>
          <p:cNvPr id="4" name="Subtitle 3"/>
          <p:cNvSpPr>
            <a:spLocks noGrp="1"/>
          </p:cNvSpPr>
          <p:nvPr>
            <p:ph type="subTitle" idx="1"/>
          </p:nvPr>
        </p:nvSpPr>
        <p:spPr/>
        <p:txBody>
          <a:bodyPr/>
          <a:lstStyle/>
          <a:p>
            <a:endParaRPr lang="id-ID"/>
          </a:p>
        </p:txBody>
      </p:sp>
    </p:spTree>
    <p:extLst>
      <p:ext uri="{BB962C8B-B14F-4D97-AF65-F5344CB8AC3E}">
        <p14:creationId xmlns:p14="http://schemas.microsoft.com/office/powerpoint/2010/main" val="1516708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Nilai Perusahaan</a:t>
            </a:r>
          </a:p>
        </p:txBody>
      </p:sp>
      <p:sp>
        <p:nvSpPr>
          <p:cNvPr id="17411" name="Rectangle 3"/>
          <p:cNvSpPr>
            <a:spLocks noGrp="1" noChangeArrowheads="1"/>
          </p:cNvSpPr>
          <p:nvPr>
            <p:ph idx="1"/>
          </p:nvPr>
        </p:nvSpPr>
        <p:spPr>
          <a:xfrm>
            <a:off x="1143000" y="1447800"/>
            <a:ext cx="7499350" cy="4800600"/>
          </a:xfrm>
        </p:spPr>
        <p:txBody>
          <a:bodyPr/>
          <a:lstStyle/>
          <a:p>
            <a:pPr eaLnBrk="1" hangingPunct="1">
              <a:lnSpc>
                <a:spcPct val="90000"/>
              </a:lnSpc>
            </a:pPr>
            <a:r>
              <a:rPr lang="en-US"/>
              <a:t>Nilai perusahaan yang sudah </a:t>
            </a:r>
            <a:r>
              <a:rPr lang="en-US" i="1"/>
              <a:t>go public</a:t>
            </a:r>
            <a:r>
              <a:rPr lang="en-US"/>
              <a:t> tercermin dalam harga pasar saham perusahaan</a:t>
            </a:r>
          </a:p>
          <a:p>
            <a:pPr eaLnBrk="1" hangingPunct="1">
              <a:lnSpc>
                <a:spcPct val="90000"/>
              </a:lnSpc>
            </a:pPr>
            <a:r>
              <a:rPr lang="en-US"/>
              <a:t>Nilai perusahaan yang belum </a:t>
            </a:r>
            <a:r>
              <a:rPr lang="en-US" i="1"/>
              <a:t>go public</a:t>
            </a:r>
            <a:r>
              <a:rPr lang="en-US"/>
              <a:t> nilainya terealisasi apabila perusahaan akan dijual (total aktiva dan prospek perusahaan, resiko usaha, lingkungan usaha, dll)</a:t>
            </a:r>
          </a:p>
        </p:txBody>
      </p:sp>
      <p:sp>
        <p:nvSpPr>
          <p:cNvPr id="5" name="Slide Number Placeholder 4"/>
          <p:cNvSpPr>
            <a:spLocks noGrp="1"/>
          </p:cNvSpPr>
          <p:nvPr>
            <p:ph type="sldNum" sz="quarter" idx="12"/>
          </p:nvPr>
        </p:nvSpPr>
        <p:spPr/>
        <p:txBody>
          <a:bodyPr/>
          <a:lstStyle/>
          <a:p>
            <a:pPr>
              <a:defRPr/>
            </a:pPr>
            <a:fld id="{65A22B2D-6429-40B8-BDDA-FA13E072EDF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304800" y="457200"/>
            <a:ext cx="8610600" cy="5943600"/>
          </a:xfrm>
        </p:spPr>
        <p:txBody>
          <a:bodyPr/>
          <a:lstStyle/>
          <a:p>
            <a:pPr marL="609600" indent="-609600" eaLnBrk="1" hangingPunct="1">
              <a:buFont typeface="Wingdings" pitchFamily="2" charset="2"/>
              <a:buNone/>
              <a:defRPr/>
            </a:pPr>
            <a:r>
              <a:rPr lang="id-ID" sz="2000" dirty="0">
                <a:solidFill>
                  <a:srgbClr val="0066FF"/>
                </a:solidFill>
                <a:latin typeface="+mj-lt"/>
              </a:rPr>
              <a:t>A</a:t>
            </a:r>
            <a:r>
              <a:rPr lang="en-US" sz="2000" dirty="0">
                <a:solidFill>
                  <a:srgbClr val="0066FF"/>
                </a:solidFill>
                <a:latin typeface="+mj-lt"/>
              </a:rPr>
              <a:t>s</a:t>
            </a:r>
            <a:r>
              <a:rPr lang="id-ID" sz="2000" dirty="0">
                <a:solidFill>
                  <a:srgbClr val="0066FF"/>
                </a:solidFill>
                <a:latin typeface="+mj-lt"/>
              </a:rPr>
              <a:t>as  - Asas Pembelanjaan</a:t>
            </a:r>
            <a:r>
              <a:rPr lang="id-ID" sz="2400" dirty="0">
                <a:latin typeface="+mj-lt"/>
              </a:rPr>
              <a:t>	</a:t>
            </a:r>
            <a:endParaRPr lang="en-US" sz="2400" dirty="0">
              <a:latin typeface="+mj-lt"/>
            </a:endParaRPr>
          </a:p>
          <a:p>
            <a:pPr marL="609600" indent="-609600" eaLnBrk="1" hangingPunct="1">
              <a:lnSpc>
                <a:spcPct val="65000"/>
              </a:lnSpc>
              <a:buFont typeface="Wingdings" pitchFamily="2" charset="2"/>
              <a:buNone/>
              <a:defRPr/>
            </a:pPr>
            <a:endParaRPr lang="id-ID" sz="2400" dirty="0">
              <a:latin typeface="+mj-lt"/>
            </a:endParaRPr>
          </a:p>
          <a:p>
            <a:pPr marL="609600" indent="-609600" eaLnBrk="1" hangingPunct="1">
              <a:buFont typeface="Wingdings" pitchFamily="2" charset="2"/>
              <a:buNone/>
              <a:defRPr/>
            </a:pPr>
            <a:r>
              <a:rPr lang="en-US" sz="2000" dirty="0">
                <a:solidFill>
                  <a:srgbClr val="CC0000"/>
                </a:solidFill>
                <a:latin typeface="+mj-lt"/>
              </a:rPr>
              <a:t>1. </a:t>
            </a:r>
            <a:r>
              <a:rPr lang="id-ID" sz="2000" dirty="0">
                <a:solidFill>
                  <a:srgbClr val="CC0000"/>
                </a:solidFill>
                <a:latin typeface="+mj-lt"/>
              </a:rPr>
              <a:t>Asas Likuiditas  :</a:t>
            </a:r>
          </a:p>
          <a:p>
            <a:pPr marL="609600" indent="-609600" eaLnBrk="1" hangingPunct="1">
              <a:buFont typeface="Wingdings" pitchFamily="2" charset="2"/>
              <a:buNone/>
              <a:defRPr/>
            </a:pPr>
            <a:r>
              <a:rPr lang="en-US" sz="2000" dirty="0">
                <a:latin typeface="+mj-lt"/>
              </a:rPr>
              <a:t>	</a:t>
            </a:r>
            <a:r>
              <a:rPr lang="id-ID" sz="2000" dirty="0">
                <a:solidFill>
                  <a:srgbClr val="008000"/>
                </a:solidFill>
                <a:latin typeface="+mj-lt"/>
              </a:rPr>
              <a:t>Mengajarkan bahwa dalam kebijakan </a:t>
            </a:r>
            <a:r>
              <a:rPr lang="id-ID" sz="2000" i="1" dirty="0">
                <a:solidFill>
                  <a:srgbClr val="008000"/>
                </a:solidFill>
                <a:latin typeface="+mj-lt"/>
              </a:rPr>
              <a:t>financing</a:t>
            </a:r>
            <a:r>
              <a:rPr lang="id-ID" sz="2000" dirty="0">
                <a:solidFill>
                  <a:srgbClr val="008000"/>
                </a:solidFill>
                <a:latin typeface="+mj-lt"/>
              </a:rPr>
              <a:t> harus memperhatikan lamanya dana digunakan oleh perusahaan. Dalam asas ini berlaku </a:t>
            </a:r>
            <a:r>
              <a:rPr lang="id-ID" sz="2000" i="1" dirty="0">
                <a:solidFill>
                  <a:srgbClr val="008000"/>
                </a:solidFill>
                <a:latin typeface="+mj-lt"/>
              </a:rPr>
              <a:t>maturity matching principles</a:t>
            </a:r>
            <a:r>
              <a:rPr lang="id-ID" sz="2000" dirty="0">
                <a:solidFill>
                  <a:srgbClr val="008000"/>
                </a:solidFill>
                <a:latin typeface="+mj-lt"/>
              </a:rPr>
              <a:t>.</a:t>
            </a:r>
          </a:p>
          <a:p>
            <a:pPr marL="609600" indent="-609600" eaLnBrk="1" hangingPunct="1">
              <a:buFont typeface="Wingdings" pitchFamily="2" charset="2"/>
              <a:buNone/>
              <a:defRPr/>
            </a:pPr>
            <a:r>
              <a:rPr lang="en-US" sz="2000" dirty="0">
                <a:solidFill>
                  <a:srgbClr val="CC0000"/>
                </a:solidFill>
                <a:latin typeface="+mj-lt"/>
              </a:rPr>
              <a:t>2. </a:t>
            </a:r>
            <a:r>
              <a:rPr lang="id-ID" sz="2000" dirty="0">
                <a:solidFill>
                  <a:srgbClr val="CC0000"/>
                </a:solidFill>
                <a:latin typeface="+mj-lt"/>
              </a:rPr>
              <a:t>Asas Solvabilitas  :</a:t>
            </a:r>
          </a:p>
          <a:p>
            <a:pPr marL="609600" indent="-609600" eaLnBrk="1" hangingPunct="1">
              <a:buFont typeface="Wingdings" pitchFamily="2" charset="2"/>
              <a:buNone/>
              <a:defRPr/>
            </a:pPr>
            <a:r>
              <a:rPr lang="en-US" sz="2000" dirty="0">
                <a:latin typeface="+mj-lt"/>
              </a:rPr>
              <a:t>	</a:t>
            </a:r>
            <a:r>
              <a:rPr lang="id-ID" sz="2000" dirty="0">
                <a:solidFill>
                  <a:srgbClr val="008000"/>
                </a:solidFill>
                <a:latin typeface="+mj-lt"/>
              </a:rPr>
              <a:t>Mengajarkan bahwa dalam kebijakan </a:t>
            </a:r>
            <a:r>
              <a:rPr lang="id-ID" sz="2000" i="1" dirty="0">
                <a:solidFill>
                  <a:srgbClr val="008000"/>
                </a:solidFill>
                <a:latin typeface="+mj-lt"/>
              </a:rPr>
              <a:t>financing </a:t>
            </a:r>
            <a:r>
              <a:rPr lang="id-ID" sz="2000" dirty="0">
                <a:solidFill>
                  <a:srgbClr val="008000"/>
                </a:solidFill>
                <a:latin typeface="+mj-lt"/>
              </a:rPr>
              <a:t>harus memperhatikan faktor psikologis dari calon investor.</a:t>
            </a:r>
          </a:p>
          <a:p>
            <a:pPr marL="609600" indent="-609600" eaLnBrk="1" hangingPunct="1">
              <a:buFont typeface="Wingdings" pitchFamily="2" charset="2"/>
              <a:buNone/>
              <a:defRPr/>
            </a:pPr>
            <a:r>
              <a:rPr lang="en-US" sz="2000" dirty="0">
                <a:solidFill>
                  <a:srgbClr val="CC0000"/>
                </a:solidFill>
                <a:latin typeface="+mj-lt"/>
              </a:rPr>
              <a:t>3. </a:t>
            </a:r>
            <a:r>
              <a:rPr lang="id-ID" sz="2000" dirty="0">
                <a:solidFill>
                  <a:srgbClr val="CC0000"/>
                </a:solidFill>
                <a:latin typeface="+mj-lt"/>
              </a:rPr>
              <a:t>Asas Rentabilitas  :</a:t>
            </a:r>
          </a:p>
          <a:p>
            <a:pPr marL="609600" indent="-609600" eaLnBrk="1" hangingPunct="1">
              <a:buFont typeface="Wingdings" pitchFamily="2" charset="2"/>
              <a:buNone/>
              <a:defRPr/>
            </a:pPr>
            <a:r>
              <a:rPr lang="en-US" sz="2000" dirty="0">
                <a:latin typeface="+mj-lt"/>
              </a:rPr>
              <a:t>	</a:t>
            </a:r>
            <a:r>
              <a:rPr lang="id-ID" sz="2000" dirty="0">
                <a:solidFill>
                  <a:srgbClr val="008000"/>
                </a:solidFill>
                <a:latin typeface="+mj-lt"/>
              </a:rPr>
              <a:t>Mengajarkan bahwa dalam kebijakan </a:t>
            </a:r>
            <a:r>
              <a:rPr lang="id-ID" sz="2000" i="1" dirty="0">
                <a:solidFill>
                  <a:srgbClr val="008000"/>
                </a:solidFill>
                <a:latin typeface="+mj-lt"/>
              </a:rPr>
              <a:t>financing</a:t>
            </a:r>
            <a:r>
              <a:rPr lang="id-ID" sz="2000" dirty="0">
                <a:solidFill>
                  <a:srgbClr val="008000"/>
                </a:solidFill>
                <a:latin typeface="+mj-lt"/>
              </a:rPr>
              <a:t> harus memperhatikan konsekuensi kewajiban memberikan balas jasa dari perusahaan yang bersangkutan kepada para calon investor.</a:t>
            </a:r>
          </a:p>
          <a:p>
            <a:pPr marL="609600" indent="-609600" eaLnBrk="1" hangingPunct="1">
              <a:buFont typeface="Wingdings" pitchFamily="2" charset="2"/>
              <a:buNone/>
              <a:defRPr/>
            </a:pPr>
            <a:r>
              <a:rPr lang="en-US" sz="2000" dirty="0">
                <a:solidFill>
                  <a:srgbClr val="CC0000"/>
                </a:solidFill>
                <a:latin typeface="+mj-lt"/>
              </a:rPr>
              <a:t>4. </a:t>
            </a:r>
            <a:r>
              <a:rPr lang="id-ID" sz="2000" dirty="0">
                <a:solidFill>
                  <a:srgbClr val="CC0000"/>
                </a:solidFill>
                <a:latin typeface="+mj-lt"/>
              </a:rPr>
              <a:t>Asas Kekuasaan  :</a:t>
            </a:r>
          </a:p>
          <a:p>
            <a:pPr marL="609600" indent="-609600" eaLnBrk="1" hangingPunct="1">
              <a:buFont typeface="Wingdings" pitchFamily="2" charset="2"/>
              <a:buNone/>
              <a:defRPr/>
            </a:pPr>
            <a:r>
              <a:rPr lang="en-US" sz="2000" dirty="0">
                <a:latin typeface="+mj-lt"/>
              </a:rPr>
              <a:t>	</a:t>
            </a:r>
            <a:r>
              <a:rPr lang="id-ID" sz="2000" dirty="0">
                <a:solidFill>
                  <a:srgbClr val="008000"/>
                </a:solidFill>
                <a:latin typeface="+mj-lt"/>
              </a:rPr>
              <a:t>Mengajarkan bahwa dalam kebijakan </a:t>
            </a:r>
            <a:r>
              <a:rPr lang="id-ID" sz="2000" i="1" dirty="0">
                <a:solidFill>
                  <a:srgbClr val="008000"/>
                </a:solidFill>
                <a:latin typeface="+mj-lt"/>
              </a:rPr>
              <a:t>financing </a:t>
            </a:r>
            <a:r>
              <a:rPr lang="id-ID" sz="2000" dirty="0">
                <a:solidFill>
                  <a:srgbClr val="008000"/>
                </a:solidFill>
                <a:latin typeface="+mj-lt"/>
              </a:rPr>
              <a:t>harus memperhatikan kebijakan manajemen perusahaan</a:t>
            </a:r>
            <a:r>
              <a:rPr lang="id-ID" sz="2800" dirty="0">
                <a:solidFill>
                  <a:srgbClr val="008000"/>
                </a:solidFill>
                <a:latin typeface="+mj-lt"/>
              </a:rPr>
              <a:t>.</a:t>
            </a:r>
            <a:endParaRPr lang="en-US" sz="2800" dirty="0">
              <a:solidFill>
                <a:srgbClr val="008000"/>
              </a:solidFill>
              <a:latin typeface="+mj-lt"/>
            </a:endParaRPr>
          </a:p>
        </p:txBody>
      </p:sp>
      <p:sp>
        <p:nvSpPr>
          <p:cNvPr id="4" name="Slide Number Placeholder 3"/>
          <p:cNvSpPr>
            <a:spLocks noGrp="1"/>
          </p:cNvSpPr>
          <p:nvPr>
            <p:ph type="sldNum" sz="quarter" idx="12"/>
          </p:nvPr>
        </p:nvSpPr>
        <p:spPr/>
        <p:txBody>
          <a:bodyPr/>
          <a:lstStyle/>
          <a:p>
            <a:pPr>
              <a:defRPr/>
            </a:pPr>
            <a:fld id="{182837A2-44C1-4B14-9559-FD212B2D207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381000" y="457200"/>
            <a:ext cx="8458200" cy="5943600"/>
          </a:xfrm>
        </p:spPr>
        <p:txBody>
          <a:bodyPr>
            <a:normAutofit lnSpcReduction="10000"/>
          </a:bodyPr>
          <a:lstStyle/>
          <a:p>
            <a:pPr marL="609600" indent="-609600" eaLnBrk="1" hangingPunct="1">
              <a:buFont typeface="Wingdings" pitchFamily="2" charset="2"/>
              <a:buNone/>
            </a:pPr>
            <a:r>
              <a:rPr lang="id-ID" sz="2000" dirty="0">
                <a:solidFill>
                  <a:srgbClr val="CC0000"/>
                </a:solidFill>
              </a:rPr>
              <a:t>Jenis – Jenis Pembelanjaan</a:t>
            </a:r>
            <a:r>
              <a:rPr lang="id-ID" sz="2000" dirty="0"/>
              <a:t>  </a:t>
            </a:r>
            <a:endParaRPr lang="en-US" sz="2000" dirty="0"/>
          </a:p>
          <a:p>
            <a:pPr marL="609600" indent="-609600" eaLnBrk="1" hangingPunct="1">
              <a:buFont typeface="Wingdings" pitchFamily="2" charset="2"/>
              <a:buNone/>
            </a:pPr>
            <a:endParaRPr lang="en-US" sz="2000" dirty="0"/>
          </a:p>
          <a:p>
            <a:pPr marL="609600" indent="-609600" eaLnBrk="1" hangingPunct="1">
              <a:buFont typeface="Wingdings" pitchFamily="2" charset="2"/>
              <a:buNone/>
            </a:pPr>
            <a:r>
              <a:rPr lang="en-US" sz="2000" dirty="0"/>
              <a:t>   </a:t>
            </a:r>
            <a:r>
              <a:rPr lang="id-ID" sz="2000" dirty="0">
                <a:solidFill>
                  <a:srgbClr val="0066FF"/>
                </a:solidFill>
              </a:rPr>
              <a:t>Berdasarkan aktivitas  </a:t>
            </a:r>
            <a:endParaRPr lang="en-US" sz="2000" dirty="0">
              <a:solidFill>
                <a:srgbClr val="0066FF"/>
              </a:solidFill>
            </a:endParaRPr>
          </a:p>
          <a:p>
            <a:pPr marL="609600" indent="-609600" eaLnBrk="1" hangingPunct="1">
              <a:buFont typeface="Wingdings" pitchFamily="2" charset="2"/>
              <a:buNone/>
            </a:pPr>
            <a:endParaRPr lang="en-US" sz="2000" dirty="0">
              <a:solidFill>
                <a:srgbClr val="0066FF"/>
              </a:solidFill>
            </a:endParaRPr>
          </a:p>
          <a:p>
            <a:pPr marL="609600" indent="-609600" eaLnBrk="1" hangingPunct="1">
              <a:buFont typeface="Wingdings" pitchFamily="2" charset="2"/>
              <a:buNone/>
            </a:pPr>
            <a:endParaRPr lang="en-US" sz="2000" dirty="0"/>
          </a:p>
          <a:p>
            <a:pPr marL="609600" indent="-609600" eaLnBrk="1" hangingPunct="1">
              <a:buFont typeface="Wingdings" pitchFamily="2" charset="2"/>
              <a:buNone/>
            </a:pPr>
            <a:r>
              <a:rPr lang="en-US" sz="2000" dirty="0"/>
              <a:t>		</a:t>
            </a:r>
            <a:r>
              <a:rPr lang="id-ID" sz="2000" dirty="0">
                <a:solidFill>
                  <a:srgbClr val="008000"/>
                </a:solidFill>
              </a:rPr>
              <a:t>Pembelanjaan aktif</a:t>
            </a:r>
            <a:r>
              <a:rPr lang="en-US" sz="2000" dirty="0">
                <a:solidFill>
                  <a:srgbClr val="008000"/>
                </a:solidFill>
              </a:rPr>
              <a:t>   </a:t>
            </a:r>
            <a:r>
              <a:rPr lang="id-ID" sz="2000" dirty="0">
                <a:solidFill>
                  <a:srgbClr val="008000"/>
                </a:solidFill>
              </a:rPr>
              <a:t>:   aktivitas untuk menginvestasikan dana</a:t>
            </a:r>
          </a:p>
          <a:p>
            <a:pPr marL="609600" indent="-609600" eaLnBrk="1" hangingPunct="1">
              <a:buFont typeface="Wingdings" pitchFamily="2" charset="2"/>
              <a:buNone/>
            </a:pPr>
            <a:r>
              <a:rPr lang="en-US" sz="2000" dirty="0">
                <a:solidFill>
                  <a:srgbClr val="008000"/>
                </a:solidFill>
              </a:rPr>
              <a:t>		</a:t>
            </a:r>
            <a:r>
              <a:rPr lang="id-ID" sz="2000" dirty="0">
                <a:solidFill>
                  <a:srgbClr val="008000"/>
                </a:solidFill>
              </a:rPr>
              <a:t>Pembelanjaan pasif</a:t>
            </a:r>
            <a:r>
              <a:rPr lang="en-US" sz="2000" dirty="0">
                <a:solidFill>
                  <a:srgbClr val="008000"/>
                </a:solidFill>
              </a:rPr>
              <a:t>  </a:t>
            </a:r>
            <a:r>
              <a:rPr lang="id-ID" sz="2000" dirty="0">
                <a:solidFill>
                  <a:srgbClr val="008000"/>
                </a:solidFill>
              </a:rPr>
              <a:t>:   aktivitas untuk memperoleh dana</a:t>
            </a:r>
            <a:endParaRPr lang="en-US" sz="2000" dirty="0">
              <a:solidFill>
                <a:srgbClr val="008000"/>
              </a:solidFill>
            </a:endParaRPr>
          </a:p>
          <a:p>
            <a:pPr marL="609600" indent="-609600" eaLnBrk="1" hangingPunct="1">
              <a:buFont typeface="Wingdings" pitchFamily="2" charset="2"/>
              <a:buNone/>
            </a:pPr>
            <a:endParaRPr lang="en-US" sz="2000" dirty="0"/>
          </a:p>
          <a:p>
            <a:pPr marL="609600" indent="-609600" eaLnBrk="1" hangingPunct="1">
              <a:buFont typeface="Wingdings" pitchFamily="2" charset="2"/>
              <a:buNone/>
            </a:pPr>
            <a:endParaRPr lang="id-ID" sz="2000" dirty="0"/>
          </a:p>
          <a:p>
            <a:pPr marL="609600" indent="-609600" eaLnBrk="1" hangingPunct="1">
              <a:buFont typeface="Wingdings" pitchFamily="2" charset="2"/>
              <a:buNone/>
            </a:pPr>
            <a:r>
              <a:rPr lang="en-US" sz="2000" dirty="0"/>
              <a:t>   </a:t>
            </a:r>
            <a:r>
              <a:rPr lang="id-ID" sz="2000" dirty="0">
                <a:solidFill>
                  <a:srgbClr val="0066FF"/>
                </a:solidFill>
              </a:rPr>
              <a:t>Berdasarkan sumber dana  </a:t>
            </a:r>
            <a:endParaRPr lang="en-US" sz="2000" dirty="0">
              <a:solidFill>
                <a:srgbClr val="0066FF"/>
              </a:solidFill>
            </a:endParaRPr>
          </a:p>
          <a:p>
            <a:pPr marL="609600" indent="-609600" eaLnBrk="1" hangingPunct="1">
              <a:buFont typeface="Wingdings" pitchFamily="2" charset="2"/>
              <a:buNone/>
            </a:pPr>
            <a:endParaRPr lang="id-ID" sz="2000" dirty="0">
              <a:solidFill>
                <a:srgbClr val="0066FF"/>
              </a:solidFill>
            </a:endParaRPr>
          </a:p>
          <a:p>
            <a:pPr marL="609600" indent="-609600" eaLnBrk="1" hangingPunct="1">
              <a:buFont typeface="Wingdings" pitchFamily="2" charset="2"/>
              <a:buNone/>
            </a:pPr>
            <a:r>
              <a:rPr lang="en-US" sz="2000" dirty="0"/>
              <a:t>		</a:t>
            </a:r>
          </a:p>
          <a:p>
            <a:pPr marL="609600" indent="-609600" eaLnBrk="1" hangingPunct="1">
              <a:buFont typeface="Wingdings" pitchFamily="2" charset="2"/>
              <a:buNone/>
            </a:pPr>
            <a:r>
              <a:rPr lang="en-US" sz="2000" dirty="0"/>
              <a:t>		</a:t>
            </a:r>
            <a:r>
              <a:rPr lang="id-ID" sz="2000" dirty="0">
                <a:solidFill>
                  <a:srgbClr val="008000"/>
                </a:solidFill>
              </a:rPr>
              <a:t>Pembelanjaan intern</a:t>
            </a:r>
            <a:r>
              <a:rPr lang="en-US" sz="2000" dirty="0">
                <a:solidFill>
                  <a:srgbClr val="008000"/>
                </a:solidFill>
              </a:rPr>
              <a:t>	</a:t>
            </a:r>
            <a:r>
              <a:rPr lang="id-ID" sz="2000" dirty="0">
                <a:solidFill>
                  <a:srgbClr val="008000"/>
                </a:solidFill>
              </a:rPr>
              <a:t>:   sumber dana berasal dari dalam </a:t>
            </a:r>
          </a:p>
          <a:p>
            <a:pPr marL="609600" indent="-609600" eaLnBrk="1" hangingPunct="1">
              <a:buFont typeface="Wingdings" pitchFamily="2" charset="2"/>
              <a:buNone/>
            </a:pPr>
            <a:r>
              <a:rPr lang="id-ID" sz="2000" dirty="0">
                <a:solidFill>
                  <a:srgbClr val="008000"/>
                </a:solidFill>
              </a:rPr>
              <a:t>    </a:t>
            </a:r>
            <a:r>
              <a:rPr lang="en-US" sz="2000" dirty="0">
                <a:solidFill>
                  <a:srgbClr val="008000"/>
                </a:solidFill>
              </a:rPr>
              <a:t>					    </a:t>
            </a:r>
            <a:r>
              <a:rPr lang="id-ID" sz="2000" dirty="0">
                <a:solidFill>
                  <a:srgbClr val="008000"/>
                </a:solidFill>
              </a:rPr>
              <a:t>perusahaan</a:t>
            </a:r>
          </a:p>
          <a:p>
            <a:pPr marL="609600" indent="-609600" eaLnBrk="1" hangingPunct="1">
              <a:buFont typeface="Wingdings" pitchFamily="2" charset="2"/>
              <a:buNone/>
            </a:pPr>
            <a:r>
              <a:rPr lang="en-US" sz="2000" dirty="0">
                <a:solidFill>
                  <a:srgbClr val="008000"/>
                </a:solidFill>
              </a:rPr>
              <a:t>		</a:t>
            </a:r>
            <a:r>
              <a:rPr lang="id-ID" sz="2000" dirty="0">
                <a:solidFill>
                  <a:srgbClr val="008000"/>
                </a:solidFill>
              </a:rPr>
              <a:t>Pembelanjaan ekstern	:   sumber dana berasal dari luar </a:t>
            </a:r>
            <a:r>
              <a:rPr lang="en-US" sz="2000" dirty="0">
                <a:solidFill>
                  <a:srgbClr val="008000"/>
                </a:solidFill>
              </a:rPr>
              <a:t>					   </a:t>
            </a:r>
            <a:r>
              <a:rPr lang="id-ID" sz="2000" dirty="0">
                <a:solidFill>
                  <a:srgbClr val="008000"/>
                </a:solidFill>
              </a:rPr>
              <a:t>                 </a:t>
            </a:r>
            <a:r>
              <a:rPr lang="en-US" sz="2000" dirty="0">
                <a:solidFill>
                  <a:srgbClr val="008000"/>
                </a:solidFill>
              </a:rPr>
              <a:t> </a:t>
            </a:r>
            <a:r>
              <a:rPr lang="id-ID" sz="2000" dirty="0">
                <a:solidFill>
                  <a:srgbClr val="008000"/>
                </a:solidFill>
              </a:rPr>
              <a:t>perusahaan</a:t>
            </a:r>
            <a:endParaRPr lang="en-US" sz="2000" dirty="0">
              <a:solidFill>
                <a:srgbClr val="008000"/>
              </a:solidFill>
            </a:endParaRPr>
          </a:p>
        </p:txBody>
      </p:sp>
      <p:sp>
        <p:nvSpPr>
          <p:cNvPr id="57348" name="Oval 4"/>
          <p:cNvSpPr>
            <a:spLocks noChangeArrowheads="1"/>
          </p:cNvSpPr>
          <p:nvPr/>
        </p:nvSpPr>
        <p:spPr bwMode="auto">
          <a:xfrm>
            <a:off x="381000" y="990600"/>
            <a:ext cx="3352800" cy="762000"/>
          </a:xfrm>
          <a:prstGeom prst="ellipse">
            <a:avLst/>
          </a:prstGeom>
          <a:noFill/>
          <a:ln w="9525">
            <a:solidFill>
              <a:srgbClr val="FF0000"/>
            </a:solidFill>
            <a:round/>
            <a:headEnd/>
            <a:tailEnd/>
          </a:ln>
        </p:spPr>
        <p:txBody>
          <a:bodyPr wrap="none" anchor="ctr"/>
          <a:lstStyle/>
          <a:p>
            <a:endParaRPr lang="id-ID"/>
          </a:p>
        </p:txBody>
      </p:sp>
      <p:sp>
        <p:nvSpPr>
          <p:cNvPr id="57349" name="Rectangle 5"/>
          <p:cNvSpPr>
            <a:spLocks noChangeArrowheads="1"/>
          </p:cNvSpPr>
          <p:nvPr/>
        </p:nvSpPr>
        <p:spPr bwMode="auto">
          <a:xfrm>
            <a:off x="1143000" y="2133600"/>
            <a:ext cx="7467600" cy="1066800"/>
          </a:xfrm>
          <a:prstGeom prst="rect">
            <a:avLst/>
          </a:prstGeom>
          <a:noFill/>
          <a:ln w="9525">
            <a:solidFill>
              <a:srgbClr val="0066FF"/>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57350" name="Line 6"/>
          <p:cNvSpPr>
            <a:spLocks noChangeShapeType="1"/>
          </p:cNvSpPr>
          <p:nvPr/>
        </p:nvSpPr>
        <p:spPr bwMode="auto">
          <a:xfrm>
            <a:off x="533400" y="1524000"/>
            <a:ext cx="0" cy="1219200"/>
          </a:xfrm>
          <a:prstGeom prst="line">
            <a:avLst/>
          </a:prstGeom>
          <a:noFill/>
          <a:ln w="9525">
            <a:solidFill>
              <a:srgbClr val="FF0000"/>
            </a:solidFill>
            <a:round/>
            <a:headEnd/>
            <a:tailEnd/>
          </a:ln>
        </p:spPr>
        <p:txBody>
          <a:bodyPr/>
          <a:lstStyle/>
          <a:p>
            <a:endParaRPr lang="id-ID"/>
          </a:p>
        </p:txBody>
      </p:sp>
      <p:sp>
        <p:nvSpPr>
          <p:cNvPr id="57351" name="Line 7"/>
          <p:cNvSpPr>
            <a:spLocks noChangeShapeType="1"/>
          </p:cNvSpPr>
          <p:nvPr/>
        </p:nvSpPr>
        <p:spPr bwMode="auto">
          <a:xfrm>
            <a:off x="533400" y="2743200"/>
            <a:ext cx="609600" cy="0"/>
          </a:xfrm>
          <a:prstGeom prst="line">
            <a:avLst/>
          </a:prstGeom>
          <a:noFill/>
          <a:ln w="9525">
            <a:solidFill>
              <a:srgbClr val="FF0000"/>
            </a:solidFill>
            <a:round/>
            <a:headEnd/>
            <a:tailEnd type="triangle" w="med" len="med"/>
          </a:ln>
        </p:spPr>
        <p:txBody>
          <a:bodyPr/>
          <a:lstStyle/>
          <a:p>
            <a:endParaRPr lang="id-ID"/>
          </a:p>
        </p:txBody>
      </p:sp>
      <p:sp>
        <p:nvSpPr>
          <p:cNvPr id="57352" name="Oval 8"/>
          <p:cNvSpPr>
            <a:spLocks noChangeArrowheads="1"/>
          </p:cNvSpPr>
          <p:nvPr/>
        </p:nvSpPr>
        <p:spPr bwMode="auto">
          <a:xfrm>
            <a:off x="457200" y="3505200"/>
            <a:ext cx="3429000" cy="914400"/>
          </a:xfrm>
          <a:prstGeom prst="ellipse">
            <a:avLst/>
          </a:prstGeom>
          <a:noFill/>
          <a:ln w="9525">
            <a:solidFill>
              <a:srgbClr val="FF0000"/>
            </a:solidFill>
            <a:round/>
            <a:headEnd/>
            <a:tailEnd/>
          </a:ln>
        </p:spPr>
        <p:txBody>
          <a:bodyPr wrap="none" anchor="ctr"/>
          <a:lstStyle/>
          <a:p>
            <a:endParaRPr lang="id-ID"/>
          </a:p>
        </p:txBody>
      </p:sp>
      <p:sp>
        <p:nvSpPr>
          <p:cNvPr id="57353" name="Rectangle 9"/>
          <p:cNvSpPr>
            <a:spLocks noChangeArrowheads="1"/>
          </p:cNvSpPr>
          <p:nvPr/>
        </p:nvSpPr>
        <p:spPr bwMode="auto">
          <a:xfrm>
            <a:off x="1219200" y="4800600"/>
            <a:ext cx="7010400" cy="1676400"/>
          </a:xfrm>
          <a:prstGeom prst="rect">
            <a:avLst/>
          </a:prstGeom>
          <a:noFill/>
          <a:ln w="9525">
            <a:solidFill>
              <a:srgbClr val="0066FF"/>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57354" name="Line 10"/>
          <p:cNvSpPr>
            <a:spLocks noChangeShapeType="1"/>
          </p:cNvSpPr>
          <p:nvPr/>
        </p:nvSpPr>
        <p:spPr bwMode="auto">
          <a:xfrm>
            <a:off x="533400" y="4114800"/>
            <a:ext cx="0" cy="1447800"/>
          </a:xfrm>
          <a:prstGeom prst="line">
            <a:avLst/>
          </a:prstGeom>
          <a:noFill/>
          <a:ln w="9525">
            <a:solidFill>
              <a:srgbClr val="FF0000"/>
            </a:solidFill>
            <a:round/>
            <a:headEnd/>
            <a:tailEnd/>
          </a:ln>
        </p:spPr>
        <p:txBody>
          <a:bodyPr/>
          <a:lstStyle/>
          <a:p>
            <a:endParaRPr lang="id-ID"/>
          </a:p>
        </p:txBody>
      </p:sp>
      <p:sp>
        <p:nvSpPr>
          <p:cNvPr id="57355" name="Line 11"/>
          <p:cNvSpPr>
            <a:spLocks noChangeShapeType="1"/>
          </p:cNvSpPr>
          <p:nvPr/>
        </p:nvSpPr>
        <p:spPr bwMode="auto">
          <a:xfrm>
            <a:off x="533400" y="5562600"/>
            <a:ext cx="685800" cy="0"/>
          </a:xfrm>
          <a:prstGeom prst="line">
            <a:avLst/>
          </a:prstGeom>
          <a:noFill/>
          <a:ln w="9525">
            <a:solidFill>
              <a:srgbClr val="FF0000"/>
            </a:solidFill>
            <a:round/>
            <a:headEnd/>
            <a:tailEnd type="triangle" w="med" len="med"/>
          </a:ln>
        </p:spPr>
        <p:txBody>
          <a:bodyPr/>
          <a:lstStyle/>
          <a:p>
            <a:endParaRPr lang="id-ID"/>
          </a:p>
        </p:txBody>
      </p:sp>
      <p:sp>
        <p:nvSpPr>
          <p:cNvPr id="12" name="Slide Number Placeholder 11"/>
          <p:cNvSpPr>
            <a:spLocks noGrp="1"/>
          </p:cNvSpPr>
          <p:nvPr>
            <p:ph type="sldNum" sz="quarter" idx="12"/>
          </p:nvPr>
        </p:nvSpPr>
        <p:spPr/>
        <p:txBody>
          <a:bodyPr/>
          <a:lstStyle/>
          <a:p>
            <a:pPr>
              <a:defRPr/>
            </a:pPr>
            <a:fld id="{B6E0A569-5F62-4092-8846-09CC2C3B37BD}"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457200" y="381000"/>
            <a:ext cx="8229600" cy="5943600"/>
          </a:xfrm>
        </p:spPr>
        <p:txBody>
          <a:bodyPr/>
          <a:lstStyle/>
          <a:p>
            <a:pPr marL="609600" indent="-609600" eaLnBrk="1" hangingPunct="1">
              <a:buFont typeface="Wingdings" pitchFamily="2" charset="2"/>
              <a:buNone/>
              <a:defRPr/>
            </a:pPr>
            <a:r>
              <a:rPr lang="en-US" sz="2400" dirty="0">
                <a:latin typeface="+mj-lt"/>
              </a:rPr>
              <a:t>	</a:t>
            </a:r>
          </a:p>
          <a:p>
            <a:pPr marL="609600" indent="-609600" eaLnBrk="1" hangingPunct="1">
              <a:buFont typeface="Wingdings" pitchFamily="2" charset="2"/>
              <a:buNone/>
              <a:defRPr/>
            </a:pPr>
            <a:r>
              <a:rPr lang="en-US" sz="2400" dirty="0">
                <a:latin typeface="+mj-lt"/>
              </a:rPr>
              <a:t>	</a:t>
            </a:r>
            <a:r>
              <a:rPr lang="id-ID" sz="2400" dirty="0">
                <a:solidFill>
                  <a:srgbClr val="0066FF"/>
                </a:solidFill>
                <a:latin typeface="+mj-lt"/>
              </a:rPr>
              <a:t>Sumber-sumber Dana</a:t>
            </a:r>
            <a:endParaRPr lang="en-US" sz="2400" dirty="0">
              <a:solidFill>
                <a:srgbClr val="0066FF"/>
              </a:solidFill>
              <a:latin typeface="+mj-lt"/>
            </a:endParaRPr>
          </a:p>
          <a:p>
            <a:pPr marL="609600" indent="-609600" eaLnBrk="1" hangingPunct="1">
              <a:buFont typeface="Wingdings" pitchFamily="2" charset="2"/>
              <a:buNone/>
              <a:defRPr/>
            </a:pPr>
            <a:endParaRPr lang="en-US" sz="2000" dirty="0">
              <a:latin typeface="+mj-lt"/>
            </a:endParaRPr>
          </a:p>
          <a:p>
            <a:pPr marL="609600" indent="-609600" eaLnBrk="1" hangingPunct="1">
              <a:buFont typeface="Wingdings" pitchFamily="2" charset="2"/>
              <a:buNone/>
              <a:defRPr/>
            </a:pPr>
            <a:endParaRPr lang="id-ID" sz="2000" dirty="0">
              <a:latin typeface="+mj-lt"/>
            </a:endParaRPr>
          </a:p>
          <a:p>
            <a:pPr marL="609600" indent="-609600" eaLnBrk="1" hangingPunct="1">
              <a:buFont typeface="Wingdings" pitchFamily="2" charset="2"/>
              <a:buNone/>
              <a:defRPr/>
            </a:pPr>
            <a:r>
              <a:rPr lang="id-ID" sz="2000" dirty="0">
                <a:latin typeface="+mj-lt"/>
              </a:rPr>
              <a:t>	</a:t>
            </a:r>
            <a:r>
              <a:rPr lang="id-ID" sz="2000" dirty="0">
                <a:solidFill>
                  <a:srgbClr val="008000"/>
                </a:solidFill>
                <a:latin typeface="+mj-lt"/>
              </a:rPr>
              <a:t>Sumber intern </a:t>
            </a:r>
            <a:r>
              <a:rPr lang="id-ID" sz="2000" i="1" dirty="0">
                <a:solidFill>
                  <a:srgbClr val="008000"/>
                </a:solidFill>
                <a:latin typeface="+mj-lt"/>
              </a:rPr>
              <a:t>( internal sources ), </a:t>
            </a:r>
            <a:r>
              <a:rPr lang="id-ID" sz="2000" dirty="0">
                <a:solidFill>
                  <a:srgbClr val="008000"/>
                </a:solidFill>
                <a:latin typeface="+mj-lt"/>
              </a:rPr>
              <a:t>yaitu sumber dana yang dibentuk atau dihasilkan sendiri di dalam perusahaan, meliputi : laba ditahan dan akumulasi penyusutan</a:t>
            </a:r>
          </a:p>
          <a:p>
            <a:pPr marL="609600" indent="-609600" eaLnBrk="1" hangingPunct="1">
              <a:buFont typeface="Wingdings" pitchFamily="2" charset="2"/>
              <a:buNone/>
              <a:defRPr/>
            </a:pPr>
            <a:endParaRPr lang="en-US" sz="2000" dirty="0">
              <a:solidFill>
                <a:srgbClr val="008000"/>
              </a:solidFill>
              <a:latin typeface="+mj-lt"/>
            </a:endParaRPr>
          </a:p>
          <a:p>
            <a:pPr marL="609600" indent="-609600" eaLnBrk="1" hangingPunct="1">
              <a:buFont typeface="Wingdings" pitchFamily="2" charset="2"/>
              <a:buNone/>
              <a:defRPr/>
            </a:pPr>
            <a:endParaRPr lang="id-ID" sz="2000" dirty="0">
              <a:solidFill>
                <a:srgbClr val="008000"/>
              </a:solidFill>
              <a:latin typeface="+mj-lt"/>
            </a:endParaRPr>
          </a:p>
          <a:p>
            <a:pPr marL="609600" indent="-609600" eaLnBrk="1" hangingPunct="1">
              <a:buFont typeface="Wingdings" pitchFamily="2" charset="2"/>
              <a:buNone/>
              <a:defRPr/>
            </a:pPr>
            <a:r>
              <a:rPr lang="id-ID" sz="2000" dirty="0">
                <a:solidFill>
                  <a:srgbClr val="008000"/>
                </a:solidFill>
                <a:latin typeface="+mj-lt"/>
              </a:rPr>
              <a:t>	Sumber ekstern </a:t>
            </a:r>
            <a:r>
              <a:rPr lang="id-ID" sz="2000" i="1" dirty="0">
                <a:solidFill>
                  <a:srgbClr val="008000"/>
                </a:solidFill>
                <a:latin typeface="+mj-lt"/>
              </a:rPr>
              <a:t>( </a:t>
            </a:r>
            <a:r>
              <a:rPr lang="en-US" sz="2000" i="1" dirty="0">
                <a:solidFill>
                  <a:srgbClr val="008000"/>
                </a:solidFill>
                <a:latin typeface="+mj-lt"/>
              </a:rPr>
              <a:t>external</a:t>
            </a:r>
            <a:r>
              <a:rPr lang="id-ID" sz="2000" i="1" dirty="0">
                <a:solidFill>
                  <a:srgbClr val="008000"/>
                </a:solidFill>
                <a:latin typeface="+mj-lt"/>
              </a:rPr>
              <a:t> sources ), </a:t>
            </a:r>
            <a:r>
              <a:rPr lang="id-ID" sz="2000" dirty="0">
                <a:solidFill>
                  <a:srgbClr val="008000"/>
                </a:solidFill>
                <a:latin typeface="+mj-lt"/>
              </a:rPr>
              <a:t>yaitu sumber dana yang berasal dari luar perusahaan, yaitu dari kreditur, pemilik, peserta atau pengambil bagian di dalam perusahaan</a:t>
            </a:r>
          </a:p>
        </p:txBody>
      </p:sp>
      <p:sp>
        <p:nvSpPr>
          <p:cNvPr id="58372" name="Oval 4"/>
          <p:cNvSpPr>
            <a:spLocks noChangeArrowheads="1"/>
          </p:cNvSpPr>
          <p:nvPr/>
        </p:nvSpPr>
        <p:spPr bwMode="auto">
          <a:xfrm>
            <a:off x="685800" y="762000"/>
            <a:ext cx="3733800" cy="609600"/>
          </a:xfrm>
          <a:prstGeom prst="ellipse">
            <a:avLst/>
          </a:prstGeom>
          <a:noFill/>
          <a:ln w="9525">
            <a:solidFill>
              <a:srgbClr val="FF0000"/>
            </a:solidFill>
            <a:round/>
            <a:headEnd/>
            <a:tailEnd/>
          </a:ln>
        </p:spPr>
        <p:txBody>
          <a:bodyPr wrap="none" anchor="ctr"/>
          <a:lstStyle/>
          <a:p>
            <a:endParaRPr lang="id-ID"/>
          </a:p>
        </p:txBody>
      </p:sp>
      <p:sp>
        <p:nvSpPr>
          <p:cNvPr id="58373" name="Rectangle 5"/>
          <p:cNvSpPr>
            <a:spLocks noChangeArrowheads="1"/>
          </p:cNvSpPr>
          <p:nvPr/>
        </p:nvSpPr>
        <p:spPr bwMode="auto">
          <a:xfrm>
            <a:off x="914400" y="1828800"/>
            <a:ext cx="7696200" cy="1295400"/>
          </a:xfrm>
          <a:prstGeom prst="rect">
            <a:avLst/>
          </a:prstGeom>
          <a:noFill/>
          <a:ln w="9525">
            <a:solidFill>
              <a:srgbClr val="FF0000"/>
            </a:solidFill>
            <a:miter lim="800000"/>
            <a:headEnd/>
            <a:tailEnd/>
          </a:ln>
        </p:spPr>
        <p:txBody>
          <a:bodyPr wrap="none" anchor="ctr"/>
          <a:lstStyle/>
          <a:p>
            <a:endParaRPr lang="id-ID"/>
          </a:p>
        </p:txBody>
      </p:sp>
      <p:sp>
        <p:nvSpPr>
          <p:cNvPr id="58374" name="Rectangle 6"/>
          <p:cNvSpPr>
            <a:spLocks noChangeArrowheads="1"/>
          </p:cNvSpPr>
          <p:nvPr/>
        </p:nvSpPr>
        <p:spPr bwMode="auto">
          <a:xfrm>
            <a:off x="914400" y="3581400"/>
            <a:ext cx="7696200" cy="1295400"/>
          </a:xfrm>
          <a:prstGeom prst="rect">
            <a:avLst/>
          </a:prstGeom>
          <a:noFill/>
          <a:ln w="9525">
            <a:solidFill>
              <a:srgbClr val="FF0000"/>
            </a:solidFill>
            <a:miter lim="800000"/>
            <a:headEnd/>
            <a:tailEnd/>
          </a:ln>
        </p:spPr>
        <p:txBody>
          <a:bodyPr wrap="none" anchor="ctr"/>
          <a:lstStyle/>
          <a:p>
            <a:endParaRPr lang="id-ID"/>
          </a:p>
        </p:txBody>
      </p:sp>
      <p:sp>
        <p:nvSpPr>
          <p:cNvPr id="58375" name="Line 7"/>
          <p:cNvSpPr>
            <a:spLocks noChangeShapeType="1"/>
          </p:cNvSpPr>
          <p:nvPr/>
        </p:nvSpPr>
        <p:spPr bwMode="auto">
          <a:xfrm>
            <a:off x="685800" y="1066800"/>
            <a:ext cx="0" cy="3124200"/>
          </a:xfrm>
          <a:prstGeom prst="line">
            <a:avLst/>
          </a:prstGeom>
          <a:noFill/>
          <a:ln w="9525">
            <a:solidFill>
              <a:srgbClr val="FF0000"/>
            </a:solidFill>
            <a:round/>
            <a:headEnd/>
            <a:tailEnd/>
          </a:ln>
        </p:spPr>
        <p:txBody>
          <a:bodyPr/>
          <a:lstStyle/>
          <a:p>
            <a:endParaRPr lang="id-ID"/>
          </a:p>
        </p:txBody>
      </p:sp>
      <p:sp>
        <p:nvSpPr>
          <p:cNvPr id="58376" name="Line 8"/>
          <p:cNvSpPr>
            <a:spLocks noChangeShapeType="1"/>
          </p:cNvSpPr>
          <p:nvPr/>
        </p:nvSpPr>
        <p:spPr bwMode="auto">
          <a:xfrm>
            <a:off x="685800" y="4191000"/>
            <a:ext cx="228600" cy="0"/>
          </a:xfrm>
          <a:prstGeom prst="line">
            <a:avLst/>
          </a:prstGeom>
          <a:noFill/>
          <a:ln w="9525">
            <a:solidFill>
              <a:srgbClr val="FF0000"/>
            </a:solidFill>
            <a:round/>
            <a:headEnd/>
            <a:tailEnd type="triangle" w="med" len="med"/>
          </a:ln>
        </p:spPr>
        <p:txBody>
          <a:bodyPr/>
          <a:lstStyle/>
          <a:p>
            <a:endParaRPr lang="id-ID"/>
          </a:p>
        </p:txBody>
      </p:sp>
      <p:sp>
        <p:nvSpPr>
          <p:cNvPr id="58377" name="Line 9"/>
          <p:cNvSpPr>
            <a:spLocks noChangeShapeType="1"/>
          </p:cNvSpPr>
          <p:nvPr/>
        </p:nvSpPr>
        <p:spPr bwMode="auto">
          <a:xfrm>
            <a:off x="685800" y="2438400"/>
            <a:ext cx="228600" cy="0"/>
          </a:xfrm>
          <a:prstGeom prst="line">
            <a:avLst/>
          </a:prstGeom>
          <a:noFill/>
          <a:ln w="9525">
            <a:solidFill>
              <a:srgbClr val="FF0000"/>
            </a:solidFill>
            <a:round/>
            <a:headEnd/>
            <a:tailEnd type="triangle" w="med" len="med"/>
          </a:ln>
        </p:spPr>
        <p:txBody>
          <a:bodyPr/>
          <a:lstStyle/>
          <a:p>
            <a:endParaRPr lang="id-ID"/>
          </a:p>
        </p:txBody>
      </p:sp>
      <p:sp>
        <p:nvSpPr>
          <p:cNvPr id="10" name="Slide Number Placeholder 9"/>
          <p:cNvSpPr>
            <a:spLocks noGrp="1"/>
          </p:cNvSpPr>
          <p:nvPr>
            <p:ph type="sldNum" sz="quarter" idx="12"/>
          </p:nvPr>
        </p:nvSpPr>
        <p:spPr/>
        <p:txBody>
          <a:bodyPr/>
          <a:lstStyle/>
          <a:p>
            <a:pPr>
              <a:defRPr/>
            </a:pPr>
            <a:fld id="{65162DD8-3FD7-442C-A599-F704FBBB0FD5}"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Effect transition="in" filter="box(in)">
                                      <p:cBhvr>
                                        <p:cTn id="7" dur="1000"/>
                                        <p:tgtEl>
                                          <p:spTgt spid="58371">
                                            <p:txEl>
                                              <p:pRg st="1" end="1"/>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8372"/>
                                        </p:tgtEl>
                                        <p:attrNameLst>
                                          <p:attrName>style.visibility</p:attrName>
                                        </p:attrNameLst>
                                      </p:cBhvr>
                                      <p:to>
                                        <p:strVal val="visible"/>
                                      </p:to>
                                    </p:set>
                                    <p:animEffect transition="in" filter="box(out)">
                                      <p:cBhvr>
                                        <p:cTn id="10" dur="1000"/>
                                        <p:tgtEl>
                                          <p:spTgt spid="5837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8375"/>
                                        </p:tgtEl>
                                        <p:attrNameLst>
                                          <p:attrName>style.visibility</p:attrName>
                                        </p:attrNameLst>
                                      </p:cBhvr>
                                      <p:to>
                                        <p:strVal val="visible"/>
                                      </p:to>
                                    </p:set>
                                    <p:animEffect transition="in" filter="box(in)">
                                      <p:cBhvr>
                                        <p:cTn id="15" dur="1000"/>
                                        <p:tgtEl>
                                          <p:spTgt spid="5837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8377"/>
                                        </p:tgtEl>
                                        <p:attrNameLst>
                                          <p:attrName>style.visibility</p:attrName>
                                        </p:attrNameLst>
                                      </p:cBhvr>
                                      <p:to>
                                        <p:strVal val="visible"/>
                                      </p:to>
                                    </p:set>
                                    <p:animEffect transition="in" filter="box(in)">
                                      <p:cBhvr>
                                        <p:cTn id="18" dur="1000"/>
                                        <p:tgtEl>
                                          <p:spTgt spid="58377"/>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58376"/>
                                        </p:tgtEl>
                                        <p:attrNameLst>
                                          <p:attrName>style.visibility</p:attrName>
                                        </p:attrNameLst>
                                      </p:cBhvr>
                                      <p:to>
                                        <p:strVal val="visible"/>
                                      </p:to>
                                    </p:set>
                                    <p:animEffect transition="in" filter="box(in)">
                                      <p:cBhvr>
                                        <p:cTn id="21" dur="1000"/>
                                        <p:tgtEl>
                                          <p:spTgt spid="58376"/>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58373"/>
                                        </p:tgtEl>
                                        <p:attrNameLst>
                                          <p:attrName>style.visibility</p:attrName>
                                        </p:attrNameLst>
                                      </p:cBhvr>
                                      <p:to>
                                        <p:strVal val="visible"/>
                                      </p:to>
                                    </p:set>
                                    <p:animEffect transition="in" filter="diamond(in)">
                                      <p:cBhvr>
                                        <p:cTn id="24" dur="1000"/>
                                        <p:tgtEl>
                                          <p:spTgt spid="58373"/>
                                        </p:tgtEl>
                                      </p:cBhvr>
                                    </p:animEffect>
                                  </p:childTnLst>
                                </p:cTn>
                              </p:par>
                              <p:par>
                                <p:cTn id="25" presetID="5" presetClass="entr" presetSubtype="10" fill="hold" nodeType="with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Effect transition="in" filter="checkerboard(across)">
                                      <p:cBhvr>
                                        <p:cTn id="27" dur="1000"/>
                                        <p:tgtEl>
                                          <p:spTgt spid="58371">
                                            <p:txEl>
                                              <p:pRg st="4" end="4"/>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58374"/>
                                        </p:tgtEl>
                                        <p:attrNameLst>
                                          <p:attrName>style.visibility</p:attrName>
                                        </p:attrNameLst>
                                      </p:cBhvr>
                                      <p:to>
                                        <p:strVal val="visible"/>
                                      </p:to>
                                    </p:set>
                                    <p:animEffect transition="in" filter="checkerboard(across)">
                                      <p:cBhvr>
                                        <p:cTn id="30" dur="1000"/>
                                        <p:tgtEl>
                                          <p:spTgt spid="58374"/>
                                        </p:tgtEl>
                                      </p:cBhvr>
                                    </p:animEffect>
                                  </p:childTnLst>
                                </p:cTn>
                              </p:par>
                              <p:par>
                                <p:cTn id="31" presetID="5" presetClass="entr" presetSubtype="10" fill="hold" nodeType="withEffect">
                                  <p:stCondLst>
                                    <p:cond delay="0"/>
                                  </p:stCondLst>
                                  <p:childTnLst>
                                    <p:set>
                                      <p:cBhvr>
                                        <p:cTn id="32" dur="1" fill="hold">
                                          <p:stCondLst>
                                            <p:cond delay="0"/>
                                          </p:stCondLst>
                                        </p:cTn>
                                        <p:tgtEl>
                                          <p:spTgt spid="58371">
                                            <p:txEl>
                                              <p:pRg st="7" end="7"/>
                                            </p:txEl>
                                          </p:spTgt>
                                        </p:tgtEl>
                                        <p:attrNameLst>
                                          <p:attrName>style.visibility</p:attrName>
                                        </p:attrNameLst>
                                      </p:cBhvr>
                                      <p:to>
                                        <p:strVal val="visible"/>
                                      </p:to>
                                    </p:set>
                                    <p:animEffect transition="in" filter="checkerboard(across)">
                                      <p:cBhvr>
                                        <p:cTn id="33" dur="1000"/>
                                        <p:tgtEl>
                                          <p:spTgt spid="583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P spid="58373" grpId="0" animBg="1"/>
      <p:bldP spid="58374" grpId="0" animBg="1"/>
      <p:bldP spid="58375" grpId="0" animBg="1"/>
      <p:bldP spid="58376" grpId="0" animBg="1"/>
      <p:bldP spid="583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endParaRPr lang="en-GB"/>
          </a:p>
        </p:txBody>
      </p:sp>
      <p:pic>
        <p:nvPicPr>
          <p:cNvPr id="21507" name="Picture 4" descr="J1 1-1"/>
          <p:cNvPicPr>
            <a:picLocks noGrp="1" noChangeAspect="1" noChangeArrowheads="1"/>
          </p:cNvPicPr>
          <p:nvPr>
            <p:ph type="body" idx="1"/>
          </p:nvPr>
        </p:nvPicPr>
        <p:blipFill>
          <a:blip r:embed="rId2" cstate="print"/>
          <a:srcRect/>
          <a:stretch>
            <a:fillRect/>
          </a:stretch>
        </p:blipFill>
        <p:spPr>
          <a:xfrm>
            <a:off x="468313" y="357188"/>
            <a:ext cx="8497887" cy="6500812"/>
          </a:xfrm>
          <a:noFill/>
        </p:spPr>
      </p:pic>
      <p:sp>
        <p:nvSpPr>
          <p:cNvPr id="21508" name="Text Box 5"/>
          <p:cNvSpPr txBox="1">
            <a:spLocks noChangeArrowheads="1"/>
          </p:cNvSpPr>
          <p:nvPr/>
        </p:nvSpPr>
        <p:spPr bwMode="auto">
          <a:xfrm>
            <a:off x="762000" y="685800"/>
            <a:ext cx="2514600" cy="1006475"/>
          </a:xfrm>
          <a:prstGeom prst="rect">
            <a:avLst/>
          </a:prstGeom>
          <a:solidFill>
            <a:srgbClr val="FFFFFF">
              <a:alpha val="50195"/>
            </a:srgbClr>
          </a:solidFill>
          <a:ln w="9525">
            <a:noFill/>
            <a:prstDash val="sysDot"/>
            <a:miter lim="800000"/>
            <a:headEnd/>
            <a:tailEnd/>
          </a:ln>
        </p:spPr>
        <p:txBody>
          <a:bodyPr>
            <a:spAutoFit/>
          </a:bodyPr>
          <a:lstStyle/>
          <a:p>
            <a:pPr eaLnBrk="1" hangingPunct="1">
              <a:spcBef>
                <a:spcPct val="50000"/>
              </a:spcBef>
            </a:pPr>
            <a:r>
              <a:rPr lang="en-US" sz="2000" b="1">
                <a:solidFill>
                  <a:srgbClr val="FF0000"/>
                </a:solidFill>
              </a:rPr>
              <a:t>Peranan Keuangan dalam </a:t>
            </a:r>
            <a:br>
              <a:rPr lang="en-US" sz="2000" b="1">
                <a:solidFill>
                  <a:srgbClr val="FF0000"/>
                </a:solidFill>
              </a:rPr>
            </a:br>
            <a:r>
              <a:rPr lang="en-US" sz="2000" b="1">
                <a:solidFill>
                  <a:srgbClr val="FF0000"/>
                </a:solidFill>
              </a:rPr>
              <a:t>Organisasi Bisnis</a:t>
            </a:r>
          </a:p>
        </p:txBody>
      </p:sp>
      <p:sp>
        <p:nvSpPr>
          <p:cNvPr id="6" name="Slide Number Placeholder 5"/>
          <p:cNvSpPr>
            <a:spLocks noGrp="1"/>
          </p:cNvSpPr>
          <p:nvPr>
            <p:ph type="sldNum" sz="quarter" idx="12"/>
          </p:nvPr>
        </p:nvSpPr>
        <p:spPr/>
        <p:txBody>
          <a:bodyPr/>
          <a:lstStyle/>
          <a:p>
            <a:pPr>
              <a:defRPr/>
            </a:pPr>
            <a:fld id="{94156FDF-F3A6-48FA-8630-8CBCC5B4F28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Aparajita" panose="020B0604020202020204" pitchFamily="34" charset="0"/>
                <a:cs typeface="Aparajita" panose="020B0604020202020204" pitchFamily="34" charset="0"/>
              </a:rPr>
              <a:t>INTRODUCTION TO FINANCE MANAGEMENT</a:t>
            </a:r>
          </a:p>
        </p:txBody>
      </p:sp>
      <p:sp>
        <p:nvSpPr>
          <p:cNvPr id="3" name="Content Placeholder 2"/>
          <p:cNvSpPr>
            <a:spLocks noGrp="1"/>
          </p:cNvSpPr>
          <p:nvPr>
            <p:ph idx="1"/>
          </p:nvPr>
        </p:nvSpPr>
        <p:spPr/>
        <p:txBody>
          <a:bodyPr>
            <a:normAutofit fontScale="92500" lnSpcReduction="10000"/>
          </a:bodyPr>
          <a:lstStyle/>
          <a:p>
            <a:r>
              <a:rPr lang="en-US" dirty="0" err="1">
                <a:latin typeface="Aparajita" panose="020B0604020202020204" pitchFamily="34" charset="0"/>
                <a:cs typeface="Aparajita" panose="020B0604020202020204" pitchFamily="34" charset="0"/>
              </a:rPr>
              <a:t>Manajemen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keuangan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adalah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bidang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manajemen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fungsional</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berhubungan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dengan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pengambilan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pendanaan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pengelolaan</a:t>
            </a:r>
            <a:r>
              <a:rPr lang="en-US" dirty="0">
                <a:latin typeface="Aparajita" panose="020B0604020202020204" pitchFamily="34" charset="0"/>
                <a:cs typeface="Aparajita" panose="020B0604020202020204" pitchFamily="34" charset="0"/>
              </a:rPr>
              <a:t> modal </a:t>
            </a:r>
            <a:r>
              <a:rPr lang="en-US" dirty="0" err="1">
                <a:latin typeface="Aparajita" panose="020B0604020202020204" pitchFamily="34" charset="0"/>
                <a:cs typeface="Aparajita" panose="020B0604020202020204" pitchFamily="34" charset="0"/>
              </a:rPr>
              <a:t>kerja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meliputi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pendanaan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pendek</a:t>
            </a:r>
            <a:r>
              <a:rPr lang="en-US" dirty="0">
                <a:latin typeface="Aparajita" panose="020B0604020202020204" pitchFamily="34" charset="0"/>
                <a:cs typeface="Aparajita" panose="020B0604020202020204" pitchFamily="34" charset="0"/>
              </a:rPr>
              <a:t>.</a:t>
            </a:r>
          </a:p>
          <a:p>
            <a:r>
              <a:rPr lang="en-US" dirty="0" err="1">
                <a:latin typeface="Aparajita" panose="020B0604020202020204" pitchFamily="34" charset="0"/>
                <a:cs typeface="Aparajita" panose="020B0604020202020204" pitchFamily="34" charset="0"/>
              </a:rPr>
              <a:t>Manajemen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keuangan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menjawab</a:t>
            </a:r>
            <a:r>
              <a:rPr lang="en-US" dirty="0">
                <a:latin typeface="Aparajita" panose="020B0604020202020204" pitchFamily="34" charset="0"/>
                <a:cs typeface="Aparajita" panose="020B0604020202020204" pitchFamily="34" charset="0"/>
              </a:rPr>
              <a:t> 3 </a:t>
            </a:r>
            <a:r>
              <a:rPr lang="en-US" dirty="0" err="1">
                <a:latin typeface="Aparajita" panose="020B0604020202020204" pitchFamily="34" charset="0"/>
                <a:cs typeface="Aparajita" panose="020B0604020202020204" pitchFamily="34" charset="0"/>
              </a:rPr>
              <a:t>pertanyaan</a:t>
            </a:r>
            <a:endParaRPr lang="en-US" dirty="0">
              <a:latin typeface="Aparajita" panose="020B0604020202020204" pitchFamily="34" charset="0"/>
              <a:cs typeface="Aparajita" panose="020B0604020202020204" pitchFamily="34" charset="0"/>
            </a:endParaRPr>
          </a:p>
          <a:p>
            <a:pPr lvl="1"/>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apa</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akan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dilakukan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endParaRPr lang="en-US" dirty="0">
              <a:latin typeface="Aparajita" panose="020B0604020202020204" pitchFamily="34" charset="0"/>
              <a:cs typeface="Aparajita" panose="020B0604020202020204" pitchFamily="34" charset="0"/>
            </a:endParaRPr>
          </a:p>
          <a:p>
            <a:pPr lvl="1"/>
            <a:r>
              <a:rPr lang="en-US" dirty="0" err="1">
                <a:latin typeface="Aparajita" panose="020B0604020202020204" pitchFamily="34" charset="0"/>
                <a:cs typeface="Aparajita" panose="020B0604020202020204" pitchFamily="34" charset="0"/>
              </a:rPr>
              <a:t>Darimana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sumber</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diperoleh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membiayai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a:t>
            </a:r>
          </a:p>
          <a:p>
            <a:pPr lvl="1"/>
            <a:r>
              <a:rPr lang="en-US" dirty="0" err="1">
                <a:latin typeface="Aparajita" panose="020B0604020202020204" pitchFamily="34" charset="0"/>
                <a:cs typeface="Aparajita" panose="020B0604020202020204" pitchFamily="34" charset="0"/>
              </a:rPr>
              <a:t>Bagaimana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mengelola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kegiatan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keuangan</a:t>
            </a:r>
            <a:endParaRPr lang="en-US"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Mengapa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Keuangan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perlu</a:t>
            </a:r>
            <a:r>
              <a:rPr lang="en-US" dirty="0">
                <a:latin typeface="Aparajita" panose="020B0604020202020204" pitchFamily="34" charset="0"/>
                <a:cs typeface="Aparajita" panose="020B0604020202020204" pitchFamily="34" charset="0"/>
              </a:rPr>
              <a:t> di </a:t>
            </a:r>
            <a:r>
              <a:rPr lang="en-US" i="1" dirty="0">
                <a:latin typeface="Aparajita" panose="020B0604020202020204" pitchFamily="34" charset="0"/>
                <a:cs typeface="Aparajita" panose="020B0604020202020204" pitchFamily="34" charset="0"/>
              </a:rPr>
              <a:t>manage </a:t>
            </a:r>
            <a:r>
              <a:rPr lang="en-US" dirty="0">
                <a:latin typeface="Aparajita" panose="020B0604020202020204" pitchFamily="34" charset="0"/>
                <a:cs typeface="Aparajita" panose="020B0604020202020204" pitchFamily="34" charset="0"/>
              </a:rPr>
              <a:t>?</a:t>
            </a:r>
          </a:p>
          <a:p>
            <a:pPr lvl="1"/>
            <a:r>
              <a:rPr lang="en-US" dirty="0" err="1">
                <a:latin typeface="Aparajita" panose="020B0604020202020204" pitchFamily="34" charset="0"/>
                <a:cs typeface="Aparajita" panose="020B0604020202020204" pitchFamily="34" charset="0"/>
              </a:rPr>
              <a:t>Pengambilan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p>
          <a:p>
            <a:pPr lvl="1"/>
            <a:r>
              <a:rPr lang="en-US" dirty="0" err="1">
                <a:latin typeface="Aparajita" panose="020B0604020202020204" pitchFamily="34" charset="0"/>
                <a:cs typeface="Aparajita" panose="020B0604020202020204" pitchFamily="34" charset="0"/>
              </a:rPr>
              <a:t>Pengelolaan</a:t>
            </a:r>
            <a:r>
              <a:rPr lang="en-US" dirty="0">
                <a:latin typeface="Aparajita" panose="020B0604020202020204" pitchFamily="34" charset="0"/>
                <a:cs typeface="Aparajita" panose="020B0604020202020204" pitchFamily="34" charset="0"/>
              </a:rPr>
              <a:t> SD </a:t>
            </a:r>
            <a:r>
              <a:rPr lang="en-US" dirty="0" err="1">
                <a:latin typeface="Aparajita" panose="020B0604020202020204" pitchFamily="34" charset="0"/>
                <a:cs typeface="Aparajita" panose="020B0604020202020204" pitchFamily="34" charset="0"/>
              </a:rPr>
              <a:t>secara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tepat</a:t>
            </a:r>
            <a:endParaRPr lang="en-US" dirty="0">
              <a:latin typeface="Aparajita" panose="020B0604020202020204" pitchFamily="34" charset="0"/>
              <a:cs typeface="Aparajita" panose="020B0604020202020204" pitchFamily="34" charset="0"/>
            </a:endParaRPr>
          </a:p>
          <a:p>
            <a:pPr marL="457200" lvl="1" indent="0">
              <a:buNone/>
            </a:pPr>
            <a:endParaRPr lang="en-US" dirty="0">
              <a:latin typeface="Aparajita" panose="020B0604020202020204" pitchFamily="34" charset="0"/>
              <a:cs typeface="Aparajita" panose="020B0604020202020204" pitchFamily="34" charset="0"/>
            </a:endParaRPr>
          </a:p>
          <a:p>
            <a:endParaRPr lang="en-US" dirty="0">
              <a:latin typeface="Aparajita" panose="020B0604020202020204" pitchFamily="34" charset="0"/>
              <a:cs typeface="Aparajita" panose="020B0604020202020204" pitchFamily="34" charset="0"/>
            </a:endParaRPr>
          </a:p>
        </p:txBody>
      </p:sp>
      <p:sp>
        <p:nvSpPr>
          <p:cNvPr id="5" name="Rectangle 4"/>
          <p:cNvSpPr/>
          <p:nvPr/>
        </p:nvSpPr>
        <p:spPr>
          <a:xfrm>
            <a:off x="5177307" y="5293217"/>
            <a:ext cx="3338043" cy="72121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Untuk</a:t>
            </a:r>
            <a:r>
              <a:rPr lang="en-US" dirty="0"/>
              <a:t> </a:t>
            </a:r>
            <a:r>
              <a:rPr lang="en-US" dirty="0" err="1"/>
              <a:t>mencapai</a:t>
            </a:r>
            <a:r>
              <a:rPr lang="en-US" dirty="0"/>
              <a:t> </a:t>
            </a:r>
            <a:r>
              <a:rPr lang="en-US" dirty="0" err="1"/>
              <a:t>tujuan</a:t>
            </a:r>
            <a:r>
              <a:rPr lang="en-US" dirty="0"/>
              <a:t> </a:t>
            </a:r>
            <a:r>
              <a:rPr lang="en-US" dirty="0" err="1"/>
              <a:t>perusahaan</a:t>
            </a:r>
            <a:endParaRPr lang="en-US" dirty="0"/>
          </a:p>
        </p:txBody>
      </p:sp>
      <p:sp>
        <p:nvSpPr>
          <p:cNvPr id="6" name="Right Arrow 5"/>
          <p:cNvSpPr/>
          <p:nvPr/>
        </p:nvSpPr>
        <p:spPr>
          <a:xfrm>
            <a:off x="4391695" y="5544354"/>
            <a:ext cx="360609" cy="21894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907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197" y="0"/>
            <a:ext cx="4636394" cy="1325563"/>
          </a:xfrm>
        </p:spPr>
        <p:txBody>
          <a:bodyPr>
            <a:normAutofit/>
          </a:bodyPr>
          <a:lstStyle/>
          <a:p>
            <a:r>
              <a:rPr lang="en-US" sz="3200" dirty="0" err="1">
                <a:latin typeface="Aparajita" panose="020B0604020202020204" pitchFamily="34" charset="0"/>
                <a:cs typeface="Aparajita" panose="020B0604020202020204" pitchFamily="34" charset="0"/>
              </a:rPr>
              <a:t>Keputusan</a:t>
            </a:r>
            <a:r>
              <a:rPr lang="en-US" sz="3200" dirty="0">
                <a:latin typeface="Aparajita" panose="020B0604020202020204" pitchFamily="34" charset="0"/>
                <a:cs typeface="Aparajita" panose="020B0604020202020204" pitchFamily="34" charset="0"/>
              </a:rPr>
              <a:t>- </a:t>
            </a:r>
            <a:r>
              <a:rPr lang="en-US" sz="3200" dirty="0" err="1">
                <a:latin typeface="Aparajita" panose="020B0604020202020204" pitchFamily="34" charset="0"/>
                <a:cs typeface="Aparajita" panose="020B0604020202020204" pitchFamily="34" charset="0"/>
              </a:rPr>
              <a:t>Keputusan</a:t>
            </a:r>
            <a:r>
              <a:rPr lang="en-US" sz="3200" dirty="0">
                <a:latin typeface="Aparajita" panose="020B0604020202020204" pitchFamily="34" charset="0"/>
                <a:cs typeface="Aparajita" panose="020B0604020202020204" pitchFamily="34" charset="0"/>
              </a:rPr>
              <a:t> </a:t>
            </a:r>
            <a:r>
              <a:rPr lang="en-US" sz="3200" dirty="0" err="1">
                <a:latin typeface="Aparajita" panose="020B0604020202020204" pitchFamily="34" charset="0"/>
                <a:cs typeface="Aparajita" panose="020B0604020202020204" pitchFamily="34" charset="0"/>
              </a:rPr>
              <a:t>keuangan</a:t>
            </a:r>
            <a:endParaRPr lang="en-US" sz="3200" dirty="0">
              <a:latin typeface="Aparajita" panose="020B0604020202020204" pitchFamily="34" charset="0"/>
              <a:cs typeface="Aparajita" panose="020B0604020202020204" pitchFamily="34" charset="0"/>
            </a:endParaRPr>
          </a:p>
        </p:txBody>
      </p:sp>
      <p:sp>
        <p:nvSpPr>
          <p:cNvPr id="3" name="Content Placeholder 2"/>
          <p:cNvSpPr>
            <a:spLocks noGrp="1"/>
          </p:cNvSpPr>
          <p:nvPr>
            <p:ph idx="1"/>
          </p:nvPr>
        </p:nvSpPr>
        <p:spPr>
          <a:xfrm>
            <a:off x="713568" y="1352282"/>
            <a:ext cx="7845652" cy="5318973"/>
          </a:xfrm>
        </p:spPr>
        <p:txBody>
          <a:bodyPr>
            <a:normAutofit/>
          </a:bodyPr>
          <a:lstStyle/>
          <a:p>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aktiva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riil</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harus</a:t>
            </a:r>
            <a:r>
              <a:rPr lang="en-US" dirty="0">
                <a:latin typeface="Aparajita" panose="020B0604020202020204" pitchFamily="34" charset="0"/>
                <a:cs typeface="Aparajita" panose="020B0604020202020204" pitchFamily="34" charset="0"/>
              </a:rPr>
              <a:t> di </a:t>
            </a:r>
            <a:r>
              <a:rPr lang="en-US" dirty="0" err="1">
                <a:latin typeface="Aparajita" panose="020B0604020202020204" pitchFamily="34" charset="0"/>
                <a:cs typeface="Aparajita" panose="020B0604020202020204" pitchFamily="34" charset="0"/>
              </a:rPr>
              <a:t>beli</a:t>
            </a:r>
            <a:endParaRPr lang="en-US" dirty="0">
              <a:latin typeface="Aparajita" panose="020B0604020202020204" pitchFamily="34" charset="0"/>
              <a:cs typeface="Aparajita" panose="020B0604020202020204" pitchFamily="34" charset="0"/>
            </a:endParaRPr>
          </a:p>
          <a:p>
            <a:pPr lvl="1"/>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pendek</a:t>
            </a:r>
            <a:r>
              <a:rPr lang="en-US" dirty="0">
                <a:latin typeface="Aparajita" panose="020B0604020202020204" pitchFamily="34" charset="0"/>
                <a:cs typeface="Aparajita" panose="020B0604020202020204" pitchFamily="34" charset="0"/>
              </a:rPr>
              <a:t> : </a:t>
            </a:r>
            <a:r>
              <a:rPr lang="en-US" dirty="0" err="1">
                <a:latin typeface="Aparajita" panose="020B0604020202020204" pitchFamily="34" charset="0"/>
                <a:cs typeface="Aparajita" panose="020B0604020202020204" pitchFamily="34" charset="0"/>
              </a:rPr>
              <a:t>melibatkan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aktiva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lancar</a:t>
            </a:r>
            <a:endParaRPr lang="en-US" dirty="0">
              <a:latin typeface="Aparajita" panose="020B0604020202020204" pitchFamily="34" charset="0"/>
              <a:cs typeface="Aparajita" panose="020B0604020202020204" pitchFamily="34" charset="0"/>
            </a:endParaRPr>
          </a:p>
          <a:p>
            <a:pPr lvl="1"/>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r>
              <a:rPr lang="en-US" dirty="0">
                <a:latin typeface="Aparajita" panose="020B0604020202020204" pitchFamily="34" charset="0"/>
                <a:cs typeface="Aparajita" panose="020B0604020202020204" pitchFamily="34" charset="0"/>
              </a:rPr>
              <a:t> : </a:t>
            </a:r>
            <a:r>
              <a:rPr lang="en-US" dirty="0" err="1">
                <a:latin typeface="Aparajita" panose="020B0604020202020204" pitchFamily="34" charset="0"/>
                <a:cs typeface="Aparajita" panose="020B0604020202020204" pitchFamily="34" charset="0"/>
              </a:rPr>
              <a:t>melibatkan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aktiva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tetap</a:t>
            </a:r>
            <a:endParaRPr lang="en-US" dirty="0">
              <a:latin typeface="Aparajita" panose="020B0604020202020204" pitchFamily="34" charset="0"/>
              <a:cs typeface="Aparajita" panose="020B0604020202020204" pitchFamily="34" charset="0"/>
            </a:endParaRPr>
          </a:p>
          <a:p>
            <a:pPr marL="457200" lvl="1" indent="0">
              <a:buNone/>
            </a:pPr>
            <a:r>
              <a:rPr lang="en-US" dirty="0" err="1">
                <a:latin typeface="Aparajita" panose="020B0604020202020204" pitchFamily="34" charset="0"/>
                <a:cs typeface="Aparajita" panose="020B0604020202020204" pitchFamily="34" charset="0"/>
              </a:rPr>
              <a:t>Investasi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pada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akun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riil</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dapat</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berupa</a:t>
            </a:r>
            <a:r>
              <a:rPr lang="en-US" dirty="0">
                <a:latin typeface="Aparajita" panose="020B0604020202020204" pitchFamily="34" charset="0"/>
                <a:cs typeface="Aparajita" panose="020B0604020202020204" pitchFamily="34" charset="0"/>
              </a:rPr>
              <a:t> :</a:t>
            </a:r>
          </a:p>
          <a:p>
            <a:pPr lvl="1"/>
            <a:r>
              <a:rPr lang="en-US" dirty="0">
                <a:latin typeface="Aparajita" panose="020B0604020202020204" pitchFamily="34" charset="0"/>
                <a:cs typeface="Aparajita" panose="020B0604020202020204" pitchFamily="34" charset="0"/>
              </a:rPr>
              <a:t>Intangible assets. </a:t>
            </a:r>
            <a:r>
              <a:rPr lang="en-US" dirty="0" err="1">
                <a:latin typeface="Aparajita" panose="020B0604020202020204" pitchFamily="34" charset="0"/>
                <a:cs typeface="Aparajita" panose="020B0604020202020204" pitchFamily="34" charset="0"/>
              </a:rPr>
              <a:t>Contoh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hak</a:t>
            </a:r>
            <a:r>
              <a:rPr lang="en-US" dirty="0">
                <a:latin typeface="Aparajita" panose="020B0604020202020204" pitchFamily="34" charset="0"/>
                <a:cs typeface="Aparajita" panose="020B0604020202020204" pitchFamily="34" charset="0"/>
              </a:rPr>
              <a:t> paten, </a:t>
            </a:r>
            <a:r>
              <a:rPr lang="en-US" dirty="0" err="1">
                <a:latin typeface="Aparajita" panose="020B0604020202020204" pitchFamily="34" charset="0"/>
                <a:cs typeface="Aparajita" panose="020B0604020202020204" pitchFamily="34" charset="0"/>
              </a:rPr>
              <a:t>hak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cipta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merk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dll</a:t>
            </a:r>
            <a:endParaRPr lang="en-US" dirty="0">
              <a:latin typeface="Aparajita" panose="020B0604020202020204" pitchFamily="34" charset="0"/>
              <a:cs typeface="Aparajita" panose="020B0604020202020204" pitchFamily="34" charset="0"/>
            </a:endParaRPr>
          </a:p>
          <a:p>
            <a:pPr lvl="1"/>
            <a:r>
              <a:rPr lang="en-US" dirty="0">
                <a:latin typeface="Aparajita" panose="020B0604020202020204" pitchFamily="34" charset="0"/>
                <a:cs typeface="Aparajita" panose="020B0604020202020204" pitchFamily="34" charset="0"/>
              </a:rPr>
              <a:t>Tangible assets. </a:t>
            </a:r>
            <a:r>
              <a:rPr lang="en-US" dirty="0" err="1">
                <a:latin typeface="Aparajita" panose="020B0604020202020204" pitchFamily="34" charset="0"/>
                <a:cs typeface="Aparajita" panose="020B0604020202020204" pitchFamily="34" charset="0"/>
              </a:rPr>
              <a:t>Contoh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mesin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gedung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peralatan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dll</a:t>
            </a:r>
            <a:endParaRPr lang="en-US"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pendanaan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asal</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untuk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membeli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aktiva</a:t>
            </a:r>
            <a:endParaRPr lang="en-US" dirty="0">
              <a:latin typeface="Aparajita" panose="020B0604020202020204" pitchFamily="34" charset="0"/>
              <a:cs typeface="Aparajita" panose="020B0604020202020204" pitchFamily="34" charset="0"/>
            </a:endParaRPr>
          </a:p>
          <a:p>
            <a:pPr lvl="1"/>
            <a:r>
              <a:rPr lang="en-US" dirty="0">
                <a:latin typeface="Aparajita" panose="020B0604020202020204" pitchFamily="34" charset="0"/>
                <a:cs typeface="Aparajita" panose="020B0604020202020204" pitchFamily="34" charset="0"/>
              </a:rPr>
              <a:t>Dana </a:t>
            </a:r>
            <a:r>
              <a:rPr lang="en-US" dirty="0" err="1">
                <a:latin typeface="Aparajita" panose="020B0604020202020204" pitchFamily="34" charset="0"/>
                <a:cs typeface="Aparajita" panose="020B0604020202020204" pitchFamily="34" charset="0"/>
              </a:rPr>
              <a:t>pinjaman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Contoh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utang</a:t>
            </a:r>
            <a:r>
              <a:rPr lang="en-US" dirty="0">
                <a:latin typeface="Aparajita" panose="020B0604020202020204" pitchFamily="34" charset="0"/>
                <a:cs typeface="Aparajita" panose="020B0604020202020204" pitchFamily="34" charset="0"/>
              </a:rPr>
              <a:t> bank </a:t>
            </a:r>
            <a:r>
              <a:rPr lang="en-US" dirty="0" err="1">
                <a:latin typeface="Aparajita" panose="020B0604020202020204" pitchFamily="34" charset="0"/>
                <a:cs typeface="Aparajita" panose="020B0604020202020204" pitchFamily="34" charset="0"/>
              </a:rPr>
              <a:t>dan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obligasi</a:t>
            </a:r>
            <a:endParaRPr lang="en-US" dirty="0">
              <a:latin typeface="Aparajita" panose="020B0604020202020204" pitchFamily="34" charset="0"/>
              <a:cs typeface="Aparajita" panose="020B0604020202020204" pitchFamily="34" charset="0"/>
            </a:endParaRPr>
          </a:p>
          <a:p>
            <a:pPr lvl="1"/>
            <a:r>
              <a:rPr lang="en-US" dirty="0">
                <a:latin typeface="Aparajita" panose="020B0604020202020204" pitchFamily="34" charset="0"/>
                <a:cs typeface="Aparajita" panose="020B0604020202020204" pitchFamily="34" charset="0"/>
              </a:rPr>
              <a:t>Modal </a:t>
            </a:r>
            <a:r>
              <a:rPr lang="en-US" dirty="0" err="1">
                <a:latin typeface="Aparajita" panose="020B0604020202020204" pitchFamily="34" charset="0"/>
                <a:cs typeface="Aparajita" panose="020B0604020202020204" pitchFamily="34" charset="0"/>
              </a:rPr>
              <a:t>sendiri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Contoh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saham</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ditahan</a:t>
            </a:r>
            <a:endParaRPr lang="en-US"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dividen</a:t>
            </a:r>
            <a:endParaRPr lang="en-US" dirty="0">
              <a:latin typeface="Aparajita" panose="020B0604020202020204" pitchFamily="34" charset="0"/>
              <a:cs typeface="Aparajita" panose="020B0604020202020204" pitchFamily="34" charset="0"/>
            </a:endParaRPr>
          </a:p>
        </p:txBody>
      </p:sp>
      <p:sp>
        <p:nvSpPr>
          <p:cNvPr id="4" name="Right Arrow 3"/>
          <p:cNvSpPr/>
          <p:nvPr/>
        </p:nvSpPr>
        <p:spPr>
          <a:xfrm>
            <a:off x="3521164" y="1537918"/>
            <a:ext cx="347729" cy="11591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795641" y="4011768"/>
            <a:ext cx="347729" cy="11591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068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267"/>
            <a:ext cx="7886700" cy="1325563"/>
          </a:xfrm>
        </p:spPr>
        <p:txBody>
          <a:bodyPr/>
          <a:lstStyle/>
          <a:p>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Manajemen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keuangan</a:t>
            </a:r>
            <a:endParaRPr lang="en-US" dirty="0"/>
          </a:p>
        </p:txBody>
      </p:sp>
      <p:sp>
        <p:nvSpPr>
          <p:cNvPr id="3" name="Content Placeholder 2"/>
          <p:cNvSpPr>
            <a:spLocks noGrp="1"/>
          </p:cNvSpPr>
          <p:nvPr>
            <p:ph idx="1"/>
          </p:nvPr>
        </p:nvSpPr>
        <p:spPr>
          <a:xfrm>
            <a:off x="360608" y="1825625"/>
            <a:ext cx="3915178" cy="4351338"/>
          </a:xfrm>
        </p:spPr>
        <p:txBody>
          <a:bodyPr>
            <a:normAutofit fontScale="92500" lnSpcReduction="10000"/>
          </a:bodyPr>
          <a:lstStyle/>
          <a:p>
            <a:pPr marL="342900" indent="-342900">
              <a:buAutoNum type="arabicPeriod"/>
            </a:pPr>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penganggaran</a:t>
            </a:r>
            <a:r>
              <a:rPr lang="en-US" dirty="0">
                <a:latin typeface="Aparajita" panose="020B0604020202020204" pitchFamily="34" charset="0"/>
                <a:cs typeface="Aparajita" panose="020B0604020202020204" pitchFamily="34" charset="0"/>
              </a:rPr>
              <a:t> modal (capital budgeting)</a:t>
            </a:r>
          </a:p>
          <a:p>
            <a:pPr marL="0" indent="0">
              <a:buNone/>
            </a:pPr>
            <a:r>
              <a:rPr lang="en-US" sz="2400" dirty="0" err="1">
                <a:latin typeface="Aparajita" panose="020B0604020202020204" pitchFamily="34" charset="0"/>
                <a:cs typeface="Aparajita" panose="020B0604020202020204" pitchFamily="34" charset="0"/>
              </a:rPr>
              <a:t>yakni</a:t>
            </a:r>
            <a:r>
              <a:rPr lang="en-US" sz="2400" dirty="0">
                <a:latin typeface="Aparajita" panose="020B0604020202020204" pitchFamily="34" charset="0"/>
                <a:cs typeface="Aparajita" panose="020B0604020202020204" pitchFamily="34" charset="0"/>
              </a:rPr>
              <a:t> proses </a:t>
            </a:r>
            <a:r>
              <a:rPr lang="en-US" sz="2400" dirty="0" err="1">
                <a:latin typeface="Aparajita" panose="020B0604020202020204" pitchFamily="34" charset="0"/>
                <a:cs typeface="Aparajita" panose="020B0604020202020204" pitchFamily="34" charset="0"/>
              </a:rPr>
              <a:t>perencanaan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dan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pengelolaan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investasi</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jangka</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panjang</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sebuah</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perusahaan</a:t>
            </a:r>
            <a:endParaRPr lang="en-US" sz="2400" dirty="0">
              <a:latin typeface="Aparajita" panose="020B0604020202020204" pitchFamily="34" charset="0"/>
              <a:cs typeface="Aparajita" panose="020B0604020202020204" pitchFamily="34" charset="0"/>
            </a:endParaRPr>
          </a:p>
          <a:p>
            <a:pPr marL="0" indent="0">
              <a:buNone/>
            </a:pPr>
            <a:r>
              <a:rPr lang="en-US" dirty="0">
                <a:latin typeface="Aparajita" panose="020B0604020202020204" pitchFamily="34" charset="0"/>
                <a:cs typeface="Aparajita" panose="020B0604020202020204" pitchFamily="34" charset="0"/>
              </a:rPr>
              <a:t>2. </a:t>
            </a:r>
            <a:r>
              <a:rPr lang="en-US" dirty="0" err="1">
                <a:latin typeface="Aparajita" panose="020B0604020202020204" pitchFamily="34" charset="0"/>
                <a:cs typeface="Aparajita" panose="020B0604020202020204" pitchFamily="34" charset="0"/>
              </a:rPr>
              <a:t>Keputusan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struktur</a:t>
            </a:r>
            <a:r>
              <a:rPr lang="en-US" dirty="0">
                <a:latin typeface="Aparajita" panose="020B0604020202020204" pitchFamily="34" charset="0"/>
                <a:cs typeface="Aparajita" panose="020B0604020202020204" pitchFamily="34" charset="0"/>
              </a:rPr>
              <a:t> modal (capital structure)</a:t>
            </a:r>
          </a:p>
          <a:p>
            <a:pPr marL="0" indent="0">
              <a:buNone/>
            </a:pPr>
            <a:r>
              <a:rPr lang="en-US" sz="2400" dirty="0" err="1">
                <a:latin typeface="Aparajita" panose="020B0604020202020204" pitchFamily="34" charset="0"/>
                <a:cs typeface="Aparajita" panose="020B0604020202020204" pitchFamily="34" charset="0"/>
              </a:rPr>
              <a:t>Kombinasi</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utang</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dan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ekuitas</a:t>
            </a:r>
            <a:r>
              <a:rPr lang="en-US" sz="2400" dirty="0">
                <a:latin typeface="Aparajita" panose="020B0604020202020204" pitchFamily="34" charset="0"/>
                <a:cs typeface="Aparajita" panose="020B0604020202020204" pitchFamily="34" charset="0"/>
              </a:rPr>
              <a:t> yang </a:t>
            </a:r>
            <a:r>
              <a:rPr lang="en-US" sz="2400" dirty="0" err="1">
                <a:latin typeface="Aparajita" panose="020B0604020202020204" pitchFamily="34" charset="0"/>
                <a:cs typeface="Aparajita" panose="020B0604020202020204" pitchFamily="34" charset="0"/>
              </a:rPr>
              <a:t>dimiliki</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perusahaan</a:t>
            </a:r>
            <a:endParaRPr lang="en-US" sz="2400" dirty="0">
              <a:latin typeface="Aparajita" panose="020B0604020202020204" pitchFamily="34" charset="0"/>
              <a:cs typeface="Aparajita" panose="020B0604020202020204" pitchFamily="34" charset="0"/>
            </a:endParaRPr>
          </a:p>
          <a:p>
            <a:pPr marL="0" indent="0">
              <a:buNone/>
            </a:pPr>
            <a:r>
              <a:rPr lang="en-US" dirty="0">
                <a:latin typeface="Aparajita" panose="020B0604020202020204" pitchFamily="34" charset="0"/>
                <a:cs typeface="Aparajita" panose="020B0604020202020204" pitchFamily="34" charset="0"/>
              </a:rPr>
              <a:t>3. Modal </a:t>
            </a:r>
            <a:r>
              <a:rPr lang="en-US" dirty="0" err="1">
                <a:latin typeface="Aparajita" panose="020B0604020202020204" pitchFamily="34" charset="0"/>
                <a:cs typeface="Aparajita" panose="020B0604020202020204" pitchFamily="34" charset="0"/>
              </a:rPr>
              <a:t>kerja</a:t>
            </a:r>
            <a:r>
              <a:rPr lang="en-US" dirty="0">
                <a:latin typeface="Aparajita" panose="020B0604020202020204" pitchFamily="34" charset="0"/>
                <a:cs typeface="Aparajita" panose="020B0604020202020204" pitchFamily="34" charset="0"/>
              </a:rPr>
              <a:t> (working capital)</a:t>
            </a:r>
          </a:p>
          <a:p>
            <a:pPr marL="0" indent="0">
              <a:buNone/>
            </a:pPr>
            <a:r>
              <a:rPr lang="en-US" sz="2400" dirty="0" err="1">
                <a:latin typeface="Aparajita" panose="020B0604020202020204" pitchFamily="34" charset="0"/>
                <a:cs typeface="Aparajita" panose="020B0604020202020204" pitchFamily="34" charset="0"/>
              </a:rPr>
              <a:t>Aset</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dan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kewajiban</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lancar</a:t>
            </a:r>
            <a:r>
              <a:rPr lang="en-US" sz="2400" dirty="0">
                <a:latin typeface="Aparajita" panose="020B0604020202020204" pitchFamily="34" charset="0"/>
                <a:cs typeface="Aparajita" panose="020B0604020202020204" pitchFamily="34" charset="0"/>
              </a:rPr>
              <a:t> yang </a:t>
            </a:r>
            <a:r>
              <a:rPr lang="en-US" sz="2400" dirty="0" err="1">
                <a:latin typeface="Aparajita" panose="020B0604020202020204" pitchFamily="34" charset="0"/>
                <a:cs typeface="Aparajita" panose="020B0604020202020204" pitchFamily="34" charset="0"/>
              </a:rPr>
              <a:t>dimiliki</a:t>
            </a:r>
            <a:r>
              <a:rPr lang="en-US" sz="2400" dirty="0">
                <a:latin typeface="Aparajita" panose="020B0604020202020204" pitchFamily="34" charset="0"/>
                <a:cs typeface="Aparajita" panose="020B0604020202020204" pitchFamily="34" charset="0"/>
              </a:rPr>
              <a:t> </a:t>
            </a:r>
            <a:r>
              <a:rPr lang="en-US" sz="2400" dirty="0" err="1">
                <a:latin typeface="Aparajita" panose="020B0604020202020204" pitchFamily="34" charset="0"/>
                <a:cs typeface="Aparajita" panose="020B0604020202020204" pitchFamily="34" charset="0"/>
              </a:rPr>
              <a:t>perusahaan</a:t>
            </a:r>
            <a:endParaRPr lang="en-US" sz="2400" dirty="0">
              <a:latin typeface="Aparajita" panose="020B0604020202020204" pitchFamily="34" charset="0"/>
              <a:cs typeface="Aparajita" panose="020B0604020202020204" pitchFamily="34" charset="0"/>
            </a:endParaRPr>
          </a:p>
          <a:p>
            <a:pPr marL="0" indent="0">
              <a:buNone/>
            </a:pPr>
            <a:endParaRPr lang="en-US" dirty="0">
              <a:latin typeface="Aparajita" panose="020B0604020202020204" pitchFamily="34" charset="0"/>
              <a:cs typeface="Aparajita" panose="020B0604020202020204" pitchFamily="34" charset="0"/>
            </a:endParaRPr>
          </a:p>
        </p:txBody>
      </p:sp>
      <p:sp>
        <p:nvSpPr>
          <p:cNvPr id="4" name="Title 1"/>
          <p:cNvSpPr txBox="1">
            <a:spLocks/>
          </p:cNvSpPr>
          <p:nvPr/>
        </p:nvSpPr>
        <p:spPr>
          <a:xfrm>
            <a:off x="4623517" y="225234"/>
            <a:ext cx="463639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Aparajita" panose="020B0604020202020204" pitchFamily="34" charset="0"/>
              <a:cs typeface="Aparajita" panose="020B0604020202020204" pitchFamily="34" charset="0"/>
            </a:endParaRPr>
          </a:p>
        </p:txBody>
      </p:sp>
      <p:sp>
        <p:nvSpPr>
          <p:cNvPr id="6" name="Text Box 4"/>
          <p:cNvSpPr txBox="1">
            <a:spLocks noChangeArrowheads="1"/>
          </p:cNvSpPr>
          <p:nvPr/>
        </p:nvSpPr>
        <p:spPr bwMode="auto">
          <a:xfrm>
            <a:off x="3145871" y="2139481"/>
            <a:ext cx="1281668" cy="319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endParaRPr lang="en-US" sz="2000"/>
          </a:p>
        </p:txBody>
      </p:sp>
      <p:sp>
        <p:nvSpPr>
          <p:cNvPr id="7" name="Text Box 5"/>
          <p:cNvSpPr txBox="1">
            <a:spLocks noChangeArrowheads="1"/>
          </p:cNvSpPr>
          <p:nvPr/>
        </p:nvSpPr>
        <p:spPr bwMode="auto">
          <a:xfrm>
            <a:off x="3097364" y="2636369"/>
            <a:ext cx="322112" cy="319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endParaRPr lang="en-US" sz="2000"/>
          </a:p>
        </p:txBody>
      </p:sp>
      <p:sp>
        <p:nvSpPr>
          <p:cNvPr id="8" name="Text Box 6"/>
          <p:cNvSpPr txBox="1">
            <a:spLocks noChangeArrowheads="1"/>
          </p:cNvSpPr>
          <p:nvPr/>
        </p:nvSpPr>
        <p:spPr bwMode="auto">
          <a:xfrm>
            <a:off x="3043019" y="3218981"/>
            <a:ext cx="1384519" cy="319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endParaRPr lang="en-US" sz="2000"/>
          </a:p>
        </p:txBody>
      </p:sp>
      <p:sp>
        <p:nvSpPr>
          <p:cNvPr id="9" name="Rectangle 7"/>
          <p:cNvSpPr>
            <a:spLocks noChangeArrowheads="1"/>
          </p:cNvSpPr>
          <p:nvPr/>
        </p:nvSpPr>
        <p:spPr bwMode="auto">
          <a:xfrm>
            <a:off x="4276138" y="2003956"/>
            <a:ext cx="1292142" cy="105231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dirty="0">
                <a:solidFill>
                  <a:srgbClr val="080808"/>
                </a:solidFill>
                <a:latin typeface="Century Gothic" panose="020B0502020202020204" pitchFamily="34" charset="0"/>
              </a:rPr>
              <a:t>Current Assets</a:t>
            </a:r>
          </a:p>
        </p:txBody>
      </p:sp>
      <p:sp>
        <p:nvSpPr>
          <p:cNvPr id="10" name="Rectangle 8"/>
          <p:cNvSpPr>
            <a:spLocks noChangeArrowheads="1"/>
          </p:cNvSpPr>
          <p:nvPr/>
        </p:nvSpPr>
        <p:spPr bwMode="auto">
          <a:xfrm>
            <a:off x="4258835" y="3319079"/>
            <a:ext cx="1334726" cy="1844193"/>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dirty="0">
                <a:solidFill>
                  <a:srgbClr val="080808"/>
                </a:solidFill>
                <a:latin typeface="Century Gothic" panose="020B0502020202020204" pitchFamily="34" charset="0"/>
              </a:rPr>
              <a:t>Fixed Assets</a:t>
            </a:r>
          </a:p>
          <a:p>
            <a:pPr algn="ctr" eaLnBrk="1" hangingPunct="1"/>
            <a:endParaRPr lang="en-US" sz="1400" b="1" dirty="0">
              <a:solidFill>
                <a:srgbClr val="080808"/>
              </a:solidFill>
              <a:latin typeface="Century Gothic" panose="020B0502020202020204" pitchFamily="34" charset="0"/>
            </a:endParaRPr>
          </a:p>
          <a:p>
            <a:pPr algn="ctr" eaLnBrk="1" hangingPunct="1"/>
            <a:r>
              <a:rPr lang="en-US" sz="1400" b="1" dirty="0">
                <a:solidFill>
                  <a:srgbClr val="080808"/>
                </a:solidFill>
                <a:latin typeface="Century Gothic" panose="020B0502020202020204" pitchFamily="34" charset="0"/>
              </a:rPr>
              <a:t>  Tangible fixed </a:t>
            </a:r>
          </a:p>
          <a:p>
            <a:pPr algn="ctr" eaLnBrk="1" hangingPunct="1"/>
            <a:r>
              <a:rPr lang="en-US" sz="1400" b="1" dirty="0">
                <a:solidFill>
                  <a:srgbClr val="080808"/>
                </a:solidFill>
                <a:latin typeface="Century Gothic" panose="020B0502020202020204" pitchFamily="34" charset="0"/>
              </a:rPr>
              <a:t>asset,</a:t>
            </a:r>
          </a:p>
          <a:p>
            <a:pPr algn="ctr" eaLnBrk="1" hangingPunct="1"/>
            <a:endParaRPr lang="en-US" sz="1400" b="1" dirty="0">
              <a:solidFill>
                <a:srgbClr val="080808"/>
              </a:solidFill>
              <a:latin typeface="Century Gothic" panose="020B0502020202020204" pitchFamily="34" charset="0"/>
            </a:endParaRPr>
          </a:p>
          <a:p>
            <a:pPr algn="ctr" eaLnBrk="1" hangingPunct="1"/>
            <a:r>
              <a:rPr lang="en-US" sz="1400" b="1" dirty="0">
                <a:solidFill>
                  <a:srgbClr val="080808"/>
                </a:solidFill>
                <a:latin typeface="Century Gothic" panose="020B0502020202020204" pitchFamily="34" charset="0"/>
              </a:rPr>
              <a:t>Intangible </a:t>
            </a:r>
          </a:p>
          <a:p>
            <a:pPr algn="ctr" eaLnBrk="1" hangingPunct="1"/>
            <a:r>
              <a:rPr lang="en-US" sz="1400" b="1" dirty="0">
                <a:solidFill>
                  <a:srgbClr val="080808"/>
                </a:solidFill>
                <a:latin typeface="Century Gothic" panose="020B0502020202020204" pitchFamily="34" charset="0"/>
              </a:rPr>
              <a:t>fixed assets</a:t>
            </a:r>
          </a:p>
        </p:txBody>
      </p:sp>
      <p:sp>
        <p:nvSpPr>
          <p:cNvPr id="11" name="Rectangle 9"/>
          <p:cNvSpPr>
            <a:spLocks noChangeArrowheads="1"/>
          </p:cNvSpPr>
          <p:nvPr/>
        </p:nvSpPr>
        <p:spPr bwMode="auto">
          <a:xfrm>
            <a:off x="7284356" y="1509817"/>
            <a:ext cx="1332540" cy="94929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dirty="0">
                <a:solidFill>
                  <a:srgbClr val="080808"/>
                </a:solidFill>
                <a:latin typeface="Century Gothic" panose="020B0502020202020204" pitchFamily="34" charset="0"/>
              </a:rPr>
              <a:t>Current </a:t>
            </a:r>
          </a:p>
          <a:p>
            <a:pPr algn="ctr" eaLnBrk="1" hangingPunct="1"/>
            <a:r>
              <a:rPr lang="en-US" sz="1400" b="1" dirty="0">
                <a:solidFill>
                  <a:srgbClr val="080808"/>
                </a:solidFill>
                <a:latin typeface="Century Gothic" panose="020B0502020202020204" pitchFamily="34" charset="0"/>
              </a:rPr>
              <a:t>liabilities</a:t>
            </a:r>
          </a:p>
        </p:txBody>
      </p:sp>
      <p:sp>
        <p:nvSpPr>
          <p:cNvPr id="12" name="Rectangle 10"/>
          <p:cNvSpPr>
            <a:spLocks noChangeArrowheads="1"/>
          </p:cNvSpPr>
          <p:nvPr/>
        </p:nvSpPr>
        <p:spPr bwMode="auto">
          <a:xfrm>
            <a:off x="7284356" y="2960145"/>
            <a:ext cx="1435571" cy="909607"/>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a:solidFill>
                  <a:srgbClr val="080808"/>
                </a:solidFill>
                <a:latin typeface="Century Gothic" panose="020B0502020202020204" pitchFamily="34" charset="0"/>
              </a:rPr>
              <a:t>Long-term debt</a:t>
            </a:r>
          </a:p>
        </p:txBody>
      </p:sp>
      <p:sp>
        <p:nvSpPr>
          <p:cNvPr id="13" name="Rectangle 11"/>
          <p:cNvSpPr>
            <a:spLocks noChangeArrowheads="1"/>
          </p:cNvSpPr>
          <p:nvPr/>
        </p:nvSpPr>
        <p:spPr bwMode="auto">
          <a:xfrm>
            <a:off x="7100791" y="3859607"/>
            <a:ext cx="1802699" cy="133349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a:solidFill>
                  <a:srgbClr val="080808"/>
                </a:solidFill>
                <a:latin typeface="Century Gothic" panose="020B0502020202020204" pitchFamily="34" charset="0"/>
              </a:rPr>
              <a:t>Shareholders’ equity</a:t>
            </a:r>
          </a:p>
        </p:txBody>
      </p:sp>
      <p:sp>
        <p:nvSpPr>
          <p:cNvPr id="14" name="Line 12"/>
          <p:cNvSpPr>
            <a:spLocks noChangeShapeType="1"/>
          </p:cNvSpPr>
          <p:nvPr/>
        </p:nvSpPr>
        <p:spPr bwMode="auto">
          <a:xfrm>
            <a:off x="5593561" y="2592462"/>
            <a:ext cx="719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13"/>
          <p:cNvSpPr>
            <a:spLocks noChangeShapeType="1"/>
          </p:cNvSpPr>
          <p:nvPr/>
        </p:nvSpPr>
        <p:spPr bwMode="auto">
          <a:xfrm flipH="1">
            <a:off x="6337727" y="2028270"/>
            <a:ext cx="84088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AutoShape 14"/>
          <p:cNvSpPr>
            <a:spLocks noChangeArrowheads="1"/>
          </p:cNvSpPr>
          <p:nvPr/>
        </p:nvSpPr>
        <p:spPr bwMode="auto">
          <a:xfrm>
            <a:off x="6276715" y="2026624"/>
            <a:ext cx="58771" cy="521637"/>
          </a:xfrm>
          <a:prstGeom prst="upDownArrow">
            <a:avLst>
              <a:gd name="adj1" fmla="val 50000"/>
              <a:gd name="adj2" fmla="val 15692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7" name="Rectangle 15"/>
          <p:cNvSpPr>
            <a:spLocks noChangeArrowheads="1"/>
          </p:cNvSpPr>
          <p:nvPr/>
        </p:nvSpPr>
        <p:spPr bwMode="auto">
          <a:xfrm>
            <a:off x="5870231" y="1035700"/>
            <a:ext cx="719949" cy="69679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200" b="1" dirty="0">
                <a:solidFill>
                  <a:schemeClr val="tx2"/>
                </a:solidFill>
                <a:latin typeface="Century Gothic" panose="020B0502020202020204" pitchFamily="34" charset="0"/>
              </a:rPr>
              <a:t>Net</a:t>
            </a:r>
          </a:p>
          <a:p>
            <a:pPr algn="ctr" eaLnBrk="1" hangingPunct="1"/>
            <a:r>
              <a:rPr lang="en-US" sz="1200" b="1" dirty="0">
                <a:solidFill>
                  <a:schemeClr val="tx2"/>
                </a:solidFill>
                <a:latin typeface="Century Gothic" panose="020B0502020202020204" pitchFamily="34" charset="0"/>
              </a:rPr>
              <a:t>working</a:t>
            </a:r>
          </a:p>
          <a:p>
            <a:pPr algn="ctr" eaLnBrk="1" hangingPunct="1"/>
            <a:r>
              <a:rPr lang="en-US" sz="1200" b="1" dirty="0">
                <a:solidFill>
                  <a:schemeClr val="tx2"/>
                </a:solidFill>
                <a:latin typeface="Century Gothic" panose="020B0502020202020204" pitchFamily="34" charset="0"/>
              </a:rPr>
              <a:t>capital</a:t>
            </a:r>
            <a:r>
              <a:rPr lang="en-US" sz="1200" dirty="0">
                <a:solidFill>
                  <a:schemeClr val="tx2"/>
                </a:solidFill>
              </a:rPr>
              <a:t> </a:t>
            </a:r>
          </a:p>
        </p:txBody>
      </p:sp>
      <p:sp>
        <p:nvSpPr>
          <p:cNvPr id="18" name="Line 16"/>
          <p:cNvSpPr>
            <a:spLocks noChangeShapeType="1"/>
          </p:cNvSpPr>
          <p:nvPr/>
        </p:nvSpPr>
        <p:spPr bwMode="auto">
          <a:xfrm flipH="1">
            <a:off x="6049371" y="2304129"/>
            <a:ext cx="18083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7"/>
          <p:cNvSpPr>
            <a:spLocks noChangeShapeType="1"/>
          </p:cNvSpPr>
          <p:nvPr/>
        </p:nvSpPr>
        <p:spPr bwMode="auto">
          <a:xfrm flipV="1">
            <a:off x="6139788" y="1825625"/>
            <a:ext cx="0" cy="40529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Rectangle 18"/>
          <p:cNvSpPr>
            <a:spLocks noChangeArrowheads="1"/>
          </p:cNvSpPr>
          <p:nvPr/>
        </p:nvSpPr>
        <p:spPr bwMode="auto">
          <a:xfrm>
            <a:off x="4258835" y="5831748"/>
            <a:ext cx="1681766" cy="521637"/>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dirty="0">
                <a:solidFill>
                  <a:srgbClr val="080808"/>
                </a:solidFill>
                <a:latin typeface="Century Gothic" panose="020B0502020202020204" pitchFamily="34" charset="0"/>
              </a:rPr>
              <a:t>Total value of </a:t>
            </a:r>
          </a:p>
          <a:p>
            <a:pPr algn="ctr" eaLnBrk="1" hangingPunct="1"/>
            <a:r>
              <a:rPr lang="en-US" sz="1400" b="1" dirty="0">
                <a:solidFill>
                  <a:srgbClr val="080808"/>
                </a:solidFill>
                <a:latin typeface="Century Gothic" panose="020B0502020202020204" pitchFamily="34" charset="0"/>
              </a:rPr>
              <a:t>assets</a:t>
            </a:r>
          </a:p>
        </p:txBody>
      </p:sp>
      <p:sp>
        <p:nvSpPr>
          <p:cNvPr id="21" name="Rectangle 19"/>
          <p:cNvSpPr>
            <a:spLocks noChangeArrowheads="1"/>
          </p:cNvSpPr>
          <p:nvPr/>
        </p:nvSpPr>
        <p:spPr bwMode="auto">
          <a:xfrm>
            <a:off x="7178610" y="5831748"/>
            <a:ext cx="1802699" cy="521637"/>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r>
              <a:rPr lang="en-US" sz="1400" b="1" dirty="0">
                <a:solidFill>
                  <a:srgbClr val="080808"/>
                </a:solidFill>
                <a:latin typeface="Century Gothic" panose="020B0502020202020204" pitchFamily="34" charset="0"/>
              </a:rPr>
              <a:t>Total value of the firm</a:t>
            </a:r>
          </a:p>
          <a:p>
            <a:pPr algn="ctr" eaLnBrk="1" hangingPunct="1"/>
            <a:r>
              <a:rPr lang="en-US" sz="1400" b="1" dirty="0">
                <a:solidFill>
                  <a:srgbClr val="080808"/>
                </a:solidFill>
                <a:latin typeface="Century Gothic" panose="020B0502020202020204" pitchFamily="34" charset="0"/>
              </a:rPr>
              <a:t>to investors</a:t>
            </a:r>
          </a:p>
        </p:txBody>
      </p:sp>
    </p:spTree>
    <p:extLst>
      <p:ext uri="{BB962C8B-B14F-4D97-AF65-F5344CB8AC3E}">
        <p14:creationId xmlns:p14="http://schemas.microsoft.com/office/powerpoint/2010/main" val="148610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checkerboard(across)">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ox(in)">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diamond(in)">
                                      <p:cBhvr>
                                        <p:cTn id="43" dur="20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box(in)">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ppt_x"/>
                                          </p:val>
                                        </p:tav>
                                        <p:tav tm="100000">
                                          <p:val>
                                            <p:strVal val="#ppt_x"/>
                                          </p:val>
                                        </p:tav>
                                      </p:tavLst>
                                    </p:anim>
                                    <p:anim calcmode="lin" valueType="num">
                                      <p:cBhvr additive="base">
                                        <p:cTn id="6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blinds(horizontal)">
                                      <p:cBhvr>
                                        <p:cTn id="7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Tujuan</a:t>
            </a:r>
            <a:r>
              <a:rPr lang="en-US" dirty="0"/>
              <a:t> </a:t>
            </a:r>
            <a:r>
              <a:rPr lang="en-US" dirty="0" err="1"/>
              <a:t>perusahaan</a:t>
            </a:r>
            <a:endParaRPr lang="en-US" dirty="0"/>
          </a:p>
        </p:txBody>
      </p:sp>
      <p:sp>
        <p:nvSpPr>
          <p:cNvPr id="8" name="Content Placeholder 7"/>
          <p:cNvSpPr>
            <a:spLocks noGrp="1"/>
          </p:cNvSpPr>
          <p:nvPr>
            <p:ph sz="half" idx="1"/>
          </p:nvPr>
        </p:nvSpPr>
        <p:spPr>
          <a:xfrm>
            <a:off x="422588" y="2083202"/>
            <a:ext cx="3886200" cy="4351338"/>
          </a:xfrm>
        </p:spPr>
        <p:txBody>
          <a:bodyPr>
            <a:normAutofit fontScale="92500" lnSpcReduction="10000"/>
          </a:bodyPr>
          <a:lstStyle/>
          <a:p>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memaksimalkan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tidak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memerhatikan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dimensi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waktu</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atau</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berorientasi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pendek</a:t>
            </a:r>
            <a:endParaRPr lang="en-US" dirty="0">
              <a:latin typeface="Aparajita" panose="020B0604020202020204" pitchFamily="34" charset="0"/>
              <a:cs typeface="Aparajita" panose="020B0604020202020204" pitchFamily="34" charset="0"/>
            </a:endParaRPr>
          </a:p>
          <a:p>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mempunyai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pengertian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ganda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operasi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kotor</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bersih</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dll</a:t>
            </a:r>
            <a:r>
              <a:rPr lang="en-US" dirty="0">
                <a:latin typeface="Aparajita" panose="020B0604020202020204" pitchFamily="34" charset="0"/>
                <a:cs typeface="Aparajita" panose="020B0604020202020204" pitchFamily="34" charset="0"/>
              </a:rPr>
              <a:t>)</a:t>
            </a:r>
          </a:p>
          <a:p>
            <a:r>
              <a:rPr lang="en-US" dirty="0" err="1">
                <a:latin typeface="Aparajita" panose="020B0604020202020204" pitchFamily="34" charset="0"/>
                <a:cs typeface="Aparajita" panose="020B0604020202020204" pitchFamily="34" charset="0"/>
              </a:rPr>
              <a:t>Memaksimalkan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tidak</a:t>
            </a:r>
            <a:r>
              <a:rPr lang="en-US" dirty="0">
                <a:latin typeface="Aparajita" panose="020B0604020202020204" pitchFamily="34" charset="0"/>
                <a:cs typeface="Aparajita" panose="020B0604020202020204" pitchFamily="34" charset="0"/>
              </a:rPr>
              <a:t>/</a:t>
            </a:r>
            <a:r>
              <a:rPr lang="en-US" dirty="0" err="1">
                <a:latin typeface="Aparajita" panose="020B0604020202020204" pitchFamily="34" charset="0"/>
                <a:cs typeface="Aparajita" panose="020B0604020202020204" pitchFamily="34" charset="0"/>
              </a:rPr>
              <a:t>kurang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memperhatikan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tanggungjawab</a:t>
            </a:r>
            <a:r>
              <a:rPr lang="en-US" dirty="0">
                <a:latin typeface="Aparajita" panose="020B0604020202020204" pitchFamily="34" charset="0"/>
                <a:cs typeface="Aparajita" panose="020B0604020202020204" pitchFamily="34" charset="0"/>
              </a:rPr>
              <a:t> social</a:t>
            </a:r>
          </a:p>
          <a:p>
            <a:r>
              <a:rPr lang="en-US" dirty="0" err="1">
                <a:latin typeface="Aparajita" panose="020B0604020202020204" pitchFamily="34" charset="0"/>
                <a:cs typeface="Aparajita" panose="020B0604020202020204" pitchFamily="34" charset="0"/>
              </a:rPr>
              <a:t>Memaksimalkan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tidak</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memperhatikan</a:t>
            </a:r>
            <a:r>
              <a:rPr lang="en-US" dirty="0">
                <a:latin typeface="Aparajita" panose="020B0604020202020204" pitchFamily="34" charset="0"/>
                <a:cs typeface="Aparajita" panose="020B0604020202020204" pitchFamily="34" charset="0"/>
              </a:rPr>
              <a:t> factor </a:t>
            </a:r>
            <a:r>
              <a:rPr lang="en-US" dirty="0" err="1">
                <a:latin typeface="Aparajita" panose="020B0604020202020204" pitchFamily="34" charset="0"/>
                <a:cs typeface="Aparajita" panose="020B0604020202020204" pitchFamily="34" charset="0"/>
              </a:rPr>
              <a:t>resiko</a:t>
            </a:r>
            <a:endParaRPr lang="en-US" dirty="0">
              <a:latin typeface="Aparajita" panose="020B0604020202020204" pitchFamily="34" charset="0"/>
              <a:cs typeface="Aparajita" panose="020B0604020202020204" pitchFamily="34" charset="0"/>
            </a:endParaRPr>
          </a:p>
        </p:txBody>
      </p:sp>
      <p:sp>
        <p:nvSpPr>
          <p:cNvPr id="9" name="Content Placeholder 8"/>
          <p:cNvSpPr>
            <a:spLocks noGrp="1"/>
          </p:cNvSpPr>
          <p:nvPr>
            <p:ph sz="half" idx="2"/>
          </p:nvPr>
        </p:nvSpPr>
        <p:spPr>
          <a:xfrm>
            <a:off x="4783696" y="2083202"/>
            <a:ext cx="4167120" cy="4351338"/>
          </a:xfrm>
        </p:spPr>
        <p:txBody>
          <a:bodyPr>
            <a:noAutofit/>
          </a:bodyPr>
          <a:lstStyle/>
          <a:p>
            <a:pPr>
              <a:lnSpc>
                <a:spcPct val="80000"/>
              </a:lnSpc>
            </a:pPr>
            <a:r>
              <a:rPr lang="en-US" dirty="0" err="1">
                <a:latin typeface="Aparajita" panose="020B0604020202020204" pitchFamily="34" charset="0"/>
                <a:cs typeface="Aparajita" panose="020B0604020202020204" pitchFamily="34" charset="0"/>
              </a:rPr>
              <a:t>Memaksimumkan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nilai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atau</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kekayaan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pemegang</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saham</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bagi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perusahaan</a:t>
            </a:r>
            <a:r>
              <a:rPr lang="en-US" dirty="0">
                <a:latin typeface="Aparajita" panose="020B0604020202020204" pitchFamily="34" charset="0"/>
                <a:cs typeface="Aparajita" panose="020B0604020202020204" pitchFamily="34" charset="0"/>
              </a:rPr>
              <a:t> yang </a:t>
            </a:r>
            <a:r>
              <a:rPr lang="en-US" dirty="0" err="1">
                <a:latin typeface="Aparajita" panose="020B0604020202020204" pitchFamily="34" charset="0"/>
                <a:cs typeface="Aparajita" panose="020B0604020202020204" pitchFamily="34" charset="0"/>
              </a:rPr>
              <a:t>telah</a:t>
            </a:r>
            <a:r>
              <a:rPr lang="en-US" dirty="0">
                <a:latin typeface="Aparajita" panose="020B0604020202020204" pitchFamily="34" charset="0"/>
                <a:cs typeface="Aparajita" panose="020B0604020202020204" pitchFamily="34" charset="0"/>
              </a:rPr>
              <a:t> </a:t>
            </a:r>
            <a:r>
              <a:rPr lang="en-US" i="1" dirty="0">
                <a:latin typeface="Aparajita" panose="020B0604020202020204" pitchFamily="34" charset="0"/>
                <a:cs typeface="Aparajita" panose="020B0604020202020204" pitchFamily="34" charset="0"/>
              </a:rPr>
              <a:t>go public</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tercermin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pada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harga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pasar</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saham</a:t>
            </a:r>
            <a:r>
              <a:rPr lang="en-US" dirty="0">
                <a:latin typeface="Aparajita" panose="020B0604020202020204" pitchFamily="34" charset="0"/>
                <a:cs typeface="Aparajita" panose="020B0604020202020204" pitchFamily="34" charset="0"/>
              </a:rPr>
              <a:t>.</a:t>
            </a:r>
          </a:p>
          <a:p>
            <a:pPr lvl="1">
              <a:lnSpc>
                <a:spcPct val="80000"/>
              </a:lnSpc>
            </a:pPr>
            <a:r>
              <a:rPr lang="en-US" dirty="0" err="1">
                <a:latin typeface="Aparajita" panose="020B0604020202020204" pitchFamily="34" charset="0"/>
                <a:cs typeface="Aparajita" panose="020B0604020202020204" pitchFamily="34" charset="0"/>
              </a:rPr>
              <a:t>Memperhatikan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tanggungjawab</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sosial</a:t>
            </a:r>
            <a:r>
              <a:rPr lang="en-US" dirty="0">
                <a:latin typeface="Aparajita" panose="020B0604020202020204" pitchFamily="34" charset="0"/>
                <a:cs typeface="Aparajita" panose="020B0604020202020204" pitchFamily="34" charset="0"/>
              </a:rPr>
              <a:t>.</a:t>
            </a:r>
          </a:p>
          <a:p>
            <a:pPr lvl="1">
              <a:lnSpc>
                <a:spcPct val="80000"/>
              </a:lnSpc>
            </a:pPr>
            <a:r>
              <a:rPr lang="en-US" dirty="0" err="1">
                <a:latin typeface="Aparajita" panose="020B0604020202020204" pitchFamily="34" charset="0"/>
                <a:cs typeface="Aparajita" panose="020B0604020202020204" pitchFamily="34" charset="0"/>
              </a:rPr>
              <a:t>Mempertimbangkan</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risiko</a:t>
            </a:r>
            <a:r>
              <a:rPr lang="en-US" dirty="0">
                <a:latin typeface="Aparajita" panose="020B0604020202020204" pitchFamily="34" charset="0"/>
                <a:cs typeface="Aparajita" panose="020B0604020202020204" pitchFamily="34" charset="0"/>
              </a:rPr>
              <a:t>.</a:t>
            </a:r>
          </a:p>
          <a:p>
            <a:pPr lvl="1">
              <a:lnSpc>
                <a:spcPct val="80000"/>
              </a:lnSpc>
            </a:pPr>
            <a:r>
              <a:rPr lang="en-US" dirty="0" err="1">
                <a:latin typeface="Aparajita" panose="020B0604020202020204" pitchFamily="34" charset="0"/>
                <a:cs typeface="Aparajita" panose="020B0604020202020204" pitchFamily="34" charset="0"/>
              </a:rPr>
              <a:t>Berorientasi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jangka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panjang</a:t>
            </a:r>
            <a:endParaRPr lang="en-US" dirty="0">
              <a:latin typeface="Aparajita" panose="020B0604020202020204" pitchFamily="34" charset="0"/>
              <a:cs typeface="Aparajita" panose="020B0604020202020204" pitchFamily="34" charset="0"/>
            </a:endParaRPr>
          </a:p>
          <a:p>
            <a:pPr lvl="1">
              <a:lnSpc>
                <a:spcPct val="80000"/>
              </a:lnSpc>
            </a:pPr>
            <a:r>
              <a:rPr lang="en-US" dirty="0" err="1">
                <a:latin typeface="Aparajita" panose="020B0604020202020204" pitchFamily="34" charset="0"/>
                <a:cs typeface="Aparajita" panose="020B0604020202020204" pitchFamily="34" charset="0"/>
              </a:rPr>
              <a:t>Berorientasi</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pada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arus</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kas</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daripada</a:t>
            </a:r>
            <a:r>
              <a:rPr lang="en-US" dirty="0">
                <a:latin typeface="Aparajita" panose="020B0604020202020204" pitchFamily="34" charset="0"/>
                <a:cs typeface="Aparajita" panose="020B0604020202020204" pitchFamily="34" charset="0"/>
              </a:rPr>
              <a:t> </a:t>
            </a:r>
            <a:r>
              <a:rPr lang="en-US" dirty="0" err="1">
                <a:latin typeface="Aparajita" panose="020B0604020202020204" pitchFamily="34" charset="0"/>
                <a:cs typeface="Aparajita" panose="020B0604020202020204" pitchFamily="34" charset="0"/>
              </a:rPr>
              <a:t>laba</a:t>
            </a:r>
            <a:endParaRPr lang="en-US" dirty="0">
              <a:latin typeface="Aparajita" panose="020B0604020202020204" pitchFamily="34" charset="0"/>
              <a:cs typeface="Aparajita" panose="020B0604020202020204" pitchFamily="34" charset="0"/>
            </a:endParaRPr>
          </a:p>
        </p:txBody>
      </p:sp>
      <p:sp>
        <p:nvSpPr>
          <p:cNvPr id="4" name="Right Arrow 3"/>
          <p:cNvSpPr/>
          <p:nvPr/>
        </p:nvSpPr>
        <p:spPr>
          <a:xfrm>
            <a:off x="5293217" y="821845"/>
            <a:ext cx="450760" cy="41212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130343" y="567392"/>
            <a:ext cx="2665927" cy="921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Memaksimalkan</a:t>
            </a:r>
            <a:r>
              <a:rPr lang="en-US" dirty="0"/>
              <a:t> </a:t>
            </a:r>
            <a:r>
              <a:rPr lang="en-US" dirty="0" err="1"/>
              <a:t>nilai</a:t>
            </a:r>
            <a:r>
              <a:rPr lang="en-US" dirty="0"/>
              <a:t> </a:t>
            </a:r>
            <a:r>
              <a:rPr lang="en-US" dirty="0" err="1"/>
              <a:t>perusahaan</a:t>
            </a:r>
            <a:endParaRPr lang="en-US" dirty="0"/>
          </a:p>
        </p:txBody>
      </p:sp>
    </p:spTree>
    <p:extLst>
      <p:ext uri="{BB962C8B-B14F-4D97-AF65-F5344CB8AC3E}">
        <p14:creationId xmlns:p14="http://schemas.microsoft.com/office/powerpoint/2010/main" val="1418587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365126"/>
            <a:ext cx="8744755" cy="768215"/>
          </a:xfrm>
        </p:spPr>
        <p:txBody>
          <a:bodyPr>
            <a:normAutofit fontScale="90000"/>
          </a:bodyPr>
          <a:lstStyle/>
          <a:p>
            <a:r>
              <a:rPr lang="en-US" sz="3600" b="1" dirty="0" err="1">
                <a:latin typeface="Aparajita" panose="020B0604020202020204" pitchFamily="34" charset="0"/>
                <a:cs typeface="Aparajita" panose="020B0604020202020204" pitchFamily="34" charset="0"/>
              </a:rPr>
              <a:t>Hubungan</a:t>
            </a:r>
            <a:r>
              <a:rPr lang="en-US" sz="3600" b="1" dirty="0">
                <a:latin typeface="Aparajita" panose="020B0604020202020204" pitchFamily="34" charset="0"/>
                <a:cs typeface="Aparajita" panose="020B0604020202020204" pitchFamily="34" charset="0"/>
              </a:rPr>
              <a:t> </a:t>
            </a:r>
            <a:r>
              <a:rPr lang="en-US" sz="3600" b="1" dirty="0" err="1">
                <a:latin typeface="Aparajita" panose="020B0604020202020204" pitchFamily="34" charset="0"/>
                <a:cs typeface="Aparajita" panose="020B0604020202020204" pitchFamily="34" charset="0"/>
              </a:rPr>
              <a:t>fungsi</a:t>
            </a:r>
            <a:r>
              <a:rPr lang="en-US" sz="3600" b="1" dirty="0">
                <a:latin typeface="Aparajita" panose="020B0604020202020204" pitchFamily="34" charset="0"/>
                <a:cs typeface="Aparajita" panose="020B0604020202020204" pitchFamily="34" charset="0"/>
              </a:rPr>
              <a:t> </a:t>
            </a:r>
            <a:r>
              <a:rPr lang="en-US" sz="3600" b="1" dirty="0" err="1">
                <a:latin typeface="Aparajita" panose="020B0604020202020204" pitchFamily="34" charset="0"/>
                <a:cs typeface="Aparajita" panose="020B0604020202020204" pitchFamily="34" charset="0"/>
              </a:rPr>
              <a:t>keuangan</a:t>
            </a:r>
            <a:r>
              <a:rPr lang="en-US" sz="3600" b="1" dirty="0">
                <a:latin typeface="Aparajita" panose="020B0604020202020204" pitchFamily="34" charset="0"/>
                <a:cs typeface="Aparajita" panose="020B0604020202020204" pitchFamily="34" charset="0"/>
              </a:rPr>
              <a:t> </a:t>
            </a:r>
            <a:r>
              <a:rPr lang="en-US" sz="3600" b="1" dirty="0" err="1">
                <a:latin typeface="Aparajita" panose="020B0604020202020204" pitchFamily="34" charset="0"/>
                <a:cs typeface="Aparajita" panose="020B0604020202020204" pitchFamily="34" charset="0"/>
              </a:rPr>
              <a:t>dengan</a:t>
            </a:r>
            <a:r>
              <a:rPr lang="en-US" sz="3600" b="1" dirty="0">
                <a:latin typeface="Aparajita" panose="020B0604020202020204" pitchFamily="34" charset="0"/>
                <a:cs typeface="Aparajita" panose="020B0604020202020204" pitchFamily="34" charset="0"/>
              </a:rPr>
              <a:t> </a:t>
            </a:r>
            <a:r>
              <a:rPr lang="en-US" sz="3600" b="1" dirty="0" err="1">
                <a:latin typeface="Aparajita" panose="020B0604020202020204" pitchFamily="34" charset="0"/>
                <a:cs typeface="Aparajita" panose="020B0604020202020204" pitchFamily="34" charset="0"/>
              </a:rPr>
              <a:t>tujuan</a:t>
            </a:r>
            <a:r>
              <a:rPr lang="en-US" sz="3600" b="1" dirty="0">
                <a:latin typeface="Aparajita" panose="020B0604020202020204" pitchFamily="34" charset="0"/>
                <a:cs typeface="Aparajita" panose="020B0604020202020204" pitchFamily="34" charset="0"/>
              </a:rPr>
              <a:t> </a:t>
            </a:r>
            <a:r>
              <a:rPr lang="en-US" sz="3600" b="1" dirty="0" err="1">
                <a:latin typeface="Aparajita" panose="020B0604020202020204" pitchFamily="34" charset="0"/>
                <a:cs typeface="Aparajita" panose="020B0604020202020204" pitchFamily="34" charset="0"/>
              </a:rPr>
              <a:t>perusahaan</a:t>
            </a:r>
            <a:endParaRPr lang="en-US" sz="3600" b="1" dirty="0">
              <a:latin typeface="Aparajita" panose="020B0604020202020204" pitchFamily="34" charset="0"/>
              <a:cs typeface="Aparajita" panose="020B0604020202020204" pitchFamily="34" charset="0"/>
            </a:endParaRPr>
          </a:p>
        </p:txBody>
      </p:sp>
      <p:sp>
        <p:nvSpPr>
          <p:cNvPr id="5" name="Rectangle 4"/>
          <p:cNvSpPr/>
          <p:nvPr/>
        </p:nvSpPr>
        <p:spPr>
          <a:xfrm>
            <a:off x="244699" y="1506828"/>
            <a:ext cx="334850" cy="42500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F</a:t>
            </a:r>
          </a:p>
          <a:p>
            <a:pPr algn="ctr"/>
            <a:r>
              <a:rPr lang="en-US" dirty="0"/>
              <a:t>A</a:t>
            </a:r>
          </a:p>
          <a:p>
            <a:pPr algn="ctr"/>
            <a:r>
              <a:rPr lang="en-US" dirty="0"/>
              <a:t>K</a:t>
            </a:r>
          </a:p>
          <a:p>
            <a:pPr algn="ctr"/>
            <a:r>
              <a:rPr lang="en-US" dirty="0"/>
              <a:t>T</a:t>
            </a:r>
          </a:p>
          <a:p>
            <a:pPr algn="ctr"/>
            <a:r>
              <a:rPr lang="en-US" dirty="0"/>
              <a:t>O</a:t>
            </a:r>
          </a:p>
          <a:p>
            <a:pPr algn="ctr"/>
            <a:r>
              <a:rPr lang="en-US" dirty="0"/>
              <a:t>R</a:t>
            </a:r>
          </a:p>
          <a:p>
            <a:pPr algn="ctr"/>
            <a:endParaRPr lang="en-US" dirty="0"/>
          </a:p>
          <a:p>
            <a:pPr algn="ctr"/>
            <a:r>
              <a:rPr lang="en-US" dirty="0"/>
              <a:t>I</a:t>
            </a:r>
          </a:p>
          <a:p>
            <a:pPr algn="ctr"/>
            <a:r>
              <a:rPr lang="en-US" dirty="0"/>
              <a:t>N</a:t>
            </a:r>
          </a:p>
          <a:p>
            <a:pPr algn="ctr"/>
            <a:r>
              <a:rPr lang="en-US" dirty="0"/>
              <a:t>T</a:t>
            </a:r>
          </a:p>
          <a:p>
            <a:pPr algn="ctr"/>
            <a:r>
              <a:rPr lang="en-US" dirty="0"/>
              <a:t>E</a:t>
            </a:r>
          </a:p>
          <a:p>
            <a:pPr algn="ctr"/>
            <a:r>
              <a:rPr lang="en-US" dirty="0"/>
              <a:t>R</a:t>
            </a:r>
          </a:p>
          <a:p>
            <a:pPr algn="ctr"/>
            <a:r>
              <a:rPr lang="en-US" dirty="0"/>
              <a:t>N</a:t>
            </a:r>
          </a:p>
          <a:p>
            <a:pPr algn="ctr"/>
            <a:r>
              <a:rPr lang="en-US" dirty="0"/>
              <a:t>A</a:t>
            </a:r>
          </a:p>
          <a:p>
            <a:pPr algn="ctr"/>
            <a:r>
              <a:rPr lang="en-US" dirty="0"/>
              <a:t>L</a:t>
            </a:r>
          </a:p>
        </p:txBody>
      </p:sp>
      <p:sp>
        <p:nvSpPr>
          <p:cNvPr id="6" name="Rectangle 5"/>
          <p:cNvSpPr/>
          <p:nvPr/>
        </p:nvSpPr>
        <p:spPr>
          <a:xfrm>
            <a:off x="953036" y="2350393"/>
            <a:ext cx="1300766" cy="7727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Keputusan</a:t>
            </a:r>
            <a:r>
              <a:rPr lang="en-US" dirty="0"/>
              <a:t> </a:t>
            </a:r>
            <a:r>
              <a:rPr lang="en-US" dirty="0" err="1"/>
              <a:t>investasi</a:t>
            </a:r>
            <a:endParaRPr lang="en-US" dirty="0"/>
          </a:p>
        </p:txBody>
      </p:sp>
      <p:sp>
        <p:nvSpPr>
          <p:cNvPr id="7" name="Rectangle 6"/>
          <p:cNvSpPr/>
          <p:nvPr/>
        </p:nvSpPr>
        <p:spPr>
          <a:xfrm>
            <a:off x="953036" y="4159866"/>
            <a:ext cx="1300766" cy="7727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Keputusan</a:t>
            </a:r>
            <a:r>
              <a:rPr lang="en-US" dirty="0"/>
              <a:t> </a:t>
            </a:r>
            <a:r>
              <a:rPr lang="en-US" dirty="0" err="1"/>
              <a:t>pendanaan</a:t>
            </a:r>
            <a:r>
              <a:rPr lang="en-US" dirty="0"/>
              <a:t> </a:t>
            </a:r>
            <a:r>
              <a:rPr lang="en-US" dirty="0" err="1"/>
              <a:t>dan</a:t>
            </a:r>
            <a:r>
              <a:rPr lang="en-US" dirty="0"/>
              <a:t> </a:t>
            </a:r>
            <a:r>
              <a:rPr lang="en-US" dirty="0" err="1"/>
              <a:t>dividen</a:t>
            </a:r>
            <a:endParaRPr lang="en-US" dirty="0"/>
          </a:p>
        </p:txBody>
      </p:sp>
      <p:sp>
        <p:nvSpPr>
          <p:cNvPr id="8" name="Rectangle 7"/>
          <p:cNvSpPr/>
          <p:nvPr/>
        </p:nvSpPr>
        <p:spPr>
          <a:xfrm>
            <a:off x="2871988" y="2730319"/>
            <a:ext cx="1101144"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Resiko</a:t>
            </a:r>
            <a:r>
              <a:rPr lang="en-US" dirty="0"/>
              <a:t> </a:t>
            </a:r>
            <a:r>
              <a:rPr lang="en-US" dirty="0" err="1"/>
              <a:t>bisnis</a:t>
            </a:r>
            <a:endParaRPr lang="en-US" dirty="0"/>
          </a:p>
        </p:txBody>
      </p:sp>
      <p:sp>
        <p:nvSpPr>
          <p:cNvPr id="9" name="Rectangle 8"/>
          <p:cNvSpPr/>
          <p:nvPr/>
        </p:nvSpPr>
        <p:spPr>
          <a:xfrm>
            <a:off x="2904185" y="3625398"/>
            <a:ext cx="1101144"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Resiko</a:t>
            </a:r>
            <a:r>
              <a:rPr lang="en-US" dirty="0"/>
              <a:t> </a:t>
            </a:r>
            <a:r>
              <a:rPr lang="en-US" dirty="0" err="1"/>
              <a:t>keuangan</a:t>
            </a:r>
            <a:endParaRPr lang="en-US" dirty="0"/>
          </a:p>
        </p:txBody>
      </p:sp>
      <p:sp>
        <p:nvSpPr>
          <p:cNvPr id="10" name="Rectangle 9"/>
          <p:cNvSpPr/>
          <p:nvPr/>
        </p:nvSpPr>
        <p:spPr>
          <a:xfrm>
            <a:off x="2904185" y="4932599"/>
            <a:ext cx="1809482"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Pendapatan</a:t>
            </a:r>
            <a:r>
              <a:rPr lang="en-US" dirty="0"/>
              <a:t> yang di </a:t>
            </a:r>
            <a:r>
              <a:rPr lang="en-US" dirty="0" err="1"/>
              <a:t>harapkan</a:t>
            </a:r>
            <a:endParaRPr lang="en-US" dirty="0"/>
          </a:p>
        </p:txBody>
      </p:sp>
      <p:sp>
        <p:nvSpPr>
          <p:cNvPr id="11" name="Rectangle 10"/>
          <p:cNvSpPr/>
          <p:nvPr/>
        </p:nvSpPr>
        <p:spPr>
          <a:xfrm>
            <a:off x="2871988" y="1506828"/>
            <a:ext cx="1809482"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Pendapatan</a:t>
            </a:r>
            <a:r>
              <a:rPr lang="en-US" dirty="0"/>
              <a:t> yang di </a:t>
            </a:r>
            <a:r>
              <a:rPr lang="en-US" dirty="0" err="1"/>
              <a:t>harapkan</a:t>
            </a:r>
            <a:endParaRPr lang="en-US" dirty="0"/>
          </a:p>
        </p:txBody>
      </p:sp>
      <p:sp>
        <p:nvSpPr>
          <p:cNvPr id="12" name="Rectangle 11"/>
          <p:cNvSpPr/>
          <p:nvPr/>
        </p:nvSpPr>
        <p:spPr>
          <a:xfrm>
            <a:off x="4464139" y="3187512"/>
            <a:ext cx="1101144"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Resiko</a:t>
            </a:r>
            <a:r>
              <a:rPr lang="en-US" dirty="0"/>
              <a:t> total</a:t>
            </a:r>
          </a:p>
        </p:txBody>
      </p:sp>
      <p:sp>
        <p:nvSpPr>
          <p:cNvPr id="13" name="Rectangle 12"/>
          <p:cNvSpPr/>
          <p:nvPr/>
        </p:nvSpPr>
        <p:spPr>
          <a:xfrm>
            <a:off x="6006383" y="3135995"/>
            <a:ext cx="1101144" cy="75985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Harga</a:t>
            </a:r>
            <a:r>
              <a:rPr lang="en-US" dirty="0"/>
              <a:t> </a:t>
            </a:r>
            <a:r>
              <a:rPr lang="en-US" dirty="0" err="1"/>
              <a:t>pasar</a:t>
            </a:r>
            <a:r>
              <a:rPr lang="en-US" dirty="0"/>
              <a:t> </a:t>
            </a:r>
            <a:r>
              <a:rPr lang="en-US" dirty="0" err="1"/>
              <a:t>saham</a:t>
            </a:r>
            <a:endParaRPr lang="en-US" dirty="0"/>
          </a:p>
        </p:txBody>
      </p:sp>
      <p:sp>
        <p:nvSpPr>
          <p:cNvPr id="14" name="Rectangle 13"/>
          <p:cNvSpPr/>
          <p:nvPr/>
        </p:nvSpPr>
        <p:spPr>
          <a:xfrm>
            <a:off x="7334518" y="3187512"/>
            <a:ext cx="1809482" cy="6568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t>Pendapatan</a:t>
            </a:r>
            <a:r>
              <a:rPr lang="en-US" dirty="0"/>
              <a:t> yang di </a:t>
            </a:r>
            <a:r>
              <a:rPr lang="en-US" dirty="0" err="1"/>
              <a:t>harapkan</a:t>
            </a:r>
            <a:endParaRPr lang="en-US" dirty="0"/>
          </a:p>
        </p:txBody>
      </p:sp>
      <p:cxnSp>
        <p:nvCxnSpPr>
          <p:cNvPr id="16" name="Straight Arrow Connector 15"/>
          <p:cNvCxnSpPr>
            <a:stCxn id="6" idx="3"/>
            <a:endCxn id="11" idx="1"/>
          </p:cNvCxnSpPr>
          <p:nvPr/>
        </p:nvCxnSpPr>
        <p:spPr>
          <a:xfrm flipV="1">
            <a:off x="2253802" y="1835240"/>
            <a:ext cx="618186" cy="9015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6" idx="3"/>
            <a:endCxn id="8" idx="1"/>
          </p:cNvCxnSpPr>
          <p:nvPr/>
        </p:nvCxnSpPr>
        <p:spPr>
          <a:xfrm>
            <a:off x="2253802" y="2736760"/>
            <a:ext cx="618186" cy="3219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5" idx="3"/>
            <a:endCxn id="6" idx="1"/>
          </p:cNvCxnSpPr>
          <p:nvPr/>
        </p:nvCxnSpPr>
        <p:spPr>
          <a:xfrm flipV="1">
            <a:off x="579549" y="2736760"/>
            <a:ext cx="373487" cy="8950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5" idx="3"/>
            <a:endCxn id="7" idx="1"/>
          </p:cNvCxnSpPr>
          <p:nvPr/>
        </p:nvCxnSpPr>
        <p:spPr>
          <a:xfrm>
            <a:off x="579549" y="3631842"/>
            <a:ext cx="373487" cy="9143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7" idx="3"/>
            <a:endCxn id="9" idx="1"/>
          </p:cNvCxnSpPr>
          <p:nvPr/>
        </p:nvCxnSpPr>
        <p:spPr>
          <a:xfrm flipV="1">
            <a:off x="2253802" y="3953810"/>
            <a:ext cx="650383" cy="5924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7" idx="3"/>
            <a:endCxn id="10" idx="1"/>
          </p:cNvCxnSpPr>
          <p:nvPr/>
        </p:nvCxnSpPr>
        <p:spPr>
          <a:xfrm>
            <a:off x="2253802" y="4546233"/>
            <a:ext cx="650383" cy="71477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8" idx="3"/>
            <a:endCxn id="12" idx="1"/>
          </p:cNvCxnSpPr>
          <p:nvPr/>
        </p:nvCxnSpPr>
        <p:spPr>
          <a:xfrm>
            <a:off x="3973132" y="3058731"/>
            <a:ext cx="491007" cy="4571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9" idx="3"/>
            <a:endCxn id="12" idx="1"/>
          </p:cNvCxnSpPr>
          <p:nvPr/>
        </p:nvCxnSpPr>
        <p:spPr>
          <a:xfrm flipV="1">
            <a:off x="4005329" y="3515924"/>
            <a:ext cx="458810" cy="4378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12" idx="3"/>
            <a:endCxn id="13" idx="1"/>
          </p:cNvCxnSpPr>
          <p:nvPr/>
        </p:nvCxnSpPr>
        <p:spPr>
          <a:xfrm>
            <a:off x="5565283" y="3515924"/>
            <a:ext cx="4411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p:cNvCxnSpPr>
            <a:stCxn id="13" idx="3"/>
            <a:endCxn id="14" idx="1"/>
          </p:cNvCxnSpPr>
          <p:nvPr/>
        </p:nvCxnSpPr>
        <p:spPr>
          <a:xfrm>
            <a:off x="7107527" y="3515924"/>
            <a:ext cx="2269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5" name="TextBox 34"/>
          <p:cNvSpPr txBox="1"/>
          <p:nvPr/>
        </p:nvSpPr>
        <p:spPr>
          <a:xfrm rot="18353948">
            <a:off x="2038080" y="1884735"/>
            <a:ext cx="1081825" cy="261610"/>
          </a:xfrm>
          <a:prstGeom prst="rect">
            <a:avLst/>
          </a:prstGeom>
          <a:noFill/>
        </p:spPr>
        <p:txBody>
          <a:bodyPr wrap="square" rtlCol="0">
            <a:spAutoFit/>
          </a:bodyPr>
          <a:lstStyle/>
          <a:p>
            <a:r>
              <a:rPr lang="en-US" sz="1100" dirty="0" err="1"/>
              <a:t>mempengaruhi</a:t>
            </a:r>
            <a:endParaRPr lang="en-US" sz="1100" dirty="0"/>
          </a:p>
        </p:txBody>
      </p:sp>
    </p:spTree>
    <p:extLst>
      <p:ext uri="{BB962C8B-B14F-4D97-AF65-F5344CB8AC3E}">
        <p14:creationId xmlns:p14="http://schemas.microsoft.com/office/powerpoint/2010/main" val="5909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685800" y="620688"/>
            <a:ext cx="7772400" cy="914400"/>
          </a:xfrm>
        </p:spPr>
        <p:txBody>
          <a:bodyPr/>
          <a:lstStyle/>
          <a:p>
            <a:pPr eaLnBrk="1" fontAlgn="auto" hangingPunct="1">
              <a:spcAft>
                <a:spcPts val="0"/>
              </a:spcAft>
              <a:defRPr/>
            </a:pPr>
            <a:r>
              <a:rPr lang="en-US" sz="3200" dirty="0" err="1">
                <a:solidFill>
                  <a:schemeClr val="tx2">
                    <a:satMod val="130000"/>
                  </a:schemeClr>
                </a:solidFill>
              </a:rPr>
              <a:t>Konsep</a:t>
            </a:r>
            <a:r>
              <a:rPr lang="en-US" sz="3200" dirty="0">
                <a:solidFill>
                  <a:schemeClr val="tx2">
                    <a:satMod val="130000"/>
                  </a:schemeClr>
                </a:solidFill>
              </a:rPr>
              <a:t> </a:t>
            </a:r>
            <a:r>
              <a:rPr lang="en-US" sz="3200" dirty="0" err="1">
                <a:solidFill>
                  <a:schemeClr val="tx2">
                    <a:satMod val="130000"/>
                  </a:schemeClr>
                </a:solidFill>
              </a:rPr>
              <a:t>Manajemen</a:t>
            </a:r>
            <a:r>
              <a:rPr lang="en-US" sz="3200" dirty="0">
                <a:solidFill>
                  <a:schemeClr val="tx2">
                    <a:satMod val="130000"/>
                  </a:schemeClr>
                </a:solidFill>
              </a:rPr>
              <a:t> </a:t>
            </a:r>
            <a:r>
              <a:rPr lang="en-US" sz="3200" dirty="0" err="1">
                <a:solidFill>
                  <a:schemeClr val="tx2">
                    <a:satMod val="130000"/>
                  </a:schemeClr>
                </a:solidFill>
              </a:rPr>
              <a:t>Keuangan</a:t>
            </a:r>
            <a:endParaRPr lang="en-US" sz="3200" dirty="0">
              <a:solidFill>
                <a:schemeClr val="tx2">
                  <a:satMod val="130000"/>
                </a:schemeClr>
              </a:solidFill>
            </a:endParaRPr>
          </a:p>
        </p:txBody>
      </p:sp>
      <p:sp>
        <p:nvSpPr>
          <p:cNvPr id="2053" name="Rectangle 5"/>
          <p:cNvSpPr>
            <a:spLocks noGrp="1" noChangeArrowheads="1"/>
          </p:cNvSpPr>
          <p:nvPr>
            <p:ph type="subTitle" idx="1"/>
          </p:nvPr>
        </p:nvSpPr>
        <p:spPr>
          <a:xfrm>
            <a:off x="838200" y="1700808"/>
            <a:ext cx="7696200" cy="4680520"/>
          </a:xfrm>
        </p:spPr>
        <p:txBody>
          <a:bodyPr>
            <a:noAutofit/>
          </a:bodyPr>
          <a:lstStyle/>
          <a:p>
            <a:pPr marL="344488" indent="-344488" algn="l" eaLnBrk="1" fontAlgn="auto" hangingPunct="1">
              <a:lnSpc>
                <a:spcPct val="80000"/>
              </a:lnSpc>
              <a:spcAft>
                <a:spcPts val="0"/>
              </a:spcAft>
              <a:buFontTx/>
              <a:buChar char="•"/>
              <a:defRPr/>
            </a:pPr>
            <a:r>
              <a:rPr lang="en-US" sz="2800" dirty="0" err="1">
                <a:solidFill>
                  <a:schemeClr val="tx1"/>
                </a:solidFill>
              </a:rPr>
              <a:t>Adalah</a:t>
            </a:r>
            <a:r>
              <a:rPr lang="en-US" sz="2800" dirty="0">
                <a:solidFill>
                  <a:schemeClr val="tx1"/>
                </a:solidFill>
              </a:rPr>
              <a:t> </a:t>
            </a:r>
            <a:r>
              <a:rPr lang="en-US" sz="2800" dirty="0" err="1">
                <a:solidFill>
                  <a:schemeClr val="tx1"/>
                </a:solidFill>
              </a:rPr>
              <a:t>suatu</a:t>
            </a:r>
            <a:r>
              <a:rPr lang="en-US" sz="2800" dirty="0">
                <a:solidFill>
                  <a:schemeClr val="tx1"/>
                </a:solidFill>
              </a:rPr>
              <a:t> </a:t>
            </a:r>
            <a:r>
              <a:rPr lang="en-US" sz="2800" dirty="0" err="1">
                <a:solidFill>
                  <a:schemeClr val="tx1"/>
                </a:solidFill>
              </a:rPr>
              <a:t>proses</a:t>
            </a:r>
            <a:r>
              <a:rPr lang="en-US" sz="2800" dirty="0">
                <a:solidFill>
                  <a:schemeClr val="tx1"/>
                </a:solidFill>
              </a:rPr>
              <a:t> </a:t>
            </a:r>
            <a:r>
              <a:rPr lang="en-US" sz="2800" dirty="0" err="1">
                <a:solidFill>
                  <a:schemeClr val="tx1"/>
                </a:solidFill>
              </a:rPr>
              <a:t>dalam</a:t>
            </a:r>
            <a:r>
              <a:rPr lang="en-US" sz="2800" dirty="0">
                <a:solidFill>
                  <a:schemeClr val="tx1"/>
                </a:solidFill>
              </a:rPr>
              <a:t> </a:t>
            </a:r>
            <a:r>
              <a:rPr lang="en-US" sz="2800" dirty="0" err="1">
                <a:solidFill>
                  <a:schemeClr val="tx1"/>
                </a:solidFill>
              </a:rPr>
              <a:t>pengaturan</a:t>
            </a:r>
            <a:r>
              <a:rPr lang="en-US" sz="2800" dirty="0">
                <a:solidFill>
                  <a:schemeClr val="tx1"/>
                </a:solidFill>
              </a:rPr>
              <a:t> </a:t>
            </a:r>
            <a:r>
              <a:rPr lang="en-US" sz="2800" dirty="0" err="1">
                <a:solidFill>
                  <a:schemeClr val="tx1"/>
                </a:solidFill>
              </a:rPr>
              <a:t>aktivitas</a:t>
            </a:r>
            <a:r>
              <a:rPr lang="en-US" sz="2800" dirty="0">
                <a:solidFill>
                  <a:schemeClr val="tx1"/>
                </a:solidFill>
              </a:rPr>
              <a:t> </a:t>
            </a:r>
            <a:r>
              <a:rPr lang="en-US" sz="2800" dirty="0" err="1">
                <a:solidFill>
                  <a:schemeClr val="tx1"/>
                </a:solidFill>
              </a:rPr>
              <a:t>atau</a:t>
            </a:r>
            <a:r>
              <a:rPr lang="en-US" sz="2800" dirty="0">
                <a:solidFill>
                  <a:schemeClr val="tx1"/>
                </a:solidFill>
              </a:rPr>
              <a:t> </a:t>
            </a:r>
            <a:r>
              <a:rPr lang="en-US" sz="2800" dirty="0" err="1">
                <a:solidFill>
                  <a:schemeClr val="tx1"/>
                </a:solidFill>
              </a:rPr>
              <a:t>kegiatan</a:t>
            </a:r>
            <a:r>
              <a:rPr lang="en-US" sz="2800" dirty="0">
                <a:solidFill>
                  <a:schemeClr val="tx1"/>
                </a:solidFill>
              </a:rPr>
              <a:t> </a:t>
            </a:r>
            <a:r>
              <a:rPr lang="en-US" sz="2800" dirty="0" err="1">
                <a:solidFill>
                  <a:schemeClr val="tx1"/>
                </a:solidFill>
              </a:rPr>
              <a:t>keuangan</a:t>
            </a:r>
            <a:r>
              <a:rPr lang="en-US" sz="2800" dirty="0">
                <a:solidFill>
                  <a:schemeClr val="tx1"/>
                </a:solidFill>
              </a:rPr>
              <a:t> </a:t>
            </a:r>
            <a:r>
              <a:rPr lang="en-US" sz="2800" dirty="0" err="1">
                <a:solidFill>
                  <a:schemeClr val="tx1"/>
                </a:solidFill>
              </a:rPr>
              <a:t>dalam</a:t>
            </a:r>
            <a:r>
              <a:rPr lang="en-US" sz="2800" dirty="0">
                <a:solidFill>
                  <a:schemeClr val="tx1"/>
                </a:solidFill>
              </a:rPr>
              <a:t> </a:t>
            </a:r>
            <a:r>
              <a:rPr lang="en-US" sz="2800" dirty="0" err="1">
                <a:solidFill>
                  <a:schemeClr val="tx1"/>
                </a:solidFill>
              </a:rPr>
              <a:t>suatu</a:t>
            </a:r>
            <a:r>
              <a:rPr lang="en-US" sz="2800" dirty="0">
                <a:solidFill>
                  <a:schemeClr val="tx1"/>
                </a:solidFill>
              </a:rPr>
              <a:t> </a:t>
            </a:r>
            <a:r>
              <a:rPr lang="en-US" sz="2800" dirty="0" err="1">
                <a:solidFill>
                  <a:schemeClr val="tx1"/>
                </a:solidFill>
              </a:rPr>
              <a:t>organisasi</a:t>
            </a:r>
            <a:r>
              <a:rPr lang="en-US" sz="2800" dirty="0">
                <a:solidFill>
                  <a:schemeClr val="tx1"/>
                </a:solidFill>
              </a:rPr>
              <a:t>, </a:t>
            </a:r>
            <a:r>
              <a:rPr lang="en-US" sz="2800" dirty="0" err="1">
                <a:solidFill>
                  <a:schemeClr val="tx1"/>
                </a:solidFill>
              </a:rPr>
              <a:t>dimana</a:t>
            </a:r>
            <a:r>
              <a:rPr lang="en-US" sz="2800" dirty="0">
                <a:solidFill>
                  <a:schemeClr val="tx1"/>
                </a:solidFill>
              </a:rPr>
              <a:t> </a:t>
            </a:r>
            <a:r>
              <a:rPr lang="en-US" sz="2800" dirty="0" err="1">
                <a:solidFill>
                  <a:schemeClr val="tx1"/>
                </a:solidFill>
              </a:rPr>
              <a:t>di</a:t>
            </a:r>
            <a:r>
              <a:rPr lang="en-US" sz="2800" dirty="0">
                <a:solidFill>
                  <a:schemeClr val="tx1"/>
                </a:solidFill>
              </a:rPr>
              <a:t> </a:t>
            </a:r>
            <a:r>
              <a:rPr lang="en-US" sz="2800" dirty="0" err="1">
                <a:solidFill>
                  <a:schemeClr val="tx1"/>
                </a:solidFill>
              </a:rPr>
              <a:t>dalamnya</a:t>
            </a:r>
            <a:r>
              <a:rPr lang="en-US" sz="2800" dirty="0">
                <a:solidFill>
                  <a:schemeClr val="tx1"/>
                </a:solidFill>
              </a:rPr>
              <a:t> </a:t>
            </a:r>
            <a:r>
              <a:rPr lang="en-US" sz="2800" dirty="0" err="1">
                <a:solidFill>
                  <a:schemeClr val="tx1"/>
                </a:solidFill>
              </a:rPr>
              <a:t>termasuk</a:t>
            </a:r>
            <a:r>
              <a:rPr lang="en-US" sz="2800" dirty="0">
                <a:solidFill>
                  <a:schemeClr val="tx1"/>
                </a:solidFill>
              </a:rPr>
              <a:t> </a:t>
            </a:r>
            <a:r>
              <a:rPr lang="en-US" sz="2800" dirty="0" err="1">
                <a:solidFill>
                  <a:schemeClr val="tx1"/>
                </a:solidFill>
              </a:rPr>
              <a:t>kegiatan</a:t>
            </a:r>
            <a:r>
              <a:rPr lang="en-US" sz="2800" dirty="0">
                <a:solidFill>
                  <a:schemeClr val="tx1"/>
                </a:solidFill>
              </a:rPr>
              <a:t> </a:t>
            </a:r>
            <a:r>
              <a:rPr lang="en-US" sz="2800" i="1" dirty="0">
                <a:solidFill>
                  <a:schemeClr val="tx1"/>
                </a:solidFill>
              </a:rPr>
              <a:t>planning, </a:t>
            </a:r>
            <a:r>
              <a:rPr lang="en-US" sz="2800" dirty="0" err="1">
                <a:solidFill>
                  <a:schemeClr val="tx1"/>
                </a:solidFill>
              </a:rPr>
              <a:t>analisis</a:t>
            </a:r>
            <a:r>
              <a:rPr lang="en-US" sz="2800" dirty="0">
                <a:solidFill>
                  <a:schemeClr val="tx1"/>
                </a:solidFill>
              </a:rPr>
              <a:t> </a:t>
            </a:r>
            <a:r>
              <a:rPr lang="en-US" sz="2800" dirty="0" err="1">
                <a:solidFill>
                  <a:schemeClr val="tx1"/>
                </a:solidFill>
              </a:rPr>
              <a:t>dan</a:t>
            </a:r>
            <a:r>
              <a:rPr lang="en-US" sz="2800" dirty="0">
                <a:solidFill>
                  <a:schemeClr val="tx1"/>
                </a:solidFill>
              </a:rPr>
              <a:t> </a:t>
            </a:r>
            <a:r>
              <a:rPr lang="en-US" sz="2800" dirty="0" err="1">
                <a:solidFill>
                  <a:schemeClr val="tx1"/>
                </a:solidFill>
              </a:rPr>
              <a:t>pengendalian</a:t>
            </a:r>
            <a:r>
              <a:rPr lang="en-US" sz="2800" dirty="0">
                <a:solidFill>
                  <a:schemeClr val="tx1"/>
                </a:solidFill>
              </a:rPr>
              <a:t> </a:t>
            </a:r>
            <a:r>
              <a:rPr lang="en-US" sz="2800" dirty="0" err="1">
                <a:solidFill>
                  <a:schemeClr val="tx1"/>
                </a:solidFill>
              </a:rPr>
              <a:t>terhadap</a:t>
            </a:r>
            <a:r>
              <a:rPr lang="en-US" sz="2800" dirty="0">
                <a:solidFill>
                  <a:schemeClr val="tx1"/>
                </a:solidFill>
              </a:rPr>
              <a:t> </a:t>
            </a:r>
            <a:r>
              <a:rPr lang="en-US" sz="2800" dirty="0" err="1">
                <a:solidFill>
                  <a:schemeClr val="tx1"/>
                </a:solidFill>
              </a:rPr>
              <a:t>kegiatan</a:t>
            </a:r>
            <a:r>
              <a:rPr lang="en-US" sz="2800" dirty="0">
                <a:solidFill>
                  <a:schemeClr val="tx1"/>
                </a:solidFill>
              </a:rPr>
              <a:t> </a:t>
            </a:r>
            <a:r>
              <a:rPr lang="en-US" sz="2800" dirty="0" err="1">
                <a:solidFill>
                  <a:schemeClr val="tx1"/>
                </a:solidFill>
              </a:rPr>
              <a:t>keuangan</a:t>
            </a:r>
            <a:r>
              <a:rPr lang="en-US" sz="2800" dirty="0">
                <a:solidFill>
                  <a:schemeClr val="tx1"/>
                </a:solidFill>
              </a:rPr>
              <a:t> yang </a:t>
            </a:r>
            <a:r>
              <a:rPr lang="en-US" sz="2800" dirty="0" err="1">
                <a:solidFill>
                  <a:schemeClr val="tx1"/>
                </a:solidFill>
              </a:rPr>
              <a:t>biasanya</a:t>
            </a:r>
            <a:r>
              <a:rPr lang="en-US" sz="2800" dirty="0">
                <a:solidFill>
                  <a:schemeClr val="tx1"/>
                </a:solidFill>
              </a:rPr>
              <a:t> </a:t>
            </a:r>
            <a:r>
              <a:rPr lang="en-US" sz="2800" dirty="0" err="1">
                <a:solidFill>
                  <a:schemeClr val="tx1"/>
                </a:solidFill>
              </a:rPr>
              <a:t>dilakukan</a:t>
            </a:r>
            <a:r>
              <a:rPr lang="en-US" sz="2800" dirty="0">
                <a:solidFill>
                  <a:schemeClr val="tx1"/>
                </a:solidFill>
              </a:rPr>
              <a:t> </a:t>
            </a:r>
            <a:r>
              <a:rPr lang="en-US" sz="2800" dirty="0" err="1">
                <a:solidFill>
                  <a:schemeClr val="tx1"/>
                </a:solidFill>
              </a:rPr>
              <a:t>oleh</a:t>
            </a:r>
            <a:r>
              <a:rPr lang="en-US" sz="2800" dirty="0">
                <a:solidFill>
                  <a:schemeClr val="tx1"/>
                </a:solidFill>
              </a:rPr>
              <a:t> </a:t>
            </a:r>
            <a:r>
              <a:rPr lang="en-US" sz="2800" dirty="0" err="1">
                <a:solidFill>
                  <a:schemeClr val="tx1"/>
                </a:solidFill>
              </a:rPr>
              <a:t>manajer</a:t>
            </a:r>
            <a:r>
              <a:rPr lang="en-US" sz="2800" dirty="0">
                <a:solidFill>
                  <a:schemeClr val="tx1"/>
                </a:solidFill>
              </a:rPr>
              <a:t> </a:t>
            </a:r>
            <a:r>
              <a:rPr lang="en-US" sz="2800" dirty="0" err="1">
                <a:solidFill>
                  <a:schemeClr val="tx1"/>
                </a:solidFill>
              </a:rPr>
              <a:t>keuangan</a:t>
            </a:r>
            <a:endParaRPr lang="en-US" sz="2800" dirty="0">
              <a:solidFill>
                <a:schemeClr val="tx1"/>
              </a:solidFill>
            </a:endParaRPr>
          </a:p>
          <a:p>
            <a:pPr marL="344488" indent="-344488" algn="l" eaLnBrk="1" fontAlgn="auto" hangingPunct="1">
              <a:lnSpc>
                <a:spcPct val="80000"/>
              </a:lnSpc>
              <a:spcAft>
                <a:spcPts val="0"/>
              </a:spcAft>
              <a:buFont typeface="Wingdings 2"/>
              <a:buNone/>
              <a:defRPr/>
            </a:pPr>
            <a:endParaRPr lang="en-US" sz="2800" dirty="0">
              <a:solidFill>
                <a:schemeClr val="tx1"/>
              </a:solidFill>
            </a:endParaRPr>
          </a:p>
          <a:p>
            <a:pPr marL="344488" indent="-344488" algn="l" eaLnBrk="1" fontAlgn="auto" hangingPunct="1">
              <a:lnSpc>
                <a:spcPct val="80000"/>
              </a:lnSpc>
              <a:spcAft>
                <a:spcPts val="0"/>
              </a:spcAft>
              <a:buFontTx/>
              <a:buChar char="•"/>
              <a:defRPr/>
            </a:pPr>
            <a:r>
              <a:rPr lang="en-US" sz="2800" dirty="0" err="1">
                <a:solidFill>
                  <a:schemeClr val="tx1"/>
                </a:solidFill>
              </a:rPr>
              <a:t>Adalah</a:t>
            </a:r>
            <a:r>
              <a:rPr lang="en-US" sz="2800" dirty="0">
                <a:solidFill>
                  <a:schemeClr val="tx1"/>
                </a:solidFill>
              </a:rPr>
              <a:t> </a:t>
            </a:r>
            <a:r>
              <a:rPr lang="en-US" sz="2800" dirty="0" err="1">
                <a:solidFill>
                  <a:schemeClr val="tx1"/>
                </a:solidFill>
              </a:rPr>
              <a:t>seluruh</a:t>
            </a:r>
            <a:r>
              <a:rPr lang="en-US" sz="2800" dirty="0">
                <a:solidFill>
                  <a:schemeClr val="tx1"/>
                </a:solidFill>
              </a:rPr>
              <a:t> </a:t>
            </a:r>
            <a:r>
              <a:rPr lang="en-US" sz="2800" dirty="0" err="1">
                <a:solidFill>
                  <a:schemeClr val="tx1"/>
                </a:solidFill>
              </a:rPr>
              <a:t>aktivitas</a:t>
            </a:r>
            <a:r>
              <a:rPr lang="en-US" sz="2800" dirty="0">
                <a:solidFill>
                  <a:schemeClr val="tx1"/>
                </a:solidFill>
              </a:rPr>
              <a:t> </a:t>
            </a:r>
            <a:r>
              <a:rPr lang="en-US" sz="2800" dirty="0" err="1">
                <a:solidFill>
                  <a:schemeClr val="tx1"/>
                </a:solidFill>
              </a:rPr>
              <a:t>kegiatan</a:t>
            </a:r>
            <a:r>
              <a:rPr lang="en-US" sz="2800" dirty="0">
                <a:solidFill>
                  <a:schemeClr val="tx1"/>
                </a:solidFill>
              </a:rPr>
              <a:t> </a:t>
            </a:r>
            <a:r>
              <a:rPr lang="en-US" sz="2800" dirty="0" err="1">
                <a:solidFill>
                  <a:schemeClr val="tx1"/>
                </a:solidFill>
              </a:rPr>
              <a:t>perusahaan</a:t>
            </a:r>
            <a:r>
              <a:rPr lang="en-US" sz="2800" dirty="0">
                <a:solidFill>
                  <a:schemeClr val="tx1"/>
                </a:solidFill>
              </a:rPr>
              <a:t> yang </a:t>
            </a:r>
            <a:r>
              <a:rPr lang="en-US" sz="2800" dirty="0" err="1">
                <a:solidFill>
                  <a:schemeClr val="tx1"/>
                </a:solidFill>
              </a:rPr>
              <a:t>berhubungan</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upaya</a:t>
            </a:r>
            <a:r>
              <a:rPr lang="en-US" sz="2800" dirty="0">
                <a:solidFill>
                  <a:schemeClr val="tx1"/>
                </a:solidFill>
              </a:rPr>
              <a:t> </a:t>
            </a:r>
            <a:r>
              <a:rPr lang="en-US" sz="2800" dirty="0" err="1">
                <a:solidFill>
                  <a:schemeClr val="tx1"/>
                </a:solidFill>
              </a:rPr>
              <a:t>untuk</a:t>
            </a:r>
            <a:r>
              <a:rPr lang="en-US" sz="2800" dirty="0">
                <a:solidFill>
                  <a:schemeClr val="tx1"/>
                </a:solidFill>
              </a:rPr>
              <a:t> </a:t>
            </a:r>
            <a:r>
              <a:rPr lang="en-US" sz="2800" dirty="0" err="1">
                <a:solidFill>
                  <a:schemeClr val="tx1"/>
                </a:solidFill>
              </a:rPr>
              <a:t>mendapatkan</a:t>
            </a:r>
            <a:r>
              <a:rPr lang="en-US" sz="2800" dirty="0">
                <a:solidFill>
                  <a:schemeClr val="tx1"/>
                </a:solidFill>
              </a:rPr>
              <a:t> </a:t>
            </a:r>
            <a:r>
              <a:rPr lang="en-US" sz="2800" dirty="0" err="1">
                <a:solidFill>
                  <a:schemeClr val="tx1"/>
                </a:solidFill>
              </a:rPr>
              <a:t>dana</a:t>
            </a:r>
            <a:r>
              <a:rPr lang="en-US" sz="2800" dirty="0">
                <a:solidFill>
                  <a:schemeClr val="tx1"/>
                </a:solidFill>
              </a:rPr>
              <a:t> </a:t>
            </a:r>
            <a:r>
              <a:rPr lang="en-US" sz="2800" dirty="0" err="1">
                <a:solidFill>
                  <a:schemeClr val="tx1"/>
                </a:solidFill>
              </a:rPr>
              <a:t>perusahaan</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meminimalkan</a:t>
            </a:r>
            <a:r>
              <a:rPr lang="en-US" sz="2800" dirty="0">
                <a:solidFill>
                  <a:schemeClr val="tx1"/>
                </a:solidFill>
              </a:rPr>
              <a:t> </a:t>
            </a:r>
            <a:r>
              <a:rPr lang="en-US" sz="2800" dirty="0" err="1">
                <a:solidFill>
                  <a:schemeClr val="tx1"/>
                </a:solidFill>
              </a:rPr>
              <a:t>biaya</a:t>
            </a:r>
            <a:r>
              <a:rPr lang="en-US" sz="2800" dirty="0">
                <a:solidFill>
                  <a:schemeClr val="tx1"/>
                </a:solidFill>
              </a:rPr>
              <a:t> </a:t>
            </a:r>
            <a:r>
              <a:rPr lang="en-US" sz="2800" dirty="0" err="1">
                <a:solidFill>
                  <a:schemeClr val="tx1"/>
                </a:solidFill>
              </a:rPr>
              <a:t>serta</a:t>
            </a:r>
            <a:r>
              <a:rPr lang="en-US" sz="2800" dirty="0">
                <a:solidFill>
                  <a:schemeClr val="tx1"/>
                </a:solidFill>
              </a:rPr>
              <a:t> </a:t>
            </a:r>
            <a:r>
              <a:rPr lang="en-US" sz="2800" dirty="0" err="1">
                <a:solidFill>
                  <a:schemeClr val="tx1"/>
                </a:solidFill>
              </a:rPr>
              <a:t>upaya</a:t>
            </a:r>
            <a:r>
              <a:rPr lang="en-US" sz="2800" dirty="0">
                <a:solidFill>
                  <a:schemeClr val="tx1"/>
                </a:solidFill>
              </a:rPr>
              <a:t> </a:t>
            </a:r>
            <a:r>
              <a:rPr lang="en-US" sz="2800" dirty="0" err="1">
                <a:solidFill>
                  <a:schemeClr val="tx1"/>
                </a:solidFill>
              </a:rPr>
              <a:t>penggunaan</a:t>
            </a:r>
            <a:r>
              <a:rPr lang="en-US" sz="2800" dirty="0">
                <a:solidFill>
                  <a:schemeClr val="tx1"/>
                </a:solidFill>
              </a:rPr>
              <a:t> </a:t>
            </a:r>
            <a:r>
              <a:rPr lang="en-US" sz="2800" dirty="0" err="1">
                <a:solidFill>
                  <a:schemeClr val="tx1"/>
                </a:solidFill>
              </a:rPr>
              <a:t>dan</a:t>
            </a:r>
            <a:r>
              <a:rPr lang="en-US" sz="2800" dirty="0">
                <a:solidFill>
                  <a:schemeClr val="tx1"/>
                </a:solidFill>
              </a:rPr>
              <a:t> </a:t>
            </a:r>
            <a:r>
              <a:rPr lang="en-US" sz="2800" dirty="0" err="1">
                <a:solidFill>
                  <a:schemeClr val="tx1"/>
                </a:solidFill>
              </a:rPr>
              <a:t>pengalokasian</a:t>
            </a:r>
            <a:r>
              <a:rPr lang="en-US" sz="2800" dirty="0">
                <a:solidFill>
                  <a:schemeClr val="tx1"/>
                </a:solidFill>
              </a:rPr>
              <a:t> </a:t>
            </a:r>
            <a:r>
              <a:rPr lang="en-US" sz="2800" dirty="0" err="1">
                <a:solidFill>
                  <a:schemeClr val="tx1"/>
                </a:solidFill>
              </a:rPr>
              <a:t>dana</a:t>
            </a:r>
            <a:r>
              <a:rPr lang="en-US" sz="2800" dirty="0">
                <a:solidFill>
                  <a:schemeClr val="tx1"/>
                </a:solidFill>
              </a:rPr>
              <a:t> </a:t>
            </a:r>
            <a:r>
              <a:rPr lang="en-US" sz="2800" dirty="0" err="1">
                <a:solidFill>
                  <a:schemeClr val="tx1"/>
                </a:solidFill>
              </a:rPr>
              <a:t>tersebut</a:t>
            </a:r>
            <a:r>
              <a:rPr lang="en-US" sz="2800" dirty="0">
                <a:solidFill>
                  <a:schemeClr val="tx1"/>
                </a:solidFill>
              </a:rPr>
              <a:t> </a:t>
            </a:r>
            <a:r>
              <a:rPr lang="en-US" sz="2800" dirty="0" err="1">
                <a:solidFill>
                  <a:schemeClr val="tx1"/>
                </a:solidFill>
              </a:rPr>
              <a:t>secara</a:t>
            </a:r>
            <a:r>
              <a:rPr lang="en-US" sz="2800" dirty="0">
                <a:solidFill>
                  <a:schemeClr val="tx1"/>
                </a:solidFill>
              </a:rPr>
              <a:t> </a:t>
            </a:r>
            <a:r>
              <a:rPr lang="en-US" sz="2800" dirty="0" err="1">
                <a:solidFill>
                  <a:schemeClr val="tx1"/>
                </a:solidFill>
              </a:rPr>
              <a:t>efesien</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fld id="{66143E37-9F21-4CA3-8E3A-6217F7ECC07C}"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36898"/>
          </a:xfrm>
        </p:spPr>
        <p:txBody>
          <a:bodyPr/>
          <a:lstStyle/>
          <a:p>
            <a:r>
              <a:rPr lang="en-US" dirty="0" err="1"/>
              <a:t>Prinsip-prinsip</a:t>
            </a:r>
            <a:r>
              <a:rPr lang="en-US" dirty="0"/>
              <a:t> </a:t>
            </a:r>
            <a:r>
              <a:rPr lang="en-US" dirty="0" err="1"/>
              <a:t>keuangan</a:t>
            </a:r>
            <a:endParaRPr lang="en-US" dirty="0"/>
          </a:p>
        </p:txBody>
      </p:sp>
      <p:sp>
        <p:nvSpPr>
          <p:cNvPr id="3" name="Content Placeholder 2"/>
          <p:cNvSpPr>
            <a:spLocks noGrp="1"/>
          </p:cNvSpPr>
          <p:nvPr>
            <p:ph idx="1"/>
          </p:nvPr>
        </p:nvSpPr>
        <p:spPr>
          <a:xfrm>
            <a:off x="206062" y="1146220"/>
            <a:ext cx="8615966" cy="5525035"/>
          </a:xfrm>
        </p:spPr>
        <p:txBody>
          <a:bodyPr>
            <a:normAutofit/>
          </a:bodyPr>
          <a:lstStyle/>
          <a:p>
            <a:pPr marL="609600" indent="-609600"/>
            <a:r>
              <a:rPr lang="id-ID" sz="2000" b="1" dirty="0">
                <a:latin typeface="Aparajita" panose="020B0604020202020204" pitchFamily="34" charset="0"/>
                <a:cs typeface="Aparajita" panose="020B0604020202020204" pitchFamily="34" charset="0"/>
              </a:rPr>
              <a:t>Prinsip self interest behavior</a:t>
            </a:r>
            <a:endParaRPr lang="en-US" sz="2000" b="1" dirty="0">
              <a:latin typeface="Aparajita" panose="020B0604020202020204" pitchFamily="34" charset="0"/>
              <a:cs typeface="Aparajita" panose="020B0604020202020204" pitchFamily="34" charset="0"/>
            </a:endParaRPr>
          </a:p>
          <a:p>
            <a:pPr marL="1066800" lvl="1" indent="-609600"/>
            <a:r>
              <a:rPr lang="en-US" sz="1600" dirty="0">
                <a:latin typeface="Aparajita" panose="020B0604020202020204" pitchFamily="34" charset="0"/>
                <a:cs typeface="Aparajita" panose="020B0604020202020204" pitchFamily="34" charset="0"/>
              </a:rPr>
              <a:t>Orang </a:t>
            </a:r>
            <a:r>
              <a:rPr lang="en-US" sz="1600" dirty="0" err="1">
                <a:latin typeface="Aparajita" panose="020B0604020202020204" pitchFamily="34" charset="0"/>
                <a:cs typeface="Aparajita" panose="020B0604020202020204" pitchFamily="34" charset="0"/>
              </a:rPr>
              <a:t>akan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memilih</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tindakan</a:t>
            </a:r>
            <a:r>
              <a:rPr lang="en-US" sz="1600" dirty="0">
                <a:latin typeface="Aparajita" panose="020B0604020202020204" pitchFamily="34" charset="0"/>
                <a:cs typeface="Aparajita" panose="020B0604020202020204" pitchFamily="34" charset="0"/>
              </a:rPr>
              <a:t> yang </a:t>
            </a:r>
            <a:r>
              <a:rPr lang="en-US" sz="1600" dirty="0" err="1">
                <a:latin typeface="Aparajita" panose="020B0604020202020204" pitchFamily="34" charset="0"/>
                <a:cs typeface="Aparajita" panose="020B0604020202020204" pitchFamily="34" charset="0"/>
              </a:rPr>
              <a:t>memberikan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keuntungan</a:t>
            </a:r>
            <a:r>
              <a:rPr lang="en-US" sz="1600" dirty="0">
                <a:latin typeface="Aparajita" panose="020B0604020202020204" pitchFamily="34" charset="0"/>
                <a:cs typeface="Aparajita" panose="020B0604020202020204" pitchFamily="34" charset="0"/>
              </a:rPr>
              <a:t> yang </a:t>
            </a:r>
            <a:r>
              <a:rPr lang="en-US" sz="1600" dirty="0" err="1">
                <a:latin typeface="Aparajita" panose="020B0604020202020204" pitchFamily="34" charset="0"/>
                <a:cs typeface="Aparajita" panose="020B0604020202020204" pitchFamily="34" charset="0"/>
              </a:rPr>
              <a:t>terbaik</a:t>
            </a:r>
            <a:endParaRPr lang="en-US" sz="1600" dirty="0">
              <a:latin typeface="Aparajita" panose="020B0604020202020204" pitchFamily="34" charset="0"/>
              <a:cs typeface="Aparajita" panose="020B0604020202020204" pitchFamily="34" charset="0"/>
            </a:endParaRPr>
          </a:p>
          <a:p>
            <a:pPr marL="609600" indent="-609600"/>
            <a:r>
              <a:rPr lang="id-ID" sz="2000" b="1" dirty="0">
                <a:latin typeface="Aparajita" panose="020B0604020202020204" pitchFamily="34" charset="0"/>
                <a:cs typeface="Aparajita" panose="020B0604020202020204" pitchFamily="34" charset="0"/>
              </a:rPr>
              <a:t>Prinsip risk aversion</a:t>
            </a:r>
            <a:endParaRPr lang="en-US" sz="2000" b="1" dirty="0">
              <a:latin typeface="Aparajita" panose="020B0604020202020204" pitchFamily="34" charset="0"/>
              <a:cs typeface="Aparajita" panose="020B0604020202020204" pitchFamily="34" charset="0"/>
            </a:endParaRPr>
          </a:p>
          <a:p>
            <a:pPr marL="1066800" lvl="1" indent="-609600"/>
            <a:r>
              <a:rPr lang="en-US" sz="1600" dirty="0">
                <a:latin typeface="Aparajita" panose="020B0604020202020204" pitchFamily="34" charset="0"/>
                <a:cs typeface="Aparajita" panose="020B0604020202020204" pitchFamily="34" charset="0"/>
              </a:rPr>
              <a:t>Orang </a:t>
            </a:r>
            <a:r>
              <a:rPr lang="en-US" sz="1600" dirty="0" err="1">
                <a:latin typeface="Aparajita" panose="020B0604020202020204" pitchFamily="34" charset="0"/>
                <a:cs typeface="Aparajita" panose="020B0604020202020204" pitchFamily="34" charset="0"/>
              </a:rPr>
              <a:t>akan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memilih</a:t>
            </a:r>
            <a:r>
              <a:rPr lang="en-US" sz="1600" dirty="0">
                <a:latin typeface="Aparajita" panose="020B0604020202020204" pitchFamily="34" charset="0"/>
                <a:cs typeface="Aparajita" panose="020B0604020202020204" pitchFamily="34" charset="0"/>
              </a:rPr>
              <a:t> alternative </a:t>
            </a:r>
            <a:r>
              <a:rPr lang="en-US" sz="1600" dirty="0" err="1">
                <a:latin typeface="Aparajita" panose="020B0604020202020204" pitchFamily="34" charset="0"/>
                <a:cs typeface="Aparajita" panose="020B0604020202020204" pitchFamily="34" charset="0"/>
              </a:rPr>
              <a:t>dengan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rasio</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keuntungan</a:t>
            </a:r>
            <a:r>
              <a:rPr lang="en-US" sz="1600" dirty="0">
                <a:latin typeface="Aparajita" panose="020B0604020202020204" pitchFamily="34" charset="0"/>
                <a:cs typeface="Aparajita" panose="020B0604020202020204" pitchFamily="34" charset="0"/>
              </a:rPr>
              <a:t> (return) yang </a:t>
            </a:r>
            <a:r>
              <a:rPr lang="en-US" sz="1600" dirty="0" err="1">
                <a:latin typeface="Aparajita" panose="020B0604020202020204" pitchFamily="34" charset="0"/>
                <a:cs typeface="Aparajita" panose="020B0604020202020204" pitchFamily="34" charset="0"/>
              </a:rPr>
              <a:t>tinggi</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dengan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resiko</a:t>
            </a:r>
            <a:r>
              <a:rPr lang="en-US" sz="1600" dirty="0">
                <a:latin typeface="Aparajita" panose="020B0604020202020204" pitchFamily="34" charset="0"/>
                <a:cs typeface="Aparajita" panose="020B0604020202020204" pitchFamily="34" charset="0"/>
              </a:rPr>
              <a:t> yang </a:t>
            </a:r>
            <a:r>
              <a:rPr lang="en-US" sz="1600" dirty="0" err="1">
                <a:latin typeface="Aparajita" panose="020B0604020202020204" pitchFamily="34" charset="0"/>
                <a:cs typeface="Aparajita" panose="020B0604020202020204" pitchFamily="34" charset="0"/>
              </a:rPr>
              <a:t>rendah</a:t>
            </a:r>
            <a:endParaRPr lang="en-US" sz="1600" dirty="0">
              <a:latin typeface="Aparajita" panose="020B0604020202020204" pitchFamily="34" charset="0"/>
              <a:cs typeface="Aparajita" panose="020B0604020202020204" pitchFamily="34" charset="0"/>
            </a:endParaRPr>
          </a:p>
          <a:p>
            <a:pPr marL="609600" indent="-609600"/>
            <a:r>
              <a:rPr lang="id-ID" sz="2000" b="1" dirty="0">
                <a:latin typeface="Aparajita" panose="020B0604020202020204" pitchFamily="34" charset="0"/>
                <a:cs typeface="Aparajita" panose="020B0604020202020204" pitchFamily="34" charset="0"/>
              </a:rPr>
              <a:t>Prinsip diversification</a:t>
            </a:r>
            <a:endParaRPr lang="en-US" sz="2000" b="1" dirty="0">
              <a:latin typeface="Aparajita" panose="020B0604020202020204" pitchFamily="34" charset="0"/>
              <a:cs typeface="Aparajita" panose="020B0604020202020204" pitchFamily="34" charset="0"/>
            </a:endParaRPr>
          </a:p>
          <a:p>
            <a:pPr marL="1066800" lvl="1" indent="-609600"/>
            <a:r>
              <a:rPr lang="en-US" sz="1600" dirty="0" err="1">
                <a:latin typeface="Aparajita" panose="020B0604020202020204" pitchFamily="34" charset="0"/>
                <a:cs typeface="Aparajita" panose="020B0604020202020204" pitchFamily="34" charset="0"/>
              </a:rPr>
              <a:t>Diversifikasi</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itu</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menguntungkan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karena</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dapag</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meningkatkan</a:t>
            </a:r>
            <a:r>
              <a:rPr lang="en-US" sz="1600" dirty="0">
                <a:latin typeface="Aparajita" panose="020B0604020202020204" pitchFamily="34" charset="0"/>
                <a:cs typeface="Aparajita" panose="020B0604020202020204" pitchFamily="34" charset="0"/>
              </a:rPr>
              <a:t> return </a:t>
            </a:r>
            <a:r>
              <a:rPr lang="en-US" sz="1600" dirty="0" err="1">
                <a:latin typeface="Aparajita" panose="020B0604020202020204" pitchFamily="34" charset="0"/>
                <a:cs typeface="Aparajita" panose="020B0604020202020204" pitchFamily="34" charset="0"/>
              </a:rPr>
              <a:t>dan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menurunkan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resiko</a:t>
            </a:r>
            <a:endParaRPr lang="en-US" sz="1600" dirty="0">
              <a:latin typeface="Aparajita" panose="020B0604020202020204" pitchFamily="34" charset="0"/>
              <a:cs typeface="Aparajita" panose="020B0604020202020204" pitchFamily="34" charset="0"/>
            </a:endParaRPr>
          </a:p>
          <a:p>
            <a:pPr marL="609600" indent="-609600"/>
            <a:r>
              <a:rPr lang="id-ID" sz="2000" b="1" dirty="0">
                <a:latin typeface="Aparajita" panose="020B0604020202020204" pitchFamily="34" charset="0"/>
                <a:cs typeface="Aparajita" panose="020B0604020202020204" pitchFamily="34" charset="0"/>
              </a:rPr>
              <a:t>Prinsip incremental benefit</a:t>
            </a:r>
            <a:endParaRPr lang="en-US" sz="2000" b="1" dirty="0">
              <a:latin typeface="Aparajita" panose="020B0604020202020204" pitchFamily="34" charset="0"/>
              <a:cs typeface="Aparajita" panose="020B0604020202020204" pitchFamily="34" charset="0"/>
            </a:endParaRPr>
          </a:p>
          <a:p>
            <a:pPr marL="1066800" lvl="1" indent="-609600"/>
            <a:r>
              <a:rPr lang="en-US" sz="1600" dirty="0" err="1">
                <a:latin typeface="Aparajita" panose="020B0604020202020204" pitchFamily="34" charset="0"/>
                <a:cs typeface="Aparajita" panose="020B0604020202020204" pitchFamily="34" charset="0"/>
              </a:rPr>
              <a:t>Semua</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keputusan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harus</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didasarkan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pada</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selisih</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antara</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nilai</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dengan</a:t>
            </a:r>
            <a:r>
              <a:rPr lang="en-US" sz="1600" dirty="0">
                <a:latin typeface="Aparajita" panose="020B0604020202020204" pitchFamily="34" charset="0"/>
                <a:cs typeface="Aparajita" panose="020B0604020202020204" pitchFamily="34" charset="0"/>
              </a:rPr>
              <a:t> alternative </a:t>
            </a:r>
            <a:r>
              <a:rPr lang="en-US" sz="1600" dirty="0" err="1">
                <a:latin typeface="Aparajita" panose="020B0604020202020204" pitchFamily="34" charset="0"/>
                <a:cs typeface="Aparajita" panose="020B0604020202020204" pitchFamily="34" charset="0"/>
              </a:rPr>
              <a:t>dan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nilai</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tanpa</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alternatif</a:t>
            </a:r>
            <a:endParaRPr lang="en-US" sz="1600" dirty="0">
              <a:latin typeface="Aparajita" panose="020B0604020202020204" pitchFamily="34" charset="0"/>
              <a:cs typeface="Aparajita" panose="020B0604020202020204" pitchFamily="34" charset="0"/>
            </a:endParaRPr>
          </a:p>
          <a:p>
            <a:pPr marL="609600" indent="-609600"/>
            <a:r>
              <a:rPr lang="id-ID" sz="2000" b="1" dirty="0">
                <a:latin typeface="Aparajita" panose="020B0604020202020204" pitchFamily="34" charset="0"/>
                <a:cs typeface="Aparajita" panose="020B0604020202020204" pitchFamily="34" charset="0"/>
              </a:rPr>
              <a:t>Prinsip signaling</a:t>
            </a:r>
            <a:endParaRPr lang="en-US" sz="2000" b="1" dirty="0">
              <a:latin typeface="Aparajita" panose="020B0604020202020204" pitchFamily="34" charset="0"/>
              <a:cs typeface="Aparajita" panose="020B0604020202020204" pitchFamily="34" charset="0"/>
            </a:endParaRPr>
          </a:p>
          <a:p>
            <a:pPr marL="1066800" lvl="1" indent="-609600"/>
            <a:r>
              <a:rPr lang="en-US" sz="1600" dirty="0" err="1">
                <a:latin typeface="Aparajita" panose="020B0604020202020204" pitchFamily="34" charset="0"/>
                <a:cs typeface="Aparajita" panose="020B0604020202020204" pitchFamily="34" charset="0"/>
              </a:rPr>
              <a:t>Setiap</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tindakan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mengandung</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informasi</a:t>
            </a:r>
            <a:endParaRPr lang="en-US" sz="1600" dirty="0">
              <a:latin typeface="Aparajita" panose="020B0604020202020204" pitchFamily="34" charset="0"/>
              <a:cs typeface="Aparajita" panose="020B0604020202020204" pitchFamily="34" charset="0"/>
            </a:endParaRPr>
          </a:p>
          <a:p>
            <a:pPr marL="609600" indent="-609600"/>
            <a:r>
              <a:rPr lang="id-ID" sz="2000" b="1" dirty="0">
                <a:latin typeface="Aparajita" panose="020B0604020202020204" pitchFamily="34" charset="0"/>
                <a:cs typeface="Aparajita" panose="020B0604020202020204" pitchFamily="34" charset="0"/>
              </a:rPr>
              <a:t>Prinsip capital market efficiency</a:t>
            </a:r>
            <a:endParaRPr lang="en-US" sz="2000" b="1" dirty="0">
              <a:latin typeface="Aparajita" panose="020B0604020202020204" pitchFamily="34" charset="0"/>
              <a:cs typeface="Aparajita" panose="020B0604020202020204" pitchFamily="34" charset="0"/>
            </a:endParaRPr>
          </a:p>
          <a:p>
            <a:pPr marL="1066800" lvl="1" indent="-609600"/>
            <a:r>
              <a:rPr lang="en-US" sz="1600" dirty="0" err="1">
                <a:latin typeface="Aparajita" panose="020B0604020202020204" pitchFamily="34" charset="0"/>
                <a:cs typeface="Aparajita" panose="020B0604020202020204" pitchFamily="34" charset="0"/>
              </a:rPr>
              <a:t>Pasar</a:t>
            </a:r>
            <a:r>
              <a:rPr lang="en-US" sz="1600" dirty="0">
                <a:latin typeface="Aparajita" panose="020B0604020202020204" pitchFamily="34" charset="0"/>
                <a:cs typeface="Aparajita" panose="020B0604020202020204" pitchFamily="34" charset="0"/>
              </a:rPr>
              <a:t> modal yang </a:t>
            </a:r>
            <a:r>
              <a:rPr lang="en-US" sz="1600" dirty="0" err="1">
                <a:latin typeface="Aparajita" panose="020B0604020202020204" pitchFamily="34" charset="0"/>
                <a:cs typeface="Aparajita" panose="020B0604020202020204" pitchFamily="34" charset="0"/>
              </a:rPr>
              <a:t>mecerminkan</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seluruh</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informasi</a:t>
            </a:r>
            <a:r>
              <a:rPr lang="en-US" sz="1600" dirty="0">
                <a:latin typeface="Aparajita" panose="020B0604020202020204" pitchFamily="34" charset="0"/>
                <a:cs typeface="Aparajita" panose="020B0604020202020204" pitchFamily="34" charset="0"/>
              </a:rPr>
              <a:t> yang </a:t>
            </a:r>
            <a:r>
              <a:rPr lang="en-US" sz="1600" dirty="0" err="1">
                <a:latin typeface="Aparajita" panose="020B0604020202020204" pitchFamily="34" charset="0"/>
                <a:cs typeface="Aparajita" panose="020B0604020202020204" pitchFamily="34" charset="0"/>
              </a:rPr>
              <a:t>ada</a:t>
            </a:r>
            <a:r>
              <a:rPr lang="en-US" sz="1600" dirty="0">
                <a:latin typeface="Aparajita" panose="020B0604020202020204" pitchFamily="34" charset="0"/>
                <a:cs typeface="Aparajita" panose="020B0604020202020204" pitchFamily="34" charset="0"/>
              </a:rPr>
              <a:t> </a:t>
            </a:r>
          </a:p>
          <a:p>
            <a:pPr marL="609600" indent="-609600"/>
            <a:r>
              <a:rPr lang="id-ID" sz="2000" b="1" dirty="0">
                <a:latin typeface="Aparajita" panose="020B0604020202020204" pitchFamily="34" charset="0"/>
                <a:cs typeface="Aparajita" panose="020B0604020202020204" pitchFamily="34" charset="0"/>
              </a:rPr>
              <a:t>Prinsip risk return trade off</a:t>
            </a:r>
            <a:endParaRPr lang="en-US" sz="2000" b="1" dirty="0">
              <a:latin typeface="Aparajita" panose="020B0604020202020204" pitchFamily="34" charset="0"/>
              <a:cs typeface="Aparajita" panose="020B0604020202020204" pitchFamily="34" charset="0"/>
            </a:endParaRPr>
          </a:p>
          <a:p>
            <a:pPr marL="1066800" lvl="1" indent="-609600"/>
            <a:r>
              <a:rPr lang="en-US" sz="1600" dirty="0">
                <a:latin typeface="Aparajita" panose="020B0604020202020204" pitchFamily="34" charset="0"/>
                <a:cs typeface="Aparajita" panose="020B0604020202020204" pitchFamily="34" charset="0"/>
              </a:rPr>
              <a:t>High risk, high return</a:t>
            </a:r>
          </a:p>
          <a:p>
            <a:pPr marL="609600" indent="-609600"/>
            <a:r>
              <a:rPr lang="id-ID" sz="2000" b="1" dirty="0">
                <a:latin typeface="Aparajita" panose="020B0604020202020204" pitchFamily="34" charset="0"/>
                <a:cs typeface="Aparajita" panose="020B0604020202020204" pitchFamily="34" charset="0"/>
              </a:rPr>
              <a:t>Prinsip time value of money</a:t>
            </a:r>
            <a:endParaRPr lang="en-US" sz="2000" b="1" dirty="0">
              <a:latin typeface="Aparajita" panose="020B0604020202020204" pitchFamily="34" charset="0"/>
              <a:cs typeface="Aparajita" panose="020B0604020202020204" pitchFamily="34" charset="0"/>
            </a:endParaRPr>
          </a:p>
          <a:p>
            <a:pPr marL="1066800" lvl="1" indent="-609600"/>
            <a:r>
              <a:rPr lang="en-US" sz="1600" dirty="0" err="1">
                <a:latin typeface="Aparajita" panose="020B0604020202020204" pitchFamily="34" charset="0"/>
                <a:cs typeface="Aparajita" panose="020B0604020202020204" pitchFamily="34" charset="0"/>
              </a:rPr>
              <a:t>Konsep</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nilai</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waktu</a:t>
            </a:r>
            <a:r>
              <a:rPr lang="en-US" sz="1600" dirty="0">
                <a:latin typeface="Aparajita" panose="020B0604020202020204" pitchFamily="34" charset="0"/>
                <a:cs typeface="Aparajita" panose="020B0604020202020204" pitchFamily="34" charset="0"/>
              </a:rPr>
              <a:t> </a:t>
            </a:r>
            <a:r>
              <a:rPr lang="en-US" sz="1600" dirty="0" err="1">
                <a:latin typeface="Aparajita" panose="020B0604020202020204" pitchFamily="34" charset="0"/>
                <a:cs typeface="Aparajita" panose="020B0604020202020204" pitchFamily="34" charset="0"/>
              </a:rPr>
              <a:t>uang</a:t>
            </a:r>
            <a:endParaRPr lang="en-US" sz="1600" dirty="0">
              <a:latin typeface="Aparajita" panose="020B0604020202020204" pitchFamily="34" charset="0"/>
              <a:cs typeface="Aparajita" panose="020B0604020202020204" pitchFamily="34" charset="0"/>
            </a:endParaRPr>
          </a:p>
          <a:p>
            <a:endParaRPr lang="en-US" sz="2000" dirty="0">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314677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dirty="0" err="1">
                <a:solidFill>
                  <a:schemeClr val="tx2">
                    <a:satMod val="130000"/>
                  </a:schemeClr>
                </a:solidFill>
              </a:rPr>
              <a:t>Fungsi</a:t>
            </a:r>
            <a:r>
              <a:rPr lang="en-US" dirty="0">
                <a:solidFill>
                  <a:schemeClr val="tx2">
                    <a:satMod val="130000"/>
                  </a:schemeClr>
                </a:solidFill>
              </a:rPr>
              <a:t> </a:t>
            </a:r>
            <a:r>
              <a:rPr lang="en-US" dirty="0" err="1">
                <a:solidFill>
                  <a:schemeClr val="tx2">
                    <a:satMod val="130000"/>
                  </a:schemeClr>
                </a:solidFill>
              </a:rPr>
              <a:t>Manajemen</a:t>
            </a:r>
            <a:r>
              <a:rPr lang="en-US" dirty="0">
                <a:solidFill>
                  <a:schemeClr val="tx2">
                    <a:satMod val="130000"/>
                  </a:schemeClr>
                </a:solidFill>
              </a:rPr>
              <a:t> </a:t>
            </a:r>
            <a:r>
              <a:rPr lang="en-US" dirty="0" err="1">
                <a:solidFill>
                  <a:schemeClr val="tx2">
                    <a:satMod val="130000"/>
                  </a:schemeClr>
                </a:solidFill>
              </a:rPr>
              <a:t>Keuangan</a:t>
            </a:r>
            <a:endParaRPr lang="en-US" dirty="0">
              <a:solidFill>
                <a:schemeClr val="tx2">
                  <a:satMod val="130000"/>
                </a:schemeClr>
              </a:solidFill>
            </a:endParaRPr>
          </a:p>
        </p:txBody>
      </p:sp>
      <p:sp>
        <p:nvSpPr>
          <p:cNvPr id="10243" name="Rectangle 3"/>
          <p:cNvSpPr>
            <a:spLocks noGrp="1" noChangeArrowheads="1"/>
          </p:cNvSpPr>
          <p:nvPr>
            <p:ph idx="1"/>
          </p:nvPr>
        </p:nvSpPr>
        <p:spPr/>
        <p:txBody>
          <a:bodyPr/>
          <a:lstStyle/>
          <a:p>
            <a:pPr eaLnBrk="1" hangingPunct="1"/>
            <a:r>
              <a:rPr lang="en-US"/>
              <a:t>Menetapkan pengalokasian dana </a:t>
            </a:r>
            <a:r>
              <a:rPr lang="en-US" i="1"/>
              <a:t>(investment decision)</a:t>
            </a:r>
            <a:endParaRPr lang="en-US"/>
          </a:p>
          <a:p>
            <a:pPr eaLnBrk="1" hangingPunct="1"/>
            <a:r>
              <a:rPr lang="en-US"/>
              <a:t>Memutuskan alternatif pembiayaan </a:t>
            </a:r>
            <a:r>
              <a:rPr lang="en-US" i="1"/>
              <a:t>(financial decision)</a:t>
            </a:r>
            <a:endParaRPr lang="en-US"/>
          </a:p>
          <a:p>
            <a:pPr eaLnBrk="1" hangingPunct="1"/>
            <a:r>
              <a:rPr lang="en-US"/>
              <a:t>Kebijakan dalam pembagian dividen  </a:t>
            </a:r>
            <a:r>
              <a:rPr lang="en-US" i="1"/>
              <a:t>(dividend decision)</a:t>
            </a:r>
            <a:endParaRPr lang="en-US"/>
          </a:p>
        </p:txBody>
      </p:sp>
      <p:sp>
        <p:nvSpPr>
          <p:cNvPr id="5" name="Slide Number Placeholder 4"/>
          <p:cNvSpPr>
            <a:spLocks noGrp="1"/>
          </p:cNvSpPr>
          <p:nvPr>
            <p:ph type="sldNum" sz="quarter" idx="12"/>
          </p:nvPr>
        </p:nvSpPr>
        <p:spPr/>
        <p:txBody>
          <a:bodyPr/>
          <a:lstStyle/>
          <a:p>
            <a:pPr>
              <a:defRPr/>
            </a:pPr>
            <a:fld id="{4F199F86-344E-4E10-831D-9AA31091BBA1}"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US" i="1">
                <a:solidFill>
                  <a:schemeClr val="tx2">
                    <a:satMod val="130000"/>
                  </a:schemeClr>
                </a:solidFill>
              </a:rPr>
              <a:t>Investment Decision</a:t>
            </a:r>
          </a:p>
        </p:txBody>
      </p:sp>
      <p:sp>
        <p:nvSpPr>
          <p:cNvPr id="11267" name="Rectangle 3"/>
          <p:cNvSpPr>
            <a:spLocks noGrp="1" noChangeArrowheads="1"/>
          </p:cNvSpPr>
          <p:nvPr>
            <p:ph idx="1"/>
          </p:nvPr>
        </p:nvSpPr>
        <p:spPr>
          <a:xfrm>
            <a:off x="1143000" y="1447800"/>
            <a:ext cx="7499350" cy="4800600"/>
          </a:xfrm>
        </p:spPr>
        <p:txBody>
          <a:bodyPr/>
          <a:lstStyle/>
          <a:p>
            <a:pPr eaLnBrk="1" hangingPunct="1"/>
            <a:r>
              <a:rPr lang="en-US" sz="2800" dirty="0" err="1"/>
              <a:t>Adalah</a:t>
            </a:r>
            <a:r>
              <a:rPr lang="en-US" sz="2800" dirty="0"/>
              <a:t> </a:t>
            </a:r>
            <a:r>
              <a:rPr lang="en-US" sz="2800" dirty="0" err="1"/>
              <a:t>keputusan</a:t>
            </a:r>
            <a:r>
              <a:rPr lang="en-US" sz="2800" dirty="0"/>
              <a:t> yang </a:t>
            </a:r>
            <a:r>
              <a:rPr lang="en-US" sz="2800" dirty="0" err="1"/>
              <a:t>diambil</a:t>
            </a:r>
            <a:r>
              <a:rPr lang="en-US" sz="2800" dirty="0"/>
              <a:t> </a:t>
            </a:r>
            <a:r>
              <a:rPr lang="en-US" sz="2800" dirty="0" err="1"/>
              <a:t>oleh</a:t>
            </a:r>
            <a:r>
              <a:rPr lang="en-US" sz="2800" dirty="0"/>
              <a:t> </a:t>
            </a:r>
            <a:r>
              <a:rPr lang="en-US" sz="2800" dirty="0" err="1"/>
              <a:t>manajer</a:t>
            </a:r>
            <a:r>
              <a:rPr lang="en-US" sz="2800" dirty="0"/>
              <a:t> </a:t>
            </a:r>
            <a:r>
              <a:rPr lang="en-US" sz="2800" dirty="0" err="1"/>
              <a:t>keuangan</a:t>
            </a:r>
            <a:r>
              <a:rPr lang="en-US" sz="2800" dirty="0"/>
              <a:t> </a:t>
            </a:r>
            <a:r>
              <a:rPr lang="en-US" sz="2800" dirty="0" err="1"/>
              <a:t>dalam</a:t>
            </a:r>
            <a:r>
              <a:rPr lang="en-US" sz="2800" dirty="0"/>
              <a:t> </a:t>
            </a:r>
            <a:r>
              <a:rPr lang="en-US" sz="2800" dirty="0" err="1"/>
              <a:t>pengalokasian</a:t>
            </a:r>
            <a:r>
              <a:rPr lang="en-US" sz="2800" dirty="0"/>
              <a:t> </a:t>
            </a:r>
            <a:r>
              <a:rPr lang="en-US" sz="2800" dirty="0" err="1"/>
              <a:t>dana</a:t>
            </a:r>
            <a:r>
              <a:rPr lang="en-US" sz="2800" dirty="0"/>
              <a:t> </a:t>
            </a:r>
            <a:r>
              <a:rPr lang="en-US" sz="2800" dirty="0" err="1"/>
              <a:t>dalam</a:t>
            </a:r>
            <a:r>
              <a:rPr lang="en-US" sz="2800" dirty="0"/>
              <a:t> </a:t>
            </a:r>
            <a:r>
              <a:rPr lang="en-US" sz="2800" dirty="0" err="1"/>
              <a:t>bentuk</a:t>
            </a:r>
            <a:r>
              <a:rPr lang="en-US" sz="2800" dirty="0"/>
              <a:t> </a:t>
            </a:r>
            <a:r>
              <a:rPr lang="en-US" sz="2800" dirty="0" err="1"/>
              <a:t>investasi</a:t>
            </a:r>
            <a:r>
              <a:rPr lang="en-US" sz="2800" dirty="0"/>
              <a:t> yang </a:t>
            </a:r>
            <a:r>
              <a:rPr lang="en-US" sz="2800" dirty="0" err="1"/>
              <a:t>dapat</a:t>
            </a:r>
            <a:r>
              <a:rPr lang="en-US" sz="2800" dirty="0"/>
              <a:t> </a:t>
            </a:r>
            <a:r>
              <a:rPr lang="en-US" sz="2800" dirty="0" err="1"/>
              <a:t>menghasilkan</a:t>
            </a:r>
            <a:r>
              <a:rPr lang="en-US" sz="2800" dirty="0"/>
              <a:t> </a:t>
            </a:r>
            <a:r>
              <a:rPr lang="en-US" sz="2800" dirty="0" err="1"/>
              <a:t>laba</a:t>
            </a:r>
            <a:r>
              <a:rPr lang="en-US" sz="2800" dirty="0"/>
              <a:t> </a:t>
            </a:r>
            <a:r>
              <a:rPr lang="en-US" sz="2800" dirty="0" err="1"/>
              <a:t>di</a:t>
            </a:r>
            <a:r>
              <a:rPr lang="en-US" sz="2800" dirty="0"/>
              <a:t> </a:t>
            </a:r>
            <a:r>
              <a:rPr lang="en-US" sz="2800" dirty="0" err="1"/>
              <a:t>masa</a:t>
            </a:r>
            <a:r>
              <a:rPr lang="en-US" sz="2800" dirty="0"/>
              <a:t> yang </a:t>
            </a:r>
            <a:r>
              <a:rPr lang="en-US" sz="2800" dirty="0" err="1"/>
              <a:t>akan</a:t>
            </a:r>
            <a:r>
              <a:rPr lang="en-US" sz="2800" dirty="0"/>
              <a:t> </a:t>
            </a:r>
            <a:r>
              <a:rPr lang="en-US" sz="2800" dirty="0" err="1"/>
              <a:t>datang</a:t>
            </a:r>
            <a:endParaRPr lang="en-US" sz="2800" dirty="0"/>
          </a:p>
          <a:p>
            <a:pPr eaLnBrk="1" hangingPunct="1"/>
            <a:r>
              <a:rPr lang="en-US" sz="2800" dirty="0" err="1"/>
              <a:t>Keputusan</a:t>
            </a:r>
            <a:r>
              <a:rPr lang="en-US" sz="2800" dirty="0"/>
              <a:t> </a:t>
            </a:r>
            <a:r>
              <a:rPr lang="en-US" sz="2800" dirty="0" err="1"/>
              <a:t>ini</a:t>
            </a:r>
            <a:r>
              <a:rPr lang="en-US" sz="2800" dirty="0"/>
              <a:t> </a:t>
            </a:r>
            <a:r>
              <a:rPr lang="en-US" sz="2800" dirty="0" err="1"/>
              <a:t>akan</a:t>
            </a:r>
            <a:r>
              <a:rPr lang="en-US" sz="2800" dirty="0"/>
              <a:t> </a:t>
            </a:r>
            <a:r>
              <a:rPr lang="en-US" sz="2800" dirty="0" err="1"/>
              <a:t>tergambar</a:t>
            </a:r>
            <a:r>
              <a:rPr lang="en-US" sz="2800" dirty="0"/>
              <a:t> </a:t>
            </a:r>
            <a:r>
              <a:rPr lang="en-US" sz="2800" dirty="0" err="1"/>
              <a:t>dari</a:t>
            </a:r>
            <a:r>
              <a:rPr lang="en-US" sz="2800" dirty="0"/>
              <a:t> </a:t>
            </a:r>
            <a:r>
              <a:rPr lang="en-US" sz="2800" dirty="0" err="1"/>
              <a:t>aktiva</a:t>
            </a:r>
            <a:r>
              <a:rPr lang="en-US" sz="2800" dirty="0"/>
              <a:t> </a:t>
            </a:r>
            <a:r>
              <a:rPr lang="en-US" sz="2800" dirty="0" err="1"/>
              <a:t>perusahaan</a:t>
            </a:r>
            <a:r>
              <a:rPr lang="en-US" sz="2800" dirty="0"/>
              <a:t>, </a:t>
            </a:r>
            <a:r>
              <a:rPr lang="en-US" sz="2800" dirty="0" err="1"/>
              <a:t>dan</a:t>
            </a:r>
            <a:r>
              <a:rPr lang="en-US" sz="2800" dirty="0"/>
              <a:t> </a:t>
            </a:r>
            <a:r>
              <a:rPr lang="en-US" sz="2800" dirty="0" err="1"/>
              <a:t>mempengaruhi</a:t>
            </a:r>
            <a:r>
              <a:rPr lang="en-US" sz="2800" dirty="0"/>
              <a:t> </a:t>
            </a:r>
            <a:r>
              <a:rPr lang="en-US" sz="2800" dirty="0" err="1"/>
              <a:t>struktur</a:t>
            </a:r>
            <a:r>
              <a:rPr lang="en-US" sz="2800" dirty="0"/>
              <a:t> </a:t>
            </a:r>
            <a:r>
              <a:rPr lang="en-US" sz="2800" dirty="0" err="1"/>
              <a:t>kekayaan</a:t>
            </a:r>
            <a:r>
              <a:rPr lang="en-US" sz="2800" dirty="0"/>
              <a:t> </a:t>
            </a:r>
            <a:r>
              <a:rPr lang="en-US" sz="2800" dirty="0" err="1"/>
              <a:t>perusahaan</a:t>
            </a:r>
            <a:r>
              <a:rPr lang="en-US" sz="2800" dirty="0"/>
              <a:t> </a:t>
            </a:r>
            <a:r>
              <a:rPr lang="en-US" sz="2800" dirty="0" err="1"/>
              <a:t>yaitu</a:t>
            </a:r>
            <a:r>
              <a:rPr lang="en-US" sz="2800" dirty="0"/>
              <a:t> </a:t>
            </a:r>
            <a:r>
              <a:rPr lang="en-US" sz="2800" dirty="0" err="1"/>
              <a:t>perbandingan</a:t>
            </a:r>
            <a:r>
              <a:rPr lang="en-US" sz="2800" dirty="0"/>
              <a:t> </a:t>
            </a:r>
            <a:r>
              <a:rPr lang="en-US" sz="2800" dirty="0" err="1"/>
              <a:t>antara</a:t>
            </a:r>
            <a:r>
              <a:rPr lang="en-US" sz="2800" dirty="0"/>
              <a:t> </a:t>
            </a:r>
            <a:r>
              <a:rPr lang="en-US" sz="2800" i="1" dirty="0"/>
              <a:t>current assets </a:t>
            </a:r>
            <a:r>
              <a:rPr lang="en-US" sz="2800" dirty="0"/>
              <a:t> </a:t>
            </a:r>
            <a:r>
              <a:rPr lang="en-US" sz="2800" dirty="0" err="1"/>
              <a:t>dengan</a:t>
            </a:r>
            <a:r>
              <a:rPr lang="en-US" sz="2800" dirty="0"/>
              <a:t> </a:t>
            </a:r>
            <a:r>
              <a:rPr lang="en-US" sz="2800" i="1" dirty="0"/>
              <a:t>fixed assets</a:t>
            </a:r>
            <a:endParaRPr lang="en-US" sz="2800" dirty="0"/>
          </a:p>
        </p:txBody>
      </p:sp>
      <p:sp>
        <p:nvSpPr>
          <p:cNvPr id="5" name="Slide Number Placeholder 4"/>
          <p:cNvSpPr>
            <a:spLocks noGrp="1"/>
          </p:cNvSpPr>
          <p:nvPr>
            <p:ph type="sldNum" sz="quarter" idx="12"/>
          </p:nvPr>
        </p:nvSpPr>
        <p:spPr/>
        <p:txBody>
          <a:bodyPr/>
          <a:lstStyle/>
          <a:p>
            <a:pPr>
              <a:defRPr/>
            </a:pPr>
            <a:fld id="{CE27B8BD-0CA9-4780-8AC1-277AB419AD38}"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i="1">
                <a:solidFill>
                  <a:schemeClr val="tx2">
                    <a:satMod val="130000"/>
                  </a:schemeClr>
                </a:solidFill>
              </a:rPr>
              <a:t>Financial Decision</a:t>
            </a:r>
          </a:p>
        </p:txBody>
      </p:sp>
      <p:sp>
        <p:nvSpPr>
          <p:cNvPr id="12291" name="Rectangle 3"/>
          <p:cNvSpPr>
            <a:spLocks noGrp="1" noChangeArrowheads="1"/>
          </p:cNvSpPr>
          <p:nvPr>
            <p:ph idx="1"/>
          </p:nvPr>
        </p:nvSpPr>
        <p:spPr>
          <a:xfrm>
            <a:off x="1143000" y="1447800"/>
            <a:ext cx="7499350" cy="4800600"/>
          </a:xfrm>
        </p:spPr>
        <p:txBody>
          <a:bodyPr/>
          <a:lstStyle/>
          <a:p>
            <a:pPr eaLnBrk="1" hangingPunct="1">
              <a:lnSpc>
                <a:spcPct val="80000"/>
              </a:lnSpc>
            </a:pPr>
            <a:r>
              <a:rPr lang="en-US" sz="2800"/>
              <a:t>Adalah keputusan manajemen keuangan dalam melakukan pertimbangan dan analisis perpaduan antara sumber-sumber dana yang paling ekonomis bagi perusahaan untuk mendanai kebutuhan-kebutuhan investasi serta kegiatan operasional perusahaan</a:t>
            </a:r>
          </a:p>
          <a:p>
            <a:pPr eaLnBrk="1" hangingPunct="1">
              <a:lnSpc>
                <a:spcPct val="80000"/>
              </a:lnSpc>
            </a:pPr>
            <a:r>
              <a:rPr lang="en-US" sz="2800"/>
              <a:t>Keputusan pendanaan akan tercermin dalam sisi pasiva perusahaan yang akan mempengaruhi </a:t>
            </a:r>
            <a:r>
              <a:rPr lang="en-US" sz="2800" i="1"/>
              <a:t>financial structure </a:t>
            </a:r>
            <a:r>
              <a:rPr lang="en-US" sz="2800"/>
              <a:t>maupun </a:t>
            </a:r>
            <a:r>
              <a:rPr lang="en-US" sz="2800" i="1"/>
              <a:t>capital structure </a:t>
            </a:r>
            <a:endParaRPr lang="en-US" sz="2800"/>
          </a:p>
        </p:txBody>
      </p:sp>
      <p:sp>
        <p:nvSpPr>
          <p:cNvPr id="5" name="Slide Number Placeholder 4"/>
          <p:cNvSpPr>
            <a:spLocks noGrp="1"/>
          </p:cNvSpPr>
          <p:nvPr>
            <p:ph type="sldNum" sz="quarter" idx="12"/>
          </p:nvPr>
        </p:nvSpPr>
        <p:spPr/>
        <p:txBody>
          <a:bodyPr/>
          <a:lstStyle/>
          <a:p>
            <a:pPr>
              <a:defRPr/>
            </a:pPr>
            <a:fld id="{AD911D05-9989-4CD1-BD09-7D0F16612118}"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i="1">
                <a:solidFill>
                  <a:schemeClr val="tx2">
                    <a:satMod val="130000"/>
                  </a:schemeClr>
                </a:solidFill>
              </a:rPr>
              <a:t>Dividend Decision</a:t>
            </a:r>
          </a:p>
        </p:txBody>
      </p:sp>
      <p:sp>
        <p:nvSpPr>
          <p:cNvPr id="13315" name="Rectangle 3"/>
          <p:cNvSpPr>
            <a:spLocks noGrp="1" noChangeArrowheads="1"/>
          </p:cNvSpPr>
          <p:nvPr>
            <p:ph idx="1"/>
          </p:nvPr>
        </p:nvSpPr>
        <p:spPr>
          <a:xfrm>
            <a:off x="1143000" y="1447800"/>
            <a:ext cx="7499350" cy="4800600"/>
          </a:xfrm>
        </p:spPr>
        <p:txBody>
          <a:bodyPr/>
          <a:lstStyle/>
          <a:p>
            <a:pPr eaLnBrk="1" hangingPunct="1">
              <a:lnSpc>
                <a:spcPct val="90000"/>
              </a:lnSpc>
            </a:pPr>
            <a:r>
              <a:rPr lang="en-US" sz="2400"/>
              <a:t>Dividen merupakan bagian dari keuntungan suatu perusahaan yang dibayarkan kepada para pemegang saham.</a:t>
            </a:r>
          </a:p>
          <a:p>
            <a:pPr eaLnBrk="1" hangingPunct="1">
              <a:lnSpc>
                <a:spcPct val="90000"/>
              </a:lnSpc>
            </a:pPr>
            <a:r>
              <a:rPr lang="en-US" sz="2400"/>
              <a:t>Keputusan dividen adalah keputusan manajemen keuangan dalam menentukan besarnya proporsi laba yang akan dibagikan kepada para pemegang saham dan proporsi dana yang akan disimpan di perusahaan sebagai laba ditahan untuk pertumbuhan perusahaan </a:t>
            </a:r>
          </a:p>
          <a:p>
            <a:pPr eaLnBrk="1" hangingPunct="1">
              <a:lnSpc>
                <a:spcPct val="90000"/>
              </a:lnSpc>
            </a:pPr>
            <a:r>
              <a:rPr lang="en-US" sz="2400"/>
              <a:t>Kebijakan ini juga akan mempengaruhi </a:t>
            </a:r>
            <a:r>
              <a:rPr lang="en-US" sz="2400" i="1"/>
              <a:t>financial structure </a:t>
            </a:r>
            <a:r>
              <a:rPr lang="en-US" sz="2400"/>
              <a:t>maupun </a:t>
            </a:r>
            <a:r>
              <a:rPr lang="en-US" sz="2400" i="1"/>
              <a:t>capital structure </a:t>
            </a:r>
            <a:endParaRPr lang="en-US" sz="2400"/>
          </a:p>
        </p:txBody>
      </p:sp>
      <p:sp>
        <p:nvSpPr>
          <p:cNvPr id="5" name="Slide Number Placeholder 4"/>
          <p:cNvSpPr>
            <a:spLocks noGrp="1"/>
          </p:cNvSpPr>
          <p:nvPr>
            <p:ph type="sldNum" sz="quarter" idx="12"/>
          </p:nvPr>
        </p:nvSpPr>
        <p:spPr/>
        <p:txBody>
          <a:bodyPr/>
          <a:lstStyle/>
          <a:p>
            <a:pPr>
              <a:defRPr/>
            </a:pPr>
            <a:fld id="{A57465E7-FA96-4561-B1E6-009AEB6A35E0}"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Tujuan Manajemen Keuangan</a:t>
            </a:r>
          </a:p>
        </p:txBody>
      </p:sp>
      <p:sp>
        <p:nvSpPr>
          <p:cNvPr id="14339" name="Rectangle 3"/>
          <p:cNvSpPr>
            <a:spLocks noGrp="1" noChangeArrowheads="1"/>
          </p:cNvSpPr>
          <p:nvPr>
            <p:ph idx="1"/>
          </p:nvPr>
        </p:nvSpPr>
        <p:spPr>
          <a:xfrm>
            <a:off x="1143000" y="1447800"/>
            <a:ext cx="7499350" cy="4800600"/>
          </a:xfrm>
        </p:spPr>
        <p:txBody>
          <a:bodyPr/>
          <a:lstStyle/>
          <a:p>
            <a:pPr eaLnBrk="1" hangingPunct="1">
              <a:lnSpc>
                <a:spcPct val="90000"/>
              </a:lnSpc>
            </a:pPr>
            <a:r>
              <a:rPr lang="en-US"/>
              <a:t>Memaksimalkan kesejahteraan pemilik perusahaan atau memaksimalkan nilai perusahaan</a:t>
            </a:r>
          </a:p>
          <a:p>
            <a:pPr eaLnBrk="1" hangingPunct="1">
              <a:lnSpc>
                <a:spcPct val="90000"/>
              </a:lnSpc>
            </a:pPr>
            <a:r>
              <a:rPr lang="en-US"/>
              <a:t>Menjaga kelangsungan hidup perusahaan </a:t>
            </a:r>
            <a:r>
              <a:rPr lang="en-US" i="1"/>
              <a:t>(going concern)</a:t>
            </a:r>
            <a:endParaRPr lang="en-US"/>
          </a:p>
          <a:p>
            <a:pPr eaLnBrk="1" hangingPunct="1">
              <a:lnSpc>
                <a:spcPct val="90000"/>
              </a:lnSpc>
            </a:pPr>
            <a:r>
              <a:rPr lang="en-US"/>
              <a:t>Mencapai kesejahteraan masyarakat sebagai tanggung jawab sosial perusahaan</a:t>
            </a:r>
          </a:p>
        </p:txBody>
      </p:sp>
      <p:sp>
        <p:nvSpPr>
          <p:cNvPr id="5" name="Slide Number Placeholder 4"/>
          <p:cNvSpPr>
            <a:spLocks noGrp="1"/>
          </p:cNvSpPr>
          <p:nvPr>
            <p:ph type="sldNum" sz="quarter" idx="12"/>
          </p:nvPr>
        </p:nvSpPr>
        <p:spPr/>
        <p:txBody>
          <a:bodyPr/>
          <a:lstStyle/>
          <a:p>
            <a:pPr>
              <a:defRPr/>
            </a:pPr>
            <a:fld id="{E83F9B86-166A-4293-857A-E4007D079E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57200" y="762000"/>
            <a:ext cx="8229600" cy="5562600"/>
          </a:xfrm>
        </p:spPr>
        <p:txBody>
          <a:bodyPr/>
          <a:lstStyle/>
          <a:p>
            <a:pPr marL="609600" indent="-609600" eaLnBrk="1" hangingPunct="1">
              <a:buFont typeface="Wingdings" pitchFamily="2" charset="2"/>
              <a:buNone/>
              <a:defRPr/>
            </a:pPr>
            <a:r>
              <a:rPr lang="en-US" sz="2000" dirty="0">
                <a:solidFill>
                  <a:srgbClr val="0066FF"/>
                </a:solidFill>
                <a:latin typeface="+mj-lt"/>
              </a:rPr>
              <a:t> </a:t>
            </a:r>
            <a:r>
              <a:rPr lang="id-ID" sz="2000" dirty="0">
                <a:latin typeface="+mj-lt"/>
              </a:rPr>
              <a:t>Tujuan manajemen keuangan</a:t>
            </a:r>
            <a:endParaRPr lang="en-US" sz="2000" dirty="0">
              <a:latin typeface="+mj-lt"/>
            </a:endParaRPr>
          </a:p>
          <a:p>
            <a:pPr marL="609600" indent="-609600" eaLnBrk="1" hangingPunct="1">
              <a:buFont typeface="Wingdings" pitchFamily="2" charset="2"/>
              <a:buNone/>
              <a:defRPr/>
            </a:pPr>
            <a:r>
              <a:rPr lang="en-US" sz="2000" dirty="0">
                <a:latin typeface="+mj-lt"/>
              </a:rPr>
              <a:t>	</a:t>
            </a:r>
          </a:p>
          <a:p>
            <a:pPr marL="609600" indent="-609600" eaLnBrk="1" hangingPunct="1">
              <a:buFont typeface="Wingdings" pitchFamily="2" charset="2"/>
              <a:buNone/>
              <a:defRPr/>
            </a:pPr>
            <a:r>
              <a:rPr lang="en-US" sz="2000" dirty="0">
                <a:latin typeface="+mj-lt"/>
              </a:rPr>
              <a:t>		</a:t>
            </a:r>
            <a:r>
              <a:rPr lang="en-US" sz="2000" dirty="0">
                <a:solidFill>
                  <a:srgbClr val="990033"/>
                </a:solidFill>
                <a:latin typeface="+mj-lt"/>
              </a:rPr>
              <a:t>M</a:t>
            </a:r>
            <a:r>
              <a:rPr lang="id-ID" sz="2000" dirty="0">
                <a:solidFill>
                  <a:srgbClr val="990033"/>
                </a:solidFill>
                <a:latin typeface="+mj-lt"/>
              </a:rPr>
              <a:t>aksimalisasi nilai perusahaan (kesejahteraan pemegang saham)</a:t>
            </a:r>
            <a:endParaRPr lang="en-US" sz="2000" dirty="0">
              <a:solidFill>
                <a:srgbClr val="990033"/>
              </a:solidFill>
              <a:latin typeface="+mj-lt"/>
            </a:endParaRPr>
          </a:p>
          <a:p>
            <a:pPr marL="609600" indent="-609600" eaLnBrk="1" hangingPunct="1">
              <a:buFont typeface="Wingdings" pitchFamily="2" charset="2"/>
              <a:buNone/>
              <a:defRPr/>
            </a:pPr>
            <a:endParaRPr lang="en-US" sz="2000" dirty="0">
              <a:solidFill>
                <a:srgbClr val="990033"/>
              </a:solidFill>
              <a:latin typeface="+mj-lt"/>
            </a:endParaRPr>
          </a:p>
          <a:p>
            <a:pPr marL="609600" indent="-609600" eaLnBrk="1" hangingPunct="1">
              <a:buFont typeface="Wingdings" pitchFamily="2" charset="2"/>
              <a:buNone/>
              <a:defRPr/>
            </a:pPr>
            <a:endParaRPr lang="en-US" sz="2000" dirty="0">
              <a:solidFill>
                <a:srgbClr val="990033"/>
              </a:solidFill>
              <a:latin typeface="+mj-lt"/>
            </a:endParaRPr>
          </a:p>
          <a:p>
            <a:pPr marL="609600" indent="-609600" eaLnBrk="1" hangingPunct="1">
              <a:buFont typeface="Wingdings" pitchFamily="2" charset="2"/>
              <a:buNone/>
              <a:defRPr/>
            </a:pPr>
            <a:endParaRPr lang="en-US" sz="2000" dirty="0">
              <a:solidFill>
                <a:srgbClr val="990033"/>
              </a:solidFill>
              <a:latin typeface="+mj-lt"/>
            </a:endParaRPr>
          </a:p>
          <a:p>
            <a:pPr marL="609600" indent="-609600" eaLnBrk="1" hangingPunct="1">
              <a:buFont typeface="Wingdings" pitchFamily="2" charset="2"/>
              <a:buNone/>
              <a:defRPr/>
            </a:pPr>
            <a:r>
              <a:rPr lang="en-US" sz="2000" dirty="0">
                <a:solidFill>
                  <a:srgbClr val="0066FF"/>
                </a:solidFill>
                <a:latin typeface="+mj-lt"/>
              </a:rPr>
              <a:t> </a:t>
            </a:r>
            <a:r>
              <a:rPr lang="id-ID" sz="2000" dirty="0">
                <a:latin typeface="+mj-lt"/>
              </a:rPr>
              <a:t>Peranan Manajer Keuangan</a:t>
            </a:r>
            <a:endParaRPr lang="en-US" sz="2000" dirty="0">
              <a:latin typeface="+mj-lt"/>
            </a:endParaRPr>
          </a:p>
          <a:p>
            <a:pPr marL="609600" indent="-609600" eaLnBrk="1" hangingPunct="1">
              <a:buFont typeface="Wingdings" pitchFamily="2" charset="2"/>
              <a:buNone/>
              <a:defRPr/>
            </a:pPr>
            <a:endParaRPr lang="en-US" sz="2000" dirty="0">
              <a:solidFill>
                <a:srgbClr val="0066FF"/>
              </a:solidFill>
              <a:latin typeface="+mj-lt"/>
            </a:endParaRPr>
          </a:p>
          <a:p>
            <a:pPr marL="609600" indent="-609600" eaLnBrk="1" hangingPunct="1">
              <a:buFont typeface="Wingdings" pitchFamily="2" charset="2"/>
              <a:buNone/>
              <a:defRPr/>
            </a:pPr>
            <a:r>
              <a:rPr lang="en-US" sz="2000" dirty="0">
                <a:solidFill>
                  <a:srgbClr val="0066FF"/>
                </a:solidFill>
                <a:latin typeface="+mj-lt"/>
              </a:rPr>
              <a:t>				  2		   </a:t>
            </a:r>
            <a:r>
              <a:rPr lang="id-ID" sz="2000" dirty="0">
                <a:solidFill>
                  <a:srgbClr val="0066FF"/>
                </a:solidFill>
                <a:latin typeface="+mj-lt"/>
              </a:rPr>
              <a:t>1</a:t>
            </a:r>
            <a:endParaRPr lang="en-US" sz="2000" dirty="0">
              <a:solidFill>
                <a:srgbClr val="0066FF"/>
              </a:solidFill>
              <a:latin typeface="+mj-lt"/>
            </a:endParaRPr>
          </a:p>
          <a:p>
            <a:pPr marL="609600" indent="-609600" eaLnBrk="1" hangingPunct="1">
              <a:buFont typeface="Wingdings" pitchFamily="2" charset="2"/>
              <a:buNone/>
              <a:defRPr/>
            </a:pPr>
            <a:r>
              <a:rPr lang="en-US" sz="2000" dirty="0">
                <a:latin typeface="+mj-lt"/>
              </a:rPr>
              <a:t> </a:t>
            </a:r>
            <a:r>
              <a:rPr lang="id-ID" sz="2000" dirty="0">
                <a:solidFill>
                  <a:srgbClr val="008000"/>
                </a:solidFill>
                <a:latin typeface="+mj-lt"/>
              </a:rPr>
              <a:t>Operasi perusahaan	</a:t>
            </a:r>
            <a:r>
              <a:rPr lang="en-US" sz="2000" dirty="0">
                <a:solidFill>
                  <a:srgbClr val="008000"/>
                </a:solidFill>
                <a:latin typeface="+mj-lt"/>
              </a:rPr>
              <a:t> </a:t>
            </a:r>
            <a:r>
              <a:rPr lang="id-ID" sz="2000" dirty="0">
                <a:solidFill>
                  <a:srgbClr val="008000"/>
                </a:solidFill>
                <a:latin typeface="+mj-lt"/>
              </a:rPr>
              <a:t>    </a:t>
            </a:r>
            <a:r>
              <a:rPr lang="en-US" sz="2000" dirty="0">
                <a:solidFill>
                  <a:srgbClr val="008000"/>
                </a:solidFill>
                <a:latin typeface="+mj-lt"/>
              </a:rPr>
              <a:t>     </a:t>
            </a:r>
            <a:r>
              <a:rPr lang="id-ID" sz="2000" dirty="0">
                <a:solidFill>
                  <a:srgbClr val="008000"/>
                </a:solidFill>
                <a:latin typeface="+mj-lt"/>
              </a:rPr>
              <a:t>Manajer </a:t>
            </a:r>
            <a:r>
              <a:rPr lang="en-US" sz="2000" dirty="0">
                <a:solidFill>
                  <a:srgbClr val="008000"/>
                </a:solidFill>
                <a:latin typeface="+mj-lt"/>
              </a:rPr>
              <a:t>              </a:t>
            </a:r>
            <a:r>
              <a:rPr lang="id-ID" sz="2000" dirty="0">
                <a:solidFill>
                  <a:srgbClr val="008000"/>
                </a:solidFill>
                <a:latin typeface="+mj-lt"/>
              </a:rPr>
              <a:t>    </a:t>
            </a:r>
            <a:r>
              <a:rPr lang="en-US" sz="2000" dirty="0">
                <a:solidFill>
                  <a:srgbClr val="008000"/>
                </a:solidFill>
                <a:latin typeface="+mj-lt"/>
              </a:rPr>
              <a:t>P</a:t>
            </a:r>
            <a:r>
              <a:rPr lang="id-ID" sz="2000" dirty="0">
                <a:solidFill>
                  <a:srgbClr val="008000"/>
                </a:solidFill>
                <a:latin typeface="+mj-lt"/>
              </a:rPr>
              <a:t>asar modal / pasar uang</a:t>
            </a:r>
          </a:p>
          <a:p>
            <a:pPr marL="609600" indent="-609600" eaLnBrk="1" hangingPunct="1">
              <a:buFont typeface="Wingdings" pitchFamily="2" charset="2"/>
              <a:buNone/>
              <a:defRPr/>
            </a:pPr>
            <a:r>
              <a:rPr lang="id-ID" sz="2000" dirty="0">
                <a:solidFill>
                  <a:srgbClr val="008000"/>
                </a:solidFill>
                <a:latin typeface="+mj-lt"/>
              </a:rPr>
              <a:t>(sekelompok aktiva riil )	</a:t>
            </a:r>
            <a:r>
              <a:rPr lang="en-US" sz="2000" dirty="0">
                <a:solidFill>
                  <a:srgbClr val="008000"/>
                </a:solidFill>
                <a:latin typeface="+mj-lt"/>
              </a:rPr>
              <a:t>         </a:t>
            </a:r>
            <a:r>
              <a:rPr lang="id-ID" sz="2000" dirty="0">
                <a:solidFill>
                  <a:srgbClr val="008000"/>
                </a:solidFill>
                <a:latin typeface="+mj-lt"/>
              </a:rPr>
              <a:t>keuangan</a:t>
            </a:r>
            <a:r>
              <a:rPr lang="en-US" sz="2000" dirty="0">
                <a:solidFill>
                  <a:srgbClr val="008000"/>
                </a:solidFill>
                <a:latin typeface="+mj-lt"/>
              </a:rPr>
              <a:t> 	            </a:t>
            </a:r>
            <a:r>
              <a:rPr lang="id-ID" sz="2000" dirty="0">
                <a:solidFill>
                  <a:srgbClr val="008000"/>
                </a:solidFill>
                <a:latin typeface="+mj-lt"/>
              </a:rPr>
              <a:t>(pemodal yang memiliki  </a:t>
            </a:r>
            <a:r>
              <a:rPr lang="en-US" sz="2000" dirty="0">
                <a:solidFill>
                  <a:srgbClr val="008000"/>
                </a:solidFill>
                <a:latin typeface="+mj-lt"/>
              </a:rPr>
              <a:t>			  </a:t>
            </a:r>
            <a:r>
              <a:rPr lang="en-US" sz="2000" dirty="0">
                <a:solidFill>
                  <a:srgbClr val="0066FF"/>
                </a:solidFill>
                <a:latin typeface="+mj-lt"/>
              </a:rPr>
              <a:t>3</a:t>
            </a:r>
            <a:r>
              <a:rPr lang="en-US" sz="2000" dirty="0">
                <a:solidFill>
                  <a:srgbClr val="008000"/>
                </a:solidFill>
                <a:latin typeface="+mj-lt"/>
              </a:rPr>
              <a:t>		  </a:t>
            </a:r>
            <a:r>
              <a:rPr lang="en-US" sz="2000" dirty="0">
                <a:solidFill>
                  <a:srgbClr val="0066FF"/>
                </a:solidFill>
                <a:latin typeface="+mj-lt"/>
              </a:rPr>
              <a:t>4</a:t>
            </a:r>
            <a:r>
              <a:rPr lang="en-US" sz="2000" dirty="0">
                <a:solidFill>
                  <a:srgbClr val="008000"/>
                </a:solidFill>
                <a:latin typeface="+mj-lt"/>
              </a:rPr>
              <a:t>	      </a:t>
            </a:r>
            <a:r>
              <a:rPr lang="id-ID" sz="2000" dirty="0">
                <a:solidFill>
                  <a:srgbClr val="008000"/>
                </a:solidFill>
                <a:latin typeface="+mj-lt"/>
              </a:rPr>
              <a:t>aktiva riil)</a:t>
            </a:r>
            <a:endParaRPr lang="en-US" sz="2000" dirty="0">
              <a:solidFill>
                <a:srgbClr val="008000"/>
              </a:solidFill>
              <a:latin typeface="+mj-lt"/>
            </a:endParaRPr>
          </a:p>
          <a:p>
            <a:pPr marL="609600" indent="-609600" eaLnBrk="1" hangingPunct="1">
              <a:buFont typeface="Wingdings" pitchFamily="2" charset="2"/>
              <a:buNone/>
              <a:defRPr/>
            </a:pPr>
            <a:endParaRPr lang="en-US" sz="2000" dirty="0">
              <a:solidFill>
                <a:srgbClr val="008000"/>
              </a:solidFill>
              <a:latin typeface="+mj-lt"/>
            </a:endParaRPr>
          </a:p>
          <a:p>
            <a:pPr marL="609600" indent="-609600" eaLnBrk="1" hangingPunct="1">
              <a:buFont typeface="Wingdings" pitchFamily="2" charset="2"/>
              <a:buNone/>
              <a:defRPr/>
            </a:pPr>
            <a:endParaRPr lang="en-US" sz="2000" dirty="0">
              <a:solidFill>
                <a:srgbClr val="990033"/>
              </a:solidFill>
              <a:latin typeface="+mj-lt"/>
            </a:endParaRPr>
          </a:p>
        </p:txBody>
      </p:sp>
      <p:sp>
        <p:nvSpPr>
          <p:cNvPr id="54276" name="Oval 4"/>
          <p:cNvSpPr>
            <a:spLocks noChangeArrowheads="1"/>
          </p:cNvSpPr>
          <p:nvPr/>
        </p:nvSpPr>
        <p:spPr bwMode="auto">
          <a:xfrm>
            <a:off x="457200" y="609600"/>
            <a:ext cx="3505200" cy="685800"/>
          </a:xfrm>
          <a:prstGeom prst="ellipse">
            <a:avLst/>
          </a:prstGeom>
          <a:noFill/>
          <a:ln w="9525">
            <a:solidFill>
              <a:srgbClr val="FF0000"/>
            </a:solidFill>
            <a:round/>
            <a:headEnd/>
            <a:tailEnd/>
          </a:ln>
        </p:spPr>
        <p:txBody>
          <a:bodyPr wrap="none" anchor="ctr"/>
          <a:lstStyle/>
          <a:p>
            <a:pPr>
              <a:defRPr/>
            </a:pPr>
            <a:endParaRPr lang="id-ID" sz="2000">
              <a:latin typeface="+mj-lt"/>
            </a:endParaRPr>
          </a:p>
        </p:txBody>
      </p:sp>
      <p:sp>
        <p:nvSpPr>
          <p:cNvPr id="54277" name="Rectangle 5"/>
          <p:cNvSpPr>
            <a:spLocks noChangeArrowheads="1"/>
          </p:cNvSpPr>
          <p:nvPr/>
        </p:nvSpPr>
        <p:spPr bwMode="auto">
          <a:xfrm>
            <a:off x="1295400" y="1447800"/>
            <a:ext cx="6934200" cy="533400"/>
          </a:xfrm>
          <a:prstGeom prst="rect">
            <a:avLst/>
          </a:prstGeom>
          <a:noFill/>
          <a:ln w="9525">
            <a:solidFill>
              <a:srgbClr val="0066FF"/>
            </a:solidFill>
            <a:miter lim="800000"/>
            <a:headEnd/>
            <a:tailEnd/>
          </a:ln>
          <a:effectLst>
            <a:outerShdw dist="107763" dir="8100000" algn="ctr" rotWithShape="0">
              <a:schemeClr val="bg2">
                <a:alpha val="50000"/>
              </a:schemeClr>
            </a:outerShdw>
          </a:effectLst>
        </p:spPr>
        <p:txBody>
          <a:bodyPr wrap="none" anchor="ctr"/>
          <a:lstStyle/>
          <a:p>
            <a:pPr algn="ctr">
              <a:defRPr/>
            </a:pPr>
            <a:endParaRPr lang="en-US" sz="2000">
              <a:solidFill>
                <a:srgbClr val="0066FF"/>
              </a:solidFill>
              <a:latin typeface="+mj-lt"/>
            </a:endParaRPr>
          </a:p>
        </p:txBody>
      </p:sp>
      <p:sp>
        <p:nvSpPr>
          <p:cNvPr id="54278" name="Line 6"/>
          <p:cNvSpPr>
            <a:spLocks noChangeShapeType="1"/>
          </p:cNvSpPr>
          <p:nvPr/>
        </p:nvSpPr>
        <p:spPr bwMode="auto">
          <a:xfrm>
            <a:off x="762000" y="1143000"/>
            <a:ext cx="0" cy="533400"/>
          </a:xfrm>
          <a:prstGeom prst="line">
            <a:avLst/>
          </a:prstGeom>
          <a:noFill/>
          <a:ln w="9525">
            <a:solidFill>
              <a:srgbClr val="008000"/>
            </a:solidFill>
            <a:round/>
            <a:headEnd/>
            <a:tailEnd/>
          </a:ln>
        </p:spPr>
        <p:txBody>
          <a:bodyPr/>
          <a:lstStyle/>
          <a:p>
            <a:pPr>
              <a:defRPr/>
            </a:pPr>
            <a:endParaRPr lang="id-ID" sz="2000">
              <a:latin typeface="+mj-lt"/>
            </a:endParaRPr>
          </a:p>
        </p:txBody>
      </p:sp>
      <p:sp>
        <p:nvSpPr>
          <p:cNvPr id="54279" name="Line 7"/>
          <p:cNvSpPr>
            <a:spLocks noChangeShapeType="1"/>
          </p:cNvSpPr>
          <p:nvPr/>
        </p:nvSpPr>
        <p:spPr bwMode="auto">
          <a:xfrm>
            <a:off x="762000" y="1676400"/>
            <a:ext cx="533400" cy="0"/>
          </a:xfrm>
          <a:prstGeom prst="line">
            <a:avLst/>
          </a:prstGeom>
          <a:noFill/>
          <a:ln w="9525">
            <a:solidFill>
              <a:srgbClr val="008000"/>
            </a:solidFill>
            <a:round/>
            <a:headEnd/>
            <a:tailEnd type="triangle" w="med" len="med"/>
          </a:ln>
        </p:spPr>
        <p:txBody>
          <a:bodyPr/>
          <a:lstStyle/>
          <a:p>
            <a:pPr>
              <a:defRPr/>
            </a:pPr>
            <a:endParaRPr lang="id-ID" sz="2000">
              <a:latin typeface="+mj-lt"/>
            </a:endParaRPr>
          </a:p>
        </p:txBody>
      </p:sp>
      <p:sp>
        <p:nvSpPr>
          <p:cNvPr id="54280" name="Oval 8"/>
          <p:cNvSpPr>
            <a:spLocks noChangeArrowheads="1"/>
          </p:cNvSpPr>
          <p:nvPr/>
        </p:nvSpPr>
        <p:spPr bwMode="auto">
          <a:xfrm>
            <a:off x="457200" y="2895600"/>
            <a:ext cx="3429000" cy="685800"/>
          </a:xfrm>
          <a:prstGeom prst="ellipse">
            <a:avLst/>
          </a:prstGeom>
          <a:noFill/>
          <a:ln w="9525">
            <a:solidFill>
              <a:srgbClr val="FF0000"/>
            </a:solidFill>
            <a:round/>
            <a:headEnd/>
            <a:tailEnd/>
          </a:ln>
        </p:spPr>
        <p:txBody>
          <a:bodyPr wrap="none" anchor="ctr"/>
          <a:lstStyle/>
          <a:p>
            <a:pPr>
              <a:defRPr/>
            </a:pPr>
            <a:endParaRPr lang="id-ID" sz="2000">
              <a:latin typeface="+mj-lt"/>
            </a:endParaRPr>
          </a:p>
        </p:txBody>
      </p:sp>
      <p:sp>
        <p:nvSpPr>
          <p:cNvPr id="54281" name="Rectangle 9"/>
          <p:cNvSpPr>
            <a:spLocks noChangeArrowheads="1"/>
          </p:cNvSpPr>
          <p:nvPr/>
        </p:nvSpPr>
        <p:spPr bwMode="auto">
          <a:xfrm>
            <a:off x="381000" y="3886200"/>
            <a:ext cx="2819400" cy="1295400"/>
          </a:xfrm>
          <a:prstGeom prst="rect">
            <a:avLst/>
          </a:prstGeom>
          <a:noFill/>
          <a:ln w="9525">
            <a:solidFill>
              <a:srgbClr val="0066FF"/>
            </a:solidFill>
            <a:miter lim="800000"/>
            <a:headEnd/>
            <a:tailEnd/>
          </a:ln>
          <a:effectLst>
            <a:outerShdw dist="107763" dir="8100000" algn="ctr" rotWithShape="0">
              <a:schemeClr val="bg2">
                <a:alpha val="50000"/>
              </a:schemeClr>
            </a:outerShdw>
          </a:effectLst>
        </p:spPr>
        <p:txBody>
          <a:bodyPr wrap="none" anchor="ctr"/>
          <a:lstStyle/>
          <a:p>
            <a:pPr>
              <a:defRPr/>
            </a:pPr>
            <a:endParaRPr lang="en-US" sz="2000">
              <a:latin typeface="+mj-lt"/>
            </a:endParaRPr>
          </a:p>
        </p:txBody>
      </p:sp>
      <p:sp>
        <p:nvSpPr>
          <p:cNvPr id="54282" name="Rectangle 10"/>
          <p:cNvSpPr>
            <a:spLocks noChangeArrowheads="1"/>
          </p:cNvSpPr>
          <p:nvPr/>
        </p:nvSpPr>
        <p:spPr bwMode="auto">
          <a:xfrm>
            <a:off x="3733800" y="3886200"/>
            <a:ext cx="1371600" cy="1295400"/>
          </a:xfrm>
          <a:prstGeom prst="rect">
            <a:avLst/>
          </a:prstGeom>
          <a:noFill/>
          <a:ln w="9525">
            <a:solidFill>
              <a:srgbClr val="0066FF"/>
            </a:solidFill>
            <a:miter lim="800000"/>
            <a:headEnd/>
            <a:tailEnd/>
          </a:ln>
          <a:effectLst>
            <a:outerShdw dist="107763" dir="8100000" algn="ctr" rotWithShape="0">
              <a:schemeClr val="bg2">
                <a:alpha val="50000"/>
              </a:schemeClr>
            </a:outerShdw>
          </a:effectLst>
        </p:spPr>
        <p:txBody>
          <a:bodyPr wrap="none" anchor="ctr"/>
          <a:lstStyle/>
          <a:p>
            <a:pPr>
              <a:defRPr/>
            </a:pPr>
            <a:endParaRPr lang="en-US" sz="2000">
              <a:latin typeface="+mj-lt"/>
            </a:endParaRPr>
          </a:p>
        </p:txBody>
      </p:sp>
      <p:sp>
        <p:nvSpPr>
          <p:cNvPr id="54283" name="Rectangle 11"/>
          <p:cNvSpPr>
            <a:spLocks noChangeArrowheads="1"/>
          </p:cNvSpPr>
          <p:nvPr/>
        </p:nvSpPr>
        <p:spPr bwMode="auto">
          <a:xfrm>
            <a:off x="5638800" y="3886200"/>
            <a:ext cx="2971800" cy="1447800"/>
          </a:xfrm>
          <a:prstGeom prst="rect">
            <a:avLst/>
          </a:prstGeom>
          <a:noFill/>
          <a:ln w="9525">
            <a:solidFill>
              <a:srgbClr val="0066FF"/>
            </a:solidFill>
            <a:miter lim="800000"/>
            <a:headEnd/>
            <a:tailEnd/>
          </a:ln>
          <a:effectLst>
            <a:outerShdw dist="107763" dir="8100000" algn="ctr" rotWithShape="0">
              <a:schemeClr val="bg2">
                <a:alpha val="50000"/>
              </a:schemeClr>
            </a:outerShdw>
          </a:effectLst>
        </p:spPr>
        <p:txBody>
          <a:bodyPr wrap="none" anchor="ctr"/>
          <a:lstStyle/>
          <a:p>
            <a:pPr>
              <a:defRPr/>
            </a:pPr>
            <a:endParaRPr lang="en-US" sz="2000">
              <a:latin typeface="+mj-lt"/>
            </a:endParaRPr>
          </a:p>
        </p:txBody>
      </p:sp>
      <p:sp>
        <p:nvSpPr>
          <p:cNvPr id="54284" name="Line 12"/>
          <p:cNvSpPr>
            <a:spLocks noChangeShapeType="1"/>
          </p:cNvSpPr>
          <p:nvPr/>
        </p:nvSpPr>
        <p:spPr bwMode="auto">
          <a:xfrm flipH="1">
            <a:off x="5105400" y="4114800"/>
            <a:ext cx="533400" cy="0"/>
          </a:xfrm>
          <a:prstGeom prst="line">
            <a:avLst/>
          </a:prstGeom>
          <a:noFill/>
          <a:ln w="9525">
            <a:solidFill>
              <a:srgbClr val="CC0000"/>
            </a:solidFill>
            <a:round/>
            <a:headEnd/>
            <a:tailEnd type="triangle" w="med" len="med"/>
          </a:ln>
        </p:spPr>
        <p:txBody>
          <a:bodyPr/>
          <a:lstStyle/>
          <a:p>
            <a:pPr>
              <a:defRPr/>
            </a:pPr>
            <a:endParaRPr lang="id-ID" sz="2000">
              <a:latin typeface="+mj-lt"/>
            </a:endParaRPr>
          </a:p>
        </p:txBody>
      </p:sp>
      <p:sp>
        <p:nvSpPr>
          <p:cNvPr id="54285" name="Line 13"/>
          <p:cNvSpPr>
            <a:spLocks noChangeShapeType="1"/>
          </p:cNvSpPr>
          <p:nvPr/>
        </p:nvSpPr>
        <p:spPr bwMode="auto">
          <a:xfrm flipH="1">
            <a:off x="3200400" y="4114800"/>
            <a:ext cx="533400" cy="0"/>
          </a:xfrm>
          <a:prstGeom prst="line">
            <a:avLst/>
          </a:prstGeom>
          <a:noFill/>
          <a:ln w="9525">
            <a:solidFill>
              <a:srgbClr val="CC0000"/>
            </a:solidFill>
            <a:round/>
            <a:headEnd/>
            <a:tailEnd type="triangle" w="med" len="med"/>
          </a:ln>
        </p:spPr>
        <p:txBody>
          <a:bodyPr/>
          <a:lstStyle/>
          <a:p>
            <a:pPr>
              <a:defRPr/>
            </a:pPr>
            <a:endParaRPr lang="id-ID" sz="2000">
              <a:latin typeface="+mj-lt"/>
            </a:endParaRPr>
          </a:p>
        </p:txBody>
      </p:sp>
      <p:sp>
        <p:nvSpPr>
          <p:cNvPr id="54286" name="Line 14"/>
          <p:cNvSpPr>
            <a:spLocks noChangeShapeType="1"/>
          </p:cNvSpPr>
          <p:nvPr/>
        </p:nvSpPr>
        <p:spPr bwMode="auto">
          <a:xfrm>
            <a:off x="3200400" y="4800600"/>
            <a:ext cx="533400" cy="0"/>
          </a:xfrm>
          <a:prstGeom prst="line">
            <a:avLst/>
          </a:prstGeom>
          <a:noFill/>
          <a:ln w="9525">
            <a:solidFill>
              <a:srgbClr val="CC0000"/>
            </a:solidFill>
            <a:round/>
            <a:headEnd/>
            <a:tailEnd type="triangle" w="med" len="med"/>
          </a:ln>
        </p:spPr>
        <p:txBody>
          <a:bodyPr/>
          <a:lstStyle/>
          <a:p>
            <a:pPr>
              <a:defRPr/>
            </a:pPr>
            <a:endParaRPr lang="id-ID" sz="2000">
              <a:latin typeface="+mj-lt"/>
            </a:endParaRPr>
          </a:p>
        </p:txBody>
      </p:sp>
      <p:sp>
        <p:nvSpPr>
          <p:cNvPr id="54287" name="Line 15"/>
          <p:cNvSpPr>
            <a:spLocks noChangeShapeType="1"/>
          </p:cNvSpPr>
          <p:nvPr/>
        </p:nvSpPr>
        <p:spPr bwMode="auto">
          <a:xfrm>
            <a:off x="5105400" y="4648200"/>
            <a:ext cx="533400" cy="0"/>
          </a:xfrm>
          <a:prstGeom prst="line">
            <a:avLst/>
          </a:prstGeom>
          <a:noFill/>
          <a:ln w="9525">
            <a:solidFill>
              <a:srgbClr val="CC0000"/>
            </a:solidFill>
            <a:round/>
            <a:headEnd/>
            <a:tailEnd type="triangle" w="med" len="med"/>
          </a:ln>
        </p:spPr>
        <p:txBody>
          <a:bodyPr/>
          <a:lstStyle/>
          <a:p>
            <a:pPr>
              <a:defRPr/>
            </a:pPr>
            <a:endParaRPr lang="id-ID" sz="2000">
              <a:latin typeface="+mj-lt"/>
            </a:endParaRPr>
          </a:p>
        </p:txBody>
      </p:sp>
      <p:sp>
        <p:nvSpPr>
          <p:cNvPr id="54290" name="Line 18"/>
          <p:cNvSpPr>
            <a:spLocks noChangeShapeType="1"/>
          </p:cNvSpPr>
          <p:nvPr/>
        </p:nvSpPr>
        <p:spPr bwMode="auto">
          <a:xfrm>
            <a:off x="5105400" y="4876800"/>
            <a:ext cx="304800" cy="0"/>
          </a:xfrm>
          <a:prstGeom prst="line">
            <a:avLst/>
          </a:prstGeom>
          <a:noFill/>
          <a:ln w="9525">
            <a:solidFill>
              <a:srgbClr val="CC0000"/>
            </a:solidFill>
            <a:round/>
            <a:headEnd/>
            <a:tailEnd/>
          </a:ln>
        </p:spPr>
        <p:txBody>
          <a:bodyPr/>
          <a:lstStyle/>
          <a:p>
            <a:pPr>
              <a:defRPr/>
            </a:pPr>
            <a:endParaRPr lang="id-ID" sz="2000">
              <a:latin typeface="+mj-lt"/>
            </a:endParaRPr>
          </a:p>
        </p:txBody>
      </p:sp>
      <p:sp>
        <p:nvSpPr>
          <p:cNvPr id="54291" name="Line 19"/>
          <p:cNvSpPr>
            <a:spLocks noChangeShapeType="1"/>
          </p:cNvSpPr>
          <p:nvPr/>
        </p:nvSpPr>
        <p:spPr bwMode="auto">
          <a:xfrm flipV="1">
            <a:off x="5410200" y="4800600"/>
            <a:ext cx="0" cy="76200"/>
          </a:xfrm>
          <a:prstGeom prst="line">
            <a:avLst/>
          </a:prstGeom>
          <a:noFill/>
          <a:ln w="9525">
            <a:solidFill>
              <a:srgbClr val="CC0000"/>
            </a:solidFill>
            <a:round/>
            <a:headEnd/>
            <a:tailEnd/>
          </a:ln>
        </p:spPr>
        <p:txBody>
          <a:bodyPr/>
          <a:lstStyle/>
          <a:p>
            <a:pPr>
              <a:defRPr/>
            </a:pPr>
            <a:endParaRPr lang="id-ID" sz="2000">
              <a:latin typeface="+mj-lt"/>
            </a:endParaRPr>
          </a:p>
        </p:txBody>
      </p:sp>
      <p:sp>
        <p:nvSpPr>
          <p:cNvPr id="54292" name="Line 20"/>
          <p:cNvSpPr>
            <a:spLocks noChangeShapeType="1"/>
          </p:cNvSpPr>
          <p:nvPr/>
        </p:nvSpPr>
        <p:spPr bwMode="auto">
          <a:xfrm flipH="1">
            <a:off x="5181600" y="4800600"/>
            <a:ext cx="228600" cy="0"/>
          </a:xfrm>
          <a:prstGeom prst="line">
            <a:avLst/>
          </a:prstGeom>
          <a:noFill/>
          <a:ln w="9525">
            <a:solidFill>
              <a:srgbClr val="CC0000"/>
            </a:solidFill>
            <a:round/>
            <a:headEnd/>
            <a:tailEnd type="triangle" w="med" len="med"/>
          </a:ln>
        </p:spPr>
        <p:txBody>
          <a:bodyPr/>
          <a:lstStyle/>
          <a:p>
            <a:pPr>
              <a:defRPr/>
            </a:pPr>
            <a:endParaRPr lang="id-ID" sz="2000">
              <a:latin typeface="+mj-lt"/>
            </a:endParaRPr>
          </a:p>
        </p:txBody>
      </p:sp>
      <p:sp>
        <p:nvSpPr>
          <p:cNvPr id="19" name="Slide Number Placeholder 18"/>
          <p:cNvSpPr>
            <a:spLocks noGrp="1"/>
          </p:cNvSpPr>
          <p:nvPr>
            <p:ph type="sldNum" sz="quarter" idx="12"/>
          </p:nvPr>
        </p:nvSpPr>
        <p:spPr/>
        <p:txBody>
          <a:bodyPr/>
          <a:lstStyle/>
          <a:p>
            <a:pPr>
              <a:defRPr/>
            </a:pPr>
            <a:fld id="{019895F2-E205-45D2-96FB-09ECEE95D297}" type="slidenum">
              <a:rPr lang="en-US" smtClean="0"/>
              <a:pPr>
                <a:defRPr/>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42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4276"/>
                                        </p:tgtEl>
                                        <p:attrNameLst>
                                          <p:attrName>style.visibility</p:attrName>
                                        </p:attrNameLst>
                                      </p:cBhvr>
                                      <p:to>
                                        <p:strVal val="visible"/>
                                      </p:to>
                                    </p:set>
                                    <p:anim calcmode="lin" valueType="num">
                                      <p:cBhvr additive="base">
                                        <p:cTn id="11" dur="1000" fill="hold"/>
                                        <p:tgtEl>
                                          <p:spTgt spid="54276"/>
                                        </p:tgtEl>
                                        <p:attrNameLst>
                                          <p:attrName>ppt_x</p:attrName>
                                        </p:attrNameLst>
                                      </p:cBhvr>
                                      <p:tavLst>
                                        <p:tav tm="0">
                                          <p:val>
                                            <p:strVal val="#ppt_x"/>
                                          </p:val>
                                        </p:tav>
                                        <p:tav tm="100000">
                                          <p:val>
                                            <p:strVal val="#ppt_x"/>
                                          </p:val>
                                        </p:tav>
                                      </p:tavLst>
                                    </p:anim>
                                    <p:anim calcmode="lin" valueType="num">
                                      <p:cBhvr additive="base">
                                        <p:cTn id="12" dur="1000" fill="hold"/>
                                        <p:tgtEl>
                                          <p:spTgt spid="5427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4278"/>
                                        </p:tgtEl>
                                        <p:attrNameLst>
                                          <p:attrName>style.visibility</p:attrName>
                                        </p:attrNameLst>
                                      </p:cBhvr>
                                      <p:to>
                                        <p:strVal val="visible"/>
                                      </p:to>
                                    </p:set>
                                    <p:animEffect transition="in" filter="checkerboard(across)">
                                      <p:cBhvr>
                                        <p:cTn id="17" dur="1000"/>
                                        <p:tgtEl>
                                          <p:spTgt spid="54278"/>
                                        </p:tgtEl>
                                      </p:cBhvr>
                                    </p:animEffect>
                                  </p:childTnLst>
                                </p:cTn>
                              </p:par>
                              <p:par>
                                <p:cTn id="18" presetID="5" presetClass="entr" presetSubtype="10" fill="hold" nodeType="withEffect">
                                  <p:stCondLst>
                                    <p:cond delay="0"/>
                                  </p:stCondLst>
                                  <p:childTnLst>
                                    <p:set>
                                      <p:cBhvr>
                                        <p:cTn id="19" dur="1" fill="hold">
                                          <p:stCondLst>
                                            <p:cond delay="0"/>
                                          </p:stCondLst>
                                        </p:cTn>
                                        <p:tgtEl>
                                          <p:spTgt spid="54279"/>
                                        </p:tgtEl>
                                        <p:attrNameLst>
                                          <p:attrName>style.visibility</p:attrName>
                                        </p:attrNameLst>
                                      </p:cBhvr>
                                      <p:to>
                                        <p:strVal val="visible"/>
                                      </p:to>
                                    </p:set>
                                    <p:animEffect transition="in" filter="checkerboard(across)">
                                      <p:cBhvr>
                                        <p:cTn id="20" dur="1000"/>
                                        <p:tgtEl>
                                          <p:spTgt spid="54279"/>
                                        </p:tgtEl>
                                      </p:cBhvr>
                                    </p:animEffect>
                                  </p:childTnLst>
                                </p:cTn>
                              </p:par>
                              <p:par>
                                <p:cTn id="21" presetID="4" presetClass="entr" presetSubtype="16" fill="hold" nodeType="withEffect">
                                  <p:stCondLst>
                                    <p:cond delay="0"/>
                                  </p:stCondLst>
                                  <p:childTnLst>
                                    <p:set>
                                      <p:cBhvr>
                                        <p:cTn id="22" dur="1" fill="hold">
                                          <p:stCondLst>
                                            <p:cond delay="0"/>
                                          </p:stCondLst>
                                        </p:cTn>
                                        <p:tgtEl>
                                          <p:spTgt spid="54275">
                                            <p:txEl>
                                              <p:pRg st="2" end="2"/>
                                            </p:txEl>
                                          </p:spTgt>
                                        </p:tgtEl>
                                        <p:attrNameLst>
                                          <p:attrName>style.visibility</p:attrName>
                                        </p:attrNameLst>
                                      </p:cBhvr>
                                      <p:to>
                                        <p:strVal val="visible"/>
                                      </p:to>
                                    </p:set>
                                    <p:animEffect transition="in" filter="box(in)">
                                      <p:cBhvr>
                                        <p:cTn id="23" dur="1000"/>
                                        <p:tgtEl>
                                          <p:spTgt spid="54275">
                                            <p:txEl>
                                              <p:pRg st="2" end="2"/>
                                            </p:txEl>
                                          </p:spTgt>
                                        </p:tgtEl>
                                      </p:cBhvr>
                                    </p:animEffect>
                                  </p:childTnLst>
                                </p:cTn>
                              </p:par>
                              <p:par>
                                <p:cTn id="24" presetID="4" presetClass="entr" presetSubtype="32" fill="hold" grpId="0" nodeType="withEffect">
                                  <p:stCondLst>
                                    <p:cond delay="0"/>
                                  </p:stCondLst>
                                  <p:childTnLst>
                                    <p:set>
                                      <p:cBhvr>
                                        <p:cTn id="25" dur="1" fill="hold">
                                          <p:stCondLst>
                                            <p:cond delay="0"/>
                                          </p:stCondLst>
                                        </p:cTn>
                                        <p:tgtEl>
                                          <p:spTgt spid="54277"/>
                                        </p:tgtEl>
                                        <p:attrNameLst>
                                          <p:attrName>style.visibility</p:attrName>
                                        </p:attrNameLst>
                                      </p:cBhvr>
                                      <p:to>
                                        <p:strVal val="visible"/>
                                      </p:to>
                                    </p:set>
                                    <p:animEffect transition="in" filter="box(out)">
                                      <p:cBhvr>
                                        <p:cTn id="26" dur="1000"/>
                                        <p:tgtEl>
                                          <p:spTgt spid="54277"/>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4275">
                                            <p:txEl>
                                              <p:pRg st="6" end="6"/>
                                            </p:txEl>
                                          </p:spTgt>
                                        </p:tgtEl>
                                        <p:attrNameLst>
                                          <p:attrName>style.visibility</p:attrName>
                                        </p:attrNameLst>
                                      </p:cBhvr>
                                      <p:to>
                                        <p:strVal val="visible"/>
                                      </p:to>
                                    </p:set>
                                    <p:animEffect transition="in" filter="box(in)">
                                      <p:cBhvr>
                                        <p:cTn id="31" dur="1000"/>
                                        <p:tgtEl>
                                          <p:spTgt spid="54275">
                                            <p:txEl>
                                              <p:pRg st="6" end="6"/>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54280"/>
                                        </p:tgtEl>
                                        <p:attrNameLst>
                                          <p:attrName>style.visibility</p:attrName>
                                        </p:attrNameLst>
                                      </p:cBhvr>
                                      <p:to>
                                        <p:strVal val="visible"/>
                                      </p:to>
                                    </p:set>
                                    <p:animEffect transition="in" filter="checkerboard(across)">
                                      <p:cBhvr>
                                        <p:cTn id="34" dur="1000"/>
                                        <p:tgtEl>
                                          <p:spTgt spid="54280"/>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54281"/>
                                        </p:tgtEl>
                                        <p:attrNameLst>
                                          <p:attrName>style.visibility</p:attrName>
                                        </p:attrNameLst>
                                      </p:cBhvr>
                                      <p:to>
                                        <p:strVal val="visible"/>
                                      </p:to>
                                    </p:set>
                                    <p:animEffect transition="in" filter="diamond(in)">
                                      <p:cBhvr>
                                        <p:cTn id="39" dur="1000"/>
                                        <p:tgtEl>
                                          <p:spTgt spid="54281"/>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54282"/>
                                        </p:tgtEl>
                                        <p:attrNameLst>
                                          <p:attrName>style.visibility</p:attrName>
                                        </p:attrNameLst>
                                      </p:cBhvr>
                                      <p:to>
                                        <p:strVal val="visible"/>
                                      </p:to>
                                    </p:set>
                                    <p:animEffect transition="in" filter="diamond(in)">
                                      <p:cBhvr>
                                        <p:cTn id="42" dur="1000"/>
                                        <p:tgtEl>
                                          <p:spTgt spid="54282"/>
                                        </p:tgtEl>
                                      </p:cBhvr>
                                    </p:animEffect>
                                  </p:childTnLst>
                                </p:cTn>
                              </p:par>
                              <p:par>
                                <p:cTn id="43" presetID="8" presetClass="entr" presetSubtype="16" fill="hold" grpId="0" nodeType="withEffect">
                                  <p:stCondLst>
                                    <p:cond delay="0"/>
                                  </p:stCondLst>
                                  <p:childTnLst>
                                    <p:set>
                                      <p:cBhvr>
                                        <p:cTn id="44" dur="1" fill="hold">
                                          <p:stCondLst>
                                            <p:cond delay="0"/>
                                          </p:stCondLst>
                                        </p:cTn>
                                        <p:tgtEl>
                                          <p:spTgt spid="54283"/>
                                        </p:tgtEl>
                                        <p:attrNameLst>
                                          <p:attrName>style.visibility</p:attrName>
                                        </p:attrNameLst>
                                      </p:cBhvr>
                                      <p:to>
                                        <p:strVal val="visible"/>
                                      </p:to>
                                    </p:set>
                                    <p:animEffect transition="in" filter="diamond(in)">
                                      <p:cBhvr>
                                        <p:cTn id="45" dur="1000"/>
                                        <p:tgtEl>
                                          <p:spTgt spid="54283"/>
                                        </p:tgtEl>
                                      </p:cBhvr>
                                    </p:animEffect>
                                  </p:childTnLst>
                                </p:cTn>
                              </p:par>
                              <p:par>
                                <p:cTn id="46" presetID="8" presetClass="entr" presetSubtype="32" fill="hold" nodeType="withEffect">
                                  <p:stCondLst>
                                    <p:cond delay="0"/>
                                  </p:stCondLst>
                                  <p:childTnLst>
                                    <p:set>
                                      <p:cBhvr>
                                        <p:cTn id="47" dur="1" fill="hold">
                                          <p:stCondLst>
                                            <p:cond delay="0"/>
                                          </p:stCondLst>
                                        </p:cTn>
                                        <p:tgtEl>
                                          <p:spTgt spid="54275">
                                            <p:txEl>
                                              <p:pRg st="9" end="9"/>
                                            </p:txEl>
                                          </p:spTgt>
                                        </p:tgtEl>
                                        <p:attrNameLst>
                                          <p:attrName>style.visibility</p:attrName>
                                        </p:attrNameLst>
                                      </p:cBhvr>
                                      <p:to>
                                        <p:strVal val="visible"/>
                                      </p:to>
                                    </p:set>
                                    <p:animEffect transition="in" filter="diamond(out)">
                                      <p:cBhvr>
                                        <p:cTn id="48" dur="1000"/>
                                        <p:tgtEl>
                                          <p:spTgt spid="54275">
                                            <p:txEl>
                                              <p:pRg st="9" end="9"/>
                                            </p:txEl>
                                          </p:spTgt>
                                        </p:tgtEl>
                                      </p:cBhvr>
                                    </p:animEffect>
                                  </p:childTnLst>
                                </p:cTn>
                              </p:par>
                              <p:par>
                                <p:cTn id="49" presetID="8" presetClass="entr" presetSubtype="32" fill="hold" nodeType="withEffect">
                                  <p:stCondLst>
                                    <p:cond delay="0"/>
                                  </p:stCondLst>
                                  <p:childTnLst>
                                    <p:set>
                                      <p:cBhvr>
                                        <p:cTn id="50" dur="1" fill="hold">
                                          <p:stCondLst>
                                            <p:cond delay="0"/>
                                          </p:stCondLst>
                                        </p:cTn>
                                        <p:tgtEl>
                                          <p:spTgt spid="54275">
                                            <p:txEl>
                                              <p:pRg st="10" end="10"/>
                                            </p:txEl>
                                          </p:spTgt>
                                        </p:tgtEl>
                                        <p:attrNameLst>
                                          <p:attrName>style.visibility</p:attrName>
                                        </p:attrNameLst>
                                      </p:cBhvr>
                                      <p:to>
                                        <p:strVal val="visible"/>
                                      </p:to>
                                    </p:set>
                                    <p:animEffect transition="in" filter="diamond(out)">
                                      <p:cBhvr>
                                        <p:cTn id="51" dur="1000"/>
                                        <p:tgtEl>
                                          <p:spTgt spid="54275">
                                            <p:txEl>
                                              <p:pRg st="10" end="10"/>
                                            </p:txEl>
                                          </p:spTgt>
                                        </p:tgtEl>
                                      </p:cBhvr>
                                    </p:animEffect>
                                  </p:childTnLst>
                                </p:cTn>
                              </p:par>
                              <p:par>
                                <p:cTn id="52" presetID="2" presetClass="entr" presetSubtype="2" fill="hold" nodeType="withEffect">
                                  <p:stCondLst>
                                    <p:cond delay="0"/>
                                  </p:stCondLst>
                                  <p:childTnLst>
                                    <p:set>
                                      <p:cBhvr>
                                        <p:cTn id="53" dur="1" fill="hold">
                                          <p:stCondLst>
                                            <p:cond delay="0"/>
                                          </p:stCondLst>
                                        </p:cTn>
                                        <p:tgtEl>
                                          <p:spTgt spid="54286"/>
                                        </p:tgtEl>
                                        <p:attrNameLst>
                                          <p:attrName>style.visibility</p:attrName>
                                        </p:attrNameLst>
                                      </p:cBhvr>
                                      <p:to>
                                        <p:strVal val="visible"/>
                                      </p:to>
                                    </p:set>
                                    <p:anim calcmode="lin" valueType="num">
                                      <p:cBhvr additive="base">
                                        <p:cTn id="54" dur="1000" fill="hold"/>
                                        <p:tgtEl>
                                          <p:spTgt spid="54286"/>
                                        </p:tgtEl>
                                        <p:attrNameLst>
                                          <p:attrName>ppt_x</p:attrName>
                                        </p:attrNameLst>
                                      </p:cBhvr>
                                      <p:tavLst>
                                        <p:tav tm="0">
                                          <p:val>
                                            <p:strVal val="1+#ppt_w/2"/>
                                          </p:val>
                                        </p:tav>
                                        <p:tav tm="100000">
                                          <p:val>
                                            <p:strVal val="#ppt_x"/>
                                          </p:val>
                                        </p:tav>
                                      </p:tavLst>
                                    </p:anim>
                                    <p:anim calcmode="lin" valueType="num">
                                      <p:cBhvr additive="base">
                                        <p:cTn id="55" dur="1000" fill="hold"/>
                                        <p:tgtEl>
                                          <p:spTgt spid="54286"/>
                                        </p:tgtEl>
                                        <p:attrNameLst>
                                          <p:attrName>ppt_y</p:attrName>
                                        </p:attrNameLst>
                                      </p:cBhvr>
                                      <p:tavLst>
                                        <p:tav tm="0">
                                          <p:val>
                                            <p:strVal val="#ppt_y"/>
                                          </p:val>
                                        </p:tav>
                                        <p:tav tm="100000">
                                          <p:val>
                                            <p:strVal val="#ppt_y"/>
                                          </p:val>
                                        </p:tav>
                                      </p:tavLst>
                                    </p:anim>
                                  </p:childTnLst>
                                </p:cTn>
                              </p:par>
                              <p:par>
                                <p:cTn id="56" presetID="2" presetClass="entr" presetSubtype="2" fill="hold" nodeType="withEffect">
                                  <p:stCondLst>
                                    <p:cond delay="0"/>
                                  </p:stCondLst>
                                  <p:childTnLst>
                                    <p:set>
                                      <p:cBhvr>
                                        <p:cTn id="57" dur="1" fill="hold">
                                          <p:stCondLst>
                                            <p:cond delay="0"/>
                                          </p:stCondLst>
                                        </p:cTn>
                                        <p:tgtEl>
                                          <p:spTgt spid="54285"/>
                                        </p:tgtEl>
                                        <p:attrNameLst>
                                          <p:attrName>style.visibility</p:attrName>
                                        </p:attrNameLst>
                                      </p:cBhvr>
                                      <p:to>
                                        <p:strVal val="visible"/>
                                      </p:to>
                                    </p:set>
                                    <p:anim calcmode="lin" valueType="num">
                                      <p:cBhvr additive="base">
                                        <p:cTn id="58" dur="1000" fill="hold"/>
                                        <p:tgtEl>
                                          <p:spTgt spid="54285"/>
                                        </p:tgtEl>
                                        <p:attrNameLst>
                                          <p:attrName>ppt_x</p:attrName>
                                        </p:attrNameLst>
                                      </p:cBhvr>
                                      <p:tavLst>
                                        <p:tav tm="0">
                                          <p:val>
                                            <p:strVal val="1+#ppt_w/2"/>
                                          </p:val>
                                        </p:tav>
                                        <p:tav tm="100000">
                                          <p:val>
                                            <p:strVal val="#ppt_x"/>
                                          </p:val>
                                        </p:tav>
                                      </p:tavLst>
                                    </p:anim>
                                    <p:anim calcmode="lin" valueType="num">
                                      <p:cBhvr additive="base">
                                        <p:cTn id="59" dur="1000" fill="hold"/>
                                        <p:tgtEl>
                                          <p:spTgt spid="54285"/>
                                        </p:tgtEl>
                                        <p:attrNameLst>
                                          <p:attrName>ppt_y</p:attrName>
                                        </p:attrNameLst>
                                      </p:cBhvr>
                                      <p:tavLst>
                                        <p:tav tm="0">
                                          <p:val>
                                            <p:strVal val="#ppt_y"/>
                                          </p:val>
                                        </p:tav>
                                        <p:tav tm="100000">
                                          <p:val>
                                            <p:strVal val="#ppt_y"/>
                                          </p:val>
                                        </p:tav>
                                      </p:tavLst>
                                    </p:anim>
                                  </p:childTnLst>
                                </p:cTn>
                              </p:par>
                              <p:par>
                                <p:cTn id="60" presetID="2" presetClass="entr" presetSubtype="8" fill="hold" nodeType="withEffect">
                                  <p:stCondLst>
                                    <p:cond delay="0"/>
                                  </p:stCondLst>
                                  <p:childTnLst>
                                    <p:set>
                                      <p:cBhvr>
                                        <p:cTn id="61" dur="1" fill="hold">
                                          <p:stCondLst>
                                            <p:cond delay="0"/>
                                          </p:stCondLst>
                                        </p:cTn>
                                        <p:tgtEl>
                                          <p:spTgt spid="54284"/>
                                        </p:tgtEl>
                                        <p:attrNameLst>
                                          <p:attrName>style.visibility</p:attrName>
                                        </p:attrNameLst>
                                      </p:cBhvr>
                                      <p:to>
                                        <p:strVal val="visible"/>
                                      </p:to>
                                    </p:set>
                                    <p:anim calcmode="lin" valueType="num">
                                      <p:cBhvr additive="base">
                                        <p:cTn id="62" dur="1000" fill="hold"/>
                                        <p:tgtEl>
                                          <p:spTgt spid="54284"/>
                                        </p:tgtEl>
                                        <p:attrNameLst>
                                          <p:attrName>ppt_x</p:attrName>
                                        </p:attrNameLst>
                                      </p:cBhvr>
                                      <p:tavLst>
                                        <p:tav tm="0">
                                          <p:val>
                                            <p:strVal val="0-#ppt_w/2"/>
                                          </p:val>
                                        </p:tav>
                                        <p:tav tm="100000">
                                          <p:val>
                                            <p:strVal val="#ppt_x"/>
                                          </p:val>
                                        </p:tav>
                                      </p:tavLst>
                                    </p:anim>
                                    <p:anim calcmode="lin" valueType="num">
                                      <p:cBhvr additive="base">
                                        <p:cTn id="63" dur="1000" fill="hold"/>
                                        <p:tgtEl>
                                          <p:spTgt spid="54284"/>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4287"/>
                                        </p:tgtEl>
                                        <p:attrNameLst>
                                          <p:attrName>style.visibility</p:attrName>
                                        </p:attrNameLst>
                                      </p:cBhvr>
                                      <p:to>
                                        <p:strVal val="visible"/>
                                      </p:to>
                                    </p:set>
                                    <p:anim calcmode="lin" valueType="num">
                                      <p:cBhvr additive="base">
                                        <p:cTn id="66" dur="1000" fill="hold"/>
                                        <p:tgtEl>
                                          <p:spTgt spid="54287"/>
                                        </p:tgtEl>
                                        <p:attrNameLst>
                                          <p:attrName>ppt_x</p:attrName>
                                        </p:attrNameLst>
                                      </p:cBhvr>
                                      <p:tavLst>
                                        <p:tav tm="0">
                                          <p:val>
                                            <p:strVal val="0-#ppt_w/2"/>
                                          </p:val>
                                        </p:tav>
                                        <p:tav tm="100000">
                                          <p:val>
                                            <p:strVal val="#ppt_x"/>
                                          </p:val>
                                        </p:tav>
                                      </p:tavLst>
                                    </p:anim>
                                    <p:anim calcmode="lin" valueType="num">
                                      <p:cBhvr additive="base">
                                        <p:cTn id="67" dur="1000" fill="hold"/>
                                        <p:tgtEl>
                                          <p:spTgt spid="54287"/>
                                        </p:tgtEl>
                                        <p:attrNameLst>
                                          <p:attrName>ppt_y</p:attrName>
                                        </p:attrNameLst>
                                      </p:cBhvr>
                                      <p:tavLst>
                                        <p:tav tm="0">
                                          <p:val>
                                            <p:strVal val="#ppt_y"/>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54290"/>
                                        </p:tgtEl>
                                        <p:attrNameLst>
                                          <p:attrName>style.visibility</p:attrName>
                                        </p:attrNameLst>
                                      </p:cBhvr>
                                      <p:to>
                                        <p:strVal val="visible"/>
                                      </p:to>
                                    </p:set>
                                    <p:anim calcmode="lin" valueType="num">
                                      <p:cBhvr additive="base">
                                        <p:cTn id="70" dur="1000" fill="hold"/>
                                        <p:tgtEl>
                                          <p:spTgt spid="54290"/>
                                        </p:tgtEl>
                                        <p:attrNameLst>
                                          <p:attrName>ppt_x</p:attrName>
                                        </p:attrNameLst>
                                      </p:cBhvr>
                                      <p:tavLst>
                                        <p:tav tm="0">
                                          <p:val>
                                            <p:strVal val="#ppt_x"/>
                                          </p:val>
                                        </p:tav>
                                        <p:tav tm="100000">
                                          <p:val>
                                            <p:strVal val="#ppt_x"/>
                                          </p:val>
                                        </p:tav>
                                      </p:tavLst>
                                    </p:anim>
                                    <p:anim calcmode="lin" valueType="num">
                                      <p:cBhvr additive="base">
                                        <p:cTn id="71" dur="1000" fill="hold"/>
                                        <p:tgtEl>
                                          <p:spTgt spid="54290"/>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54292"/>
                                        </p:tgtEl>
                                        <p:attrNameLst>
                                          <p:attrName>style.visibility</p:attrName>
                                        </p:attrNameLst>
                                      </p:cBhvr>
                                      <p:to>
                                        <p:strVal val="visible"/>
                                      </p:to>
                                    </p:set>
                                    <p:anim calcmode="lin" valueType="num">
                                      <p:cBhvr additive="base">
                                        <p:cTn id="74" dur="1000" fill="hold"/>
                                        <p:tgtEl>
                                          <p:spTgt spid="54292"/>
                                        </p:tgtEl>
                                        <p:attrNameLst>
                                          <p:attrName>ppt_x</p:attrName>
                                        </p:attrNameLst>
                                      </p:cBhvr>
                                      <p:tavLst>
                                        <p:tav tm="0">
                                          <p:val>
                                            <p:strVal val="#ppt_x"/>
                                          </p:val>
                                        </p:tav>
                                        <p:tav tm="100000">
                                          <p:val>
                                            <p:strVal val="#ppt_x"/>
                                          </p:val>
                                        </p:tav>
                                      </p:tavLst>
                                    </p:anim>
                                    <p:anim calcmode="lin" valueType="num">
                                      <p:cBhvr additive="base">
                                        <p:cTn id="75" dur="1000" fill="hold"/>
                                        <p:tgtEl>
                                          <p:spTgt spid="5429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54291"/>
                                        </p:tgtEl>
                                        <p:attrNameLst>
                                          <p:attrName>style.visibility</p:attrName>
                                        </p:attrNameLst>
                                      </p:cBhvr>
                                      <p:to>
                                        <p:strVal val="visible"/>
                                      </p:to>
                                    </p:set>
                                    <p:anim calcmode="lin" valueType="num">
                                      <p:cBhvr additive="base">
                                        <p:cTn id="78" dur="1000" fill="hold"/>
                                        <p:tgtEl>
                                          <p:spTgt spid="54291"/>
                                        </p:tgtEl>
                                        <p:attrNameLst>
                                          <p:attrName>ppt_x</p:attrName>
                                        </p:attrNameLst>
                                      </p:cBhvr>
                                      <p:tavLst>
                                        <p:tav tm="0">
                                          <p:val>
                                            <p:strVal val="#ppt_x"/>
                                          </p:val>
                                        </p:tav>
                                        <p:tav tm="100000">
                                          <p:val>
                                            <p:strVal val="#ppt_x"/>
                                          </p:val>
                                        </p:tav>
                                      </p:tavLst>
                                    </p:anim>
                                    <p:anim calcmode="lin" valueType="num">
                                      <p:cBhvr additive="base">
                                        <p:cTn id="79" dur="1000" fill="hold"/>
                                        <p:tgtEl>
                                          <p:spTgt spid="54291"/>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54275">
                                            <p:txEl>
                                              <p:pRg st="8" end="8"/>
                                            </p:txEl>
                                          </p:spTgt>
                                        </p:tgtEl>
                                        <p:attrNameLst>
                                          <p:attrName>style.visibility</p:attrName>
                                        </p:attrNameLst>
                                      </p:cBhvr>
                                      <p:to>
                                        <p:strVal val="visible"/>
                                      </p:to>
                                    </p:set>
                                    <p:anim calcmode="lin" valueType="num">
                                      <p:cBhvr additive="base">
                                        <p:cTn id="82" dur="1000" fill="hold"/>
                                        <p:tgtEl>
                                          <p:spTgt spid="54275">
                                            <p:txEl>
                                              <p:pRg st="8" end="8"/>
                                            </p:txEl>
                                          </p:spTgt>
                                        </p:tgtEl>
                                        <p:attrNameLst>
                                          <p:attrName>ppt_x</p:attrName>
                                        </p:attrNameLst>
                                      </p:cBhvr>
                                      <p:tavLst>
                                        <p:tav tm="0">
                                          <p:val>
                                            <p:strVal val="#ppt_x"/>
                                          </p:val>
                                        </p:tav>
                                        <p:tav tm="100000">
                                          <p:val>
                                            <p:strVal val="#ppt_x"/>
                                          </p:val>
                                        </p:tav>
                                      </p:tavLst>
                                    </p:anim>
                                    <p:anim calcmode="lin" valueType="num">
                                      <p:cBhvr additive="base">
                                        <p:cTn id="83" dur="1000" fill="hold"/>
                                        <p:tgtEl>
                                          <p:spTgt spid="54275">
                                            <p:txEl>
                                              <p:pRg st="8" end="8"/>
                                            </p:txEl>
                                          </p:spTgt>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54275">
                                            <p:txEl>
                                              <p:pRg st="8" end="8"/>
                                            </p:txEl>
                                          </p:spTgt>
                                        </p:tgtEl>
                                        <p:attrNameLst>
                                          <p:attrName>style.visibility</p:attrName>
                                        </p:attrNameLst>
                                      </p:cBhvr>
                                      <p:to>
                                        <p:strVal val="visible"/>
                                      </p:to>
                                    </p:set>
                                    <p:anim calcmode="lin" valueType="num">
                                      <p:cBhvr additive="base">
                                        <p:cTn id="86" dur="1000" fill="hold"/>
                                        <p:tgtEl>
                                          <p:spTgt spid="54275">
                                            <p:txEl>
                                              <p:pRg st="8" end="8"/>
                                            </p:txEl>
                                          </p:spTgt>
                                        </p:tgtEl>
                                        <p:attrNameLst>
                                          <p:attrName>ppt_x</p:attrName>
                                        </p:attrNameLst>
                                      </p:cBhvr>
                                      <p:tavLst>
                                        <p:tav tm="0">
                                          <p:val>
                                            <p:strVal val="#ppt_x"/>
                                          </p:val>
                                        </p:tav>
                                        <p:tav tm="100000">
                                          <p:val>
                                            <p:strVal val="#ppt_x"/>
                                          </p:val>
                                        </p:tav>
                                      </p:tavLst>
                                    </p:anim>
                                    <p:anim calcmode="lin" valueType="num">
                                      <p:cBhvr additive="base">
                                        <p:cTn id="87" dur="1000" fill="hold"/>
                                        <p:tgtEl>
                                          <p:spTgt spid="542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nimBg="1"/>
      <p:bldP spid="54277" grpId="0" animBg="1"/>
      <p:bldP spid="54280" grpId="0" animBg="1"/>
      <p:bldP spid="54281" grpId="0" animBg="1"/>
      <p:bldP spid="54282" grpId="0" animBg="1"/>
      <p:bldP spid="5428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457200" y="533400"/>
            <a:ext cx="8229600" cy="5867400"/>
          </a:xfrm>
        </p:spPr>
        <p:txBody>
          <a:bodyPr/>
          <a:lstStyle/>
          <a:p>
            <a:pPr marL="609600" indent="-609600" eaLnBrk="1" hangingPunct="1">
              <a:lnSpc>
                <a:spcPct val="90000"/>
              </a:lnSpc>
              <a:buFont typeface="Wingdings" pitchFamily="2" charset="2"/>
              <a:buNone/>
              <a:defRPr/>
            </a:pPr>
            <a:r>
              <a:rPr lang="en-US" sz="2400" dirty="0">
                <a:latin typeface="+mj-lt"/>
              </a:rPr>
              <a:t>   </a:t>
            </a:r>
            <a:r>
              <a:rPr lang="id-ID" sz="2400" dirty="0">
                <a:latin typeface="+mj-lt"/>
              </a:rPr>
              <a:t>Keterangan  :</a:t>
            </a:r>
            <a:endParaRPr lang="en-US" sz="2400" dirty="0">
              <a:latin typeface="+mj-lt"/>
            </a:endParaRPr>
          </a:p>
          <a:p>
            <a:pPr marL="609600" indent="-609600" eaLnBrk="1" hangingPunct="1">
              <a:lnSpc>
                <a:spcPct val="90000"/>
              </a:lnSpc>
              <a:buFont typeface="Wingdings" pitchFamily="2" charset="2"/>
              <a:buNone/>
              <a:defRPr/>
            </a:pPr>
            <a:endParaRPr lang="en-US" sz="2400" dirty="0">
              <a:latin typeface="+mj-lt"/>
            </a:endParaRPr>
          </a:p>
          <a:p>
            <a:pPr marL="609600" indent="-609600" eaLnBrk="1" hangingPunct="1">
              <a:lnSpc>
                <a:spcPct val="90000"/>
              </a:lnSpc>
              <a:buFont typeface="Wingdings" pitchFamily="2" charset="2"/>
              <a:buAutoNum type="arabicPeriod"/>
              <a:defRPr/>
            </a:pPr>
            <a:r>
              <a:rPr lang="id-ID" sz="2400" dirty="0">
                <a:latin typeface="+mj-lt"/>
              </a:rPr>
              <a:t>Manajer keuangan memperoleh dana / kas dari pasar modal / pasar uang dengan cara menjual </a:t>
            </a:r>
            <a:r>
              <a:rPr lang="id-ID" sz="2400" i="1" dirty="0">
                <a:latin typeface="+mj-lt"/>
              </a:rPr>
              <a:t>financial assets</a:t>
            </a:r>
            <a:r>
              <a:rPr lang="id-ID" sz="2400" dirty="0">
                <a:latin typeface="+mj-lt"/>
              </a:rPr>
              <a:t> (saham, obligasi, dan surat berharga lainnya), atau memperoleh kredit dari bank atau sumber dana lainnya.</a:t>
            </a:r>
            <a:endParaRPr lang="en-US" sz="2400" dirty="0">
              <a:latin typeface="+mj-lt"/>
            </a:endParaRPr>
          </a:p>
          <a:p>
            <a:pPr marL="609600" indent="-609600" eaLnBrk="1" hangingPunct="1">
              <a:lnSpc>
                <a:spcPct val="90000"/>
              </a:lnSpc>
              <a:buFont typeface="Wingdings" pitchFamily="2" charset="2"/>
              <a:buAutoNum type="arabicPeriod"/>
              <a:defRPr/>
            </a:pPr>
            <a:r>
              <a:rPr lang="id-ID" sz="2400" dirty="0">
                <a:latin typeface="+mj-lt"/>
              </a:rPr>
              <a:t>Dana / kas yang diperoleh tersebut diinvestasikan pada berbagai aktiva </a:t>
            </a:r>
            <a:r>
              <a:rPr lang="id-ID" sz="2400" i="1" dirty="0">
                <a:latin typeface="+mj-lt"/>
              </a:rPr>
              <a:t>(real asset</a:t>
            </a:r>
            <a:r>
              <a:rPr lang="en-US" sz="2400" i="1" dirty="0">
                <a:latin typeface="+mj-lt"/>
              </a:rPr>
              <a:t>)</a:t>
            </a:r>
            <a:r>
              <a:rPr lang="id-ID" sz="2400" i="1" dirty="0">
                <a:latin typeface="+mj-lt"/>
              </a:rPr>
              <a:t> </a:t>
            </a:r>
            <a:r>
              <a:rPr lang="en-US" sz="2400" i="1" dirty="0">
                <a:latin typeface="+mj-lt"/>
              </a:rPr>
              <a:t> </a:t>
            </a:r>
            <a:r>
              <a:rPr lang="id-ID" sz="2400" dirty="0">
                <a:latin typeface="+mj-lt"/>
              </a:rPr>
              <a:t>untuk mendanai kegiatan / operasi perusahaan, contohnya tanah, mesin</a:t>
            </a:r>
            <a:r>
              <a:rPr lang="en-US" sz="2400" dirty="0">
                <a:latin typeface="+mj-lt"/>
              </a:rPr>
              <a:t>,</a:t>
            </a:r>
            <a:r>
              <a:rPr lang="id-ID" sz="2400" dirty="0">
                <a:latin typeface="+mj-lt"/>
              </a:rPr>
              <a:t> dll.</a:t>
            </a:r>
            <a:endParaRPr lang="en-US" sz="2400" dirty="0">
              <a:latin typeface="+mj-lt"/>
            </a:endParaRPr>
          </a:p>
          <a:p>
            <a:pPr marL="609600" indent="-609600" eaLnBrk="1" hangingPunct="1">
              <a:lnSpc>
                <a:spcPct val="90000"/>
              </a:lnSpc>
              <a:buFont typeface="Wingdings" pitchFamily="2" charset="2"/>
              <a:buAutoNum type="arabicPeriod" startAt="3"/>
              <a:defRPr/>
            </a:pPr>
            <a:r>
              <a:rPr lang="id-ID" sz="2400" dirty="0">
                <a:latin typeface="+mj-lt"/>
              </a:rPr>
              <a:t>Apabila aktiva perusahaan berjalan dengan baik, maka dari </a:t>
            </a:r>
            <a:r>
              <a:rPr lang="id-ID" sz="2400" i="1" dirty="0">
                <a:latin typeface="+mj-lt"/>
              </a:rPr>
              <a:t>real asset</a:t>
            </a:r>
            <a:r>
              <a:rPr lang="id-ID" sz="2400" dirty="0">
                <a:latin typeface="+mj-lt"/>
              </a:rPr>
              <a:t> akan dihasilkan laba (berupa </a:t>
            </a:r>
            <a:r>
              <a:rPr lang="id-ID" sz="2400" i="1" dirty="0">
                <a:latin typeface="+mj-lt"/>
              </a:rPr>
              <a:t>cash in flow</a:t>
            </a:r>
            <a:r>
              <a:rPr lang="id-ID" sz="2400" dirty="0">
                <a:latin typeface="+mj-lt"/>
              </a:rPr>
              <a:t>) yang lebih besar dari jumlah yang diinvestasikan.</a:t>
            </a:r>
            <a:endParaRPr lang="en-US" sz="2400" dirty="0">
              <a:latin typeface="+mj-lt"/>
            </a:endParaRPr>
          </a:p>
          <a:p>
            <a:pPr marL="609600" indent="-609600" eaLnBrk="1" hangingPunct="1">
              <a:lnSpc>
                <a:spcPct val="90000"/>
              </a:lnSpc>
              <a:buFont typeface="Wingdings" pitchFamily="2" charset="2"/>
              <a:buAutoNum type="arabicPeriod" startAt="3"/>
              <a:defRPr/>
            </a:pPr>
            <a:r>
              <a:rPr lang="id-ID" sz="2400" dirty="0">
                <a:latin typeface="+mj-lt"/>
              </a:rPr>
              <a:t>Laba / kas yang diperoleh dapat dikembalikan kepada pemilik dana atau diinvestasikan kembali (reinvestasi) ke dalam perusahaan</a:t>
            </a:r>
            <a:endParaRPr lang="en-US" sz="2400" dirty="0">
              <a:latin typeface="+mj-lt"/>
            </a:endParaRPr>
          </a:p>
        </p:txBody>
      </p:sp>
      <p:sp>
        <p:nvSpPr>
          <p:cNvPr id="55300" name="Oval 4"/>
          <p:cNvSpPr>
            <a:spLocks noChangeArrowheads="1"/>
          </p:cNvSpPr>
          <p:nvPr/>
        </p:nvSpPr>
        <p:spPr bwMode="auto">
          <a:xfrm>
            <a:off x="457200" y="457200"/>
            <a:ext cx="2133600" cy="609600"/>
          </a:xfrm>
          <a:prstGeom prst="ellipse">
            <a:avLst/>
          </a:prstGeom>
          <a:noFill/>
          <a:ln w="9525">
            <a:solidFill>
              <a:srgbClr val="FF0000"/>
            </a:solidFill>
            <a:round/>
            <a:headEnd/>
            <a:tailEnd/>
          </a:ln>
        </p:spPr>
        <p:txBody>
          <a:bodyPr wrap="none" anchor="ctr"/>
          <a:lstStyle/>
          <a:p>
            <a:endParaRPr lang="id-ID"/>
          </a:p>
        </p:txBody>
      </p:sp>
      <p:sp>
        <p:nvSpPr>
          <p:cNvPr id="5" name="Slide Number Placeholder 4"/>
          <p:cNvSpPr>
            <a:spLocks noGrp="1"/>
          </p:cNvSpPr>
          <p:nvPr>
            <p:ph type="sldNum" sz="quarter" idx="12"/>
          </p:nvPr>
        </p:nvSpPr>
        <p:spPr/>
        <p:txBody>
          <a:bodyPr/>
          <a:lstStyle/>
          <a:p>
            <a:pPr>
              <a:defRPr/>
            </a:pPr>
            <a:fld id="{3F36D361-BE7F-421D-B318-06FDA955007A}"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861</TotalTime>
  <Words>1213</Words>
  <Application>Microsoft Office PowerPoint</Application>
  <PresentationFormat>On-screen Show (4:3)</PresentationFormat>
  <Paragraphs>191</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Aparajita</vt:lpstr>
      <vt:lpstr>Arial</vt:lpstr>
      <vt:lpstr>Calibri</vt:lpstr>
      <vt:lpstr>Calibri Light</vt:lpstr>
      <vt:lpstr>Century Gothic</vt:lpstr>
      <vt:lpstr>Wingdings</vt:lpstr>
      <vt:lpstr>Wingdings 2</vt:lpstr>
      <vt:lpstr>Office Theme</vt:lpstr>
      <vt:lpstr>MANAJEMEN KEUANGAN</vt:lpstr>
      <vt:lpstr>Konsep Manajemen Keuangan</vt:lpstr>
      <vt:lpstr>Fungsi Manajemen Keuangan</vt:lpstr>
      <vt:lpstr>Investment Decision</vt:lpstr>
      <vt:lpstr>Financial Decision</vt:lpstr>
      <vt:lpstr>Dividend Decision</vt:lpstr>
      <vt:lpstr>Tujuan Manajemen Keuangan</vt:lpstr>
      <vt:lpstr>PowerPoint Presentation</vt:lpstr>
      <vt:lpstr>PowerPoint Presentation</vt:lpstr>
      <vt:lpstr>Nilai Perusahaan</vt:lpstr>
      <vt:lpstr>PowerPoint Presentation</vt:lpstr>
      <vt:lpstr>PowerPoint Presentation</vt:lpstr>
      <vt:lpstr>PowerPoint Presentation</vt:lpstr>
      <vt:lpstr>PowerPoint Presentation</vt:lpstr>
      <vt:lpstr>INTRODUCTION TO FINANCE MANAGEMENT</vt:lpstr>
      <vt:lpstr>Keputusan- Keputusan keuangan</vt:lpstr>
      <vt:lpstr>Keputusan Manajemen keuangan</vt:lpstr>
      <vt:lpstr>Tujuan perusahaan</vt:lpstr>
      <vt:lpstr>Hubungan fungsi keuangan dengan tujuan perusahaan</vt:lpstr>
      <vt:lpstr>Prinsip-prinsip keuangan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KEUANGAN PERUSAHAAN</dc:title>
  <dc:creator>Damar Elsa</dc:creator>
  <cp:lastModifiedBy>sri yansyah</cp:lastModifiedBy>
  <cp:revision>80</cp:revision>
  <dcterms:created xsi:type="dcterms:W3CDTF">2017-02-28T03:27:29Z</dcterms:created>
  <dcterms:modified xsi:type="dcterms:W3CDTF">2020-11-26T04:40:39Z</dcterms:modified>
</cp:coreProperties>
</file>