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64EC9-49BA-4491-9AD3-A93A86AB824A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AF16-1C4B-4B21-8E06-495F53B11AF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249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038C7A6-15D8-4AC0-826D-3D78414341A1}" type="slidenum">
              <a:rPr lang="en-US" smtClean="0">
                <a:latin typeface="Arial" panose="020B0604020202020204" pitchFamily="34" charset="0"/>
              </a:rPr>
              <a:pPr/>
              <a:t>3</a:t>
            </a:fld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4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3"/>
            <a:ext cx="10972800" cy="597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2C830-DA88-4259-A82D-240BEB370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371600"/>
            <a:ext cx="8915399" cy="2262781"/>
          </a:xfrm>
        </p:spPr>
        <p:txBody>
          <a:bodyPr>
            <a:normAutofit/>
          </a:bodyPr>
          <a:lstStyle/>
          <a:p>
            <a:r>
              <a:rPr lang="id-ID" sz="6000" dirty="0" smtClean="0"/>
              <a:t>KALIMAT EFEKTIF</a:t>
            </a:r>
            <a:endParaRPr lang="id-ID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142379"/>
            <a:ext cx="8915399" cy="1126283"/>
          </a:xfrm>
        </p:spPr>
        <p:txBody>
          <a:bodyPr>
            <a:normAutofit/>
          </a:bodyPr>
          <a:lstStyle/>
          <a:p>
            <a:r>
              <a:rPr lang="id-ID" sz="2400" dirty="0"/>
              <a:t>Drs. Ansori, M. Si.</a:t>
            </a:r>
          </a:p>
          <a:p>
            <a:r>
              <a:rPr lang="id-ID" sz="2400" dirty="0"/>
              <a:t>196609191994031002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74476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C. </a:t>
            </a:r>
            <a:r>
              <a:rPr lang="en-US" b="1" dirty="0" err="1" smtClean="0"/>
              <a:t>Kalimat</a:t>
            </a:r>
            <a:r>
              <a:rPr lang="en-US" dirty="0" smtClean="0"/>
              <a:t> </a:t>
            </a:r>
            <a:r>
              <a:rPr lang="en-US" b="1" dirty="0" err="1"/>
              <a:t>Tidak</a:t>
            </a:r>
            <a:r>
              <a:rPr lang="en-US" dirty="0"/>
              <a:t> </a:t>
            </a:r>
            <a:r>
              <a:rPr lang="en-US" b="1" dirty="0" err="1" smtClean="0"/>
              <a:t>logis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kelogisan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antarbagian</a:t>
            </a:r>
            <a:r>
              <a:rPr lang="en-US" dirty="0"/>
              <a:t> 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kata-kata yang </a:t>
            </a:r>
            <a:r>
              <a:rPr lang="en-US" dirty="0" err="1"/>
              <a:t>maknanya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</a:t>
            </a:r>
            <a:endParaRPr lang="id-ID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  </a:t>
            </a:r>
            <a:r>
              <a:rPr lang="id-ID" dirty="0"/>
              <a:t>“Walaupun bentuknya mirip kaki, tapi itu tetap sirip,”katanya.</a:t>
            </a:r>
          </a:p>
          <a:p>
            <a:pPr marL="0" indent="0">
              <a:buNone/>
            </a:pPr>
            <a:r>
              <a:rPr lang="en-US" dirty="0"/>
              <a:t>2.  </a:t>
            </a:r>
            <a:r>
              <a:rPr lang="id-ID" dirty="0"/>
              <a:t>Kabinet Netanyahu yang seharusnya menyelenggarakan sidang pengesahan perjanjian itu 29 Oktober lalu,  ditunda.</a:t>
            </a:r>
          </a:p>
          <a:p>
            <a:pPr marL="0" indent="0">
              <a:buNone/>
            </a:pPr>
            <a:r>
              <a:rPr lang="en-US" dirty="0"/>
              <a:t>3.   </a:t>
            </a:r>
            <a:r>
              <a:rPr lang="id-ID" dirty="0"/>
              <a:t>Tulisan-tulisan Bung Hatta yang selama ini berserakan </a:t>
            </a:r>
            <a:r>
              <a:rPr lang="id-ID" i="1" dirty="0"/>
              <a:t>berhasil</a:t>
            </a:r>
            <a:r>
              <a:rPr lang="id-ID" dirty="0"/>
              <a:t>dikumpulkan dalam  sembilan</a:t>
            </a:r>
            <a:r>
              <a:rPr lang="en-US" dirty="0"/>
              <a:t> </a:t>
            </a:r>
            <a:r>
              <a:rPr lang="en-US" dirty="0" err="1"/>
              <a:t>jilid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Kalimat Ambigu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Inst*, menghilangkan mata merah.</a:t>
            </a:r>
          </a:p>
          <a:p>
            <a:r>
              <a:rPr lang="id-ID" dirty="0" smtClean="0"/>
              <a:t>Buat anak kok coba-coba?</a:t>
            </a:r>
          </a:p>
          <a:p>
            <a:r>
              <a:rPr lang="id-ID" dirty="0" smtClean="0"/>
              <a:t>Pelan-pelan, Anjing!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2627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024035" y="785794"/>
            <a:ext cx="8036417" cy="1511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d-ID" sz="3200" b="1" dirty="0"/>
              <a:t>Tulisan-tulisan Bung Hatta yang selama ini berserakan </a:t>
            </a:r>
            <a:r>
              <a:rPr lang="id-ID" sz="3200" b="1" i="1" dirty="0"/>
              <a:t>berhasil</a:t>
            </a:r>
            <a:r>
              <a:rPr lang="id-ID" sz="3200" b="1" dirty="0"/>
              <a:t> dikumpulkan dalam sembilan jilid besar.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09787" y="2374900"/>
            <a:ext cx="7398913" cy="4483100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spcBef>
                <a:spcPts val="580"/>
              </a:spcBef>
              <a:buFont typeface="Wingdings 2"/>
              <a:buChar char=""/>
              <a:defRPr/>
            </a:pPr>
            <a:r>
              <a:rPr lang="id-ID" sz="2400" u="sng" dirty="0">
                <a:solidFill>
                  <a:schemeClr val="accent2">
                    <a:lumMod val="75000"/>
                  </a:schemeClr>
                </a:solidFill>
              </a:rPr>
              <a:t>Analisis:</a:t>
            </a:r>
            <a:endParaRPr lang="id-ID" sz="4000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1. </a:t>
            </a:r>
            <a:r>
              <a:rPr lang="id-ID" sz="2400" dirty="0">
                <a:solidFill>
                  <a:srgbClr val="FF0000"/>
                </a:solidFill>
              </a:rPr>
              <a:t>Struktur </a:t>
            </a:r>
            <a:r>
              <a:rPr lang="id-ID" sz="2400" dirty="0"/>
              <a:t>kalimat tersebut </a:t>
            </a:r>
            <a:r>
              <a:rPr lang="id-ID" sz="2400" dirty="0">
                <a:solidFill>
                  <a:srgbClr val="FF0000"/>
                </a:solidFill>
              </a:rPr>
              <a:t>rancu.</a:t>
            </a:r>
            <a:r>
              <a:rPr lang="id-ID" sz="2400" dirty="0"/>
              <a:t>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2. </a:t>
            </a:r>
            <a:r>
              <a:rPr lang="id-ID" sz="2400" dirty="0">
                <a:solidFill>
                  <a:srgbClr val="FF0000"/>
                </a:solidFill>
              </a:rPr>
              <a:t>Sebenarnya</a:t>
            </a:r>
            <a:r>
              <a:rPr lang="id-ID" sz="2400" dirty="0"/>
              <a:t> bentuk kalimat itu adalah </a:t>
            </a:r>
            <a:r>
              <a:rPr lang="id-ID" sz="2400" dirty="0">
                <a:solidFill>
                  <a:srgbClr val="FF0000"/>
                </a:solidFill>
              </a:rPr>
              <a:t>kalimat pasif jika dilihat dari predikatnya</a:t>
            </a:r>
            <a:r>
              <a:rPr lang="id-ID" sz="2400" dirty="0"/>
              <a:t> </a:t>
            </a:r>
            <a:r>
              <a:rPr lang="id-ID" sz="2400" i="1" dirty="0">
                <a:solidFill>
                  <a:srgbClr val="FFC000"/>
                </a:solidFill>
              </a:rPr>
              <a:t>dikumpulkan. </a:t>
            </a:r>
            <a:r>
              <a:rPr lang="id-ID" sz="2400" dirty="0"/>
              <a:t>Tetapi karena </a:t>
            </a:r>
            <a:r>
              <a:rPr lang="id-ID" sz="2400" dirty="0">
                <a:solidFill>
                  <a:srgbClr val="7030A0"/>
                </a:solidFill>
              </a:rPr>
              <a:t>disisipi </a:t>
            </a:r>
            <a:r>
              <a:rPr lang="id-ID" sz="2400" dirty="0"/>
              <a:t> predikat lain yaitu </a:t>
            </a:r>
            <a:r>
              <a:rPr lang="id-ID" sz="2400" i="1" dirty="0">
                <a:solidFill>
                  <a:srgbClr val="FFC000"/>
                </a:solidFill>
              </a:rPr>
              <a:t>berhasil,</a:t>
            </a:r>
            <a:r>
              <a:rPr lang="id-ID" sz="2400" dirty="0"/>
              <a:t> kalimat tersebut tidak jelas, apakah </a:t>
            </a:r>
            <a:r>
              <a:rPr lang="id-ID" sz="2400" dirty="0">
                <a:solidFill>
                  <a:srgbClr val="C00000"/>
                </a:solidFill>
              </a:rPr>
              <a:t>aktif ataukah pasif. </a:t>
            </a:r>
            <a:r>
              <a:rPr lang="id-ID" sz="2400" i="1" dirty="0">
                <a:solidFill>
                  <a:srgbClr val="C00000"/>
                </a:solidFill>
              </a:rPr>
              <a:t>Berhasil </a:t>
            </a:r>
            <a:r>
              <a:rPr lang="id-ID" sz="2400" dirty="0"/>
              <a:t>merupakan penanda </a:t>
            </a:r>
            <a:r>
              <a:rPr lang="id-ID" sz="2400" dirty="0">
                <a:solidFill>
                  <a:srgbClr val="C00000"/>
                </a:solidFill>
              </a:rPr>
              <a:t>predikat kalimat aktif, </a:t>
            </a:r>
            <a:r>
              <a:rPr lang="id-ID" sz="2400" dirty="0"/>
              <a:t>seperti halnya bermain, bertemu, dan berkelahi.</a:t>
            </a:r>
          </a:p>
          <a:p>
            <a:pPr marL="274320" indent="-274320" algn="just">
              <a:spcBef>
                <a:spcPts val="580"/>
              </a:spcBef>
              <a:buNone/>
              <a:defRPr/>
            </a:pPr>
            <a:endParaRPr lang="id-ID" sz="2400" dirty="0"/>
          </a:p>
          <a:p>
            <a:pPr marL="274320" indent="-274320" algn="just">
              <a:spcBef>
                <a:spcPts val="580"/>
              </a:spcBef>
              <a:buNone/>
              <a:defRPr/>
            </a:pPr>
            <a:r>
              <a:rPr lang="id-ID" sz="2400" dirty="0">
                <a:solidFill>
                  <a:schemeClr val="accent2">
                    <a:lumMod val="75000"/>
                  </a:schemeClr>
                </a:solidFill>
              </a:rPr>
              <a:t>* </a:t>
            </a:r>
            <a:r>
              <a:rPr lang="id-ID" sz="2400" u="sng" dirty="0">
                <a:solidFill>
                  <a:schemeClr val="accent2">
                    <a:lumMod val="75000"/>
                  </a:schemeClr>
                </a:solidFill>
              </a:rPr>
              <a:t>Kalimat yang benar:</a:t>
            </a:r>
          </a:p>
          <a:p>
            <a:pPr marL="274320" indent="-274320" algn="just">
              <a:spcBef>
                <a:spcPts val="580"/>
              </a:spcBef>
              <a:buNone/>
              <a:defRPr/>
            </a:pPr>
            <a:r>
              <a:rPr lang="id-ID" sz="2400" dirty="0"/>
              <a:t>Tulisan-tulisan Bung Hatta yang selama ini berserakan dikumpulkan dalam sembilan jilid besar.</a:t>
            </a:r>
          </a:p>
          <a:p>
            <a:pPr marL="274320" indent="-274320" algn="just">
              <a:spcBef>
                <a:spcPts val="580"/>
              </a:spcBef>
              <a:buFont typeface="Wingdings 2"/>
              <a:buChar char=""/>
              <a:defRPr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64545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952596" y="196649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d-ID" sz="2800" b="1" i="1" dirty="0"/>
              <a:t>Sejak </a:t>
            </a:r>
            <a:r>
              <a:rPr lang="id-ID" sz="2800" b="1" dirty="0"/>
              <a:t>naiknya Megawati ke panggung politik, apalagi dengan jatuhnya Soeharto, telah mengembalikan nama Bung Karno ke permukaan.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2596" y="2090737"/>
            <a:ext cx="7886700" cy="4767263"/>
          </a:xfrm>
        </p:spPr>
        <p:txBody>
          <a:bodyPr>
            <a:normAutofit lnSpcReduction="1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id-ID" sz="3500" dirty="0" smtClean="0"/>
              <a:t>Analisis:</a:t>
            </a:r>
            <a:endParaRPr lang="id-ID" dirty="0" smtClean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en-US" dirty="0" smtClean="0"/>
              <a:t>1. </a:t>
            </a:r>
            <a:r>
              <a:rPr lang="id-ID" dirty="0" smtClean="0"/>
              <a:t>Kalimat tersebut tidak memiliki subyek sehingga tidak jelas siapa yang </a:t>
            </a:r>
            <a:r>
              <a:rPr lang="id-ID" i="1" dirty="0" smtClean="0"/>
              <a:t>mengembalikan nama Bung Karno ke permukaan. </a:t>
            </a:r>
            <a:r>
              <a:rPr lang="id-ID" dirty="0" smtClean="0"/>
              <a:t>Karena ada kata depan </a:t>
            </a:r>
            <a:r>
              <a:rPr lang="id-ID" i="1" dirty="0" smtClean="0"/>
              <a:t>sejak</a:t>
            </a:r>
            <a:r>
              <a:rPr lang="id-ID" dirty="0" smtClean="0"/>
              <a:t> di depan </a:t>
            </a:r>
            <a:r>
              <a:rPr lang="id-ID" i="1" dirty="0" smtClean="0"/>
              <a:t>naiknya Megawati ke panggung  politik</a:t>
            </a:r>
            <a:r>
              <a:rPr lang="id-ID" dirty="0" smtClean="0"/>
              <a:t> (yang mungkin dimaksudkan sebagai subyek oleh penulisnya).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en-US" dirty="0" smtClean="0"/>
              <a:t>2. </a:t>
            </a:r>
            <a:r>
              <a:rPr lang="id-ID" dirty="0" smtClean="0"/>
              <a:t>Kata depan </a:t>
            </a:r>
            <a:r>
              <a:rPr lang="id-ID" i="1" dirty="0" smtClean="0"/>
              <a:t>sejak</a:t>
            </a:r>
            <a:r>
              <a:rPr lang="id-ID" dirty="0" smtClean="0"/>
              <a:t> merupakan penanda keterangan waktu. 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id-ID" dirty="0" smtClean="0"/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id-ID" sz="3000" b="1" dirty="0"/>
              <a:t>Perbaikan:</a:t>
            </a:r>
            <a:endParaRPr lang="id-ID" b="1" dirty="0" smtClean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en-US" dirty="0" smtClean="0"/>
              <a:t>1. </a:t>
            </a:r>
            <a:r>
              <a:rPr lang="id-ID" dirty="0" smtClean="0"/>
              <a:t>Naiknya Megawati ke panggung politik, apalagi dengan jatuhnya Soeharto, telah mengembalikan nama Bung Karno ke permukaan.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id-ID" dirty="0" smtClean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en-US" dirty="0" smtClean="0"/>
              <a:t>2. </a:t>
            </a:r>
            <a:r>
              <a:rPr lang="id-ID" dirty="0" smtClean="0"/>
              <a:t>Sejak naiknya Megawati ke panggung politik, apalagi dengan jatuhnya Soeharto, nama Bung Karno muncul kembali ke permukaan.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5351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277416" y="458788"/>
            <a:ext cx="7756301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d-ID" sz="3200" b="1" dirty="0"/>
              <a:t>“Walaupun bentuknya mirip kaki, tapi itu tetap sirip,”katanya.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2335370" y="1601788"/>
            <a:ext cx="7698347" cy="4572000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id-ID" b="1" dirty="0" smtClean="0"/>
              <a:t>Analisis: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id-ID" dirty="0" smtClean="0"/>
              <a:t>Kerancuan pikiran pada kalimat (3) timbul karena  penggunaan pasangan walaupun...tapi pada kalimat itu.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id-ID" dirty="0" smtClean="0"/>
              <a:t>Kata walaupun menyatakan “alahan”, sedangkan kata tetapi menyatakan “perlawanan”. Penggabungan kedua kata penghubung itu dalam satu kalimat tentulah menimbulkan hubungan pikirang yang tidak logis.</a:t>
            </a:r>
          </a:p>
          <a:p>
            <a:pPr eaLnBrk="1" hangingPunct="1"/>
            <a:endParaRPr lang="id-ID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d-ID" b="1" dirty="0" smtClean="0"/>
              <a:t> Perbaikan kalimat :</a:t>
            </a:r>
          </a:p>
          <a:p>
            <a:pPr eaLnBrk="1" hangingPunct="1"/>
            <a:r>
              <a:rPr lang="id-ID" dirty="0" smtClean="0"/>
              <a:t>“Walaupun bentuknya mirip kaki, itu tetap sirip, ” katanya.</a:t>
            </a:r>
          </a:p>
        </p:txBody>
      </p:sp>
    </p:spTree>
    <p:extLst>
      <p:ext uri="{BB962C8B-B14F-4D97-AF65-F5344CB8AC3E}">
        <p14:creationId xmlns:p14="http://schemas.microsoft.com/office/powerpoint/2010/main" val="201909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52596" y="1285860"/>
            <a:ext cx="8229600" cy="1143000"/>
          </a:xfrm>
        </p:spPr>
        <p:txBody>
          <a:bodyPr/>
          <a:lstStyle/>
          <a:p>
            <a:pPr eaLnBrk="1" hangingPunct="1"/>
            <a:r>
              <a:rPr lang="id-ID" sz="2800" b="1" dirty="0"/>
              <a:t>Pemikir lain barangkali </a:t>
            </a:r>
            <a:r>
              <a:rPr lang="id-ID" sz="2800" b="1" i="1" dirty="0"/>
              <a:t>hanya me</a:t>
            </a:r>
            <a:r>
              <a:rPr lang="id-ID" sz="2800" b="1" dirty="0"/>
              <a:t>mikirkan soal kebangsaan</a:t>
            </a:r>
            <a:r>
              <a:rPr lang="id-ID" sz="2800" b="1" i="1" dirty="0"/>
              <a:t> saja.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1952596" y="264318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Analisis:</a:t>
            </a:r>
          </a:p>
          <a:p>
            <a:pPr marL="0" indent="0">
              <a:buNone/>
            </a:pPr>
            <a:r>
              <a:rPr lang="id-ID" dirty="0" smtClean="0"/>
              <a:t>Pada kalimat di atas terdapat bentuk pleonasme, yaitu kata-kata atau frase yang berlebihan maknanya. </a:t>
            </a:r>
          </a:p>
          <a:p>
            <a:pPr eaLnBrk="1" hangingPunct="1"/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Perbaikan :</a:t>
            </a:r>
          </a:p>
          <a:p>
            <a:pPr marL="0" indent="0">
              <a:buNone/>
            </a:pPr>
            <a:r>
              <a:rPr lang="id-ID" dirty="0" smtClean="0"/>
              <a:t>Pemikir lain barangkali hanya memikirkan soal kebangsaan.</a:t>
            </a:r>
          </a:p>
          <a:p>
            <a:pPr marL="0" indent="0">
              <a:buNone/>
            </a:pPr>
            <a:r>
              <a:rPr lang="id-ID" dirty="0" smtClean="0"/>
              <a:t>Pemikir lain barangkali memikirkan soal kebangsaan saja. </a:t>
            </a:r>
          </a:p>
        </p:txBody>
      </p:sp>
    </p:spTree>
    <p:extLst>
      <p:ext uri="{BB962C8B-B14F-4D97-AF65-F5344CB8AC3E}">
        <p14:creationId xmlns:p14="http://schemas.microsoft.com/office/powerpoint/2010/main" val="333643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66911" y="1142984"/>
            <a:ext cx="7785279" cy="1154112"/>
          </a:xfrm>
        </p:spPr>
        <p:txBody>
          <a:bodyPr>
            <a:normAutofit fontScale="90000"/>
          </a:bodyPr>
          <a:lstStyle/>
          <a:p>
            <a:r>
              <a:rPr lang="id-ID" sz="2800" dirty="0"/>
              <a:t>Mereka anggap semua pengeluaran ini sebagai infak di jalan Allah yang pahalanya </a:t>
            </a:r>
            <a:r>
              <a:rPr lang="id-ID" sz="2800" i="1" dirty="0"/>
              <a:t>tak ketulungan.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2381225" y="2266950"/>
            <a:ext cx="7302321" cy="4591050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id-ID" dirty="0" smtClean="0">
                <a:solidFill>
                  <a:srgbClr val="FF0000"/>
                </a:solidFill>
              </a:rPr>
              <a:t>Analisis:</a:t>
            </a:r>
          </a:p>
          <a:p>
            <a:pPr marL="0" indent="0">
              <a:buNone/>
            </a:pPr>
            <a:r>
              <a:rPr lang="id-ID" dirty="0" smtClean="0"/>
              <a:t>Pemilihan kata </a:t>
            </a:r>
            <a:r>
              <a:rPr lang="id-ID" i="1" dirty="0" smtClean="0">
                <a:solidFill>
                  <a:srgbClr val="00B050"/>
                </a:solidFill>
              </a:rPr>
              <a:t>tak ketulungan</a:t>
            </a:r>
            <a:r>
              <a:rPr lang="id-ID" dirty="0" smtClean="0"/>
              <a:t> yang tidak tepat.</a:t>
            </a:r>
          </a:p>
          <a:p>
            <a:pPr marL="0" indent="0">
              <a:buNone/>
            </a:pPr>
            <a:r>
              <a:rPr lang="id-ID" dirty="0" smtClean="0"/>
              <a:t>Kata </a:t>
            </a:r>
            <a:r>
              <a:rPr lang="id-ID" i="1" dirty="0" smtClean="0"/>
              <a:t>tak ketulungan (d</a:t>
            </a:r>
            <a:r>
              <a:rPr lang="en-US" i="1" dirty="0" smtClean="0"/>
              <a:t>a</a:t>
            </a:r>
            <a:r>
              <a:rPr lang="id-ID" i="1" dirty="0" smtClean="0"/>
              <a:t>l</a:t>
            </a:r>
            <a:r>
              <a:rPr lang="en-US" i="1" dirty="0" smtClean="0"/>
              <a:t>a</a:t>
            </a:r>
            <a:r>
              <a:rPr lang="id-ID" i="1" dirty="0" smtClean="0"/>
              <a:t>m b</a:t>
            </a:r>
            <a:r>
              <a:rPr lang="en-US" i="1" dirty="0" smtClean="0"/>
              <a:t>.</a:t>
            </a:r>
            <a:r>
              <a:rPr lang="id-ID" i="1" dirty="0" smtClean="0"/>
              <a:t> Jawa)</a:t>
            </a:r>
            <a:r>
              <a:rPr lang="id-ID" dirty="0" smtClean="0"/>
              <a:t> bermakna negatif yakni tak tertolong.</a:t>
            </a:r>
          </a:p>
          <a:p>
            <a:pPr marL="0" indent="0">
              <a:buNone/>
            </a:pPr>
            <a:r>
              <a:rPr lang="id-ID" dirty="0" smtClean="0"/>
              <a:t>contoh:  Si Topan bandelnya tak ketulungan.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id-ID" dirty="0" smtClean="0"/>
              <a:t>	Padahal, konteks kalimat 6 bermakna positif, yakni pahalanya </a:t>
            </a:r>
            <a:r>
              <a:rPr lang="id-ID" u="sng" dirty="0" smtClean="0"/>
              <a:t>besar sekali.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id-ID" dirty="0" smtClean="0">
                <a:solidFill>
                  <a:srgbClr val="FF0000"/>
                </a:solidFill>
              </a:rPr>
              <a:t>Perbaikan: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id-ID" dirty="0" smtClean="0"/>
              <a:t>Mereka anggap semua pengeluaran ini sebagai infak di jalan Allah yang pahalanya besar sekali. </a:t>
            </a:r>
          </a:p>
        </p:txBody>
      </p:sp>
    </p:spTree>
    <p:extLst>
      <p:ext uri="{BB962C8B-B14F-4D97-AF65-F5344CB8AC3E}">
        <p14:creationId xmlns:p14="http://schemas.microsoft.com/office/powerpoint/2010/main" val="45494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166911" y="285728"/>
            <a:ext cx="7650051" cy="1439862"/>
          </a:xfrm>
        </p:spPr>
        <p:txBody>
          <a:bodyPr>
            <a:normAutofit fontScale="90000"/>
          </a:bodyPr>
          <a:lstStyle/>
          <a:p>
            <a:pPr algn="just"/>
            <a:r>
              <a:rPr lang="id-ID" sz="2400" b="1" dirty="0"/>
              <a:t>Pasalnya, dalam rekaman sadapan pembicaraan Presiden B.J Habibie dan Jaksa Agung</a:t>
            </a:r>
            <a:r>
              <a:rPr lang="en-US" sz="2400" b="1" dirty="0"/>
              <a:t>,</a:t>
            </a:r>
            <a:r>
              <a:rPr lang="id-ID" sz="2400" b="1" dirty="0"/>
              <a:t>  Andi M. Ghalib, yang menghebohkan pekan lalu itu, juga menyebut nama Achmad Tirtosudiro.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2345029" y="1714500"/>
            <a:ext cx="7650051" cy="47938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d-ID" sz="2400" dirty="0"/>
              <a:t>Analisis: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Kesalahan kalimat di atas berkaitan dengan pengisi fungsi subyek.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Berdasarkan analisis fungsional, subyek yang dimaksud oleh penulis dalam kalimat tersebut adalah: dalam rekaman sdapan pembicaraan Presiden B.J Habibie dan Jaksa Agung  Andi M. Ghalib.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Frase tsb bukan frase benda, tetapi frase preposisional (frase berkata depan).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Frase proposisional tidak bisa mengisi fungsi subyek.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Harus menghilangkan kata depan (preposisi) dalam, dengan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Revisi</a:t>
            </a:r>
            <a:endParaRPr lang="en-US" sz="2400" dirty="0"/>
          </a:p>
          <a:p>
            <a:pPr marL="0" indent="0">
              <a:buNone/>
            </a:pPr>
            <a:r>
              <a:rPr lang="id-ID" sz="2400" dirty="0"/>
              <a:t>Pasalnya,  rekaman s</a:t>
            </a:r>
            <a:r>
              <a:rPr lang="en-US" sz="2400" dirty="0"/>
              <a:t>a</a:t>
            </a:r>
            <a:r>
              <a:rPr lang="id-ID" sz="2400" dirty="0"/>
              <a:t>dapan pembicaraan Presiden B.J Habibie dan Jaksa Agung  Andi M. Ghalib, yang menghebohkan pekan lalu itu, juga menyebut nama Achmad Tirtosudiro.</a:t>
            </a:r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90852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Kalimat Efektif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Minimal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Predikat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</a:t>
            </a:r>
            <a:r>
              <a:rPr lang="en-US" dirty="0" err="1" smtClean="0"/>
              <a:t>Dia</a:t>
            </a:r>
            <a:r>
              <a:rPr lang="en-US" dirty="0" smtClean="0"/>
              <a:t>/</a:t>
            </a:r>
            <a:r>
              <a:rPr lang="en-US" dirty="0" err="1" smtClean="0"/>
              <a:t>cantik</a:t>
            </a:r>
            <a:r>
              <a:rPr lang="en-US" dirty="0" smtClean="0"/>
              <a:t>  (S/P)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hadirin</a:t>
            </a:r>
            <a:r>
              <a:rPr lang="en-US" dirty="0" smtClean="0"/>
              <a:t>/</a:t>
            </a:r>
            <a:r>
              <a:rPr lang="en-US" dirty="0" err="1" smtClean="0"/>
              <a:t>dipersilakan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r>
              <a:rPr lang="en-US" dirty="0" smtClean="0"/>
              <a:t> (</a:t>
            </a:r>
            <a:r>
              <a:rPr lang="en-US" dirty="0" err="1" smtClean="0"/>
              <a:t>Ket.tujuan</a:t>
            </a:r>
            <a:r>
              <a:rPr lang="en-US" dirty="0" smtClean="0"/>
              <a:t>/P)     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Hemat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mubazir</a:t>
            </a:r>
            <a:r>
              <a:rPr lang="en-US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kesejajaran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.</a:t>
            </a:r>
            <a:endParaRPr lang="id-ID" dirty="0" smtClean="0"/>
          </a:p>
          <a:p>
            <a:pPr lvl="1">
              <a:lnSpc>
                <a:spcPct val="90000"/>
              </a:lnSpc>
            </a:pPr>
            <a:r>
              <a:rPr lang="id-ID" dirty="0" smtClean="0"/>
              <a:t>Dia setiap pagi melakukan rutinitas: makan, olah raga, mandi, dan berdandan.</a:t>
            </a:r>
          </a:p>
          <a:p>
            <a:pPr lvl="1">
              <a:lnSpc>
                <a:spcPct val="90000"/>
              </a:lnSpc>
            </a:pPr>
            <a:r>
              <a:rPr lang="id-ID" dirty="0" smtClean="0"/>
              <a:t>Dia setiap pagi melakukan rutinitas: makan, kopinya dihabiskan, dan ke kampus. 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18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13636" y="836616"/>
            <a:ext cx="3914775" cy="4433887"/>
            <a:chOff x="1086" y="698"/>
            <a:chExt cx="3288" cy="2793"/>
          </a:xfrm>
        </p:grpSpPr>
        <p:sp>
          <p:nvSpPr>
            <p:cNvPr id="49158" name="Rectangle 3"/>
            <p:cNvSpPr>
              <a:spLocks noChangeArrowheads="1"/>
            </p:cNvSpPr>
            <p:nvPr/>
          </p:nvSpPr>
          <p:spPr bwMode="auto">
            <a:xfrm>
              <a:off x="1707" y="71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59" name="Rectangle 4"/>
            <p:cNvSpPr>
              <a:spLocks noChangeArrowheads="1"/>
            </p:cNvSpPr>
            <p:nvPr/>
          </p:nvSpPr>
          <p:spPr bwMode="auto">
            <a:xfrm>
              <a:off x="2400" y="72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60" name="Rectangle 5"/>
            <p:cNvSpPr>
              <a:spLocks noChangeArrowheads="1"/>
            </p:cNvSpPr>
            <p:nvPr/>
          </p:nvSpPr>
          <p:spPr bwMode="auto">
            <a:xfrm>
              <a:off x="2497" y="71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61" name="Rectangle 6"/>
            <p:cNvSpPr>
              <a:spLocks noChangeArrowheads="1"/>
            </p:cNvSpPr>
            <p:nvPr/>
          </p:nvSpPr>
          <p:spPr bwMode="auto">
            <a:xfrm>
              <a:off x="2595" y="71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62" name="Rectangle 7"/>
            <p:cNvSpPr>
              <a:spLocks noChangeArrowheads="1"/>
            </p:cNvSpPr>
            <p:nvPr/>
          </p:nvSpPr>
          <p:spPr bwMode="auto">
            <a:xfrm>
              <a:off x="3288" y="72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63" name="Rectangle 8"/>
            <p:cNvSpPr>
              <a:spLocks noChangeArrowheads="1"/>
            </p:cNvSpPr>
            <p:nvPr/>
          </p:nvSpPr>
          <p:spPr bwMode="auto">
            <a:xfrm>
              <a:off x="3467" y="71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64" name="Rectangle 9"/>
            <p:cNvSpPr>
              <a:spLocks noChangeArrowheads="1"/>
            </p:cNvSpPr>
            <p:nvPr/>
          </p:nvSpPr>
          <p:spPr bwMode="auto">
            <a:xfrm>
              <a:off x="4374" y="69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49165" name="Freeform 10"/>
            <p:cNvSpPr>
              <a:spLocks noEditPoints="1"/>
            </p:cNvSpPr>
            <p:nvPr/>
          </p:nvSpPr>
          <p:spPr bwMode="auto">
            <a:xfrm>
              <a:off x="2259" y="2146"/>
              <a:ext cx="637" cy="494"/>
            </a:xfrm>
            <a:custGeom>
              <a:avLst/>
              <a:gdLst>
                <a:gd name="T0" fmla="*/ 637 w 637"/>
                <a:gd name="T1" fmla="*/ 0 h 494"/>
                <a:gd name="T2" fmla="*/ 637 w 637"/>
                <a:gd name="T3" fmla="*/ 494 h 494"/>
                <a:gd name="T4" fmla="*/ 0 w 637"/>
                <a:gd name="T5" fmla="*/ 494 h 494"/>
                <a:gd name="T6" fmla="*/ 0 w 637"/>
                <a:gd name="T7" fmla="*/ 0 h 494"/>
                <a:gd name="T8" fmla="*/ 637 w 637"/>
                <a:gd name="T9" fmla="*/ 0 h 494"/>
                <a:gd name="T10" fmla="*/ 18 w 637"/>
                <a:gd name="T11" fmla="*/ 19 h 494"/>
                <a:gd name="T12" fmla="*/ 18 w 637"/>
                <a:gd name="T13" fmla="*/ 475 h 494"/>
                <a:gd name="T14" fmla="*/ 619 w 637"/>
                <a:gd name="T15" fmla="*/ 475 h 494"/>
                <a:gd name="T16" fmla="*/ 619 w 637"/>
                <a:gd name="T17" fmla="*/ 19 h 494"/>
                <a:gd name="T18" fmla="*/ 18 w 637"/>
                <a:gd name="T19" fmla="*/ 19 h 494"/>
                <a:gd name="T20" fmla="*/ 613 w 637"/>
                <a:gd name="T21" fmla="*/ 25 h 494"/>
                <a:gd name="T22" fmla="*/ 613 w 637"/>
                <a:gd name="T23" fmla="*/ 469 h 494"/>
                <a:gd name="T24" fmla="*/ 24 w 637"/>
                <a:gd name="T25" fmla="*/ 469 h 494"/>
                <a:gd name="T26" fmla="*/ 24 w 637"/>
                <a:gd name="T27" fmla="*/ 25 h 494"/>
                <a:gd name="T28" fmla="*/ 613 w 637"/>
                <a:gd name="T29" fmla="*/ 25 h 494"/>
                <a:gd name="T30" fmla="*/ 30 w 637"/>
                <a:gd name="T31" fmla="*/ 31 h 494"/>
                <a:gd name="T32" fmla="*/ 30 w 637"/>
                <a:gd name="T33" fmla="*/ 463 h 494"/>
                <a:gd name="T34" fmla="*/ 607 w 637"/>
                <a:gd name="T35" fmla="*/ 463 h 494"/>
                <a:gd name="T36" fmla="*/ 607 w 637"/>
                <a:gd name="T37" fmla="*/ 31 h 494"/>
                <a:gd name="T38" fmla="*/ 30 w 637"/>
                <a:gd name="T39" fmla="*/ 31 h 4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37"/>
                <a:gd name="T61" fmla="*/ 0 h 494"/>
                <a:gd name="T62" fmla="*/ 637 w 637"/>
                <a:gd name="T63" fmla="*/ 494 h 4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37" h="494">
                  <a:moveTo>
                    <a:pt x="637" y="0"/>
                  </a:moveTo>
                  <a:lnTo>
                    <a:pt x="637" y="494"/>
                  </a:lnTo>
                  <a:lnTo>
                    <a:pt x="0" y="494"/>
                  </a:lnTo>
                  <a:lnTo>
                    <a:pt x="0" y="0"/>
                  </a:lnTo>
                  <a:lnTo>
                    <a:pt x="637" y="0"/>
                  </a:lnTo>
                  <a:close/>
                  <a:moveTo>
                    <a:pt x="18" y="19"/>
                  </a:moveTo>
                  <a:lnTo>
                    <a:pt x="18" y="475"/>
                  </a:lnTo>
                  <a:lnTo>
                    <a:pt x="619" y="475"/>
                  </a:lnTo>
                  <a:lnTo>
                    <a:pt x="619" y="19"/>
                  </a:lnTo>
                  <a:lnTo>
                    <a:pt x="18" y="19"/>
                  </a:lnTo>
                  <a:close/>
                  <a:moveTo>
                    <a:pt x="613" y="25"/>
                  </a:moveTo>
                  <a:lnTo>
                    <a:pt x="613" y="469"/>
                  </a:lnTo>
                  <a:lnTo>
                    <a:pt x="24" y="469"/>
                  </a:lnTo>
                  <a:lnTo>
                    <a:pt x="24" y="25"/>
                  </a:lnTo>
                  <a:lnTo>
                    <a:pt x="613" y="25"/>
                  </a:lnTo>
                  <a:close/>
                  <a:moveTo>
                    <a:pt x="30" y="31"/>
                  </a:moveTo>
                  <a:lnTo>
                    <a:pt x="30" y="463"/>
                  </a:lnTo>
                  <a:lnTo>
                    <a:pt x="607" y="463"/>
                  </a:lnTo>
                  <a:lnTo>
                    <a:pt x="607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E40C69"/>
            </a:solidFill>
            <a:ln w="3175">
              <a:solidFill>
                <a:srgbClr val="E40C69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Rectangle 11"/>
            <p:cNvSpPr>
              <a:spLocks noChangeArrowheads="1"/>
            </p:cNvSpPr>
            <p:nvPr/>
          </p:nvSpPr>
          <p:spPr bwMode="auto">
            <a:xfrm>
              <a:off x="2479" y="2235"/>
              <a:ext cx="26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sz="3700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829" y="2271"/>
              <a:ext cx="295" cy="272"/>
              <a:chOff x="1829" y="2271"/>
              <a:chExt cx="295" cy="272"/>
            </a:xfrm>
          </p:grpSpPr>
          <p:sp>
            <p:nvSpPr>
              <p:cNvPr id="49198" name="Freeform 13"/>
              <p:cNvSpPr>
                <a:spLocks/>
              </p:cNvSpPr>
              <p:nvPr/>
            </p:nvSpPr>
            <p:spPr bwMode="auto">
              <a:xfrm>
                <a:off x="1829" y="2271"/>
                <a:ext cx="249" cy="272"/>
              </a:xfrm>
              <a:custGeom>
                <a:avLst/>
                <a:gdLst>
                  <a:gd name="T0" fmla="*/ 74 w 249"/>
                  <a:gd name="T1" fmla="*/ 0 h 272"/>
                  <a:gd name="T2" fmla="*/ 74 w 249"/>
                  <a:gd name="T3" fmla="*/ 68 h 272"/>
                  <a:gd name="T4" fmla="*/ 249 w 249"/>
                  <a:gd name="T5" fmla="*/ 68 h 272"/>
                  <a:gd name="T6" fmla="*/ 249 w 249"/>
                  <a:gd name="T7" fmla="*/ 205 h 272"/>
                  <a:gd name="T8" fmla="*/ 74 w 249"/>
                  <a:gd name="T9" fmla="*/ 205 h 272"/>
                  <a:gd name="T10" fmla="*/ 74 w 249"/>
                  <a:gd name="T11" fmla="*/ 272 h 272"/>
                  <a:gd name="T12" fmla="*/ 0 w 249"/>
                  <a:gd name="T13" fmla="*/ 136 h 272"/>
                  <a:gd name="T14" fmla="*/ 74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74" y="0"/>
                    </a:moveTo>
                    <a:lnTo>
                      <a:pt x="74" y="68"/>
                    </a:lnTo>
                    <a:lnTo>
                      <a:pt x="249" y="68"/>
                    </a:lnTo>
                    <a:lnTo>
                      <a:pt x="249" y="205"/>
                    </a:lnTo>
                    <a:lnTo>
                      <a:pt x="74" y="205"/>
                    </a:lnTo>
                    <a:lnTo>
                      <a:pt x="74" y="272"/>
                    </a:lnTo>
                    <a:lnTo>
                      <a:pt x="0" y="13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9" name="Rectangle 14"/>
              <p:cNvSpPr>
                <a:spLocks noChangeArrowheads="1"/>
              </p:cNvSpPr>
              <p:nvPr/>
            </p:nvSpPr>
            <p:spPr bwMode="auto">
              <a:xfrm>
                <a:off x="2087" y="2339"/>
                <a:ext cx="19" cy="137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200" name="Rectangle 15"/>
              <p:cNvSpPr>
                <a:spLocks noChangeArrowheads="1"/>
              </p:cNvSpPr>
              <p:nvPr/>
            </p:nvSpPr>
            <p:spPr bwMode="auto">
              <a:xfrm>
                <a:off x="2115" y="2339"/>
                <a:ext cx="9" cy="137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201" name="Freeform 16"/>
              <p:cNvSpPr>
                <a:spLocks/>
              </p:cNvSpPr>
              <p:nvPr/>
            </p:nvSpPr>
            <p:spPr bwMode="auto">
              <a:xfrm>
                <a:off x="1829" y="2271"/>
                <a:ext cx="249" cy="272"/>
              </a:xfrm>
              <a:custGeom>
                <a:avLst/>
                <a:gdLst>
                  <a:gd name="T0" fmla="*/ 74 w 249"/>
                  <a:gd name="T1" fmla="*/ 0 h 272"/>
                  <a:gd name="T2" fmla="*/ 74 w 249"/>
                  <a:gd name="T3" fmla="*/ 68 h 272"/>
                  <a:gd name="T4" fmla="*/ 249 w 249"/>
                  <a:gd name="T5" fmla="*/ 68 h 272"/>
                  <a:gd name="T6" fmla="*/ 249 w 249"/>
                  <a:gd name="T7" fmla="*/ 205 h 272"/>
                  <a:gd name="T8" fmla="*/ 74 w 249"/>
                  <a:gd name="T9" fmla="*/ 205 h 272"/>
                  <a:gd name="T10" fmla="*/ 74 w 249"/>
                  <a:gd name="T11" fmla="*/ 272 h 272"/>
                  <a:gd name="T12" fmla="*/ 0 w 249"/>
                  <a:gd name="T13" fmla="*/ 136 h 272"/>
                  <a:gd name="T14" fmla="*/ 74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74" y="0"/>
                    </a:moveTo>
                    <a:lnTo>
                      <a:pt x="74" y="68"/>
                    </a:lnTo>
                    <a:lnTo>
                      <a:pt x="249" y="68"/>
                    </a:lnTo>
                    <a:lnTo>
                      <a:pt x="249" y="205"/>
                    </a:lnTo>
                    <a:lnTo>
                      <a:pt x="74" y="205"/>
                    </a:lnTo>
                    <a:lnTo>
                      <a:pt x="74" y="272"/>
                    </a:lnTo>
                    <a:lnTo>
                      <a:pt x="0" y="136"/>
                    </a:lnTo>
                    <a:lnTo>
                      <a:pt x="74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02" name="Rectangle 17"/>
              <p:cNvSpPr>
                <a:spLocks noChangeArrowheads="1"/>
              </p:cNvSpPr>
              <p:nvPr/>
            </p:nvSpPr>
            <p:spPr bwMode="auto">
              <a:xfrm>
                <a:off x="2087" y="2339"/>
                <a:ext cx="19" cy="137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203" name="Rectangle 18"/>
              <p:cNvSpPr>
                <a:spLocks noChangeArrowheads="1"/>
              </p:cNvSpPr>
              <p:nvPr/>
            </p:nvSpPr>
            <p:spPr bwMode="auto">
              <a:xfrm>
                <a:off x="2115" y="2339"/>
                <a:ext cx="9" cy="137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</p:grpSp>
        <p:sp>
          <p:nvSpPr>
            <p:cNvPr id="49168" name="Freeform 19"/>
            <p:cNvSpPr>
              <a:spLocks noEditPoints="1"/>
            </p:cNvSpPr>
            <p:nvPr/>
          </p:nvSpPr>
          <p:spPr bwMode="auto">
            <a:xfrm>
              <a:off x="1086" y="2123"/>
              <a:ext cx="637" cy="493"/>
            </a:xfrm>
            <a:custGeom>
              <a:avLst/>
              <a:gdLst>
                <a:gd name="T0" fmla="*/ 637 w 637"/>
                <a:gd name="T1" fmla="*/ 0 h 493"/>
                <a:gd name="T2" fmla="*/ 637 w 637"/>
                <a:gd name="T3" fmla="*/ 493 h 493"/>
                <a:gd name="T4" fmla="*/ 0 w 637"/>
                <a:gd name="T5" fmla="*/ 493 h 493"/>
                <a:gd name="T6" fmla="*/ 0 w 637"/>
                <a:gd name="T7" fmla="*/ 0 h 493"/>
                <a:gd name="T8" fmla="*/ 637 w 637"/>
                <a:gd name="T9" fmla="*/ 0 h 493"/>
                <a:gd name="T10" fmla="*/ 18 w 637"/>
                <a:gd name="T11" fmla="*/ 18 h 493"/>
                <a:gd name="T12" fmla="*/ 18 w 637"/>
                <a:gd name="T13" fmla="*/ 475 h 493"/>
                <a:gd name="T14" fmla="*/ 619 w 637"/>
                <a:gd name="T15" fmla="*/ 475 h 493"/>
                <a:gd name="T16" fmla="*/ 619 w 637"/>
                <a:gd name="T17" fmla="*/ 18 h 493"/>
                <a:gd name="T18" fmla="*/ 18 w 637"/>
                <a:gd name="T19" fmla="*/ 18 h 493"/>
                <a:gd name="T20" fmla="*/ 613 w 637"/>
                <a:gd name="T21" fmla="*/ 24 h 493"/>
                <a:gd name="T22" fmla="*/ 613 w 637"/>
                <a:gd name="T23" fmla="*/ 469 h 493"/>
                <a:gd name="T24" fmla="*/ 24 w 637"/>
                <a:gd name="T25" fmla="*/ 469 h 493"/>
                <a:gd name="T26" fmla="*/ 24 w 637"/>
                <a:gd name="T27" fmla="*/ 24 h 493"/>
                <a:gd name="T28" fmla="*/ 613 w 637"/>
                <a:gd name="T29" fmla="*/ 24 h 493"/>
                <a:gd name="T30" fmla="*/ 30 w 637"/>
                <a:gd name="T31" fmla="*/ 30 h 493"/>
                <a:gd name="T32" fmla="*/ 30 w 637"/>
                <a:gd name="T33" fmla="*/ 463 h 493"/>
                <a:gd name="T34" fmla="*/ 607 w 637"/>
                <a:gd name="T35" fmla="*/ 463 h 493"/>
                <a:gd name="T36" fmla="*/ 607 w 637"/>
                <a:gd name="T37" fmla="*/ 30 h 493"/>
                <a:gd name="T38" fmla="*/ 30 w 637"/>
                <a:gd name="T39" fmla="*/ 30 h 4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37"/>
                <a:gd name="T61" fmla="*/ 0 h 493"/>
                <a:gd name="T62" fmla="*/ 637 w 637"/>
                <a:gd name="T63" fmla="*/ 493 h 49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37" h="493">
                  <a:moveTo>
                    <a:pt x="637" y="0"/>
                  </a:moveTo>
                  <a:lnTo>
                    <a:pt x="637" y="493"/>
                  </a:lnTo>
                  <a:lnTo>
                    <a:pt x="0" y="493"/>
                  </a:lnTo>
                  <a:lnTo>
                    <a:pt x="0" y="0"/>
                  </a:lnTo>
                  <a:lnTo>
                    <a:pt x="637" y="0"/>
                  </a:lnTo>
                  <a:close/>
                  <a:moveTo>
                    <a:pt x="18" y="18"/>
                  </a:moveTo>
                  <a:lnTo>
                    <a:pt x="18" y="475"/>
                  </a:lnTo>
                  <a:lnTo>
                    <a:pt x="619" y="475"/>
                  </a:lnTo>
                  <a:lnTo>
                    <a:pt x="619" y="18"/>
                  </a:lnTo>
                  <a:lnTo>
                    <a:pt x="18" y="18"/>
                  </a:lnTo>
                  <a:close/>
                  <a:moveTo>
                    <a:pt x="613" y="24"/>
                  </a:moveTo>
                  <a:lnTo>
                    <a:pt x="613" y="469"/>
                  </a:lnTo>
                  <a:lnTo>
                    <a:pt x="24" y="469"/>
                  </a:lnTo>
                  <a:lnTo>
                    <a:pt x="24" y="24"/>
                  </a:lnTo>
                  <a:lnTo>
                    <a:pt x="613" y="24"/>
                  </a:lnTo>
                  <a:close/>
                  <a:moveTo>
                    <a:pt x="30" y="30"/>
                  </a:moveTo>
                  <a:lnTo>
                    <a:pt x="30" y="463"/>
                  </a:lnTo>
                  <a:lnTo>
                    <a:pt x="607" y="463"/>
                  </a:lnTo>
                  <a:lnTo>
                    <a:pt x="607" y="3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E3B161"/>
            </a:solidFill>
            <a:ln w="3175">
              <a:solidFill>
                <a:srgbClr val="E3B161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Rectangle 20"/>
            <p:cNvSpPr>
              <a:spLocks noChangeArrowheads="1"/>
            </p:cNvSpPr>
            <p:nvPr/>
          </p:nvSpPr>
          <p:spPr bwMode="auto">
            <a:xfrm>
              <a:off x="1306" y="2212"/>
              <a:ext cx="26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sz="37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9170" name="Freeform 21"/>
            <p:cNvSpPr>
              <a:spLocks noEditPoints="1"/>
            </p:cNvSpPr>
            <p:nvPr/>
          </p:nvSpPr>
          <p:spPr bwMode="auto">
            <a:xfrm>
              <a:off x="2947" y="1489"/>
              <a:ext cx="30" cy="1865"/>
            </a:xfrm>
            <a:custGeom>
              <a:avLst/>
              <a:gdLst>
                <a:gd name="T0" fmla="*/ 0 w 30"/>
                <a:gd name="T1" fmla="*/ 1865 h 1865"/>
                <a:gd name="T2" fmla="*/ 0 w 30"/>
                <a:gd name="T3" fmla="*/ 0 h 1865"/>
                <a:gd name="T4" fmla="*/ 18 w 30"/>
                <a:gd name="T5" fmla="*/ 0 h 1865"/>
                <a:gd name="T6" fmla="*/ 18 w 30"/>
                <a:gd name="T7" fmla="*/ 1865 h 1865"/>
                <a:gd name="T8" fmla="*/ 0 w 30"/>
                <a:gd name="T9" fmla="*/ 1865 h 1865"/>
                <a:gd name="T10" fmla="*/ 24 w 30"/>
                <a:gd name="T11" fmla="*/ 1865 h 1865"/>
                <a:gd name="T12" fmla="*/ 24 w 30"/>
                <a:gd name="T13" fmla="*/ 0 h 1865"/>
                <a:gd name="T14" fmla="*/ 30 w 30"/>
                <a:gd name="T15" fmla="*/ 0 h 1865"/>
                <a:gd name="T16" fmla="*/ 30 w 30"/>
                <a:gd name="T17" fmla="*/ 1865 h 1865"/>
                <a:gd name="T18" fmla="*/ 24 w 30"/>
                <a:gd name="T19" fmla="*/ 1865 h 186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1865"/>
                <a:gd name="T32" fmla="*/ 30 w 30"/>
                <a:gd name="T33" fmla="*/ 1865 h 186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1865">
                  <a:moveTo>
                    <a:pt x="0" y="1865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18" y="1865"/>
                  </a:lnTo>
                  <a:lnTo>
                    <a:pt x="0" y="1865"/>
                  </a:lnTo>
                  <a:close/>
                  <a:moveTo>
                    <a:pt x="24" y="1865"/>
                  </a:moveTo>
                  <a:lnTo>
                    <a:pt x="24" y="0"/>
                  </a:lnTo>
                  <a:lnTo>
                    <a:pt x="30" y="0"/>
                  </a:lnTo>
                  <a:lnTo>
                    <a:pt x="30" y="1865"/>
                  </a:lnTo>
                  <a:lnTo>
                    <a:pt x="24" y="1865"/>
                  </a:lnTo>
                  <a:close/>
                </a:path>
              </a:pathLst>
            </a:custGeom>
            <a:solidFill>
              <a:srgbClr val="E40C69"/>
            </a:solidFill>
            <a:ln w="3175">
              <a:solidFill>
                <a:srgbClr val="E40C69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3031" y="1449"/>
              <a:ext cx="295" cy="272"/>
              <a:chOff x="3031" y="1449"/>
              <a:chExt cx="295" cy="272"/>
            </a:xfrm>
          </p:grpSpPr>
          <p:sp>
            <p:nvSpPr>
              <p:cNvPr id="49192" name="Freeform 23"/>
              <p:cNvSpPr>
                <a:spLocks/>
              </p:cNvSpPr>
              <p:nvPr/>
            </p:nvSpPr>
            <p:spPr bwMode="auto">
              <a:xfrm>
                <a:off x="3077" y="1449"/>
                <a:ext cx="249" cy="272"/>
              </a:xfrm>
              <a:custGeom>
                <a:avLst/>
                <a:gdLst>
                  <a:gd name="T0" fmla="*/ 175 w 249"/>
                  <a:gd name="T1" fmla="*/ 0 h 272"/>
                  <a:gd name="T2" fmla="*/ 175 w 249"/>
                  <a:gd name="T3" fmla="*/ 68 h 272"/>
                  <a:gd name="T4" fmla="*/ 0 w 249"/>
                  <a:gd name="T5" fmla="*/ 68 h 272"/>
                  <a:gd name="T6" fmla="*/ 0 w 249"/>
                  <a:gd name="T7" fmla="*/ 204 h 272"/>
                  <a:gd name="T8" fmla="*/ 175 w 249"/>
                  <a:gd name="T9" fmla="*/ 204 h 272"/>
                  <a:gd name="T10" fmla="*/ 175 w 249"/>
                  <a:gd name="T11" fmla="*/ 272 h 272"/>
                  <a:gd name="T12" fmla="*/ 249 w 249"/>
                  <a:gd name="T13" fmla="*/ 136 h 272"/>
                  <a:gd name="T14" fmla="*/ 175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175" y="0"/>
                    </a:moveTo>
                    <a:lnTo>
                      <a:pt x="175" y="68"/>
                    </a:lnTo>
                    <a:lnTo>
                      <a:pt x="0" y="68"/>
                    </a:lnTo>
                    <a:lnTo>
                      <a:pt x="0" y="204"/>
                    </a:lnTo>
                    <a:lnTo>
                      <a:pt x="175" y="204"/>
                    </a:lnTo>
                    <a:lnTo>
                      <a:pt x="175" y="272"/>
                    </a:lnTo>
                    <a:lnTo>
                      <a:pt x="249" y="136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3" name="Rectangle 24"/>
              <p:cNvSpPr>
                <a:spLocks noChangeArrowheads="1"/>
              </p:cNvSpPr>
              <p:nvPr/>
            </p:nvSpPr>
            <p:spPr bwMode="auto">
              <a:xfrm>
                <a:off x="3049" y="1517"/>
                <a:ext cx="19" cy="136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94" name="Rectangle 25"/>
              <p:cNvSpPr>
                <a:spLocks noChangeArrowheads="1"/>
              </p:cNvSpPr>
              <p:nvPr/>
            </p:nvSpPr>
            <p:spPr bwMode="auto">
              <a:xfrm>
                <a:off x="3031" y="1517"/>
                <a:ext cx="9" cy="136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95" name="Freeform 26"/>
              <p:cNvSpPr>
                <a:spLocks/>
              </p:cNvSpPr>
              <p:nvPr/>
            </p:nvSpPr>
            <p:spPr bwMode="auto">
              <a:xfrm>
                <a:off x="3077" y="1449"/>
                <a:ext cx="249" cy="272"/>
              </a:xfrm>
              <a:custGeom>
                <a:avLst/>
                <a:gdLst>
                  <a:gd name="T0" fmla="*/ 175 w 249"/>
                  <a:gd name="T1" fmla="*/ 0 h 272"/>
                  <a:gd name="T2" fmla="*/ 175 w 249"/>
                  <a:gd name="T3" fmla="*/ 68 h 272"/>
                  <a:gd name="T4" fmla="*/ 0 w 249"/>
                  <a:gd name="T5" fmla="*/ 68 h 272"/>
                  <a:gd name="T6" fmla="*/ 0 w 249"/>
                  <a:gd name="T7" fmla="*/ 204 h 272"/>
                  <a:gd name="T8" fmla="*/ 175 w 249"/>
                  <a:gd name="T9" fmla="*/ 204 h 272"/>
                  <a:gd name="T10" fmla="*/ 175 w 249"/>
                  <a:gd name="T11" fmla="*/ 272 h 272"/>
                  <a:gd name="T12" fmla="*/ 249 w 249"/>
                  <a:gd name="T13" fmla="*/ 136 h 272"/>
                  <a:gd name="T14" fmla="*/ 175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175" y="0"/>
                    </a:moveTo>
                    <a:lnTo>
                      <a:pt x="175" y="68"/>
                    </a:lnTo>
                    <a:lnTo>
                      <a:pt x="0" y="68"/>
                    </a:lnTo>
                    <a:lnTo>
                      <a:pt x="0" y="204"/>
                    </a:lnTo>
                    <a:lnTo>
                      <a:pt x="175" y="204"/>
                    </a:lnTo>
                    <a:lnTo>
                      <a:pt x="175" y="272"/>
                    </a:lnTo>
                    <a:lnTo>
                      <a:pt x="249" y="13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6" name="Rectangle 27"/>
              <p:cNvSpPr>
                <a:spLocks noChangeArrowheads="1"/>
              </p:cNvSpPr>
              <p:nvPr/>
            </p:nvSpPr>
            <p:spPr bwMode="auto">
              <a:xfrm>
                <a:off x="3049" y="1517"/>
                <a:ext cx="19" cy="136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97" name="Rectangle 28"/>
              <p:cNvSpPr>
                <a:spLocks noChangeArrowheads="1"/>
              </p:cNvSpPr>
              <p:nvPr/>
            </p:nvSpPr>
            <p:spPr bwMode="auto">
              <a:xfrm>
                <a:off x="3031" y="1517"/>
                <a:ext cx="9" cy="136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3043" y="2260"/>
              <a:ext cx="295" cy="272"/>
              <a:chOff x="3043" y="2260"/>
              <a:chExt cx="295" cy="272"/>
            </a:xfrm>
          </p:grpSpPr>
          <p:sp>
            <p:nvSpPr>
              <p:cNvPr id="49186" name="Freeform 30"/>
              <p:cNvSpPr>
                <a:spLocks/>
              </p:cNvSpPr>
              <p:nvPr/>
            </p:nvSpPr>
            <p:spPr bwMode="auto">
              <a:xfrm>
                <a:off x="3089" y="2260"/>
                <a:ext cx="249" cy="272"/>
              </a:xfrm>
              <a:custGeom>
                <a:avLst/>
                <a:gdLst>
                  <a:gd name="T0" fmla="*/ 175 w 249"/>
                  <a:gd name="T1" fmla="*/ 0 h 272"/>
                  <a:gd name="T2" fmla="*/ 175 w 249"/>
                  <a:gd name="T3" fmla="*/ 68 h 272"/>
                  <a:gd name="T4" fmla="*/ 0 w 249"/>
                  <a:gd name="T5" fmla="*/ 68 h 272"/>
                  <a:gd name="T6" fmla="*/ 0 w 249"/>
                  <a:gd name="T7" fmla="*/ 204 h 272"/>
                  <a:gd name="T8" fmla="*/ 175 w 249"/>
                  <a:gd name="T9" fmla="*/ 204 h 272"/>
                  <a:gd name="T10" fmla="*/ 175 w 249"/>
                  <a:gd name="T11" fmla="*/ 272 h 272"/>
                  <a:gd name="T12" fmla="*/ 249 w 249"/>
                  <a:gd name="T13" fmla="*/ 136 h 272"/>
                  <a:gd name="T14" fmla="*/ 175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175" y="0"/>
                    </a:moveTo>
                    <a:lnTo>
                      <a:pt x="175" y="68"/>
                    </a:lnTo>
                    <a:lnTo>
                      <a:pt x="0" y="68"/>
                    </a:lnTo>
                    <a:lnTo>
                      <a:pt x="0" y="204"/>
                    </a:lnTo>
                    <a:lnTo>
                      <a:pt x="175" y="204"/>
                    </a:lnTo>
                    <a:lnTo>
                      <a:pt x="175" y="272"/>
                    </a:lnTo>
                    <a:lnTo>
                      <a:pt x="249" y="136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7" name="Rectangle 31"/>
              <p:cNvSpPr>
                <a:spLocks noChangeArrowheads="1"/>
              </p:cNvSpPr>
              <p:nvPr/>
            </p:nvSpPr>
            <p:spPr bwMode="auto">
              <a:xfrm>
                <a:off x="3061" y="2328"/>
                <a:ext cx="19" cy="136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88" name="Rectangle 32"/>
              <p:cNvSpPr>
                <a:spLocks noChangeArrowheads="1"/>
              </p:cNvSpPr>
              <p:nvPr/>
            </p:nvSpPr>
            <p:spPr bwMode="auto">
              <a:xfrm>
                <a:off x="3043" y="2328"/>
                <a:ext cx="9" cy="136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89" name="Freeform 33"/>
              <p:cNvSpPr>
                <a:spLocks/>
              </p:cNvSpPr>
              <p:nvPr/>
            </p:nvSpPr>
            <p:spPr bwMode="auto">
              <a:xfrm>
                <a:off x="3089" y="2260"/>
                <a:ext cx="249" cy="272"/>
              </a:xfrm>
              <a:custGeom>
                <a:avLst/>
                <a:gdLst>
                  <a:gd name="T0" fmla="*/ 175 w 249"/>
                  <a:gd name="T1" fmla="*/ 0 h 272"/>
                  <a:gd name="T2" fmla="*/ 175 w 249"/>
                  <a:gd name="T3" fmla="*/ 68 h 272"/>
                  <a:gd name="T4" fmla="*/ 0 w 249"/>
                  <a:gd name="T5" fmla="*/ 68 h 272"/>
                  <a:gd name="T6" fmla="*/ 0 w 249"/>
                  <a:gd name="T7" fmla="*/ 204 h 272"/>
                  <a:gd name="T8" fmla="*/ 175 w 249"/>
                  <a:gd name="T9" fmla="*/ 204 h 272"/>
                  <a:gd name="T10" fmla="*/ 175 w 249"/>
                  <a:gd name="T11" fmla="*/ 272 h 272"/>
                  <a:gd name="T12" fmla="*/ 249 w 249"/>
                  <a:gd name="T13" fmla="*/ 136 h 272"/>
                  <a:gd name="T14" fmla="*/ 175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175" y="0"/>
                    </a:moveTo>
                    <a:lnTo>
                      <a:pt x="175" y="68"/>
                    </a:lnTo>
                    <a:lnTo>
                      <a:pt x="0" y="68"/>
                    </a:lnTo>
                    <a:lnTo>
                      <a:pt x="0" y="204"/>
                    </a:lnTo>
                    <a:lnTo>
                      <a:pt x="175" y="204"/>
                    </a:lnTo>
                    <a:lnTo>
                      <a:pt x="175" y="272"/>
                    </a:lnTo>
                    <a:lnTo>
                      <a:pt x="249" y="13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0" name="Rectangle 34"/>
              <p:cNvSpPr>
                <a:spLocks noChangeArrowheads="1"/>
              </p:cNvSpPr>
              <p:nvPr/>
            </p:nvSpPr>
            <p:spPr bwMode="auto">
              <a:xfrm>
                <a:off x="3061" y="2328"/>
                <a:ext cx="19" cy="136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91" name="Rectangle 35"/>
              <p:cNvSpPr>
                <a:spLocks noChangeArrowheads="1"/>
              </p:cNvSpPr>
              <p:nvPr/>
            </p:nvSpPr>
            <p:spPr bwMode="auto">
              <a:xfrm>
                <a:off x="3043" y="2328"/>
                <a:ext cx="9" cy="136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</p:grp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3043" y="3123"/>
              <a:ext cx="295" cy="272"/>
              <a:chOff x="3043" y="3123"/>
              <a:chExt cx="295" cy="272"/>
            </a:xfrm>
          </p:grpSpPr>
          <p:sp>
            <p:nvSpPr>
              <p:cNvPr id="49180" name="Freeform 37"/>
              <p:cNvSpPr>
                <a:spLocks/>
              </p:cNvSpPr>
              <p:nvPr/>
            </p:nvSpPr>
            <p:spPr bwMode="auto">
              <a:xfrm>
                <a:off x="3089" y="3123"/>
                <a:ext cx="249" cy="272"/>
              </a:xfrm>
              <a:custGeom>
                <a:avLst/>
                <a:gdLst>
                  <a:gd name="T0" fmla="*/ 175 w 249"/>
                  <a:gd name="T1" fmla="*/ 0 h 272"/>
                  <a:gd name="T2" fmla="*/ 175 w 249"/>
                  <a:gd name="T3" fmla="*/ 68 h 272"/>
                  <a:gd name="T4" fmla="*/ 0 w 249"/>
                  <a:gd name="T5" fmla="*/ 68 h 272"/>
                  <a:gd name="T6" fmla="*/ 0 w 249"/>
                  <a:gd name="T7" fmla="*/ 204 h 272"/>
                  <a:gd name="T8" fmla="*/ 175 w 249"/>
                  <a:gd name="T9" fmla="*/ 204 h 272"/>
                  <a:gd name="T10" fmla="*/ 175 w 249"/>
                  <a:gd name="T11" fmla="*/ 272 h 272"/>
                  <a:gd name="T12" fmla="*/ 249 w 249"/>
                  <a:gd name="T13" fmla="*/ 136 h 272"/>
                  <a:gd name="T14" fmla="*/ 175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175" y="0"/>
                    </a:moveTo>
                    <a:lnTo>
                      <a:pt x="175" y="68"/>
                    </a:lnTo>
                    <a:lnTo>
                      <a:pt x="0" y="68"/>
                    </a:lnTo>
                    <a:lnTo>
                      <a:pt x="0" y="204"/>
                    </a:lnTo>
                    <a:lnTo>
                      <a:pt x="175" y="204"/>
                    </a:lnTo>
                    <a:lnTo>
                      <a:pt x="175" y="272"/>
                    </a:lnTo>
                    <a:lnTo>
                      <a:pt x="249" y="136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1" name="Rectangle 38"/>
              <p:cNvSpPr>
                <a:spLocks noChangeArrowheads="1"/>
              </p:cNvSpPr>
              <p:nvPr/>
            </p:nvSpPr>
            <p:spPr bwMode="auto">
              <a:xfrm>
                <a:off x="3061" y="3191"/>
                <a:ext cx="19" cy="136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82" name="Rectangle 39"/>
              <p:cNvSpPr>
                <a:spLocks noChangeArrowheads="1"/>
              </p:cNvSpPr>
              <p:nvPr/>
            </p:nvSpPr>
            <p:spPr bwMode="auto">
              <a:xfrm>
                <a:off x="3043" y="3191"/>
                <a:ext cx="9" cy="136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83" name="Freeform 40"/>
              <p:cNvSpPr>
                <a:spLocks/>
              </p:cNvSpPr>
              <p:nvPr/>
            </p:nvSpPr>
            <p:spPr bwMode="auto">
              <a:xfrm>
                <a:off x="3089" y="3123"/>
                <a:ext cx="249" cy="272"/>
              </a:xfrm>
              <a:custGeom>
                <a:avLst/>
                <a:gdLst>
                  <a:gd name="T0" fmla="*/ 175 w 249"/>
                  <a:gd name="T1" fmla="*/ 0 h 272"/>
                  <a:gd name="T2" fmla="*/ 175 w 249"/>
                  <a:gd name="T3" fmla="*/ 68 h 272"/>
                  <a:gd name="T4" fmla="*/ 0 w 249"/>
                  <a:gd name="T5" fmla="*/ 68 h 272"/>
                  <a:gd name="T6" fmla="*/ 0 w 249"/>
                  <a:gd name="T7" fmla="*/ 204 h 272"/>
                  <a:gd name="T8" fmla="*/ 175 w 249"/>
                  <a:gd name="T9" fmla="*/ 204 h 272"/>
                  <a:gd name="T10" fmla="*/ 175 w 249"/>
                  <a:gd name="T11" fmla="*/ 272 h 272"/>
                  <a:gd name="T12" fmla="*/ 249 w 249"/>
                  <a:gd name="T13" fmla="*/ 136 h 272"/>
                  <a:gd name="T14" fmla="*/ 175 w 249"/>
                  <a:gd name="T15" fmla="*/ 0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9"/>
                  <a:gd name="T25" fmla="*/ 0 h 272"/>
                  <a:gd name="T26" fmla="*/ 249 w 249"/>
                  <a:gd name="T27" fmla="*/ 272 h 2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9" h="272">
                    <a:moveTo>
                      <a:pt x="175" y="0"/>
                    </a:moveTo>
                    <a:lnTo>
                      <a:pt x="175" y="68"/>
                    </a:lnTo>
                    <a:lnTo>
                      <a:pt x="0" y="68"/>
                    </a:lnTo>
                    <a:lnTo>
                      <a:pt x="0" y="204"/>
                    </a:lnTo>
                    <a:lnTo>
                      <a:pt x="175" y="204"/>
                    </a:lnTo>
                    <a:lnTo>
                      <a:pt x="175" y="272"/>
                    </a:lnTo>
                    <a:lnTo>
                      <a:pt x="249" y="13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4" name="Rectangle 41"/>
              <p:cNvSpPr>
                <a:spLocks noChangeArrowheads="1"/>
              </p:cNvSpPr>
              <p:nvPr/>
            </p:nvSpPr>
            <p:spPr bwMode="auto">
              <a:xfrm>
                <a:off x="3061" y="3191"/>
                <a:ext cx="19" cy="136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  <p:sp>
            <p:nvSpPr>
              <p:cNvPr id="49185" name="Rectangle 42"/>
              <p:cNvSpPr>
                <a:spLocks noChangeArrowheads="1"/>
              </p:cNvSpPr>
              <p:nvPr/>
            </p:nvSpPr>
            <p:spPr bwMode="auto">
              <a:xfrm>
                <a:off x="3043" y="3191"/>
                <a:ext cx="9" cy="136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id-ID"/>
              </a:p>
            </p:txBody>
          </p:sp>
        </p:grpSp>
        <p:sp>
          <p:nvSpPr>
            <p:cNvPr id="49174" name="Freeform 43"/>
            <p:cNvSpPr>
              <a:spLocks noEditPoints="1"/>
            </p:cNvSpPr>
            <p:nvPr/>
          </p:nvSpPr>
          <p:spPr bwMode="auto">
            <a:xfrm>
              <a:off x="3432" y="1352"/>
              <a:ext cx="637" cy="494"/>
            </a:xfrm>
            <a:custGeom>
              <a:avLst/>
              <a:gdLst>
                <a:gd name="T0" fmla="*/ 637 w 637"/>
                <a:gd name="T1" fmla="*/ 0 h 494"/>
                <a:gd name="T2" fmla="*/ 637 w 637"/>
                <a:gd name="T3" fmla="*/ 494 h 494"/>
                <a:gd name="T4" fmla="*/ 0 w 637"/>
                <a:gd name="T5" fmla="*/ 494 h 494"/>
                <a:gd name="T6" fmla="*/ 0 w 637"/>
                <a:gd name="T7" fmla="*/ 0 h 494"/>
                <a:gd name="T8" fmla="*/ 637 w 637"/>
                <a:gd name="T9" fmla="*/ 0 h 494"/>
                <a:gd name="T10" fmla="*/ 18 w 637"/>
                <a:gd name="T11" fmla="*/ 19 h 494"/>
                <a:gd name="T12" fmla="*/ 18 w 637"/>
                <a:gd name="T13" fmla="*/ 476 h 494"/>
                <a:gd name="T14" fmla="*/ 619 w 637"/>
                <a:gd name="T15" fmla="*/ 476 h 494"/>
                <a:gd name="T16" fmla="*/ 619 w 637"/>
                <a:gd name="T17" fmla="*/ 19 h 494"/>
                <a:gd name="T18" fmla="*/ 18 w 637"/>
                <a:gd name="T19" fmla="*/ 19 h 494"/>
                <a:gd name="T20" fmla="*/ 613 w 637"/>
                <a:gd name="T21" fmla="*/ 25 h 494"/>
                <a:gd name="T22" fmla="*/ 613 w 637"/>
                <a:gd name="T23" fmla="*/ 469 h 494"/>
                <a:gd name="T24" fmla="*/ 24 w 637"/>
                <a:gd name="T25" fmla="*/ 469 h 494"/>
                <a:gd name="T26" fmla="*/ 24 w 637"/>
                <a:gd name="T27" fmla="*/ 25 h 494"/>
                <a:gd name="T28" fmla="*/ 613 w 637"/>
                <a:gd name="T29" fmla="*/ 25 h 494"/>
                <a:gd name="T30" fmla="*/ 30 w 637"/>
                <a:gd name="T31" fmla="*/ 31 h 494"/>
                <a:gd name="T32" fmla="*/ 30 w 637"/>
                <a:gd name="T33" fmla="*/ 463 h 494"/>
                <a:gd name="T34" fmla="*/ 607 w 637"/>
                <a:gd name="T35" fmla="*/ 463 h 494"/>
                <a:gd name="T36" fmla="*/ 607 w 637"/>
                <a:gd name="T37" fmla="*/ 31 h 494"/>
                <a:gd name="T38" fmla="*/ 30 w 637"/>
                <a:gd name="T39" fmla="*/ 31 h 4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37"/>
                <a:gd name="T61" fmla="*/ 0 h 494"/>
                <a:gd name="T62" fmla="*/ 637 w 637"/>
                <a:gd name="T63" fmla="*/ 494 h 4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37" h="494">
                  <a:moveTo>
                    <a:pt x="637" y="0"/>
                  </a:moveTo>
                  <a:lnTo>
                    <a:pt x="637" y="494"/>
                  </a:lnTo>
                  <a:lnTo>
                    <a:pt x="0" y="494"/>
                  </a:lnTo>
                  <a:lnTo>
                    <a:pt x="0" y="0"/>
                  </a:lnTo>
                  <a:lnTo>
                    <a:pt x="637" y="0"/>
                  </a:lnTo>
                  <a:close/>
                  <a:moveTo>
                    <a:pt x="18" y="19"/>
                  </a:moveTo>
                  <a:lnTo>
                    <a:pt x="18" y="476"/>
                  </a:lnTo>
                  <a:lnTo>
                    <a:pt x="619" y="476"/>
                  </a:lnTo>
                  <a:lnTo>
                    <a:pt x="619" y="19"/>
                  </a:lnTo>
                  <a:lnTo>
                    <a:pt x="18" y="19"/>
                  </a:lnTo>
                  <a:close/>
                  <a:moveTo>
                    <a:pt x="613" y="25"/>
                  </a:moveTo>
                  <a:lnTo>
                    <a:pt x="613" y="469"/>
                  </a:lnTo>
                  <a:lnTo>
                    <a:pt x="24" y="469"/>
                  </a:lnTo>
                  <a:lnTo>
                    <a:pt x="24" y="25"/>
                  </a:lnTo>
                  <a:lnTo>
                    <a:pt x="613" y="25"/>
                  </a:lnTo>
                  <a:close/>
                  <a:moveTo>
                    <a:pt x="30" y="31"/>
                  </a:moveTo>
                  <a:lnTo>
                    <a:pt x="30" y="463"/>
                  </a:lnTo>
                  <a:lnTo>
                    <a:pt x="607" y="463"/>
                  </a:lnTo>
                  <a:lnTo>
                    <a:pt x="607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Rectangle 44"/>
            <p:cNvSpPr>
              <a:spLocks noChangeArrowheads="1"/>
            </p:cNvSpPr>
            <p:nvPr/>
          </p:nvSpPr>
          <p:spPr bwMode="auto">
            <a:xfrm>
              <a:off x="3636" y="1442"/>
              <a:ext cx="310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sz="370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9176" name="Freeform 45"/>
            <p:cNvSpPr>
              <a:spLocks noEditPoints="1"/>
            </p:cNvSpPr>
            <p:nvPr/>
          </p:nvSpPr>
          <p:spPr bwMode="auto">
            <a:xfrm>
              <a:off x="3432" y="2146"/>
              <a:ext cx="637" cy="494"/>
            </a:xfrm>
            <a:custGeom>
              <a:avLst/>
              <a:gdLst>
                <a:gd name="T0" fmla="*/ 637 w 637"/>
                <a:gd name="T1" fmla="*/ 0 h 494"/>
                <a:gd name="T2" fmla="*/ 637 w 637"/>
                <a:gd name="T3" fmla="*/ 494 h 494"/>
                <a:gd name="T4" fmla="*/ 0 w 637"/>
                <a:gd name="T5" fmla="*/ 494 h 494"/>
                <a:gd name="T6" fmla="*/ 0 w 637"/>
                <a:gd name="T7" fmla="*/ 0 h 494"/>
                <a:gd name="T8" fmla="*/ 637 w 637"/>
                <a:gd name="T9" fmla="*/ 0 h 494"/>
                <a:gd name="T10" fmla="*/ 18 w 637"/>
                <a:gd name="T11" fmla="*/ 19 h 494"/>
                <a:gd name="T12" fmla="*/ 18 w 637"/>
                <a:gd name="T13" fmla="*/ 475 h 494"/>
                <a:gd name="T14" fmla="*/ 619 w 637"/>
                <a:gd name="T15" fmla="*/ 475 h 494"/>
                <a:gd name="T16" fmla="*/ 619 w 637"/>
                <a:gd name="T17" fmla="*/ 19 h 494"/>
                <a:gd name="T18" fmla="*/ 18 w 637"/>
                <a:gd name="T19" fmla="*/ 19 h 494"/>
                <a:gd name="T20" fmla="*/ 613 w 637"/>
                <a:gd name="T21" fmla="*/ 25 h 494"/>
                <a:gd name="T22" fmla="*/ 613 w 637"/>
                <a:gd name="T23" fmla="*/ 469 h 494"/>
                <a:gd name="T24" fmla="*/ 24 w 637"/>
                <a:gd name="T25" fmla="*/ 469 h 494"/>
                <a:gd name="T26" fmla="*/ 24 w 637"/>
                <a:gd name="T27" fmla="*/ 25 h 494"/>
                <a:gd name="T28" fmla="*/ 613 w 637"/>
                <a:gd name="T29" fmla="*/ 25 h 494"/>
                <a:gd name="T30" fmla="*/ 30 w 637"/>
                <a:gd name="T31" fmla="*/ 31 h 494"/>
                <a:gd name="T32" fmla="*/ 30 w 637"/>
                <a:gd name="T33" fmla="*/ 463 h 494"/>
                <a:gd name="T34" fmla="*/ 607 w 637"/>
                <a:gd name="T35" fmla="*/ 463 h 494"/>
                <a:gd name="T36" fmla="*/ 607 w 637"/>
                <a:gd name="T37" fmla="*/ 31 h 494"/>
                <a:gd name="T38" fmla="*/ 30 w 637"/>
                <a:gd name="T39" fmla="*/ 31 h 4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37"/>
                <a:gd name="T61" fmla="*/ 0 h 494"/>
                <a:gd name="T62" fmla="*/ 637 w 637"/>
                <a:gd name="T63" fmla="*/ 494 h 4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37" h="494">
                  <a:moveTo>
                    <a:pt x="637" y="0"/>
                  </a:moveTo>
                  <a:lnTo>
                    <a:pt x="637" y="494"/>
                  </a:lnTo>
                  <a:lnTo>
                    <a:pt x="0" y="494"/>
                  </a:lnTo>
                  <a:lnTo>
                    <a:pt x="0" y="0"/>
                  </a:lnTo>
                  <a:lnTo>
                    <a:pt x="637" y="0"/>
                  </a:lnTo>
                  <a:close/>
                  <a:moveTo>
                    <a:pt x="18" y="19"/>
                  </a:moveTo>
                  <a:lnTo>
                    <a:pt x="18" y="475"/>
                  </a:lnTo>
                  <a:lnTo>
                    <a:pt x="619" y="475"/>
                  </a:lnTo>
                  <a:lnTo>
                    <a:pt x="619" y="19"/>
                  </a:lnTo>
                  <a:lnTo>
                    <a:pt x="18" y="19"/>
                  </a:lnTo>
                  <a:close/>
                  <a:moveTo>
                    <a:pt x="613" y="25"/>
                  </a:moveTo>
                  <a:lnTo>
                    <a:pt x="613" y="469"/>
                  </a:lnTo>
                  <a:lnTo>
                    <a:pt x="24" y="469"/>
                  </a:lnTo>
                  <a:lnTo>
                    <a:pt x="24" y="25"/>
                  </a:lnTo>
                  <a:lnTo>
                    <a:pt x="613" y="25"/>
                  </a:lnTo>
                  <a:close/>
                  <a:moveTo>
                    <a:pt x="30" y="31"/>
                  </a:moveTo>
                  <a:lnTo>
                    <a:pt x="30" y="463"/>
                  </a:lnTo>
                  <a:lnTo>
                    <a:pt x="607" y="463"/>
                  </a:lnTo>
                  <a:lnTo>
                    <a:pt x="607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Rectangle 46"/>
            <p:cNvSpPr>
              <a:spLocks noChangeArrowheads="1"/>
            </p:cNvSpPr>
            <p:nvPr/>
          </p:nvSpPr>
          <p:spPr bwMode="auto">
            <a:xfrm>
              <a:off x="3537" y="2235"/>
              <a:ext cx="57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sz="3700">
                  <a:solidFill>
                    <a:srgbClr val="000000"/>
                  </a:solidFill>
                  <a:latin typeface="Arial" panose="020B0604020202020204" pitchFamily="34" charset="0"/>
                </a:rPr>
                <a:t>Pel</a:t>
              </a: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9178" name="Freeform 47"/>
            <p:cNvSpPr>
              <a:spLocks noEditPoints="1"/>
            </p:cNvSpPr>
            <p:nvPr/>
          </p:nvSpPr>
          <p:spPr bwMode="auto">
            <a:xfrm>
              <a:off x="3432" y="2998"/>
              <a:ext cx="637" cy="493"/>
            </a:xfrm>
            <a:custGeom>
              <a:avLst/>
              <a:gdLst>
                <a:gd name="T0" fmla="*/ 637 w 637"/>
                <a:gd name="T1" fmla="*/ 0 h 493"/>
                <a:gd name="T2" fmla="*/ 637 w 637"/>
                <a:gd name="T3" fmla="*/ 493 h 493"/>
                <a:gd name="T4" fmla="*/ 0 w 637"/>
                <a:gd name="T5" fmla="*/ 493 h 493"/>
                <a:gd name="T6" fmla="*/ 0 w 637"/>
                <a:gd name="T7" fmla="*/ 0 h 493"/>
                <a:gd name="T8" fmla="*/ 637 w 637"/>
                <a:gd name="T9" fmla="*/ 0 h 493"/>
                <a:gd name="T10" fmla="*/ 18 w 637"/>
                <a:gd name="T11" fmla="*/ 18 h 493"/>
                <a:gd name="T12" fmla="*/ 18 w 637"/>
                <a:gd name="T13" fmla="*/ 475 h 493"/>
                <a:gd name="T14" fmla="*/ 619 w 637"/>
                <a:gd name="T15" fmla="*/ 475 h 493"/>
                <a:gd name="T16" fmla="*/ 619 w 637"/>
                <a:gd name="T17" fmla="*/ 18 h 493"/>
                <a:gd name="T18" fmla="*/ 18 w 637"/>
                <a:gd name="T19" fmla="*/ 18 h 493"/>
                <a:gd name="T20" fmla="*/ 613 w 637"/>
                <a:gd name="T21" fmla="*/ 24 h 493"/>
                <a:gd name="T22" fmla="*/ 613 w 637"/>
                <a:gd name="T23" fmla="*/ 469 h 493"/>
                <a:gd name="T24" fmla="*/ 24 w 637"/>
                <a:gd name="T25" fmla="*/ 469 h 493"/>
                <a:gd name="T26" fmla="*/ 24 w 637"/>
                <a:gd name="T27" fmla="*/ 24 h 493"/>
                <a:gd name="T28" fmla="*/ 613 w 637"/>
                <a:gd name="T29" fmla="*/ 24 h 493"/>
                <a:gd name="T30" fmla="*/ 30 w 637"/>
                <a:gd name="T31" fmla="*/ 30 h 493"/>
                <a:gd name="T32" fmla="*/ 30 w 637"/>
                <a:gd name="T33" fmla="*/ 463 h 493"/>
                <a:gd name="T34" fmla="*/ 607 w 637"/>
                <a:gd name="T35" fmla="*/ 463 h 493"/>
                <a:gd name="T36" fmla="*/ 607 w 637"/>
                <a:gd name="T37" fmla="*/ 30 h 493"/>
                <a:gd name="T38" fmla="*/ 30 w 637"/>
                <a:gd name="T39" fmla="*/ 30 h 4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37"/>
                <a:gd name="T61" fmla="*/ 0 h 493"/>
                <a:gd name="T62" fmla="*/ 637 w 637"/>
                <a:gd name="T63" fmla="*/ 493 h 49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37" h="493">
                  <a:moveTo>
                    <a:pt x="637" y="0"/>
                  </a:moveTo>
                  <a:lnTo>
                    <a:pt x="637" y="493"/>
                  </a:lnTo>
                  <a:lnTo>
                    <a:pt x="0" y="493"/>
                  </a:lnTo>
                  <a:lnTo>
                    <a:pt x="0" y="0"/>
                  </a:lnTo>
                  <a:lnTo>
                    <a:pt x="637" y="0"/>
                  </a:lnTo>
                  <a:close/>
                  <a:moveTo>
                    <a:pt x="18" y="18"/>
                  </a:moveTo>
                  <a:lnTo>
                    <a:pt x="18" y="475"/>
                  </a:lnTo>
                  <a:lnTo>
                    <a:pt x="619" y="475"/>
                  </a:lnTo>
                  <a:lnTo>
                    <a:pt x="619" y="18"/>
                  </a:lnTo>
                  <a:lnTo>
                    <a:pt x="18" y="18"/>
                  </a:lnTo>
                  <a:close/>
                  <a:moveTo>
                    <a:pt x="613" y="24"/>
                  </a:moveTo>
                  <a:lnTo>
                    <a:pt x="613" y="469"/>
                  </a:lnTo>
                  <a:lnTo>
                    <a:pt x="24" y="469"/>
                  </a:lnTo>
                  <a:lnTo>
                    <a:pt x="24" y="24"/>
                  </a:lnTo>
                  <a:lnTo>
                    <a:pt x="613" y="24"/>
                  </a:lnTo>
                  <a:close/>
                  <a:moveTo>
                    <a:pt x="30" y="30"/>
                  </a:moveTo>
                  <a:lnTo>
                    <a:pt x="30" y="463"/>
                  </a:lnTo>
                  <a:lnTo>
                    <a:pt x="607" y="463"/>
                  </a:lnTo>
                  <a:lnTo>
                    <a:pt x="607" y="3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Rectangle 48"/>
            <p:cNvSpPr>
              <a:spLocks noChangeArrowheads="1"/>
            </p:cNvSpPr>
            <p:nvPr/>
          </p:nvSpPr>
          <p:spPr bwMode="auto">
            <a:xfrm>
              <a:off x="3652" y="3086"/>
              <a:ext cx="26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sz="3700">
                  <a:solidFill>
                    <a:srgbClr val="000000"/>
                  </a:solidFill>
                  <a:latin typeface="Arial" panose="020B0604020202020204" pitchFamily="34" charset="0"/>
                </a:rPr>
                <a:t>K</a:t>
              </a:r>
              <a:endParaRPr lang="en-US">
                <a:latin typeface="Arial" panose="020B0604020202020204" pitchFamily="34" charset="0"/>
              </a:endParaRPr>
            </a:p>
          </p:txBody>
        </p:sp>
      </p:grpSp>
      <p:sp>
        <p:nvSpPr>
          <p:cNvPr id="49155" name="Text Box 49"/>
          <p:cNvSpPr txBox="1">
            <a:spLocks noChangeArrowheads="1"/>
          </p:cNvSpPr>
          <p:nvPr/>
        </p:nvSpPr>
        <p:spPr bwMode="auto">
          <a:xfrm>
            <a:off x="4098132" y="476253"/>
            <a:ext cx="2807494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>
              <a:latin typeface="Arial" panose="020B0604020202020204" pitchFamily="34" charset="0"/>
            </a:endParaRPr>
          </a:p>
        </p:txBody>
      </p:sp>
      <p:sp>
        <p:nvSpPr>
          <p:cNvPr id="49156" name="Text Box 50"/>
          <p:cNvSpPr txBox="1">
            <a:spLocks noChangeArrowheads="1"/>
          </p:cNvSpPr>
          <p:nvPr/>
        </p:nvSpPr>
        <p:spPr bwMode="auto">
          <a:xfrm>
            <a:off x="4098132" y="476253"/>
            <a:ext cx="37814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UNSUR-UNSUR KALIMAT</a:t>
            </a:r>
          </a:p>
        </p:txBody>
      </p:sp>
    </p:spTree>
    <p:extLst>
      <p:ext uri="{BB962C8B-B14F-4D97-AF65-F5344CB8AC3E}">
        <p14:creationId xmlns:p14="http://schemas.microsoft.com/office/powerpoint/2010/main" val="2528607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u="sng" dirty="0"/>
              <a:t>A. </a:t>
            </a:r>
            <a:r>
              <a:rPr lang="en-US" sz="5400" u="sng" dirty="0" err="1"/>
              <a:t>Kesalahan</a:t>
            </a:r>
            <a:r>
              <a:rPr lang="en-US" sz="5400" u="sng" dirty="0"/>
              <a:t> </a:t>
            </a:r>
            <a:r>
              <a:rPr lang="en-US" sz="5400" u="sng" dirty="0" err="1"/>
              <a:t>dalam</a:t>
            </a:r>
            <a:r>
              <a:rPr lang="en-US" sz="5400" u="sng" dirty="0"/>
              <a:t> </a:t>
            </a:r>
            <a:r>
              <a:rPr lang="en-US" sz="5400" u="sng" dirty="0" err="1"/>
              <a:t>kelengkapan</a:t>
            </a:r>
            <a:r>
              <a:rPr lang="en-US" sz="5400" u="sng" dirty="0"/>
              <a:t> </a:t>
            </a:r>
            <a:r>
              <a:rPr lang="en-US" sz="5400" u="sng" dirty="0" err="1"/>
              <a:t>kalimat</a:t>
            </a:r>
            <a:endParaRPr lang="en-US" sz="5400" u="sng" dirty="0"/>
          </a:p>
          <a:p>
            <a:pPr marL="0" indent="0">
              <a:buNone/>
            </a:pPr>
            <a:r>
              <a:rPr lang="en-US" sz="5400" dirty="0"/>
              <a:t>1. </a:t>
            </a:r>
            <a:r>
              <a:rPr lang="id-ID" sz="5400" dirty="0"/>
              <a:t>Subjek</a:t>
            </a:r>
          </a:p>
          <a:p>
            <a:r>
              <a:rPr lang="id-ID" dirty="0"/>
              <a:t>Subjek adalah bagian kalimat yang menunjukkan pelaku, tokoh, sosok (benda), </a:t>
            </a:r>
            <a:r>
              <a:rPr lang="en-US" dirty="0" smtClean="0"/>
              <a:t>s</a:t>
            </a:r>
            <a:r>
              <a:rPr lang="id-ID" dirty="0" smtClean="0"/>
              <a:t>ubjek </a:t>
            </a:r>
            <a:r>
              <a:rPr lang="id-ID" dirty="0"/>
              <a:t>biasanya diisi oleh jenis kata/frasa benda (nominal), klausa atau frasa verbal.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id-ID" dirty="0"/>
              <a:t>ontoh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id-ID" dirty="0"/>
              <a:t> berikut ini.</a:t>
            </a:r>
          </a:p>
          <a:p>
            <a:r>
              <a:rPr lang="id-ID" dirty="0"/>
              <a:t>a)</a:t>
            </a:r>
            <a:r>
              <a:rPr lang="en-US" dirty="0"/>
              <a:t>	</a:t>
            </a:r>
            <a:r>
              <a:rPr lang="id-ID" b="1" dirty="0"/>
              <a:t>Ayahku </a:t>
            </a:r>
            <a:r>
              <a:rPr lang="id-ID" dirty="0"/>
              <a:t>sedang melukis.</a:t>
            </a:r>
          </a:p>
          <a:p>
            <a:r>
              <a:rPr lang="en-US" dirty="0" smtClean="0"/>
              <a:t>B)</a:t>
            </a:r>
            <a:r>
              <a:rPr lang="en-US" dirty="0"/>
              <a:t>	</a:t>
            </a:r>
            <a:r>
              <a:rPr lang="en-US" b="1" dirty="0"/>
              <a:t>D</a:t>
            </a:r>
            <a:r>
              <a:rPr lang="id-ID" b="1" dirty="0"/>
              <a:t>osen </a:t>
            </a:r>
            <a:r>
              <a:rPr lang="id-ID" dirty="0"/>
              <a:t>saya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id-ID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u="sng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II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.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4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095472" y="1285861"/>
            <a:ext cx="8229600" cy="5972175"/>
          </a:xfrm>
        </p:spPr>
        <p:txBody>
          <a:bodyPr>
            <a:normAutofit/>
          </a:bodyPr>
          <a:lstStyle/>
          <a:p>
            <a:r>
              <a:rPr lang="id-ID" dirty="0" smtClean="0"/>
              <a:t>Frasa: kumpulan kata yang tidak melebihi batas fungsi</a:t>
            </a:r>
          </a:p>
          <a:p>
            <a:r>
              <a:rPr lang="id-ID" dirty="0" smtClean="0"/>
              <a:t>Dosen saya</a:t>
            </a:r>
          </a:p>
          <a:p>
            <a:r>
              <a:rPr lang="id-ID" dirty="0" smtClean="0"/>
              <a:t>Anak gadis Pak RT</a:t>
            </a:r>
          </a:p>
          <a:p>
            <a:endParaRPr lang="id-ID" dirty="0" smtClean="0"/>
          </a:p>
          <a:p>
            <a:r>
              <a:rPr lang="id-ID" dirty="0" smtClean="0"/>
              <a:t>Dia sedang makan apel busuk yang dibuang tetangga kemarin. </a:t>
            </a:r>
          </a:p>
          <a:p>
            <a:endParaRPr lang="id-ID" dirty="0" smtClean="0"/>
          </a:p>
          <a:p>
            <a:r>
              <a:rPr lang="id-ID" dirty="0" smtClean="0"/>
              <a:t>Klausa: kumpulan kata yang sudah memiliki makna yang lengkap, tapi belum memiliki intonasi akhir</a:t>
            </a:r>
          </a:p>
          <a:p>
            <a:r>
              <a:rPr lang="id-ID" dirty="0" smtClean="0"/>
              <a:t>Doni makan</a:t>
            </a:r>
          </a:p>
          <a:p>
            <a:endParaRPr lang="id-ID" dirty="0" smtClean="0"/>
          </a:p>
          <a:p>
            <a:r>
              <a:rPr lang="id-ID" dirty="0" smtClean="0"/>
              <a:t>Kalimat: kumpulan kata yang sudah memiliki makna yang lengkap dan sudah memiliki intonasi akhir</a:t>
            </a:r>
          </a:p>
          <a:p>
            <a:r>
              <a:rPr lang="id-ID" dirty="0" smtClean="0"/>
              <a:t>Doni, makan!</a:t>
            </a:r>
          </a:p>
          <a:p>
            <a:r>
              <a:rPr lang="id-ID" dirty="0" smtClean="0"/>
              <a:t>Doni makan.</a:t>
            </a:r>
          </a:p>
          <a:p>
            <a:r>
              <a:rPr lang="id-ID" dirty="0" smtClean="0"/>
              <a:t>Doni makan?</a:t>
            </a:r>
          </a:p>
          <a:p>
            <a:pPr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835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2. </a:t>
            </a:r>
            <a:r>
              <a:rPr lang="id-ID" sz="4800" b="1" dirty="0"/>
              <a:t>Predikat</a:t>
            </a:r>
          </a:p>
          <a:p>
            <a:r>
              <a:rPr lang="id-ID" dirty="0"/>
              <a:t>Predikat adalah bagian ka</a:t>
            </a:r>
            <a:r>
              <a:rPr lang="en-US" dirty="0"/>
              <a:t>ta </a:t>
            </a:r>
            <a:r>
              <a:rPr lang="id-ID" dirty="0"/>
              <a:t>yang memberi tahu melakukan (tindakan) apa atau dalam keadaan bagaimana subjek (pelaku/tokoh atau benda di dalam suatu k</a:t>
            </a:r>
            <a:r>
              <a:rPr lang="en-US" dirty="0" err="1"/>
              <a:t>ali</a:t>
            </a:r>
            <a:r>
              <a:rPr lang="id-ID" dirty="0"/>
              <a:t>mat). </a:t>
            </a:r>
            <a:r>
              <a:rPr lang="id-ID" dirty="0" smtClean="0"/>
              <a:t>Predikat </a:t>
            </a:r>
            <a:r>
              <a:rPr lang="id-ID" dirty="0"/>
              <a:t>dapat berupa kata atau frasa, sebagian besar berkelas verba atau adjektiva tetapi dapat juga numeralia, nomina, atau frasa nominal.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Untuk </a:t>
            </a:r>
            <a:r>
              <a:rPr lang="id-ID" dirty="0"/>
              <a:t>lebih jelasnya perhatikan contoh berikut ini.</a:t>
            </a:r>
          </a:p>
          <a:p>
            <a:pPr marL="0" indent="0">
              <a:buNone/>
            </a:pPr>
            <a:r>
              <a:rPr lang="id-ID" dirty="0"/>
              <a:t>a)      Kuda </a:t>
            </a:r>
            <a:r>
              <a:rPr lang="id-ID" b="1" dirty="0"/>
              <a:t>meringkik</a:t>
            </a:r>
            <a:r>
              <a:rPr lang="id-ID" dirty="0"/>
              <a:t>.</a:t>
            </a:r>
          </a:p>
          <a:p>
            <a:pPr marL="0" indent="0">
              <a:buNone/>
            </a:pPr>
            <a:r>
              <a:rPr lang="id-ID" dirty="0"/>
              <a:t>b)      </a:t>
            </a:r>
            <a:r>
              <a:rPr lang="en-US" dirty="0" smtClean="0"/>
              <a:t>Yogi </a:t>
            </a:r>
            <a:r>
              <a:rPr lang="en-US" b="1" dirty="0" err="1" smtClean="0"/>
              <a:t>mahasiswa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Yogi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.</a:t>
            </a:r>
            <a:endParaRPr lang="id-ID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88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6400" b="1" dirty="0"/>
              <a:t>3. </a:t>
            </a:r>
            <a:r>
              <a:rPr lang="id-ID" sz="6400" b="1" dirty="0"/>
              <a:t>Objek</a:t>
            </a:r>
          </a:p>
          <a:p>
            <a:pPr marL="0" indent="0">
              <a:buNone/>
            </a:pPr>
            <a:r>
              <a:rPr lang="id-ID" dirty="0"/>
              <a:t>Objek adalah bagian kalimat yang melengkapi predikat.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</a:t>
            </a:r>
            <a:r>
              <a:rPr lang="id-ID" dirty="0" smtClean="0"/>
              <a:t>bjek </a:t>
            </a:r>
            <a:r>
              <a:rPr lang="id-ID" dirty="0"/>
              <a:t>pada umumnya diisi oleh nominal, frasa nominal atau klausa.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id-ID" dirty="0" smtClean="0"/>
              <a:t>a</a:t>
            </a:r>
            <a:r>
              <a:rPr lang="id-ID" dirty="0"/>
              <a:t>)      Mira menimang ...</a:t>
            </a:r>
          </a:p>
          <a:p>
            <a:pPr marL="0" indent="0">
              <a:buNone/>
            </a:pPr>
            <a:r>
              <a:rPr lang="id-ID" dirty="0"/>
              <a:t>b)      Arsitek merancang ...</a:t>
            </a:r>
          </a:p>
          <a:p>
            <a:pPr marL="0" indent="0">
              <a:buNone/>
            </a:pPr>
            <a:r>
              <a:rPr lang="id-ID" dirty="0"/>
              <a:t>c)      Juru masak </a:t>
            </a:r>
            <a:r>
              <a:rPr lang="id-ID" dirty="0" smtClean="0"/>
              <a:t>menggor</a:t>
            </a:r>
            <a:r>
              <a:rPr lang="en-US" dirty="0" smtClean="0"/>
              <a:t>e</a:t>
            </a:r>
            <a:r>
              <a:rPr lang="id-ID" dirty="0" smtClean="0"/>
              <a:t>ng </a:t>
            </a:r>
            <a:r>
              <a:rPr lang="id-ID" dirty="0"/>
              <a:t>...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Jika </a:t>
            </a:r>
            <a:r>
              <a:rPr lang="id-ID" dirty="0"/>
              <a:t>predikat diisi o</a:t>
            </a:r>
            <a:r>
              <a:rPr lang="en-US" dirty="0"/>
              <a:t>l</a:t>
            </a:r>
            <a:r>
              <a:rPr lang="id-ID" dirty="0"/>
              <a:t>eh verba intransitif, objek tidak diperlukan. Itulah sebabnya sifat objek dalam kalimat dikatakan tidak wajib hadir.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id-ID" dirty="0" smtClean="0"/>
              <a:t>a</a:t>
            </a:r>
            <a:r>
              <a:rPr lang="id-ID" dirty="0"/>
              <a:t>)      Nenek mandi</a:t>
            </a:r>
          </a:p>
          <a:p>
            <a:pPr marL="0" indent="0">
              <a:buNone/>
            </a:pPr>
            <a:r>
              <a:rPr lang="id-ID" dirty="0"/>
              <a:t>b)      Komputerku rusak</a:t>
            </a:r>
          </a:p>
          <a:p>
            <a:pPr marL="0" indent="0">
              <a:buNone/>
            </a:pPr>
            <a:r>
              <a:rPr lang="id-ID" dirty="0"/>
              <a:t>c)      Tamunya pulang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Verba </a:t>
            </a:r>
            <a:r>
              <a:rPr lang="id-ID" dirty="0"/>
              <a:t>intransitif mandi, rusak, pulang yang menjadi predikat dalam kalimat-kalimat di atas tidak menuntut untuk dilengkapi.</a:t>
            </a:r>
          </a:p>
          <a:p>
            <a:r>
              <a:rPr lang="en-US" dirty="0"/>
              <a:t> 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Bu </a:t>
            </a:r>
            <a:r>
              <a:rPr lang="en-US" sz="3200" dirty="0" err="1"/>
              <a:t>Minah</a:t>
            </a:r>
            <a:r>
              <a:rPr lang="en-US" sz="3200" dirty="0"/>
              <a:t> </a:t>
            </a:r>
            <a:r>
              <a:rPr lang="en-US" sz="3200" dirty="0" err="1"/>
              <a:t>berdagang</a:t>
            </a:r>
            <a:r>
              <a:rPr lang="en-US" sz="3200" dirty="0"/>
              <a:t> </a:t>
            </a:r>
            <a:r>
              <a:rPr lang="en-US" sz="3200" u="sng" dirty="0" err="1"/>
              <a:t>sayur</a:t>
            </a:r>
            <a:r>
              <a:rPr lang="en-US" sz="3200" dirty="0"/>
              <a:t> di </a:t>
            </a:r>
            <a:r>
              <a:rPr lang="en-US" sz="3200" dirty="0" err="1"/>
              <a:t>pasar</a:t>
            </a:r>
            <a:r>
              <a:rPr lang="en-US" sz="3200" dirty="0"/>
              <a:t> </a:t>
            </a:r>
            <a:r>
              <a:rPr lang="en-US" sz="3200" dirty="0" err="1"/>
              <a:t>pagi</a:t>
            </a:r>
            <a:endParaRPr lang="en-US" sz="3200" dirty="0"/>
          </a:p>
          <a:p>
            <a:r>
              <a:rPr lang="en-US" sz="3200" dirty="0"/>
              <a:t>                                        </a:t>
            </a:r>
            <a:r>
              <a:rPr lang="en-US" sz="3200" dirty="0" err="1"/>
              <a:t>Pel</a:t>
            </a:r>
            <a:endParaRPr lang="en-US" sz="3200" dirty="0"/>
          </a:p>
          <a:p>
            <a:r>
              <a:rPr lang="en-US" sz="3200" dirty="0"/>
              <a:t>Bu </a:t>
            </a:r>
            <a:r>
              <a:rPr lang="en-US" sz="3200" dirty="0" err="1"/>
              <a:t>Minah</a:t>
            </a:r>
            <a:r>
              <a:rPr lang="en-US" sz="3200" dirty="0"/>
              <a:t> </a:t>
            </a:r>
            <a:r>
              <a:rPr lang="en-US" sz="3200" dirty="0" err="1"/>
              <a:t>menjual</a:t>
            </a:r>
            <a:r>
              <a:rPr lang="en-US" sz="3200" dirty="0"/>
              <a:t> </a:t>
            </a:r>
            <a:r>
              <a:rPr lang="en-US" sz="3200" u="sng" dirty="0" err="1"/>
              <a:t>sayur</a:t>
            </a:r>
            <a:r>
              <a:rPr lang="en-US" sz="3200" dirty="0"/>
              <a:t> di </a:t>
            </a:r>
            <a:r>
              <a:rPr lang="en-US" sz="3200" dirty="0" err="1"/>
              <a:t>pasar</a:t>
            </a:r>
            <a:r>
              <a:rPr lang="en-US" sz="3200" dirty="0"/>
              <a:t> </a:t>
            </a:r>
            <a:r>
              <a:rPr lang="en-US" sz="3200" dirty="0" err="1"/>
              <a:t>pagi</a:t>
            </a:r>
            <a:endParaRPr lang="en-US" sz="3200" dirty="0"/>
          </a:p>
          <a:p>
            <a:r>
              <a:rPr lang="en-US" sz="3200" dirty="0"/>
              <a:t>                                     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6676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B.</a:t>
            </a:r>
            <a:r>
              <a:rPr lang="id-ID" b="1" dirty="0" smtClean="0"/>
              <a:t> </a:t>
            </a:r>
            <a:r>
              <a:rPr lang="en-US" b="1" dirty="0" err="1" smtClean="0"/>
              <a:t>Kalimat</a:t>
            </a:r>
            <a:r>
              <a:rPr lang="en-US" dirty="0" smtClean="0"/>
              <a:t> </a:t>
            </a:r>
            <a:r>
              <a:rPr lang="en-US" b="1" dirty="0" err="1" smtClean="0"/>
              <a:t>Partisipial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Akhir-akhir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verba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media </a:t>
            </a:r>
            <a:r>
              <a:rPr lang="en-US" dirty="0" err="1"/>
              <a:t>massa</a:t>
            </a:r>
            <a:r>
              <a:rPr lang="en-US" dirty="0"/>
              <a:t> </a:t>
            </a:r>
            <a:r>
              <a:rPr lang="en-US" dirty="0" err="1"/>
              <a:t>cetak</a:t>
            </a:r>
            <a:r>
              <a:rPr lang="en-US" dirty="0"/>
              <a:t>, media </a:t>
            </a:r>
            <a:r>
              <a:rPr lang="en-US" dirty="0" err="1"/>
              <a:t>elektronik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–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formal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nonformal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/>
          </a:p>
          <a:p>
            <a:pPr lvl="0"/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Media </a:t>
            </a:r>
            <a:r>
              <a:rPr lang="en-US" dirty="0" err="1"/>
              <a:t>kemarin</a:t>
            </a:r>
            <a:r>
              <a:rPr lang="en-US" dirty="0"/>
              <a:t> di </a:t>
            </a:r>
            <a:r>
              <a:rPr lang="en-US" dirty="0" err="1"/>
              <a:t>kantornya</a:t>
            </a:r>
            <a:r>
              <a:rPr lang="en-US" dirty="0"/>
              <a:t>, </a:t>
            </a:r>
            <a:r>
              <a:rPr lang="en-US" dirty="0" err="1"/>
              <a:t>Rini</a:t>
            </a:r>
            <a:r>
              <a:rPr lang="en-US" dirty="0"/>
              <a:t> </a:t>
            </a:r>
            <a:r>
              <a:rPr lang="en-US" dirty="0" err="1"/>
              <a:t>Suwandi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Nurdin</a:t>
            </a:r>
            <a:r>
              <a:rPr lang="en-US" dirty="0"/>
              <a:t> </a:t>
            </a:r>
            <a:r>
              <a:rPr lang="en-US" dirty="0" err="1"/>
              <a:t>Halid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memanas</a:t>
            </a:r>
            <a:r>
              <a:rPr lang="en-US" dirty="0"/>
              <a:t>,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Depnaker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alih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dialog.</a:t>
            </a:r>
            <a:endParaRPr lang="id-ID" dirty="0"/>
          </a:p>
          <a:p>
            <a:pPr lvl="0"/>
            <a:r>
              <a:rPr lang="en-US" dirty="0" err="1"/>
              <a:t>Ditemani</a:t>
            </a:r>
            <a:r>
              <a:rPr lang="en-US" dirty="0"/>
              <a:t> </a:t>
            </a:r>
            <a:r>
              <a:rPr lang="en-US" dirty="0" err="1"/>
              <a:t>pengacaranya</a:t>
            </a:r>
            <a:r>
              <a:rPr lang="en-US" dirty="0"/>
              <a:t>, </a:t>
            </a:r>
            <a:r>
              <a:rPr lang="en-US" dirty="0" err="1"/>
              <a:t>Fuad</a:t>
            </a:r>
            <a:r>
              <a:rPr lang="en-US" dirty="0"/>
              <a:t> </a:t>
            </a:r>
            <a:r>
              <a:rPr lang="en-US" dirty="0" err="1"/>
              <a:t>Bawazir</a:t>
            </a:r>
            <a:r>
              <a:rPr lang="en-US" dirty="0"/>
              <a:t> </a:t>
            </a:r>
            <a:r>
              <a:rPr lang="en-US" dirty="0" err="1"/>
              <a:t>mengadukan</a:t>
            </a:r>
            <a:r>
              <a:rPr lang="en-US" dirty="0"/>
              <a:t> SBY.com </a:t>
            </a:r>
            <a:r>
              <a:rPr lang="en-US" dirty="0" err="1"/>
              <a:t>dan</a:t>
            </a:r>
            <a:r>
              <a:rPr lang="en-US" dirty="0"/>
              <a:t> Tempo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Polri</a:t>
            </a:r>
            <a:r>
              <a:rPr lang="en-US" dirty="0"/>
              <a:t>.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912</Words>
  <Application>Microsoft Office PowerPoint</Application>
  <PresentationFormat>Widescreen</PresentationFormat>
  <Paragraphs>134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Verdana</vt:lpstr>
      <vt:lpstr>Wingdings 2</vt:lpstr>
      <vt:lpstr>Wingdings 3</vt:lpstr>
      <vt:lpstr>Wisp</vt:lpstr>
      <vt:lpstr>KALIMAT EFEKTIF</vt:lpstr>
      <vt:lpstr>Kalimat Efektif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Kalimat Partisipial</vt:lpstr>
      <vt:lpstr>C. Kalimat Tidak logis</vt:lpstr>
      <vt:lpstr>Kalimat Ambigu</vt:lpstr>
      <vt:lpstr>Tulisan-tulisan Bung Hatta yang selama ini berserakan berhasil dikumpulkan dalam sembilan jilid besar.</vt:lpstr>
      <vt:lpstr>Sejak naiknya Megawati ke panggung politik, apalagi dengan jatuhnya Soeharto, telah mengembalikan nama Bung Karno ke permukaan.</vt:lpstr>
      <vt:lpstr>“Walaupun bentuknya mirip kaki, tapi itu tetap sirip,”katanya. </vt:lpstr>
      <vt:lpstr>Pemikir lain barangkali hanya memikirkan soal kebangsaan saja.</vt:lpstr>
      <vt:lpstr>Mereka anggap semua pengeluaran ini sebagai infak di jalan Allah yang pahalanya tak ketulungan.</vt:lpstr>
      <vt:lpstr>Pasalnya, dalam rekaman sadapan pembicaraan Presiden B.J Habibie dan Jaksa Agung,  Andi M. Ghalib, yang menghebohkan pekan lalu itu, juga menyebut nama Achmad Tirtosudiro.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KALIMAT EFEKTIF</dc:title>
  <dc:creator>Windows 8</dc:creator>
  <cp:lastModifiedBy>Windows 8</cp:lastModifiedBy>
  <cp:revision>5</cp:revision>
  <dcterms:created xsi:type="dcterms:W3CDTF">2020-10-19T02:22:41Z</dcterms:created>
  <dcterms:modified xsi:type="dcterms:W3CDTF">2020-10-20T13:30:38Z</dcterms:modified>
</cp:coreProperties>
</file>