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DC85-8B5D-432F-949C-DDE825B7D4B6}" type="datetimeFigureOut">
              <a:rPr lang="id-ID" smtClean="0"/>
              <a:pPr/>
              <a:t>12/02/2022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Rounded MT Bold" pitchFamily="34" charset="0"/>
              </a:rPr>
              <a:t>HUKUM JAMINAN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572428" cy="1752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Budiman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Setyo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Haryanto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, S.H., M.H</a:t>
            </a: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Rounded MT Bold" pitchFamily="34" charset="0"/>
              </a:rPr>
              <a:t>FH. UNSOED</a:t>
            </a:r>
            <a:endParaRPr lang="en-US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5918" y="642918"/>
            <a:ext cx="57699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HAK JAMINAN UMUM (HJU)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5918" y="2564904"/>
            <a:ext cx="60722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Lahir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undang-undang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Kedudukan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Membebani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seluruh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kekayaan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Pembagian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keseimbangan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1131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jo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1132 KUH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Perdata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2222634" y="1412776"/>
            <a:ext cx="4896544" cy="1152128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Bookman Old Style" pitchFamily="18" charset="0"/>
              </a:rPr>
              <a:t>Kenapa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disebut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Jaminan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Umum</a:t>
            </a:r>
            <a:r>
              <a:rPr lang="en-US" dirty="0" smtClean="0">
                <a:latin typeface="Bookman Old Style" pitchFamily="18" charset="0"/>
              </a:rPr>
              <a:t>?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488" y="428604"/>
            <a:ext cx="33846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Kelemahan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HJU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1142984"/>
            <a:ext cx="80724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Para kreditur harus berbagi dengan kreditur lain (kreditur konkuren);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Kemungkinan tidak mendapatkan pelunasan secara maksimal, atau tidak mendapatkan bagian karena habis digunakan untuk membayar tagihan kreditur preferen;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Tidak adanya benda yang secara khusus diikat sebagai jaminan, sehingga debitur tetap memiliki kewenangan untuk berbuat bebas atas harta kekayaannya;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 tidak memiliki hak kebendaan atas kekayaan debitur;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Sangat dipengaruhi oleh iktikad (buruk) debitur;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Pelaksanaan eksekusinya (kecuali dalam eksekusi dibawah tangan) harus melalui gugatan ke pengadilan.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571480"/>
            <a:ext cx="73581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Pengecualian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: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“Ada </a:t>
            </a:r>
            <a:r>
              <a:rPr lang="en-US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alasan</a:t>
            </a:r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 yang </a:t>
            </a:r>
            <a:r>
              <a:rPr lang="en-US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sah</a:t>
            </a:r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untuk</a:t>
            </a:r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didahulukan</a:t>
            </a:r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”</a:t>
            </a:r>
            <a:endParaRPr lang="id-ID" sz="28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997839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1132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menyebutkan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“. . 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kecuali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apabila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diantara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berpiutang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didahulukan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”.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paritas</a:t>
            </a:r>
            <a:r>
              <a:rPr lang="en-US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creditorium</a:t>
            </a:r>
            <a:r>
              <a:rPr lang="en-US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4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didahulukan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diantara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orang-orang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berpiutang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terbit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istimewa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1133 KUH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Perdata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35716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Kreditur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Preferen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(</a:t>
            </a:r>
            <a:r>
              <a:rPr lang="en-US" sz="32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Preferente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Schulden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)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643050"/>
            <a:ext cx="70009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pemegang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istimewa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mengambil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pelunasan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eksekusi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kekayaan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disebut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preferen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Preferente</a:t>
            </a:r>
            <a:r>
              <a:rPr lang="en-US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Schulden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Sekarang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ditambah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0232" y="571480"/>
            <a:ext cx="5409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  <a:latin typeface="Arial Rounded MT Bold" pitchFamily="34" charset="0"/>
              </a:rPr>
              <a:t>Hak jaminan khusus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(HJK)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2976" y="1643050"/>
            <a:ext cx="67866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Hak jaminan</a:t>
            </a:r>
            <a:r>
              <a:rPr lang="id-ID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khusus dapat diartikan sebagai hak yang memberikan kedudukan kepada kreditur </a:t>
            </a:r>
            <a:r>
              <a:rPr lang="id-ID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tertentu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kedudukan yang lebih baik dibandingkan dengan kreditur lainnya.</a:t>
            </a:r>
            <a:r>
              <a:rPr lang="id-ID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Pitlo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menyebutkan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een</a:t>
            </a:r>
            <a:r>
              <a:rPr lang="en-US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recht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kedudukan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kreditur-kreditur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lain.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pengertian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tepat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apabila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dimaksud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khusus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8794" y="714356"/>
            <a:ext cx="54549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kedudukan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yang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lebih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baik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4414" y="1928802"/>
            <a:ext cx="67151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kedudukan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artinya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kedudukan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terjamin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peluang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terpenuhinya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besar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dibandingkan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lain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konkuren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berarti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terjamin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terbayar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133600"/>
            <a:ext cx="35052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4000" dirty="0" smtClean="0">
                <a:solidFill>
                  <a:prstClr val="black"/>
                </a:solidFill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LAHIR DARI UNDANG-UNDANG</a:t>
            </a:r>
            <a:endParaRPr lang="id-ID" sz="4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24400" y="2133600"/>
            <a:ext cx="373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4000" dirty="0" smtClean="0">
                <a:solidFill>
                  <a:prstClr val="black"/>
                </a:solidFill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LAHIR DARI PERJANJIAN</a:t>
            </a:r>
            <a:endParaRPr lang="id-ID" sz="4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800600" y="3657600"/>
            <a:ext cx="838200" cy="5334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Down Arrow 4"/>
          <p:cNvSpPr/>
          <p:nvPr/>
        </p:nvSpPr>
        <p:spPr>
          <a:xfrm>
            <a:off x="1905000" y="4114800"/>
            <a:ext cx="838200" cy="5334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wn Arrow 5"/>
          <p:cNvSpPr/>
          <p:nvPr/>
        </p:nvSpPr>
        <p:spPr>
          <a:xfrm>
            <a:off x="1905000" y="1524000"/>
            <a:ext cx="838200" cy="5334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Down Arrow 6"/>
          <p:cNvSpPr/>
          <p:nvPr/>
        </p:nvSpPr>
        <p:spPr>
          <a:xfrm>
            <a:off x="5867400" y="1600200"/>
            <a:ext cx="838200" cy="5334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Down Arrow 7"/>
          <p:cNvSpPr/>
          <p:nvPr/>
        </p:nvSpPr>
        <p:spPr>
          <a:xfrm>
            <a:off x="7010400" y="3657600"/>
            <a:ext cx="838200" cy="53340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447800" y="5181600"/>
            <a:ext cx="2060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d-ID" sz="2400" dirty="0" smtClean="0">
                <a:solidFill>
                  <a:prstClr val="black"/>
                </a:solidFill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PRIVELEGIE</a:t>
            </a:r>
            <a:endParaRPr lang="id-ID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4572000"/>
            <a:ext cx="1828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>
                <a:solidFill>
                  <a:prstClr val="black"/>
                </a:solidFill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HAK JAMINAN KEBENDAAN</a:t>
            </a:r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1857356" y="642918"/>
            <a:ext cx="4997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id-ID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HAK JAMINAN KHUSUS</a:t>
            </a:r>
            <a:endParaRPr kumimoji="0" lang="id-ID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00826" y="4643446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id-ID" sz="2000" dirty="0" smtClean="0">
                <a:solidFill>
                  <a:prstClr val="black"/>
                </a:solidFill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HAK JAMINAN </a:t>
            </a:r>
            <a:r>
              <a:rPr lang="en-US" sz="2000" dirty="0" smtClean="0">
                <a:solidFill>
                  <a:prstClr val="black"/>
                </a:solidFill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PERORANGAN</a:t>
            </a:r>
            <a:endParaRPr lang="id-ID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5287</TotalTime>
  <Words>365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HUKUM JAMINAN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JAMINAN</dc:title>
  <dc:creator>Expert</dc:creator>
  <cp:lastModifiedBy>Budiman S. Haryanto</cp:lastModifiedBy>
  <cp:revision>365</cp:revision>
  <dcterms:created xsi:type="dcterms:W3CDTF">2016-11-28T10:46:34Z</dcterms:created>
  <dcterms:modified xsi:type="dcterms:W3CDTF">2022-02-12T13:17:14Z</dcterms:modified>
</cp:coreProperties>
</file>