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UID มนตรา บาง" charset="0"/>
      <p:regular r:id="rId14"/>
    </p:embeddedFont>
    <p:embeddedFont>
      <p:font typeface="Stencil" pitchFamily="82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Ribeye" charset="0"/>
      <p:regular r:id="rId20"/>
    </p:embeddedFont>
    <p:embeddedFont>
      <p:font typeface="Rockwell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6" autoAdjust="0"/>
    <p:restoredTop sz="94622" autoAdjust="0"/>
  </p:normalViewPr>
  <p:slideViewPr>
    <p:cSldViewPr>
      <p:cViewPr varScale="1">
        <p:scale>
          <a:sx n="48" d="100"/>
          <a:sy n="48" d="100"/>
        </p:scale>
        <p:origin x="-4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24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0.sv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24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0.sv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10" Type="http://schemas.openxmlformats.org/officeDocument/2006/relationships/image" Target="../media/image33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77000" y="1410904"/>
            <a:ext cx="9753600" cy="2720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47"/>
              </a:lnSpc>
            </a:pP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cripter"/>
              </a:rPr>
              <a:t>METODE PENGAJARAN BAHASA INDONESIA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Scripter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568513" y="6357527"/>
            <a:ext cx="10271687" cy="3228111"/>
            <a:chOff x="0" y="0"/>
            <a:chExt cx="2879863" cy="8529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79863" cy="852926"/>
            </a:xfrm>
            <a:custGeom>
              <a:avLst/>
              <a:gdLst/>
              <a:ahLst/>
              <a:cxnLst/>
              <a:rect l="l" t="t" r="r" b="b"/>
              <a:pathLst>
                <a:path w="2879863" h="852926">
                  <a:moveTo>
                    <a:pt x="36109" y="0"/>
                  </a:moveTo>
                  <a:lnTo>
                    <a:pt x="2843753" y="0"/>
                  </a:lnTo>
                  <a:cubicBezTo>
                    <a:pt x="2863696" y="0"/>
                    <a:pt x="2879863" y="16167"/>
                    <a:pt x="2879863" y="36109"/>
                  </a:cubicBezTo>
                  <a:lnTo>
                    <a:pt x="2879863" y="816817"/>
                  </a:lnTo>
                  <a:cubicBezTo>
                    <a:pt x="2879863" y="836759"/>
                    <a:pt x="2863696" y="852926"/>
                    <a:pt x="2843753" y="852926"/>
                  </a:cubicBezTo>
                  <a:lnTo>
                    <a:pt x="36109" y="852926"/>
                  </a:lnTo>
                  <a:cubicBezTo>
                    <a:pt x="16167" y="852926"/>
                    <a:pt x="0" y="836759"/>
                    <a:pt x="0" y="816817"/>
                  </a:cubicBezTo>
                  <a:lnTo>
                    <a:pt x="0" y="36109"/>
                  </a:lnTo>
                  <a:cubicBezTo>
                    <a:pt x="0" y="16167"/>
                    <a:pt x="16167" y="0"/>
                    <a:pt x="36109" y="0"/>
                  </a:cubicBezTo>
                  <a:close/>
                </a:path>
              </a:pathLst>
            </a:custGeom>
            <a:solidFill>
              <a:srgbClr val="F88C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815913" y="2987001"/>
            <a:ext cx="993704" cy="836518"/>
          </a:xfrm>
          <a:custGeom>
            <a:avLst/>
            <a:gdLst/>
            <a:ahLst/>
            <a:cxnLst/>
            <a:rect l="l" t="t" r="r" b="b"/>
            <a:pathLst>
              <a:path w="993704" h="836518">
                <a:moveTo>
                  <a:pt x="0" y="0"/>
                </a:moveTo>
                <a:lnTo>
                  <a:pt x="993704" y="0"/>
                </a:lnTo>
                <a:lnTo>
                  <a:pt x="993704" y="836519"/>
                </a:lnTo>
                <a:lnTo>
                  <a:pt x="0" y="836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914652" y="7135065"/>
            <a:ext cx="993704" cy="836518"/>
          </a:xfrm>
          <a:custGeom>
            <a:avLst/>
            <a:gdLst/>
            <a:ahLst/>
            <a:cxnLst/>
            <a:rect l="l" t="t" r="r" b="b"/>
            <a:pathLst>
              <a:path w="993704" h="836518">
                <a:moveTo>
                  <a:pt x="0" y="0"/>
                </a:moveTo>
                <a:lnTo>
                  <a:pt x="993705" y="0"/>
                </a:lnTo>
                <a:lnTo>
                  <a:pt x="993705" y="836519"/>
                </a:lnTo>
                <a:lnTo>
                  <a:pt x="0" y="836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705599" y="6862558"/>
            <a:ext cx="9677401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4"/>
              </a:lnSpc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panose="02060603020205020403" pitchFamily="18" charset="0"/>
              </a:rPr>
              <a:t>PROGRAM DARING KOLABORATIF</a:t>
            </a:r>
          </a:p>
          <a:p>
            <a:pPr algn="ctr">
              <a:lnSpc>
                <a:spcPts val="5474"/>
              </a:lnSpc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Rockwell" panose="02060603020205020403" pitchFamily="18" charset="0"/>
            </a:endParaRPr>
          </a:p>
          <a:p>
            <a:pPr algn="ctr">
              <a:lnSpc>
                <a:spcPts val="5474"/>
              </a:lnSpc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panose="02060603020205020403" pitchFamily="18" charset="0"/>
              </a:rPr>
              <a:t>STKIP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anose="02060603020205020403" pitchFamily="18" charset="0"/>
              </a:rPr>
              <a:t>SINGKAWANG - IAIS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panose="02060603020205020403" pitchFamily="18" charset="0"/>
              </a:rPr>
              <a:t>SAMBAS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2361" y="6172200"/>
            <a:ext cx="3965639" cy="4114800"/>
          </a:xfrm>
          <a:custGeom>
            <a:avLst/>
            <a:gdLst/>
            <a:ahLst/>
            <a:cxnLst/>
            <a:rect l="l" t="t" r="r" b="b"/>
            <a:pathLst>
              <a:path w="3965639" h="4114800">
                <a:moveTo>
                  <a:pt x="0" y="0"/>
                </a:moveTo>
                <a:lnTo>
                  <a:pt x="3965639" y="0"/>
                </a:lnTo>
                <a:lnTo>
                  <a:pt x="39656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5373" y="328910"/>
            <a:ext cx="3823023" cy="4114800"/>
          </a:xfrm>
          <a:custGeom>
            <a:avLst/>
            <a:gdLst/>
            <a:ahLst/>
            <a:cxnLst/>
            <a:rect l="l" t="t" r="r" b="b"/>
            <a:pathLst>
              <a:path w="3823023" h="4114800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001000" y="3218710"/>
            <a:ext cx="93726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1</a:t>
            </a:r>
            <a:r>
              <a:rPr lang="en-US" sz="3200" dirty="0" smtClean="0">
                <a:solidFill>
                  <a:srgbClr val="000000"/>
                </a:solidFill>
                <a:latin typeface="UID มนตรา บาง"/>
              </a:rPr>
              <a:t>. 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Meningkatkan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kemajuan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belajar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pencapaian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akademik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).</a:t>
            </a:r>
          </a:p>
          <a:p>
            <a:pPr>
              <a:lnSpc>
                <a:spcPts val="5599"/>
              </a:lnSpc>
            </a:pP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latin typeface="UID มนตรา บาง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Meningkatkan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kehadiran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peserta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dan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sikap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lebih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positif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.</a:t>
            </a:r>
          </a:p>
          <a:p>
            <a:pPr>
              <a:lnSpc>
                <a:spcPts val="5599"/>
              </a:lnSpc>
            </a:pP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3</a:t>
            </a:r>
            <a:r>
              <a:rPr lang="en-US" sz="3200" dirty="0" smtClean="0">
                <a:solidFill>
                  <a:srgbClr val="000000"/>
                </a:solidFill>
                <a:latin typeface="UID มนตรา บาง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Menambah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motivasi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dan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percaya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diri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.</a:t>
            </a:r>
          </a:p>
          <a:p>
            <a:pPr>
              <a:lnSpc>
                <a:spcPts val="5599"/>
              </a:lnSpc>
            </a:pP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4</a:t>
            </a:r>
            <a:r>
              <a:rPr lang="en-US" sz="3200" dirty="0" smtClean="0">
                <a:solidFill>
                  <a:srgbClr val="000000"/>
                </a:solidFill>
                <a:latin typeface="UID มนตรา บาง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Menambah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rasa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senang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berada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di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tempat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belajar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serta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menyenangi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teman-teman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sekelasnya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.</a:t>
            </a:r>
          </a:p>
          <a:p>
            <a:pPr>
              <a:lnSpc>
                <a:spcPts val="5599"/>
              </a:lnSpc>
            </a:pP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5</a:t>
            </a:r>
            <a:r>
              <a:rPr lang="en-US" sz="3200" dirty="0" smtClean="0">
                <a:solidFill>
                  <a:srgbClr val="000000"/>
                </a:solidFill>
                <a:latin typeface="UID มนตรา บาง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Mudah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diterapkan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dan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tidak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ID มนตรา บาง"/>
              </a:rPr>
              <a:t>mahal</a:t>
            </a:r>
            <a:r>
              <a:rPr lang="en-US" sz="3200" dirty="0">
                <a:solidFill>
                  <a:srgbClr val="000000"/>
                </a:solidFill>
                <a:latin typeface="UID มนตรา บาง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01000" y="1047750"/>
            <a:ext cx="708936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8960" dirty="0" err="1">
                <a:solidFill>
                  <a:srgbClr val="743812"/>
                </a:solidFill>
                <a:latin typeface="Scripter"/>
              </a:rPr>
              <a:t>kelebihan</a:t>
            </a:r>
            <a:endParaRPr lang="en-US" sz="8960" dirty="0">
              <a:solidFill>
                <a:srgbClr val="743812"/>
              </a:solidFill>
              <a:latin typeface="Scrip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38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9323" y="8043219"/>
            <a:ext cx="10092544" cy="2243781"/>
          </a:xfrm>
          <a:custGeom>
            <a:avLst/>
            <a:gdLst/>
            <a:ahLst/>
            <a:cxnLst/>
            <a:rect l="l" t="t" r="r" b="b"/>
            <a:pathLst>
              <a:path w="10092544" h="2243781">
                <a:moveTo>
                  <a:pt x="0" y="0"/>
                </a:moveTo>
                <a:lnTo>
                  <a:pt x="10092544" y="0"/>
                </a:lnTo>
                <a:lnTo>
                  <a:pt x="10092544" y="2243781"/>
                </a:lnTo>
                <a:lnTo>
                  <a:pt x="0" y="2243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705600" y="2563751"/>
            <a:ext cx="11277600" cy="666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825" lvl="1" indent="-399412">
              <a:lnSpc>
                <a:spcPts val="5179"/>
              </a:lnSpc>
              <a:buFont typeface="Arial"/>
              <a:buChar char="•"/>
            </a:pP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Guru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khawatir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akan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terjadi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kekacauan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di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kelas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.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Banyak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peserta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tidak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senang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apabila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disuruh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bekerja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sama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dengan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yang lain.</a:t>
            </a:r>
          </a:p>
          <a:p>
            <a:pPr marL="798825" lvl="1" indent="-399412">
              <a:lnSpc>
                <a:spcPts val="5179"/>
              </a:lnSpc>
              <a:buFont typeface="Arial"/>
              <a:buChar char="•"/>
            </a:pP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Perasaan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was-was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pada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anggota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kelompok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akan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hilangnya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karakteristik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atau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keunikan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pribadi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mereka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karena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menyesuaikan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diri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dengan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kelompok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.</a:t>
            </a:r>
          </a:p>
          <a:p>
            <a:pPr marL="798825" lvl="1" indent="-399412">
              <a:lnSpc>
                <a:spcPts val="5179"/>
              </a:lnSpc>
              <a:spcBef>
                <a:spcPct val="0"/>
              </a:spcBef>
              <a:buFont typeface="Arial"/>
              <a:buChar char="•"/>
            </a:pP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Banyak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peserta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takut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pekerjaan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tidak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akan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terbagi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rata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atau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secara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adil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karena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satu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orang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akan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mengerjakan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seluruh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pekerjaan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 </a:t>
            </a:r>
            <a:r>
              <a:rPr lang="en-US" sz="3699" spc="225" dirty="0" err="1">
                <a:solidFill>
                  <a:srgbClr val="FFEEE3"/>
                </a:solidFill>
                <a:latin typeface="Handyman"/>
              </a:rPr>
              <a:t>tersebut</a:t>
            </a:r>
            <a:r>
              <a:rPr lang="en-US" sz="3699" spc="225" dirty="0">
                <a:solidFill>
                  <a:srgbClr val="FFEEE3"/>
                </a:solidFill>
                <a:latin typeface="Handyman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89323" y="740834"/>
            <a:ext cx="1228734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FEEE3"/>
                </a:solidFill>
                <a:latin typeface="Scripter"/>
              </a:rPr>
              <a:t>Kekurangan</a:t>
            </a:r>
            <a:endParaRPr lang="en-US" sz="8000" dirty="0">
              <a:solidFill>
                <a:srgbClr val="FFEEE3"/>
              </a:solidFill>
              <a:latin typeface="Scrip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5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3387" y="958744"/>
            <a:ext cx="11035556" cy="7034565"/>
            <a:chOff x="0" y="0"/>
            <a:chExt cx="14714074" cy="937942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4714074" cy="9379420"/>
              <a:chOff x="0" y="0"/>
              <a:chExt cx="2906484" cy="18527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906484" cy="1852725"/>
              </a:xfrm>
              <a:custGeom>
                <a:avLst/>
                <a:gdLst/>
                <a:ahLst/>
                <a:cxnLst/>
                <a:rect l="l" t="t" r="r" b="b"/>
                <a:pathLst>
                  <a:path w="2906484" h="1852725">
                    <a:moveTo>
                      <a:pt x="35779" y="0"/>
                    </a:moveTo>
                    <a:lnTo>
                      <a:pt x="2870705" y="0"/>
                    </a:lnTo>
                    <a:cubicBezTo>
                      <a:pt x="2890465" y="0"/>
                      <a:pt x="2906484" y="16019"/>
                      <a:pt x="2906484" y="35779"/>
                    </a:cubicBezTo>
                    <a:lnTo>
                      <a:pt x="2906484" y="1816946"/>
                    </a:lnTo>
                    <a:cubicBezTo>
                      <a:pt x="2906484" y="1836706"/>
                      <a:pt x="2890465" y="1852725"/>
                      <a:pt x="2870705" y="1852725"/>
                    </a:cubicBezTo>
                    <a:lnTo>
                      <a:pt x="35779" y="1852725"/>
                    </a:lnTo>
                    <a:cubicBezTo>
                      <a:pt x="16019" y="1852725"/>
                      <a:pt x="0" y="1836706"/>
                      <a:pt x="0" y="1816946"/>
                    </a:cubicBezTo>
                    <a:lnTo>
                      <a:pt x="0" y="35779"/>
                    </a:lnTo>
                    <a:cubicBezTo>
                      <a:pt x="0" y="16019"/>
                      <a:pt x="16019" y="0"/>
                      <a:pt x="35779" y="0"/>
                    </a:cubicBezTo>
                    <a:close/>
                  </a:path>
                </a:pathLst>
              </a:custGeom>
              <a:solidFill>
                <a:srgbClr val="7438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850098" y="1067853"/>
              <a:ext cx="13013879" cy="7187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721"/>
                </a:lnSpc>
              </a:pPr>
              <a:r>
                <a:rPr lang="en-US" sz="12823">
                  <a:solidFill>
                    <a:srgbClr val="FFEEE3"/>
                  </a:solidFill>
                  <a:latin typeface="Scripter"/>
                </a:rPr>
                <a:t>sekian </a:t>
              </a:r>
            </a:p>
            <a:p>
              <a:pPr algn="ctr">
                <a:lnSpc>
                  <a:spcPts val="13721"/>
                </a:lnSpc>
              </a:pPr>
              <a:r>
                <a:rPr lang="en-US" sz="12823">
                  <a:solidFill>
                    <a:srgbClr val="FFEEE3"/>
                  </a:solidFill>
                  <a:latin typeface="Scripter"/>
                </a:rPr>
                <a:t>dan </a:t>
              </a:r>
            </a:p>
            <a:p>
              <a:pPr algn="ctr">
                <a:lnSpc>
                  <a:spcPts val="13721"/>
                </a:lnSpc>
              </a:pPr>
              <a:r>
                <a:rPr lang="en-US" sz="12823">
                  <a:solidFill>
                    <a:srgbClr val="FFEEE3"/>
                  </a:solidFill>
                  <a:latin typeface="Scripter"/>
                </a:rPr>
                <a:t>Terima Kasih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3878092" y="1028700"/>
            <a:ext cx="1841737" cy="2312684"/>
          </a:xfrm>
          <a:custGeom>
            <a:avLst/>
            <a:gdLst/>
            <a:ahLst/>
            <a:cxnLst/>
            <a:rect l="l" t="t" r="r" b="b"/>
            <a:pathLst>
              <a:path w="1841737" h="2312684">
                <a:moveTo>
                  <a:pt x="0" y="0"/>
                </a:moveTo>
                <a:lnTo>
                  <a:pt x="1841737" y="0"/>
                </a:lnTo>
                <a:lnTo>
                  <a:pt x="1841737" y="2312684"/>
                </a:lnTo>
                <a:lnTo>
                  <a:pt x="0" y="23126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053153" y="4402863"/>
            <a:ext cx="6234847" cy="5884137"/>
          </a:xfrm>
          <a:custGeom>
            <a:avLst/>
            <a:gdLst/>
            <a:ahLst/>
            <a:cxnLst/>
            <a:rect l="l" t="t" r="r" b="b"/>
            <a:pathLst>
              <a:path w="6234847" h="5884137">
                <a:moveTo>
                  <a:pt x="0" y="0"/>
                </a:moveTo>
                <a:lnTo>
                  <a:pt x="6234847" y="0"/>
                </a:lnTo>
                <a:lnTo>
                  <a:pt x="6234847" y="5884137"/>
                </a:lnTo>
                <a:lnTo>
                  <a:pt x="0" y="58841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483429" y="8893399"/>
            <a:ext cx="14026382" cy="120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spc="134">
                <a:solidFill>
                  <a:srgbClr val="FFEEE3"/>
                </a:solidFill>
                <a:latin typeface="Handyman"/>
              </a:rPr>
              <a:t>Sumber: </a:t>
            </a:r>
          </a:p>
          <a:p>
            <a:pPr marL="474983" lvl="1" indent="-237491">
              <a:lnSpc>
                <a:spcPts val="3080"/>
              </a:lnSpc>
              <a:buFont typeface="Arial"/>
              <a:buChar char="•"/>
            </a:pPr>
            <a:r>
              <a:rPr lang="en-US" sz="2200" spc="134">
                <a:solidFill>
                  <a:srgbClr val="FFEEE3"/>
                </a:solidFill>
                <a:latin typeface="Handyman"/>
              </a:rPr>
              <a:t>Shoimin, Aris. 2014. 68 Model Pembelajaran Inovatif dalam Kurikulum 2013. Yogyakarta; AR-RUZZ MEDIA.</a:t>
            </a:r>
          </a:p>
          <a:p>
            <a:pPr marL="474983" lvl="1" indent="-237491">
              <a:lnSpc>
                <a:spcPts val="3080"/>
              </a:lnSpc>
              <a:spcBef>
                <a:spcPct val="0"/>
              </a:spcBef>
              <a:buFont typeface="Arial"/>
              <a:buChar char="•"/>
            </a:pPr>
            <a:r>
              <a:rPr lang="en-US" sz="2200" spc="134">
                <a:solidFill>
                  <a:srgbClr val="FFEEE3"/>
                </a:solidFill>
                <a:latin typeface="Handyman"/>
              </a:rPr>
              <a:t>Isjoni. 2019. Pembelajaran Kooperatif. Yogyakarta: Pustaka Pelajar.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13" t="-13501" r="-3613" b="-1350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334000" y="2149506"/>
            <a:ext cx="11716426" cy="5507614"/>
            <a:chOff x="0" y="0"/>
            <a:chExt cx="3085808" cy="14505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5808" cy="1450565"/>
            </a:xfrm>
            <a:custGeom>
              <a:avLst/>
              <a:gdLst/>
              <a:ahLst/>
              <a:cxnLst/>
              <a:rect l="l" t="t" r="r" b="b"/>
              <a:pathLst>
                <a:path w="3085808" h="1450565">
                  <a:moveTo>
                    <a:pt x="33700" y="0"/>
                  </a:moveTo>
                  <a:lnTo>
                    <a:pt x="3052108" y="0"/>
                  </a:lnTo>
                  <a:cubicBezTo>
                    <a:pt x="3061046" y="0"/>
                    <a:pt x="3069617" y="3550"/>
                    <a:pt x="3075937" y="9870"/>
                  </a:cubicBezTo>
                  <a:cubicBezTo>
                    <a:pt x="3082257" y="16190"/>
                    <a:pt x="3085808" y="24762"/>
                    <a:pt x="3085808" y="33700"/>
                  </a:cubicBezTo>
                  <a:lnTo>
                    <a:pt x="3085808" y="1416865"/>
                  </a:lnTo>
                  <a:cubicBezTo>
                    <a:pt x="3085808" y="1435477"/>
                    <a:pt x="3070720" y="1450565"/>
                    <a:pt x="3052108" y="1450565"/>
                  </a:cubicBezTo>
                  <a:lnTo>
                    <a:pt x="33700" y="1450565"/>
                  </a:lnTo>
                  <a:cubicBezTo>
                    <a:pt x="24762" y="1450565"/>
                    <a:pt x="16190" y="1447014"/>
                    <a:pt x="9870" y="1440695"/>
                  </a:cubicBezTo>
                  <a:cubicBezTo>
                    <a:pt x="3550" y="1434375"/>
                    <a:pt x="0" y="1425803"/>
                    <a:pt x="0" y="1416865"/>
                  </a:cubicBezTo>
                  <a:lnTo>
                    <a:pt x="0" y="33700"/>
                  </a:lnTo>
                  <a:cubicBezTo>
                    <a:pt x="0" y="24762"/>
                    <a:pt x="3550" y="16190"/>
                    <a:pt x="9870" y="9870"/>
                  </a:cubicBezTo>
                  <a:cubicBezTo>
                    <a:pt x="16190" y="3550"/>
                    <a:pt x="24762" y="0"/>
                    <a:pt x="33700" y="0"/>
                  </a:cubicBezTo>
                  <a:close/>
                </a:path>
              </a:pathLst>
            </a:custGeom>
            <a:solidFill>
              <a:srgbClr val="FFFBF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214726" y="8006195"/>
            <a:ext cx="9800332" cy="2280805"/>
          </a:xfrm>
          <a:custGeom>
            <a:avLst/>
            <a:gdLst/>
            <a:ahLst/>
            <a:cxnLst/>
            <a:rect l="l" t="t" r="r" b="b"/>
            <a:pathLst>
              <a:path w="9800332" h="2280805">
                <a:moveTo>
                  <a:pt x="0" y="0"/>
                </a:moveTo>
                <a:lnTo>
                  <a:pt x="9800332" y="0"/>
                </a:lnTo>
                <a:lnTo>
                  <a:pt x="9800332" y="2280805"/>
                </a:lnTo>
                <a:lnTo>
                  <a:pt x="0" y="22808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57935" y="2466104"/>
            <a:ext cx="3314089" cy="4874418"/>
          </a:xfrm>
          <a:custGeom>
            <a:avLst/>
            <a:gdLst/>
            <a:ahLst/>
            <a:cxnLst/>
            <a:rect l="l" t="t" r="r" b="b"/>
            <a:pathLst>
              <a:path w="3314089" h="4874418">
                <a:moveTo>
                  <a:pt x="0" y="0"/>
                </a:moveTo>
                <a:lnTo>
                  <a:pt x="3314088" y="0"/>
                </a:lnTo>
                <a:lnTo>
                  <a:pt x="3314088" y="4874418"/>
                </a:lnTo>
                <a:lnTo>
                  <a:pt x="0" y="48744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334000" y="4283459"/>
            <a:ext cx="113538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92"/>
              </a:lnSpc>
            </a:pPr>
            <a:r>
              <a:rPr lang="en-US" sz="4000" dirty="0" smtClean="0">
                <a:solidFill>
                  <a:srgbClr val="496241"/>
                </a:solidFill>
                <a:latin typeface="Scripter"/>
              </a:rPr>
              <a:t>Model </a:t>
            </a:r>
            <a:r>
              <a:rPr lang="en-US" sz="4000" dirty="0" err="1">
                <a:solidFill>
                  <a:srgbClr val="496241"/>
                </a:solidFill>
                <a:latin typeface="Scripter"/>
              </a:rPr>
              <a:t>pembelajaran</a:t>
            </a:r>
            <a:r>
              <a:rPr lang="en-US" sz="4000" dirty="0">
                <a:solidFill>
                  <a:srgbClr val="496241"/>
                </a:solidFill>
                <a:latin typeface="Scripter"/>
              </a:rPr>
              <a:t> </a:t>
            </a:r>
            <a:r>
              <a:rPr lang="en-US" sz="4000" dirty="0" err="1">
                <a:solidFill>
                  <a:srgbClr val="496241"/>
                </a:solidFill>
                <a:latin typeface="Scripter"/>
              </a:rPr>
              <a:t>kooperatif</a:t>
            </a:r>
            <a:endParaRPr lang="en-US" sz="4000" dirty="0">
              <a:solidFill>
                <a:srgbClr val="496241"/>
              </a:solidFill>
              <a:latin typeface="Scripte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24400" y="2801758"/>
            <a:ext cx="11506200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4657" dirty="0" smtClean="0">
                <a:solidFill>
                  <a:srgbClr val="000000"/>
                </a:solidFill>
                <a:latin typeface="อีฟดอวอิ้ง"/>
              </a:rPr>
              <a:t>	</a:t>
            </a:r>
            <a:r>
              <a:rPr lang="en-US" sz="4657" dirty="0" err="1" smtClean="0">
                <a:solidFill>
                  <a:srgbClr val="000000"/>
                </a:solidFill>
                <a:latin typeface="อีฟดอวอิ้ง"/>
              </a:rPr>
              <a:t>Metode</a:t>
            </a:r>
            <a:r>
              <a:rPr lang="en-US" sz="4657" dirty="0" smtClean="0">
                <a:solidFill>
                  <a:srgbClr val="000000"/>
                </a:solidFill>
                <a:latin typeface="อีฟดอวอิ้ง"/>
              </a:rPr>
              <a:t> </a:t>
            </a:r>
            <a:r>
              <a:rPr lang="en-US" sz="4657" dirty="0" err="1">
                <a:solidFill>
                  <a:srgbClr val="000000"/>
                </a:solidFill>
                <a:latin typeface="อีฟดอวอิ้ง"/>
              </a:rPr>
              <a:t>Pengajaran</a:t>
            </a:r>
            <a:r>
              <a:rPr lang="en-US" sz="4657" dirty="0">
                <a:solidFill>
                  <a:srgbClr val="000000"/>
                </a:solidFill>
                <a:latin typeface="อีฟดอวอิ้ง"/>
              </a:rPr>
              <a:t> Bahasa Indonesia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13" t="-13501" r="-3613" b="-1350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271993" y="2184859"/>
            <a:ext cx="11716426" cy="6452078"/>
            <a:chOff x="0" y="0"/>
            <a:chExt cx="3085808" cy="16993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5808" cy="1699313"/>
            </a:xfrm>
            <a:custGeom>
              <a:avLst/>
              <a:gdLst/>
              <a:ahLst/>
              <a:cxnLst/>
              <a:rect l="l" t="t" r="r" b="b"/>
              <a:pathLst>
                <a:path w="3085808" h="1699313">
                  <a:moveTo>
                    <a:pt x="33700" y="0"/>
                  </a:moveTo>
                  <a:lnTo>
                    <a:pt x="3052108" y="0"/>
                  </a:lnTo>
                  <a:cubicBezTo>
                    <a:pt x="3061046" y="0"/>
                    <a:pt x="3069617" y="3550"/>
                    <a:pt x="3075937" y="9870"/>
                  </a:cubicBezTo>
                  <a:cubicBezTo>
                    <a:pt x="3082257" y="16190"/>
                    <a:pt x="3085808" y="24762"/>
                    <a:pt x="3085808" y="33700"/>
                  </a:cubicBezTo>
                  <a:lnTo>
                    <a:pt x="3085808" y="1665613"/>
                  </a:lnTo>
                  <a:cubicBezTo>
                    <a:pt x="3085808" y="1684225"/>
                    <a:pt x="3070720" y="1699313"/>
                    <a:pt x="3052108" y="1699313"/>
                  </a:cubicBezTo>
                  <a:lnTo>
                    <a:pt x="33700" y="1699313"/>
                  </a:lnTo>
                  <a:cubicBezTo>
                    <a:pt x="24762" y="1699313"/>
                    <a:pt x="16190" y="1695762"/>
                    <a:pt x="9870" y="1689442"/>
                  </a:cubicBezTo>
                  <a:cubicBezTo>
                    <a:pt x="3550" y="1683122"/>
                    <a:pt x="0" y="1674551"/>
                    <a:pt x="0" y="1665613"/>
                  </a:cubicBezTo>
                  <a:lnTo>
                    <a:pt x="0" y="33700"/>
                  </a:lnTo>
                  <a:cubicBezTo>
                    <a:pt x="0" y="24762"/>
                    <a:pt x="3550" y="16190"/>
                    <a:pt x="9870" y="9870"/>
                  </a:cubicBezTo>
                  <a:cubicBezTo>
                    <a:pt x="16190" y="3550"/>
                    <a:pt x="24762" y="0"/>
                    <a:pt x="33700" y="0"/>
                  </a:cubicBezTo>
                  <a:close/>
                </a:path>
              </a:pathLst>
            </a:custGeom>
            <a:solidFill>
              <a:srgbClr val="FFFB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2063741">
            <a:off x="16849463" y="-2035318"/>
            <a:ext cx="3621024" cy="8229600"/>
          </a:xfrm>
          <a:custGeom>
            <a:avLst/>
            <a:gdLst/>
            <a:ahLst/>
            <a:cxnLst/>
            <a:rect l="l" t="t" r="r" b="b"/>
            <a:pathLst>
              <a:path w="3621024" h="8229600">
                <a:moveTo>
                  <a:pt x="0" y="0"/>
                </a:moveTo>
                <a:lnTo>
                  <a:pt x="3621024" y="0"/>
                </a:lnTo>
                <a:lnTo>
                  <a:pt x="362102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777505">
            <a:off x="-2585962" y="-1854328"/>
            <a:ext cx="10997410" cy="3237913"/>
          </a:xfrm>
          <a:custGeom>
            <a:avLst/>
            <a:gdLst/>
            <a:ahLst/>
            <a:cxnLst/>
            <a:rect l="l" t="t" r="r" b="b"/>
            <a:pathLst>
              <a:path w="10997410" h="3237913">
                <a:moveTo>
                  <a:pt x="0" y="0"/>
                </a:moveTo>
                <a:lnTo>
                  <a:pt x="10997410" y="0"/>
                </a:lnTo>
                <a:lnTo>
                  <a:pt x="10997410" y="3237913"/>
                </a:lnTo>
                <a:lnTo>
                  <a:pt x="0" y="3237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767859" y="163200"/>
            <a:ext cx="10070717" cy="1731000"/>
            <a:chOff x="0" y="0"/>
            <a:chExt cx="2652370" cy="4559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52370" cy="455901"/>
            </a:xfrm>
            <a:custGeom>
              <a:avLst/>
              <a:gdLst/>
              <a:ahLst/>
              <a:cxnLst/>
              <a:rect l="l" t="t" r="r" b="b"/>
              <a:pathLst>
                <a:path w="2652370" h="455901">
                  <a:moveTo>
                    <a:pt x="39207" y="0"/>
                  </a:moveTo>
                  <a:lnTo>
                    <a:pt x="2613163" y="0"/>
                  </a:lnTo>
                  <a:cubicBezTo>
                    <a:pt x="2634816" y="0"/>
                    <a:pt x="2652370" y="17553"/>
                    <a:pt x="2652370" y="39207"/>
                  </a:cubicBezTo>
                  <a:lnTo>
                    <a:pt x="2652370" y="416695"/>
                  </a:lnTo>
                  <a:cubicBezTo>
                    <a:pt x="2652370" y="438348"/>
                    <a:pt x="2634816" y="455901"/>
                    <a:pt x="2613163" y="455901"/>
                  </a:cubicBezTo>
                  <a:lnTo>
                    <a:pt x="39207" y="455901"/>
                  </a:lnTo>
                  <a:cubicBezTo>
                    <a:pt x="28808" y="455901"/>
                    <a:pt x="18836" y="451771"/>
                    <a:pt x="11483" y="444418"/>
                  </a:cubicBezTo>
                  <a:cubicBezTo>
                    <a:pt x="4131" y="437065"/>
                    <a:pt x="0" y="427093"/>
                    <a:pt x="0" y="416695"/>
                  </a:cubicBezTo>
                  <a:lnTo>
                    <a:pt x="0" y="39207"/>
                  </a:lnTo>
                  <a:cubicBezTo>
                    <a:pt x="0" y="17553"/>
                    <a:pt x="17553" y="0"/>
                    <a:pt x="39207" y="0"/>
                  </a:cubicBezTo>
                  <a:close/>
                </a:path>
              </a:pathLst>
            </a:custGeom>
            <a:solidFill>
              <a:srgbClr val="839B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23825"/>
              <a:ext cx="812800" cy="9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731516" y="4811214"/>
            <a:ext cx="13195012" cy="3680714"/>
            <a:chOff x="0" y="0"/>
            <a:chExt cx="3085808" cy="10213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85808" cy="1021351"/>
            </a:xfrm>
            <a:custGeom>
              <a:avLst/>
              <a:gdLst/>
              <a:ahLst/>
              <a:cxnLst/>
              <a:rect l="l" t="t" r="r" b="b"/>
              <a:pathLst>
                <a:path w="3085808" h="1021351">
                  <a:moveTo>
                    <a:pt x="33700" y="0"/>
                  </a:moveTo>
                  <a:lnTo>
                    <a:pt x="3052108" y="0"/>
                  </a:lnTo>
                  <a:cubicBezTo>
                    <a:pt x="3061046" y="0"/>
                    <a:pt x="3069617" y="3550"/>
                    <a:pt x="3075937" y="9870"/>
                  </a:cubicBezTo>
                  <a:cubicBezTo>
                    <a:pt x="3082257" y="16190"/>
                    <a:pt x="3085808" y="24762"/>
                    <a:pt x="3085808" y="33700"/>
                  </a:cubicBezTo>
                  <a:lnTo>
                    <a:pt x="3085808" y="987652"/>
                  </a:lnTo>
                  <a:cubicBezTo>
                    <a:pt x="3085808" y="1006263"/>
                    <a:pt x="3070720" y="1021351"/>
                    <a:pt x="3052108" y="1021351"/>
                  </a:cubicBezTo>
                  <a:lnTo>
                    <a:pt x="33700" y="1021351"/>
                  </a:lnTo>
                  <a:cubicBezTo>
                    <a:pt x="24762" y="1021351"/>
                    <a:pt x="16190" y="1017801"/>
                    <a:pt x="9870" y="1011481"/>
                  </a:cubicBezTo>
                  <a:cubicBezTo>
                    <a:pt x="3550" y="1005161"/>
                    <a:pt x="0" y="996589"/>
                    <a:pt x="0" y="987652"/>
                  </a:cubicBezTo>
                  <a:lnTo>
                    <a:pt x="0" y="33700"/>
                  </a:lnTo>
                  <a:cubicBezTo>
                    <a:pt x="0" y="24762"/>
                    <a:pt x="3550" y="16190"/>
                    <a:pt x="9870" y="9870"/>
                  </a:cubicBezTo>
                  <a:cubicBezTo>
                    <a:pt x="16190" y="3550"/>
                    <a:pt x="24762" y="0"/>
                    <a:pt x="33700" y="0"/>
                  </a:cubicBezTo>
                  <a:close/>
                </a:path>
              </a:pathLst>
            </a:custGeom>
            <a:solidFill>
              <a:srgbClr val="FFFB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69360" y="127573"/>
              <a:ext cx="2695292" cy="683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5739"/>
                </a:lnSpc>
                <a:spcBef>
                  <a:spcPct val="0"/>
                </a:spcBef>
              </a:pPr>
              <a:r>
                <a:rPr lang="en-US" sz="4099" dirty="0" smtClean="0">
                  <a:solidFill>
                    <a:srgbClr val="000000"/>
                  </a:solidFill>
                  <a:latin typeface="อีฟดอวอิ้ง"/>
                </a:rPr>
                <a:t>  </a:t>
              </a:r>
              <a:r>
                <a:rPr lang="en-US" sz="4099" dirty="0" err="1" smtClean="0">
                  <a:solidFill>
                    <a:srgbClr val="000000"/>
                  </a:solidFill>
                  <a:latin typeface="อีฟดอวอิ้ง"/>
                </a:rPr>
                <a:t>Dalam</a:t>
              </a:r>
              <a:r>
                <a:rPr lang="en-US" sz="4099" dirty="0" smtClean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menyelesaikan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tugas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kelompok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,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setiap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anggota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saling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bekerja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sama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dan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membantu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untuk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memahami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suatu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bahan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pembelajaran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.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Belajar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belum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selesai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jika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satu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di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antara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teman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dalam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kelompok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belum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menguasai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bahan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 </a:t>
              </a:r>
              <a:r>
                <a:rPr lang="en-US" sz="4099" dirty="0" err="1">
                  <a:solidFill>
                    <a:srgbClr val="000000"/>
                  </a:solidFill>
                  <a:latin typeface="อีฟดอวอิ้ง"/>
                </a:rPr>
                <a:t>pelajaran</a:t>
              </a:r>
              <a:r>
                <a:rPr lang="en-US" sz="4099" dirty="0">
                  <a:solidFill>
                    <a:srgbClr val="000000"/>
                  </a:solidFill>
                  <a:latin typeface="อีฟดอวอิ้ง"/>
                </a:rPr>
                <a:t>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0" y="6172200"/>
            <a:ext cx="3152993" cy="4114800"/>
          </a:xfrm>
          <a:custGeom>
            <a:avLst/>
            <a:gdLst/>
            <a:ahLst/>
            <a:cxnLst/>
            <a:rect l="l" t="t" r="r" b="b"/>
            <a:pathLst>
              <a:path w="3152993" h="4114800">
                <a:moveTo>
                  <a:pt x="0" y="0"/>
                </a:moveTo>
                <a:lnTo>
                  <a:pt x="3152993" y="0"/>
                </a:lnTo>
                <a:lnTo>
                  <a:pt x="31529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943600" y="2502366"/>
            <a:ext cx="10591800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r>
              <a:rPr lang="en-US" sz="4057" dirty="0" err="1">
                <a:solidFill>
                  <a:srgbClr val="496241"/>
                </a:solidFill>
                <a:latin typeface="อีฟดอวอิ้ง"/>
              </a:rPr>
              <a:t>Suatu</a:t>
            </a:r>
            <a:r>
              <a:rPr lang="en-US" sz="4057" dirty="0">
                <a:solidFill>
                  <a:srgbClr val="496241"/>
                </a:solidFill>
                <a:latin typeface="อีฟดอวอิ้ง"/>
              </a:rPr>
              <a:t> model </a:t>
            </a:r>
            <a:r>
              <a:rPr lang="en-US" sz="4057" dirty="0" err="1">
                <a:solidFill>
                  <a:srgbClr val="496241"/>
                </a:solidFill>
                <a:latin typeface="อีฟดอวอิ้ง"/>
              </a:rPr>
              <a:t>pembelajaran</a:t>
            </a:r>
            <a:r>
              <a:rPr lang="en-US" sz="4057" dirty="0">
                <a:solidFill>
                  <a:srgbClr val="496241"/>
                </a:solidFill>
                <a:latin typeface="อีฟดอวอิ้ง"/>
              </a:rPr>
              <a:t> yang </a:t>
            </a:r>
            <a:r>
              <a:rPr lang="en-US" sz="4057" dirty="0" err="1">
                <a:solidFill>
                  <a:srgbClr val="496241"/>
                </a:solidFill>
                <a:latin typeface="อีฟดอวอิ้ง"/>
              </a:rPr>
              <a:t>membuat</a:t>
            </a:r>
            <a:r>
              <a:rPr lang="en-US" sz="4057" dirty="0">
                <a:solidFill>
                  <a:srgbClr val="496241"/>
                </a:solidFill>
                <a:latin typeface="อีฟดอวอิ้ง"/>
              </a:rPr>
              <a:t> </a:t>
            </a:r>
            <a:r>
              <a:rPr lang="en-US" sz="4057" dirty="0" err="1">
                <a:solidFill>
                  <a:srgbClr val="496241"/>
                </a:solidFill>
                <a:latin typeface="อีฟดอวอิ้ง"/>
              </a:rPr>
              <a:t>siswa</a:t>
            </a:r>
            <a:r>
              <a:rPr lang="en-US" sz="4057" dirty="0">
                <a:solidFill>
                  <a:srgbClr val="496241"/>
                </a:solidFill>
                <a:latin typeface="อีฟดอวอิ้ง"/>
              </a:rPr>
              <a:t> </a:t>
            </a:r>
            <a:r>
              <a:rPr lang="en-US" sz="4057" dirty="0" err="1">
                <a:solidFill>
                  <a:srgbClr val="496241"/>
                </a:solidFill>
                <a:latin typeface="อีฟดอวอิ้ง"/>
              </a:rPr>
              <a:t>belajar</a:t>
            </a:r>
            <a:r>
              <a:rPr lang="en-US" sz="4057" dirty="0">
                <a:solidFill>
                  <a:srgbClr val="496241"/>
                </a:solidFill>
                <a:latin typeface="อีฟดอวอิ้ง"/>
              </a:rPr>
              <a:t> </a:t>
            </a:r>
            <a:r>
              <a:rPr lang="en-US" sz="4057" dirty="0" err="1">
                <a:solidFill>
                  <a:srgbClr val="496241"/>
                </a:solidFill>
                <a:latin typeface="อีฟดอวอิ้ง"/>
              </a:rPr>
              <a:t>dalam</a:t>
            </a:r>
            <a:r>
              <a:rPr lang="en-US" sz="4057" dirty="0">
                <a:solidFill>
                  <a:srgbClr val="496241"/>
                </a:solidFill>
                <a:latin typeface="อีฟดอวอิ้ง"/>
              </a:rPr>
              <a:t> </a:t>
            </a:r>
            <a:r>
              <a:rPr lang="en-US" sz="4057" dirty="0" err="1">
                <a:solidFill>
                  <a:srgbClr val="496241"/>
                </a:solidFill>
                <a:latin typeface="อีฟดอวอิ้ง"/>
              </a:rPr>
              <a:t>kelompok-kelompok</a:t>
            </a:r>
            <a:r>
              <a:rPr lang="en-US" sz="4057" dirty="0">
                <a:solidFill>
                  <a:srgbClr val="496241"/>
                </a:solidFill>
                <a:latin typeface="อีฟดอวอิ้ง"/>
              </a:rPr>
              <a:t> </a:t>
            </a:r>
            <a:r>
              <a:rPr lang="en-US" sz="4057" dirty="0" err="1">
                <a:solidFill>
                  <a:srgbClr val="496241"/>
                </a:solidFill>
                <a:latin typeface="อีฟดอวอิ้ง"/>
              </a:rPr>
              <a:t>kecil</a:t>
            </a:r>
            <a:r>
              <a:rPr lang="en-US" sz="4057" dirty="0">
                <a:solidFill>
                  <a:srgbClr val="496241"/>
                </a:solidFill>
                <a:latin typeface="อีฟดอวอิ้ง"/>
              </a:rPr>
              <a:t> yang </a:t>
            </a:r>
            <a:r>
              <a:rPr lang="en-US" sz="4057" dirty="0" err="1">
                <a:solidFill>
                  <a:srgbClr val="496241"/>
                </a:solidFill>
                <a:latin typeface="อีฟดอวอิ้ง"/>
              </a:rPr>
              <a:t>memiliki</a:t>
            </a:r>
            <a:r>
              <a:rPr lang="en-US" sz="4057" dirty="0">
                <a:solidFill>
                  <a:srgbClr val="496241"/>
                </a:solidFill>
                <a:latin typeface="อีฟดอวอิ้ง"/>
              </a:rPr>
              <a:t> </a:t>
            </a:r>
            <a:r>
              <a:rPr lang="en-US" sz="4057" dirty="0" err="1">
                <a:solidFill>
                  <a:srgbClr val="496241"/>
                </a:solidFill>
                <a:latin typeface="อีฟดอวอิ้ง"/>
              </a:rPr>
              <a:t>tingkat</a:t>
            </a:r>
            <a:r>
              <a:rPr lang="en-US" sz="4057" dirty="0">
                <a:solidFill>
                  <a:srgbClr val="496241"/>
                </a:solidFill>
                <a:latin typeface="อีฟดอวอิ้ง"/>
              </a:rPr>
              <a:t> </a:t>
            </a:r>
            <a:r>
              <a:rPr lang="en-US" sz="4057" dirty="0" err="1">
                <a:solidFill>
                  <a:srgbClr val="496241"/>
                </a:solidFill>
                <a:latin typeface="อีฟดอวอิ้ง"/>
              </a:rPr>
              <a:t>kemampuan</a:t>
            </a:r>
            <a:r>
              <a:rPr lang="en-US" sz="4057" dirty="0">
                <a:solidFill>
                  <a:srgbClr val="496241"/>
                </a:solidFill>
                <a:latin typeface="อีฟดอวอิ้ง"/>
              </a:rPr>
              <a:t> </a:t>
            </a:r>
            <a:r>
              <a:rPr lang="en-US" sz="4057" dirty="0" err="1">
                <a:solidFill>
                  <a:srgbClr val="496241"/>
                </a:solidFill>
                <a:latin typeface="อีฟดอวอิ้ง"/>
              </a:rPr>
              <a:t>berbeda</a:t>
            </a:r>
            <a:r>
              <a:rPr lang="en-US" sz="4057" dirty="0">
                <a:solidFill>
                  <a:srgbClr val="496241"/>
                </a:solidFill>
                <a:latin typeface="อีฟดอวอิ้ง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08641" y="545643"/>
            <a:ext cx="9389152" cy="90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2"/>
              </a:lnSpc>
            </a:pPr>
            <a:r>
              <a:rPr lang="en-US" sz="6188" dirty="0">
                <a:solidFill>
                  <a:srgbClr val="FFFCF2"/>
                </a:solidFill>
                <a:latin typeface="Lazydog"/>
              </a:rPr>
              <a:t>COOPERATIF LEARNING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13" t="-13501" r="-3613" b="-1350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47042" y="0"/>
            <a:ext cx="14957405" cy="7502860"/>
            <a:chOff x="0" y="0"/>
            <a:chExt cx="3939399" cy="19760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39399" cy="1976062"/>
            </a:xfrm>
            <a:custGeom>
              <a:avLst/>
              <a:gdLst/>
              <a:ahLst/>
              <a:cxnLst/>
              <a:rect l="l" t="t" r="r" b="b"/>
              <a:pathLst>
                <a:path w="3939399" h="1976062">
                  <a:moveTo>
                    <a:pt x="26397" y="0"/>
                  </a:moveTo>
                  <a:lnTo>
                    <a:pt x="3913001" y="0"/>
                  </a:lnTo>
                  <a:cubicBezTo>
                    <a:pt x="3920003" y="0"/>
                    <a:pt x="3926717" y="2781"/>
                    <a:pt x="3931667" y="7732"/>
                  </a:cubicBezTo>
                  <a:cubicBezTo>
                    <a:pt x="3936618" y="12682"/>
                    <a:pt x="3939399" y="19396"/>
                    <a:pt x="3939399" y="26397"/>
                  </a:cubicBezTo>
                  <a:lnTo>
                    <a:pt x="3939399" y="1949665"/>
                  </a:lnTo>
                  <a:cubicBezTo>
                    <a:pt x="3939399" y="1956665"/>
                    <a:pt x="3936618" y="1963380"/>
                    <a:pt x="3931667" y="1968330"/>
                  </a:cubicBezTo>
                  <a:cubicBezTo>
                    <a:pt x="3926717" y="1973281"/>
                    <a:pt x="3920003" y="1976062"/>
                    <a:pt x="3913001" y="1976062"/>
                  </a:cubicBezTo>
                  <a:lnTo>
                    <a:pt x="26397" y="1976062"/>
                  </a:lnTo>
                  <a:cubicBezTo>
                    <a:pt x="11819" y="1976062"/>
                    <a:pt x="0" y="1964243"/>
                    <a:pt x="0" y="1949665"/>
                  </a:cubicBezTo>
                  <a:lnTo>
                    <a:pt x="0" y="26397"/>
                  </a:lnTo>
                  <a:cubicBezTo>
                    <a:pt x="0" y="19396"/>
                    <a:pt x="2781" y="12682"/>
                    <a:pt x="7732" y="7732"/>
                  </a:cubicBezTo>
                  <a:cubicBezTo>
                    <a:pt x="12682" y="2781"/>
                    <a:pt x="19396" y="0"/>
                    <a:pt x="26397" y="0"/>
                  </a:cubicBezTo>
                  <a:close/>
                </a:path>
              </a:pathLst>
            </a:custGeom>
            <a:solidFill>
              <a:srgbClr val="FFFB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12789295" y="3757455"/>
            <a:ext cx="10997410" cy="3237913"/>
          </a:xfrm>
          <a:custGeom>
            <a:avLst/>
            <a:gdLst/>
            <a:ahLst/>
            <a:cxnLst/>
            <a:rect l="l" t="t" r="r" b="b"/>
            <a:pathLst>
              <a:path w="10997410" h="3237913">
                <a:moveTo>
                  <a:pt x="0" y="0"/>
                </a:moveTo>
                <a:lnTo>
                  <a:pt x="10997410" y="0"/>
                </a:lnTo>
                <a:lnTo>
                  <a:pt x="10997410" y="3237914"/>
                </a:lnTo>
                <a:lnTo>
                  <a:pt x="0" y="32379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7657571">
            <a:off x="-1249452" y="5674961"/>
            <a:ext cx="3621024" cy="8229600"/>
          </a:xfrm>
          <a:custGeom>
            <a:avLst/>
            <a:gdLst/>
            <a:ahLst/>
            <a:cxnLst/>
            <a:rect l="l" t="t" r="r" b="b"/>
            <a:pathLst>
              <a:path w="3621024" h="8229600">
                <a:moveTo>
                  <a:pt x="0" y="0"/>
                </a:moveTo>
                <a:lnTo>
                  <a:pt x="3621024" y="0"/>
                </a:lnTo>
                <a:lnTo>
                  <a:pt x="362102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785113" y="527707"/>
            <a:ext cx="8879182" cy="5116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14"/>
              </a:lnSpc>
            </a:pP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Agar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kelompok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kohesif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(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kompak-partisipatif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),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tiap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anggota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kelompok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terdiri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dari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4-5 orang,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heterogen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(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kemampuan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, gender,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karakter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),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ada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kontrol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dan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fasilitasi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,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dan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meminta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tanggung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jawab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hasil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kelompok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berupa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laporan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atau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 </a:t>
            </a:r>
            <a:r>
              <a:rPr lang="en-US" sz="4081" dirty="0" err="1">
                <a:solidFill>
                  <a:srgbClr val="475A3E"/>
                </a:solidFill>
                <a:latin typeface="อีฟดอวอิ้ง Bold"/>
              </a:rPr>
              <a:t>presentasi</a:t>
            </a:r>
            <a:r>
              <a:rPr lang="en-US" sz="4081" dirty="0">
                <a:solidFill>
                  <a:srgbClr val="475A3E"/>
                </a:solidFill>
                <a:latin typeface="อีฟดอวอิ้ง Bold"/>
              </a:rPr>
              <a:t>.</a:t>
            </a:r>
          </a:p>
        </p:txBody>
      </p:sp>
      <p:sp>
        <p:nvSpPr>
          <p:cNvPr id="9" name="Freeform 9"/>
          <p:cNvSpPr/>
          <p:nvPr/>
        </p:nvSpPr>
        <p:spPr>
          <a:xfrm>
            <a:off x="7162800" y="5459710"/>
            <a:ext cx="7315200" cy="2566970"/>
          </a:xfrm>
          <a:custGeom>
            <a:avLst/>
            <a:gdLst/>
            <a:ahLst/>
            <a:cxnLst/>
            <a:rect l="l" t="t" r="r" b="b"/>
            <a:pathLst>
              <a:path w="7315200" h="2566970">
                <a:moveTo>
                  <a:pt x="0" y="0"/>
                </a:moveTo>
                <a:lnTo>
                  <a:pt x="7315200" y="0"/>
                </a:lnTo>
                <a:lnTo>
                  <a:pt x="7315200" y="2566970"/>
                </a:lnTo>
                <a:lnTo>
                  <a:pt x="0" y="25669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63820" y="1028700"/>
            <a:ext cx="2395480" cy="8229600"/>
          </a:xfrm>
          <a:custGeom>
            <a:avLst/>
            <a:gdLst/>
            <a:ahLst/>
            <a:cxnLst/>
            <a:rect l="l" t="t" r="r" b="b"/>
            <a:pathLst>
              <a:path w="2395480" h="8229600">
                <a:moveTo>
                  <a:pt x="0" y="0"/>
                </a:moveTo>
                <a:lnTo>
                  <a:pt x="2395480" y="0"/>
                </a:lnTo>
                <a:lnTo>
                  <a:pt x="23954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435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642358" y="102870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14400" y="102870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863293">
            <a:off x="9382" y="151507"/>
            <a:ext cx="1810036" cy="3166245"/>
          </a:xfrm>
          <a:custGeom>
            <a:avLst/>
            <a:gdLst/>
            <a:ahLst/>
            <a:cxnLst/>
            <a:rect l="l" t="t" r="r" b="b"/>
            <a:pathLst>
              <a:path w="1810036" h="3166245">
                <a:moveTo>
                  <a:pt x="0" y="0"/>
                </a:moveTo>
                <a:lnTo>
                  <a:pt x="1810036" y="0"/>
                </a:lnTo>
                <a:lnTo>
                  <a:pt x="1810036" y="3166245"/>
                </a:lnTo>
                <a:lnTo>
                  <a:pt x="0" y="31662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4190520">
            <a:off x="16354282" y="290998"/>
            <a:ext cx="1810036" cy="3166245"/>
          </a:xfrm>
          <a:custGeom>
            <a:avLst/>
            <a:gdLst/>
            <a:ahLst/>
            <a:cxnLst/>
            <a:rect l="l" t="t" r="r" b="b"/>
            <a:pathLst>
              <a:path w="1810036" h="3166245">
                <a:moveTo>
                  <a:pt x="0" y="0"/>
                </a:moveTo>
                <a:lnTo>
                  <a:pt x="1810036" y="0"/>
                </a:lnTo>
                <a:lnTo>
                  <a:pt x="1810036" y="3166245"/>
                </a:lnTo>
                <a:lnTo>
                  <a:pt x="0" y="31662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3578578" y="299680"/>
            <a:ext cx="11130844" cy="2116483"/>
            <a:chOff x="0" y="0"/>
            <a:chExt cx="14841126" cy="28219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169286" cy="2821977"/>
            </a:xfrm>
            <a:custGeom>
              <a:avLst/>
              <a:gdLst/>
              <a:ahLst/>
              <a:cxnLst/>
              <a:rect l="l" t="t" r="r" b="b"/>
              <a:pathLst>
                <a:path w="10169286" h="2821977">
                  <a:moveTo>
                    <a:pt x="0" y="0"/>
                  </a:moveTo>
                  <a:lnTo>
                    <a:pt x="10169286" y="0"/>
                  </a:lnTo>
                  <a:lnTo>
                    <a:pt x="10169286" y="2821977"/>
                  </a:lnTo>
                  <a:lnTo>
                    <a:pt x="0" y="2821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6351157" y="0"/>
              <a:ext cx="8489968" cy="2821977"/>
            </a:xfrm>
            <a:custGeom>
              <a:avLst/>
              <a:gdLst/>
              <a:ahLst/>
              <a:cxnLst/>
              <a:rect l="l" t="t" r="r" b="b"/>
              <a:pathLst>
                <a:path w="8489968" h="2821977">
                  <a:moveTo>
                    <a:pt x="0" y="0"/>
                  </a:moveTo>
                  <a:lnTo>
                    <a:pt x="8489969" y="0"/>
                  </a:lnTo>
                  <a:lnTo>
                    <a:pt x="8489969" y="2821977"/>
                  </a:lnTo>
                  <a:lnTo>
                    <a:pt x="0" y="2821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 l="-1978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824492" y="404113"/>
            <a:ext cx="10639017" cy="1470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UID ในตำนาน Bold"/>
              </a:rPr>
              <a:t>UNSUR-UNSUR DALAM COOPERATIVE LEARNING (LUNGDREN: 1994)</a:t>
            </a:r>
          </a:p>
        </p:txBody>
      </p:sp>
      <p:sp>
        <p:nvSpPr>
          <p:cNvPr id="11" name="Freeform 11"/>
          <p:cNvSpPr/>
          <p:nvPr/>
        </p:nvSpPr>
        <p:spPr>
          <a:xfrm rot="-3097689">
            <a:off x="1844413" y="6867983"/>
            <a:ext cx="1488456" cy="2603712"/>
          </a:xfrm>
          <a:custGeom>
            <a:avLst/>
            <a:gdLst/>
            <a:ahLst/>
            <a:cxnLst/>
            <a:rect l="l" t="t" r="r" b="b"/>
            <a:pathLst>
              <a:path w="1488456" h="2603712">
                <a:moveTo>
                  <a:pt x="0" y="0"/>
                </a:moveTo>
                <a:lnTo>
                  <a:pt x="1488455" y="0"/>
                </a:lnTo>
                <a:lnTo>
                  <a:pt x="1488455" y="2603713"/>
                </a:lnTo>
                <a:lnTo>
                  <a:pt x="0" y="26037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593858">
            <a:off x="14967135" y="6762357"/>
            <a:ext cx="1488456" cy="2603712"/>
          </a:xfrm>
          <a:custGeom>
            <a:avLst/>
            <a:gdLst/>
            <a:ahLst/>
            <a:cxnLst/>
            <a:rect l="l" t="t" r="r" b="b"/>
            <a:pathLst>
              <a:path w="1488456" h="2603712">
                <a:moveTo>
                  <a:pt x="0" y="0"/>
                </a:moveTo>
                <a:lnTo>
                  <a:pt x="1488456" y="0"/>
                </a:lnTo>
                <a:lnTo>
                  <a:pt x="1488456" y="2603713"/>
                </a:lnTo>
                <a:lnTo>
                  <a:pt x="0" y="26037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096000" y="2320913"/>
            <a:ext cx="12420600" cy="8258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2473" lvl="1" indent="-356237">
              <a:lnSpc>
                <a:spcPts val="46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Para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siswa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harus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memiliki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persepsi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bahwa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mereka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tenggelam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atau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berenang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bersama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.”</a:t>
            </a:r>
          </a:p>
          <a:p>
            <a:pPr marL="712473" lvl="1" indent="-356237">
              <a:lnSpc>
                <a:spcPts val="46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Para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siswa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harus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memiliki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tanggung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jawab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terhadap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siswa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atau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peserta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didik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lain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kelompoknya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.</a:t>
            </a:r>
          </a:p>
          <a:p>
            <a:pPr marL="712473" lvl="1" indent="-356237">
              <a:lnSpc>
                <a:spcPts val="46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Para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siswa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harus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berpandangan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bahwa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mereka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memiliki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tujuan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sama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.</a:t>
            </a:r>
          </a:p>
          <a:p>
            <a:pPr marL="712473" lvl="1" indent="-356237">
              <a:lnSpc>
                <a:spcPts val="46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Para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siswa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membagi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tugas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dan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berbagi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tanggung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jawab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antara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para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anggota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kelompok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.</a:t>
            </a:r>
          </a:p>
          <a:p>
            <a:pPr marL="712473" lvl="1" indent="-356237">
              <a:lnSpc>
                <a:spcPts val="46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Para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siswa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diberikan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satu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evaluasi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atau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penghargaan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akan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ikut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berpengaruh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terhadap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evaluasi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kelompok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.</a:t>
            </a:r>
          </a:p>
          <a:p>
            <a:pPr marL="712473" lvl="1" indent="-356237">
              <a:lnSpc>
                <a:spcPts val="46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Para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siswa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berbagi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kepemimpinan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sementara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mereka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memperoleh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keterampilan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bekerja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sama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selama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belajar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.</a:t>
            </a:r>
          </a:p>
          <a:p>
            <a:pPr marL="712473" lvl="1" indent="-356237">
              <a:lnSpc>
                <a:spcPts val="462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Setiap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siswa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akan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diminta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mempertanggungjawabkan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secara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individual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materi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ditangani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kelompok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kooperatif</a:t>
            </a:r>
            <a:endParaRPr lang="en-US" sz="2800" dirty="0">
              <a:solidFill>
                <a:srgbClr val="000000"/>
              </a:solidFill>
              <a:latin typeface="UID มนตรา บาง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13" t="-13501" r="-3613" b="-135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957797">
            <a:off x="11760595" y="-590257"/>
            <a:ext cx="10997410" cy="3237913"/>
          </a:xfrm>
          <a:custGeom>
            <a:avLst/>
            <a:gdLst/>
            <a:ahLst/>
            <a:cxnLst/>
            <a:rect l="l" t="t" r="r" b="b"/>
            <a:pathLst>
              <a:path w="10997410" h="3237913">
                <a:moveTo>
                  <a:pt x="0" y="0"/>
                </a:moveTo>
                <a:lnTo>
                  <a:pt x="10997410" y="0"/>
                </a:lnTo>
                <a:lnTo>
                  <a:pt x="10997410" y="3237914"/>
                </a:lnTo>
                <a:lnTo>
                  <a:pt x="0" y="32379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562600" y="305672"/>
            <a:ext cx="11277600" cy="1446055"/>
            <a:chOff x="0" y="0"/>
            <a:chExt cx="2817133" cy="38085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17133" cy="380854"/>
            </a:xfrm>
            <a:custGeom>
              <a:avLst/>
              <a:gdLst/>
              <a:ahLst/>
              <a:cxnLst/>
              <a:rect l="l" t="t" r="r" b="b"/>
              <a:pathLst>
                <a:path w="2817133" h="380854">
                  <a:moveTo>
                    <a:pt x="36914" y="0"/>
                  </a:moveTo>
                  <a:lnTo>
                    <a:pt x="2780219" y="0"/>
                  </a:lnTo>
                  <a:cubicBezTo>
                    <a:pt x="2790009" y="0"/>
                    <a:pt x="2799398" y="3889"/>
                    <a:pt x="2806321" y="10812"/>
                  </a:cubicBezTo>
                  <a:cubicBezTo>
                    <a:pt x="2813244" y="17734"/>
                    <a:pt x="2817133" y="27123"/>
                    <a:pt x="2817133" y="36914"/>
                  </a:cubicBezTo>
                  <a:lnTo>
                    <a:pt x="2817133" y="343941"/>
                  </a:lnTo>
                  <a:cubicBezTo>
                    <a:pt x="2817133" y="353731"/>
                    <a:pt x="2813244" y="363120"/>
                    <a:pt x="2806321" y="370042"/>
                  </a:cubicBezTo>
                  <a:cubicBezTo>
                    <a:pt x="2799398" y="376965"/>
                    <a:pt x="2790009" y="380854"/>
                    <a:pt x="2780219" y="380854"/>
                  </a:cubicBezTo>
                  <a:lnTo>
                    <a:pt x="36914" y="380854"/>
                  </a:lnTo>
                  <a:cubicBezTo>
                    <a:pt x="27123" y="380854"/>
                    <a:pt x="17734" y="376965"/>
                    <a:pt x="10812" y="370042"/>
                  </a:cubicBezTo>
                  <a:cubicBezTo>
                    <a:pt x="3889" y="363120"/>
                    <a:pt x="0" y="353731"/>
                    <a:pt x="0" y="343941"/>
                  </a:cubicBezTo>
                  <a:lnTo>
                    <a:pt x="0" y="36914"/>
                  </a:lnTo>
                  <a:cubicBezTo>
                    <a:pt x="0" y="27123"/>
                    <a:pt x="3889" y="17734"/>
                    <a:pt x="10812" y="10812"/>
                  </a:cubicBezTo>
                  <a:cubicBezTo>
                    <a:pt x="17734" y="3889"/>
                    <a:pt x="27123" y="0"/>
                    <a:pt x="36914" y="0"/>
                  </a:cubicBezTo>
                  <a:close/>
                </a:path>
              </a:pathLst>
            </a:custGeom>
            <a:solidFill>
              <a:srgbClr val="89E8C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7535738">
            <a:off x="-1103306" y="5472621"/>
            <a:ext cx="3621024" cy="8229600"/>
          </a:xfrm>
          <a:custGeom>
            <a:avLst/>
            <a:gdLst/>
            <a:ahLst/>
            <a:cxnLst/>
            <a:rect l="l" t="t" r="r" b="b"/>
            <a:pathLst>
              <a:path w="3621024" h="8229600">
                <a:moveTo>
                  <a:pt x="0" y="0"/>
                </a:moveTo>
                <a:lnTo>
                  <a:pt x="3621024" y="0"/>
                </a:lnTo>
                <a:lnTo>
                  <a:pt x="362102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8813907">
            <a:off x="-279007" y="-1428543"/>
            <a:ext cx="3286700" cy="5209467"/>
          </a:xfrm>
          <a:custGeom>
            <a:avLst/>
            <a:gdLst/>
            <a:ahLst/>
            <a:cxnLst/>
            <a:rect l="l" t="t" r="r" b="b"/>
            <a:pathLst>
              <a:path w="3286700" h="5209467">
                <a:moveTo>
                  <a:pt x="0" y="0"/>
                </a:moveTo>
                <a:lnTo>
                  <a:pt x="3286700" y="0"/>
                </a:lnTo>
                <a:lnTo>
                  <a:pt x="3286700" y="5209467"/>
                </a:lnTo>
                <a:lnTo>
                  <a:pt x="0" y="52094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4603942">
            <a:off x="15362798" y="6510605"/>
            <a:ext cx="3476620" cy="3723153"/>
          </a:xfrm>
          <a:custGeom>
            <a:avLst/>
            <a:gdLst/>
            <a:ahLst/>
            <a:cxnLst/>
            <a:rect l="l" t="t" r="r" b="b"/>
            <a:pathLst>
              <a:path w="3476620" h="3723153">
                <a:moveTo>
                  <a:pt x="0" y="0"/>
                </a:moveTo>
                <a:lnTo>
                  <a:pt x="3476620" y="0"/>
                </a:lnTo>
                <a:lnTo>
                  <a:pt x="3476620" y="3723152"/>
                </a:lnTo>
                <a:lnTo>
                  <a:pt x="0" y="37231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7815799" y="6751061"/>
            <a:ext cx="2204710" cy="75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8"/>
              </a:lnSpc>
            </a:pPr>
            <a:r>
              <a:rPr lang="en-US" sz="4529">
                <a:solidFill>
                  <a:srgbClr val="61705C"/>
                </a:solidFill>
                <a:latin typeface="อีฟดอวอิ้ง"/>
              </a:rPr>
              <a:t>solusi</a:t>
            </a:r>
          </a:p>
        </p:txBody>
      </p:sp>
      <p:sp>
        <p:nvSpPr>
          <p:cNvPr id="11" name="Freeform 11"/>
          <p:cNvSpPr/>
          <p:nvPr/>
        </p:nvSpPr>
        <p:spPr>
          <a:xfrm rot="-5496799">
            <a:off x="15155688" y="8519991"/>
            <a:ext cx="2698185" cy="2889518"/>
          </a:xfrm>
          <a:custGeom>
            <a:avLst/>
            <a:gdLst/>
            <a:ahLst/>
            <a:cxnLst/>
            <a:rect l="l" t="t" r="r" b="b"/>
            <a:pathLst>
              <a:path w="2698185" h="2889518">
                <a:moveTo>
                  <a:pt x="0" y="0"/>
                </a:moveTo>
                <a:lnTo>
                  <a:pt x="2698184" y="0"/>
                </a:lnTo>
                <a:lnTo>
                  <a:pt x="2698184" y="2889517"/>
                </a:lnTo>
                <a:lnTo>
                  <a:pt x="0" y="28895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53450"/>
              </p:ext>
            </p:extLst>
          </p:nvPr>
        </p:nvGraphicFramePr>
        <p:xfrm>
          <a:off x="5486400" y="2472245"/>
          <a:ext cx="15987000" cy="7115176"/>
        </p:xfrm>
        <a:graphic>
          <a:graphicData uri="http://schemas.openxmlformats.org/drawingml/2006/table">
            <a:tbl>
              <a:tblPr/>
              <a:tblGrid>
                <a:gridCol w="5205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81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84253"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dirty="0" err="1">
                          <a:solidFill>
                            <a:srgbClr val="FFFCF2"/>
                          </a:solidFill>
                          <a:latin typeface="อีฟดอวอิ้ง Bold"/>
                        </a:rPr>
                        <a:t>fase-fase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6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FFFBF6"/>
                          </a:solidFill>
                          <a:latin typeface="อีฟดอวอิ้ง"/>
                        </a:rPr>
                        <a:t>aktivitas guru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1740">
                <a:tc>
                  <a:txBody>
                    <a:bodyPr/>
                    <a:lstStyle/>
                    <a:p>
                      <a:pPr marL="345441" lvl="1" indent="0" algn="l">
                        <a:lnSpc>
                          <a:spcPts val="4480"/>
                        </a:lnSpc>
                        <a:buFont typeface="Arial"/>
                        <a:buNone/>
                        <a:defRPr/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1.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Menyampaikan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tujuan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dan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memotivasi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siswa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อีฟดอวอิ้ง"/>
                        </a:rPr>
                        <a:t>Guru menyampaikan tujuan pembelajaran yang ingin dicapai pada pembelajaran tersebut dan memotivasi siswa belajar.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6387">
                <a:tc>
                  <a:txBody>
                    <a:bodyPr/>
                    <a:lstStyle/>
                    <a:p>
                      <a:pPr algn="l">
                        <a:lnSpc>
                          <a:spcPts val="4480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2.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menyajikan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informasi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39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Guru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menyajikan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informasi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kepada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siswa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dengan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jalan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demonstrasi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atau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lewat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bahan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bacaan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2796"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3.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mengorganisasikan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siswa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ke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dalam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kelompok-kelompok</a:t>
                      </a:r>
                      <a:r>
                        <a:rPr lang="en-US" sz="31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belajar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Guru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menjelaskan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kepada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siswa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bagaimana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caranya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membentuk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kelompok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belajar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dan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membantu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setiap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kelompok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agar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melakukan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transisi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secara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000000"/>
                          </a:solidFill>
                          <a:latin typeface="อีฟดอวอิ้ง"/>
                        </a:rPr>
                        <a:t>efisian</a:t>
                      </a:r>
                      <a:r>
                        <a:rPr lang="en-US" sz="2799" dirty="0">
                          <a:solidFill>
                            <a:srgbClr val="000000"/>
                          </a:solidFill>
                          <a:latin typeface="อีฟดอวอิ้ง"/>
                        </a:rPr>
                        <a:t>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5296844" y="693090"/>
            <a:ext cx="8841085" cy="699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11"/>
              </a:lnSpc>
            </a:pPr>
            <a:r>
              <a:rPr lang="en-US" sz="4788" dirty="0" err="1">
                <a:solidFill>
                  <a:srgbClr val="000000"/>
                </a:solidFill>
                <a:latin typeface="Bogart"/>
              </a:rPr>
              <a:t>Tahapan</a:t>
            </a:r>
            <a:r>
              <a:rPr lang="en-US" sz="4788" dirty="0">
                <a:solidFill>
                  <a:srgbClr val="000000"/>
                </a:solidFill>
                <a:latin typeface="Bogart"/>
              </a:rPr>
              <a:t> C</a:t>
            </a:r>
            <a:r>
              <a:rPr lang="en-US" sz="4788" dirty="0">
                <a:solidFill>
                  <a:srgbClr val="000000"/>
                </a:solidFill>
                <a:latin typeface="Bogart Italics"/>
              </a:rPr>
              <a:t>ooperative Learning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13" t="-13501" r="-3613" b="-1350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23242" y="1028700"/>
            <a:ext cx="14957405" cy="7502860"/>
            <a:chOff x="0" y="0"/>
            <a:chExt cx="3939399" cy="19760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39399" cy="1976062"/>
            </a:xfrm>
            <a:custGeom>
              <a:avLst/>
              <a:gdLst/>
              <a:ahLst/>
              <a:cxnLst/>
              <a:rect l="l" t="t" r="r" b="b"/>
              <a:pathLst>
                <a:path w="3939399" h="1976062">
                  <a:moveTo>
                    <a:pt x="26397" y="0"/>
                  </a:moveTo>
                  <a:lnTo>
                    <a:pt x="3913001" y="0"/>
                  </a:lnTo>
                  <a:cubicBezTo>
                    <a:pt x="3920003" y="0"/>
                    <a:pt x="3926717" y="2781"/>
                    <a:pt x="3931667" y="7732"/>
                  </a:cubicBezTo>
                  <a:cubicBezTo>
                    <a:pt x="3936618" y="12682"/>
                    <a:pt x="3939399" y="19396"/>
                    <a:pt x="3939399" y="26397"/>
                  </a:cubicBezTo>
                  <a:lnTo>
                    <a:pt x="3939399" y="1949665"/>
                  </a:lnTo>
                  <a:cubicBezTo>
                    <a:pt x="3939399" y="1956665"/>
                    <a:pt x="3936618" y="1963380"/>
                    <a:pt x="3931667" y="1968330"/>
                  </a:cubicBezTo>
                  <a:cubicBezTo>
                    <a:pt x="3926717" y="1973281"/>
                    <a:pt x="3920003" y="1976062"/>
                    <a:pt x="3913001" y="1976062"/>
                  </a:cubicBezTo>
                  <a:lnTo>
                    <a:pt x="26397" y="1976062"/>
                  </a:lnTo>
                  <a:cubicBezTo>
                    <a:pt x="11819" y="1976062"/>
                    <a:pt x="0" y="1964243"/>
                    <a:pt x="0" y="1949665"/>
                  </a:cubicBezTo>
                  <a:lnTo>
                    <a:pt x="0" y="26397"/>
                  </a:lnTo>
                  <a:cubicBezTo>
                    <a:pt x="0" y="19396"/>
                    <a:pt x="2781" y="12682"/>
                    <a:pt x="7732" y="7732"/>
                  </a:cubicBezTo>
                  <a:cubicBezTo>
                    <a:pt x="12682" y="2781"/>
                    <a:pt x="19396" y="0"/>
                    <a:pt x="26397" y="0"/>
                  </a:cubicBezTo>
                  <a:close/>
                </a:path>
              </a:pathLst>
            </a:custGeom>
            <a:solidFill>
              <a:srgbClr val="FFFB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957797">
            <a:off x="11760595" y="-590257"/>
            <a:ext cx="10997410" cy="3237913"/>
          </a:xfrm>
          <a:custGeom>
            <a:avLst/>
            <a:gdLst/>
            <a:ahLst/>
            <a:cxnLst/>
            <a:rect l="l" t="t" r="r" b="b"/>
            <a:pathLst>
              <a:path w="10997410" h="3237913">
                <a:moveTo>
                  <a:pt x="0" y="0"/>
                </a:moveTo>
                <a:lnTo>
                  <a:pt x="10997410" y="0"/>
                </a:lnTo>
                <a:lnTo>
                  <a:pt x="10997410" y="3237914"/>
                </a:lnTo>
                <a:lnTo>
                  <a:pt x="0" y="32379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744034" y="8929179"/>
            <a:ext cx="2909132" cy="658243"/>
            <a:chOff x="0" y="0"/>
            <a:chExt cx="3878843" cy="87765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77657" cy="877657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C4DBC2"/>
              </a:solidFill>
              <a:ln w="38100">
                <a:solidFill>
                  <a:srgbClr val="FFFCF2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000395" y="0"/>
              <a:ext cx="877657" cy="877657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87AF79"/>
              </a:solidFill>
              <a:ln w="38100">
                <a:solidFill>
                  <a:srgbClr val="FFFCF2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000791" y="0"/>
              <a:ext cx="877657" cy="877657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6F8966"/>
              </a:solidFill>
              <a:ln w="38100">
                <a:solidFill>
                  <a:srgbClr val="FFFCF2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001186" y="0"/>
              <a:ext cx="877657" cy="877657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496241"/>
              </a:solidFill>
              <a:ln w="38100">
                <a:solidFill>
                  <a:srgbClr val="FFFCF2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3850450" y="377225"/>
            <a:ext cx="10696301" cy="1446055"/>
            <a:chOff x="0" y="0"/>
            <a:chExt cx="2817133" cy="38085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17133" cy="380854"/>
            </a:xfrm>
            <a:custGeom>
              <a:avLst/>
              <a:gdLst/>
              <a:ahLst/>
              <a:cxnLst/>
              <a:rect l="l" t="t" r="r" b="b"/>
              <a:pathLst>
                <a:path w="2817133" h="380854">
                  <a:moveTo>
                    <a:pt x="36914" y="0"/>
                  </a:moveTo>
                  <a:lnTo>
                    <a:pt x="2780219" y="0"/>
                  </a:lnTo>
                  <a:cubicBezTo>
                    <a:pt x="2790009" y="0"/>
                    <a:pt x="2799398" y="3889"/>
                    <a:pt x="2806321" y="10812"/>
                  </a:cubicBezTo>
                  <a:cubicBezTo>
                    <a:pt x="2813244" y="17734"/>
                    <a:pt x="2817133" y="27123"/>
                    <a:pt x="2817133" y="36914"/>
                  </a:cubicBezTo>
                  <a:lnTo>
                    <a:pt x="2817133" y="343941"/>
                  </a:lnTo>
                  <a:cubicBezTo>
                    <a:pt x="2817133" y="353731"/>
                    <a:pt x="2813244" y="363120"/>
                    <a:pt x="2806321" y="370042"/>
                  </a:cubicBezTo>
                  <a:cubicBezTo>
                    <a:pt x="2799398" y="376965"/>
                    <a:pt x="2790009" y="380854"/>
                    <a:pt x="2780219" y="380854"/>
                  </a:cubicBezTo>
                  <a:lnTo>
                    <a:pt x="36914" y="380854"/>
                  </a:lnTo>
                  <a:cubicBezTo>
                    <a:pt x="27123" y="380854"/>
                    <a:pt x="17734" y="376965"/>
                    <a:pt x="10812" y="370042"/>
                  </a:cubicBezTo>
                  <a:cubicBezTo>
                    <a:pt x="3889" y="363120"/>
                    <a:pt x="0" y="353731"/>
                    <a:pt x="0" y="343941"/>
                  </a:cubicBezTo>
                  <a:lnTo>
                    <a:pt x="0" y="36914"/>
                  </a:lnTo>
                  <a:cubicBezTo>
                    <a:pt x="0" y="27123"/>
                    <a:pt x="3889" y="17734"/>
                    <a:pt x="10812" y="10812"/>
                  </a:cubicBezTo>
                  <a:cubicBezTo>
                    <a:pt x="17734" y="3889"/>
                    <a:pt x="27123" y="0"/>
                    <a:pt x="36914" y="0"/>
                  </a:cubicBezTo>
                  <a:close/>
                </a:path>
              </a:pathLst>
            </a:custGeom>
            <a:solidFill>
              <a:srgbClr val="89E8C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7535738">
            <a:off x="-1103306" y="5472621"/>
            <a:ext cx="3621024" cy="8229600"/>
          </a:xfrm>
          <a:custGeom>
            <a:avLst/>
            <a:gdLst/>
            <a:ahLst/>
            <a:cxnLst/>
            <a:rect l="l" t="t" r="r" b="b"/>
            <a:pathLst>
              <a:path w="3621024" h="8229600">
                <a:moveTo>
                  <a:pt x="0" y="0"/>
                </a:moveTo>
                <a:lnTo>
                  <a:pt x="3621024" y="0"/>
                </a:lnTo>
                <a:lnTo>
                  <a:pt x="362102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24" name="Table 24"/>
          <p:cNvGraphicFramePr>
            <a:graphicFrameLocks noGrp="1"/>
          </p:cNvGraphicFramePr>
          <p:nvPr/>
        </p:nvGraphicFramePr>
        <p:xfrm>
          <a:off x="1623242" y="2135315"/>
          <a:ext cx="14881538" cy="7400926"/>
        </p:xfrm>
        <a:graphic>
          <a:graphicData uri="http://schemas.openxmlformats.org/drawingml/2006/table">
            <a:tbl>
              <a:tblPr/>
              <a:tblGrid>
                <a:gridCol w="42104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71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79937"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FFFCF2"/>
                          </a:solidFill>
                          <a:latin typeface="อีฟดอวอิ้ง Bold"/>
                        </a:rPr>
                        <a:t>fase-fase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FFFBF6"/>
                          </a:solidFill>
                          <a:latin typeface="อีฟดอวอิ้ง"/>
                        </a:rPr>
                        <a:t>aktivitas guru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053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4. Membimbing kelompok bekerja dan belajar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7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อีฟดอวอิ้ง"/>
                        </a:rPr>
                        <a:t>Guru membimbing kelompok-kelompok belajar pada saat mereka mengerjakan tugas mereka.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7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7635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อีฟดอวอิ้ง"/>
                        </a:rPr>
                        <a:t> 5. Evaluasi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อีฟดอวอิ้ง"/>
                        </a:rPr>
                        <a:t>Guru mengevaluasi hasil belajar tentang materi yang telah dipelajari atau masing-masing kelompok mempresentasikan hasil kerjanya.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2820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อีฟดอวอิ้ง"/>
                        </a:rPr>
                        <a:t>6. Memberikan penghargaan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อีฟดอวอิ้ง"/>
                        </a:rPr>
                        <a:t>Guru mencari cara-cara untuk menghargai, baik upaya maupun hasil belajar individu dan kelompok.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Freeform 25"/>
          <p:cNvSpPr/>
          <p:nvPr/>
        </p:nvSpPr>
        <p:spPr>
          <a:xfrm rot="8813907">
            <a:off x="-279007" y="-1428543"/>
            <a:ext cx="3286700" cy="5209467"/>
          </a:xfrm>
          <a:custGeom>
            <a:avLst/>
            <a:gdLst/>
            <a:ahLst/>
            <a:cxnLst/>
            <a:rect l="l" t="t" r="r" b="b"/>
            <a:pathLst>
              <a:path w="3286700" h="5209467">
                <a:moveTo>
                  <a:pt x="0" y="0"/>
                </a:moveTo>
                <a:lnTo>
                  <a:pt x="3286700" y="0"/>
                </a:lnTo>
                <a:lnTo>
                  <a:pt x="3286700" y="5209467"/>
                </a:lnTo>
                <a:lnTo>
                  <a:pt x="0" y="52094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4603942">
            <a:off x="15362798" y="6510605"/>
            <a:ext cx="3476620" cy="3723153"/>
          </a:xfrm>
          <a:custGeom>
            <a:avLst/>
            <a:gdLst/>
            <a:ahLst/>
            <a:cxnLst/>
            <a:rect l="l" t="t" r="r" b="b"/>
            <a:pathLst>
              <a:path w="3476620" h="3723153">
                <a:moveTo>
                  <a:pt x="0" y="0"/>
                </a:moveTo>
                <a:lnTo>
                  <a:pt x="3476620" y="0"/>
                </a:lnTo>
                <a:lnTo>
                  <a:pt x="3476620" y="3723152"/>
                </a:lnTo>
                <a:lnTo>
                  <a:pt x="0" y="37231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4108015" y="764643"/>
            <a:ext cx="10071969" cy="69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1"/>
              </a:lnSpc>
            </a:pPr>
            <a:r>
              <a:rPr lang="en-US" sz="4788">
                <a:solidFill>
                  <a:srgbClr val="000000"/>
                </a:solidFill>
                <a:latin typeface="Ribeye"/>
              </a:rPr>
              <a:t>Tahapan cooperative learning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815799" y="6751061"/>
            <a:ext cx="2204710" cy="75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8"/>
              </a:lnSpc>
            </a:pPr>
            <a:r>
              <a:rPr lang="en-US" sz="4529" dirty="0" err="1">
                <a:solidFill>
                  <a:srgbClr val="61705C"/>
                </a:solidFill>
                <a:latin typeface="อีฟดอวอิ้ง"/>
              </a:rPr>
              <a:t>solusi</a:t>
            </a:r>
            <a:endParaRPr lang="en-US" sz="4529" dirty="0">
              <a:solidFill>
                <a:srgbClr val="61705C"/>
              </a:solidFill>
              <a:latin typeface="อีฟดอวอิ้ง"/>
            </a:endParaRPr>
          </a:p>
        </p:txBody>
      </p:sp>
      <p:sp>
        <p:nvSpPr>
          <p:cNvPr id="29" name="Freeform 29"/>
          <p:cNvSpPr/>
          <p:nvPr/>
        </p:nvSpPr>
        <p:spPr>
          <a:xfrm rot="-5496799">
            <a:off x="15155688" y="8519991"/>
            <a:ext cx="2698185" cy="2889518"/>
          </a:xfrm>
          <a:custGeom>
            <a:avLst/>
            <a:gdLst/>
            <a:ahLst/>
            <a:cxnLst/>
            <a:rect l="l" t="t" r="r" b="b"/>
            <a:pathLst>
              <a:path w="2698185" h="2889518">
                <a:moveTo>
                  <a:pt x="0" y="0"/>
                </a:moveTo>
                <a:lnTo>
                  <a:pt x="2698184" y="0"/>
                </a:lnTo>
                <a:lnTo>
                  <a:pt x="2698184" y="2889517"/>
                </a:lnTo>
                <a:lnTo>
                  <a:pt x="0" y="28895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14600" y="1028700"/>
            <a:ext cx="14744700" cy="8229600"/>
            <a:chOff x="0" y="0"/>
            <a:chExt cx="21793200" cy="10972800"/>
          </a:xfrm>
        </p:grpSpPr>
        <p:sp>
          <p:nvSpPr>
            <p:cNvPr id="3" name="Freeform 3"/>
            <p:cNvSpPr/>
            <p:nvPr/>
          </p:nvSpPr>
          <p:spPr>
            <a:xfrm>
              <a:off x="18599227" y="0"/>
              <a:ext cx="3193973" cy="10972800"/>
            </a:xfrm>
            <a:custGeom>
              <a:avLst/>
              <a:gdLst/>
              <a:ahLst/>
              <a:cxnLst/>
              <a:rect l="l" t="t" r="r" b="b"/>
              <a:pathLst>
                <a:path w="3193973" h="10972800">
                  <a:moveTo>
                    <a:pt x="0" y="0"/>
                  </a:moveTo>
                  <a:lnTo>
                    <a:pt x="3193973" y="0"/>
                  </a:lnTo>
                  <a:lnTo>
                    <a:pt x="3193973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24354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8970611" y="0"/>
              <a:ext cx="10972800" cy="10972800"/>
            </a:xfrm>
            <a:custGeom>
              <a:avLst/>
              <a:gdLst/>
              <a:ahLst/>
              <a:cxnLst/>
              <a:rect l="l" t="t" r="r" b="b"/>
              <a:pathLst>
                <a:path w="10972800" h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0972800" cy="10972800"/>
            </a:xfrm>
            <a:custGeom>
              <a:avLst/>
              <a:gdLst/>
              <a:ahLst/>
              <a:cxnLst/>
              <a:rect l="l" t="t" r="r" b="b"/>
              <a:pathLst>
                <a:path w="10972800" h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9793322" y="1108789"/>
            <a:ext cx="6287862" cy="1744882"/>
          </a:xfrm>
          <a:custGeom>
            <a:avLst/>
            <a:gdLst/>
            <a:ahLst/>
            <a:cxnLst/>
            <a:rect l="l" t="t" r="r" b="b"/>
            <a:pathLst>
              <a:path w="6287862" h="1744882">
                <a:moveTo>
                  <a:pt x="0" y="0"/>
                </a:moveTo>
                <a:lnTo>
                  <a:pt x="6287862" y="0"/>
                </a:lnTo>
                <a:lnTo>
                  <a:pt x="6287862" y="1744882"/>
                </a:lnTo>
                <a:lnTo>
                  <a:pt x="0" y="1744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772400" y="2853671"/>
            <a:ext cx="10287000" cy="6172200"/>
            <a:chOff x="0" y="0"/>
            <a:chExt cx="19689579" cy="822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57690" cy="8229600"/>
            </a:xfrm>
            <a:custGeom>
              <a:avLst/>
              <a:gdLst/>
              <a:ahLst/>
              <a:cxnLst/>
              <a:rect l="l" t="t" r="r" b="b"/>
              <a:pathLst>
                <a:path w="13757690" h="8229600">
                  <a:moveTo>
                    <a:pt x="0" y="0"/>
                  </a:moveTo>
                  <a:lnTo>
                    <a:pt x="13757690" y="0"/>
                  </a:lnTo>
                  <a:lnTo>
                    <a:pt x="1375769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949528" y="0"/>
              <a:ext cx="11740051" cy="8229600"/>
            </a:xfrm>
            <a:custGeom>
              <a:avLst/>
              <a:gdLst/>
              <a:ahLst/>
              <a:cxnLst/>
              <a:rect l="l" t="t" r="r" b="b"/>
              <a:pathLst>
                <a:path w="11740051" h="8229600">
                  <a:moveTo>
                    <a:pt x="0" y="0"/>
                  </a:moveTo>
                  <a:lnTo>
                    <a:pt x="11740051" y="0"/>
                  </a:lnTo>
                  <a:lnTo>
                    <a:pt x="11740051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 l="-1718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53044" y="6691254"/>
            <a:ext cx="2012511" cy="4114800"/>
          </a:xfrm>
          <a:custGeom>
            <a:avLst/>
            <a:gdLst/>
            <a:ahLst/>
            <a:cxnLst/>
            <a:rect l="l" t="t" r="r" b="b"/>
            <a:pathLst>
              <a:path w="2012511" h="4114800">
                <a:moveTo>
                  <a:pt x="0" y="0"/>
                </a:moveTo>
                <a:lnTo>
                  <a:pt x="2012512" y="0"/>
                </a:lnTo>
                <a:lnTo>
                  <a:pt x="20125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510331" y="3238500"/>
            <a:ext cx="6830744" cy="502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2400" dirty="0">
                <a:solidFill>
                  <a:srgbClr val="4E5248"/>
                </a:solidFill>
                <a:latin typeface="UID มนตรา บาง"/>
              </a:rPr>
              <a:t>Student Team Achievement Division (</a:t>
            </a:r>
            <a:r>
              <a:rPr lang="en-US" sz="2400" dirty="0" smtClean="0">
                <a:solidFill>
                  <a:srgbClr val="4E5248"/>
                </a:solidFill>
                <a:latin typeface="UID มนตรา บาง"/>
              </a:rPr>
              <a:t>STAD)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4E5248"/>
                </a:solidFill>
                <a:latin typeface="UID มนตรา บาง"/>
              </a:rPr>
              <a:t>Jigsaw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4E5248"/>
                </a:solidFill>
                <a:latin typeface="UID มนตรา บาง"/>
              </a:rPr>
              <a:t>Teams-Games-Tournaments </a:t>
            </a:r>
            <a:r>
              <a:rPr lang="en-US" sz="2400" dirty="0">
                <a:solidFill>
                  <a:srgbClr val="4E5248"/>
                </a:solidFill>
                <a:latin typeface="UID มนตรา บาง"/>
              </a:rPr>
              <a:t>(TGT)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2400" dirty="0">
                <a:solidFill>
                  <a:srgbClr val="4E5248"/>
                </a:solidFill>
                <a:latin typeface="UID มนตรา บาง"/>
              </a:rPr>
              <a:t>Group Investigations (GI)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2400" dirty="0">
                <a:solidFill>
                  <a:srgbClr val="4E5248"/>
                </a:solidFill>
                <a:latin typeface="UID มนตรา บาง"/>
              </a:rPr>
              <a:t>Rotating Trio Exchange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2400" dirty="0">
                <a:solidFill>
                  <a:srgbClr val="4E5248"/>
                </a:solidFill>
                <a:latin typeface="UID มนตรา บาง"/>
              </a:rPr>
              <a:t>Group Resume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72076" y="1278117"/>
            <a:ext cx="6880968" cy="124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4E5248"/>
                </a:solidFill>
                <a:latin typeface="Stencil" panose="040409050D0802020404" pitchFamily="82" charset="0"/>
              </a:rPr>
              <a:t>VARIASI MODEL </a:t>
            </a: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4E5248"/>
                </a:solidFill>
                <a:latin typeface="Stencil" panose="040409050D0802020404" pitchFamily="82" charset="0"/>
              </a:rPr>
              <a:t>YANG DAPAT DITERAPKAN</a:t>
            </a:r>
            <a:r>
              <a:rPr lang="en-US" sz="3600" dirty="0">
                <a:solidFill>
                  <a:srgbClr val="4E5248"/>
                </a:solidFill>
                <a:latin typeface="UID ในตำนาน Bold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9982" y="8019931"/>
            <a:ext cx="1346903" cy="1395097"/>
          </a:xfrm>
          <a:custGeom>
            <a:avLst/>
            <a:gdLst/>
            <a:ahLst/>
            <a:cxnLst/>
            <a:rect l="l" t="t" r="r" b="b"/>
            <a:pathLst>
              <a:path w="1346903" h="1395097">
                <a:moveTo>
                  <a:pt x="0" y="0"/>
                </a:moveTo>
                <a:lnTo>
                  <a:pt x="1346903" y="0"/>
                </a:lnTo>
                <a:lnTo>
                  <a:pt x="1346903" y="1395097"/>
                </a:lnTo>
                <a:lnTo>
                  <a:pt x="0" y="1395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553515" y="6473952"/>
            <a:ext cx="7315200" cy="3813048"/>
          </a:xfrm>
          <a:custGeom>
            <a:avLst/>
            <a:gdLst/>
            <a:ahLst/>
            <a:cxnLst/>
            <a:rect l="l" t="t" r="r" b="b"/>
            <a:pathLst>
              <a:path w="7315200" h="3813048">
                <a:moveTo>
                  <a:pt x="0" y="0"/>
                </a:moveTo>
                <a:lnTo>
                  <a:pt x="7315200" y="0"/>
                </a:lnTo>
                <a:lnTo>
                  <a:pt x="7315200" y="3813048"/>
                </a:lnTo>
                <a:lnTo>
                  <a:pt x="0" y="381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934200" y="3311174"/>
            <a:ext cx="10140682" cy="666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831" lvl="1" indent="-399416">
              <a:lnSpc>
                <a:spcPts val="518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Meningkatkan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harga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diri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tiap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individu</a:t>
            </a:r>
            <a:endParaRPr lang="en-US" sz="2800" dirty="0">
              <a:solidFill>
                <a:srgbClr val="000000"/>
              </a:solidFill>
              <a:latin typeface="UID มนตรา บาง"/>
            </a:endParaRPr>
          </a:p>
          <a:p>
            <a:pPr marL="798831" lvl="1" indent="-399416">
              <a:lnSpc>
                <a:spcPts val="518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Penerimaan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terhadap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perbedaan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individu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lebih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besar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sehingga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konflik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antarpribadi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berkurang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.</a:t>
            </a:r>
          </a:p>
          <a:p>
            <a:pPr marL="798831" lvl="1" indent="-399416">
              <a:lnSpc>
                <a:spcPts val="518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Sikap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apatis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berkurang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.</a:t>
            </a:r>
          </a:p>
          <a:p>
            <a:pPr marL="798831" lvl="1" indent="-399416">
              <a:lnSpc>
                <a:spcPts val="518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Pemahaman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lebih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mendalam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dan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retensi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atau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penyimpanan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lebih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lama.</a:t>
            </a:r>
          </a:p>
          <a:p>
            <a:pPr marL="798831" lvl="1" indent="-399416">
              <a:lnSpc>
                <a:spcPts val="518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Meningkatkan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kebaikan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budi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kepekaan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dan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toleransi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.</a:t>
            </a:r>
          </a:p>
          <a:p>
            <a:pPr marL="798831" lvl="1" indent="-399416">
              <a:lnSpc>
                <a:spcPts val="518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Cooperatif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learning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dapat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mencegah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keagresifan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sistem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kompetisi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dan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keterasingan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sistem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individu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tanpa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mengorbankan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aspek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ID มนตรา บาง"/>
              </a:rPr>
              <a:t>kognitif</a:t>
            </a:r>
            <a:r>
              <a:rPr lang="en-US" sz="2800" dirty="0">
                <a:solidFill>
                  <a:srgbClr val="000000"/>
                </a:solidFill>
                <a:latin typeface="UID มนตรา บาง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72400" y="1047750"/>
            <a:ext cx="731796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8960" dirty="0" err="1">
                <a:solidFill>
                  <a:srgbClr val="743812"/>
                </a:solidFill>
                <a:latin typeface="Scripter"/>
              </a:rPr>
              <a:t>kelebihan</a:t>
            </a:r>
            <a:endParaRPr lang="en-US" sz="8960" dirty="0">
              <a:solidFill>
                <a:srgbClr val="743812"/>
              </a:solidFill>
              <a:latin typeface="Scrip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581</Words>
  <Application>Microsoft Office PowerPoint</Application>
  <PresentationFormat>Custom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อีฟดอวอิ้ง Bold</vt:lpstr>
      <vt:lpstr>Scripter</vt:lpstr>
      <vt:lpstr>UID มนตรา บาง</vt:lpstr>
      <vt:lpstr>Handyman</vt:lpstr>
      <vt:lpstr>Stencil</vt:lpstr>
      <vt:lpstr>Calibri</vt:lpstr>
      <vt:lpstr>Ribeye</vt:lpstr>
      <vt:lpstr>Bogart Italics</vt:lpstr>
      <vt:lpstr>Bogart</vt:lpstr>
      <vt:lpstr>Lazydog</vt:lpstr>
      <vt:lpstr>Rockwell</vt:lpstr>
      <vt:lpstr>UID ในตำนาน Bold</vt:lpstr>
      <vt:lpstr>อีฟดอวอิ้ง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Pembelajaran Bahasa Indonesia</dc:title>
  <dc:creator>DELL</dc:creator>
  <cp:lastModifiedBy>Windows User</cp:lastModifiedBy>
  <cp:revision>7</cp:revision>
  <dcterms:created xsi:type="dcterms:W3CDTF">2006-08-16T00:00:00Z</dcterms:created>
  <dcterms:modified xsi:type="dcterms:W3CDTF">2023-10-05T01:17:35Z</dcterms:modified>
  <dc:identifier>DAFtjI0OISM</dc:identifier>
</cp:coreProperties>
</file>