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611" r:id="rId2"/>
    <p:sldId id="553" r:id="rId3"/>
    <p:sldId id="485" r:id="rId4"/>
    <p:sldId id="606" r:id="rId5"/>
    <p:sldId id="607" r:id="rId6"/>
    <p:sldId id="608" r:id="rId7"/>
    <p:sldId id="609" r:id="rId8"/>
    <p:sldId id="554" r:id="rId9"/>
    <p:sldId id="486" r:id="rId10"/>
    <p:sldId id="487" r:id="rId11"/>
    <p:sldId id="488" r:id="rId12"/>
    <p:sldId id="489" r:id="rId13"/>
    <p:sldId id="612" r:id="rId1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9"/>
    <p:restoredTop sz="93457"/>
  </p:normalViewPr>
  <p:slideViewPr>
    <p:cSldViewPr snapToGrid="0" snapToObjects="1">
      <p:cViewPr varScale="1">
        <p:scale>
          <a:sx n="61" d="100"/>
          <a:sy n="61" d="100"/>
        </p:scale>
        <p:origin x="152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6D9C13-6997-7644-94B1-A4C22D641D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5F6BA9-9966-3E48-9DE0-060EA3A9D87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E5BAF7D-51AA-2547-85FB-F293317E9FD7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C3F5946-5FE5-4144-9FB3-CC2C26FACA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1893B3A-8ED9-E945-8E6C-5C889F6158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B3CE4C-8782-E64E-893F-71CABC876F9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F58FF-B0E0-1C41-BC02-2D18BF21D7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2755742-B1B4-E945-9F3B-3D75954FFB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Slide Image Placeholder 1">
            <a:extLst>
              <a:ext uri="{FF2B5EF4-FFF2-40B4-BE49-F238E27FC236}">
                <a16:creationId xmlns:a16="http://schemas.microsoft.com/office/drawing/2014/main" id="{1A48B02D-4A32-0E47-9B35-E233C143B6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6" name="Notes Placeholder 2">
            <a:extLst>
              <a:ext uri="{FF2B5EF4-FFF2-40B4-BE49-F238E27FC236}">
                <a16:creationId xmlns:a16="http://schemas.microsoft.com/office/drawing/2014/main" id="{D9A67AB8-E474-1F4B-8B8E-38A975F0E1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Budiono Kusumohamidjojo, Filsafat Hukum, Problematik Ketertiban Yang Adil, Bandung: Mandar maju, 2011, hlm. 76 - 83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49507" name="Slide Number Placeholder 3">
            <a:extLst>
              <a:ext uri="{FF2B5EF4-FFF2-40B4-BE49-F238E27FC236}">
                <a16:creationId xmlns:a16="http://schemas.microsoft.com/office/drawing/2014/main" id="{6BC3A299-A67E-4D44-939F-5313ABAB80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A5D3554-D2DF-0847-8346-A5B7B5087C38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Slide Image Placeholder 1">
            <a:extLst>
              <a:ext uri="{FF2B5EF4-FFF2-40B4-BE49-F238E27FC236}">
                <a16:creationId xmlns:a16="http://schemas.microsoft.com/office/drawing/2014/main" id="{C4AEE4AB-4319-DE4A-BC23-156C324511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4" name="Notes Placeholder 2">
            <a:extLst>
              <a:ext uri="{FF2B5EF4-FFF2-40B4-BE49-F238E27FC236}">
                <a16:creationId xmlns:a16="http://schemas.microsoft.com/office/drawing/2014/main" id="{9C75D378-24AB-C240-B43D-8F27C73EBA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Budiono Kusumohamidjojo, Filsafat Hukum, Problematik Ketertiban Yang Adil, Bandung: Mandar maju, 2011, hlm. 77 - 78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51555" name="Slide Number Placeholder 3">
            <a:extLst>
              <a:ext uri="{FF2B5EF4-FFF2-40B4-BE49-F238E27FC236}">
                <a16:creationId xmlns:a16="http://schemas.microsoft.com/office/drawing/2014/main" id="{F6988E94-761F-3D47-A32C-A1AE5E13B0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DF76F6E-8245-C245-AF5D-472BAA46DCAF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Slide Image Placeholder 1">
            <a:extLst>
              <a:ext uri="{FF2B5EF4-FFF2-40B4-BE49-F238E27FC236}">
                <a16:creationId xmlns:a16="http://schemas.microsoft.com/office/drawing/2014/main" id="{CD659A67-8168-6C41-B30D-52B175AA77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2" name="Notes Placeholder 2">
            <a:extLst>
              <a:ext uri="{FF2B5EF4-FFF2-40B4-BE49-F238E27FC236}">
                <a16:creationId xmlns:a16="http://schemas.microsoft.com/office/drawing/2014/main" id="{0B96243D-EF6B-FA4F-A2AD-C4268A56DE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Budiono Kusumohamidjojo, Filsafat Hukum, Problematik Ketertiban Yang Adil, Bandung: Mandar maju, 2011, hlm. 78 - 79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53603" name="Slide Number Placeholder 3">
            <a:extLst>
              <a:ext uri="{FF2B5EF4-FFF2-40B4-BE49-F238E27FC236}">
                <a16:creationId xmlns:a16="http://schemas.microsoft.com/office/drawing/2014/main" id="{9E066A0D-1818-3D46-A304-936C274D1F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0FBB574-00AC-5547-9D25-BBB83AE0103A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Slide Image Placeholder 1">
            <a:extLst>
              <a:ext uri="{FF2B5EF4-FFF2-40B4-BE49-F238E27FC236}">
                <a16:creationId xmlns:a16="http://schemas.microsoft.com/office/drawing/2014/main" id="{57E9A751-7F0F-0947-B00F-B00B1C0D48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0" name="Notes Placeholder 2">
            <a:extLst>
              <a:ext uri="{FF2B5EF4-FFF2-40B4-BE49-F238E27FC236}">
                <a16:creationId xmlns:a16="http://schemas.microsoft.com/office/drawing/2014/main" id="{9D8D1B22-E427-434A-8C9A-CE16F4094C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Budiono Kusumohamidjojo, Filsafat Hukum, Problematik Ketertiban Yang Adil, Bandung: Mandar maju, 2011, hlm. 82 - 83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55651" name="Slide Number Placeholder 3">
            <a:extLst>
              <a:ext uri="{FF2B5EF4-FFF2-40B4-BE49-F238E27FC236}">
                <a16:creationId xmlns:a16="http://schemas.microsoft.com/office/drawing/2014/main" id="{E8DC6099-A49C-924A-891A-6C338F844C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1F3C777-FB90-6946-BA59-2B28E4634464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Slide Image Placeholder 1">
            <a:extLst>
              <a:ext uri="{FF2B5EF4-FFF2-40B4-BE49-F238E27FC236}">
                <a16:creationId xmlns:a16="http://schemas.microsoft.com/office/drawing/2014/main" id="{216F98F2-F114-6548-8869-9A5FD50252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8" name="Notes Placeholder 2">
            <a:extLst>
              <a:ext uri="{FF2B5EF4-FFF2-40B4-BE49-F238E27FC236}">
                <a16:creationId xmlns:a16="http://schemas.microsoft.com/office/drawing/2014/main" id="{8E4955B2-A6BA-B543-A9E9-8815F221D6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Budiono Kusumohamidjojo, Filsafat Hukum, Problematik Ketertiban Yang Adil, Bandung: Mandar maju, 2011, hlm. 76 - 83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57699" name="Slide Number Placeholder 3">
            <a:extLst>
              <a:ext uri="{FF2B5EF4-FFF2-40B4-BE49-F238E27FC236}">
                <a16:creationId xmlns:a16="http://schemas.microsoft.com/office/drawing/2014/main" id="{F2568153-5454-E64C-B0A7-9A133F2454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545A21E-AF79-4B44-8CA7-C847D4D1AB32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Slide Image Placeholder 1">
            <a:extLst>
              <a:ext uri="{FF2B5EF4-FFF2-40B4-BE49-F238E27FC236}">
                <a16:creationId xmlns:a16="http://schemas.microsoft.com/office/drawing/2014/main" id="{77B286FE-913A-1344-B231-72F0504D3D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0" name="Notes Placeholder 2">
            <a:extLst>
              <a:ext uri="{FF2B5EF4-FFF2-40B4-BE49-F238E27FC236}">
                <a16:creationId xmlns:a16="http://schemas.microsoft.com/office/drawing/2014/main" id="{3A25B513-15A6-7C43-BD31-99D46E69CD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Budiono Kusumohamidjojo, Filsafat Hukum, Problematik Ketertiban Yang Adil, Bandung: Mandar maju, 2011, hlm. 83 - 84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0771" name="Slide Number Placeholder 3">
            <a:extLst>
              <a:ext uri="{FF2B5EF4-FFF2-40B4-BE49-F238E27FC236}">
                <a16:creationId xmlns:a16="http://schemas.microsoft.com/office/drawing/2014/main" id="{D47C0DEE-2869-8040-9D5E-4E6D6F4B64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E2DF6C1-E571-7F45-8017-8EFFEDC7E8FF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Slide Image Placeholder 1">
            <a:extLst>
              <a:ext uri="{FF2B5EF4-FFF2-40B4-BE49-F238E27FC236}">
                <a16:creationId xmlns:a16="http://schemas.microsoft.com/office/drawing/2014/main" id="{127B75FC-5913-6442-9AF6-E1204B29ED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8" name="Notes Placeholder 2">
            <a:extLst>
              <a:ext uri="{FF2B5EF4-FFF2-40B4-BE49-F238E27FC236}">
                <a16:creationId xmlns:a16="http://schemas.microsoft.com/office/drawing/2014/main" id="{952E6804-CEE3-2843-A83B-2815011737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Budiono Kusumohamidjojo, Filsafat Hukum, Problematik Ketertiban Yang Adil, Bandung: Mandar maju, 2011, hlm. 84 - 85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2819" name="Slide Number Placeholder 3">
            <a:extLst>
              <a:ext uri="{FF2B5EF4-FFF2-40B4-BE49-F238E27FC236}">
                <a16:creationId xmlns:a16="http://schemas.microsoft.com/office/drawing/2014/main" id="{82DB56E7-8C70-4743-960A-DB8C8A499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1DE16B1-634F-454F-AF0C-D88AE80C693A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Slide Image Placeholder 1">
            <a:extLst>
              <a:ext uri="{FF2B5EF4-FFF2-40B4-BE49-F238E27FC236}">
                <a16:creationId xmlns:a16="http://schemas.microsoft.com/office/drawing/2014/main" id="{D0662447-974B-7D48-936E-5C5B6A30F2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6" name="Notes Placeholder 2">
            <a:extLst>
              <a:ext uri="{FF2B5EF4-FFF2-40B4-BE49-F238E27FC236}">
                <a16:creationId xmlns:a16="http://schemas.microsoft.com/office/drawing/2014/main" id="{45ACE2C8-462A-3B48-A4F2-AD20D3C845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Budiono Kusumohamidjojo, Filsafat Hukum, Problematik Ketertiban Yang Adil, Bandung: Mandar maju, 2011, hlm. 85 - 88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4867" name="Slide Number Placeholder 3">
            <a:extLst>
              <a:ext uri="{FF2B5EF4-FFF2-40B4-BE49-F238E27FC236}">
                <a16:creationId xmlns:a16="http://schemas.microsoft.com/office/drawing/2014/main" id="{F3E2026E-1C58-814A-A776-B438C8208C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794C32B-E78C-0547-8D48-DB73827FE2AC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Slide Image Placeholder 1">
            <a:extLst>
              <a:ext uri="{FF2B5EF4-FFF2-40B4-BE49-F238E27FC236}">
                <a16:creationId xmlns:a16="http://schemas.microsoft.com/office/drawing/2014/main" id="{9EADEA0B-0AA0-354C-BB18-F3C80B35D6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4" name="Notes Placeholder 2">
            <a:extLst>
              <a:ext uri="{FF2B5EF4-FFF2-40B4-BE49-F238E27FC236}">
                <a16:creationId xmlns:a16="http://schemas.microsoft.com/office/drawing/2014/main" id="{68BE6FAB-DEB6-4C40-B5CE-B58AF82460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Budiono Kusumohamidjojo, Filsafat Hukum, Problematik Ketertiban Yang Adil, Bandung: Mandar maju, 2011, hlm. 88 - 90</a:t>
            </a:r>
          </a:p>
        </p:txBody>
      </p:sp>
      <p:sp>
        <p:nvSpPr>
          <p:cNvPr id="166915" name="Slide Number Placeholder 3">
            <a:extLst>
              <a:ext uri="{FF2B5EF4-FFF2-40B4-BE49-F238E27FC236}">
                <a16:creationId xmlns:a16="http://schemas.microsoft.com/office/drawing/2014/main" id="{F7B7AFF0-B665-B042-8A64-54FFECA362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B8CC528-E933-4A49-BDF3-54386BE2518C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6A847-9788-9340-BBEF-C956E016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F87A8-21FF-0A4D-8E4F-0C844B8E6B05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F1AFF-5F6E-2440-800D-FBA20DCA0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811A8-EEFE-474A-8603-69C87C6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AB721-7B63-2540-98D2-96ADE3CE5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886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71615-82D8-1D4D-B80D-E5E14E2FD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69A96-6A04-8341-A61F-0BAAAE947660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3D240-B77E-F947-A232-04210F4F9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5DF98-75A6-3047-A349-7980E0DF1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DE073-6D80-4D4F-8F51-1DE6B03AC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028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CA35C-9584-1C46-AA3B-B919EFB7C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66A6C-5E35-2942-AADF-D5853BACB338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02E42-69B6-3143-A55E-1E94E858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DFC41-A343-A746-BFA1-A8EDB4D8A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5FDDD-8867-7340-8F27-ACAC218C81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119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B21FF-3267-2444-B113-0B0D8921F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15E5F-A0C1-FA47-9FE2-F6F06B4709AF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791BC-D87C-8C47-951B-2A520738A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F8C88-C17F-AC4A-B3C8-1164FADA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37C9C-252F-054A-9404-AC462F0701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921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CC30B-2EC5-3540-9AC8-2FA217BB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36A69-C757-F14C-AA60-D2E5B87AB091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4C182-0FB1-554E-B347-B2E99B8B7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C15E3-6F86-FC48-A771-2AEC63C99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AEA5E-F414-0941-A04C-82476E9CBC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95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534E28-5D38-EE4E-A464-33B6411A9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B1A0B-246B-9D47-A94E-968A43309A03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4EFD54-FA3E-BD45-859D-360868C71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7F86466-8B3C-4F4C-8C72-6A2ECF2BC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93EE3-1729-D549-9F26-1173E66222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248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8CEDAB-C966-DC46-80EB-0BDC06D98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BE56D-C41E-C84B-8616-D2C3BC1CA9D6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DAC928E-D106-7D4D-9978-2CD2A1574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D543859-DB62-FA4E-B8FB-DAB001D48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56AAD-34C8-1D47-9135-4AE9A90100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88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F7E3793-B367-674D-81A6-590FE0E38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470E5-EEE4-DA45-AFE1-5DA269923D01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998821-FB78-7A40-A61D-8E753BFAF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740FF0-3AD5-2D4B-85BA-3063F3A12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D112B-7E6E-7945-87C6-0FC10C0169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911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B62066F-64F4-B34F-BC84-17920FB79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320F3-BF33-6A4D-9207-A337461488B8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AB957EF-106C-7141-B040-F4DCDD2E4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2A5592E-18BA-1648-97CF-C7DF5D9F9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E7ECB-D716-3248-8C5A-0981580CC8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047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C2D89A-B3E4-274A-A921-E8125C1C5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1AA0-B89B-8B4F-933A-B81AB69B26B9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441CF8-68B1-4F44-9C30-498F3F9A9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9CB605-8FAE-F94C-BD0F-9002AF00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1782E-DFD2-4E4D-811A-03AD07CD71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369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4F3CC0-CEB3-F54D-B832-7D935A7C7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A63BB-0422-514B-9340-839CD5F76A9F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FD2E78-52F4-A74A-A2B1-4A0F1BEE9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2AA6BF-358B-FC48-94C5-CAE438F0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AD0DD-BA36-214A-A069-9AF1DFB46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810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A2CCB74-F819-0144-9C0F-22F701E3E31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78DD5AD-23B4-7148-8284-FE328E6D18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A8964-7AF7-D24F-BC6B-2F1BBC3781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71DE638-69D4-C145-AAB2-CBB7B0E202DD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3B77C-36ED-EF45-AF72-73830D20B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3EB83-CF44-454D-845E-48BA4B636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E4625AD-4AA6-6348-BFDA-67997495E7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background with a gavel&#10;&#10;Description automatically generated">
            <a:extLst>
              <a:ext uri="{FF2B5EF4-FFF2-40B4-BE49-F238E27FC236}">
                <a16:creationId xmlns:a16="http://schemas.microsoft.com/office/drawing/2014/main" id="{5855C5ED-E217-4C74-B1C6-292DC0AB4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5409" name="Title 1">
            <a:extLst>
              <a:ext uri="{FF2B5EF4-FFF2-40B4-BE49-F238E27FC236}">
                <a16:creationId xmlns:a16="http://schemas.microsoft.com/office/drawing/2014/main" id="{924812F5-51C7-8949-BAA5-75869B6D1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3088"/>
            <a:ext cx="8229600" cy="741362"/>
          </a:xfrm>
        </p:spPr>
        <p:txBody>
          <a:bodyPr/>
          <a:lstStyle/>
          <a:p>
            <a:endParaRPr lang="en-US" altLang="en-US" sz="3600" dirty="0">
              <a:ea typeface="ＭＳ Ｐゴシック" panose="020B0600070205080204" pitchFamily="34" charset="-128"/>
            </a:endParaRPr>
          </a:p>
        </p:txBody>
      </p:sp>
      <p:sp>
        <p:nvSpPr>
          <p:cNvPr id="125954" name="Content Placeholder 2">
            <a:extLst>
              <a:ext uri="{FF2B5EF4-FFF2-40B4-BE49-F238E27FC236}">
                <a16:creationId xmlns:a16="http://schemas.microsoft.com/office/drawing/2014/main" id="{C14DEC3B-D97D-1F45-8E39-6F315C3A4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7675"/>
            <a:ext cx="8229600" cy="4973638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40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Zaman IDEOLOGI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en-US" sz="40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	</a:t>
            </a:r>
            <a:r>
              <a:rPr lang="en-US" altLang="en-US" sz="3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(</a:t>
            </a:r>
            <a:r>
              <a:rPr lang="en-US" altLang="en-US" sz="36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Perang</a:t>
            </a:r>
            <a:r>
              <a:rPr lang="en-US" altLang="en-US" sz="3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Dunia I, Revolusi Bolshevik 1917, </a:t>
            </a:r>
            <a:r>
              <a:rPr lang="en-US" altLang="en-US" sz="36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Perang</a:t>
            </a:r>
            <a:r>
              <a:rPr lang="en-US" altLang="en-US" sz="3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Dunia II, </a:t>
            </a:r>
            <a:r>
              <a:rPr lang="en-US" altLang="en-US" sz="36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Perang</a:t>
            </a:r>
            <a:r>
              <a:rPr lang="en-US" altLang="en-US" sz="3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Dingin</a:t>
            </a:r>
            <a:r>
              <a:rPr lang="en-US" altLang="en-US" sz="3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)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endParaRPr lang="en-US" altLang="en-US" sz="2400" b="1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en-US" sz="24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Dosen</a:t>
            </a:r>
            <a:r>
              <a:rPr lang="en-US" altLang="en-US" sz="2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Pengampu</a:t>
            </a:r>
            <a:r>
              <a:rPr lang="en-US" altLang="en-US" sz="2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: 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en-US" sz="2400" b="1">
                <a:solidFill>
                  <a:schemeClr val="bg1"/>
                </a:solidFill>
                <a:ea typeface="ＭＳ Ｐゴシック" panose="020B0600070205080204" pitchFamily="34" charset="-128"/>
              </a:rPr>
              <a:t>Demson </a:t>
            </a:r>
            <a:r>
              <a:rPr lang="en-US" altLang="en-US" sz="24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Tiopan,S.H.,M.H</a:t>
            </a:r>
            <a:r>
              <a:rPr lang="en-US" altLang="en-US" sz="2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*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2400" b="1" dirty="0" err="1">
                <a:solidFill>
                  <a:schemeClr val="bg1"/>
                </a:solidFill>
              </a:rPr>
              <a:t>Irzani</a:t>
            </a:r>
            <a:r>
              <a:rPr lang="en-US" sz="2400" b="1" dirty="0">
                <a:solidFill>
                  <a:schemeClr val="bg1"/>
                </a:solidFill>
              </a:rPr>
              <a:t> Abdulrahman S.H., M.H**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en-US" sz="20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Universitas Kristen Maranatha*- Universitas Muhammadiyah </a:t>
            </a:r>
            <a:r>
              <a:rPr lang="en-US" altLang="en-US" sz="20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Kupang</a:t>
            </a:r>
            <a:r>
              <a:rPr lang="en-US" altLang="en-US" sz="20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**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8B401BFF-7631-46F3-9DF8-5622765D7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0049" name="Content Placeholder 2">
            <a:extLst>
              <a:ext uri="{FF2B5EF4-FFF2-40B4-BE49-F238E27FC236}">
                <a16:creationId xmlns:a16="http://schemas.microsoft.com/office/drawing/2014/main" id="{17E0F82F-7C32-ED46-81D9-AA1D9A79C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2400" b="1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2400" b="1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id-ID" altLang="en-US" sz="2400" b="1" dirty="0">
                <a:ea typeface="ＭＳ Ｐゴシック" panose="020B0600070205080204" pitchFamily="34" charset="-128"/>
              </a:rPr>
              <a:t>REFORMASI DUNIA</a:t>
            </a:r>
            <a:endParaRPr lang="id-ID" altLang="en-US" sz="16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id-ID" altLang="en-US" sz="1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REFORMASI KEUANGAN</a:t>
            </a:r>
            <a:endParaRPr lang="id-ID" altLang="en-US" sz="1800" dirty="0">
              <a:ea typeface="ＭＳ Ｐゴシック" panose="020B0600070205080204" pitchFamily="34" charset="-128"/>
            </a:endParaRPr>
          </a:p>
          <a:p>
            <a:pPr marL="368300" indent="-368300" algn="just">
              <a:defRPr/>
            </a:pPr>
            <a:r>
              <a:rPr lang="id-ID" altLang="en-US" sz="1800" dirty="0">
                <a:ea typeface="ＭＳ Ｐゴシック" panose="020B0600070205080204" pitchFamily="34" charset="-128"/>
              </a:rPr>
              <a:t>Istilah yang dipinjam dari ilmu fisika antariksa itu telah meluncurkan </a:t>
            </a:r>
            <a:r>
              <a:rPr lang="id-ID" altLang="en-US" sz="1800" b="1" dirty="0">
                <a:ea typeface="ＭＳ Ｐゴシック" panose="020B0600070205080204" pitchFamily="34" charset="-128"/>
              </a:rPr>
              <a:t>deregulasi besar-besaran di bidang keuangan</a:t>
            </a:r>
            <a:r>
              <a:rPr lang="id-ID" altLang="en-US" sz="1800" dirty="0">
                <a:ea typeface="ＭＳ Ｐゴシック" panose="020B0600070205080204" pitchFamily="34" charset="-128"/>
              </a:rPr>
              <a:t> sedunia.</a:t>
            </a:r>
          </a:p>
          <a:p>
            <a:pPr marL="368300" indent="-368300" algn="just">
              <a:defRPr/>
            </a:pPr>
            <a:endParaRPr lang="id-ID" altLang="en-US" sz="1800" dirty="0">
              <a:ea typeface="ＭＳ Ｐゴシック" panose="020B0600070205080204" pitchFamily="34" charset="-128"/>
            </a:endParaRPr>
          </a:p>
          <a:p>
            <a:pPr marL="368300" indent="-368300" algn="just">
              <a:defRPr/>
            </a:pPr>
            <a:r>
              <a:rPr lang="id-ID" altLang="en-US" sz="1800" dirty="0">
                <a:ea typeface="ＭＳ Ｐゴシック" panose="020B0600070205080204" pitchFamily="34" charset="-128"/>
              </a:rPr>
              <a:t>Pada perbankan dan pasar modal, jalur transaksi keuangan dan perdagangan </a:t>
            </a:r>
            <a:r>
              <a:rPr lang="id-ID" altLang="en-US" sz="1800" b="1" dirty="0">
                <a:ea typeface="ＭＳ Ｐゴシック" panose="020B0600070205080204" pitchFamily="34" charset="-128"/>
              </a:rPr>
              <a:t>dibersihkan dari hambatan-hambatan birokratis </a:t>
            </a:r>
            <a:r>
              <a:rPr lang="id-ID" altLang="en-US" sz="1800" dirty="0">
                <a:ea typeface="ＭＳ Ｐゴシック" panose="020B0600070205080204" pitchFamily="34" charset="-128"/>
              </a:rPr>
              <a:t>agar dana dan modal serta barang dan jasa dapat diakumulasikan, dialokasikan, serta disalurkan dengan lebih lancar untuk menggalakkan kegiatan ekonomi dan perniagaan dunia.</a:t>
            </a:r>
          </a:p>
          <a:p>
            <a:pPr marL="368300" indent="-368300" algn="just">
              <a:defRPr/>
            </a:pPr>
            <a:endParaRPr lang="id-ID" altLang="en-US" sz="1800" dirty="0">
              <a:ea typeface="ＭＳ Ｐゴシック" panose="020B0600070205080204" pitchFamily="34" charset="-128"/>
            </a:endParaRPr>
          </a:p>
          <a:p>
            <a:pPr marL="368300" indent="-368300" algn="just">
              <a:defRPr/>
            </a:pPr>
            <a:endParaRPr lang="id-ID" altLang="en-US" sz="1800" dirty="0">
              <a:ea typeface="ＭＳ Ｐゴシック" panose="020B0600070205080204" pitchFamily="34" charset="-128"/>
            </a:endParaRPr>
          </a:p>
          <a:p>
            <a:pPr marL="368300" indent="-368300" algn="just">
              <a:defRPr/>
            </a:pPr>
            <a:endParaRPr lang="id-ID" altLang="en-US" sz="1800" dirty="0">
              <a:ea typeface="ＭＳ Ｐゴシック" panose="020B0600070205080204" pitchFamily="34" charset="-128"/>
            </a:endParaRPr>
          </a:p>
          <a:p>
            <a:pPr marL="368300" indent="-368300" algn="just">
              <a:defRPr/>
            </a:pPr>
            <a:endParaRPr lang="id-ID" altLang="en-US" sz="1800" dirty="0">
              <a:ea typeface="ＭＳ Ｐゴシック" panose="020B0600070205080204" pitchFamily="34" charset="-128"/>
            </a:endParaRPr>
          </a:p>
          <a:p>
            <a:pPr marL="368300" indent="-368300" algn="just">
              <a:defRPr/>
            </a:pPr>
            <a:endParaRPr lang="id-ID" altLang="en-US" sz="18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id-ID" altLang="en-US" sz="1800" dirty="0">
              <a:ea typeface="ＭＳ Ｐゴシック" panose="020B0600070205080204" pitchFamily="34" charset="-128"/>
            </a:endParaRPr>
          </a:p>
          <a:p>
            <a:pPr marL="368300" indent="-368300" algn="just">
              <a:defRPr/>
            </a:pPr>
            <a:r>
              <a:rPr lang="id-ID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Deregulasi itu mendorong transparansi serta penyederhanaan tata kaidah hukum</a:t>
            </a:r>
            <a:r>
              <a:rPr lang="id-ID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.</a:t>
            </a:r>
          </a:p>
          <a:p>
            <a:pPr marL="368300" indent="-368300" algn="just">
              <a:defRPr/>
            </a:pPr>
            <a:r>
              <a:rPr lang="id-ID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Tahun 1980-an, di Indonesia pemerintah melakukan deregulasi di bidang perbankan.</a:t>
            </a:r>
          </a:p>
          <a:p>
            <a:pPr marL="0" indent="0" algn="just">
              <a:defRPr/>
            </a:pPr>
            <a:endParaRPr lang="id-ID" altLang="en-US" sz="16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 algn="just"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</p:txBody>
      </p:sp>
      <p:pic>
        <p:nvPicPr>
          <p:cNvPr id="2" name="Picture 1" descr="kolom-pakar.jpg">
            <a:extLst>
              <a:ext uri="{FF2B5EF4-FFF2-40B4-BE49-F238E27FC236}">
                <a16:creationId xmlns:a16="http://schemas.microsoft.com/office/drawing/2014/main" id="{909CC786-D37F-464E-873F-2CDDCCF11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442" y="3429000"/>
            <a:ext cx="3767116" cy="1973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BC49223B-CE9A-4D9A-BE2B-7E37649A9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2097" name="Content Placeholder 2">
            <a:extLst>
              <a:ext uri="{FF2B5EF4-FFF2-40B4-BE49-F238E27FC236}">
                <a16:creationId xmlns:a16="http://schemas.microsoft.com/office/drawing/2014/main" id="{6A4FDA2C-1010-CB4B-8829-E4F24B8F7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2400" b="1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2400" b="1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id-ID" altLang="en-US" sz="2400" b="1" dirty="0">
                <a:ea typeface="ＭＳ Ｐゴシック" panose="020B0600070205080204" pitchFamily="34" charset="-128"/>
              </a:rPr>
              <a:t>REFORMASI DUNIA</a:t>
            </a:r>
            <a:endParaRPr lang="id-ID" altLang="en-US" sz="16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id-ID" altLang="en-US" sz="1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RUNTUHNYA TOTALITERISME</a:t>
            </a:r>
            <a:endParaRPr lang="id-ID" altLang="en-US" sz="1800" dirty="0">
              <a:ea typeface="ＭＳ Ｐゴシック" panose="020B0600070205080204" pitchFamily="34" charset="-128"/>
            </a:endParaRPr>
          </a:p>
          <a:p>
            <a:pPr marL="312738" indent="-312738" algn="just">
              <a:defRPr/>
            </a:pPr>
            <a:r>
              <a:rPr lang="id-ID" altLang="en-US" sz="1800" dirty="0">
                <a:ea typeface="ＭＳ Ｐゴシック" panose="020B0600070205080204" pitchFamily="34" charset="-128"/>
              </a:rPr>
              <a:t>TOTALITERISME adalah sistem pemerintahan atau kemasyarakatan, dalam mana </a:t>
            </a:r>
            <a:r>
              <a:rPr lang="id-ID" altLang="en-US" sz="1800" u="sng" dirty="0">
                <a:ea typeface="ＭＳ Ｐゴシック" panose="020B0600070205080204" pitchFamily="34" charset="-128"/>
              </a:rPr>
              <a:t>individu nyaris tidak memiliki domein kehidupan pribadi</a:t>
            </a:r>
            <a:r>
              <a:rPr lang="id-ID" altLang="en-US" sz="1800" dirty="0">
                <a:ea typeface="ＭＳ Ｐゴシック" panose="020B0600070205080204" pitchFamily="34" charset="-128"/>
              </a:rPr>
              <a:t>. </a:t>
            </a:r>
            <a:r>
              <a:rPr lang="id-ID" altLang="en-US" sz="1800" i="1" dirty="0">
                <a:ea typeface="ＭＳ Ｐゴシック" panose="020B0600070205080204" pitchFamily="34" charset="-128"/>
              </a:rPr>
              <a:t>Individu bukan lagi ‘nama’, melainkan ‘nomor’, karena pemerintah atau masyarakat berhak ikut campur dalam kehidupan pribadi</a:t>
            </a:r>
            <a:r>
              <a:rPr lang="id-ID" altLang="en-US" sz="1800" dirty="0">
                <a:ea typeface="ＭＳ Ｐゴシック" panose="020B0600070205080204" pitchFamily="34" charset="-128"/>
              </a:rPr>
              <a:t>, bahkan apa saja yang dapat dibayangkan sebagai ‘soal pribadi’.</a:t>
            </a:r>
          </a:p>
          <a:p>
            <a:pPr marL="312738" indent="-312738" algn="just">
              <a:defRPr/>
            </a:pPr>
            <a:endParaRPr lang="id-ID" altLang="en-US" sz="1800" dirty="0">
              <a:ea typeface="ＭＳ Ｐゴシック" panose="020B0600070205080204" pitchFamily="34" charset="-128"/>
            </a:endParaRPr>
          </a:p>
          <a:p>
            <a:pPr marL="312738" indent="-312738" algn="just">
              <a:defRPr/>
            </a:pPr>
            <a:r>
              <a:rPr lang="id-ID" altLang="en-US" sz="1800" dirty="0">
                <a:ea typeface="ＭＳ Ｐゴシック" panose="020B0600070205080204" pitchFamily="34" charset="-128"/>
              </a:rPr>
              <a:t>Gejala </a:t>
            </a:r>
            <a:r>
              <a:rPr lang="id-ID" altLang="en-US" sz="1800" b="1" dirty="0">
                <a:ea typeface="ＭＳ Ｐゴシック" panose="020B0600070205080204" pitchFamily="34" charset="-128"/>
              </a:rPr>
              <a:t>meningkatnya pemberdayaan hukum melalui deregulasi</a:t>
            </a:r>
            <a:r>
              <a:rPr lang="id-ID" altLang="en-US" sz="1800" dirty="0">
                <a:ea typeface="ＭＳ Ｐゴシック" panose="020B0600070205080204" pitchFamily="34" charset="-128"/>
              </a:rPr>
              <a:t> serta berbagai putaran </a:t>
            </a:r>
            <a:r>
              <a:rPr lang="id-ID" altLang="en-US" sz="1800" b="1" dirty="0">
                <a:ea typeface="ＭＳ Ｐゴシック" panose="020B0600070205080204" pitchFamily="34" charset="-128"/>
              </a:rPr>
              <a:t>konvensi internasional</a:t>
            </a:r>
            <a:r>
              <a:rPr lang="id-ID" altLang="en-US" sz="1800" dirty="0">
                <a:ea typeface="ＭＳ Ｐゴシック" panose="020B0600070205080204" pitchFamily="34" charset="-128"/>
              </a:rPr>
              <a:t> telah mendorong </a:t>
            </a:r>
            <a:r>
              <a:rPr lang="id-ID" altLang="en-US" sz="1800" b="1" dirty="0" err="1">
                <a:ea typeface="ＭＳ Ｐゴシック" panose="020B0600070205080204" pitchFamily="34" charset="-128"/>
              </a:rPr>
              <a:t>Mikhail</a:t>
            </a:r>
            <a:r>
              <a:rPr lang="id-ID" altLang="en-US" sz="1800" b="1" dirty="0">
                <a:ea typeface="ＭＳ Ｐゴシック" panose="020B0600070205080204" pitchFamily="34" charset="-128"/>
              </a:rPr>
              <a:t> </a:t>
            </a:r>
            <a:r>
              <a:rPr lang="id-ID" altLang="en-US" sz="1800" b="1" dirty="0" err="1">
                <a:ea typeface="ＭＳ Ｐゴシック" panose="020B0600070205080204" pitchFamily="34" charset="-128"/>
              </a:rPr>
              <a:t>Gorbachev</a:t>
            </a:r>
            <a:r>
              <a:rPr lang="id-ID" altLang="en-US" sz="1800" dirty="0">
                <a:ea typeface="ＭＳ Ｐゴシック" panose="020B0600070205080204" pitchFamily="34" charset="-128"/>
              </a:rPr>
              <a:t> untuk </a:t>
            </a:r>
            <a:r>
              <a:rPr lang="id-ID" altLang="en-US" sz="1800" dirty="0" err="1">
                <a:ea typeface="ＭＳ Ｐゴシック" panose="020B0600070205080204" pitchFamily="34" charset="-128"/>
              </a:rPr>
              <a:t>meresponnya</a:t>
            </a:r>
            <a:r>
              <a:rPr lang="id-ID" altLang="en-US" sz="1800" dirty="0">
                <a:ea typeface="ＭＳ Ｐゴシック" panose="020B0600070205080204" pitchFamily="34" charset="-128"/>
              </a:rPr>
              <a:t> dengan mencanangkan </a:t>
            </a:r>
            <a:r>
              <a:rPr lang="id-ID" altLang="en-US" sz="1800" i="1" dirty="0" err="1">
                <a:ea typeface="ＭＳ Ｐゴシック" panose="020B0600070205080204" pitchFamily="34" charset="-128"/>
              </a:rPr>
              <a:t>Glasnost</a:t>
            </a:r>
            <a:r>
              <a:rPr lang="id-ID" altLang="en-US" sz="1800" i="1" dirty="0">
                <a:ea typeface="ＭＳ Ｐゴシック" panose="020B0600070205080204" pitchFamily="34" charset="-128"/>
              </a:rPr>
              <a:t> </a:t>
            </a:r>
            <a:r>
              <a:rPr lang="id-ID" altLang="en-US" sz="1800" dirty="0">
                <a:ea typeface="ＭＳ Ｐゴシック" panose="020B0600070205080204" pitchFamily="34" charset="-128"/>
              </a:rPr>
              <a:t>(</a:t>
            </a:r>
            <a:r>
              <a:rPr lang="id-ID" altLang="en-US" sz="1800" dirty="0" err="1">
                <a:ea typeface="ＭＳ Ｐゴシック" panose="020B0600070205080204" pitchFamily="34" charset="-128"/>
              </a:rPr>
              <a:t>R</a:t>
            </a:r>
            <a:r>
              <a:rPr lang="id-ID" altLang="en-US" sz="1800" dirty="0">
                <a:ea typeface="ＭＳ Ｐゴシック" panose="020B0600070205080204" pitchFamily="34" charset="-128"/>
              </a:rPr>
              <a:t>: keterbukaan) dan </a:t>
            </a:r>
            <a:r>
              <a:rPr lang="id-ID" altLang="en-US" sz="1800" i="1" dirty="0">
                <a:ea typeface="ＭＳ Ｐゴシック" panose="020B0600070205080204" pitchFamily="34" charset="-128"/>
              </a:rPr>
              <a:t>Perestroika </a:t>
            </a:r>
            <a:r>
              <a:rPr lang="id-ID" altLang="en-US" sz="1800" dirty="0">
                <a:ea typeface="ＭＳ Ｐゴシック" panose="020B0600070205080204" pitchFamily="34" charset="-128"/>
              </a:rPr>
              <a:t>(</a:t>
            </a:r>
            <a:r>
              <a:rPr lang="id-ID" altLang="en-US" sz="1800" dirty="0" err="1">
                <a:ea typeface="ＭＳ Ｐゴシック" panose="020B0600070205080204" pitchFamily="34" charset="-128"/>
              </a:rPr>
              <a:t>R</a:t>
            </a:r>
            <a:r>
              <a:rPr lang="id-ID" altLang="en-US" sz="1800" dirty="0">
                <a:ea typeface="ＭＳ Ｐゴシック" panose="020B0600070205080204" pitchFamily="34" charset="-128"/>
              </a:rPr>
              <a:t>: restrukturisasi) </a:t>
            </a:r>
            <a:r>
              <a:rPr lang="id-ID" altLang="en-US" sz="1800" u="sng" dirty="0">
                <a:ea typeface="ＭＳ Ｐゴシック" panose="020B0600070205080204" pitchFamily="34" charset="-128"/>
              </a:rPr>
              <a:t>sampai akhirnya terjadi pembubaran Uni Soviet</a:t>
            </a:r>
            <a:r>
              <a:rPr lang="id-ID" altLang="en-US" sz="1800" dirty="0">
                <a:ea typeface="ＭＳ Ｐゴシック" panose="020B0600070205080204" pitchFamily="34" charset="-128"/>
              </a:rPr>
              <a:t>.</a:t>
            </a:r>
          </a:p>
          <a:p>
            <a:pPr marL="312738" indent="-312738" algn="just">
              <a:defRPr/>
            </a:pPr>
            <a:endParaRPr lang="id-ID" altLang="en-US" sz="1800" dirty="0">
              <a:ea typeface="ＭＳ Ｐゴシック" panose="020B0600070205080204" pitchFamily="34" charset="-128"/>
            </a:endParaRPr>
          </a:p>
          <a:p>
            <a:pPr marL="312738" indent="-312738" algn="just">
              <a:defRPr/>
            </a:pPr>
            <a:r>
              <a:rPr lang="id-ID" altLang="en-US" sz="1800" b="1" dirty="0">
                <a:ea typeface="ＭＳ Ｐゴシック" panose="020B0600070205080204" pitchFamily="34" charset="-128"/>
              </a:rPr>
              <a:t>Deregulasi yang menggulirkan revolusi di bidang keuangan juga menggulingkan kendala-kendala ideologis</a:t>
            </a:r>
            <a:r>
              <a:rPr lang="id-ID" altLang="en-US" sz="1800" dirty="0">
                <a:ea typeface="ＭＳ Ｐゴシック" panose="020B0600070205080204" pitchFamily="34" charset="-128"/>
              </a:rPr>
              <a:t>.  </a:t>
            </a:r>
            <a:r>
              <a:rPr lang="id-ID" altLang="en-US" sz="1800" b="1" dirty="0">
                <a:ea typeface="ＭＳ Ｐゴシック" panose="020B0600070205080204" pitchFamily="34" charset="-128"/>
              </a:rPr>
              <a:t>Berkembangnya aspirasi hukum dalam skala global </a:t>
            </a:r>
            <a:r>
              <a:rPr lang="id-ID" altLang="en-US" sz="1800" dirty="0">
                <a:ea typeface="ＭＳ Ｐゴシック" panose="020B0600070205080204" pitchFamily="34" charset="-128"/>
              </a:rPr>
              <a:t>telah memajukan tuntutan yang lebih jelas dan semakin tidak ditawar mengenai </a:t>
            </a:r>
            <a:r>
              <a:rPr lang="id-ID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penegakkan demokrasi </a:t>
            </a:r>
            <a:r>
              <a:rPr lang="id-ID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dan </a:t>
            </a:r>
            <a:r>
              <a:rPr lang="id-ID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tatanan </a:t>
            </a:r>
            <a:r>
              <a:rPr lang="id-ID" altLang="en-US" sz="1800" b="1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civil</a:t>
            </a:r>
            <a:r>
              <a:rPr lang="id-ID" altLang="en-US" sz="1800" b="1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id-ID" altLang="en-US" sz="1800" b="1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society</a:t>
            </a:r>
            <a:r>
              <a:rPr lang="id-ID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id-ID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(</a:t>
            </a:r>
            <a:r>
              <a:rPr lang="id-ID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E</a:t>
            </a:r>
            <a:r>
              <a:rPr lang="id-ID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: masyarakat madani).</a:t>
            </a:r>
          </a:p>
          <a:p>
            <a:pPr marL="312738" indent="-312738" algn="just">
              <a:defRPr/>
            </a:pPr>
            <a:endParaRPr lang="id-ID" altLang="en-US" sz="18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312738" indent="-312738" algn="just">
              <a:defRPr/>
            </a:pPr>
            <a:r>
              <a:rPr lang="id-ID" altLang="en-US" sz="1800" b="1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Karenanya, </a:t>
            </a:r>
            <a:r>
              <a:rPr lang="id-ID" altLang="en-US" sz="1800" b="1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ototitarianisme</a:t>
            </a:r>
            <a:r>
              <a:rPr lang="id-ID" altLang="en-US" sz="1800" b="1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dan totaliterisme tidak bisa dipertahankan lagi</a:t>
            </a:r>
            <a:r>
              <a:rPr lang="id-ID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.</a:t>
            </a:r>
          </a:p>
          <a:p>
            <a:pPr marL="0" indent="0" algn="just">
              <a:defRPr/>
            </a:pPr>
            <a:endParaRPr lang="id-ID" altLang="en-US" sz="16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 algn="just"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</p:txBody>
      </p:sp>
      <p:pic>
        <p:nvPicPr>
          <p:cNvPr id="4" name="Picture 3" descr="-gorbachev-russian_democracy-statue_of_liberty-coups-russian_economy-knin611_low.jpg">
            <a:extLst>
              <a:ext uri="{FF2B5EF4-FFF2-40B4-BE49-F238E27FC236}">
                <a16:creationId xmlns:a16="http://schemas.microsoft.com/office/drawing/2014/main" id="{3E60293C-3AE8-E64A-A5AD-3252753BF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3765" y="134472"/>
            <a:ext cx="1230689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0BA9820A-141E-40A6-A6DB-AECDF60B7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4145" name="Content Placeholder 2">
            <a:extLst>
              <a:ext uri="{FF2B5EF4-FFF2-40B4-BE49-F238E27FC236}">
                <a16:creationId xmlns:a16="http://schemas.microsoft.com/office/drawing/2014/main" id="{14355887-933D-C64E-A5A6-AF38EDFB4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4000"/>
            <a:ext cx="8229600" cy="6394450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2400" b="1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id-ID" altLang="en-US" sz="2400" b="1" dirty="0">
                <a:ea typeface="ＭＳ Ｐゴシック" panose="020B0600070205080204" pitchFamily="34" charset="-128"/>
              </a:rPr>
              <a:t>REFORMASI DUNIA</a:t>
            </a:r>
            <a:endParaRPr lang="id-ID" altLang="en-US" sz="1800" b="1" dirty="0">
              <a:ea typeface="ＭＳ Ｐゴシック" panose="020B0600070205080204" pitchFamily="34" charset="-128"/>
            </a:endParaRPr>
          </a:p>
          <a:p>
            <a:pPr marL="368300" indent="-368300" algn="just">
              <a:defRPr/>
            </a:pPr>
            <a:r>
              <a:rPr lang="id-ID" altLang="en-US" sz="1800" dirty="0">
                <a:ea typeface="ＭＳ Ｐゴシック" panose="020B0600070205080204" pitchFamily="34" charset="-128"/>
              </a:rPr>
              <a:t>Peralihan Uni Soviet menjadi Federasi Rusia (1991), Proses reformasi di Indonesia (1998 - 2010), peristiwa 9/11 mengindikasikan bahwa demokrasi </a:t>
            </a:r>
            <a:r>
              <a:rPr lang="id-ID" altLang="en-US" sz="1800" b="1" dirty="0">
                <a:ea typeface="ＭＳ Ｐゴシック" panose="020B0600070205080204" pitchFamily="34" charset="-128"/>
              </a:rPr>
              <a:t>ternyata</a:t>
            </a:r>
            <a:r>
              <a:rPr lang="id-ID" altLang="en-US" sz="1800" dirty="0">
                <a:ea typeface="ＭＳ Ｐゴシック" panose="020B0600070205080204" pitchFamily="34" charset="-128"/>
              </a:rPr>
              <a:t> </a:t>
            </a:r>
            <a:r>
              <a:rPr lang="id-ID" altLang="en-US" sz="1800" u="sng" dirty="0">
                <a:ea typeface="ＭＳ Ｐゴシック" panose="020B0600070205080204" pitchFamily="34" charset="-128"/>
              </a:rPr>
              <a:t>tidak selalu</a:t>
            </a:r>
            <a:r>
              <a:rPr lang="id-ID" altLang="en-US" sz="1800" dirty="0">
                <a:ea typeface="ＭＳ Ｐゴシック" panose="020B0600070205080204" pitchFamily="34" charset="-128"/>
              </a:rPr>
              <a:t> niscaya berlangsung seiring </a:t>
            </a:r>
            <a:r>
              <a:rPr lang="id-ID" altLang="en-US" sz="1800" dirty="0" err="1">
                <a:ea typeface="ＭＳ Ｐゴシック" panose="020B0600070205080204" pitchFamily="34" charset="-128"/>
              </a:rPr>
              <a:t>pemberadaban</a:t>
            </a:r>
            <a:r>
              <a:rPr lang="id-ID" altLang="en-US" sz="1800" dirty="0">
                <a:ea typeface="ＭＳ Ｐゴシック" panose="020B0600070205080204" pitchFamily="34" charset="-128"/>
              </a:rPr>
              <a:t> suatu masyarakat dan </a:t>
            </a:r>
            <a:r>
              <a:rPr lang="id-ID" altLang="en-US" sz="1800" u="sng" dirty="0">
                <a:ea typeface="ＭＳ Ｐゴシック" panose="020B0600070205080204" pitchFamily="34" charset="-128"/>
              </a:rPr>
              <a:t>bahkan</a:t>
            </a:r>
            <a:r>
              <a:rPr lang="id-ID" altLang="en-US" sz="1800" dirty="0">
                <a:ea typeface="ＭＳ Ｐゴシック" panose="020B0600070205080204" pitchFamily="34" charset="-128"/>
              </a:rPr>
              <a:t> bisa membawa konsekuensi yang justru </a:t>
            </a:r>
            <a:r>
              <a:rPr lang="id-ID" altLang="en-US" sz="1800" dirty="0">
                <a:latin typeface="Book Antiqua" panose="02040602050305030304" pitchFamily="18" charset="0"/>
                <a:ea typeface="ＭＳ Ｐゴシック" panose="020B0600070205080204" pitchFamily="34" charset="-128"/>
              </a:rPr>
              <a:t>tragis</a:t>
            </a:r>
            <a:r>
              <a:rPr lang="id-ID" altLang="en-US" sz="1800" dirty="0">
                <a:ea typeface="ＭＳ Ｐゴシック" panose="020B0600070205080204" pitchFamily="34" charset="-128"/>
              </a:rPr>
              <a:t>.</a:t>
            </a:r>
          </a:p>
          <a:p>
            <a:pPr marL="368300" indent="-368300" algn="just">
              <a:defRPr/>
            </a:pPr>
            <a:r>
              <a:rPr lang="id-ID" altLang="en-US" sz="1800" dirty="0">
                <a:ea typeface="ＭＳ Ｐゴシック" panose="020B0600070205080204" pitchFamily="34" charset="-128"/>
              </a:rPr>
              <a:t>Di bawah rezim-rezim yang totaliter sosialis atau totaliter kapitalis, rakyat banyak paling sedikit hidup aman dan tertib meskipun tidak (terlalu) adil; </a:t>
            </a:r>
            <a:r>
              <a:rPr lang="id-ID" altLang="en-US" sz="1800" b="1" dirty="0">
                <a:ea typeface="ＭＳ Ｐゴシック" panose="020B0600070205080204" pitchFamily="34" charset="-128"/>
              </a:rPr>
              <a:t>setelah demokratisasi</a:t>
            </a:r>
            <a:r>
              <a:rPr lang="id-ID" altLang="en-US" sz="1800" dirty="0">
                <a:ea typeface="ＭＳ Ｐゴシック" panose="020B0600070205080204" pitchFamily="34" charset="-128"/>
              </a:rPr>
              <a:t>, mereka malahan melanjutkan hidup tanpa keamanan, tanpa ketertiban, dan tanpa keadilan.</a:t>
            </a:r>
          </a:p>
          <a:p>
            <a:pPr marL="368300" indent="-368300" algn="just">
              <a:defRPr/>
            </a:pPr>
            <a:endParaRPr lang="id-ID" altLang="en-US" sz="1600" dirty="0">
              <a:ea typeface="ＭＳ Ｐゴシック" panose="020B0600070205080204" pitchFamily="34" charset="-128"/>
            </a:endParaRPr>
          </a:p>
          <a:p>
            <a:pPr marL="368300" indent="-368300" algn="just">
              <a:defRPr/>
            </a:pPr>
            <a:endParaRPr lang="id-ID" altLang="en-US" sz="1600" dirty="0">
              <a:ea typeface="ＭＳ Ｐゴシック" panose="020B0600070205080204" pitchFamily="34" charset="-128"/>
            </a:endParaRPr>
          </a:p>
          <a:p>
            <a:pPr marL="368300" indent="-368300" algn="just">
              <a:defRPr/>
            </a:pPr>
            <a:endParaRPr lang="id-ID" altLang="en-US" sz="1600" dirty="0">
              <a:ea typeface="ＭＳ Ｐゴシック" panose="020B0600070205080204" pitchFamily="34" charset="-128"/>
            </a:endParaRPr>
          </a:p>
          <a:p>
            <a:pPr marL="368300" indent="-368300" algn="just">
              <a:defRPr/>
            </a:pPr>
            <a:endParaRPr lang="id-ID" altLang="en-US" sz="1600" dirty="0">
              <a:ea typeface="ＭＳ Ｐゴシック" panose="020B0600070205080204" pitchFamily="34" charset="-128"/>
            </a:endParaRPr>
          </a:p>
          <a:p>
            <a:pPr marL="368300" indent="-368300" algn="just">
              <a:defRPr/>
            </a:pPr>
            <a:endParaRPr lang="id-ID" altLang="en-US" sz="1600" dirty="0">
              <a:ea typeface="ＭＳ Ｐゴシック" panose="020B0600070205080204" pitchFamily="34" charset="-128"/>
            </a:endParaRPr>
          </a:p>
          <a:p>
            <a:pPr marL="368300" indent="-368300" algn="just">
              <a:defRPr/>
            </a:pPr>
            <a:endParaRPr lang="id-ID" altLang="en-US" sz="1600" dirty="0">
              <a:ea typeface="ＭＳ Ｐゴシック" panose="020B0600070205080204" pitchFamily="34" charset="-128"/>
            </a:endParaRPr>
          </a:p>
          <a:p>
            <a:pPr marL="368300" indent="-368300" algn="just">
              <a:defRPr/>
            </a:pPr>
            <a:endParaRPr lang="id-ID" altLang="en-US" sz="1600" dirty="0">
              <a:ea typeface="ＭＳ Ｐゴシック" panose="020B0600070205080204" pitchFamily="34" charset="-128"/>
            </a:endParaRPr>
          </a:p>
          <a:p>
            <a:pPr marL="368300" indent="-368300" algn="just">
              <a:buFont typeface="Arial" panose="020B0604020202020204" pitchFamily="34" charset="0"/>
              <a:buNone/>
              <a:defRPr/>
            </a:pPr>
            <a:endParaRPr lang="id-ID" altLang="en-US" sz="1800" dirty="0">
              <a:ea typeface="ＭＳ Ｐゴシック" panose="020B0600070205080204" pitchFamily="34" charset="-128"/>
            </a:endParaRPr>
          </a:p>
          <a:p>
            <a:pPr marL="368300" indent="-368300" algn="just">
              <a:defRPr/>
            </a:pPr>
            <a:r>
              <a:rPr lang="id-ID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Kegagalan masyarakat dunia untuk </a:t>
            </a:r>
            <a:r>
              <a:rPr lang="id-ID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menemukan model yang rasional </a:t>
            </a:r>
            <a:r>
              <a:rPr lang="id-ID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mengantarkan kita semua ke dalam suatu situasi </a:t>
            </a:r>
            <a:r>
              <a:rPr lang="id-ID" altLang="en-US" sz="18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‘</a:t>
            </a:r>
            <a:r>
              <a:rPr lang="id-ID" altLang="en-US" sz="18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survival</a:t>
            </a:r>
            <a:r>
              <a:rPr lang="id-ID" altLang="en-US" sz="18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id-ID" altLang="en-US" sz="18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of</a:t>
            </a:r>
            <a:r>
              <a:rPr lang="id-ID" altLang="en-US" sz="18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id-ID" altLang="en-US" sz="18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the</a:t>
            </a:r>
            <a:r>
              <a:rPr lang="id-ID" altLang="en-US" sz="18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id-ID" altLang="en-US" sz="18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fittest</a:t>
            </a:r>
            <a:r>
              <a:rPr lang="id-ID" altLang="en-US" sz="18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’ </a:t>
            </a:r>
            <a:r>
              <a:rPr lang="id-ID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yang instingtif gaya Charles Darwin.</a:t>
            </a:r>
            <a:endParaRPr lang="id-ID" altLang="en-US" sz="1800" i="1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 algn="just"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</p:txBody>
      </p:sp>
      <p:pic>
        <p:nvPicPr>
          <p:cNvPr id="141314" name="Picture 1" descr="images-4.jpeg">
            <a:extLst>
              <a:ext uri="{FF2B5EF4-FFF2-40B4-BE49-F238E27FC236}">
                <a16:creationId xmlns:a16="http://schemas.microsoft.com/office/drawing/2014/main" id="{3D73B492-BBF4-F64B-8FD9-8660E6A056B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3675" y="3429000"/>
            <a:ext cx="3267075" cy="215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56447-4E48-4B6A-BF1D-4EE94F38D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red background with symbols and text&#10;&#10;Description automatically generated">
            <a:extLst>
              <a:ext uri="{FF2B5EF4-FFF2-40B4-BE49-F238E27FC236}">
                <a16:creationId xmlns:a16="http://schemas.microsoft.com/office/drawing/2014/main" id="{BFD589E2-12DB-4453-98BA-4F840CD4B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892210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08B26C44-BF54-444C-B97E-B750CD640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7457" name="Title 1">
            <a:extLst>
              <a:ext uri="{FF2B5EF4-FFF2-40B4-BE49-F238E27FC236}">
                <a16:creationId xmlns:a16="http://schemas.microsoft.com/office/drawing/2014/main" id="{BD85D9BD-1819-754D-A8F4-6E79161E6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7342"/>
            <a:ext cx="7593724" cy="843347"/>
          </a:xfrm>
        </p:spPr>
        <p:txBody>
          <a:bodyPr/>
          <a:lstStyle/>
          <a:p>
            <a:pPr algn="r"/>
            <a:r>
              <a:rPr lang="en-US" altLang="en-US" sz="2000" b="1" dirty="0" err="1">
                <a:ea typeface="ＭＳ Ｐゴシック" panose="020B0600070205080204" pitchFamily="34" charset="-128"/>
              </a:rPr>
              <a:t>sekilas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 err="1">
                <a:ea typeface="ＭＳ Ｐゴシック" panose="020B0600070205080204" pitchFamily="34" charset="-128"/>
              </a:rPr>
              <a:t>sejarah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 err="1">
                <a:ea typeface="ＭＳ Ｐゴシック" panose="020B0600070205080204" pitchFamily="34" charset="-128"/>
              </a:rPr>
              <a:t>pemikiran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 err="1">
                <a:ea typeface="ＭＳ Ｐゴシック" panose="020B0600070205080204" pitchFamily="34" charset="-128"/>
              </a:rPr>
              <a:t>mengenai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 err="1">
                <a:ea typeface="ＭＳ Ｐゴシック" panose="020B0600070205080204" pitchFamily="34" charset="-128"/>
              </a:rPr>
              <a:t>hukum</a:t>
            </a:r>
            <a:br>
              <a:rPr lang="en-US" altLang="en-US" sz="1600" b="1" dirty="0">
                <a:ea typeface="ＭＳ Ｐゴシック" panose="020B0600070205080204" pitchFamily="34" charset="-128"/>
              </a:rPr>
            </a:br>
            <a:r>
              <a:rPr lang="id-ID" altLang="en-US" sz="1100" dirty="0">
                <a:ea typeface="ＭＳ Ｐゴシック" panose="020B0600070205080204" pitchFamily="34" charset="-128"/>
              </a:rPr>
              <a:t>Sekilas pengenalan Filsafat Hukum dalam perspektif historis, ditujukan untuk melihat perkembangan ide-ide tentang hukum dari masa ke masa.  Mengenal bagaimana orang mulai berpikir tentang hukum dan bagimana pikiran-pikiran berubah-ubah dari 1 (satu) ide ke ide lainnya.</a:t>
            </a:r>
            <a:endParaRPr lang="en-US" altLang="en-US" sz="1100" dirty="0">
              <a:ea typeface="ＭＳ Ｐゴシック" panose="020B0600070205080204" pitchFamily="34" charset="-128"/>
            </a:endParaRP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7542DEF8-A799-5846-94C7-184815B82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just">
              <a:buFont typeface="Calibri" panose="020F0502020204030204" pitchFamily="34" charset="0"/>
              <a:buAutoNum type="arabicPeriod"/>
              <a:defRPr/>
            </a:pPr>
            <a:r>
              <a:rPr lang="en-US" altLang="en-US" sz="1700" dirty="0">
                <a:ea typeface="ＭＳ Ｐゴシック" panose="020B0600070205080204" pitchFamily="34" charset="-128"/>
              </a:rPr>
              <a:t>Zaman YUNANI KUNO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1700" dirty="0">
                <a:ea typeface="ＭＳ Ｐゴシック" panose="020B0600070205080204" pitchFamily="34" charset="-128"/>
              </a:rPr>
              <a:t>	(Solon,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Sokrates</a:t>
            </a:r>
            <a:r>
              <a:rPr lang="en-US" altLang="en-US" sz="1700" dirty="0">
                <a:ea typeface="ＭＳ Ｐゴシック" panose="020B0600070205080204" pitchFamily="34" charset="-128"/>
              </a:rPr>
              <a:t>, Plato,  Aristoteles,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Kaum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Stoa</a:t>
            </a:r>
            <a:r>
              <a:rPr lang="en-US" altLang="en-US" sz="1700" dirty="0">
                <a:ea typeface="ＭＳ Ｐゴシック" panose="020B0600070205080204" pitchFamily="34" charset="-128"/>
              </a:rPr>
              <a:t>)</a:t>
            </a:r>
          </a:p>
          <a:p>
            <a:pPr algn="just">
              <a:buFont typeface="Calibri" panose="020F0502020204030204" pitchFamily="34" charset="0"/>
              <a:buAutoNum type="arabicPeriod" startAt="2"/>
              <a:defRPr/>
            </a:pPr>
            <a:r>
              <a:rPr lang="en-US" altLang="en-US" sz="1700" dirty="0">
                <a:ea typeface="ＭＳ Ｐゴシック" panose="020B0600070205080204" pitchFamily="34" charset="-128"/>
              </a:rPr>
              <a:t>Zaman ROMAWI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1700" dirty="0">
                <a:ea typeface="ＭＳ Ｐゴシック" panose="020B0600070205080204" pitchFamily="34" charset="-128"/>
              </a:rPr>
              <a:t>	(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Awal</a:t>
            </a:r>
            <a:r>
              <a:rPr lang="en-US" altLang="en-US" sz="1700" dirty="0">
                <a:ea typeface="ＭＳ Ｐゴシック" panose="020B0600070205080204" pitchFamily="34" charset="-128"/>
              </a:rPr>
              <a:t> proses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legislasi</a:t>
            </a:r>
            <a:r>
              <a:rPr lang="en-US" altLang="en-US" sz="1700" dirty="0">
                <a:ea typeface="ＭＳ Ｐゴシック" panose="020B0600070205080204" pitchFamily="34" charset="-128"/>
              </a:rPr>
              <a:t>, Cicero,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Yustinianus</a:t>
            </a:r>
            <a:r>
              <a:rPr lang="en-US" altLang="en-US" sz="1700" dirty="0">
                <a:ea typeface="ＭＳ Ｐゴシック" panose="020B0600070205080204" pitchFamily="34" charset="-128"/>
              </a:rPr>
              <a:t> I)</a:t>
            </a:r>
          </a:p>
          <a:p>
            <a:pPr algn="just">
              <a:buFont typeface="Calibri" panose="020F0502020204030204" pitchFamily="34" charset="0"/>
              <a:buAutoNum type="arabicPeriod" startAt="3"/>
              <a:defRPr/>
            </a:pPr>
            <a:r>
              <a:rPr lang="en-US" altLang="en-US" sz="1700" dirty="0">
                <a:ea typeface="ＭＳ Ｐゴシック" panose="020B0600070205080204" pitchFamily="34" charset="-128"/>
              </a:rPr>
              <a:t>Abad PERTENGAHAN</a:t>
            </a:r>
          </a:p>
          <a:p>
            <a:pPr marL="368300" lvl="1" indent="0" algn="just">
              <a:buFont typeface="Arial" panose="020B0604020202020204" pitchFamily="34" charset="0"/>
              <a:buNone/>
              <a:defRPr/>
            </a:pPr>
            <a:r>
              <a:rPr lang="en-US" altLang="en-US" sz="1700" dirty="0">
                <a:ea typeface="ＭＳ Ｐゴシック" panose="020B0600070205080204" pitchFamily="34" charset="-128"/>
              </a:rPr>
              <a:t>(Wahyu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sebagai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doktrin</a:t>
            </a:r>
            <a:r>
              <a:rPr lang="en-US" altLang="en-US" sz="1700" dirty="0">
                <a:ea typeface="ＭＳ Ｐゴシック" panose="020B0600070205080204" pitchFamily="34" charset="-128"/>
              </a:rPr>
              <a:t>, Magna Carta,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Skolastisisme</a:t>
            </a:r>
            <a:r>
              <a:rPr lang="en-US" altLang="en-US" sz="1700" dirty="0">
                <a:ea typeface="ＭＳ Ｐゴシック" panose="020B0600070205080204" pitchFamily="34" charset="-128"/>
              </a:rPr>
              <a:t>)</a:t>
            </a:r>
          </a:p>
          <a:p>
            <a:pPr algn="just">
              <a:buFont typeface="Calibri" panose="020F0502020204030204" pitchFamily="34" charset="0"/>
              <a:buAutoNum type="arabicPeriod" startAt="3"/>
              <a:defRPr/>
            </a:pPr>
            <a:r>
              <a:rPr lang="en-US" altLang="en-US" sz="1700" dirty="0">
                <a:ea typeface="ＭＳ Ｐゴシック" panose="020B0600070205080204" pitchFamily="34" charset="-128"/>
              </a:rPr>
              <a:t>Zaman RENAISSANCE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1700" dirty="0">
                <a:ea typeface="ＭＳ Ｐゴシック" panose="020B0600070205080204" pitchFamily="34" charset="-128"/>
              </a:rPr>
              <a:t>	(Niccolo Machiavelli, Martin Luther, Jean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Bodin</a:t>
            </a:r>
            <a:r>
              <a:rPr lang="en-US" altLang="en-US" sz="1700" dirty="0">
                <a:ea typeface="ＭＳ Ｐゴシック" panose="020B0600070205080204" pitchFamily="34" charset="-128"/>
              </a:rPr>
              <a:t>, Hugo Grotius, Thomas Hobbes)</a:t>
            </a:r>
          </a:p>
          <a:p>
            <a:pPr algn="just">
              <a:buFont typeface="Calibri" panose="020F0502020204030204" pitchFamily="34" charset="0"/>
              <a:buAutoNum type="arabicPeriod" startAt="5"/>
              <a:defRPr/>
            </a:pPr>
            <a:r>
              <a:rPr lang="en-US" altLang="en-US" sz="1700" dirty="0">
                <a:ea typeface="ＭＳ Ｐゴシック" panose="020B0600070205080204" pitchFamily="34" charset="-128"/>
              </a:rPr>
              <a:t>Zaman </a:t>
            </a:r>
            <a:r>
              <a:rPr lang="id-ID" altLang="en-US" sz="1700" dirty="0">
                <a:ea typeface="ＭＳ Ｐゴシック" panose="020B0600070205080204" pitchFamily="34" charset="-128"/>
              </a:rPr>
              <a:t>AUFKLÄRUNG</a:t>
            </a:r>
            <a:endParaRPr lang="en-US" altLang="en-US" sz="1700" dirty="0">
              <a:ea typeface="ＭＳ Ｐゴシック" panose="020B0600070205080204" pitchFamily="34" charset="-128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1700" dirty="0">
                <a:ea typeface="ＭＳ Ｐゴシック" panose="020B0600070205080204" pitchFamily="34" charset="-128"/>
              </a:rPr>
              <a:t>	(John Locke, Samuel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Pufendorf</a:t>
            </a:r>
            <a:r>
              <a:rPr lang="en-US" altLang="en-US" sz="1700" dirty="0">
                <a:ea typeface="ＭＳ Ｐゴシック" panose="020B0600070205080204" pitchFamily="34" charset="-128"/>
              </a:rPr>
              <a:t>, Perjanjian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Westfalia</a:t>
            </a:r>
            <a:r>
              <a:rPr lang="en-US" altLang="en-US" sz="1700" dirty="0">
                <a:ea typeface="ＭＳ Ｐゴシック" panose="020B0600070205080204" pitchFamily="34" charset="-128"/>
              </a:rPr>
              <a:t> 1648,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Pra</a:t>
            </a:r>
            <a:r>
              <a:rPr lang="en-US" altLang="en-US" sz="1700" dirty="0">
                <a:ea typeface="ＭＳ Ｐゴシック" panose="020B0600070205080204" pitchFamily="34" charset="-128"/>
              </a:rPr>
              <a:t> Revolusi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Industri</a:t>
            </a:r>
            <a:r>
              <a:rPr lang="en-US" altLang="en-US" sz="1700" dirty="0">
                <a:ea typeface="ＭＳ Ｐゴシック" panose="020B0600070205080204" pitchFamily="34" charset="-128"/>
              </a:rPr>
              <a:t>, Montesquieu, Jean-Jacques Rousseau,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Imanuel</a:t>
            </a:r>
            <a:r>
              <a:rPr lang="en-US" altLang="en-US" sz="1700" dirty="0">
                <a:ea typeface="ＭＳ Ｐゴシック" panose="020B0600070205080204" pitchFamily="34" charset="-128"/>
              </a:rPr>
              <a:t> Kant)</a:t>
            </a:r>
          </a:p>
          <a:p>
            <a:pPr algn="just">
              <a:buFont typeface="Calibri" panose="020F0502020204030204" pitchFamily="34" charset="0"/>
              <a:buAutoNum type="arabicPeriod" startAt="6"/>
              <a:defRPr/>
            </a:pPr>
            <a:r>
              <a:rPr lang="en-US" altLang="en-US" sz="1700" dirty="0">
                <a:ea typeface="ＭＳ Ｐゴシック" panose="020B0600070205080204" pitchFamily="34" charset="-128"/>
              </a:rPr>
              <a:t>Zaman MODEREN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1700" dirty="0">
                <a:ea typeface="ＭＳ Ｐゴシック" panose="020B0600070205080204" pitchFamily="34" charset="-128"/>
              </a:rPr>
              <a:t>	(Revolusi Amerika 1776, Revolusi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Perancis</a:t>
            </a:r>
            <a:r>
              <a:rPr lang="en-US" altLang="en-US" sz="1700" dirty="0">
                <a:ea typeface="ＭＳ Ｐゴシック" panose="020B0600070205080204" pitchFamily="34" charset="-128"/>
              </a:rPr>
              <a:t> 1789, G.W.F. Hegel, Revolusi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Industri</a:t>
            </a:r>
            <a:r>
              <a:rPr lang="en-US" altLang="en-US" sz="1700" dirty="0">
                <a:ea typeface="ＭＳ Ｐゴシック" panose="020B0600070205080204" pitchFamily="34" charset="-128"/>
              </a:rPr>
              <a:t>, Karl Marx)</a:t>
            </a:r>
          </a:p>
          <a:p>
            <a:pPr algn="just">
              <a:buFont typeface="Calibri" panose="020F0502020204030204" pitchFamily="34" charset="0"/>
              <a:buAutoNum type="arabicPeriod" startAt="7"/>
              <a:defRPr/>
            </a:pPr>
            <a:r>
              <a:rPr lang="en-US" altLang="en-US" sz="1700" b="1" dirty="0">
                <a:ea typeface="ＭＳ Ｐゴシック" panose="020B0600070205080204" pitchFamily="34" charset="-128"/>
              </a:rPr>
              <a:t>Zaman IDEOLOGI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17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	(Perang Dunia I, Revolusi Bolshevik 1917, Perang Dunia II, Perang </a:t>
            </a:r>
            <a:r>
              <a:rPr lang="en-US" altLang="en-US" sz="17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Dingin</a:t>
            </a:r>
            <a:r>
              <a:rPr lang="en-US" altLang="en-US" sz="17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)</a:t>
            </a:r>
          </a:p>
          <a:p>
            <a:pPr algn="just">
              <a:buFont typeface="Calibri" panose="020F0502020204030204" pitchFamily="34" charset="0"/>
              <a:buAutoNum type="arabicPeriod" startAt="8"/>
              <a:defRPr/>
            </a:pPr>
            <a:r>
              <a:rPr lang="en-US" altLang="en-US" sz="17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REFORMASI DUNIA</a:t>
            </a:r>
            <a:endParaRPr lang="en-US" altLang="en-US" sz="12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12700" indent="-12700" algn="just">
              <a:buFont typeface="Arial" panose="020B0604020202020204" pitchFamily="34" charset="0"/>
              <a:buNone/>
              <a:defRPr/>
            </a:pP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[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Seluruh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materi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sejarah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pemikiran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hukum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ini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diintisarikan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dari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: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Budiono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Kusumohamidjojo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11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Filsafat</a:t>
            </a:r>
            <a:r>
              <a:rPr lang="en-US" altLang="en-US" sz="11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Hukum</a:t>
            </a:r>
            <a:r>
              <a:rPr lang="en-US" altLang="en-US" sz="11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– </a:t>
            </a:r>
            <a:r>
              <a:rPr lang="en-US" altLang="en-US" sz="11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Problematik</a:t>
            </a:r>
            <a:r>
              <a:rPr lang="en-US" altLang="en-US" sz="11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Ketertiban</a:t>
            </a:r>
            <a:r>
              <a:rPr lang="en-US" altLang="en-US" sz="11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Yang Adil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CV.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Mandar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Maju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Cet.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-I, Bandung, 2011.]</a:t>
            </a:r>
          </a:p>
        </p:txBody>
      </p:sp>
      <p:pic>
        <p:nvPicPr>
          <p:cNvPr id="147459" name="Picture 1">
            <a:extLst>
              <a:ext uri="{FF2B5EF4-FFF2-40B4-BE49-F238E27FC236}">
                <a16:creationId xmlns:a16="http://schemas.microsoft.com/office/drawing/2014/main" id="{673CFAF1-F314-A24D-97E1-5A51CE826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378" y="1350689"/>
            <a:ext cx="1903412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AB5B6103-00B2-4ECC-AB74-1EDB7E4B4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5953" name="Content Placeholder 2">
            <a:extLst>
              <a:ext uri="{FF2B5EF4-FFF2-40B4-BE49-F238E27FC236}">
                <a16:creationId xmlns:a16="http://schemas.microsoft.com/office/drawing/2014/main" id="{33A5A5C6-F8C4-9E49-AF2F-EBF652557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163"/>
            <a:ext cx="8229600" cy="6634162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2400" b="1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2400" b="1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id-ID" altLang="en-US" sz="2400" b="1" dirty="0">
                <a:ea typeface="ＭＳ Ｐゴシック" panose="020B0600070205080204" pitchFamily="34" charset="-128"/>
              </a:rPr>
              <a:t>Zaman IDEOLOGI</a:t>
            </a:r>
            <a:endParaRPr lang="id-ID" altLang="en-US" sz="16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id-ID" altLang="en-US" sz="1600" dirty="0">
                <a:ea typeface="ＭＳ Ｐゴシック" panose="020B0600070205080204" pitchFamily="34" charset="-128"/>
              </a:rPr>
              <a:t>PENGANTAR</a:t>
            </a:r>
          </a:p>
          <a:p>
            <a:pPr marL="368300" indent="-368300" algn="just">
              <a:defRPr/>
            </a:pPr>
            <a:r>
              <a:rPr lang="id-ID" altLang="en-US" sz="1800" dirty="0">
                <a:ea typeface="ＭＳ Ｐゴシック" panose="020B0600070205080204" pitchFamily="34" charset="-128"/>
              </a:rPr>
              <a:t>Revolusi Amerika dan Revolusi Perancis  </a:t>
            </a:r>
            <a:r>
              <a:rPr lang="id-ID" altLang="en-US" sz="1800" u="sng" dirty="0">
                <a:ea typeface="ＭＳ Ｐゴシック" panose="020B0600070205080204" pitchFamily="34" charset="-128"/>
              </a:rPr>
              <a:t>melahirkan paham baru</a:t>
            </a:r>
            <a:r>
              <a:rPr lang="id-ID" altLang="en-US" sz="1800" dirty="0">
                <a:ea typeface="ＭＳ Ｐゴシック" panose="020B0600070205080204" pitchFamily="34" charset="-128"/>
              </a:rPr>
              <a:t> dalam kehidupan kenegaraan, yaitu: </a:t>
            </a:r>
            <a:r>
              <a:rPr lang="id-ID" altLang="en-US" sz="1800" b="1" dirty="0">
                <a:ea typeface="ＭＳ Ｐゴシック" panose="020B0600070205080204" pitchFamily="34" charset="-128"/>
              </a:rPr>
              <a:t>NASIONALISME</a:t>
            </a:r>
            <a:r>
              <a:rPr lang="id-ID" altLang="en-US" sz="1800" dirty="0">
                <a:ea typeface="ＭＳ Ｐゴシック" panose="020B0600070205080204" pitchFamily="34" charset="-128"/>
              </a:rPr>
              <a:t>.</a:t>
            </a:r>
          </a:p>
          <a:p>
            <a:pPr marL="368300" indent="-368300" algn="just">
              <a:defRPr/>
            </a:pPr>
            <a:r>
              <a:rPr lang="id-ID" altLang="en-US" sz="1800" dirty="0">
                <a:ea typeface="ＭＳ Ｐゴシック" panose="020B0600070205080204" pitchFamily="34" charset="-128"/>
              </a:rPr>
              <a:t>Dalam Nasionalisme sudah terdapat </a:t>
            </a:r>
            <a:r>
              <a:rPr lang="id-ID" altLang="en-US" sz="1800" i="1" dirty="0">
                <a:ea typeface="ＭＳ Ｐゴシック" panose="020B0600070205080204" pitchFamily="34" charset="-128"/>
              </a:rPr>
              <a:t>asas keunggulan alamiah yang bernuansa DARWINITIS</a:t>
            </a:r>
            <a:r>
              <a:rPr lang="id-ID" altLang="en-US" sz="1800" dirty="0">
                <a:ea typeface="ＭＳ Ｐゴシック" panose="020B0600070205080204" pitchFamily="34" charset="-128"/>
              </a:rPr>
              <a:t> (sebagai bangsa, kita adalah lain dari bangsa lain) </a:t>
            </a:r>
            <a:r>
              <a:rPr lang="id-ID" altLang="en-US" sz="1800" dirty="0">
                <a:ea typeface="ＭＳ Ｐゴシック" panose="020B0600070205080204" pitchFamily="34" charset="-128"/>
                <a:sym typeface="Wingdings" pitchFamily="2" charset="2"/>
              </a:rPr>
              <a:t> lahirlah ‘imperialisme modern’.</a:t>
            </a:r>
          </a:p>
          <a:p>
            <a:pPr marL="368300" indent="-368300" algn="just">
              <a:defRPr/>
            </a:pPr>
            <a:endParaRPr lang="id-ID" altLang="en-US" sz="1800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marL="368300" indent="-368300" algn="just">
              <a:defRPr/>
            </a:pPr>
            <a:endParaRPr lang="id-ID" altLang="en-US" sz="1800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marL="368300" indent="-368300" algn="just">
              <a:defRPr/>
            </a:pPr>
            <a:endParaRPr lang="id-ID" altLang="en-US" sz="1800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marL="368300" indent="-368300" algn="just">
              <a:defRPr/>
            </a:pPr>
            <a:endParaRPr lang="id-ID" altLang="en-US" sz="1800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marL="368300" indent="-368300" algn="just">
              <a:defRPr/>
            </a:pPr>
            <a:endParaRPr lang="id-ID" altLang="en-US" sz="1800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marL="368300" indent="-368300" algn="just">
              <a:defRPr/>
            </a:pPr>
            <a:endParaRPr lang="id-ID" altLang="en-US" sz="1800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marL="368300" indent="-368300" algn="just">
              <a:defRPr/>
            </a:pPr>
            <a:endParaRPr lang="id-ID" altLang="en-US" sz="1800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marL="368300" indent="-368300" algn="just">
              <a:defRPr/>
            </a:pPr>
            <a:r>
              <a:rPr lang="id-ID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Paham Nasionalisme membangkitkan inspirasi di berbagai belahan dunia</a:t>
            </a:r>
            <a:r>
              <a:rPr lang="id-ID" altLang="en-US" sz="1800" dirty="0">
                <a:ea typeface="ＭＳ Ｐゴシック" panose="020B0600070205080204" pitchFamily="34" charset="-128"/>
                <a:sym typeface="Wingdings" pitchFamily="2" charset="2"/>
              </a:rPr>
              <a:t>: Di </a:t>
            </a:r>
            <a:r>
              <a:rPr lang="id-ID" altLang="en-US" sz="18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Tiongkok </a:t>
            </a:r>
            <a:r>
              <a:rPr lang="id-ID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Dr. Sun </a:t>
            </a:r>
            <a:r>
              <a:rPr lang="id-ID" altLang="en-US" sz="180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Yat</a:t>
            </a:r>
            <a:r>
              <a:rPr lang="id-ID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Sen</a:t>
            </a:r>
            <a:r>
              <a:rPr lang="id-ID" altLang="en-US" sz="18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mendirikan partai </a:t>
            </a:r>
            <a:r>
              <a:rPr lang="id-ID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Kuomintang</a:t>
            </a:r>
            <a:r>
              <a:rPr lang="id-ID" altLang="en-US" sz="18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, Di Indonesia </a:t>
            </a:r>
            <a:r>
              <a:rPr lang="id-ID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Dr. Wahidin </a:t>
            </a:r>
            <a:r>
              <a:rPr lang="id-ID" altLang="en-US" sz="180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Soedirohoesodo</a:t>
            </a:r>
            <a:r>
              <a:rPr lang="id-ID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id-ID" altLang="en-US" sz="18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mendirikan </a:t>
            </a:r>
            <a:r>
              <a:rPr lang="id-ID" altLang="en-US" sz="180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Boedi</a:t>
            </a:r>
            <a:r>
              <a:rPr lang="id-ID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id-ID" altLang="en-US" sz="180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Oetomo</a:t>
            </a:r>
            <a:r>
              <a:rPr lang="id-ID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id-ID" altLang="en-US" sz="18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(1908), Di India </a:t>
            </a:r>
            <a:r>
              <a:rPr lang="id-ID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Mahatma Gandhi</a:t>
            </a:r>
            <a:r>
              <a:rPr lang="id-ID" altLang="en-US" sz="18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melancarkan gerakan Satyagraha, di Timur Tengah, Inggris mulai berhadapan dengan nasionalisme Arab.</a:t>
            </a:r>
            <a:endParaRPr lang="id-ID" altLang="en-US" sz="18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0" indent="0" algn="just"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</p:txBody>
      </p:sp>
      <p:pic>
        <p:nvPicPr>
          <p:cNvPr id="2" name="Picture 1" descr="4cc2aa69fda311f621c571a1b6efe00d.jpg">
            <a:extLst>
              <a:ext uri="{FF2B5EF4-FFF2-40B4-BE49-F238E27FC236}">
                <a16:creationId xmlns:a16="http://schemas.microsoft.com/office/drawing/2014/main" id="{62AE9568-49C7-2D46-99D7-66D1A3D00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3205" y="3129671"/>
            <a:ext cx="3110376" cy="1717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663482-gandhi.jpg">
            <a:extLst>
              <a:ext uri="{FF2B5EF4-FFF2-40B4-BE49-F238E27FC236}">
                <a16:creationId xmlns:a16="http://schemas.microsoft.com/office/drawing/2014/main" id="{BD06CE66-8D2D-1148-9044-BCAEAD15F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3411" y="3141595"/>
            <a:ext cx="2543558" cy="1647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og-sun-yat-sen-71.jpg">
            <a:extLst>
              <a:ext uri="{FF2B5EF4-FFF2-40B4-BE49-F238E27FC236}">
                <a16:creationId xmlns:a16="http://schemas.microsoft.com/office/drawing/2014/main" id="{DC4CEF27-601E-D74F-A797-87FC973856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678" y="3141595"/>
            <a:ext cx="2278527" cy="1561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7784EC23-F887-4B35-851D-C2AE5FAE6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5953" name="Content Placeholder 2">
            <a:extLst>
              <a:ext uri="{FF2B5EF4-FFF2-40B4-BE49-F238E27FC236}">
                <a16:creationId xmlns:a16="http://schemas.microsoft.com/office/drawing/2014/main" id="{E854459C-35BD-F340-AFB6-0D2A72C17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705600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2400" b="1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100" b="1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id-ID" altLang="en-US" sz="2400" b="1" dirty="0">
                <a:ea typeface="ＭＳ Ｐゴシック" panose="020B0600070205080204" pitchFamily="34" charset="-128"/>
              </a:rPr>
              <a:t>Zaman IDEOLOGI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n-US" altLang="en-US" sz="2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Perang Dunia I </a:t>
            </a:r>
            <a:r>
              <a:rPr lang="en-US" altLang="en-US" sz="2000" dirty="0">
                <a:ea typeface="ＭＳ Ｐゴシック" panose="020B0600070205080204" pitchFamily="34" charset="-128"/>
              </a:rPr>
              <a:t>(PD I): 1914 – 1918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algn="just">
              <a:defRPr/>
            </a:pPr>
            <a:r>
              <a:rPr lang="en-US" altLang="en-US" sz="2000" u="sng" dirty="0" err="1">
                <a:ea typeface="ＭＳ Ｐゴシック" panose="020B0600070205080204" pitchFamily="34" charset="-128"/>
              </a:rPr>
              <a:t>Penyebab</a:t>
            </a:r>
            <a:r>
              <a:rPr lang="en-US" altLang="en-US" sz="2000" dirty="0">
                <a:ea typeface="ＭＳ Ｐゴシック" panose="020B0600070205080204" pitchFamily="34" charset="-128"/>
              </a:rPr>
              <a:t>: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Persaingan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kekuasaan</a:t>
            </a:r>
            <a:r>
              <a:rPr lang="en-US" altLang="en-US" sz="2000" dirty="0">
                <a:ea typeface="ＭＳ Ｐゴシック" panose="020B0600070205080204" pitchFamily="34" charset="-128"/>
              </a:rPr>
              <a:t> di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Eropa</a:t>
            </a:r>
            <a:r>
              <a:rPr lang="en-US" altLang="en-US" sz="20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didukung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perlombaan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teknologi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senjata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antara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Inggris</a:t>
            </a:r>
            <a:r>
              <a:rPr lang="en-US" altLang="en-US" sz="2000" dirty="0">
                <a:ea typeface="ＭＳ Ｐゴシック" panose="020B0600070205080204" pitchFamily="34" charset="-128"/>
              </a:rPr>
              <a:t>,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Jerman</a:t>
            </a:r>
            <a:r>
              <a:rPr lang="en-US" altLang="en-US" sz="2000" dirty="0">
                <a:ea typeface="ＭＳ Ｐゴシック" panose="020B0600070205080204" pitchFamily="34" charset="-128"/>
              </a:rPr>
              <a:t>,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Perancis</a:t>
            </a:r>
            <a:r>
              <a:rPr lang="en-US" altLang="en-US" sz="2000" dirty="0">
                <a:ea typeface="ＭＳ Ｐゴシック" panose="020B0600070205080204" pitchFamily="34" charset="-128"/>
              </a:rPr>
              <a:t>.</a:t>
            </a:r>
          </a:p>
          <a:p>
            <a:pPr algn="just">
              <a:defRPr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algn="just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Ada 2 front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besar</a:t>
            </a:r>
            <a:r>
              <a:rPr lang="en-US" altLang="en-US" sz="2000" dirty="0">
                <a:ea typeface="ＭＳ Ｐゴシック" panose="020B0600070205080204" pitchFamily="34" charset="-128"/>
              </a:rPr>
              <a:t>: </a:t>
            </a:r>
          </a:p>
          <a:p>
            <a:pPr marL="660400" algn="just">
              <a:buFont typeface="+mj-lt"/>
              <a:buAutoNum type="arabicPeriod"/>
              <a:defRPr/>
            </a:pPr>
            <a:r>
              <a:rPr lang="en-US" altLang="en-US" sz="2000" b="1" i="1" dirty="0">
                <a:ea typeface="ＭＳ Ｐゴシック" panose="020B0600070205080204" pitchFamily="34" charset="-128"/>
              </a:rPr>
              <a:t>ENTENTE</a:t>
            </a:r>
            <a:r>
              <a:rPr lang="en-US" altLang="en-US" sz="2000" dirty="0">
                <a:ea typeface="ＭＳ Ｐゴシック" panose="020B0600070205080204" pitchFamily="34" charset="-128"/>
              </a:rPr>
              <a:t>: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Inggris</a:t>
            </a:r>
            <a:r>
              <a:rPr lang="en-US" altLang="en-US" sz="2000" dirty="0">
                <a:ea typeface="ＭＳ Ｐゴシック" panose="020B0600070205080204" pitchFamily="34" charset="-128"/>
              </a:rPr>
              <a:t>,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Perancis</a:t>
            </a:r>
            <a:r>
              <a:rPr lang="en-US" altLang="en-US" sz="2000" dirty="0">
                <a:ea typeface="ＭＳ Ｐゴシック" panose="020B0600070205080204" pitchFamily="34" charset="-128"/>
              </a:rPr>
              <a:t>,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Kekaisaran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Rusia</a:t>
            </a:r>
            <a:r>
              <a:rPr lang="en-US" altLang="en-US" sz="2000" dirty="0">
                <a:ea typeface="ＭＳ Ｐゴシック" panose="020B0600070205080204" pitchFamily="34" charset="-128"/>
              </a:rPr>
              <a:t>,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sekutunya</a:t>
            </a:r>
            <a:r>
              <a:rPr lang="en-US" altLang="en-US" sz="2000" dirty="0">
                <a:ea typeface="ＭＳ Ｐゴシック" panose="020B0600070205080204" pitchFamily="34" charset="-128"/>
              </a:rPr>
              <a:t> (Amerika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Serikat</a:t>
            </a:r>
            <a:r>
              <a:rPr lang="en-US" altLang="en-US" sz="2000" dirty="0">
                <a:ea typeface="ＭＳ Ｐゴシック" panose="020B0600070205080204" pitchFamily="34" charset="-128"/>
              </a:rPr>
              <a:t>); </a:t>
            </a:r>
            <a:r>
              <a:rPr lang="en-US" altLang="en-US" sz="2000" b="1" i="1" dirty="0">
                <a:ea typeface="ＭＳ Ｐゴシック" panose="020B0600070205080204" pitchFamily="34" charset="-128"/>
              </a:rPr>
              <a:t>VERSUS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,</a:t>
            </a:r>
          </a:p>
          <a:p>
            <a:pPr marL="660400" algn="just">
              <a:buFont typeface="+mj-lt"/>
              <a:buAutoNum type="arabicPeriod"/>
              <a:defRPr/>
            </a:pPr>
            <a:r>
              <a:rPr lang="en-US" altLang="en-US" sz="2000" b="1" i="1" dirty="0">
                <a:ea typeface="ＭＳ Ｐゴシック" panose="020B0600070205080204" pitchFamily="34" charset="-128"/>
              </a:rPr>
              <a:t>AXIS</a:t>
            </a:r>
            <a:r>
              <a:rPr lang="en-US" altLang="en-US" sz="2000" dirty="0">
                <a:ea typeface="ＭＳ Ｐゴシック" panose="020B0600070205080204" pitchFamily="34" charset="-128"/>
              </a:rPr>
              <a:t>: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Jerman</a:t>
            </a:r>
            <a:r>
              <a:rPr lang="en-US" altLang="en-US" sz="2000" dirty="0">
                <a:ea typeface="ＭＳ Ｐゴシック" panose="020B0600070205080204" pitchFamily="34" charset="-128"/>
              </a:rPr>
              <a:t>, Austria,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Turki</a:t>
            </a:r>
            <a:r>
              <a:rPr lang="en-US" altLang="en-US" sz="2000" dirty="0">
                <a:ea typeface="ＭＳ Ｐゴシック" panose="020B0600070205080204" pitchFamily="34" charset="-128"/>
              </a:rPr>
              <a:t>.</a:t>
            </a:r>
          </a:p>
          <a:p>
            <a:pPr algn="just">
              <a:defRPr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algn="just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Ada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kemiripan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antara</a:t>
            </a:r>
            <a:r>
              <a:rPr lang="en-US" altLang="en-US" sz="2000" dirty="0">
                <a:ea typeface="ＭＳ Ｐゴシック" panose="020B0600070205080204" pitchFamily="34" charset="-128"/>
              </a:rPr>
              <a:t> PD I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dengan</a:t>
            </a:r>
            <a:r>
              <a:rPr lang="en-US" altLang="en-US" sz="2000" dirty="0">
                <a:ea typeface="ＭＳ Ｐゴシック" panose="020B0600070205080204" pitchFamily="34" charset="-128"/>
              </a:rPr>
              <a:t> Perang 30 tahun yang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ditutup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Perjanjian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Westfalia</a:t>
            </a:r>
            <a:r>
              <a:rPr lang="en-US" altLang="en-US" sz="2000" dirty="0">
                <a:ea typeface="ＭＳ Ｐゴシック" panose="020B0600070205080204" pitchFamily="34" charset="-128"/>
              </a:rPr>
              <a:t> (1648),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yaitu</a:t>
            </a:r>
            <a:r>
              <a:rPr lang="en-US" altLang="en-US" sz="2000" dirty="0">
                <a:ea typeface="ＭＳ Ｐゴシック" panose="020B0600070205080204" pitchFamily="34" charset="-128"/>
              </a:rPr>
              <a:t>: 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Perang 30 tahun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adalah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i="1" u="sng" dirty="0" err="1">
                <a:ea typeface="ＭＳ Ｐゴシック" panose="020B0600070205080204" pitchFamily="34" charset="-128"/>
              </a:rPr>
              <a:t>perang</a:t>
            </a:r>
            <a:r>
              <a:rPr lang="en-US" altLang="en-US" sz="2000" i="1" u="sng" dirty="0">
                <a:ea typeface="ＭＳ Ｐゴシック" panose="020B0600070205080204" pitchFamily="34" charset="-128"/>
              </a:rPr>
              <a:t> agama 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(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Katolik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i="1" u="sng" dirty="0">
                <a:ea typeface="ＭＳ Ｐゴシック" panose="020B0600070205080204" pitchFamily="34" charset="-128"/>
              </a:rPr>
              <a:t>vs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Protestan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) dan 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diakhiri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dengan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suatu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i="1" u="sng" dirty="0" err="1">
                <a:ea typeface="ＭＳ Ｐゴシック" panose="020B0600070205080204" pitchFamily="34" charset="-128"/>
              </a:rPr>
              <a:t>konsensus</a:t>
            </a:r>
            <a:r>
              <a:rPr lang="en-US" altLang="en-US" sz="2000" i="1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i="1" u="sng" dirty="0" err="1">
                <a:ea typeface="ＭＳ Ｐゴシック" panose="020B0600070205080204" pitchFamily="34" charset="-128"/>
              </a:rPr>
              <a:t>politik</a:t>
            </a:r>
            <a:r>
              <a:rPr lang="en-US" altLang="en-US" sz="2000" dirty="0">
                <a:ea typeface="ＭＳ Ｐゴシック" panose="020B0600070205080204" pitchFamily="34" charset="-128"/>
              </a:rPr>
              <a:t>;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sedangkan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PD I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adalah</a:t>
            </a:r>
            <a:r>
              <a:rPr lang="en-US" altLang="en-US" sz="2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 i="1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perang</a:t>
            </a:r>
            <a:r>
              <a:rPr lang="en-US" altLang="en-US" sz="2000" i="1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 i="1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imperialis</a:t>
            </a:r>
            <a:r>
              <a:rPr lang="en-US" altLang="en-US" sz="2000" i="1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dan </a:t>
            </a:r>
            <a:r>
              <a:rPr lang="en-US" altLang="en-US" sz="2000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ditutup</a:t>
            </a:r>
            <a:r>
              <a:rPr lang="en-US" altLang="en-US" sz="2000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dengan</a:t>
            </a:r>
            <a:r>
              <a:rPr lang="en-US" altLang="en-US" sz="2000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 i="1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pertentangan</a:t>
            </a:r>
            <a:r>
              <a:rPr lang="en-US" altLang="en-US" sz="2000" i="1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 i="1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ideologi</a:t>
            </a:r>
            <a:r>
              <a:rPr lang="en-US" altLang="en-US" sz="20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(</a:t>
            </a:r>
            <a:r>
              <a:rPr lang="en-US" altLang="en-US" sz="20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liberalis</a:t>
            </a:r>
            <a:r>
              <a:rPr lang="en-US" altLang="en-US" sz="20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kapitalis</a:t>
            </a:r>
            <a:r>
              <a:rPr lang="en-US" altLang="en-US" sz="2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: Adam Smith </a:t>
            </a:r>
            <a:r>
              <a:rPr lang="en-US" altLang="en-US" sz="20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VS</a:t>
            </a:r>
            <a:r>
              <a:rPr lang="en-US" altLang="en-US" sz="2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sosialis-komunis</a:t>
            </a:r>
            <a:r>
              <a:rPr lang="en-US" altLang="en-US" sz="2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: Karl Marx).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algn="just">
              <a:defRPr/>
            </a:pPr>
            <a:r>
              <a:rPr lang="en-US" altLang="en-US" sz="20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Ujung PD I </a:t>
            </a:r>
            <a:r>
              <a:rPr lang="en-US" altLang="en-US" sz="20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adalah</a:t>
            </a:r>
            <a:r>
              <a:rPr lang="en-US" altLang="en-US" sz="20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gencatan</a:t>
            </a:r>
            <a:r>
              <a:rPr lang="en-US" altLang="en-US" sz="20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senjata</a:t>
            </a:r>
            <a:r>
              <a:rPr lang="en-US" altLang="en-US" sz="20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dan</a:t>
            </a:r>
            <a:r>
              <a:rPr lang="en-US" altLang="en-US" sz="20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Perjanjian</a:t>
            </a:r>
            <a:r>
              <a:rPr lang="en-US" altLang="en-US" sz="20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Versailles (440 </a:t>
            </a:r>
            <a:r>
              <a:rPr lang="en-US" altLang="en-US" sz="20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pasal</a:t>
            </a:r>
            <a:r>
              <a:rPr lang="en-US" altLang="en-US" sz="20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).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0" indent="0" algn="just"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</p:txBody>
      </p:sp>
      <p:pic>
        <p:nvPicPr>
          <p:cNvPr id="150530" name="Picture 1">
            <a:extLst>
              <a:ext uri="{FF2B5EF4-FFF2-40B4-BE49-F238E27FC236}">
                <a16:creationId xmlns:a16="http://schemas.microsoft.com/office/drawing/2014/main" id="{6193F3EB-7D6A-694F-A479-B3A6D245C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746" y="41275"/>
            <a:ext cx="251142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FF6EC244-3C83-4F89-ADC0-AB3697BB4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163"/>
            <a:ext cx="9144000" cy="6858000"/>
          </a:xfrm>
          <a:prstGeom prst="rect">
            <a:avLst/>
          </a:prstGeom>
        </p:spPr>
      </p:pic>
      <p:sp>
        <p:nvSpPr>
          <p:cNvPr id="125953" name="Content Placeholder 2">
            <a:extLst>
              <a:ext uri="{FF2B5EF4-FFF2-40B4-BE49-F238E27FC236}">
                <a16:creationId xmlns:a16="http://schemas.microsoft.com/office/drawing/2014/main" id="{B4C4521F-CE07-D744-90FF-ED8C39F70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5821"/>
            <a:ext cx="8229600" cy="6435342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id-ID" altLang="en-US" sz="2400" b="1" dirty="0">
                <a:ea typeface="ＭＳ Ｐゴシック" panose="020B0600070205080204" pitchFamily="34" charset="-128"/>
              </a:rPr>
              <a:t>												</a:t>
            </a:r>
            <a:endParaRPr lang="en-US" altLang="en-US" sz="2400" b="1" dirty="0">
              <a:ea typeface="ＭＳ Ｐゴシック" panose="020B0600070205080204" pitchFamily="34" charset="-128"/>
            </a:endParaRPr>
          </a:p>
          <a:p>
            <a:pPr marL="0" indent="0" algn="r">
              <a:buFont typeface="Arial" panose="020B0604020202020204" pitchFamily="34" charset="0"/>
              <a:buNone/>
              <a:defRPr/>
            </a:pPr>
            <a:r>
              <a:rPr lang="id-ID" altLang="en-US" sz="2400" b="1" dirty="0">
                <a:ea typeface="ＭＳ Ｐゴシック" panose="020B0600070205080204" pitchFamily="34" charset="-128"/>
              </a:rPr>
              <a:t>Zaman IDEOLOGI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Revolusi Bolshevik </a:t>
            </a:r>
            <a:r>
              <a:rPr lang="en-US" altLang="en-US" sz="2400" dirty="0">
                <a:ea typeface="ＭＳ Ｐゴシック" panose="020B0600070205080204" pitchFamily="34" charset="-128"/>
              </a:rPr>
              <a:t>1917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algn="just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1905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Rusia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mengalami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kekalahan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melawan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Jepang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algn="just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1905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pecah</a:t>
            </a:r>
            <a:r>
              <a:rPr lang="en-US" altLang="en-US" sz="2000" dirty="0">
                <a:ea typeface="ＭＳ Ｐゴシック" panose="020B0600070205080204" pitchFamily="34" charset="-128"/>
              </a:rPr>
              <a:t> Revolusi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Rusia</a:t>
            </a:r>
            <a:r>
              <a:rPr lang="en-US" altLang="en-US" sz="2000" dirty="0">
                <a:ea typeface="ＭＳ Ｐゴシック" panose="020B0600070205080204" pitchFamily="34" charset="-128"/>
              </a:rPr>
              <a:t> I;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kaum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Bolshevik</a:t>
            </a:r>
            <a:r>
              <a:rPr lang="en-US" altLang="en-US" sz="2000" dirty="0">
                <a:ea typeface="ＭＳ Ｐゴシック" panose="020B0600070205080204" pitchFamily="34" charset="-128"/>
              </a:rPr>
              <a:t> (: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mayoritas</a:t>
            </a:r>
            <a:r>
              <a:rPr lang="en-US" altLang="en-US" sz="2000" dirty="0">
                <a:ea typeface="ＭＳ Ｐゴシック" panose="020B0600070205080204" pitchFamily="34" charset="-128"/>
              </a:rPr>
              <a:t>)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angkat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senjata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mendirikan</a:t>
            </a:r>
            <a:r>
              <a:rPr lang="en-US" altLang="en-US" sz="2000" dirty="0">
                <a:ea typeface="ＭＳ Ｐゴシック" panose="020B0600070205080204" pitchFamily="34" charset="-128"/>
              </a:rPr>
              <a:t> Soviets (:dewan-dewan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buruh</a:t>
            </a:r>
            <a:r>
              <a:rPr lang="en-US" altLang="en-US" sz="2000" dirty="0">
                <a:ea typeface="ＭＳ Ｐゴシック" panose="020B0600070205080204" pitchFamily="34" charset="-128"/>
              </a:rPr>
              <a:t>)</a:t>
            </a:r>
          </a:p>
          <a:p>
            <a:pPr algn="just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1917 (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Februari</a:t>
            </a:r>
            <a:r>
              <a:rPr lang="en-US" altLang="en-US" sz="2000" dirty="0">
                <a:ea typeface="ＭＳ Ｐゴシック" panose="020B0600070205080204" pitchFamily="34" charset="-128"/>
              </a:rPr>
              <a:t>)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pecah</a:t>
            </a:r>
            <a:r>
              <a:rPr lang="en-US" altLang="en-US" sz="2000" dirty="0">
                <a:ea typeface="ＭＳ Ｐゴシック" panose="020B0600070205080204" pitchFamily="34" charset="-128"/>
              </a:rPr>
              <a:t> Revolusi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Rusia</a:t>
            </a:r>
            <a:r>
              <a:rPr lang="en-US" altLang="en-US" sz="2000" dirty="0">
                <a:ea typeface="ＭＳ Ｐゴシック" panose="020B0600070205080204" pitchFamily="34" charset="-128"/>
              </a:rPr>
              <a:t> II: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Angkatan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bersenjata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mulai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memihak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kaum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pemberontak</a:t>
            </a:r>
            <a:r>
              <a:rPr lang="en-US" altLang="en-US" sz="2000" dirty="0">
                <a:ea typeface="ＭＳ Ｐゴシック" panose="020B0600070205080204" pitchFamily="34" charset="-128"/>
              </a:rPr>
              <a:t>. Revolusi Bolshevik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sukses</a:t>
            </a:r>
            <a:r>
              <a:rPr lang="en-US" altLang="en-US" sz="2000" dirty="0">
                <a:ea typeface="ＭＳ Ｐゴシック" panose="020B0600070205080204" pitchFamily="34" charset="-128"/>
              </a:rPr>
              <a:t>.</a:t>
            </a:r>
          </a:p>
          <a:p>
            <a:pPr algn="just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1917 (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Oktober</a:t>
            </a:r>
            <a:r>
              <a:rPr lang="en-US" altLang="en-US" sz="2000" dirty="0">
                <a:ea typeface="ＭＳ Ｐゴシック" panose="020B0600070205080204" pitchFamily="34" charset="-128"/>
              </a:rPr>
              <a:t>)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pecah</a:t>
            </a:r>
            <a:r>
              <a:rPr lang="en-US" altLang="en-US" sz="2000" dirty="0">
                <a:ea typeface="ＭＳ Ｐゴシック" panose="020B0600070205080204" pitchFamily="34" charset="-128"/>
              </a:rPr>
              <a:t> Revolusi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Rusia</a:t>
            </a:r>
            <a:r>
              <a:rPr lang="en-US" altLang="en-US" sz="2000" dirty="0">
                <a:ea typeface="ＭＳ Ｐゴシック" panose="020B0600070205080204" pitchFamily="34" charset="-128"/>
              </a:rPr>
              <a:t> III: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Kongres</a:t>
            </a:r>
            <a:r>
              <a:rPr lang="en-US" altLang="en-US" sz="2000" dirty="0">
                <a:ea typeface="ＭＳ Ｐゴシック" panose="020B0600070205080204" pitchFamily="34" charset="-128"/>
              </a:rPr>
              <a:t> Soviet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Rusia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memproklamasikan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Rusia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sebagai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Republik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Federasi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Demokratis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algn="just">
              <a:defRPr/>
            </a:pPr>
            <a:r>
              <a:rPr lang="id-ID" altLang="en-US" sz="2000" b="1" dirty="0">
                <a:ea typeface="ＭＳ Ｐゴシック" panose="020B0600070205080204" pitchFamily="34" charset="-128"/>
                <a:sym typeface="Wingdings" pitchFamily="2" charset="2"/>
              </a:rPr>
              <a:t>Revolusi Rusia melahirkan 2 produk hukum dan kenegaraan</a:t>
            </a:r>
            <a:r>
              <a:rPr lang="id-ID" altLang="en-US" sz="2000" dirty="0">
                <a:ea typeface="ＭＳ Ｐゴシック" panose="020B0600070205080204" pitchFamily="34" charset="-128"/>
                <a:sym typeface="Wingdings" pitchFamily="2" charset="2"/>
              </a:rPr>
              <a:t> yang besar pengaruhnya bagi dunia: </a:t>
            </a:r>
          </a:p>
          <a:p>
            <a:pPr marL="717550" indent="-358775" algn="just">
              <a:buFont typeface="Wingdings" pitchFamily="2" charset="2"/>
              <a:buChar char="Ø"/>
              <a:tabLst>
                <a:tab pos="703263" algn="l"/>
              </a:tabLst>
              <a:defRPr/>
            </a:pPr>
            <a:r>
              <a:rPr lang="id-ID" altLang="en-US" sz="2000" i="1" dirty="0">
                <a:ea typeface="ＭＳ Ｐゴシック" panose="020B0600070205080204" pitchFamily="34" charset="-128"/>
                <a:sym typeface="Wingdings" pitchFamily="2" charset="2"/>
              </a:rPr>
              <a:t>Pertama</a:t>
            </a:r>
            <a:r>
              <a:rPr lang="id-ID" altLang="en-US" sz="2000" dirty="0">
                <a:ea typeface="ＭＳ Ｐゴシック" panose="020B0600070205080204" pitchFamily="34" charset="-128"/>
                <a:sym typeface="Wingdings" pitchFamily="2" charset="2"/>
              </a:rPr>
              <a:t>, </a:t>
            </a:r>
            <a:r>
              <a:rPr lang="id-ID" altLang="en-US" sz="2000" u="sng" dirty="0">
                <a:ea typeface="ＭＳ Ｐゴシック" panose="020B0600070205080204" pitchFamily="34" charset="-128"/>
                <a:sym typeface="Wingdings" pitchFamily="2" charset="2"/>
              </a:rPr>
              <a:t>Dekrit mengenai tanah dan lahan</a:t>
            </a:r>
            <a:r>
              <a:rPr lang="id-ID" altLang="en-US" sz="2000" dirty="0">
                <a:ea typeface="ＭＳ Ｐゴシック" panose="020B0600070205080204" pitchFamily="34" charset="-128"/>
                <a:sym typeface="Wingdings" pitchFamily="2" charset="2"/>
              </a:rPr>
              <a:t> yang mengakibatkan dilucutinya tuan-tuan tanah dari kekuasaan feodal mereka atas 150 </a:t>
            </a:r>
            <a:r>
              <a:rPr lang="id-ID" altLang="en-US" sz="20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juta </a:t>
            </a:r>
            <a:r>
              <a:rPr lang="id-ID" altLang="en-US" sz="20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h</a:t>
            </a:r>
            <a:r>
              <a:rPr lang="id-ID" altLang="en-US" sz="20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id-ID" altLang="en-US" sz="20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a</a:t>
            </a:r>
            <a:r>
              <a:rPr lang="id-ID" altLang="en-US" sz="20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tanah. </a:t>
            </a:r>
          </a:p>
          <a:p>
            <a:pPr marL="717550" indent="-358775" algn="just">
              <a:buFont typeface="Wingdings" pitchFamily="2" charset="2"/>
              <a:buChar char="Ø"/>
              <a:tabLst>
                <a:tab pos="703263" algn="l"/>
              </a:tabLst>
              <a:defRPr/>
            </a:pPr>
            <a:r>
              <a:rPr lang="id-ID" altLang="en-US" sz="2000" i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Kedua</a:t>
            </a:r>
            <a:r>
              <a:rPr lang="id-ID" altLang="en-US" sz="20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, ditegakkannya </a:t>
            </a:r>
            <a:r>
              <a:rPr lang="id-ID" altLang="en-US" sz="2000" u="sng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Diktatur Partai Komunis</a:t>
            </a:r>
            <a:r>
              <a:rPr lang="id-ID" altLang="en-US" sz="20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yang berakibat pada dilarangnya segala bentuk oposisi.</a:t>
            </a:r>
          </a:p>
          <a:p>
            <a:pPr algn="just">
              <a:defRPr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BB4A866A-3515-4C7A-AA02-D26E28983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5953" name="Content Placeholder 2">
            <a:extLst>
              <a:ext uri="{FF2B5EF4-FFF2-40B4-BE49-F238E27FC236}">
                <a16:creationId xmlns:a16="http://schemas.microsoft.com/office/drawing/2014/main" id="{0C173ECC-52AE-6D47-8513-D223B1D87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163"/>
            <a:ext cx="8229600" cy="6634162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id-ID" altLang="en-US" sz="2400" b="1" dirty="0">
                <a:ea typeface="ＭＳ Ｐゴシック" panose="020B0600070205080204" pitchFamily="34" charset="-128"/>
              </a:rPr>
              <a:t>												</a:t>
            </a:r>
            <a:endParaRPr lang="en-US" altLang="en-US" sz="2400" b="1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2400" b="1" dirty="0">
              <a:ea typeface="ＭＳ Ｐゴシック" panose="020B0600070205080204" pitchFamily="34" charset="-128"/>
            </a:endParaRPr>
          </a:p>
          <a:p>
            <a:pPr marL="0" indent="0" algn="r">
              <a:buFont typeface="Arial" panose="020B0604020202020204" pitchFamily="34" charset="0"/>
              <a:buNone/>
              <a:defRPr/>
            </a:pPr>
            <a:r>
              <a:rPr lang="id-ID" altLang="en-US" sz="2400" b="1" dirty="0">
                <a:ea typeface="ＭＳ Ｐゴシック" panose="020B0600070205080204" pitchFamily="34" charset="-128"/>
              </a:rPr>
              <a:t>Zaman IDEOLOGI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Perang Dunia II </a:t>
            </a:r>
            <a:r>
              <a:rPr lang="en-US" altLang="en-US" sz="2400" dirty="0">
                <a:ea typeface="ＭＳ Ｐゴシック" panose="020B0600070205080204" pitchFamily="34" charset="-128"/>
              </a:rPr>
              <a:t>(PD II)</a:t>
            </a:r>
          </a:p>
          <a:p>
            <a:pPr algn="just">
              <a:defRPr/>
            </a:pPr>
            <a:r>
              <a:rPr lang="en-US" altLang="en-US" sz="2000" dirty="0" err="1">
                <a:ea typeface="ＭＳ Ｐゴシック" panose="020B0600070205080204" pitchFamily="34" charset="-128"/>
              </a:rPr>
              <a:t>Penyebab</a:t>
            </a:r>
            <a:r>
              <a:rPr lang="en-US" altLang="en-US" sz="2000" dirty="0">
                <a:ea typeface="ＭＳ Ｐゴシック" panose="020B0600070205080204" pitchFamily="34" charset="-128"/>
              </a:rPr>
              <a:t>: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Wehrmacht</a:t>
            </a:r>
            <a:r>
              <a:rPr lang="en-US" altLang="en-US" sz="2000" dirty="0">
                <a:ea typeface="ＭＳ Ｐゴシック" panose="020B0600070205080204" pitchFamily="34" charset="-128"/>
              </a:rPr>
              <a:t> (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Angkatan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Bersenjata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Jerman</a:t>
            </a:r>
            <a:r>
              <a:rPr lang="en-US" altLang="en-US" sz="2000" dirty="0">
                <a:ea typeface="ＭＳ Ｐゴシック" panose="020B0600070205080204" pitchFamily="34" charset="-128"/>
              </a:rPr>
              <a:t>)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menyerbu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Polandia</a:t>
            </a:r>
            <a:r>
              <a:rPr lang="en-US" altLang="en-US" sz="2000" dirty="0">
                <a:ea typeface="ＭＳ Ｐゴシック" panose="020B0600070205080204" pitchFamily="34" charset="-128"/>
              </a:rPr>
              <a:t>.</a:t>
            </a:r>
          </a:p>
          <a:p>
            <a:pPr algn="just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“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Tujuan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suci</a:t>
            </a:r>
            <a:r>
              <a:rPr lang="en-US" altLang="en-US" sz="2000" dirty="0">
                <a:ea typeface="ＭＳ Ｐゴシック" panose="020B0600070205080204" pitchFamily="34" charset="-128"/>
              </a:rPr>
              <a:t>”: </a:t>
            </a:r>
            <a:r>
              <a:rPr lang="en-US" altLang="en-US" sz="2000" b="1" i="1" dirty="0">
                <a:ea typeface="ＭＳ Ｐゴシック" panose="020B0600070205080204" pitchFamily="34" charset="-128"/>
              </a:rPr>
              <a:t>Entente</a:t>
            </a:r>
            <a:r>
              <a:rPr lang="en-US" altLang="en-US" sz="2000" dirty="0">
                <a:ea typeface="ＭＳ Ｐゴシック" panose="020B0600070205080204" pitchFamily="34" charset="-128"/>
              </a:rPr>
              <a:t> (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Sekutu</a:t>
            </a:r>
            <a:r>
              <a:rPr lang="en-US" altLang="en-US" sz="2000" dirty="0">
                <a:ea typeface="ＭＳ Ｐゴシック" panose="020B0600070205080204" pitchFamily="34" charset="-128"/>
              </a:rPr>
              <a:t>) </a:t>
            </a:r>
            <a:r>
              <a:rPr lang="en-US" altLang="en-US" sz="2000" i="1" dirty="0" err="1">
                <a:ea typeface="ＭＳ Ｐゴシック" panose="020B0600070205080204" pitchFamily="34" charset="-128"/>
              </a:rPr>
              <a:t>berperang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 demi 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membela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demokrasi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kemerdekaan</a:t>
            </a:r>
            <a:r>
              <a:rPr lang="en-US" altLang="en-US" sz="2000" dirty="0">
                <a:ea typeface="ＭＳ Ｐゴシック" panose="020B0600070205080204" pitchFamily="34" charset="-128"/>
              </a:rPr>
              <a:t>;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sedangkan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b="1" i="1" dirty="0">
                <a:ea typeface="ＭＳ Ｐゴシック" panose="020B0600070205080204" pitchFamily="34" charset="-128"/>
              </a:rPr>
              <a:t>Axis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i="1" dirty="0" err="1">
                <a:ea typeface="ＭＳ Ｐゴシック" panose="020B0600070205080204" pitchFamily="34" charset="-128"/>
              </a:rPr>
              <a:t>berperang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i="1" dirty="0" err="1">
                <a:ea typeface="ＭＳ Ｐゴシック" panose="020B0600070205080204" pitchFamily="34" charset="-128"/>
              </a:rPr>
              <a:t>untuk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menegakkan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keadilan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ea typeface="ＭＳ Ｐゴシック" panose="020B0600070205080204" pitchFamily="34" charset="-128"/>
              </a:rPr>
              <a:t>(yang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diabaikan</a:t>
            </a:r>
            <a:r>
              <a:rPr lang="en-US" altLang="en-US" sz="2000" dirty="0">
                <a:ea typeface="ＭＳ Ｐゴシック" panose="020B0600070205080204" pitchFamily="34" charset="-128"/>
              </a:rPr>
              <a:t> di Versailles) 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hak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hidup</a:t>
            </a:r>
            <a:r>
              <a:rPr lang="en-US" altLang="en-US" sz="2000" dirty="0">
                <a:ea typeface="ＭＳ Ｐゴシック" panose="020B0600070205080204" pitchFamily="34" charset="-128"/>
              </a:rPr>
              <a:t>.</a:t>
            </a:r>
          </a:p>
          <a:p>
            <a:pPr algn="just">
              <a:defRPr/>
            </a:pPr>
            <a:r>
              <a:rPr lang="en-US" altLang="en-US" sz="2000" dirty="0" err="1">
                <a:ea typeface="ＭＳ Ｐゴシック" panose="020B0600070205080204" pitchFamily="34" charset="-128"/>
              </a:rPr>
              <a:t>Kemenangan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Sekutu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menjadi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lambang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kemenangan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dari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kekuatan-kekuatan</a:t>
            </a:r>
            <a:r>
              <a:rPr lang="en-US" altLang="en-US" sz="2000" dirty="0">
                <a:ea typeface="ＭＳ Ｐゴシック" panose="020B0600070205080204" pitchFamily="34" charset="-128"/>
              </a:rPr>
              <a:t> dunia yang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demokratis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terhadap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rezim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diktatur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fasis</a:t>
            </a:r>
            <a:r>
              <a:rPr lang="en-US" altLang="en-US" sz="20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rasial</a:t>
            </a:r>
            <a:r>
              <a:rPr lang="en-US" altLang="en-US" sz="2000" dirty="0">
                <a:ea typeface="ＭＳ Ｐゴシック" panose="020B0600070205080204" pitchFamily="34" charset="-128"/>
              </a:rPr>
              <a:t>.  </a:t>
            </a:r>
          </a:p>
          <a:p>
            <a:pPr algn="just">
              <a:defRPr/>
            </a:pPr>
            <a:r>
              <a:rPr lang="en-US" altLang="en-US" sz="2000" dirty="0" err="1">
                <a:ea typeface="ＭＳ Ｐゴシック" panose="020B0600070205080204" pitchFamily="34" charset="-128"/>
              </a:rPr>
              <a:t>Sementara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itu</a:t>
            </a:r>
            <a:r>
              <a:rPr lang="en-US" altLang="en-US" sz="2000" dirty="0">
                <a:ea typeface="ＭＳ Ｐゴシック" panose="020B0600070205080204" pitchFamily="34" charset="-128"/>
              </a:rPr>
              <a:t> di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tubuh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Sekutu</a:t>
            </a:r>
            <a:r>
              <a:rPr lang="en-US" altLang="en-US" sz="2000" dirty="0">
                <a:ea typeface="ＭＳ Ｐゴシック" panose="020B0600070205080204" pitchFamily="34" charset="-128"/>
              </a:rPr>
              <a:t> juga 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mulai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ada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pertentangan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antara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blok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Eropa</a:t>
            </a:r>
            <a:r>
              <a:rPr lang="en-US" altLang="en-US" sz="2000" dirty="0">
                <a:ea typeface="ＭＳ Ｐゴシック" panose="020B0600070205080204" pitchFamily="34" charset="-128"/>
              </a:rPr>
              <a:t> Barat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2000" dirty="0">
                <a:ea typeface="ＭＳ Ｐゴシック" panose="020B0600070205080204" pitchFamily="34" charset="-128"/>
              </a:rPr>
              <a:t> Amerika Utara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dengan</a:t>
            </a:r>
            <a:r>
              <a:rPr lang="en-US" altLang="en-US" sz="2000" dirty="0">
                <a:ea typeface="ＭＳ Ｐゴシック" panose="020B0600070205080204" pitchFamily="34" charset="-128"/>
              </a:rPr>
              <a:t> Blok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Eropa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Timur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2000" dirty="0">
                <a:ea typeface="ＭＳ Ｐゴシック" panose="020B0600070205080204" pitchFamily="34" charset="-128"/>
              </a:rPr>
              <a:t> Soviet</a:t>
            </a:r>
          </a:p>
          <a:p>
            <a:pPr algn="just">
              <a:defRPr/>
            </a:pPr>
            <a:r>
              <a:rPr lang="en-US" altLang="en-US" sz="2000" b="1" dirty="0" err="1">
                <a:ea typeface="ＭＳ Ｐゴシック" panose="020B0600070205080204" pitchFamily="34" charset="-128"/>
              </a:rPr>
              <a:t>Penaklukan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 err="1">
                <a:ea typeface="ＭＳ Ｐゴシック" panose="020B0600070205080204" pitchFamily="34" charset="-128"/>
              </a:rPr>
              <a:t>Jerman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, </a:t>
            </a:r>
            <a:r>
              <a:rPr lang="en-US" altLang="en-US" sz="2000" b="1" dirty="0" err="1">
                <a:ea typeface="ＭＳ Ｐゴシック" panose="020B0600070205080204" pitchFamily="34" charset="-128"/>
              </a:rPr>
              <a:t>Jepang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, </a:t>
            </a:r>
            <a:r>
              <a:rPr lang="en-US" altLang="en-US" sz="2000" b="1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Italia di </a:t>
            </a:r>
            <a:r>
              <a:rPr lang="en-US" altLang="en-US" sz="2000" b="1" dirty="0" err="1">
                <a:ea typeface="ＭＳ Ｐゴシック" panose="020B0600070205080204" pitchFamily="34" charset="-128"/>
              </a:rPr>
              <a:t>akhir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PD II </a:t>
            </a:r>
            <a:r>
              <a:rPr lang="en-US" altLang="en-US" sz="2000" b="1" dirty="0" err="1">
                <a:ea typeface="ＭＳ Ｐゴシック" panose="020B0600070205080204" pitchFamily="34" charset="-128"/>
              </a:rPr>
              <a:t>melahirkan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 err="1">
                <a:ea typeface="ＭＳ Ｐゴシック" panose="020B0600070205080204" pitchFamily="34" charset="-128"/>
              </a:rPr>
              <a:t>pendirian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 err="1">
                <a:ea typeface="ＭＳ Ｐゴシック" panose="020B0600070205080204" pitchFamily="34" charset="-128"/>
              </a:rPr>
              <a:t>negara-negara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 err="1">
                <a:ea typeface="ＭＳ Ｐゴシック" panose="020B0600070205080204" pitchFamily="34" charset="-128"/>
              </a:rPr>
              <a:t>baru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, </a:t>
            </a:r>
            <a:r>
              <a:rPr lang="en-US" altLang="en-US" sz="2000" b="1" dirty="0" err="1">
                <a:ea typeface="ＭＳ Ｐゴシック" panose="020B0600070205080204" pitchFamily="34" charset="-128"/>
              </a:rPr>
              <a:t>terutama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 err="1">
                <a:ea typeface="ＭＳ Ｐゴシック" panose="020B0600070205080204" pitchFamily="34" charset="-128"/>
              </a:rPr>
              <a:t>pendirian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 err="1">
                <a:ea typeface="ＭＳ Ｐゴシック" panose="020B0600070205080204" pitchFamily="34" charset="-128"/>
              </a:rPr>
              <a:t>negara-negara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Asia </a:t>
            </a:r>
            <a:r>
              <a:rPr lang="en-US" altLang="en-US" sz="2000" b="1" dirty="0" err="1">
                <a:ea typeface="ＭＳ Ｐゴシック" panose="020B0600070205080204" pitchFamily="34" charset="-128"/>
              </a:rPr>
              <a:t>dengan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 err="1">
                <a:ea typeface="ＭＳ Ｐゴシック" panose="020B0600070205080204" pitchFamily="34" charset="-128"/>
              </a:rPr>
              <a:t>membangkitkan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‘</a:t>
            </a:r>
            <a:r>
              <a:rPr lang="en-US" altLang="en-US" sz="2000" b="1" dirty="0" err="1">
                <a:ea typeface="ＭＳ Ｐゴシック" panose="020B0600070205080204" pitchFamily="34" charset="-128"/>
              </a:rPr>
              <a:t>nasionalisme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’.  </a:t>
            </a:r>
          </a:p>
          <a:p>
            <a:pPr algn="just">
              <a:defRPr/>
            </a:pPr>
            <a:r>
              <a:rPr lang="en-US" altLang="en-US" sz="2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Ternyata</a:t>
            </a:r>
            <a:r>
              <a:rPr lang="en-US" altLang="en-US" sz="2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proses de-</a:t>
            </a:r>
            <a:r>
              <a:rPr lang="en-US" altLang="en-US" sz="2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kolonisasi</a:t>
            </a:r>
            <a:r>
              <a:rPr lang="en-US" altLang="en-US" sz="2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ini</a:t>
            </a:r>
            <a:r>
              <a:rPr lang="en-US" altLang="en-US" sz="2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mendorong</a:t>
            </a:r>
            <a:r>
              <a:rPr lang="en-US" altLang="en-US" sz="2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proses </a:t>
            </a:r>
            <a:r>
              <a:rPr lang="en-US" altLang="en-US" sz="2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emansipasi</a:t>
            </a:r>
            <a:r>
              <a:rPr lang="en-US" altLang="en-US" sz="2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global, </a:t>
            </a:r>
            <a:r>
              <a:rPr lang="en-US" altLang="en-US" sz="20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cth</a:t>
            </a:r>
            <a:r>
              <a:rPr lang="en-US" altLang="en-US" sz="2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.: </a:t>
            </a:r>
            <a:r>
              <a:rPr lang="en-US" altLang="en-US" sz="2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Perancis</a:t>
            </a:r>
            <a:r>
              <a:rPr lang="en-US" altLang="en-US" sz="2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sadar</a:t>
            </a:r>
            <a:r>
              <a:rPr lang="en-US" altLang="en-US" sz="2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bahwa</a:t>
            </a:r>
            <a:r>
              <a:rPr lang="en-US" altLang="en-US" sz="2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prinsip</a:t>
            </a:r>
            <a:r>
              <a:rPr lang="en-US" altLang="en-US" sz="2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Revolusi </a:t>
            </a:r>
            <a:r>
              <a:rPr lang="en-US" altLang="en-US" sz="2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Perancis</a:t>
            </a:r>
            <a:r>
              <a:rPr lang="en-US" altLang="en-US" sz="2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1789 </a:t>
            </a:r>
            <a:r>
              <a:rPr lang="en-US" altLang="en-US" sz="2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memang</a:t>
            </a:r>
            <a:r>
              <a:rPr lang="en-US" altLang="en-US" sz="2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sah</a:t>
            </a:r>
            <a:r>
              <a:rPr lang="en-US" altLang="en-US" sz="2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dan</a:t>
            </a:r>
            <a:r>
              <a:rPr lang="en-US" altLang="en-US" sz="2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berlaku</a:t>
            </a:r>
            <a:r>
              <a:rPr lang="en-US" altLang="en-US" sz="2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untuk</a:t>
            </a:r>
            <a:r>
              <a:rPr lang="en-US" altLang="en-US" sz="2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bangsa-bangsa</a:t>
            </a:r>
            <a:r>
              <a:rPr lang="en-US" altLang="en-US" sz="2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lain</a:t>
            </a:r>
            <a:r>
              <a:rPr lang="en-US" altLang="en-US" sz="2000" dirty="0">
                <a:ea typeface="ＭＳ Ｐゴシック" panose="020B0600070205080204" pitchFamily="34" charset="-128"/>
              </a:rPr>
              <a:t>.</a:t>
            </a:r>
          </a:p>
          <a:p>
            <a:pPr algn="just">
              <a:defRPr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algn="just">
              <a:defRPr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0" indent="0" algn="just"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529B3B8A-A0A3-4B86-8231-E4E65914C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2577" name="Content Placeholder 2">
            <a:extLst>
              <a:ext uri="{FF2B5EF4-FFF2-40B4-BE49-F238E27FC236}">
                <a16:creationId xmlns:a16="http://schemas.microsoft.com/office/drawing/2014/main" id="{DCD7386D-E588-D849-A2DA-34FD59B12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163"/>
            <a:ext cx="8229600" cy="6634162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id-ID" altLang="en-US" sz="2400" b="1" dirty="0">
                <a:ea typeface="ＭＳ Ｐゴシック" panose="020B0600070205080204" pitchFamily="34" charset="-128"/>
              </a:rPr>
              <a:t>												</a:t>
            </a:r>
            <a:endParaRPr lang="en-US" altLang="en-US" sz="2400" b="1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2400" b="1" dirty="0">
              <a:ea typeface="ＭＳ Ｐゴシック" panose="020B0600070205080204" pitchFamily="34" charset="-128"/>
            </a:endParaRPr>
          </a:p>
          <a:p>
            <a:pPr marL="0" indent="0" algn="r">
              <a:buFont typeface="Arial" panose="020B0604020202020204" pitchFamily="34" charset="0"/>
              <a:buNone/>
              <a:defRPr/>
            </a:pPr>
            <a:r>
              <a:rPr lang="id-ID" altLang="en-US" sz="2400" b="1" dirty="0">
                <a:ea typeface="ＭＳ Ｐゴシック" panose="020B0600070205080204" pitchFamily="34" charset="-128"/>
              </a:rPr>
              <a:t>Zaman IDEOLOGI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n-US" altLang="en-US" sz="24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Perang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Dingin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algn="just">
              <a:defRPr/>
            </a:pPr>
            <a:r>
              <a:rPr lang="en-US" altLang="en-US" sz="2400" dirty="0" err="1">
                <a:ea typeface="ＭＳ Ｐゴシック" panose="020B0600070205080204" pitchFamily="34" charset="-128"/>
              </a:rPr>
              <a:t>Istilah</a:t>
            </a:r>
            <a:r>
              <a:rPr lang="en-US" altLang="en-US" sz="2400" dirty="0">
                <a:ea typeface="ＭＳ Ｐゴシック" panose="020B0600070205080204" pitchFamily="34" charset="-128"/>
              </a:rPr>
              <a:t> “</a:t>
            </a:r>
            <a:r>
              <a:rPr lang="en-US" altLang="en-US" sz="2400" b="1" dirty="0" err="1">
                <a:ea typeface="ＭＳ Ｐゴシック" panose="020B0600070205080204" pitchFamily="34" charset="-128"/>
              </a:rPr>
              <a:t>Perang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b="1" dirty="0" err="1">
                <a:ea typeface="ＭＳ Ｐゴシック" panose="020B0600070205080204" pitchFamily="34" charset="-128"/>
              </a:rPr>
              <a:t>Dingin</a:t>
            </a:r>
            <a:r>
              <a:rPr lang="en-US" altLang="en-US" sz="2400" dirty="0">
                <a:ea typeface="ＭＳ Ｐゴシック" panose="020B0600070205080204" pitchFamily="34" charset="-128"/>
              </a:rPr>
              <a:t>”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diperkenalkan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pertama</a:t>
            </a:r>
            <a:r>
              <a:rPr lang="en-US" altLang="en-US" sz="2400" dirty="0">
                <a:ea typeface="ＭＳ Ｐゴシック" panose="020B0600070205080204" pitchFamily="34" charset="-128"/>
              </a:rPr>
              <a:t> kali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oleh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Bernard Baruch</a:t>
            </a:r>
            <a:r>
              <a:rPr lang="en-US" altLang="en-US" sz="2400" dirty="0">
                <a:ea typeface="ＭＳ Ｐゴシック" panose="020B0600070205080204" pitchFamily="34" charset="-128"/>
              </a:rPr>
              <a:t>,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seorang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bankir</a:t>
            </a:r>
            <a:r>
              <a:rPr lang="en-US" altLang="en-US" sz="2400" dirty="0">
                <a:ea typeface="ＭＳ Ｐゴシック" panose="020B0600070205080204" pitchFamily="34" charset="-128"/>
              </a:rPr>
              <a:t> di New York yang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me</a:t>
            </a:r>
            <a:r>
              <a:rPr lang="en-US" altLang="en-US" sz="2400" u="sng" dirty="0" err="1">
                <a:ea typeface="ＭＳ Ｐゴシック" panose="020B0600070205080204" pitchFamily="34" charset="-128"/>
              </a:rPr>
              <a:t>respon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perkembangan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politik</a:t>
            </a:r>
            <a:r>
              <a:rPr lang="en-US" altLang="en-US" sz="2400" dirty="0">
                <a:ea typeface="ＭＳ Ｐゴシック" panose="020B0600070205080204" pitchFamily="34" charset="-128"/>
              </a:rPr>
              <a:t> dunia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setelah</a:t>
            </a:r>
            <a:r>
              <a:rPr lang="en-US" altLang="en-US" sz="2400" dirty="0">
                <a:ea typeface="ＭＳ Ｐゴシック" panose="020B0600070205080204" pitchFamily="34" charset="-128"/>
              </a:rPr>
              <a:t> PD II.</a:t>
            </a:r>
          </a:p>
          <a:p>
            <a:pPr algn="just">
              <a:defRPr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algn="just">
              <a:defRPr/>
            </a:pPr>
            <a:r>
              <a:rPr lang="en-US" altLang="en-US" sz="2400" dirty="0" err="1">
                <a:ea typeface="ＭＳ Ｐゴシック" panose="020B0600070205080204" pitchFamily="34" charset="-128"/>
              </a:rPr>
              <a:t>Perkembangan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politik</a:t>
            </a:r>
            <a:r>
              <a:rPr lang="en-US" altLang="en-US" sz="2400" dirty="0">
                <a:ea typeface="ＭＳ Ｐゴシック" panose="020B0600070205080204" pitchFamily="34" charset="-128"/>
              </a:rPr>
              <a:t>: </a:t>
            </a:r>
            <a:r>
              <a:rPr lang="en-US" altLang="en-US" sz="2400" b="1" dirty="0" err="1">
                <a:ea typeface="ＭＳ Ｐゴシック" panose="020B0600070205080204" pitchFamily="34" charset="-128"/>
              </a:rPr>
              <a:t>pertentangan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atau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perang</a:t>
            </a:r>
            <a:r>
              <a:rPr lang="en-US" altLang="en-US" sz="2400" dirty="0">
                <a:ea typeface="ＭＳ Ｐゴシック" panose="020B0600070205080204" pitchFamily="34" charset="-128"/>
              </a:rPr>
              <a:t>) </a:t>
            </a:r>
            <a:r>
              <a:rPr lang="en-US" altLang="en-US" sz="2400" b="1" dirty="0" err="1">
                <a:ea typeface="ＭＳ Ｐゴシック" panose="020B0600070205080204" pitchFamily="34" charset="-128"/>
              </a:rPr>
              <a:t>ideologis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antara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Blok Barat</a:t>
            </a:r>
            <a:r>
              <a:rPr lang="en-US" altLang="en-US" sz="2400" dirty="0">
                <a:ea typeface="ＭＳ Ｐゴシック" panose="020B0600070205080204" pitchFamily="34" charset="-128"/>
              </a:rPr>
              <a:t> 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dengan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Demokrasi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Liberalisme</a:t>
            </a:r>
            <a:r>
              <a:rPr lang="en-US" altLang="en-US" sz="2400" dirty="0">
                <a:ea typeface="ＭＳ Ｐゴシック" panose="020B0600070205080204" pitchFamily="34" charset="-128"/>
              </a:rPr>
              <a:t>,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ekonomi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kapitalis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persaingan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bebas</a:t>
            </a:r>
            <a:r>
              <a:rPr lang="en-US" altLang="en-US" sz="2400" dirty="0">
                <a:ea typeface="ＭＳ Ｐゴシック" panose="020B0600070205080204" pitchFamily="34" charset="-128"/>
              </a:rPr>
              <a:t>)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Blok </a:t>
            </a:r>
            <a:r>
              <a:rPr lang="en-US" altLang="en-US" sz="2400" b="1" dirty="0" err="1">
                <a:ea typeface="ＭＳ Ｐゴシック" panose="020B0600070205080204" pitchFamily="34" charset="-128"/>
              </a:rPr>
              <a:t>Timur</a:t>
            </a:r>
            <a:r>
              <a:rPr lang="en-US" altLang="en-US" sz="2400" dirty="0">
                <a:ea typeface="ＭＳ Ｐゴシック" panose="020B0600070205080204" pitchFamily="34" charset="-128"/>
              </a:rPr>
              <a:t> (yang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dogmatik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terhadap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diktatur</a:t>
            </a:r>
            <a:r>
              <a:rPr lang="en-US" altLang="en-US" sz="24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otoriter</a:t>
            </a:r>
            <a:r>
              <a:rPr lang="en-US" altLang="en-US" sz="2400" dirty="0">
                <a:ea typeface="ＭＳ Ｐゴシック" panose="020B0600070205080204" pitchFamily="34" charset="-128"/>
              </a:rPr>
              <a:t>,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ekonomi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sosialis</a:t>
            </a:r>
            <a:r>
              <a:rPr lang="en-US" altLang="en-US" sz="24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terencana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secara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terpusat</a:t>
            </a:r>
            <a:r>
              <a:rPr lang="en-US" altLang="en-US" sz="2400" dirty="0">
                <a:ea typeface="ＭＳ Ｐゴシック" panose="020B0600070205080204" pitchFamily="34" charset="-128"/>
              </a:rPr>
              <a:t>). [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vide</a:t>
            </a:r>
            <a:r>
              <a:rPr lang="en-US" altLang="en-US" sz="2400" dirty="0">
                <a:ea typeface="ＭＳ Ｐゴシック" panose="020B0600070205080204" pitchFamily="34" charset="-128"/>
              </a:rPr>
              <a:t> Indonesia: non-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blok</a:t>
            </a:r>
            <a:r>
              <a:rPr lang="en-US" altLang="en-US" sz="2400" dirty="0">
                <a:ea typeface="ＭＳ Ｐゴシック" panose="020B0600070205080204" pitchFamily="34" charset="-128"/>
              </a:rPr>
              <a:t>]</a:t>
            </a:r>
          </a:p>
          <a:p>
            <a:pPr algn="just">
              <a:defRPr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algn="just">
              <a:defRPr/>
            </a:pPr>
            <a:r>
              <a:rPr lang="en-US" altLang="en-US" sz="2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Adanya</a:t>
            </a:r>
            <a:r>
              <a:rPr lang="en-US" altLang="en-US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fenomena</a:t>
            </a:r>
            <a:r>
              <a:rPr lang="en-US" altLang="en-US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: </a:t>
            </a:r>
            <a:r>
              <a:rPr lang="en-US" altLang="en-US" sz="2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ketidak-adilan</a:t>
            </a:r>
            <a:r>
              <a:rPr lang="en-US" altLang="en-US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global: </a:t>
            </a:r>
            <a:r>
              <a:rPr lang="en-US" altLang="en-US" sz="2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kesenjangan</a:t>
            </a:r>
            <a:r>
              <a:rPr lang="en-US" altLang="en-US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kaya-</a:t>
            </a:r>
            <a:r>
              <a:rPr lang="en-US" altLang="en-US" sz="2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miskin</a:t>
            </a:r>
            <a:r>
              <a:rPr lang="en-US" altLang="en-US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yang </a:t>
            </a:r>
            <a:r>
              <a:rPr lang="en-US" altLang="en-US" sz="2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kontras</a:t>
            </a:r>
            <a:r>
              <a:rPr lang="en-US" altLang="en-US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dan</a:t>
            </a:r>
            <a:r>
              <a:rPr lang="en-US" altLang="en-US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kontradiktif</a:t>
            </a:r>
            <a:r>
              <a:rPr lang="en-US" altLang="en-US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.</a:t>
            </a:r>
          </a:p>
          <a:p>
            <a:pPr marL="0" indent="0" algn="just"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DB100549-EA8D-4F02-BD4A-DCFE831B1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8721" name="Title 1">
            <a:extLst>
              <a:ext uri="{FF2B5EF4-FFF2-40B4-BE49-F238E27FC236}">
                <a16:creationId xmlns:a16="http://schemas.microsoft.com/office/drawing/2014/main" id="{D4FA1153-90B0-124C-A436-2CE71B74F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566" y="60325"/>
            <a:ext cx="5591503" cy="869950"/>
          </a:xfrm>
        </p:spPr>
        <p:txBody>
          <a:bodyPr/>
          <a:lstStyle/>
          <a:p>
            <a:pPr algn="r"/>
            <a:r>
              <a:rPr lang="en-US" altLang="en-US" sz="2000" b="1" dirty="0" err="1">
                <a:ea typeface="ＭＳ Ｐゴシック" panose="020B0600070205080204" pitchFamily="34" charset="-128"/>
              </a:rPr>
              <a:t>sekilas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 err="1">
                <a:ea typeface="ＭＳ Ｐゴシック" panose="020B0600070205080204" pitchFamily="34" charset="-128"/>
              </a:rPr>
              <a:t>sejarah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 err="1">
                <a:ea typeface="ＭＳ Ｐゴシック" panose="020B0600070205080204" pitchFamily="34" charset="-128"/>
              </a:rPr>
              <a:t>pemikiran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 err="1">
                <a:ea typeface="ＭＳ Ｐゴシック" panose="020B0600070205080204" pitchFamily="34" charset="-128"/>
              </a:rPr>
              <a:t>mengenai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 err="1">
                <a:ea typeface="ＭＳ Ｐゴシック" panose="020B0600070205080204" pitchFamily="34" charset="-128"/>
              </a:rPr>
              <a:t>hukum</a:t>
            </a:r>
            <a:br>
              <a:rPr lang="en-US" altLang="en-US" sz="1600" b="1" dirty="0">
                <a:ea typeface="ＭＳ Ｐゴシック" panose="020B0600070205080204" pitchFamily="34" charset="-128"/>
              </a:rPr>
            </a:br>
            <a:r>
              <a:rPr lang="id-ID" altLang="en-US" sz="1100" dirty="0">
                <a:ea typeface="ＭＳ Ｐゴシック" panose="020B0600070205080204" pitchFamily="34" charset="-128"/>
              </a:rPr>
              <a:t>Sekilas pengenalan Filsafat Hukum dalam perspektif historis, ditujukan untuk melihat perkembangan ide-ide tentang hukum dari masa ke masa.  Mengenal bagaimana orang mulai berpikir tentang hukum dan bagimana pikiran-pikiran berubah-ubah dari 1 (satu) ide ke ide lainnya.</a:t>
            </a:r>
            <a:endParaRPr lang="en-US" altLang="en-US" sz="1100" dirty="0">
              <a:ea typeface="ＭＳ Ｐゴシック" panose="020B0600070205080204" pitchFamily="34" charset="-128"/>
            </a:endParaRP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443DD01A-97B0-5147-BB5B-7D5154D17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30275"/>
            <a:ext cx="8229600" cy="5927725"/>
          </a:xfrm>
        </p:spPr>
        <p:txBody>
          <a:bodyPr/>
          <a:lstStyle/>
          <a:p>
            <a:pPr algn="just">
              <a:buFont typeface="Calibri" panose="020F0502020204030204" pitchFamily="34" charset="0"/>
              <a:buAutoNum type="arabicPeriod"/>
              <a:defRPr/>
            </a:pPr>
            <a:r>
              <a:rPr lang="en-US" altLang="en-US" sz="1700" dirty="0">
                <a:ea typeface="ＭＳ Ｐゴシック" panose="020B0600070205080204" pitchFamily="34" charset="-128"/>
              </a:rPr>
              <a:t>Zaman YUNANI KUNO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1700" dirty="0">
                <a:ea typeface="ＭＳ Ｐゴシック" panose="020B0600070205080204" pitchFamily="34" charset="-128"/>
              </a:rPr>
              <a:t>	(Solon,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Sokrates</a:t>
            </a:r>
            <a:r>
              <a:rPr lang="en-US" altLang="en-US" sz="1700" dirty="0">
                <a:ea typeface="ＭＳ Ｐゴシック" panose="020B0600070205080204" pitchFamily="34" charset="-128"/>
              </a:rPr>
              <a:t>, Plato,  Aristoteles,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Kaum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Stoa</a:t>
            </a:r>
            <a:r>
              <a:rPr lang="en-US" altLang="en-US" sz="1700" dirty="0">
                <a:ea typeface="ＭＳ Ｐゴシック" panose="020B0600070205080204" pitchFamily="34" charset="-128"/>
              </a:rPr>
              <a:t>)</a:t>
            </a:r>
          </a:p>
          <a:p>
            <a:pPr algn="just">
              <a:buFont typeface="Calibri" panose="020F0502020204030204" pitchFamily="34" charset="0"/>
              <a:buAutoNum type="arabicPeriod" startAt="2"/>
              <a:defRPr/>
            </a:pPr>
            <a:r>
              <a:rPr lang="en-US" altLang="en-US" sz="1700" dirty="0">
                <a:ea typeface="ＭＳ Ｐゴシック" panose="020B0600070205080204" pitchFamily="34" charset="-128"/>
              </a:rPr>
              <a:t>Zaman ROMAWI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1700" dirty="0">
                <a:ea typeface="ＭＳ Ｐゴシック" panose="020B0600070205080204" pitchFamily="34" charset="-128"/>
              </a:rPr>
              <a:t>	(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Awal</a:t>
            </a:r>
            <a:r>
              <a:rPr lang="en-US" altLang="en-US" sz="1700" dirty="0">
                <a:ea typeface="ＭＳ Ｐゴシック" panose="020B0600070205080204" pitchFamily="34" charset="-128"/>
              </a:rPr>
              <a:t> proses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legislasi</a:t>
            </a:r>
            <a:r>
              <a:rPr lang="en-US" altLang="en-US" sz="1700" dirty="0">
                <a:ea typeface="ＭＳ Ｐゴシック" panose="020B0600070205080204" pitchFamily="34" charset="-128"/>
              </a:rPr>
              <a:t>, Cicero,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Yustinianus</a:t>
            </a:r>
            <a:r>
              <a:rPr lang="en-US" altLang="en-US" sz="1700" dirty="0">
                <a:ea typeface="ＭＳ Ｐゴシック" panose="020B0600070205080204" pitchFamily="34" charset="-128"/>
              </a:rPr>
              <a:t> I)</a:t>
            </a:r>
          </a:p>
          <a:p>
            <a:pPr algn="just">
              <a:buFont typeface="Calibri" panose="020F0502020204030204" pitchFamily="34" charset="0"/>
              <a:buAutoNum type="arabicPeriod" startAt="3"/>
              <a:defRPr/>
            </a:pPr>
            <a:r>
              <a:rPr lang="en-US" altLang="en-US" sz="1700" dirty="0">
                <a:ea typeface="ＭＳ Ｐゴシック" panose="020B0600070205080204" pitchFamily="34" charset="-128"/>
              </a:rPr>
              <a:t>Abad PERTENGAHAN</a:t>
            </a:r>
          </a:p>
          <a:p>
            <a:pPr marL="368300" lvl="1" indent="0" algn="just">
              <a:buFont typeface="Arial" panose="020B0604020202020204" pitchFamily="34" charset="0"/>
              <a:buNone/>
              <a:defRPr/>
            </a:pPr>
            <a:r>
              <a:rPr lang="en-US" altLang="en-US" sz="1700" dirty="0">
                <a:ea typeface="ＭＳ Ｐゴシック" panose="020B0600070205080204" pitchFamily="34" charset="-128"/>
              </a:rPr>
              <a:t>(Wahyu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sebagai</a:t>
            </a:r>
            <a:r>
              <a:rPr lang="en-US" altLang="en-US" sz="1700" dirty="0">
                <a:ea typeface="ＭＳ Ｐゴシック" panose="020B0600070205080204" pitchFamily="34" charset="-128"/>
              </a:rPr>
              <a:t>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doktrin</a:t>
            </a:r>
            <a:r>
              <a:rPr lang="en-US" altLang="en-US" sz="1700" dirty="0">
                <a:ea typeface="ＭＳ Ｐゴシック" panose="020B0600070205080204" pitchFamily="34" charset="-128"/>
              </a:rPr>
              <a:t>, Magna Carta,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Skolastisisme</a:t>
            </a:r>
            <a:r>
              <a:rPr lang="en-US" altLang="en-US" sz="1700" dirty="0">
                <a:ea typeface="ＭＳ Ｐゴシック" panose="020B0600070205080204" pitchFamily="34" charset="-128"/>
              </a:rPr>
              <a:t>)</a:t>
            </a:r>
          </a:p>
          <a:p>
            <a:pPr algn="just">
              <a:buFont typeface="Calibri" panose="020F0502020204030204" pitchFamily="34" charset="0"/>
              <a:buAutoNum type="arabicPeriod" startAt="3"/>
              <a:defRPr/>
            </a:pPr>
            <a:r>
              <a:rPr lang="en-US" altLang="en-US" sz="1700" dirty="0">
                <a:ea typeface="ＭＳ Ｐゴシック" panose="020B0600070205080204" pitchFamily="34" charset="-128"/>
              </a:rPr>
              <a:t>Zaman RENAISSANCE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1700" dirty="0">
                <a:ea typeface="ＭＳ Ｐゴシック" panose="020B0600070205080204" pitchFamily="34" charset="-128"/>
              </a:rPr>
              <a:t>	(Niccolo Machiavelli, Martin Luther, Jean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Bodin</a:t>
            </a:r>
            <a:r>
              <a:rPr lang="en-US" altLang="en-US" sz="1700" dirty="0">
                <a:ea typeface="ＭＳ Ｐゴシック" panose="020B0600070205080204" pitchFamily="34" charset="-128"/>
              </a:rPr>
              <a:t>, Hugo Grotius, Thomas Hobbes)</a:t>
            </a:r>
          </a:p>
          <a:p>
            <a:pPr algn="just">
              <a:buFont typeface="Calibri" panose="020F0502020204030204" pitchFamily="34" charset="0"/>
              <a:buAutoNum type="arabicPeriod" startAt="5"/>
              <a:defRPr/>
            </a:pPr>
            <a:r>
              <a:rPr lang="en-US" altLang="en-US" sz="1700" dirty="0">
                <a:ea typeface="ＭＳ Ｐゴシック" panose="020B0600070205080204" pitchFamily="34" charset="-128"/>
              </a:rPr>
              <a:t>Zaman </a:t>
            </a:r>
            <a:r>
              <a:rPr lang="id-ID" altLang="en-US" sz="1700" dirty="0">
                <a:ea typeface="ＭＳ Ｐゴシック" panose="020B0600070205080204" pitchFamily="34" charset="-128"/>
              </a:rPr>
              <a:t>AUFKLÄRUNG</a:t>
            </a:r>
            <a:endParaRPr lang="en-US" altLang="en-US" sz="1700" dirty="0">
              <a:ea typeface="ＭＳ Ｐゴシック" panose="020B0600070205080204" pitchFamily="34" charset="-128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1700" dirty="0">
                <a:ea typeface="ＭＳ Ｐゴシック" panose="020B0600070205080204" pitchFamily="34" charset="-128"/>
              </a:rPr>
              <a:t>	(John Locke, Samuel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Pufendorf</a:t>
            </a:r>
            <a:r>
              <a:rPr lang="en-US" altLang="en-US" sz="1700" dirty="0">
                <a:ea typeface="ＭＳ Ｐゴシック" panose="020B0600070205080204" pitchFamily="34" charset="-128"/>
              </a:rPr>
              <a:t>, Perjanjian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Westfalia</a:t>
            </a:r>
            <a:r>
              <a:rPr lang="en-US" altLang="en-US" sz="1700" dirty="0">
                <a:ea typeface="ＭＳ Ｐゴシック" panose="020B0600070205080204" pitchFamily="34" charset="-128"/>
              </a:rPr>
              <a:t> 1648,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Pra</a:t>
            </a:r>
            <a:r>
              <a:rPr lang="en-US" altLang="en-US" sz="1700" dirty="0">
                <a:ea typeface="ＭＳ Ｐゴシック" panose="020B0600070205080204" pitchFamily="34" charset="-128"/>
              </a:rPr>
              <a:t> Revolusi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Industri</a:t>
            </a:r>
            <a:r>
              <a:rPr lang="en-US" altLang="en-US" sz="1700" dirty="0">
                <a:ea typeface="ＭＳ Ｐゴシック" panose="020B0600070205080204" pitchFamily="34" charset="-128"/>
              </a:rPr>
              <a:t>, Montesquieu, Jean-Jacques Rousseau,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Imanuel</a:t>
            </a:r>
            <a:r>
              <a:rPr lang="en-US" altLang="en-US" sz="1700" dirty="0">
                <a:ea typeface="ＭＳ Ｐゴシック" panose="020B0600070205080204" pitchFamily="34" charset="-128"/>
              </a:rPr>
              <a:t> Kant)</a:t>
            </a:r>
          </a:p>
          <a:p>
            <a:pPr algn="just">
              <a:buFont typeface="Calibri" panose="020F0502020204030204" pitchFamily="34" charset="0"/>
              <a:buAutoNum type="arabicPeriod" startAt="6"/>
              <a:defRPr/>
            </a:pPr>
            <a:r>
              <a:rPr lang="en-US" altLang="en-US" sz="1700" dirty="0">
                <a:ea typeface="ＭＳ Ｐゴシック" panose="020B0600070205080204" pitchFamily="34" charset="-128"/>
              </a:rPr>
              <a:t>Zaman MODEREN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1700" dirty="0">
                <a:ea typeface="ＭＳ Ｐゴシック" panose="020B0600070205080204" pitchFamily="34" charset="-128"/>
              </a:rPr>
              <a:t>	(Revolusi Amerika 1776, Revolusi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Perancis</a:t>
            </a:r>
            <a:r>
              <a:rPr lang="en-US" altLang="en-US" sz="1700" dirty="0">
                <a:ea typeface="ＭＳ Ｐゴシック" panose="020B0600070205080204" pitchFamily="34" charset="-128"/>
              </a:rPr>
              <a:t> 1789, G.W.F. Hegel, Revolusi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Industri</a:t>
            </a:r>
            <a:r>
              <a:rPr lang="en-US" altLang="en-US" sz="1700" dirty="0">
                <a:ea typeface="ＭＳ Ｐゴシック" panose="020B0600070205080204" pitchFamily="34" charset="-128"/>
              </a:rPr>
              <a:t>, Karl Marx)</a:t>
            </a:r>
          </a:p>
          <a:p>
            <a:pPr algn="just">
              <a:buFont typeface="Calibri" panose="020F0502020204030204" pitchFamily="34" charset="0"/>
              <a:buAutoNum type="arabicPeriod" startAt="7"/>
              <a:defRPr/>
            </a:pPr>
            <a:r>
              <a:rPr lang="en-US" altLang="en-US" sz="1700" dirty="0">
                <a:ea typeface="ＭＳ Ｐゴシック" panose="020B0600070205080204" pitchFamily="34" charset="-128"/>
              </a:rPr>
              <a:t>Zaman IDEOLOGI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1700" dirty="0">
                <a:ea typeface="ＭＳ Ｐゴシック" panose="020B0600070205080204" pitchFamily="34" charset="-128"/>
              </a:rPr>
              <a:t>	(Perang Dunia I, Revolusi Bolshevik 1917, Perang Dunia II, Perang </a:t>
            </a:r>
            <a:r>
              <a:rPr lang="en-US" altLang="en-US" sz="1700" dirty="0" err="1">
                <a:ea typeface="ＭＳ Ｐゴシック" panose="020B0600070205080204" pitchFamily="34" charset="-128"/>
              </a:rPr>
              <a:t>Dingin</a:t>
            </a:r>
            <a:r>
              <a:rPr lang="en-US" altLang="en-US" sz="1700" dirty="0">
                <a:ea typeface="ＭＳ Ｐゴシック" panose="020B0600070205080204" pitchFamily="34" charset="-128"/>
              </a:rPr>
              <a:t>)</a:t>
            </a:r>
          </a:p>
          <a:p>
            <a:pPr algn="just">
              <a:buFont typeface="Calibri" panose="020F0502020204030204" pitchFamily="34" charset="0"/>
              <a:buAutoNum type="arabicPeriod" startAt="8"/>
              <a:defRPr/>
            </a:pPr>
            <a:r>
              <a:rPr lang="en-US" altLang="en-US" sz="17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REFORMASI DUNIA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en-US" altLang="en-US" sz="12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12700" indent="-12700" algn="just">
              <a:buFont typeface="Arial" panose="020B0604020202020204" pitchFamily="34" charset="0"/>
              <a:buNone/>
              <a:defRPr/>
            </a:pP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[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Seluruh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materi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sejarah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pemikiran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hukum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ini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diintisarikan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dari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: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Budiono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Kusumohamidjojo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11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Filsafat</a:t>
            </a:r>
            <a:r>
              <a:rPr lang="en-US" altLang="en-US" sz="11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Hukum</a:t>
            </a:r>
            <a:r>
              <a:rPr lang="en-US" altLang="en-US" sz="11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– </a:t>
            </a:r>
            <a:r>
              <a:rPr lang="en-US" altLang="en-US" sz="11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Problematik</a:t>
            </a:r>
            <a:r>
              <a:rPr lang="en-US" altLang="en-US" sz="11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Ketertiban</a:t>
            </a:r>
            <a:r>
              <a:rPr lang="en-US" altLang="en-US" sz="11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Yang Adil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CV.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Mandar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Maju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Cet.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-I, Bandung, 2011.]</a:t>
            </a:r>
          </a:p>
        </p:txBody>
      </p:sp>
      <p:pic>
        <p:nvPicPr>
          <p:cNvPr id="133123" name="Picture 1">
            <a:extLst>
              <a:ext uri="{FF2B5EF4-FFF2-40B4-BE49-F238E27FC236}">
                <a16:creationId xmlns:a16="http://schemas.microsoft.com/office/drawing/2014/main" id="{95712C25-0C20-7F43-8455-98713E5D5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930275"/>
            <a:ext cx="1903412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8C9D26F0-58E3-41A6-9B9E-0B8E9438C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7A592-23AD-9242-8243-2769E95B4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22288"/>
            <a:ext cx="8229600" cy="6335712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endParaRPr lang="en-US" sz="2400" b="1" dirty="0"/>
          </a:p>
          <a:p>
            <a:pPr marL="0" indent="0" algn="just">
              <a:buFont typeface="Arial" charset="0"/>
              <a:buNone/>
              <a:defRPr/>
            </a:pPr>
            <a:r>
              <a:rPr lang="id-ID" sz="2400" b="1" dirty="0"/>
              <a:t>REFORMASI DUNIA</a:t>
            </a:r>
            <a:endParaRPr lang="id-ID" sz="2400" dirty="0"/>
          </a:p>
          <a:p>
            <a:pPr algn="just">
              <a:buFont typeface="Arial" charset="0"/>
              <a:buChar char="•"/>
              <a:defRPr/>
            </a:pPr>
            <a:r>
              <a:rPr lang="id-ID" sz="1800" b="1" dirty="0"/>
              <a:t>Perniagaan dunia ditunjang oleh teknologi informasi (komputer) dan komunikasi elektronik yang menyajikan suatu terobosan</a:t>
            </a:r>
            <a:r>
              <a:rPr lang="id-ID" sz="1800" dirty="0"/>
              <a:t>.</a:t>
            </a:r>
          </a:p>
          <a:p>
            <a:pPr algn="just">
              <a:buFont typeface="Arial" charset="0"/>
              <a:buChar char="•"/>
              <a:defRPr/>
            </a:pPr>
            <a:endParaRPr lang="id-ID" sz="1800" dirty="0"/>
          </a:p>
          <a:p>
            <a:pPr algn="just">
              <a:buFont typeface="Arial" charset="0"/>
              <a:buChar char="•"/>
              <a:defRPr/>
            </a:pPr>
            <a:r>
              <a:rPr lang="id-ID" sz="1800" dirty="0"/>
              <a:t>Menjelang pertengahan dekade 1980-an terjadilah apa yang disebut sebagai </a:t>
            </a:r>
            <a:r>
              <a:rPr lang="id-ID" sz="1800" i="1" dirty="0"/>
              <a:t>The Big Bang</a:t>
            </a:r>
            <a:r>
              <a:rPr lang="id-ID" sz="1800" dirty="0"/>
              <a:t> di pasar modal London serta Wall Street di New York.  Di Tokyo disebut </a:t>
            </a:r>
            <a:r>
              <a:rPr lang="id-ID" sz="1800" i="1" dirty="0"/>
              <a:t>Zaiteku</a:t>
            </a:r>
            <a:r>
              <a:rPr lang="id-ID" sz="1800" dirty="0"/>
              <a:t>.</a:t>
            </a:r>
          </a:p>
          <a:p>
            <a:pPr marL="0" indent="0" algn="just">
              <a:buFont typeface="Arial" charset="0"/>
              <a:buNone/>
              <a:defRPr/>
            </a:pPr>
            <a:endParaRPr lang="en-US" sz="1800" dirty="0"/>
          </a:p>
          <a:p>
            <a:pPr marL="0" indent="0" algn="just">
              <a:buFont typeface="Arial" charset="0"/>
              <a:buNone/>
              <a:defRPr/>
            </a:pPr>
            <a:endParaRPr lang="en-US" sz="1600" dirty="0"/>
          </a:p>
          <a:p>
            <a:pPr algn="just">
              <a:buFont typeface="Arial" charset="0"/>
              <a:buChar char="•"/>
              <a:defRPr/>
            </a:pPr>
            <a:endParaRPr lang="en-US" sz="1600" dirty="0"/>
          </a:p>
        </p:txBody>
      </p:sp>
      <p:pic>
        <p:nvPicPr>
          <p:cNvPr id="135170" name="Picture 1" descr="images-3.jpeg">
            <a:extLst>
              <a:ext uri="{FF2B5EF4-FFF2-40B4-BE49-F238E27FC236}">
                <a16:creationId xmlns:a16="http://schemas.microsoft.com/office/drawing/2014/main" id="{65D19D3C-6FE4-9242-8A64-D7505EF838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2475" y="3047998"/>
            <a:ext cx="5439049" cy="36065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17306</TotalTime>
  <Words>1699</Words>
  <Application>Microsoft Office PowerPoint</Application>
  <PresentationFormat>On-screen Show (4:3)</PresentationFormat>
  <Paragraphs>174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Book Antiqua</vt:lpstr>
      <vt:lpstr>Calibri</vt:lpstr>
      <vt:lpstr>Wingdings</vt:lpstr>
      <vt:lpstr>Office Theme</vt:lpstr>
      <vt:lpstr>PowerPoint Presentation</vt:lpstr>
      <vt:lpstr>sekilas sejarah pemikiran mengenai hukum Sekilas pengenalan Filsafat Hukum dalam perspektif historis, ditujukan untuk melihat perkembangan ide-ide tentang hukum dari masa ke masa.  Mengenal bagaimana orang mulai berpikir tentang hukum dan bagimana pikiran-pikiran berubah-ubah dari 1 (satu) ide ke ide lainnya.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sekilas sejarah pemikiran mengenai hukum Sekilas pengenalan Filsafat Hukum dalam perspektif historis, ditujukan untuk melihat perkembangan ide-ide tentang hukum dari masa ke masa.  Mengenal bagaimana orang mulai berpikir tentang hukum dan bagimana pikiran-pikiran berubah-ubah dari 1 (satu) ide ke ide lainnya.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Filsafat  Hukum</dc:title>
  <dc:creator>Agus Setiawan</dc:creator>
  <cp:lastModifiedBy>demson tiopan</cp:lastModifiedBy>
  <cp:revision>755</cp:revision>
  <dcterms:created xsi:type="dcterms:W3CDTF">2015-07-03T07:15:25Z</dcterms:created>
  <dcterms:modified xsi:type="dcterms:W3CDTF">2023-09-20T06:56:50Z</dcterms:modified>
</cp:coreProperties>
</file>