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-10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2EA4C-CDA3-42BC-91DC-7DDC719F74C1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5BB32-AADB-46F6-B281-DC28595B2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31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BB32-AADB-46F6-B281-DC28595B2E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6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6AC4-49FC-42BF-838D-C62AF160C0B9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0162-7556-4798-8D08-1460A951718C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2428-0D6E-48DF-8176-78FEFC8592C5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0062-C3DB-45B0-85BA-1CFFA4E20E3F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0680-10CB-4F59-8A62-9E464F9068CD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3386-F5C2-466C-9FE5-AEACCD13B3CD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067C-464E-48F1-A4B5-46A8251B4F65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F74B-52C8-4D7B-9128-52E08CF437C6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F9EE5-F8BC-4216-8DD2-CBAC045AE53F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9E63-F5BC-401C-9C11-2C2682E10273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BEA6-6DE7-4191-9955-B1215D0304AE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C2A4-C89A-45BC-A719-F4502E707D76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D362-681E-414B-B06D-DB91183D7093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5393-4F8E-4D7A-86F8-4391E8AF30DB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4BAA-E5ED-4817-954C-43F46FAACFA0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27C7-9DE0-4633-B38B-D752E9BFB30C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A161-033D-4CD9-8C7D-791D9C791250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CC3D41B-D6F2-499C-B7E4-444C868D1E16}" type="datetime1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147" y="1447800"/>
            <a:ext cx="9162466" cy="3329581"/>
          </a:xfrm>
        </p:spPr>
        <p:txBody>
          <a:bodyPr/>
          <a:lstStyle/>
          <a:p>
            <a:r>
              <a:rPr lang="en-US" sz="2800" smtClean="0"/>
              <a:t>Pokok Bahasan 10 : </a:t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Membantu Daya Ingat Konsumen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1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8" y="1275348"/>
            <a:ext cx="9910922" cy="4973052"/>
          </a:xfrm>
        </p:spPr>
        <p:txBody>
          <a:bodyPr>
            <a:normAutofit fontScale="92500" lnSpcReduction="20000"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Forgetting atau lupa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merupakan kegagalan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untuk mengambil sesuatu dari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memori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Decay Theory : memori akan melemah dengan berlalunya waktu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Walaupun ketika pelacakan memori dalam keadaan kuat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, orang lupa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sesuatu karena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tidak semua informasi dalam memori jangka panjang dapat diambil pada satu titik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waktu yang sama</a:t>
            </a:r>
          </a:p>
          <a:p>
            <a:r>
              <a:rPr lang="sv-SE" sz="2400" smtClean="0">
                <a:latin typeface="Arial" panose="020B0604020202020204" pitchFamily="34" charset="0"/>
                <a:cs typeface="Arial" panose="020B0604020202020204" pitchFamily="34" charset="0"/>
              </a:rPr>
              <a:t>Ketika retrieval gagal,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kadang-kadang informasi akan </a:t>
            </a:r>
            <a:r>
              <a:rPr lang="sv-SE" sz="2400" smtClean="0">
                <a:latin typeface="Arial" panose="020B0604020202020204" pitchFamily="34" charset="0"/>
                <a:cs typeface="Arial" panose="020B0604020202020204" pitchFamily="34" charset="0"/>
              </a:rPr>
              <a:t>”tiba – tiba muncul"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pikiran kita </a:t>
            </a:r>
            <a:r>
              <a:rPr lang="sv-SE" sz="2400" smtClean="0">
                <a:latin typeface="Arial" panose="020B0604020202020204" pitchFamily="34" charset="0"/>
                <a:cs typeface="Arial" panose="020B0604020202020204" pitchFamily="34" charset="0"/>
              </a:rPr>
              <a:t>pada waktu yang lain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Kegagalan untuk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retrieve sesuatu tidak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memudar dari memori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tetapi disebabkan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oleh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adanya gangguan</a:t>
            </a:r>
          </a:p>
          <a:p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Interference </a:t>
            </a:r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theory </a:t>
            </a:r>
            <a:r>
              <a:rPr lang="en-US" altLang="en-US" sz="2400">
                <a:latin typeface="Arial" panose="020B0604020202020204" pitchFamily="34" charset="0"/>
              </a:rPr>
              <a:t>: kemungkinan mengambil bagian tertentu dari informasi menjadi lebih kecil </a:t>
            </a:r>
            <a:r>
              <a:rPr lang="en-US" altLang="en-US" sz="2400" smtClean="0">
                <a:latin typeface="Arial" panose="020B0604020202020204" pitchFamily="34" charset="0"/>
              </a:rPr>
              <a:t>akibat gangguan </a:t>
            </a:r>
            <a:r>
              <a:rPr lang="en-US" altLang="en-US" sz="2400">
                <a:latin typeface="Arial" panose="020B0604020202020204" pitchFamily="34" charset="0"/>
              </a:rPr>
              <a:t>dari informasi lain </a:t>
            </a:r>
            <a:r>
              <a:rPr lang="en-US" altLang="en-US" sz="2400" smtClean="0">
                <a:latin typeface="Arial" panose="020B0604020202020204" pitchFamily="34" charset="0"/>
              </a:rPr>
              <a:t>yang menjadi </a:t>
            </a:r>
            <a:r>
              <a:rPr lang="en-US" altLang="en-US" sz="2400">
                <a:latin typeface="Arial" panose="020B0604020202020204" pitchFamily="34" charset="0"/>
              </a:rPr>
              <a:t>lebih </a:t>
            </a:r>
            <a:r>
              <a:rPr lang="en-US" altLang="en-US" sz="2400" smtClean="0">
                <a:latin typeface="Arial" panose="020B0604020202020204" pitchFamily="34" charset="0"/>
              </a:rPr>
              <a:t>besar</a:t>
            </a:r>
          </a:p>
          <a:p>
            <a:r>
              <a:rPr lang="sv-SE" sz="2400" smtClean="0">
                <a:latin typeface="Arial" panose="020B0604020202020204" pitchFamily="34" charset="0"/>
                <a:cs typeface="Arial" panose="020B0604020202020204" pitchFamily="34" charset="0"/>
              </a:rPr>
              <a:t>Kekacauan iklan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juga dapat mengganggu </a:t>
            </a:r>
            <a:r>
              <a:rPr lang="sv-SE" sz="2400" smtClean="0">
                <a:latin typeface="Arial" panose="020B0604020202020204" pitchFamily="34" charset="0"/>
                <a:cs typeface="Arial" panose="020B0604020202020204" pitchFamily="34" charset="0"/>
              </a:rPr>
              <a:t>retrieval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46111" y="452718"/>
            <a:ext cx="94047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smtClean="0">
                <a:solidFill>
                  <a:srgbClr val="00FF00"/>
                </a:solidFill>
                <a:latin typeface="Arial" panose="020B0604020202020204" pitchFamily="34" charset="0"/>
              </a:rPr>
              <a:t>Retrieval : Forgetting</a:t>
            </a:r>
            <a:endParaRPr lang="en-US" altLang="en-US" sz="3600" b="1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51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37" y="452718"/>
            <a:ext cx="9617697" cy="61069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FF00"/>
                </a:solidFill>
                <a:latin typeface="Arial" panose="020B0604020202020204" pitchFamily="34" charset="0"/>
              </a:rPr>
              <a:t>Retrieval: Recognition and Recall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8" y="1203158"/>
            <a:ext cx="10295932" cy="5045242"/>
          </a:xfrm>
        </p:spPr>
        <p:txBody>
          <a:bodyPr>
            <a:normAutofit lnSpcReduction="10000"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Retrieval juga tergantung pada apakah informasi tersebut memerlukan pengingatan dan pengakuan atau tidak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Pengakuan membutuhkan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identifikasi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sesuatu yang akrab karena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sebelumnya sudah pernah terlihat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Dengan tindakan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pengukuran pengakuan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merek atau iklan,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informasi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harus diingat akan disediakan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Pengingatan merupakan aktivitas lebih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kognitif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daripada pengakuan</a:t>
            </a:r>
          </a:p>
          <a:p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Unaided (free) recall </a:t>
            </a:r>
            <a:r>
              <a:rPr lang="en-US" altLang="en-US" sz="2400">
                <a:latin typeface="Arial" panose="020B0604020202020204" pitchFamily="34" charset="0"/>
              </a:rPr>
              <a:t>tidak mengandung </a:t>
            </a:r>
            <a:r>
              <a:rPr lang="en-US" altLang="en-US" sz="2400" smtClean="0">
                <a:latin typeface="Arial" panose="020B0604020202020204" pitchFamily="34" charset="0"/>
              </a:rPr>
              <a:t>isyarat retrieval </a:t>
            </a:r>
            <a:r>
              <a:rPr lang="en-US" altLang="en-US" sz="2400">
                <a:latin typeface="Arial" panose="020B0604020202020204" pitchFamily="34" charset="0"/>
              </a:rPr>
              <a:t>apapun </a:t>
            </a:r>
            <a:endParaRPr lang="en-US" altLang="en-US" sz="2400" smtClean="0">
              <a:latin typeface="Arial" panose="020B0604020202020204" pitchFamily="34" charset="0"/>
            </a:endParaRPr>
          </a:p>
          <a:p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Aided (cued) recall </a:t>
            </a:r>
            <a:r>
              <a:rPr lang="en-US" altLang="en-US" sz="2400">
                <a:latin typeface="Arial" panose="020B0604020202020204" pitchFamily="34" charset="0"/>
              </a:rPr>
              <a:t>memberikan isyarat untuk membantu seseorang </a:t>
            </a:r>
            <a:r>
              <a:rPr lang="en-US" altLang="en-US" sz="2400" smtClean="0">
                <a:latin typeface="Arial" panose="020B0604020202020204" pitchFamily="34" charset="0"/>
              </a:rPr>
              <a:t>mengingat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Konsumen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akan mengingat lebih banyak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bila mereka menjawab langkah-langkah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bantuan mengingat daripada dibiarkan begitu saja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8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917" y="452718"/>
            <a:ext cx="9701918" cy="61069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FF00"/>
                </a:solidFill>
                <a:latin typeface="Arial" panose="020B0604020202020204" pitchFamily="34" charset="0"/>
              </a:rPr>
              <a:t>Retrieval: Product Awareness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1284"/>
            <a:ext cx="10166684" cy="4997115"/>
          </a:xfrm>
        </p:spPr>
        <p:txBody>
          <a:bodyPr>
            <a:norm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Ketika konsumen menggunakan pencarian internal untuk membentuk set pertimbangan mereka, mereka harus ingat nama merek dari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memori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Pengakuan merek, dalam hal ini, tidak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sepenting daripada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mengingat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merek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Kadang-kadang set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pertimbangan terbentuk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pada saat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pembelian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Dalam kasus ini, kesadaran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tehadap produk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dalam bentuk pengakuan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menjadi sangat penting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Pengakuan merek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berfokus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pada lebih dari sekedar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Menampilkan Kemasan dalam iklan membantu pengakuan ketika di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toko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5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738" y="1239254"/>
            <a:ext cx="9974178" cy="5009146"/>
          </a:xfrm>
        </p:spPr>
        <p:txBody>
          <a:bodyPr>
            <a:normAutofit lnSpcReduction="10000"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Banyak perusahaan berfokus pada apa yang konsumen ingat tentang pesan-pesan iklan mereka, bukan pada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ingatan berapa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banyak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(frekuensi) melihatnya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Perusahaan harus fokus pada apa yang konsumen ingat tentang pesan-pesan iklan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</a:p>
          <a:p>
            <a:pPr lvl="1"/>
            <a:r>
              <a:rPr lang="sv-SE" sz="2200">
                <a:latin typeface="Arial" panose="020B0604020202020204" pitchFamily="34" charset="0"/>
                <a:cs typeface="Arial" panose="020B0604020202020204" pitchFamily="34" charset="0"/>
              </a:rPr>
              <a:t>Apakah mereka ingat merek diiklankan</a:t>
            </a:r>
            <a:r>
              <a:rPr lang="sv-SE" sz="22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Apa yang mereka ingat mengenai klaim iklan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Mengapa perusahaan harus fokus pada apa yang konsumen ingat tentang pesan-pesan iklan mereka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Jika konsumen tidak ingat merek, maka hal-hal lain yang mereka tidak ingat tidak akan dihubungkan ke merek dalam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memori</a:t>
            </a:r>
          </a:p>
          <a:p>
            <a:pPr lvl="1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Jika konsumen bingung tentang merek yang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ada dalam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iklan, mereka mungkin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menautkan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klaim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iklan untuk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merek lain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61737" y="452718"/>
            <a:ext cx="93890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FF00"/>
                </a:solidFill>
                <a:latin typeface="Arial" panose="020B0604020202020204" pitchFamily="34" charset="0"/>
              </a:rPr>
              <a:t>Retrieval: Advertising Awareness </a:t>
            </a:r>
          </a:p>
        </p:txBody>
      </p:sp>
    </p:spTree>
    <p:extLst>
      <p:ext uri="{BB962C8B-B14F-4D97-AF65-F5344CB8AC3E}">
        <p14:creationId xmlns:p14="http://schemas.microsoft.com/office/powerpoint/2010/main" val="7054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26" y="452718"/>
            <a:ext cx="9847213" cy="1400530"/>
          </a:xfrm>
        </p:spPr>
        <p:txBody>
          <a:bodyPr/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Cara Perusahaan Membantu Konsumen untuk Mengingat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548" y="1660358"/>
            <a:ext cx="10139522" cy="45880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Berikan perhatian lebih banyak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Semakin banyak perhatian yang diberikan kepada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stimuli,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semakin besar kemungkinan yang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diingat</a:t>
            </a:r>
          </a:p>
          <a:p>
            <a:r>
              <a:rPr lang="fi-FI" sz="2400">
                <a:latin typeface="Arial" panose="020B0604020202020204" pitchFamily="34" charset="0"/>
                <a:cs typeface="Arial" panose="020B0604020202020204" pitchFamily="34" charset="0"/>
              </a:rPr>
              <a:t>Ada sejumlah cara perusahaan dapat meningkatkan perhatian konsumen </a:t>
            </a:r>
            <a:r>
              <a:rPr lang="fi-FI" sz="2400" smtClean="0">
                <a:latin typeface="Arial" panose="020B0604020202020204" pitchFamily="34" charset="0"/>
                <a:cs typeface="Arial" panose="020B0604020202020204" pitchFamily="34" charset="0"/>
              </a:rPr>
              <a:t>terhadap pesan mereka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Aroma ambient yang menyenangkan akan meningkatkan kemampuan mengingat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merek dan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pengakuan</a:t>
            </a:r>
          </a:p>
          <a:p>
            <a:pPr marL="0" indent="0">
              <a:buNone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Reminders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Iklan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mengingatkan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konsumen untuk membeli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Kartu pos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mengingatkan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konsumen untuk membuat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janji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Isyarat retrieval ditempatkan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pada kemasan dan pada saat pembelian untuk meningkatkan efektivitas iklan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0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422" y="1720516"/>
            <a:ext cx="10187648" cy="4527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Reminders</a:t>
            </a:r>
          </a:p>
          <a:p>
            <a:r>
              <a:rPr lang="sv-SE" sz="2400" smtClean="0">
                <a:latin typeface="Arial" panose="020B0604020202020204" pitchFamily="34" charset="0"/>
                <a:cs typeface="Arial" panose="020B0604020202020204" pitchFamily="34" charset="0"/>
              </a:rPr>
              <a:t>Stiker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gratis membantu konsumen mengingat informasi </a:t>
            </a:r>
            <a:r>
              <a:rPr lang="sv-SE" sz="2400" smtClean="0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Free Produk bertindak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sebagai mini-Billboard dan membangun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itikat baik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Internet berguna untuk memberikan pengingat dan membuat rekomendasi kepada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Cara Perusahaan Membantu Konsumen untuk Mengingat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3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720516"/>
            <a:ext cx="10082958" cy="4527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Gunakan Isyarat Retrieval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Aktifkan isyarat pengambilan informasi produk yang relevan dalam memori pada saat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pembelian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Isyarat retrieval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juga membantu untuk menghubungkan perasaan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baik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yang dihasilkan oleh iklan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</a:p>
          <a:p>
            <a:r>
              <a:rPr lang="sv-SE" sz="2400" smtClean="0">
                <a:latin typeface="Arial" panose="020B0604020202020204" pitchFamily="34" charset="0"/>
                <a:cs typeface="Arial" panose="020B0604020202020204" pitchFamily="34" charset="0"/>
              </a:rPr>
              <a:t>Efektivitas dari berbagai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jenis </a:t>
            </a:r>
            <a:r>
              <a:rPr lang="sv-SE" sz="2400" smtClean="0">
                <a:latin typeface="Arial" panose="020B0604020202020204" pitchFamily="34" charset="0"/>
                <a:cs typeface="Arial" panose="020B0604020202020204" pitchFamily="34" charset="0"/>
              </a:rPr>
              <a:t>isyarat retrieval mungkin tergantung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pada bahasa </a:t>
            </a:r>
            <a:r>
              <a:rPr lang="sv-SE" sz="2400" smtClean="0">
                <a:latin typeface="Arial" panose="020B0604020202020204" pitchFamily="34" charset="0"/>
                <a:cs typeface="Arial" panose="020B0604020202020204" pitchFamily="34" charset="0"/>
              </a:rPr>
              <a:t>komunikasi yang dipergunakan</a:t>
            </a: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Cara Perusahaan Membantu Konsumen untuk Mengingat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7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720516"/>
            <a:ext cx="10082958" cy="4527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Repetisi (Pengulangan)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Perusahaan bergantung pada pengulangan (menampilkan iklan berulang-ulang) untuk meningkatkan latihan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iklan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Belajar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semakin tinggi tigkatnya setelah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jumlah pengulangan tertentu, dan tanggapan negatif mungkin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muncul akibat dari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melihat iklan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yang terlalu sering</a:t>
            </a:r>
          </a:p>
          <a:p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Pengulangan dapat digunakan dalam iklan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Cara Perusahaan Membantu Konsumen untuk Mengingat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624264"/>
            <a:ext cx="9917614" cy="46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Mendorong Elaborasi</a:t>
            </a:r>
          </a:p>
          <a:p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Self-referencing </a:t>
            </a:r>
            <a:r>
              <a:rPr lang="en-US" altLang="en-US" sz="2400" smtClean="0">
                <a:latin typeface="Arial" panose="020B0604020202020204" pitchFamily="34" charset="0"/>
              </a:rPr>
              <a:t>(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referensi diri) </a:t>
            </a:r>
            <a:r>
              <a:rPr lang="en-US" altLang="en-US" sz="2400" smtClean="0">
                <a:latin typeface="Arial" panose="020B0604020202020204" pitchFamily="34" charset="0"/>
              </a:rPr>
              <a:t>: meliputi upaya menghubungkan </a:t>
            </a:r>
            <a:r>
              <a:rPr lang="en-US" altLang="en-US" sz="2400">
                <a:latin typeface="Arial" panose="020B0604020202020204" pitchFamily="34" charset="0"/>
              </a:rPr>
              <a:t>stimulus </a:t>
            </a:r>
            <a:r>
              <a:rPr lang="en-US" altLang="en-US" sz="2400" smtClean="0">
                <a:latin typeface="Arial" panose="020B0604020202020204" pitchFamily="34" charset="0"/>
              </a:rPr>
              <a:t>yang diterima oleh sendiri </a:t>
            </a:r>
            <a:r>
              <a:rPr lang="en-US" altLang="en-US" sz="2400">
                <a:latin typeface="Arial" panose="020B0604020202020204" pitchFamily="34" charset="0"/>
              </a:rPr>
              <a:t>diri </a:t>
            </a:r>
            <a:r>
              <a:rPr lang="en-US" altLang="en-US" sz="2400" smtClean="0">
                <a:latin typeface="Arial" panose="020B0604020202020204" pitchFamily="34" charset="0"/>
              </a:rPr>
              <a:t>dengan pengalaman yang dimiliki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Jumlah dan kekuatan potensial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dari keterkaitan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antara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informasi baru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informasi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telah disimpan, ditingkatkan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Penelitian mendukung potensi untuk mendorong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referensi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diri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melalui salinan iklan</a:t>
            </a: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Cara Perusahaan Membantu Konsumen untuk Mengingat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30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660358"/>
            <a:ext cx="9989804" cy="4588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>
                <a:latin typeface="Arial" panose="020B0604020202020204" pitchFamily="34" charset="0"/>
                <a:cs typeface="Arial" panose="020B0604020202020204" pitchFamily="34" charset="0"/>
              </a:rPr>
              <a:t>Mendorong beberapa pernyataan dalam </a:t>
            </a:r>
            <a:r>
              <a:rPr lang="pt-BR" sz="2400" smtClean="0">
                <a:latin typeface="Arial" panose="020B0604020202020204" pitchFamily="34" charset="0"/>
                <a:cs typeface="Arial" panose="020B0604020202020204" pitchFamily="34" charset="0"/>
              </a:rPr>
              <a:t>memori</a:t>
            </a:r>
          </a:p>
          <a:p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Jika salinan iklan gagal untuk membangkitkan citra, kemudian termasuk gambar dalam iklan akan meningkatkan pembentukan representasi visual dan meningkatkan </a:t>
            </a:r>
            <a:r>
              <a:rPr lang="sv-SE" sz="2400" smtClean="0">
                <a:latin typeface="Arial" panose="020B0604020202020204" pitchFamily="34" charset="0"/>
                <a:cs typeface="Arial" panose="020B0604020202020204" pitchFamily="34" charset="0"/>
              </a:rPr>
              <a:t>retrieval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Representasi visual dari sebuah nama merek dapat meningkatkan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memorabilitas merek yang bersangkutan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Cara Perusahaan Membantu Konsumen untuk Mengingat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05525" y="295729"/>
            <a:ext cx="6617369" cy="6342411"/>
            <a:chOff x="2105526" y="295729"/>
            <a:chExt cx="4969042" cy="6342411"/>
          </a:xfrm>
        </p:grpSpPr>
        <p:sp>
          <p:nvSpPr>
            <p:cNvPr id="7" name="Rectangle 1028"/>
            <p:cNvSpPr>
              <a:spLocks noChangeArrowheads="1"/>
            </p:cNvSpPr>
            <p:nvPr/>
          </p:nvSpPr>
          <p:spPr bwMode="auto">
            <a:xfrm>
              <a:off x="2105526" y="295729"/>
              <a:ext cx="4969042" cy="63424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1029" descr="F:\Blackwell--Consumer Behavior PPT\PAGINATION FILES-PPT\Blackwell Ch16\Fig 16.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888" y="446066"/>
              <a:ext cx="4427709" cy="6185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368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643" y="452718"/>
            <a:ext cx="9425192" cy="702314"/>
          </a:xfrm>
        </p:spPr>
        <p:txBody>
          <a:bodyPr/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Membantu Konsumen Mengingat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4" y="1263316"/>
            <a:ext cx="10010272" cy="4985083"/>
          </a:xfrm>
        </p:spPr>
        <p:txBody>
          <a:bodyPr>
            <a:normAutofit lnSpcReduction="10000"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Kegagalan untuk mengingat adalah kejadian biasa dalam perilaku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Kegagalan memori dalam konteks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pembelian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dan konsumsi produk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dapat diberi makna sebagai kehilangan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dalam penjualan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dan keuntungan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Kemampuan konsumen untuk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mengingat juga memainkan peran dalam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efektivitas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iklan 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Efek jangka panjang periklanan tergantung pada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memori konsumen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Iklan dapat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difokuskan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pada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upaya mengaktifkan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memori konsumen dari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pengalaman konsumsi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masa lalu</a:t>
            </a:r>
          </a:p>
          <a:p>
            <a:r>
              <a:rPr lang="sv-SE" sz="2400" smtClean="0">
                <a:latin typeface="Arial" panose="020B0604020202020204" pitchFamily="34" charset="0"/>
                <a:cs typeface="Arial" panose="020B0604020202020204" pitchFamily="34" charset="0"/>
              </a:rPr>
              <a:t>Memori konsumen juga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merupakan bagian penting dari nostalgia iklan </a:t>
            </a:r>
            <a:r>
              <a:rPr lang="sv-SE" sz="240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membangkitkan </a:t>
            </a:r>
            <a:r>
              <a:rPr lang="sv-SE" sz="2400" smtClean="0">
                <a:latin typeface="Arial" panose="020B0604020202020204" pitchFamily="34" charset="0"/>
                <a:cs typeface="Arial" panose="020B0604020202020204" pitchFamily="34" charset="0"/>
              </a:rPr>
              <a:t>dan menguntungkan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kenangan masa lalu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4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84422"/>
            <a:ext cx="9965741" cy="4563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Pentingnya Konsistensi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Iklan dapat menyampaikan arti yang sama melalui nama merek,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salinan,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dan gambar jika mereka disajikan dengan cara yang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serupa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Konsistensi memfasilitasi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proses mengingat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Ketika salinan iklan menyampaikan makna nama dan gambar,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ingatan terhadap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nama merek yang sama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akan meningkat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Cara Perusahaan Membantu Konsumen untuk Mengingat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64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696260"/>
            <a:ext cx="10368123" cy="45521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Penggunan Stimuli yang mudah diingat</a:t>
            </a:r>
          </a:p>
          <a:p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Kata-kata </a:t>
            </a:r>
            <a:r>
              <a:rPr lang="sv-SE" sz="240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sv-SE" sz="2400" smtClean="0">
                <a:latin typeface="Arial" panose="020B0604020202020204" pitchFamily="34" charset="0"/>
                <a:cs typeface="Arial" panose="020B0604020202020204" pitchFamily="34" charset="0"/>
              </a:rPr>
              <a:t>kongkrit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(seperti anjing atau </a:t>
            </a:r>
            <a:r>
              <a:rPr lang="sv-SE" sz="2400" smtClean="0">
                <a:latin typeface="Arial" panose="020B0604020202020204" pitchFamily="34" charset="0"/>
                <a:cs typeface="Arial" panose="020B0604020202020204" pitchFamily="34" charset="0"/>
              </a:rPr>
              <a:t>pohon) </a:t>
            </a: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dapat divisualisasikan agak </a:t>
            </a:r>
            <a:r>
              <a:rPr lang="sv-SE" sz="2400" smtClean="0"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Kata-kata yang abstrak (seperti kesetaraan) lebih sulit untuk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direpresentasikan secara visual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Nama-nama merek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kongkrit akan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lebih mudah diingat daripada nama-nama merek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abstrak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Nama merek sugestif: tingkat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kemampuan nama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merek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menyampaikan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sebuah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saran tentang atribut merek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Nama-nama merek sugestif dapat meningkatkan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ingatan terhadap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klaim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iklan yang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berkaitan dengan atribut yang sama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seperti disarankan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oleh nama merek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5130" y="295729"/>
            <a:ext cx="9404723" cy="1400530"/>
          </a:xfrm>
        </p:spPr>
        <p:txBody>
          <a:bodyPr/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Cara Perusahaan Membantu Konsumen untuk Mengingat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7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708484"/>
            <a:ext cx="10082958" cy="4539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Penggunan Stimuli yang mudah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diingat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Rangsangan yang k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has akan lebih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mudah untuk diingat karena mereka berdiri keluar dan kurang rentan terhadap gangguan lebih mudah untuk diingat karena mereka berdiri keluar dan kurang rentan terhadap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gangguan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Nama merek dan produk yang khas akan lebih memberi kesan</a:t>
            </a: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Cara Perusahaan Membantu Konsumen untuk Mengingat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71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9" y="1672390"/>
            <a:ext cx="10199681" cy="4576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Penggunaan Closure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Closure mengacu pada kecenderungan untuk mengembangkan gambaran lengkap atau persepsi ketika elemen dalam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medan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persepsi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hilang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Dorongan untuk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"mengisi" bagian yang hilang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akan meningkatkan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jumlah berpikir konsumen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selama melakukan pemrosesan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stimulus, sehingga meningkatkan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memori</a:t>
            </a: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Cara Perusahaan Membantu Konsumen untuk Mengingat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14600" y="452719"/>
            <a:ext cx="6063916" cy="6321060"/>
            <a:chOff x="2514600" y="1447800"/>
            <a:chExt cx="4495800" cy="4876800"/>
          </a:xfrm>
        </p:grpSpPr>
        <p:sp>
          <p:nvSpPr>
            <p:cNvPr id="8" name="Rectangle 1028"/>
            <p:cNvSpPr>
              <a:spLocks noChangeArrowheads="1"/>
            </p:cNvSpPr>
            <p:nvPr/>
          </p:nvSpPr>
          <p:spPr bwMode="auto">
            <a:xfrm>
              <a:off x="2514600" y="1447800"/>
              <a:ext cx="4495800" cy="4876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1029" descr="F:\Blackwell--Consumer Behavior PPT\PAGINATION FILES-PPT\Blackwell Ch16\Fig 16.1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800" y="1600200"/>
              <a:ext cx="4213225" cy="464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113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660358"/>
            <a:ext cx="10082958" cy="4588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Menempatkan konsumen dalam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suasana hati yang baik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Suasana hati (mood) mempengaruhi retrieval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Favorableness kenangan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yang diperoleh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tergantung pada apakah suasana hati positif atau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</a:p>
          <a:p>
            <a:r>
              <a:rPr lang="nn-NO" sz="2400">
                <a:latin typeface="Arial" panose="020B0604020202020204" pitchFamily="34" charset="0"/>
                <a:cs typeface="Arial" panose="020B0604020202020204" pitchFamily="34" charset="0"/>
              </a:rPr>
              <a:t>Suasana hati yang positif meningkatkan kemungkinan mengingat informasi yang </a:t>
            </a:r>
            <a:r>
              <a:rPr lang="nn-NO" sz="2400" smtClean="0">
                <a:latin typeface="Arial" panose="020B0604020202020204" pitchFamily="34" charset="0"/>
                <a:cs typeface="Arial" panose="020B0604020202020204" pitchFamily="34" charset="0"/>
              </a:rPr>
              <a:t>menguntungkan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Iklan dapat menggunakan humor atau musik untuk mempengaruhi suasana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hati</a:t>
            </a: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Cara Perusahaan Membantu Konsumen untuk Mengingat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68" y="1636295"/>
            <a:ext cx="10082959" cy="4600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Produk yang membantu konsumen </a:t>
            </a:r>
            <a:r>
              <a:rPr lang="sv-SE" sz="2400" smtClean="0">
                <a:latin typeface="Arial" panose="020B0604020202020204" pitchFamily="34" charset="0"/>
                <a:cs typeface="Arial" panose="020B0604020202020204" pitchFamily="34" charset="0"/>
              </a:rPr>
              <a:t>mengingat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Sejumlah produk mengklaim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bahwa mengkonsumsinya akan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meningkatkan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memori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Produk dapat dirancang untuk membangkitkan kenangan menguntungkan atau menciptakan dan merekam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kenangan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penting 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Cara Perusahaan Membantu Konsumen untuk Mengingat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4405" y="452718"/>
            <a:ext cx="5402178" cy="6405282"/>
            <a:chOff x="2819400" y="1419225"/>
            <a:chExt cx="4038600" cy="4953000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819400" y="1419225"/>
              <a:ext cx="4038600" cy="4953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5" descr="F:\Blackwell--Consumer Behavior PPT\PAGINATION FILES-PPT\Blackwell Ch16\Fig 16.1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375" y="1525588"/>
              <a:ext cx="3832225" cy="4770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838842" y="452718"/>
            <a:ext cx="5591157" cy="6405282"/>
            <a:chOff x="2838450" y="1509713"/>
            <a:chExt cx="4114800" cy="4800600"/>
          </a:xfrm>
        </p:grpSpPr>
        <p:sp>
          <p:nvSpPr>
            <p:cNvPr id="11" name="Rectangle 1028"/>
            <p:cNvSpPr>
              <a:spLocks noChangeArrowheads="1"/>
            </p:cNvSpPr>
            <p:nvPr/>
          </p:nvSpPr>
          <p:spPr bwMode="auto">
            <a:xfrm>
              <a:off x="2838450" y="1509713"/>
              <a:ext cx="4114800" cy="4800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029" descr="F:\Blackwell--Consumer Behavior PPT\PAGINATION FILES-PPT\Blackwell Ch16\Fig 16.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113" y="1598613"/>
              <a:ext cx="3862387" cy="4635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127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923" y="1279956"/>
            <a:ext cx="10013866" cy="5108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Mengingat terdiri dari :</a:t>
            </a:r>
          </a:p>
          <a:p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Cognitive </a:t>
            </a:r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learning </a:t>
            </a:r>
            <a:r>
              <a:rPr lang="en-US" altLang="en-US" sz="2400">
                <a:latin typeface="Arial" panose="020B0604020202020204" pitchFamily="34" charset="0"/>
              </a:rPr>
              <a:t>: </a:t>
            </a:r>
            <a:r>
              <a:rPr lang="en-US" altLang="en-US" sz="2400" smtClean="0">
                <a:latin typeface="Arial" panose="020B0604020202020204" pitchFamily="34" charset="0"/>
              </a:rPr>
              <a:t>menempatkan </a:t>
            </a:r>
            <a:r>
              <a:rPr lang="en-US" altLang="en-US" sz="2400">
                <a:latin typeface="Arial" panose="020B0604020202020204" pitchFamily="34" charset="0"/>
              </a:rPr>
              <a:t>informasi ke </a:t>
            </a:r>
            <a:r>
              <a:rPr lang="en-US" altLang="en-US" sz="2400" smtClean="0">
                <a:latin typeface="Arial" panose="020B0604020202020204" pitchFamily="34" charset="0"/>
              </a:rPr>
              <a:t>memori</a:t>
            </a:r>
          </a:p>
          <a:p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Retrieval </a:t>
            </a:r>
            <a:r>
              <a:rPr lang="en-US" altLang="en-US" sz="2400" smtClean="0">
                <a:latin typeface="Arial" panose="020B0604020202020204" pitchFamily="34" charset="0"/>
              </a:rPr>
              <a:t>: mengeluarkan kembali informasi dari memori</a:t>
            </a:r>
          </a:p>
          <a:p>
            <a:endParaRPr lang="en-US" altLang="en-US" sz="2400" smtClean="0">
              <a:latin typeface="Arial" panose="020B0604020202020204" pitchFamily="34" charset="0"/>
            </a:endParaRP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0947" y="452718"/>
            <a:ext cx="9689887" cy="738408"/>
          </a:xfrm>
        </p:spPr>
        <p:txBody>
          <a:bodyPr/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Membantu Konsumen Mengingat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01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53" y="452718"/>
            <a:ext cx="9497381" cy="610698"/>
          </a:xfrm>
        </p:spPr>
        <p:txBody>
          <a:bodyPr/>
          <a:lstStyle/>
          <a:p>
            <a:r>
              <a:rPr lang="en-US" altLang="en-US" sz="3600" b="1">
                <a:solidFill>
                  <a:srgbClr val="00FF00"/>
                </a:solidFill>
                <a:latin typeface="Arial" panose="020B0604020202020204" pitchFamily="34" charset="0"/>
              </a:rPr>
              <a:t>Cognitive Learning: Rehearsal</a:t>
            </a:r>
            <a:br>
              <a:rPr lang="en-US" altLang="en-US" sz="3600" b="1">
                <a:solidFill>
                  <a:srgbClr val="00FF00"/>
                </a:solidFill>
                <a:latin typeface="Arial" panose="020B0604020202020204" pitchFamily="34" charset="0"/>
              </a:rPr>
            </a:b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53" y="1263316"/>
            <a:ext cx="10058400" cy="4985083"/>
          </a:xfrm>
        </p:spPr>
        <p:txBody>
          <a:bodyPr>
            <a:normAutofit fontScale="92500"/>
          </a:bodyPr>
          <a:lstStyle/>
          <a:p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Cognitive learning </a:t>
            </a:r>
            <a:r>
              <a:rPr lang="en-US" altLang="en-US" sz="2400">
                <a:latin typeface="Arial" panose="020B0604020202020204" pitchFamily="34" charset="0"/>
              </a:rPr>
              <a:t>terjadi ketika informasi yang diproses dalam memori jangka pendek </a:t>
            </a:r>
            <a:r>
              <a:rPr lang="en-US" altLang="en-US" sz="2400" smtClean="0">
                <a:latin typeface="Arial" panose="020B0604020202020204" pitchFamily="34" charset="0"/>
              </a:rPr>
              <a:t>disimpan </a:t>
            </a:r>
            <a:r>
              <a:rPr lang="en-US" altLang="en-US" sz="2400">
                <a:latin typeface="Arial" panose="020B0604020202020204" pitchFamily="34" charset="0"/>
              </a:rPr>
              <a:t>dalam memori jangka </a:t>
            </a:r>
            <a:r>
              <a:rPr lang="en-US" altLang="en-US" sz="2400" smtClean="0">
                <a:latin typeface="Arial" panose="020B0604020202020204" pitchFamily="34" charset="0"/>
              </a:rPr>
              <a:t>panjang</a:t>
            </a:r>
          </a:p>
          <a:p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Rehearsal </a:t>
            </a:r>
            <a:r>
              <a:rPr lang="en-US" altLang="en-US" sz="2400">
                <a:latin typeface="Arial" panose="020B0604020202020204" pitchFamily="34" charset="0"/>
              </a:rPr>
              <a:t>(Latihan) melibatkan pengulangan mental </a:t>
            </a:r>
            <a:r>
              <a:rPr lang="en-US" altLang="en-US" sz="2400" smtClean="0">
                <a:latin typeface="Arial" panose="020B0604020202020204" pitchFamily="34" charset="0"/>
              </a:rPr>
              <a:t>dari suatu informasi atau mendaur-ulang </a:t>
            </a:r>
            <a:r>
              <a:rPr lang="en-US" altLang="en-US" sz="2400">
                <a:latin typeface="Arial" panose="020B0604020202020204" pitchFamily="34" charset="0"/>
              </a:rPr>
              <a:t>informasi melalui memori jangka </a:t>
            </a:r>
            <a:r>
              <a:rPr lang="en-US" altLang="en-US" sz="2400" smtClean="0">
                <a:latin typeface="Arial" panose="020B0604020202020204" pitchFamily="34" charset="0"/>
              </a:rPr>
              <a:t>pendek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Latihan dapat digambarkan sebagai bentuk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dari suara hati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Latihan menyediakan dua fungsi yaitu :</a:t>
            </a:r>
          </a:p>
          <a:p>
            <a:pPr lvl="1"/>
            <a:r>
              <a:rPr lang="pt-BR" sz="2200">
                <a:latin typeface="Arial" panose="020B0604020202020204" pitchFamily="34" charset="0"/>
                <a:cs typeface="Arial" panose="020B0604020202020204" pitchFamily="34" charset="0"/>
              </a:rPr>
              <a:t>Membantu menjaga informasi dalam memori jangka </a:t>
            </a:r>
            <a:r>
              <a:rPr lang="pt-BR" sz="2200" smtClean="0">
                <a:latin typeface="Arial" panose="020B0604020202020204" pitchFamily="34" charset="0"/>
                <a:cs typeface="Arial" panose="020B0604020202020204" pitchFamily="34" charset="0"/>
              </a:rPr>
              <a:t>pendek</a:t>
            </a:r>
          </a:p>
          <a:p>
            <a:pPr lvl="1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Alat bantu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dalam transfer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informasi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dari memori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jangka pendek ke memori jangka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panjang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Latihan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yang semakin keras akan meningkatkan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kekuatan jejak memori jangka panjang, sehingga meningkatkan kemungkinan bahwa jejak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itu kemudian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dapat diambil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090" y="392560"/>
            <a:ext cx="9567763" cy="78653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FF00"/>
                </a:solidFill>
                <a:latin typeface="Arial" panose="020B0604020202020204" pitchFamily="34" charset="0"/>
              </a:rPr>
              <a:t>Cognitive Learning: Elaboration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080" y="1063416"/>
            <a:ext cx="10094990" cy="5493795"/>
          </a:xfrm>
        </p:spPr>
        <p:txBody>
          <a:bodyPr>
            <a:norm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Elaborasi merupakan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derajat atau tingkat  integrasi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antara stimulus dan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Pada elaborasi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tingkat rendah,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rangsangan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diproses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dalam banyak cara yang sama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seperti cara mereka ditemukan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Di tingkat elaborasi yang lebih besar, lebih banyak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tautan (link)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antara informasi baru dan informasi yang disimpan dalam memori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diciptakan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Dengan menggunakan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elaborasi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tingkat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rendah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untuk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mengingat plat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nomor berikut adalah </a:t>
            </a:r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A   J   N    2   6   </a:t>
            </a:r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8</a:t>
            </a:r>
            <a:endParaRPr lang="en-US" altLang="en-US" sz="2400" b="1">
              <a:solidFill>
                <a:srgbClr val="00FF00"/>
              </a:solidFill>
              <a:latin typeface="Arial" panose="020B0604020202020204" pitchFamily="34" charset="0"/>
            </a:endParaRP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Penggunaan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elaborasi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tingkat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yang lebih besar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untuk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mengingat nomor plat yang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sama menghasilkan </a:t>
            </a:r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JAN   </a:t>
            </a:r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16</a:t>
            </a:r>
            <a:endParaRPr lang="en-US" altLang="en-US" sz="2400" b="1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42" y="1203158"/>
            <a:ext cx="10214811" cy="5045241"/>
          </a:xfrm>
        </p:spPr>
        <p:txBody>
          <a:bodyPr/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Motivasi memainkan peran dalam jumlah elaborasi yang digunakan seseorang untuk mengingat</a:t>
            </a:r>
          </a:p>
          <a:p>
            <a:pPr lvl="1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Belajar secara sengaja (Intensional Learning) </a:t>
            </a:r>
          </a:p>
          <a:p>
            <a:pPr lvl="1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Belajar secara kebetulan (Incidental Learning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Pengetahuan memungkinkan elaborasi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menjadi lebih bermakna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Kemampuan untuk belajar tergantung pada faktor-faktor lingkungan dan individu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4695" y="452718"/>
            <a:ext cx="9786139" cy="61069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FF00"/>
                </a:solidFill>
                <a:latin typeface="Arial" panose="020B0604020202020204" pitchFamily="34" charset="0"/>
              </a:rPr>
              <a:t>Cognitive Learning: Elaboration</a:t>
            </a:r>
          </a:p>
        </p:txBody>
      </p:sp>
    </p:spTree>
    <p:extLst>
      <p:ext uri="{BB962C8B-B14F-4D97-AF65-F5344CB8AC3E}">
        <p14:creationId xmlns:p14="http://schemas.microsoft.com/office/powerpoint/2010/main" val="111082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1256038"/>
            <a:ext cx="10250905" cy="4992361"/>
          </a:xfrm>
        </p:spPr>
        <p:txBody>
          <a:bodyPr>
            <a:normAutofit/>
          </a:bodyPr>
          <a:lstStyle/>
          <a:p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Mental representations </a:t>
            </a:r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: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cara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tertentu di mana informasi disimpan dalam memori jangka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panjang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Rangsangan dapat disimpan dalam bentuk yang sama di mana mereka muncul, atau berubah (harga gaun yang mungkin perlu diingat sebagai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Rp 20 juta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atau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mahal)</a:t>
            </a:r>
          </a:p>
          <a:p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Dual </a:t>
            </a:r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coding </a:t>
            </a:r>
            <a:r>
              <a:rPr lang="sv-SE" altLang="en-US" sz="2400" smtClean="0">
                <a:latin typeface="Arial" panose="020B0604020202020204" pitchFamily="34" charset="0"/>
              </a:rPr>
              <a:t>mengarahkan bahwa </a:t>
            </a:r>
            <a:r>
              <a:rPr lang="sv-SE" altLang="en-US" sz="2400">
                <a:latin typeface="Arial" panose="020B0604020202020204" pitchFamily="34" charset="0"/>
              </a:rPr>
              <a:t>informasi dapat disimpan dalam bentuk visual dan </a:t>
            </a:r>
            <a:r>
              <a:rPr lang="sv-SE" altLang="en-US" sz="2400" smtClean="0">
                <a:latin typeface="Arial" panose="020B0604020202020204" pitchFamily="34" charset="0"/>
              </a:rPr>
              <a:t>semantik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Memiliki beberapa pernyataan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akan meningkatkan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jumlah kemungkinan jalur mental yang dapat ditempuh ketika mencoba untuk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mengingat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</a:rPr>
              <a:t>Associative </a:t>
            </a:r>
            <a:r>
              <a:rPr lang="en-US" altLang="en-US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network </a:t>
            </a:r>
            <a:r>
              <a:rPr lang="en-US" altLang="en-US" sz="2400">
                <a:latin typeface="Arial" panose="020B0604020202020204" pitchFamily="34" charset="0"/>
              </a:rPr>
              <a:t>: memori node yang berisi bit informasi yang terkait dengan node memori lain dalam serangkaian hirarkis jaringan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85011" y="452718"/>
            <a:ext cx="99675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FF00"/>
                </a:solidFill>
                <a:latin typeface="Arial" panose="020B0604020202020204" pitchFamily="34" charset="0"/>
              </a:rPr>
              <a:t>Cognitive Learning: Mental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144138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8" y="1167064"/>
            <a:ext cx="10295932" cy="5081336"/>
          </a:xfrm>
        </p:spPr>
        <p:txBody>
          <a:bodyPr>
            <a:norm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Retrieval : aktivasi informasi yang disimpan dalam memori jangka panjang yang kemudian dipindahkan ke dalam memori jangka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pendek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Siklus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mengingat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33138" y="363151"/>
            <a:ext cx="95797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FF00"/>
                </a:solidFill>
                <a:latin typeface="Arial" panose="020B0604020202020204" pitchFamily="34" charset="0"/>
              </a:rPr>
              <a:t>Retrieval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311190" y="3926300"/>
            <a:ext cx="2286000" cy="955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Long-term Memory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96390" y="3926300"/>
            <a:ext cx="2286000" cy="955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Short-term Memory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 rot="-105955" flipH="1" flipV="1">
            <a:off x="4263190" y="3697700"/>
            <a:ext cx="3962400" cy="3048000"/>
          </a:xfrm>
          <a:custGeom>
            <a:avLst/>
            <a:gdLst>
              <a:gd name="G0" fmla="+- -488224 0 0"/>
              <a:gd name="G1" fmla="+- 11686960 0 0"/>
              <a:gd name="G2" fmla="+- -488224 0 11686960"/>
              <a:gd name="G3" fmla="+- 10800 0 0"/>
              <a:gd name="G4" fmla="+- 0 0 -48822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10396 0 0"/>
              <a:gd name="G9" fmla="+- 0 0 11686960"/>
              <a:gd name="G10" fmla="+- 10396 0 2700"/>
              <a:gd name="G11" fmla="cos G10 -488224"/>
              <a:gd name="G12" fmla="sin G10 -488224"/>
              <a:gd name="G13" fmla="cos 13500 -488224"/>
              <a:gd name="G14" fmla="sin 13500 -488224"/>
              <a:gd name="G15" fmla="+- G11 10800 0"/>
              <a:gd name="G16" fmla="+- G12 10800 0"/>
              <a:gd name="G17" fmla="+- G13 10800 0"/>
              <a:gd name="G18" fmla="+- G14 10800 0"/>
              <a:gd name="G19" fmla="*/ 10396 1 2"/>
              <a:gd name="G20" fmla="+- G19 5400 0"/>
              <a:gd name="G21" fmla="cos G20 -488224"/>
              <a:gd name="G22" fmla="sin G20 -488224"/>
              <a:gd name="G23" fmla="+- G21 10800 0"/>
              <a:gd name="G24" fmla="+- G12 G23 G22"/>
              <a:gd name="G25" fmla="+- G22 G23 G11"/>
              <a:gd name="G26" fmla="cos 10800 -488224"/>
              <a:gd name="G27" fmla="sin 10800 -488224"/>
              <a:gd name="G28" fmla="cos 10396 -488224"/>
              <a:gd name="G29" fmla="sin 10396 -48822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686960"/>
              <a:gd name="G36" fmla="sin G34 11686960"/>
              <a:gd name="G37" fmla="+/ 11686960 -48822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10396 G39"/>
              <a:gd name="G43" fmla="sin 1039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941 w 21600"/>
              <a:gd name="T5" fmla="*/ 34 h 21600"/>
              <a:gd name="T6" fmla="*/ 206 w 21600"/>
              <a:gd name="T7" fmla="*/ 11109 h 21600"/>
              <a:gd name="T8" fmla="*/ 9973 w 21600"/>
              <a:gd name="T9" fmla="*/ 436 h 21600"/>
              <a:gd name="T10" fmla="*/ 24186 w 21600"/>
              <a:gd name="T11" fmla="*/ 9049 h 21600"/>
              <a:gd name="T12" fmla="*/ 21685 w 21600"/>
              <a:gd name="T13" fmla="*/ 12302 h 21600"/>
              <a:gd name="T14" fmla="*/ 18431 w 21600"/>
              <a:gd name="T15" fmla="*/ 980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1108" y="9452"/>
                </a:moveTo>
                <a:cubicBezTo>
                  <a:pt x="20431" y="4275"/>
                  <a:pt x="16020" y="404"/>
                  <a:pt x="10800" y="404"/>
                </a:cubicBezTo>
                <a:cubicBezTo>
                  <a:pt x="5058" y="404"/>
                  <a:pt x="404" y="5058"/>
                  <a:pt x="404" y="10800"/>
                </a:cubicBezTo>
                <a:cubicBezTo>
                  <a:pt x="404" y="10901"/>
                  <a:pt x="405" y="11002"/>
                  <a:pt x="408" y="11103"/>
                </a:cubicBezTo>
                <a:lnTo>
                  <a:pt x="4" y="11114"/>
                </a:lnTo>
                <a:cubicBezTo>
                  <a:pt x="1" y="11010"/>
                  <a:pt x="0" y="1090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223" y="0"/>
                  <a:pt x="20805" y="4022"/>
                  <a:pt x="21508" y="9399"/>
                </a:cubicBezTo>
                <a:lnTo>
                  <a:pt x="24186" y="9049"/>
                </a:lnTo>
                <a:lnTo>
                  <a:pt x="21685" y="12302"/>
                </a:lnTo>
                <a:lnTo>
                  <a:pt x="18431" y="9802"/>
                </a:lnTo>
                <a:lnTo>
                  <a:pt x="21108" y="945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rot="-105955">
            <a:off x="4186990" y="2173700"/>
            <a:ext cx="3962400" cy="3048000"/>
          </a:xfrm>
          <a:custGeom>
            <a:avLst/>
            <a:gdLst>
              <a:gd name="G0" fmla="+- -488224 0 0"/>
              <a:gd name="G1" fmla="+- 11686960 0 0"/>
              <a:gd name="G2" fmla="+- -488224 0 11686960"/>
              <a:gd name="G3" fmla="+- 10800 0 0"/>
              <a:gd name="G4" fmla="+- 0 0 -48822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10396 0 0"/>
              <a:gd name="G9" fmla="+- 0 0 11686960"/>
              <a:gd name="G10" fmla="+- 10396 0 2700"/>
              <a:gd name="G11" fmla="cos G10 -488224"/>
              <a:gd name="G12" fmla="sin G10 -488224"/>
              <a:gd name="G13" fmla="cos 13500 -488224"/>
              <a:gd name="G14" fmla="sin 13500 -488224"/>
              <a:gd name="G15" fmla="+- G11 10800 0"/>
              <a:gd name="G16" fmla="+- G12 10800 0"/>
              <a:gd name="G17" fmla="+- G13 10800 0"/>
              <a:gd name="G18" fmla="+- G14 10800 0"/>
              <a:gd name="G19" fmla="*/ 10396 1 2"/>
              <a:gd name="G20" fmla="+- G19 5400 0"/>
              <a:gd name="G21" fmla="cos G20 -488224"/>
              <a:gd name="G22" fmla="sin G20 -488224"/>
              <a:gd name="G23" fmla="+- G21 10800 0"/>
              <a:gd name="G24" fmla="+- G12 G23 G22"/>
              <a:gd name="G25" fmla="+- G22 G23 G11"/>
              <a:gd name="G26" fmla="cos 10800 -488224"/>
              <a:gd name="G27" fmla="sin 10800 -488224"/>
              <a:gd name="G28" fmla="cos 10396 -488224"/>
              <a:gd name="G29" fmla="sin 10396 -48822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686960"/>
              <a:gd name="G36" fmla="sin G34 11686960"/>
              <a:gd name="G37" fmla="+/ 11686960 -48822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10396 G39"/>
              <a:gd name="G43" fmla="sin 1039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941 w 21600"/>
              <a:gd name="T5" fmla="*/ 34 h 21600"/>
              <a:gd name="T6" fmla="*/ 206 w 21600"/>
              <a:gd name="T7" fmla="*/ 11109 h 21600"/>
              <a:gd name="T8" fmla="*/ 9973 w 21600"/>
              <a:gd name="T9" fmla="*/ 436 h 21600"/>
              <a:gd name="T10" fmla="*/ 24186 w 21600"/>
              <a:gd name="T11" fmla="*/ 9049 h 21600"/>
              <a:gd name="T12" fmla="*/ 21685 w 21600"/>
              <a:gd name="T13" fmla="*/ 12302 h 21600"/>
              <a:gd name="T14" fmla="*/ 18431 w 21600"/>
              <a:gd name="T15" fmla="*/ 980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1108" y="9452"/>
                </a:moveTo>
                <a:cubicBezTo>
                  <a:pt x="20431" y="4275"/>
                  <a:pt x="16020" y="404"/>
                  <a:pt x="10800" y="404"/>
                </a:cubicBezTo>
                <a:cubicBezTo>
                  <a:pt x="5058" y="404"/>
                  <a:pt x="404" y="5058"/>
                  <a:pt x="404" y="10800"/>
                </a:cubicBezTo>
                <a:cubicBezTo>
                  <a:pt x="404" y="10901"/>
                  <a:pt x="405" y="11002"/>
                  <a:pt x="408" y="11103"/>
                </a:cubicBezTo>
                <a:lnTo>
                  <a:pt x="4" y="11114"/>
                </a:lnTo>
                <a:cubicBezTo>
                  <a:pt x="1" y="11010"/>
                  <a:pt x="0" y="1090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223" y="0"/>
                  <a:pt x="20805" y="4022"/>
                  <a:pt x="21508" y="9399"/>
                </a:cubicBezTo>
                <a:lnTo>
                  <a:pt x="24186" y="9049"/>
                </a:lnTo>
                <a:lnTo>
                  <a:pt x="21685" y="12302"/>
                </a:lnTo>
                <a:lnTo>
                  <a:pt x="18431" y="9802"/>
                </a:lnTo>
                <a:lnTo>
                  <a:pt x="21108" y="945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253790" y="590750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Retrieval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177590" y="247850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273241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5190"/>
            <a:ext cx="9950116" cy="5033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Keberhasilan retrieval tergantung pada :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Kekuatan memori melacak informasi yang harus diingat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Jumlah dan kekuatan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dari keterkaitan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antara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item yang harus diingat dengan node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memori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lain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Penyebaran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aktivasi: mengaktifkan satu memori node menciptakan efek riak yang menyebar seluruh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node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lain yang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bertautan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Retrieval dapat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ditingkatkan dengan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isyarat retrieval :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rangsangan yang mengaktifkan informasi dalam memori relevan dengan informasi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harus diingat.</a:t>
            </a: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Djoko Santoso - Agribisnis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85800" y="452718"/>
            <a:ext cx="93650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FF00"/>
                </a:solidFill>
                <a:latin typeface="Arial" panose="020B0604020202020204" pitchFamily="34" charset="0"/>
              </a:rPr>
              <a:t>Retrieval</a:t>
            </a:r>
          </a:p>
        </p:txBody>
      </p:sp>
    </p:spTree>
    <p:extLst>
      <p:ext uri="{BB962C8B-B14F-4D97-AF65-F5344CB8AC3E}">
        <p14:creationId xmlns:p14="http://schemas.microsoft.com/office/powerpoint/2010/main" val="428722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296</TotalTime>
  <Words>1701</Words>
  <Application>Microsoft Office PowerPoint</Application>
  <PresentationFormat>Custom</PresentationFormat>
  <Paragraphs>194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Ion</vt:lpstr>
      <vt:lpstr>Pokok Bahasan 10 :   Membantu Daya Ingat Konsumen</vt:lpstr>
      <vt:lpstr>Membantu Konsumen Mengingat</vt:lpstr>
      <vt:lpstr>Membantu Konsumen Mengingat</vt:lpstr>
      <vt:lpstr>Cognitive Learning: Rehearsal </vt:lpstr>
      <vt:lpstr>Cognitive Learning: Elaboration</vt:lpstr>
      <vt:lpstr>Cognitive Learning: Elaboration</vt:lpstr>
      <vt:lpstr>Cognitive Learning: Mental Representations</vt:lpstr>
      <vt:lpstr>Retrieval</vt:lpstr>
      <vt:lpstr>Retrieval</vt:lpstr>
      <vt:lpstr>Retrieval : Forgetting</vt:lpstr>
      <vt:lpstr>Retrieval: Recognition and Recall </vt:lpstr>
      <vt:lpstr>Retrieval: Product Awareness </vt:lpstr>
      <vt:lpstr>Retrieval: Advertising Awareness </vt:lpstr>
      <vt:lpstr>Cara Perusahaan Membantu Konsumen untuk Mengingat</vt:lpstr>
      <vt:lpstr>Cara Perusahaan Membantu Konsumen untuk Mengingat</vt:lpstr>
      <vt:lpstr>Cara Perusahaan Membantu Konsumen untuk Mengingat</vt:lpstr>
      <vt:lpstr>Cara Perusahaan Membantu Konsumen untuk Mengingat</vt:lpstr>
      <vt:lpstr>Cara Perusahaan Membantu Konsumen untuk Mengingat</vt:lpstr>
      <vt:lpstr>Cara Perusahaan Membantu Konsumen untuk Mengingat</vt:lpstr>
      <vt:lpstr>Cara Perusahaan Membantu Konsumen untuk Mengingat</vt:lpstr>
      <vt:lpstr>Cara Perusahaan Membantu Konsumen untuk Mengingat</vt:lpstr>
      <vt:lpstr>Cara Perusahaan Membantu Konsumen untuk Mengingat</vt:lpstr>
      <vt:lpstr>Cara Perusahaan Membantu Konsumen untuk Mengingat</vt:lpstr>
      <vt:lpstr>Cara Perusahaan Membantu Konsumen untuk Mengingat</vt:lpstr>
      <vt:lpstr>Cara Perusahaan Membantu Konsumen untuk Mengingat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Pokok Bahasan 10 :   Membantu Daya Ingat Konsumen</dc:title>
  <dc:creator>WIN7</dc:creator>
  <cp:lastModifiedBy>SONY</cp:lastModifiedBy>
  <cp:revision>32</cp:revision>
  <dcterms:created xsi:type="dcterms:W3CDTF">2017-09-30T14:11:48Z</dcterms:created>
  <dcterms:modified xsi:type="dcterms:W3CDTF">2017-12-18T08:01:02Z</dcterms:modified>
</cp:coreProperties>
</file>