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8"/>
    <p:sldId id="257" r:id="rId29"/>
    <p:sldId id="258" r:id="rId30"/>
    <p:sldId id="259" r:id="rId31"/>
    <p:sldId id="260" r:id="rId32"/>
    <p:sldId id="261" r:id="rId33"/>
    <p:sldId id="262" r:id="rId34"/>
    <p:sldId id="263" r:id="rId35"/>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Open Sans Extra Bold" charset="1" panose="020B0906030804020204"/>
      <p:regular r:id="rId10"/>
    </p:embeddedFont>
    <p:embeddedFont>
      <p:font typeface="Open Sans Extra Bold Italics" charset="1" panose="020B0906030804020204"/>
      <p:regular r:id="rId11"/>
    </p:embeddedFont>
    <p:embeddedFont>
      <p:font typeface="Mommi" charset="1" panose="00000000000000000000"/>
      <p:regular r:id="rId12"/>
    </p:embeddedFont>
    <p:embeddedFont>
      <p:font typeface="Mommi Bold" charset="1" panose="00000000000000000000"/>
      <p:regular r:id="rId13"/>
    </p:embeddedFont>
    <p:embeddedFont>
      <p:font typeface="Mommi Italics" charset="1" panose="00000000000000000000"/>
      <p:regular r:id="rId14"/>
    </p:embeddedFont>
    <p:embeddedFont>
      <p:font typeface="Mommi Bold Italics" charset="1" panose="00000000000000000000"/>
      <p:regular r:id="rId15"/>
    </p:embeddedFont>
    <p:embeddedFont>
      <p:font typeface="Mommi Thin" charset="1" panose="00000000000000000000"/>
      <p:regular r:id="rId16"/>
    </p:embeddedFont>
    <p:embeddedFont>
      <p:font typeface="Mommi Thin Italics" charset="1" panose="00000000000000000000"/>
      <p:regular r:id="rId17"/>
    </p:embeddedFont>
    <p:embeddedFont>
      <p:font typeface="Mommi Light" charset="1" panose="00000000000000000000"/>
      <p:regular r:id="rId18"/>
    </p:embeddedFont>
    <p:embeddedFont>
      <p:font typeface="Mommi Light Italics" charset="1" panose="00000000000000000000"/>
      <p:regular r:id="rId19"/>
    </p:embeddedFont>
    <p:embeddedFont>
      <p:font typeface="Mommi Medium" charset="1" panose="00000000000000000000"/>
      <p:regular r:id="rId20"/>
    </p:embeddedFont>
    <p:embeddedFont>
      <p:font typeface="Mommi Medium Italics" charset="1" panose="00000000000000000000"/>
      <p:regular r:id="rId21"/>
    </p:embeddedFont>
    <p:embeddedFont>
      <p:font typeface="Mommi Semi-Bold" charset="1" panose="00000000000000000000"/>
      <p:regular r:id="rId22"/>
    </p:embeddedFont>
    <p:embeddedFont>
      <p:font typeface="Mommi Semi-Bold Italics" charset="1" panose="00000000000000000000"/>
      <p:regular r:id="rId23"/>
    </p:embeddedFont>
    <p:embeddedFont>
      <p:font typeface="Mommi Ultra-Bold" charset="1" panose="00000000000000000000"/>
      <p:regular r:id="rId24"/>
    </p:embeddedFont>
    <p:embeddedFont>
      <p:font typeface="Mommi Ultra-Bold Italics" charset="1" panose="00000000000000000000"/>
      <p:regular r:id="rId25"/>
    </p:embeddedFont>
    <p:embeddedFont>
      <p:font typeface="Mommi Heavy" charset="1" panose="00000000000000000000"/>
      <p:regular r:id="rId26"/>
    </p:embeddedFont>
    <p:embeddedFont>
      <p:font typeface="Mommi Heavy Italics" charset="1" panose="0000000000000000000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slides/slide1.xml" Type="http://schemas.openxmlformats.org/officeDocument/2006/relationships/slide"/><Relationship Id="rId29" Target="slides/slide2.xml" Type="http://schemas.openxmlformats.org/officeDocument/2006/relationships/slide"/><Relationship Id="rId3" Target="viewProps.xml" Type="http://schemas.openxmlformats.org/officeDocument/2006/relationships/viewProps"/><Relationship Id="rId30" Target="slides/slide3.xml" Type="http://schemas.openxmlformats.org/officeDocument/2006/relationships/slide"/><Relationship Id="rId31" Target="slides/slide4.xml" Type="http://schemas.openxmlformats.org/officeDocument/2006/relationships/slide"/><Relationship Id="rId32" Target="slides/slide5.xml" Type="http://schemas.openxmlformats.org/officeDocument/2006/relationships/slide"/><Relationship Id="rId33" Target="slides/slide6.xml" Type="http://schemas.openxmlformats.org/officeDocument/2006/relationships/slide"/><Relationship Id="rId34" Target="slides/slide7.xml" Type="http://schemas.openxmlformats.org/officeDocument/2006/relationships/slide"/><Relationship Id="rId35" Target="slides/slide8.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8.png" Type="http://schemas.openxmlformats.org/officeDocument/2006/relationships/image"/><Relationship Id="rId11" Target="../media/image29.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22.png" Type="http://schemas.openxmlformats.org/officeDocument/2006/relationships/image"/><Relationship Id="rId5" Target="../media/image23.svg" Type="http://schemas.openxmlformats.org/officeDocument/2006/relationships/image"/><Relationship Id="rId6" Target="../media/image24.png" Type="http://schemas.openxmlformats.org/officeDocument/2006/relationships/image"/><Relationship Id="rId7" Target="../media/image25.svg" Type="http://schemas.openxmlformats.org/officeDocument/2006/relationships/image"/><Relationship Id="rId8" Target="../media/image26.png" Type="http://schemas.openxmlformats.org/officeDocument/2006/relationships/image"/><Relationship Id="rId9" Target="../media/image27.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2.png" Type="http://schemas.openxmlformats.org/officeDocument/2006/relationships/image"/><Relationship Id="rId11" Target="../media/image33.svg" Type="http://schemas.openxmlformats.org/officeDocument/2006/relationships/image"/><Relationship Id="rId12" Target="../media/image34.png" Type="http://schemas.openxmlformats.org/officeDocument/2006/relationships/image"/><Relationship Id="rId13" Target="../media/image35.svg" Type="http://schemas.openxmlformats.org/officeDocument/2006/relationships/image"/><Relationship Id="rId14" Target="../media/image36.png" Type="http://schemas.openxmlformats.org/officeDocument/2006/relationships/image"/><Relationship Id="rId15" Target="../media/image37.svg" Type="http://schemas.openxmlformats.org/officeDocument/2006/relationships/image"/><Relationship Id="rId16" Target="../media/image38.png" Type="http://schemas.openxmlformats.org/officeDocument/2006/relationships/image"/><Relationship Id="rId17" Target="../media/image39.svg" Type="http://schemas.openxmlformats.org/officeDocument/2006/relationships/image"/><Relationship Id="rId18" Target="../media/image40.png" Type="http://schemas.openxmlformats.org/officeDocument/2006/relationships/image"/><Relationship Id="rId19" Target="../media/image41.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0.png" Type="http://schemas.openxmlformats.org/officeDocument/2006/relationships/image"/><Relationship Id="rId5" Target="../media/image31.svg" Type="http://schemas.openxmlformats.org/officeDocument/2006/relationships/image"/><Relationship Id="rId6" Target="../media/image22.png" Type="http://schemas.openxmlformats.org/officeDocument/2006/relationships/image"/><Relationship Id="rId7" Target="../media/image23.svg" Type="http://schemas.openxmlformats.org/officeDocument/2006/relationships/image"/><Relationship Id="rId8" Target="../media/image24.png" Type="http://schemas.openxmlformats.org/officeDocument/2006/relationships/image"/><Relationship Id="rId9" Target="../media/image25.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 Id="rId3" Target="../media/image43.svg" Type="http://schemas.openxmlformats.org/officeDocument/2006/relationships/image"/><Relationship Id="rId4" Target="../media/image44.png" Type="http://schemas.openxmlformats.org/officeDocument/2006/relationships/image"/><Relationship Id="rId5" Target="../media/image45.svg" Type="http://schemas.openxmlformats.org/officeDocument/2006/relationships/image"/><Relationship Id="rId6" Target="../media/image24.png" Type="http://schemas.openxmlformats.org/officeDocument/2006/relationships/image"/><Relationship Id="rId7" Target="../media/image25.svg" Type="http://schemas.openxmlformats.org/officeDocument/2006/relationships/image"/><Relationship Id="rId8" Target="../media/image46.png" Type="http://schemas.openxmlformats.org/officeDocument/2006/relationships/image"/><Relationship Id="rId9" Target="../media/image47.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6.png" Type="http://schemas.openxmlformats.org/officeDocument/2006/relationships/image"/><Relationship Id="rId11" Target="../media/image37.svg" Type="http://schemas.openxmlformats.org/officeDocument/2006/relationships/image"/><Relationship Id="rId12" Target="../media/image54.png" Type="http://schemas.openxmlformats.org/officeDocument/2006/relationships/image"/><Relationship Id="rId13" Target="../media/image55.svg" Type="http://schemas.openxmlformats.org/officeDocument/2006/relationships/image"/><Relationship Id="rId14" Target="../media/image56.png" Type="http://schemas.openxmlformats.org/officeDocument/2006/relationships/image"/><Relationship Id="rId15" Target="../media/image57.svg" Type="http://schemas.openxmlformats.org/officeDocument/2006/relationships/image"/><Relationship Id="rId16" Target="../media/image58.png" Type="http://schemas.openxmlformats.org/officeDocument/2006/relationships/image"/><Relationship Id="rId17" Target="../media/image59.svg" Type="http://schemas.openxmlformats.org/officeDocument/2006/relationships/image"/><Relationship Id="rId18" Target="../media/image60.png" Type="http://schemas.openxmlformats.org/officeDocument/2006/relationships/image"/><Relationship Id="rId19" Target="../media/image61.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48.png" Type="http://schemas.openxmlformats.org/officeDocument/2006/relationships/image"/><Relationship Id="rId5" Target="../media/image49.svg" Type="http://schemas.openxmlformats.org/officeDocument/2006/relationships/image"/><Relationship Id="rId6" Target="../media/image50.png" Type="http://schemas.openxmlformats.org/officeDocument/2006/relationships/image"/><Relationship Id="rId7" Target="../media/image51.svg" Type="http://schemas.openxmlformats.org/officeDocument/2006/relationships/image"/><Relationship Id="rId8" Target="../media/image52.png" Type="http://schemas.openxmlformats.org/officeDocument/2006/relationships/image"/><Relationship Id="rId9" Target="../media/image53.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2.png" Type="http://schemas.openxmlformats.org/officeDocument/2006/relationships/image"/><Relationship Id="rId11" Target="../media/image33.svg" Type="http://schemas.openxmlformats.org/officeDocument/2006/relationships/image"/><Relationship Id="rId12" Target="../media/image38.png" Type="http://schemas.openxmlformats.org/officeDocument/2006/relationships/image"/><Relationship Id="rId13" Target="../media/image39.svg" Type="http://schemas.openxmlformats.org/officeDocument/2006/relationships/image"/><Relationship Id="rId14" Target="../media/image40.png" Type="http://schemas.openxmlformats.org/officeDocument/2006/relationships/image"/><Relationship Id="rId15" Target="../media/image41.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0.png" Type="http://schemas.openxmlformats.org/officeDocument/2006/relationships/image"/><Relationship Id="rId5" Target="../media/image31.svg" Type="http://schemas.openxmlformats.org/officeDocument/2006/relationships/image"/><Relationship Id="rId6" Target="../media/image22.png" Type="http://schemas.openxmlformats.org/officeDocument/2006/relationships/image"/><Relationship Id="rId7" Target="../media/image23.svg" Type="http://schemas.openxmlformats.org/officeDocument/2006/relationships/image"/><Relationship Id="rId8" Target="../media/image24.png" Type="http://schemas.openxmlformats.org/officeDocument/2006/relationships/image"/><Relationship Id="rId9" Target="../media/image25.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4.png" Type="http://schemas.openxmlformats.org/officeDocument/2006/relationships/image"/><Relationship Id="rId5" Target="../media/image45.svg" Type="http://schemas.openxmlformats.org/officeDocument/2006/relationships/image"/><Relationship Id="rId6" Target="../media/image24.png" Type="http://schemas.openxmlformats.org/officeDocument/2006/relationships/image"/><Relationship Id="rId7" Target="../media/image25.svg" Type="http://schemas.openxmlformats.org/officeDocument/2006/relationships/image"/><Relationship Id="rId8" Target="../media/image46.png" Type="http://schemas.openxmlformats.org/officeDocument/2006/relationships/image"/><Relationship Id="rId9" Target="../media/image47.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4.png" Type="http://schemas.openxmlformats.org/officeDocument/2006/relationships/image"/><Relationship Id="rId11" Target="../media/image25.svg" Type="http://schemas.openxmlformats.org/officeDocument/2006/relationships/image"/><Relationship Id="rId12" Target="../media/image64.png" Type="http://schemas.openxmlformats.org/officeDocument/2006/relationships/image"/><Relationship Id="rId13" Target="../media/image65.svg" Type="http://schemas.openxmlformats.org/officeDocument/2006/relationships/image"/><Relationship Id="rId14" Target="../media/image66.png" Type="http://schemas.openxmlformats.org/officeDocument/2006/relationships/image"/><Relationship Id="rId15" Target="../media/image67.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62.png" Type="http://schemas.openxmlformats.org/officeDocument/2006/relationships/image"/><Relationship Id="rId5" Target="../media/image63.svg" Type="http://schemas.openxmlformats.org/officeDocument/2006/relationships/image"/><Relationship Id="rId6" Target="../media/image52.png" Type="http://schemas.openxmlformats.org/officeDocument/2006/relationships/image"/><Relationship Id="rId7" Target="../media/image53.svg" Type="http://schemas.openxmlformats.org/officeDocument/2006/relationships/image"/><Relationship Id="rId8" Target="../media/image36.png" Type="http://schemas.openxmlformats.org/officeDocument/2006/relationships/image"/><Relationship Id="rId9" Target="../media/image37.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7098"/>
        </a:solidFill>
      </p:bgPr>
    </p:bg>
    <p:spTree>
      <p:nvGrpSpPr>
        <p:cNvPr id="1" name=""/>
        <p:cNvGrpSpPr/>
        <p:nvPr/>
      </p:nvGrpSpPr>
      <p:grpSpPr>
        <a:xfrm>
          <a:off x="0" y="0"/>
          <a:ext cx="0" cy="0"/>
          <a:chOff x="0" y="0"/>
          <a:chExt cx="0" cy="0"/>
        </a:xfrm>
      </p:grpSpPr>
      <p:sp>
        <p:nvSpPr>
          <p:cNvPr name="Freeform 2" id="2"/>
          <p:cNvSpPr/>
          <p:nvPr/>
        </p:nvSpPr>
        <p:spPr>
          <a:xfrm flipH="false" flipV="false" rot="0">
            <a:off x="-1197227" y="0"/>
            <a:ext cx="20186332" cy="11341048"/>
          </a:xfrm>
          <a:custGeom>
            <a:avLst/>
            <a:gdLst/>
            <a:ahLst/>
            <a:cxnLst/>
            <a:rect r="r" b="b" t="t" l="l"/>
            <a:pathLst>
              <a:path h="11341048" w="20186332">
                <a:moveTo>
                  <a:pt x="0" y="0"/>
                </a:moveTo>
                <a:lnTo>
                  <a:pt x="20186332" y="0"/>
                </a:lnTo>
                <a:lnTo>
                  <a:pt x="20186332" y="11341048"/>
                </a:lnTo>
                <a:lnTo>
                  <a:pt x="0" y="113410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447025" y="-373201"/>
            <a:ext cx="12395583" cy="10660201"/>
          </a:xfrm>
          <a:custGeom>
            <a:avLst/>
            <a:gdLst/>
            <a:ahLst/>
            <a:cxnLst/>
            <a:rect r="r" b="b" t="t" l="l"/>
            <a:pathLst>
              <a:path h="10660201" w="12395583">
                <a:moveTo>
                  <a:pt x="0" y="0"/>
                </a:moveTo>
                <a:lnTo>
                  <a:pt x="12395583" y="0"/>
                </a:lnTo>
                <a:lnTo>
                  <a:pt x="12395583" y="10660201"/>
                </a:lnTo>
                <a:lnTo>
                  <a:pt x="0" y="1066020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0">
            <a:off x="12617784" y="189970"/>
            <a:ext cx="11044267" cy="3775131"/>
          </a:xfrm>
          <a:custGeom>
            <a:avLst/>
            <a:gdLst/>
            <a:ahLst/>
            <a:cxnLst/>
            <a:rect r="r" b="b" t="t" l="l"/>
            <a:pathLst>
              <a:path h="3775131" w="11044267">
                <a:moveTo>
                  <a:pt x="11044268" y="0"/>
                </a:moveTo>
                <a:lnTo>
                  <a:pt x="0" y="0"/>
                </a:lnTo>
                <a:lnTo>
                  <a:pt x="0" y="3775131"/>
                </a:lnTo>
                <a:lnTo>
                  <a:pt x="11044268" y="3775131"/>
                </a:lnTo>
                <a:lnTo>
                  <a:pt x="11044268"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4830636" y="6464193"/>
            <a:ext cx="10097794" cy="3451610"/>
          </a:xfrm>
          <a:custGeom>
            <a:avLst/>
            <a:gdLst/>
            <a:ahLst/>
            <a:cxnLst/>
            <a:rect r="r" b="b" t="t" l="l"/>
            <a:pathLst>
              <a:path h="3451610" w="10097794">
                <a:moveTo>
                  <a:pt x="0" y="0"/>
                </a:moveTo>
                <a:lnTo>
                  <a:pt x="10097794" y="0"/>
                </a:lnTo>
                <a:lnTo>
                  <a:pt x="10097794" y="3451610"/>
                </a:lnTo>
                <a:lnTo>
                  <a:pt x="0" y="345161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true" flipV="false" rot="10185462">
            <a:off x="12686785" y="7472833"/>
            <a:ext cx="1808561" cy="938191"/>
          </a:xfrm>
          <a:custGeom>
            <a:avLst/>
            <a:gdLst/>
            <a:ahLst/>
            <a:cxnLst/>
            <a:rect r="r" b="b" t="t" l="l"/>
            <a:pathLst>
              <a:path h="938191" w="1808561">
                <a:moveTo>
                  <a:pt x="1808560" y="0"/>
                </a:moveTo>
                <a:lnTo>
                  <a:pt x="0" y="0"/>
                </a:lnTo>
                <a:lnTo>
                  <a:pt x="0" y="938190"/>
                </a:lnTo>
                <a:lnTo>
                  <a:pt x="1808560" y="938190"/>
                </a:lnTo>
                <a:lnTo>
                  <a:pt x="180856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028700" y="477599"/>
            <a:ext cx="1151124" cy="1102202"/>
          </a:xfrm>
          <a:custGeom>
            <a:avLst/>
            <a:gdLst/>
            <a:ahLst/>
            <a:cxnLst/>
            <a:rect r="r" b="b" t="t" l="l"/>
            <a:pathLst>
              <a:path h="1102202" w="1151124">
                <a:moveTo>
                  <a:pt x="0" y="0"/>
                </a:moveTo>
                <a:lnTo>
                  <a:pt x="1151124" y="0"/>
                </a:lnTo>
                <a:lnTo>
                  <a:pt x="1151124" y="1102202"/>
                </a:lnTo>
                <a:lnTo>
                  <a:pt x="0" y="110220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5594840" y="8707199"/>
            <a:ext cx="1151124" cy="1102202"/>
          </a:xfrm>
          <a:custGeom>
            <a:avLst/>
            <a:gdLst/>
            <a:ahLst/>
            <a:cxnLst/>
            <a:rect r="r" b="b" t="t" l="l"/>
            <a:pathLst>
              <a:path h="1102202" w="1151124">
                <a:moveTo>
                  <a:pt x="0" y="0"/>
                </a:moveTo>
                <a:lnTo>
                  <a:pt x="1151125" y="0"/>
                </a:lnTo>
                <a:lnTo>
                  <a:pt x="1151125" y="1102202"/>
                </a:lnTo>
                <a:lnTo>
                  <a:pt x="0" y="1102202"/>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9" id="9"/>
          <p:cNvSpPr/>
          <p:nvPr/>
        </p:nvSpPr>
        <p:spPr>
          <a:xfrm flipH="false" flipV="false" rot="-702532">
            <a:off x="1090927" y="3758324"/>
            <a:ext cx="1026671" cy="1344250"/>
          </a:xfrm>
          <a:custGeom>
            <a:avLst/>
            <a:gdLst/>
            <a:ahLst/>
            <a:cxnLst/>
            <a:rect r="r" b="b" t="t" l="l"/>
            <a:pathLst>
              <a:path h="1344250" w="1026671">
                <a:moveTo>
                  <a:pt x="0" y="0"/>
                </a:moveTo>
                <a:lnTo>
                  <a:pt x="1026671" y="0"/>
                </a:lnTo>
                <a:lnTo>
                  <a:pt x="1026671" y="1344250"/>
                </a:lnTo>
                <a:lnTo>
                  <a:pt x="0" y="1344250"/>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0" id="10"/>
          <p:cNvSpPr/>
          <p:nvPr/>
        </p:nvSpPr>
        <p:spPr>
          <a:xfrm flipH="false" flipV="false" rot="1307215">
            <a:off x="15947485" y="6168641"/>
            <a:ext cx="1026671" cy="1344250"/>
          </a:xfrm>
          <a:custGeom>
            <a:avLst/>
            <a:gdLst/>
            <a:ahLst/>
            <a:cxnLst/>
            <a:rect r="r" b="b" t="t" l="l"/>
            <a:pathLst>
              <a:path h="1344250" w="1026671">
                <a:moveTo>
                  <a:pt x="0" y="0"/>
                </a:moveTo>
                <a:lnTo>
                  <a:pt x="1026671" y="0"/>
                </a:lnTo>
                <a:lnTo>
                  <a:pt x="1026671" y="1344250"/>
                </a:lnTo>
                <a:lnTo>
                  <a:pt x="0" y="1344250"/>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1" id="11"/>
          <p:cNvSpPr/>
          <p:nvPr/>
        </p:nvSpPr>
        <p:spPr>
          <a:xfrm flipH="false" flipV="false" rot="0">
            <a:off x="2558906" y="6218121"/>
            <a:ext cx="1101396" cy="1101396"/>
          </a:xfrm>
          <a:custGeom>
            <a:avLst/>
            <a:gdLst/>
            <a:ahLst/>
            <a:cxnLst/>
            <a:rect r="r" b="b" t="t" l="l"/>
            <a:pathLst>
              <a:path h="1101396" w="1101396">
                <a:moveTo>
                  <a:pt x="0" y="0"/>
                </a:moveTo>
                <a:lnTo>
                  <a:pt x="1101396" y="0"/>
                </a:lnTo>
                <a:lnTo>
                  <a:pt x="1101396" y="1101396"/>
                </a:lnTo>
                <a:lnTo>
                  <a:pt x="0" y="1101396"/>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2" id="12"/>
          <p:cNvSpPr/>
          <p:nvPr/>
        </p:nvSpPr>
        <p:spPr>
          <a:xfrm flipH="false" flipV="false" rot="0">
            <a:off x="4871738" y="3394587"/>
            <a:ext cx="786016" cy="786016"/>
          </a:xfrm>
          <a:custGeom>
            <a:avLst/>
            <a:gdLst/>
            <a:ahLst/>
            <a:cxnLst/>
            <a:rect r="r" b="b" t="t" l="l"/>
            <a:pathLst>
              <a:path h="786016" w="786016">
                <a:moveTo>
                  <a:pt x="0" y="0"/>
                </a:moveTo>
                <a:lnTo>
                  <a:pt x="786017" y="0"/>
                </a:lnTo>
                <a:lnTo>
                  <a:pt x="786017" y="786016"/>
                </a:lnTo>
                <a:lnTo>
                  <a:pt x="0" y="786016"/>
                </a:lnTo>
                <a:lnTo>
                  <a:pt x="0" y="0"/>
                </a:lnTo>
                <a:close/>
              </a:path>
            </a:pathLst>
          </a:custGeom>
          <a:blipFill>
            <a:blip r:embed="rId22"/>
            <a:stretch>
              <a:fillRect l="0" t="0" r="0" b="0"/>
            </a:stretch>
          </a:blipFill>
        </p:spPr>
      </p:sp>
      <p:sp>
        <p:nvSpPr>
          <p:cNvPr name="TextBox 13" id="13"/>
          <p:cNvSpPr txBox="true"/>
          <p:nvPr/>
        </p:nvSpPr>
        <p:spPr>
          <a:xfrm rot="0">
            <a:off x="4128778" y="2149640"/>
            <a:ext cx="8993812" cy="3876483"/>
          </a:xfrm>
          <a:prstGeom prst="rect">
            <a:avLst/>
          </a:prstGeom>
        </p:spPr>
        <p:txBody>
          <a:bodyPr anchor="t" rtlCol="false" tIns="0" lIns="0" bIns="0" rIns="0">
            <a:spAutoFit/>
          </a:bodyPr>
          <a:lstStyle/>
          <a:p>
            <a:pPr algn="ctr">
              <a:lnSpc>
                <a:spcPts val="4691"/>
              </a:lnSpc>
            </a:pPr>
            <a:r>
              <a:rPr lang="en-US" sz="4938">
                <a:solidFill>
                  <a:srgbClr val="FF7098"/>
                </a:solidFill>
                <a:latin typeface="Mommi"/>
              </a:rPr>
              <a:t>MEMAHAMI DAN MENGANALISIS PEMILIHAN DAN PENERAPAN STRATEGI PEMBELAJARAN BERDASARKAN KURIKULUM DI SD</a:t>
            </a:r>
          </a:p>
        </p:txBody>
      </p:sp>
      <p:sp>
        <p:nvSpPr>
          <p:cNvPr name="TextBox 14" id="14"/>
          <p:cNvSpPr txBox="true"/>
          <p:nvPr/>
        </p:nvSpPr>
        <p:spPr>
          <a:xfrm rot="0">
            <a:off x="5657755" y="6138477"/>
            <a:ext cx="6293041" cy="581907"/>
          </a:xfrm>
          <a:prstGeom prst="rect">
            <a:avLst/>
          </a:prstGeom>
        </p:spPr>
        <p:txBody>
          <a:bodyPr anchor="t" rtlCol="false" tIns="0" lIns="0" bIns="0" rIns="0">
            <a:spAutoFit/>
          </a:bodyPr>
          <a:lstStyle/>
          <a:p>
            <a:pPr algn="ctr">
              <a:lnSpc>
                <a:spcPts val="3540"/>
              </a:lnSpc>
              <a:spcBef>
                <a:spcPct val="0"/>
              </a:spcBef>
            </a:pPr>
            <a:r>
              <a:rPr lang="en-US" sz="2528">
                <a:solidFill>
                  <a:srgbClr val="000000"/>
                </a:solidFill>
                <a:latin typeface="Mommi"/>
              </a:rPr>
              <a:t>MK PENGEMBANGAN KURIKULUM</a:t>
            </a:r>
          </a:p>
        </p:txBody>
      </p:sp>
      <p:sp>
        <p:nvSpPr>
          <p:cNvPr name="TextBox 15" id="15"/>
          <p:cNvSpPr txBox="true"/>
          <p:nvPr/>
        </p:nvSpPr>
        <p:spPr>
          <a:xfrm rot="0">
            <a:off x="6159374" y="6688366"/>
            <a:ext cx="5473131" cy="431670"/>
          </a:xfrm>
          <a:prstGeom prst="rect">
            <a:avLst/>
          </a:prstGeom>
        </p:spPr>
        <p:txBody>
          <a:bodyPr anchor="t" rtlCol="false" tIns="0" lIns="0" bIns="0" rIns="0">
            <a:spAutoFit/>
          </a:bodyPr>
          <a:lstStyle/>
          <a:p>
            <a:pPr algn="ctr">
              <a:lnSpc>
                <a:spcPts val="2588"/>
              </a:lnSpc>
              <a:spcBef>
                <a:spcPct val="0"/>
              </a:spcBef>
            </a:pPr>
            <a:r>
              <a:rPr lang="en-US" sz="1849">
                <a:solidFill>
                  <a:srgbClr val="000000"/>
                </a:solidFill>
                <a:latin typeface="Mommi"/>
              </a:rPr>
              <a:t>DOSEN PENGAMPU : RATRI NURYANI Q.M.PD</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E2EA"/>
        </a:solidFill>
      </p:bgPr>
    </p:bg>
    <p:spTree>
      <p:nvGrpSpPr>
        <p:cNvPr id="1" name=""/>
        <p:cNvGrpSpPr/>
        <p:nvPr/>
      </p:nvGrpSpPr>
      <p:grpSpPr>
        <a:xfrm>
          <a:off x="0" y="0"/>
          <a:ext cx="0" cy="0"/>
          <a:chOff x="0" y="0"/>
          <a:chExt cx="0" cy="0"/>
        </a:xfrm>
      </p:grpSpPr>
      <p:sp>
        <p:nvSpPr>
          <p:cNvPr name="Freeform 2" id="2"/>
          <p:cNvSpPr/>
          <p:nvPr/>
        </p:nvSpPr>
        <p:spPr>
          <a:xfrm flipH="false" flipV="false" rot="0">
            <a:off x="-1746151" y="-210786"/>
            <a:ext cx="20186332" cy="11341048"/>
          </a:xfrm>
          <a:custGeom>
            <a:avLst/>
            <a:gdLst/>
            <a:ahLst/>
            <a:cxnLst/>
            <a:rect r="r" b="b" t="t" l="l"/>
            <a:pathLst>
              <a:path h="11341048" w="20186332">
                <a:moveTo>
                  <a:pt x="0" y="0"/>
                </a:moveTo>
                <a:lnTo>
                  <a:pt x="20186332" y="0"/>
                </a:lnTo>
                <a:lnTo>
                  <a:pt x="20186332" y="11341049"/>
                </a:lnTo>
                <a:lnTo>
                  <a:pt x="0" y="1134104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66348" y="3378001"/>
            <a:ext cx="19620695" cy="12677072"/>
          </a:xfrm>
          <a:custGeom>
            <a:avLst/>
            <a:gdLst/>
            <a:ahLst/>
            <a:cxnLst/>
            <a:rect r="r" b="b" t="t" l="l"/>
            <a:pathLst>
              <a:path h="12677072" w="19620695">
                <a:moveTo>
                  <a:pt x="0" y="0"/>
                </a:moveTo>
                <a:lnTo>
                  <a:pt x="19620696" y="0"/>
                </a:lnTo>
                <a:lnTo>
                  <a:pt x="19620696" y="12677072"/>
                </a:lnTo>
                <a:lnTo>
                  <a:pt x="0" y="12677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4" id="4"/>
          <p:cNvSpPr/>
          <p:nvPr/>
        </p:nvSpPr>
        <p:spPr>
          <a:xfrm flipH="false" flipV="false" rot="0">
            <a:off x="-666348" y="3781635"/>
            <a:ext cx="19620695" cy="12677072"/>
          </a:xfrm>
          <a:custGeom>
            <a:avLst/>
            <a:gdLst/>
            <a:ahLst/>
            <a:cxnLst/>
            <a:rect r="r" b="b" t="t" l="l"/>
            <a:pathLst>
              <a:path h="12677072" w="19620695">
                <a:moveTo>
                  <a:pt x="0" y="0"/>
                </a:moveTo>
                <a:lnTo>
                  <a:pt x="19620696" y="0"/>
                </a:lnTo>
                <a:lnTo>
                  <a:pt x="19620696" y="12677072"/>
                </a:lnTo>
                <a:lnTo>
                  <a:pt x="0" y="1267707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5" id="5"/>
          <p:cNvSpPr/>
          <p:nvPr/>
        </p:nvSpPr>
        <p:spPr>
          <a:xfrm flipH="false" flipV="false" rot="0">
            <a:off x="16921369" y="2720027"/>
            <a:ext cx="2032979" cy="2123216"/>
          </a:xfrm>
          <a:custGeom>
            <a:avLst/>
            <a:gdLst/>
            <a:ahLst/>
            <a:cxnLst/>
            <a:rect r="r" b="b" t="t" l="l"/>
            <a:pathLst>
              <a:path h="2123216" w="2032979">
                <a:moveTo>
                  <a:pt x="0" y="0"/>
                </a:moveTo>
                <a:lnTo>
                  <a:pt x="2032979" y="0"/>
                </a:lnTo>
                <a:lnTo>
                  <a:pt x="2032979" y="2123216"/>
                </a:lnTo>
                <a:lnTo>
                  <a:pt x="0" y="212321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6" id="6"/>
          <p:cNvSpPr txBox="true"/>
          <p:nvPr/>
        </p:nvSpPr>
        <p:spPr>
          <a:xfrm rot="0">
            <a:off x="2358321" y="1023816"/>
            <a:ext cx="13601952" cy="1696211"/>
          </a:xfrm>
          <a:prstGeom prst="rect">
            <a:avLst/>
          </a:prstGeom>
        </p:spPr>
        <p:txBody>
          <a:bodyPr anchor="t" rtlCol="false" tIns="0" lIns="0" bIns="0" rIns="0">
            <a:spAutoFit/>
          </a:bodyPr>
          <a:lstStyle/>
          <a:p>
            <a:pPr algn="ctr">
              <a:lnSpc>
                <a:spcPts val="7464"/>
              </a:lnSpc>
            </a:pPr>
            <a:r>
              <a:rPr lang="en-US" sz="9821">
                <a:solidFill>
                  <a:srgbClr val="FF7098"/>
                </a:solidFill>
                <a:latin typeface="Mommi"/>
              </a:rPr>
              <a:t>Anggota Kelompok 5</a:t>
            </a:r>
          </a:p>
        </p:txBody>
      </p:sp>
      <p:sp>
        <p:nvSpPr>
          <p:cNvPr name="TextBox 7" id="7"/>
          <p:cNvSpPr txBox="true"/>
          <p:nvPr/>
        </p:nvSpPr>
        <p:spPr>
          <a:xfrm rot="0">
            <a:off x="4839284" y="4601093"/>
            <a:ext cx="8609433" cy="858646"/>
          </a:xfrm>
          <a:prstGeom prst="rect">
            <a:avLst/>
          </a:prstGeom>
        </p:spPr>
        <p:txBody>
          <a:bodyPr anchor="t" rtlCol="false" tIns="0" lIns="0" bIns="0" rIns="0">
            <a:spAutoFit/>
          </a:bodyPr>
          <a:lstStyle/>
          <a:p>
            <a:pPr algn="ctr" marL="1081951" indent="-540976" lvl="1">
              <a:lnSpc>
                <a:spcPts val="3808"/>
              </a:lnSpc>
              <a:buFont typeface="Arial"/>
              <a:buChar char="•"/>
            </a:pPr>
            <a:r>
              <a:rPr lang="en-US" sz="5011">
                <a:solidFill>
                  <a:srgbClr val="FF7098"/>
                </a:solidFill>
                <a:latin typeface="Mommi"/>
              </a:rPr>
              <a:t>Wulan Fatya Revyani</a:t>
            </a:r>
          </a:p>
        </p:txBody>
      </p:sp>
      <p:sp>
        <p:nvSpPr>
          <p:cNvPr name="TextBox 8" id="8"/>
          <p:cNvSpPr txBox="true"/>
          <p:nvPr/>
        </p:nvSpPr>
        <p:spPr>
          <a:xfrm rot="0">
            <a:off x="1746992" y="5438348"/>
            <a:ext cx="14794016" cy="860189"/>
          </a:xfrm>
          <a:prstGeom prst="rect">
            <a:avLst/>
          </a:prstGeom>
        </p:spPr>
        <p:txBody>
          <a:bodyPr anchor="t" rtlCol="false" tIns="0" lIns="0" bIns="0" rIns="0">
            <a:spAutoFit/>
          </a:bodyPr>
          <a:lstStyle/>
          <a:p>
            <a:pPr algn="ctr">
              <a:lnSpc>
                <a:spcPts val="3796"/>
              </a:lnSpc>
            </a:pPr>
            <a:r>
              <a:rPr lang="en-US" sz="4995">
                <a:solidFill>
                  <a:srgbClr val="FF7098"/>
                </a:solidFill>
                <a:latin typeface="Mommi"/>
              </a:rPr>
              <a:t>2. Ainunnisa Maulia Savitri</a:t>
            </a:r>
          </a:p>
        </p:txBody>
      </p:sp>
      <p:sp>
        <p:nvSpPr>
          <p:cNvPr name="Freeform 9" id="9"/>
          <p:cNvSpPr/>
          <p:nvPr/>
        </p:nvSpPr>
        <p:spPr>
          <a:xfrm flipH="false" flipV="false" rot="0">
            <a:off x="12210" y="8059520"/>
            <a:ext cx="2032979" cy="2123216"/>
          </a:xfrm>
          <a:custGeom>
            <a:avLst/>
            <a:gdLst/>
            <a:ahLst/>
            <a:cxnLst/>
            <a:rect r="r" b="b" t="t" l="l"/>
            <a:pathLst>
              <a:path h="2123216" w="2032979">
                <a:moveTo>
                  <a:pt x="0" y="0"/>
                </a:moveTo>
                <a:lnTo>
                  <a:pt x="2032980" y="0"/>
                </a:lnTo>
                <a:lnTo>
                  <a:pt x="2032980" y="2123216"/>
                </a:lnTo>
                <a:lnTo>
                  <a:pt x="0" y="212321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0" id="10"/>
          <p:cNvSpPr txBox="true"/>
          <p:nvPr/>
        </p:nvSpPr>
        <p:spPr>
          <a:xfrm rot="0">
            <a:off x="1762289" y="6277147"/>
            <a:ext cx="14794016" cy="860189"/>
          </a:xfrm>
          <a:prstGeom prst="rect">
            <a:avLst/>
          </a:prstGeom>
        </p:spPr>
        <p:txBody>
          <a:bodyPr anchor="t" rtlCol="false" tIns="0" lIns="0" bIns="0" rIns="0">
            <a:spAutoFit/>
          </a:bodyPr>
          <a:lstStyle/>
          <a:p>
            <a:pPr algn="ctr">
              <a:lnSpc>
                <a:spcPts val="3796"/>
              </a:lnSpc>
            </a:pPr>
            <a:r>
              <a:rPr lang="en-US" sz="4995">
                <a:solidFill>
                  <a:srgbClr val="FF7098"/>
                </a:solidFill>
                <a:latin typeface="Mommi"/>
              </a:rPr>
              <a:t>3. Maria Chyntia Putri Don Mite</a:t>
            </a:r>
          </a:p>
        </p:txBody>
      </p:sp>
      <p:sp>
        <p:nvSpPr>
          <p:cNvPr name="TextBox 11" id="11"/>
          <p:cNvSpPr txBox="true"/>
          <p:nvPr/>
        </p:nvSpPr>
        <p:spPr>
          <a:xfrm rot="0">
            <a:off x="1762289" y="7199331"/>
            <a:ext cx="14794016" cy="860189"/>
          </a:xfrm>
          <a:prstGeom prst="rect">
            <a:avLst/>
          </a:prstGeom>
        </p:spPr>
        <p:txBody>
          <a:bodyPr anchor="t" rtlCol="false" tIns="0" lIns="0" bIns="0" rIns="0">
            <a:spAutoFit/>
          </a:bodyPr>
          <a:lstStyle/>
          <a:p>
            <a:pPr algn="ctr">
              <a:lnSpc>
                <a:spcPts val="3796"/>
              </a:lnSpc>
            </a:pPr>
            <a:r>
              <a:rPr lang="en-US" sz="4995">
                <a:solidFill>
                  <a:srgbClr val="FF7098"/>
                </a:solidFill>
                <a:latin typeface="Mommi"/>
              </a:rPr>
              <a:t>4. Putri Raudiah</a:t>
            </a:r>
          </a:p>
        </p:txBody>
      </p:sp>
      <p:sp>
        <p:nvSpPr>
          <p:cNvPr name="TextBox 12" id="12"/>
          <p:cNvSpPr txBox="true"/>
          <p:nvPr/>
        </p:nvSpPr>
        <p:spPr>
          <a:xfrm rot="0">
            <a:off x="1781339" y="7954745"/>
            <a:ext cx="14794016" cy="860189"/>
          </a:xfrm>
          <a:prstGeom prst="rect">
            <a:avLst/>
          </a:prstGeom>
        </p:spPr>
        <p:txBody>
          <a:bodyPr anchor="t" rtlCol="false" tIns="0" lIns="0" bIns="0" rIns="0">
            <a:spAutoFit/>
          </a:bodyPr>
          <a:lstStyle/>
          <a:p>
            <a:pPr algn="ctr">
              <a:lnSpc>
                <a:spcPts val="3796"/>
              </a:lnSpc>
            </a:pPr>
            <a:r>
              <a:rPr lang="en-US" sz="4995">
                <a:solidFill>
                  <a:srgbClr val="FF7098"/>
                </a:solidFill>
                <a:latin typeface="Mommi"/>
              </a:rPr>
              <a:t>5. Djesika Ose Lein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E2EA"/>
        </a:solidFill>
      </p:bgPr>
    </p:bg>
    <p:spTree>
      <p:nvGrpSpPr>
        <p:cNvPr id="1" name=""/>
        <p:cNvGrpSpPr/>
        <p:nvPr/>
      </p:nvGrpSpPr>
      <p:grpSpPr>
        <a:xfrm>
          <a:off x="0" y="0"/>
          <a:ext cx="0" cy="0"/>
          <a:chOff x="0" y="0"/>
          <a:chExt cx="0" cy="0"/>
        </a:xfrm>
      </p:grpSpPr>
      <p:sp>
        <p:nvSpPr>
          <p:cNvPr name="Freeform 2" id="2"/>
          <p:cNvSpPr/>
          <p:nvPr/>
        </p:nvSpPr>
        <p:spPr>
          <a:xfrm flipH="false" flipV="false" rot="0">
            <a:off x="-1746151" y="-210786"/>
            <a:ext cx="20186332" cy="11341048"/>
          </a:xfrm>
          <a:custGeom>
            <a:avLst/>
            <a:gdLst/>
            <a:ahLst/>
            <a:cxnLst/>
            <a:rect r="r" b="b" t="t" l="l"/>
            <a:pathLst>
              <a:path h="11341048" w="20186332">
                <a:moveTo>
                  <a:pt x="0" y="0"/>
                </a:moveTo>
                <a:lnTo>
                  <a:pt x="20186332" y="0"/>
                </a:lnTo>
                <a:lnTo>
                  <a:pt x="20186332" y="11341049"/>
                </a:lnTo>
                <a:lnTo>
                  <a:pt x="0" y="1134104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719700" y="3308346"/>
            <a:ext cx="13864688" cy="7184429"/>
          </a:xfrm>
          <a:custGeom>
            <a:avLst/>
            <a:gdLst/>
            <a:ahLst/>
            <a:cxnLst/>
            <a:rect r="r" b="b" t="t" l="l"/>
            <a:pathLst>
              <a:path h="7184429" w="13864688">
                <a:moveTo>
                  <a:pt x="0" y="0"/>
                </a:moveTo>
                <a:lnTo>
                  <a:pt x="13864688" y="0"/>
                </a:lnTo>
                <a:lnTo>
                  <a:pt x="13864688" y="7184429"/>
                </a:lnTo>
                <a:lnTo>
                  <a:pt x="0" y="718442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180515" y="-8409998"/>
            <a:ext cx="19620695" cy="12677072"/>
          </a:xfrm>
          <a:custGeom>
            <a:avLst/>
            <a:gdLst/>
            <a:ahLst/>
            <a:cxnLst/>
            <a:rect r="r" b="b" t="t" l="l"/>
            <a:pathLst>
              <a:path h="12677072" w="19620695">
                <a:moveTo>
                  <a:pt x="0" y="0"/>
                </a:moveTo>
                <a:lnTo>
                  <a:pt x="19620696" y="0"/>
                </a:lnTo>
                <a:lnTo>
                  <a:pt x="19620696" y="12677072"/>
                </a:lnTo>
                <a:lnTo>
                  <a:pt x="0" y="1267707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5" id="5"/>
          <p:cNvSpPr/>
          <p:nvPr/>
        </p:nvSpPr>
        <p:spPr>
          <a:xfrm flipH="false" flipV="false" rot="0">
            <a:off x="-1180515" y="-8810048"/>
            <a:ext cx="19620695" cy="12677072"/>
          </a:xfrm>
          <a:custGeom>
            <a:avLst/>
            <a:gdLst/>
            <a:ahLst/>
            <a:cxnLst/>
            <a:rect r="r" b="b" t="t" l="l"/>
            <a:pathLst>
              <a:path h="12677072" w="19620695">
                <a:moveTo>
                  <a:pt x="0" y="0"/>
                </a:moveTo>
                <a:lnTo>
                  <a:pt x="19620696" y="0"/>
                </a:lnTo>
                <a:lnTo>
                  <a:pt x="19620696" y="12677072"/>
                </a:lnTo>
                <a:lnTo>
                  <a:pt x="0" y="1267707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
        <p:nvSpPr>
          <p:cNvPr name="Freeform 6" id="6"/>
          <p:cNvSpPr/>
          <p:nvPr/>
        </p:nvSpPr>
        <p:spPr>
          <a:xfrm flipH="false" flipV="false" rot="0">
            <a:off x="2529200" y="2905364"/>
            <a:ext cx="13864688" cy="7184429"/>
          </a:xfrm>
          <a:custGeom>
            <a:avLst/>
            <a:gdLst/>
            <a:ahLst/>
            <a:cxnLst/>
            <a:rect r="r" b="b" t="t" l="l"/>
            <a:pathLst>
              <a:path h="7184429" w="13864688">
                <a:moveTo>
                  <a:pt x="0" y="0"/>
                </a:moveTo>
                <a:lnTo>
                  <a:pt x="13864688" y="0"/>
                </a:lnTo>
                <a:lnTo>
                  <a:pt x="13864688" y="7184429"/>
                </a:lnTo>
                <a:lnTo>
                  <a:pt x="0" y="71844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7" id="7"/>
          <p:cNvSpPr txBox="true"/>
          <p:nvPr/>
        </p:nvSpPr>
        <p:spPr>
          <a:xfrm rot="0">
            <a:off x="4052523" y="3130914"/>
            <a:ext cx="11199042" cy="2328824"/>
          </a:xfrm>
          <a:prstGeom prst="rect">
            <a:avLst/>
          </a:prstGeom>
        </p:spPr>
        <p:txBody>
          <a:bodyPr anchor="t" rtlCol="false" tIns="0" lIns="0" bIns="0" rIns="0">
            <a:spAutoFit/>
          </a:bodyPr>
          <a:lstStyle/>
          <a:p>
            <a:pPr algn="ctr">
              <a:lnSpc>
                <a:spcPts val="4059"/>
              </a:lnSpc>
            </a:pPr>
            <a:r>
              <a:rPr lang="en-US" sz="4184">
                <a:solidFill>
                  <a:srgbClr val="CB5646"/>
                </a:solidFill>
                <a:latin typeface="Mommi"/>
              </a:rPr>
              <a:t>Terdapat berbagai pendapat tentang strategi pembelajaran yang dikemukakan oleh para ahli pembelajaran (instructional technology), diantaranya sebagai berikut : </a:t>
            </a:r>
          </a:p>
        </p:txBody>
      </p:sp>
      <p:sp>
        <p:nvSpPr>
          <p:cNvPr name="Freeform 8" id="8"/>
          <p:cNvSpPr/>
          <p:nvPr/>
        </p:nvSpPr>
        <p:spPr>
          <a:xfrm flipH="false" flipV="false" rot="0">
            <a:off x="-3685572" y="6621404"/>
            <a:ext cx="10879969" cy="3718971"/>
          </a:xfrm>
          <a:custGeom>
            <a:avLst/>
            <a:gdLst/>
            <a:ahLst/>
            <a:cxnLst/>
            <a:rect r="r" b="b" t="t" l="l"/>
            <a:pathLst>
              <a:path h="3718971" w="10879969">
                <a:moveTo>
                  <a:pt x="0" y="0"/>
                </a:moveTo>
                <a:lnTo>
                  <a:pt x="10879969" y="0"/>
                </a:lnTo>
                <a:lnTo>
                  <a:pt x="10879969" y="3718971"/>
                </a:lnTo>
                <a:lnTo>
                  <a:pt x="0" y="371897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true" flipV="false" rot="0">
            <a:off x="11904969" y="5459738"/>
            <a:ext cx="14098758" cy="4819212"/>
          </a:xfrm>
          <a:custGeom>
            <a:avLst/>
            <a:gdLst/>
            <a:ahLst/>
            <a:cxnLst/>
            <a:rect r="r" b="b" t="t" l="l"/>
            <a:pathLst>
              <a:path h="4819212" w="14098758">
                <a:moveTo>
                  <a:pt x="14098758" y="0"/>
                </a:moveTo>
                <a:lnTo>
                  <a:pt x="0" y="0"/>
                </a:lnTo>
                <a:lnTo>
                  <a:pt x="0" y="4819212"/>
                </a:lnTo>
                <a:lnTo>
                  <a:pt x="14098758" y="4819212"/>
                </a:lnTo>
                <a:lnTo>
                  <a:pt x="14098758"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1034433">
            <a:off x="1892649" y="3711510"/>
            <a:ext cx="2141935" cy="1111129"/>
          </a:xfrm>
          <a:custGeom>
            <a:avLst/>
            <a:gdLst/>
            <a:ahLst/>
            <a:cxnLst/>
            <a:rect r="r" b="b" t="t" l="l"/>
            <a:pathLst>
              <a:path h="1111129" w="2141935">
                <a:moveTo>
                  <a:pt x="0" y="0"/>
                </a:moveTo>
                <a:lnTo>
                  <a:pt x="2141934" y="0"/>
                </a:lnTo>
                <a:lnTo>
                  <a:pt x="2141934" y="1111129"/>
                </a:lnTo>
                <a:lnTo>
                  <a:pt x="0" y="111112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0">
            <a:off x="15095228" y="5143500"/>
            <a:ext cx="1972868" cy="1077679"/>
          </a:xfrm>
          <a:custGeom>
            <a:avLst/>
            <a:gdLst/>
            <a:ahLst/>
            <a:cxnLst/>
            <a:rect r="r" b="b" t="t" l="l"/>
            <a:pathLst>
              <a:path h="1077679" w="1972868">
                <a:moveTo>
                  <a:pt x="0" y="0"/>
                </a:moveTo>
                <a:lnTo>
                  <a:pt x="1972868" y="0"/>
                </a:lnTo>
                <a:lnTo>
                  <a:pt x="1972868" y="1077679"/>
                </a:lnTo>
                <a:lnTo>
                  <a:pt x="0" y="1077679"/>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12" id="12"/>
          <p:cNvSpPr txBox="true"/>
          <p:nvPr/>
        </p:nvSpPr>
        <p:spPr>
          <a:xfrm rot="0">
            <a:off x="485446" y="-42127"/>
            <a:ext cx="17802554" cy="4101540"/>
          </a:xfrm>
          <a:prstGeom prst="rect">
            <a:avLst/>
          </a:prstGeom>
        </p:spPr>
        <p:txBody>
          <a:bodyPr anchor="t" rtlCol="false" tIns="0" lIns="0" bIns="0" rIns="0">
            <a:spAutoFit/>
          </a:bodyPr>
          <a:lstStyle/>
          <a:p>
            <a:pPr algn="ctr">
              <a:lnSpc>
                <a:spcPts val="8525"/>
              </a:lnSpc>
            </a:pPr>
            <a:r>
              <a:rPr lang="en-US" sz="11218">
                <a:solidFill>
                  <a:srgbClr val="FF7098"/>
                </a:solidFill>
                <a:latin typeface="Mommi"/>
              </a:rPr>
              <a:t>Strategi Pembelajaran menurut para ahli </a:t>
            </a:r>
          </a:p>
          <a:p>
            <a:pPr algn="ctr">
              <a:lnSpc>
                <a:spcPts val="8525"/>
              </a:lnSpc>
            </a:pPr>
          </a:p>
        </p:txBody>
      </p:sp>
      <p:sp>
        <p:nvSpPr>
          <p:cNvPr name="TextBox 13" id="13"/>
          <p:cNvSpPr txBox="true"/>
          <p:nvPr/>
        </p:nvSpPr>
        <p:spPr>
          <a:xfrm rot="0">
            <a:off x="4917968" y="5284467"/>
            <a:ext cx="9087153" cy="3395537"/>
          </a:xfrm>
          <a:prstGeom prst="rect">
            <a:avLst/>
          </a:prstGeom>
        </p:spPr>
        <p:txBody>
          <a:bodyPr anchor="t" rtlCol="false" tIns="0" lIns="0" bIns="0" rIns="0">
            <a:spAutoFit/>
          </a:bodyPr>
          <a:lstStyle/>
          <a:p>
            <a:pPr algn="ctr">
              <a:lnSpc>
                <a:spcPts val="8094"/>
              </a:lnSpc>
            </a:pPr>
            <a:r>
              <a:rPr lang="en-US" sz="5781">
                <a:solidFill>
                  <a:srgbClr val="000000"/>
                </a:solidFill>
                <a:latin typeface="Mommi"/>
              </a:rPr>
              <a:t>1. Gerlach dan Ely (1980)</a:t>
            </a:r>
          </a:p>
          <a:p>
            <a:pPr algn="ctr">
              <a:lnSpc>
                <a:spcPts val="8094"/>
              </a:lnSpc>
            </a:pPr>
            <a:r>
              <a:rPr lang="en-US" sz="5781">
                <a:solidFill>
                  <a:srgbClr val="000000"/>
                </a:solidFill>
                <a:latin typeface="Mommi"/>
              </a:rPr>
              <a:t>2. Dick dan Carey (1990) </a:t>
            </a:r>
          </a:p>
          <a:p>
            <a:pPr algn="ctr">
              <a:lnSpc>
                <a:spcPts val="8094"/>
              </a:lnSpc>
              <a:spcBef>
                <a:spcPct val="0"/>
              </a:spcBef>
            </a:pPr>
            <a:r>
              <a:rPr lang="en-US" sz="5781">
                <a:solidFill>
                  <a:srgbClr val="000000"/>
                </a:solidFill>
                <a:latin typeface="Mommi"/>
              </a:rPr>
              <a:t>3. Groppper (1990)</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E2EA"/>
        </a:solidFill>
      </p:bgPr>
    </p:bg>
    <p:spTree>
      <p:nvGrpSpPr>
        <p:cNvPr id="1" name=""/>
        <p:cNvGrpSpPr/>
        <p:nvPr/>
      </p:nvGrpSpPr>
      <p:grpSpPr>
        <a:xfrm>
          <a:off x="0" y="0"/>
          <a:ext cx="0" cy="0"/>
          <a:chOff x="0" y="0"/>
          <a:chExt cx="0" cy="0"/>
        </a:xfrm>
      </p:grpSpPr>
      <p:sp>
        <p:nvSpPr>
          <p:cNvPr name="Freeform 2" id="2"/>
          <p:cNvSpPr/>
          <p:nvPr/>
        </p:nvSpPr>
        <p:spPr>
          <a:xfrm flipH="false" flipV="false" rot="0">
            <a:off x="-1746151" y="-210786"/>
            <a:ext cx="20186332" cy="11341048"/>
          </a:xfrm>
          <a:custGeom>
            <a:avLst/>
            <a:gdLst/>
            <a:ahLst/>
            <a:cxnLst/>
            <a:rect r="r" b="b" t="t" l="l"/>
            <a:pathLst>
              <a:path h="11341048" w="20186332">
                <a:moveTo>
                  <a:pt x="0" y="0"/>
                </a:moveTo>
                <a:lnTo>
                  <a:pt x="20186332" y="0"/>
                </a:lnTo>
                <a:lnTo>
                  <a:pt x="20186332" y="11341049"/>
                </a:lnTo>
                <a:lnTo>
                  <a:pt x="0" y="1134104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66348" y="-9024820"/>
            <a:ext cx="19620695" cy="12677072"/>
          </a:xfrm>
          <a:custGeom>
            <a:avLst/>
            <a:gdLst/>
            <a:ahLst/>
            <a:cxnLst/>
            <a:rect r="r" b="b" t="t" l="l"/>
            <a:pathLst>
              <a:path h="12677072" w="19620695">
                <a:moveTo>
                  <a:pt x="0" y="0"/>
                </a:moveTo>
                <a:lnTo>
                  <a:pt x="19620696" y="0"/>
                </a:lnTo>
                <a:lnTo>
                  <a:pt x="19620696" y="12677072"/>
                </a:lnTo>
                <a:lnTo>
                  <a:pt x="0" y="12677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4" id="4"/>
          <p:cNvSpPr/>
          <p:nvPr/>
        </p:nvSpPr>
        <p:spPr>
          <a:xfrm flipH="false" flipV="false" rot="0">
            <a:off x="-666348" y="-9322323"/>
            <a:ext cx="19620695" cy="12677072"/>
          </a:xfrm>
          <a:custGeom>
            <a:avLst/>
            <a:gdLst/>
            <a:ahLst/>
            <a:cxnLst/>
            <a:rect r="r" b="b" t="t" l="l"/>
            <a:pathLst>
              <a:path h="12677072" w="19620695">
                <a:moveTo>
                  <a:pt x="0" y="0"/>
                </a:moveTo>
                <a:lnTo>
                  <a:pt x="19620696" y="0"/>
                </a:lnTo>
                <a:lnTo>
                  <a:pt x="19620696" y="12677072"/>
                </a:lnTo>
                <a:lnTo>
                  <a:pt x="0" y="1267707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grpSp>
        <p:nvGrpSpPr>
          <p:cNvPr name="Group 5" id="5"/>
          <p:cNvGrpSpPr/>
          <p:nvPr/>
        </p:nvGrpSpPr>
        <p:grpSpPr>
          <a:xfrm rot="0">
            <a:off x="1109600" y="4509991"/>
            <a:ext cx="7318315" cy="1995870"/>
            <a:chOff x="0" y="0"/>
            <a:chExt cx="1927457" cy="525661"/>
          </a:xfrm>
        </p:grpSpPr>
        <p:sp>
          <p:nvSpPr>
            <p:cNvPr name="Freeform 6" id="6"/>
            <p:cNvSpPr/>
            <p:nvPr/>
          </p:nvSpPr>
          <p:spPr>
            <a:xfrm flipH="false" flipV="false" rot="0">
              <a:off x="0" y="0"/>
              <a:ext cx="1927457" cy="525661"/>
            </a:xfrm>
            <a:custGeom>
              <a:avLst/>
              <a:gdLst/>
              <a:ahLst/>
              <a:cxnLst/>
              <a:rect r="r" b="b" t="t" l="l"/>
              <a:pathLst>
                <a:path h="525661" w="1927457">
                  <a:moveTo>
                    <a:pt x="0" y="0"/>
                  </a:moveTo>
                  <a:lnTo>
                    <a:pt x="1927457" y="0"/>
                  </a:lnTo>
                  <a:lnTo>
                    <a:pt x="1927457" y="525661"/>
                  </a:lnTo>
                  <a:lnTo>
                    <a:pt x="0" y="525661"/>
                  </a:lnTo>
                  <a:close/>
                </a:path>
              </a:pathLst>
            </a:custGeom>
            <a:solidFill>
              <a:srgbClr val="FFFFFF"/>
            </a:solidFill>
            <a:ln w="38100" cap="sq">
              <a:solidFill>
                <a:srgbClr val="000000"/>
              </a:solidFill>
              <a:prstDash val="solid"/>
              <a:miter/>
            </a:ln>
          </p:spPr>
        </p:sp>
        <p:sp>
          <p:nvSpPr>
            <p:cNvPr name="TextBox 7" id="7"/>
            <p:cNvSpPr txBox="true"/>
            <p:nvPr/>
          </p:nvSpPr>
          <p:spPr>
            <a:xfrm>
              <a:off x="0" y="-38100"/>
              <a:ext cx="1927457" cy="563761"/>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1376104" y="4543990"/>
            <a:ext cx="7051812" cy="1704602"/>
          </a:xfrm>
          <a:prstGeom prst="rect">
            <a:avLst/>
          </a:prstGeom>
        </p:spPr>
        <p:txBody>
          <a:bodyPr anchor="t" rtlCol="false" tIns="0" lIns="0" bIns="0" rIns="0">
            <a:spAutoFit/>
          </a:bodyPr>
          <a:lstStyle/>
          <a:p>
            <a:pPr>
              <a:lnSpc>
                <a:spcPts val="2853"/>
              </a:lnSpc>
            </a:pPr>
            <a:r>
              <a:rPr lang="en-US" sz="3438">
                <a:solidFill>
                  <a:srgbClr val="ED5F72"/>
                </a:solidFill>
                <a:latin typeface="Mommi"/>
              </a:rPr>
              <a:t>1.  Strategi Pembelajaran      Kolaboratif</a:t>
            </a:r>
          </a:p>
          <a:p>
            <a:pPr>
              <a:lnSpc>
                <a:spcPts val="2853"/>
              </a:lnSpc>
            </a:pPr>
            <a:r>
              <a:rPr lang="en-US" sz="3438">
                <a:solidFill>
                  <a:srgbClr val="ED5F72"/>
                </a:solidFill>
                <a:latin typeface="Mommi"/>
              </a:rPr>
              <a:t>2.</a:t>
            </a:r>
            <a:r>
              <a:rPr lang="en-US" sz="3438">
                <a:solidFill>
                  <a:srgbClr val="ED5F72"/>
                </a:solidFill>
                <a:latin typeface="Mommi"/>
              </a:rPr>
              <a:t> Strategi Pembelajaran Berbasis Masalah</a:t>
            </a:r>
          </a:p>
        </p:txBody>
      </p:sp>
      <p:grpSp>
        <p:nvGrpSpPr>
          <p:cNvPr name="Group 9" id="9"/>
          <p:cNvGrpSpPr/>
          <p:nvPr/>
        </p:nvGrpSpPr>
        <p:grpSpPr>
          <a:xfrm rot="0">
            <a:off x="9860085" y="4509991"/>
            <a:ext cx="7318315" cy="1995870"/>
            <a:chOff x="0" y="0"/>
            <a:chExt cx="1927457" cy="525661"/>
          </a:xfrm>
        </p:grpSpPr>
        <p:sp>
          <p:nvSpPr>
            <p:cNvPr name="Freeform 10" id="10"/>
            <p:cNvSpPr/>
            <p:nvPr/>
          </p:nvSpPr>
          <p:spPr>
            <a:xfrm flipH="false" flipV="false" rot="0">
              <a:off x="0" y="0"/>
              <a:ext cx="1927457" cy="525661"/>
            </a:xfrm>
            <a:custGeom>
              <a:avLst/>
              <a:gdLst/>
              <a:ahLst/>
              <a:cxnLst/>
              <a:rect r="r" b="b" t="t" l="l"/>
              <a:pathLst>
                <a:path h="525661" w="1927457">
                  <a:moveTo>
                    <a:pt x="0" y="0"/>
                  </a:moveTo>
                  <a:lnTo>
                    <a:pt x="1927457" y="0"/>
                  </a:lnTo>
                  <a:lnTo>
                    <a:pt x="1927457" y="525661"/>
                  </a:lnTo>
                  <a:lnTo>
                    <a:pt x="0" y="525661"/>
                  </a:lnTo>
                  <a:close/>
                </a:path>
              </a:pathLst>
            </a:custGeom>
            <a:solidFill>
              <a:srgbClr val="FFFFFF"/>
            </a:solidFill>
            <a:ln w="38100" cap="sq">
              <a:solidFill>
                <a:srgbClr val="000000"/>
              </a:solidFill>
              <a:prstDash val="solid"/>
              <a:miter/>
            </a:ln>
          </p:spPr>
        </p:sp>
        <p:sp>
          <p:nvSpPr>
            <p:cNvPr name="TextBox 11" id="11"/>
            <p:cNvSpPr txBox="true"/>
            <p:nvPr/>
          </p:nvSpPr>
          <p:spPr>
            <a:xfrm>
              <a:off x="0" y="-38100"/>
              <a:ext cx="1927457" cy="563761"/>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109600" y="7368063"/>
            <a:ext cx="7318315" cy="1995870"/>
            <a:chOff x="0" y="0"/>
            <a:chExt cx="1927457" cy="525661"/>
          </a:xfrm>
        </p:grpSpPr>
        <p:sp>
          <p:nvSpPr>
            <p:cNvPr name="Freeform 13" id="13"/>
            <p:cNvSpPr/>
            <p:nvPr/>
          </p:nvSpPr>
          <p:spPr>
            <a:xfrm flipH="false" flipV="false" rot="0">
              <a:off x="0" y="0"/>
              <a:ext cx="1927457" cy="525661"/>
            </a:xfrm>
            <a:custGeom>
              <a:avLst/>
              <a:gdLst/>
              <a:ahLst/>
              <a:cxnLst/>
              <a:rect r="r" b="b" t="t" l="l"/>
              <a:pathLst>
                <a:path h="525661" w="1927457">
                  <a:moveTo>
                    <a:pt x="0" y="0"/>
                  </a:moveTo>
                  <a:lnTo>
                    <a:pt x="1927457" y="0"/>
                  </a:lnTo>
                  <a:lnTo>
                    <a:pt x="1927457" y="525661"/>
                  </a:lnTo>
                  <a:lnTo>
                    <a:pt x="0" y="525661"/>
                  </a:lnTo>
                  <a:close/>
                </a:path>
              </a:pathLst>
            </a:custGeom>
            <a:solidFill>
              <a:srgbClr val="FFFFFF"/>
            </a:solidFill>
            <a:ln w="38100" cap="sq">
              <a:solidFill>
                <a:srgbClr val="000000"/>
              </a:solidFill>
              <a:prstDash val="solid"/>
              <a:miter/>
            </a:ln>
          </p:spPr>
        </p:sp>
        <p:sp>
          <p:nvSpPr>
            <p:cNvPr name="TextBox 14" id="14"/>
            <p:cNvSpPr txBox="true"/>
            <p:nvPr/>
          </p:nvSpPr>
          <p:spPr>
            <a:xfrm>
              <a:off x="0" y="-38100"/>
              <a:ext cx="1927457" cy="563761"/>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9860085" y="7368063"/>
            <a:ext cx="7318315" cy="1995870"/>
            <a:chOff x="0" y="0"/>
            <a:chExt cx="1927457" cy="525661"/>
          </a:xfrm>
        </p:grpSpPr>
        <p:sp>
          <p:nvSpPr>
            <p:cNvPr name="Freeform 16" id="16"/>
            <p:cNvSpPr/>
            <p:nvPr/>
          </p:nvSpPr>
          <p:spPr>
            <a:xfrm flipH="false" flipV="false" rot="0">
              <a:off x="0" y="0"/>
              <a:ext cx="1927457" cy="525661"/>
            </a:xfrm>
            <a:custGeom>
              <a:avLst/>
              <a:gdLst/>
              <a:ahLst/>
              <a:cxnLst/>
              <a:rect r="r" b="b" t="t" l="l"/>
              <a:pathLst>
                <a:path h="525661" w="1927457">
                  <a:moveTo>
                    <a:pt x="0" y="0"/>
                  </a:moveTo>
                  <a:lnTo>
                    <a:pt x="1927457" y="0"/>
                  </a:lnTo>
                  <a:lnTo>
                    <a:pt x="1927457" y="525661"/>
                  </a:lnTo>
                  <a:lnTo>
                    <a:pt x="0" y="525661"/>
                  </a:lnTo>
                  <a:close/>
                </a:path>
              </a:pathLst>
            </a:custGeom>
            <a:solidFill>
              <a:srgbClr val="FFFFFF"/>
            </a:solidFill>
            <a:ln w="38100" cap="sq">
              <a:solidFill>
                <a:srgbClr val="000000"/>
              </a:solidFill>
              <a:prstDash val="solid"/>
              <a:miter/>
            </a:ln>
          </p:spPr>
        </p:sp>
        <p:sp>
          <p:nvSpPr>
            <p:cNvPr name="TextBox 17" id="17"/>
            <p:cNvSpPr txBox="true"/>
            <p:nvPr/>
          </p:nvSpPr>
          <p:spPr>
            <a:xfrm>
              <a:off x="0" y="-38100"/>
              <a:ext cx="1927457" cy="563761"/>
            </a:xfrm>
            <a:prstGeom prst="rect">
              <a:avLst/>
            </a:prstGeom>
          </p:spPr>
          <p:txBody>
            <a:bodyPr anchor="ctr" rtlCol="false" tIns="50800" lIns="50800" bIns="50800" rIns="50800"/>
            <a:lstStyle/>
            <a:p>
              <a:pPr algn="ctr">
                <a:lnSpc>
                  <a:spcPts val="2659"/>
                </a:lnSpc>
              </a:pPr>
            </a:p>
          </p:txBody>
        </p:sp>
      </p:grpSp>
      <p:sp>
        <p:nvSpPr>
          <p:cNvPr name="Freeform 18" id="18"/>
          <p:cNvSpPr/>
          <p:nvPr/>
        </p:nvSpPr>
        <p:spPr>
          <a:xfrm flipH="false" flipV="false" rot="0">
            <a:off x="16132954" y="8109220"/>
            <a:ext cx="742953" cy="661228"/>
          </a:xfrm>
          <a:custGeom>
            <a:avLst/>
            <a:gdLst/>
            <a:ahLst/>
            <a:cxnLst/>
            <a:rect r="r" b="b" t="t" l="l"/>
            <a:pathLst>
              <a:path h="661228" w="742953">
                <a:moveTo>
                  <a:pt x="0" y="0"/>
                </a:moveTo>
                <a:lnTo>
                  <a:pt x="742953" y="0"/>
                </a:lnTo>
                <a:lnTo>
                  <a:pt x="742953" y="661228"/>
                </a:lnTo>
                <a:lnTo>
                  <a:pt x="0" y="66122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9" id="19"/>
          <p:cNvSpPr txBox="true"/>
          <p:nvPr/>
        </p:nvSpPr>
        <p:spPr>
          <a:xfrm rot="0">
            <a:off x="407591" y="697223"/>
            <a:ext cx="17472818" cy="2657526"/>
          </a:xfrm>
          <a:prstGeom prst="rect">
            <a:avLst/>
          </a:prstGeom>
        </p:spPr>
        <p:txBody>
          <a:bodyPr anchor="t" rtlCol="false" tIns="0" lIns="0" bIns="0" rIns="0">
            <a:spAutoFit/>
          </a:bodyPr>
          <a:lstStyle/>
          <a:p>
            <a:pPr algn="ctr">
              <a:lnSpc>
                <a:spcPts val="5535"/>
              </a:lnSpc>
            </a:pPr>
            <a:r>
              <a:rPr lang="en-US" sz="7283">
                <a:solidFill>
                  <a:srgbClr val="FFCB64"/>
                </a:solidFill>
                <a:latin typeface="Mommi Bold"/>
              </a:rPr>
              <a:t>Macam-macam strategi dalam konteks kurikulum merdeka </a:t>
            </a:r>
          </a:p>
          <a:p>
            <a:pPr algn="ctr">
              <a:lnSpc>
                <a:spcPts val="5535"/>
              </a:lnSpc>
            </a:pPr>
          </a:p>
        </p:txBody>
      </p:sp>
      <p:sp>
        <p:nvSpPr>
          <p:cNvPr name="TextBox 20" id="20"/>
          <p:cNvSpPr txBox="true"/>
          <p:nvPr/>
        </p:nvSpPr>
        <p:spPr>
          <a:xfrm rot="0">
            <a:off x="10233686" y="4610205"/>
            <a:ext cx="6571112" cy="1704655"/>
          </a:xfrm>
          <a:prstGeom prst="rect">
            <a:avLst/>
          </a:prstGeom>
        </p:spPr>
        <p:txBody>
          <a:bodyPr anchor="t" rtlCol="false" tIns="0" lIns="0" bIns="0" rIns="0">
            <a:spAutoFit/>
          </a:bodyPr>
          <a:lstStyle/>
          <a:p>
            <a:pPr>
              <a:lnSpc>
                <a:spcPts val="2854"/>
              </a:lnSpc>
            </a:pPr>
            <a:r>
              <a:rPr lang="en-US" sz="3439">
                <a:solidFill>
                  <a:srgbClr val="ED5F72"/>
                </a:solidFill>
                <a:latin typeface="Mommi"/>
              </a:rPr>
              <a:t>5. Strategi Pembelajaran Berbasis Inkuiri</a:t>
            </a:r>
          </a:p>
          <a:p>
            <a:pPr>
              <a:lnSpc>
                <a:spcPts val="2854"/>
              </a:lnSpc>
            </a:pPr>
            <a:r>
              <a:rPr lang="en-US" sz="3439">
                <a:solidFill>
                  <a:srgbClr val="ED5F72"/>
                </a:solidFill>
                <a:latin typeface="Mommi"/>
              </a:rPr>
              <a:t>6. Strategi Pembelajaran Berbasis Simulasi</a:t>
            </a:r>
          </a:p>
        </p:txBody>
      </p:sp>
      <p:sp>
        <p:nvSpPr>
          <p:cNvPr name="TextBox 21" id="21"/>
          <p:cNvSpPr txBox="true"/>
          <p:nvPr/>
        </p:nvSpPr>
        <p:spPr>
          <a:xfrm rot="0">
            <a:off x="1376104" y="7468576"/>
            <a:ext cx="6830248" cy="1666026"/>
          </a:xfrm>
          <a:prstGeom prst="rect">
            <a:avLst/>
          </a:prstGeom>
        </p:spPr>
        <p:txBody>
          <a:bodyPr anchor="t" rtlCol="false" tIns="0" lIns="0" bIns="0" rIns="0">
            <a:spAutoFit/>
          </a:bodyPr>
          <a:lstStyle/>
          <a:p>
            <a:pPr>
              <a:lnSpc>
                <a:spcPts val="2845"/>
              </a:lnSpc>
            </a:pPr>
            <a:r>
              <a:rPr lang="en-US" sz="3427">
                <a:solidFill>
                  <a:srgbClr val="ED5F72"/>
                </a:solidFill>
                <a:latin typeface="Mommi"/>
              </a:rPr>
              <a:t>3. Strategi Pembelajaran Berbasis Proyek</a:t>
            </a:r>
          </a:p>
          <a:p>
            <a:pPr>
              <a:lnSpc>
                <a:spcPts val="2845"/>
              </a:lnSpc>
            </a:pPr>
            <a:r>
              <a:rPr lang="en-US" sz="3427">
                <a:solidFill>
                  <a:srgbClr val="ED5F72"/>
                </a:solidFill>
                <a:latin typeface="Mommi"/>
              </a:rPr>
              <a:t>4. Strategi Pembelajaran Berbasis Diskus</a:t>
            </a:r>
          </a:p>
        </p:txBody>
      </p:sp>
      <p:sp>
        <p:nvSpPr>
          <p:cNvPr name="TextBox 22" id="22"/>
          <p:cNvSpPr txBox="true"/>
          <p:nvPr/>
        </p:nvSpPr>
        <p:spPr>
          <a:xfrm rot="0">
            <a:off x="10304795" y="7837785"/>
            <a:ext cx="5920640" cy="961176"/>
          </a:xfrm>
          <a:prstGeom prst="rect">
            <a:avLst/>
          </a:prstGeom>
        </p:spPr>
        <p:txBody>
          <a:bodyPr anchor="t" rtlCol="false" tIns="0" lIns="0" bIns="0" rIns="0">
            <a:spAutoFit/>
          </a:bodyPr>
          <a:lstStyle/>
          <a:p>
            <a:pPr>
              <a:lnSpc>
                <a:spcPts val="2845"/>
              </a:lnSpc>
            </a:pPr>
            <a:r>
              <a:rPr lang="en-US" sz="3427">
                <a:solidFill>
                  <a:srgbClr val="ED5F72"/>
                </a:solidFill>
                <a:latin typeface="Mommi"/>
              </a:rPr>
              <a:t>7. Strategi Pembelajaran Berbasis Pengalaman</a:t>
            </a:r>
          </a:p>
        </p:txBody>
      </p:sp>
      <p:sp>
        <p:nvSpPr>
          <p:cNvPr name="Freeform 23" id="23"/>
          <p:cNvSpPr/>
          <p:nvPr/>
        </p:nvSpPr>
        <p:spPr>
          <a:xfrm flipH="false" flipV="false" rot="0">
            <a:off x="7463399" y="5143500"/>
            <a:ext cx="742953" cy="661228"/>
          </a:xfrm>
          <a:custGeom>
            <a:avLst/>
            <a:gdLst/>
            <a:ahLst/>
            <a:cxnLst/>
            <a:rect r="r" b="b" t="t" l="l"/>
            <a:pathLst>
              <a:path h="661228" w="742953">
                <a:moveTo>
                  <a:pt x="0" y="0"/>
                </a:moveTo>
                <a:lnTo>
                  <a:pt x="742953" y="0"/>
                </a:lnTo>
                <a:lnTo>
                  <a:pt x="742953" y="661228"/>
                </a:lnTo>
                <a:lnTo>
                  <a:pt x="0" y="66122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4" id="24"/>
          <p:cNvSpPr/>
          <p:nvPr/>
        </p:nvSpPr>
        <p:spPr>
          <a:xfrm flipH="false" flipV="false" rot="0">
            <a:off x="16132954" y="5179544"/>
            <a:ext cx="742953" cy="661228"/>
          </a:xfrm>
          <a:custGeom>
            <a:avLst/>
            <a:gdLst/>
            <a:ahLst/>
            <a:cxnLst/>
            <a:rect r="r" b="b" t="t" l="l"/>
            <a:pathLst>
              <a:path h="661228" w="742953">
                <a:moveTo>
                  <a:pt x="0" y="0"/>
                </a:moveTo>
                <a:lnTo>
                  <a:pt x="742953" y="0"/>
                </a:lnTo>
                <a:lnTo>
                  <a:pt x="742953" y="661228"/>
                </a:lnTo>
                <a:lnTo>
                  <a:pt x="0" y="66122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5" id="25"/>
          <p:cNvSpPr/>
          <p:nvPr/>
        </p:nvSpPr>
        <p:spPr>
          <a:xfrm flipH="false" flipV="false" rot="0">
            <a:off x="7463399" y="8035384"/>
            <a:ext cx="742953" cy="661228"/>
          </a:xfrm>
          <a:custGeom>
            <a:avLst/>
            <a:gdLst/>
            <a:ahLst/>
            <a:cxnLst/>
            <a:rect r="r" b="b" t="t" l="l"/>
            <a:pathLst>
              <a:path h="661228" w="742953">
                <a:moveTo>
                  <a:pt x="0" y="0"/>
                </a:moveTo>
                <a:lnTo>
                  <a:pt x="742953" y="0"/>
                </a:lnTo>
                <a:lnTo>
                  <a:pt x="742953" y="661228"/>
                </a:lnTo>
                <a:lnTo>
                  <a:pt x="0" y="66122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E2EA"/>
        </a:solidFill>
      </p:bgPr>
    </p:bg>
    <p:spTree>
      <p:nvGrpSpPr>
        <p:cNvPr id="1" name=""/>
        <p:cNvGrpSpPr/>
        <p:nvPr/>
      </p:nvGrpSpPr>
      <p:grpSpPr>
        <a:xfrm>
          <a:off x="0" y="0"/>
          <a:ext cx="0" cy="0"/>
          <a:chOff x="0" y="0"/>
          <a:chExt cx="0" cy="0"/>
        </a:xfrm>
      </p:grpSpPr>
      <p:sp>
        <p:nvSpPr>
          <p:cNvPr name="Freeform 2" id="2"/>
          <p:cNvSpPr/>
          <p:nvPr/>
        </p:nvSpPr>
        <p:spPr>
          <a:xfrm flipH="false" flipV="false" rot="0">
            <a:off x="-1746151" y="-210786"/>
            <a:ext cx="20186332" cy="11341048"/>
          </a:xfrm>
          <a:custGeom>
            <a:avLst/>
            <a:gdLst/>
            <a:ahLst/>
            <a:cxnLst/>
            <a:rect r="r" b="b" t="t" l="l"/>
            <a:pathLst>
              <a:path h="11341048" w="20186332">
                <a:moveTo>
                  <a:pt x="0" y="0"/>
                </a:moveTo>
                <a:lnTo>
                  <a:pt x="20186332" y="0"/>
                </a:lnTo>
                <a:lnTo>
                  <a:pt x="20186332" y="11341049"/>
                </a:lnTo>
                <a:lnTo>
                  <a:pt x="0" y="1134104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01649" y="950636"/>
            <a:ext cx="16032333" cy="8307664"/>
          </a:xfrm>
          <a:custGeom>
            <a:avLst/>
            <a:gdLst/>
            <a:ahLst/>
            <a:cxnLst/>
            <a:rect r="r" b="b" t="t" l="l"/>
            <a:pathLst>
              <a:path h="8307664" w="16032333">
                <a:moveTo>
                  <a:pt x="0" y="0"/>
                </a:moveTo>
                <a:lnTo>
                  <a:pt x="16032333" y="0"/>
                </a:lnTo>
                <a:lnTo>
                  <a:pt x="16032333" y="8307664"/>
                </a:lnTo>
                <a:lnTo>
                  <a:pt x="0" y="830766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127833" y="588754"/>
            <a:ext cx="16032333" cy="8307664"/>
          </a:xfrm>
          <a:custGeom>
            <a:avLst/>
            <a:gdLst/>
            <a:ahLst/>
            <a:cxnLst/>
            <a:rect r="r" b="b" t="t" l="l"/>
            <a:pathLst>
              <a:path h="8307664" w="16032333">
                <a:moveTo>
                  <a:pt x="0" y="0"/>
                </a:moveTo>
                <a:lnTo>
                  <a:pt x="16032334" y="0"/>
                </a:lnTo>
                <a:lnTo>
                  <a:pt x="16032334" y="8307663"/>
                </a:lnTo>
                <a:lnTo>
                  <a:pt x="0" y="830766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2024200" y="3723348"/>
            <a:ext cx="8658146" cy="4185740"/>
          </a:xfrm>
          <a:prstGeom prst="rect">
            <a:avLst/>
          </a:prstGeom>
        </p:spPr>
        <p:txBody>
          <a:bodyPr anchor="t" rtlCol="false" tIns="0" lIns="0" bIns="0" rIns="0">
            <a:spAutoFit/>
          </a:bodyPr>
          <a:lstStyle/>
          <a:p>
            <a:pPr algn="just">
              <a:lnSpc>
                <a:spcPts val="3103"/>
              </a:lnSpc>
            </a:pPr>
            <a:r>
              <a:rPr lang="en-US" sz="3739">
                <a:solidFill>
                  <a:srgbClr val="CB5646"/>
                </a:solidFill>
                <a:latin typeface="Mommi"/>
              </a:rPr>
              <a:t>Pemilihan strategi pembelajaran yang akan digunakan dalam proses pembelajaran harus berorientasi pada tujuan pembelajaran yang akan dicapai. Selain itu juga harus disesuaikan dengan jenis materi, karakteristik peserta didik serta situasi atau kondisi dimana proses pembelajaran tersebut akan berlangsung</a:t>
            </a:r>
          </a:p>
        </p:txBody>
      </p:sp>
      <p:sp>
        <p:nvSpPr>
          <p:cNvPr name="Freeform 6" id="6"/>
          <p:cNvSpPr/>
          <p:nvPr/>
        </p:nvSpPr>
        <p:spPr>
          <a:xfrm flipH="false" flipV="false" rot="0">
            <a:off x="-5547730" y="6848694"/>
            <a:ext cx="14098758" cy="4819212"/>
          </a:xfrm>
          <a:custGeom>
            <a:avLst/>
            <a:gdLst/>
            <a:ahLst/>
            <a:cxnLst/>
            <a:rect r="r" b="b" t="t" l="l"/>
            <a:pathLst>
              <a:path h="4819212" w="14098758">
                <a:moveTo>
                  <a:pt x="0" y="0"/>
                </a:moveTo>
                <a:lnTo>
                  <a:pt x="14098758" y="0"/>
                </a:lnTo>
                <a:lnTo>
                  <a:pt x="14098758" y="4819212"/>
                </a:lnTo>
                <a:lnTo>
                  <a:pt x="0" y="481921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2070252" y="7058475"/>
            <a:ext cx="14098758" cy="4819212"/>
          </a:xfrm>
          <a:custGeom>
            <a:avLst/>
            <a:gdLst/>
            <a:ahLst/>
            <a:cxnLst/>
            <a:rect r="r" b="b" t="t" l="l"/>
            <a:pathLst>
              <a:path h="4819212" w="14098758">
                <a:moveTo>
                  <a:pt x="0" y="0"/>
                </a:moveTo>
                <a:lnTo>
                  <a:pt x="14098758" y="0"/>
                </a:lnTo>
                <a:lnTo>
                  <a:pt x="14098758" y="4819211"/>
                </a:lnTo>
                <a:lnTo>
                  <a:pt x="0" y="481921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false" flipV="false" rot="0">
            <a:off x="10682345" y="1383811"/>
            <a:ext cx="6477821" cy="6525278"/>
          </a:xfrm>
          <a:custGeom>
            <a:avLst/>
            <a:gdLst/>
            <a:ahLst/>
            <a:cxnLst/>
            <a:rect r="r" b="b" t="t" l="l"/>
            <a:pathLst>
              <a:path h="6525278" w="6477821">
                <a:moveTo>
                  <a:pt x="0" y="0"/>
                </a:moveTo>
                <a:lnTo>
                  <a:pt x="6477822" y="0"/>
                </a:lnTo>
                <a:lnTo>
                  <a:pt x="6477822" y="6525277"/>
                </a:lnTo>
                <a:lnTo>
                  <a:pt x="0" y="652527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0">
            <a:off x="11590815" y="2943675"/>
            <a:ext cx="4039985" cy="4114800"/>
          </a:xfrm>
          <a:custGeom>
            <a:avLst/>
            <a:gdLst/>
            <a:ahLst/>
            <a:cxnLst/>
            <a:rect r="r" b="b" t="t" l="l"/>
            <a:pathLst>
              <a:path h="4114800" w="4039985">
                <a:moveTo>
                  <a:pt x="0" y="0"/>
                </a:moveTo>
                <a:lnTo>
                  <a:pt x="4039986" y="0"/>
                </a:lnTo>
                <a:lnTo>
                  <a:pt x="4039986"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0" id="10"/>
          <p:cNvSpPr/>
          <p:nvPr/>
        </p:nvSpPr>
        <p:spPr>
          <a:xfrm flipH="false" flipV="false" rot="-1038961">
            <a:off x="8028862" y="7912620"/>
            <a:ext cx="2958789" cy="1967594"/>
          </a:xfrm>
          <a:custGeom>
            <a:avLst/>
            <a:gdLst/>
            <a:ahLst/>
            <a:cxnLst/>
            <a:rect r="r" b="b" t="t" l="l"/>
            <a:pathLst>
              <a:path h="1967594" w="2958789">
                <a:moveTo>
                  <a:pt x="0" y="0"/>
                </a:moveTo>
                <a:lnTo>
                  <a:pt x="2958789" y="0"/>
                </a:lnTo>
                <a:lnTo>
                  <a:pt x="2958789" y="1967595"/>
                </a:lnTo>
                <a:lnTo>
                  <a:pt x="0" y="1967595"/>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1" id="11"/>
          <p:cNvSpPr/>
          <p:nvPr/>
        </p:nvSpPr>
        <p:spPr>
          <a:xfrm flipH="false" flipV="false" rot="-1671765">
            <a:off x="16369008" y="335345"/>
            <a:ext cx="1535132" cy="3580483"/>
          </a:xfrm>
          <a:custGeom>
            <a:avLst/>
            <a:gdLst/>
            <a:ahLst/>
            <a:cxnLst/>
            <a:rect r="r" b="b" t="t" l="l"/>
            <a:pathLst>
              <a:path h="3580483" w="1535132">
                <a:moveTo>
                  <a:pt x="0" y="0"/>
                </a:moveTo>
                <a:lnTo>
                  <a:pt x="1535132" y="0"/>
                </a:lnTo>
                <a:lnTo>
                  <a:pt x="1535132" y="3580483"/>
                </a:lnTo>
                <a:lnTo>
                  <a:pt x="0" y="3580483"/>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12" id="12"/>
          <p:cNvSpPr txBox="true"/>
          <p:nvPr/>
        </p:nvSpPr>
        <p:spPr>
          <a:xfrm rot="0">
            <a:off x="2032724" y="1788327"/>
            <a:ext cx="8930467" cy="1573782"/>
          </a:xfrm>
          <a:prstGeom prst="rect">
            <a:avLst/>
          </a:prstGeom>
        </p:spPr>
        <p:txBody>
          <a:bodyPr anchor="t" rtlCol="false" tIns="0" lIns="0" bIns="0" rIns="0">
            <a:spAutoFit/>
          </a:bodyPr>
          <a:lstStyle/>
          <a:p>
            <a:pPr>
              <a:lnSpc>
                <a:spcPts val="4433"/>
              </a:lnSpc>
            </a:pPr>
            <a:r>
              <a:rPr lang="en-US" sz="5834">
                <a:solidFill>
                  <a:srgbClr val="FFCB64"/>
                </a:solidFill>
                <a:latin typeface="Mommi Bold"/>
              </a:rPr>
              <a:t>Kriteria Pemilihan Strategi Pembelajaran</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E2EA"/>
        </a:solidFill>
      </p:bgPr>
    </p:bg>
    <p:spTree>
      <p:nvGrpSpPr>
        <p:cNvPr id="1" name=""/>
        <p:cNvGrpSpPr/>
        <p:nvPr/>
      </p:nvGrpSpPr>
      <p:grpSpPr>
        <a:xfrm>
          <a:off x="0" y="0"/>
          <a:ext cx="0" cy="0"/>
          <a:chOff x="0" y="0"/>
          <a:chExt cx="0" cy="0"/>
        </a:xfrm>
      </p:grpSpPr>
      <p:sp>
        <p:nvSpPr>
          <p:cNvPr name="Freeform 2" id="2"/>
          <p:cNvSpPr/>
          <p:nvPr/>
        </p:nvSpPr>
        <p:spPr>
          <a:xfrm flipH="false" flipV="false" rot="0">
            <a:off x="-1746151" y="-210786"/>
            <a:ext cx="20186332" cy="11341048"/>
          </a:xfrm>
          <a:custGeom>
            <a:avLst/>
            <a:gdLst/>
            <a:ahLst/>
            <a:cxnLst/>
            <a:rect r="r" b="b" t="t" l="l"/>
            <a:pathLst>
              <a:path h="11341048" w="20186332">
                <a:moveTo>
                  <a:pt x="0" y="0"/>
                </a:moveTo>
                <a:lnTo>
                  <a:pt x="20186332" y="0"/>
                </a:lnTo>
                <a:lnTo>
                  <a:pt x="20186332" y="11341049"/>
                </a:lnTo>
                <a:lnTo>
                  <a:pt x="0" y="1134104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719700" y="3308346"/>
            <a:ext cx="13864688" cy="7184429"/>
          </a:xfrm>
          <a:custGeom>
            <a:avLst/>
            <a:gdLst/>
            <a:ahLst/>
            <a:cxnLst/>
            <a:rect r="r" b="b" t="t" l="l"/>
            <a:pathLst>
              <a:path h="7184429" w="13864688">
                <a:moveTo>
                  <a:pt x="0" y="0"/>
                </a:moveTo>
                <a:lnTo>
                  <a:pt x="13864688" y="0"/>
                </a:lnTo>
                <a:lnTo>
                  <a:pt x="13864688" y="7184429"/>
                </a:lnTo>
                <a:lnTo>
                  <a:pt x="0" y="718442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180515" y="-8409998"/>
            <a:ext cx="19620695" cy="12677072"/>
          </a:xfrm>
          <a:custGeom>
            <a:avLst/>
            <a:gdLst/>
            <a:ahLst/>
            <a:cxnLst/>
            <a:rect r="r" b="b" t="t" l="l"/>
            <a:pathLst>
              <a:path h="12677072" w="19620695">
                <a:moveTo>
                  <a:pt x="0" y="0"/>
                </a:moveTo>
                <a:lnTo>
                  <a:pt x="19620696" y="0"/>
                </a:lnTo>
                <a:lnTo>
                  <a:pt x="19620696" y="12677072"/>
                </a:lnTo>
                <a:lnTo>
                  <a:pt x="0" y="1267707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5" id="5"/>
          <p:cNvSpPr/>
          <p:nvPr/>
        </p:nvSpPr>
        <p:spPr>
          <a:xfrm flipH="false" flipV="false" rot="0">
            <a:off x="-1180515" y="-8810048"/>
            <a:ext cx="19620695" cy="12677072"/>
          </a:xfrm>
          <a:custGeom>
            <a:avLst/>
            <a:gdLst/>
            <a:ahLst/>
            <a:cxnLst/>
            <a:rect r="r" b="b" t="t" l="l"/>
            <a:pathLst>
              <a:path h="12677072" w="19620695">
                <a:moveTo>
                  <a:pt x="0" y="0"/>
                </a:moveTo>
                <a:lnTo>
                  <a:pt x="19620696" y="0"/>
                </a:lnTo>
                <a:lnTo>
                  <a:pt x="19620696" y="12677072"/>
                </a:lnTo>
                <a:lnTo>
                  <a:pt x="0" y="1267707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
        <p:nvSpPr>
          <p:cNvPr name="Freeform 6" id="6"/>
          <p:cNvSpPr/>
          <p:nvPr/>
        </p:nvSpPr>
        <p:spPr>
          <a:xfrm flipH="false" flipV="false" rot="0">
            <a:off x="2529200" y="2905364"/>
            <a:ext cx="13864688" cy="7184429"/>
          </a:xfrm>
          <a:custGeom>
            <a:avLst/>
            <a:gdLst/>
            <a:ahLst/>
            <a:cxnLst/>
            <a:rect r="r" b="b" t="t" l="l"/>
            <a:pathLst>
              <a:path h="7184429" w="13864688">
                <a:moveTo>
                  <a:pt x="0" y="0"/>
                </a:moveTo>
                <a:lnTo>
                  <a:pt x="13864688" y="0"/>
                </a:lnTo>
                <a:lnTo>
                  <a:pt x="13864688" y="7184429"/>
                </a:lnTo>
                <a:lnTo>
                  <a:pt x="0" y="71844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7" id="7"/>
          <p:cNvSpPr txBox="true"/>
          <p:nvPr/>
        </p:nvSpPr>
        <p:spPr>
          <a:xfrm rot="0">
            <a:off x="4151124" y="3676524"/>
            <a:ext cx="11632796" cy="5711243"/>
          </a:xfrm>
          <a:prstGeom prst="rect">
            <a:avLst/>
          </a:prstGeom>
        </p:spPr>
        <p:txBody>
          <a:bodyPr anchor="t" rtlCol="false" tIns="0" lIns="0" bIns="0" rIns="0">
            <a:spAutoFit/>
          </a:bodyPr>
          <a:lstStyle/>
          <a:p>
            <a:pPr>
              <a:lnSpc>
                <a:spcPts val="4744"/>
              </a:lnSpc>
            </a:pPr>
            <a:r>
              <a:rPr lang="en-US" sz="4891">
                <a:solidFill>
                  <a:srgbClr val="CB5646"/>
                </a:solidFill>
                <a:latin typeface="Mommi"/>
              </a:rPr>
              <a:t>1. Guru perlu memahami prinsip-prinsip dasar Kurikulum Merdeka</a:t>
            </a:r>
          </a:p>
          <a:p>
            <a:pPr>
              <a:lnSpc>
                <a:spcPts val="4744"/>
              </a:lnSpc>
            </a:pPr>
            <a:r>
              <a:rPr lang="en-US" sz="4891">
                <a:solidFill>
                  <a:srgbClr val="CB5646"/>
                </a:solidFill>
                <a:latin typeface="Mommi"/>
              </a:rPr>
              <a:t>2. Pengembangan rencana pembelajaran </a:t>
            </a:r>
          </a:p>
          <a:p>
            <a:pPr>
              <a:lnSpc>
                <a:spcPts val="4744"/>
              </a:lnSpc>
            </a:pPr>
            <a:r>
              <a:rPr lang="en-US" sz="4891">
                <a:solidFill>
                  <a:srgbClr val="CB5646"/>
                </a:solidFill>
                <a:latin typeface="Mommi"/>
              </a:rPr>
              <a:t>3. Guru memberikan fasilitasi kolaborasi antar siswa</a:t>
            </a:r>
          </a:p>
          <a:p>
            <a:pPr>
              <a:lnSpc>
                <a:spcPts val="4744"/>
              </a:lnSpc>
            </a:pPr>
            <a:r>
              <a:rPr lang="en-US" sz="4891">
                <a:solidFill>
                  <a:srgbClr val="CB5646"/>
                </a:solidFill>
                <a:latin typeface="Mommi"/>
              </a:rPr>
              <a:t>4. memonitor dan mengevaluasi efektivitas strategi pembelajaran yang diterapkan</a:t>
            </a:r>
          </a:p>
        </p:txBody>
      </p:sp>
      <p:sp>
        <p:nvSpPr>
          <p:cNvPr name="Freeform 8" id="8"/>
          <p:cNvSpPr/>
          <p:nvPr/>
        </p:nvSpPr>
        <p:spPr>
          <a:xfrm flipH="false" flipV="false" rot="-1034433">
            <a:off x="1892649" y="3711510"/>
            <a:ext cx="2141935" cy="1111129"/>
          </a:xfrm>
          <a:custGeom>
            <a:avLst/>
            <a:gdLst/>
            <a:ahLst/>
            <a:cxnLst/>
            <a:rect r="r" b="b" t="t" l="l"/>
            <a:pathLst>
              <a:path h="1111129" w="2141935">
                <a:moveTo>
                  <a:pt x="0" y="0"/>
                </a:moveTo>
                <a:lnTo>
                  <a:pt x="2141934" y="0"/>
                </a:lnTo>
                <a:lnTo>
                  <a:pt x="2141934" y="1111129"/>
                </a:lnTo>
                <a:lnTo>
                  <a:pt x="0" y="111112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10800000">
            <a:off x="15095228" y="5143500"/>
            <a:ext cx="1972868" cy="1077679"/>
          </a:xfrm>
          <a:custGeom>
            <a:avLst/>
            <a:gdLst/>
            <a:ahLst/>
            <a:cxnLst/>
            <a:rect r="r" b="b" t="t" l="l"/>
            <a:pathLst>
              <a:path h="1077679" w="1972868">
                <a:moveTo>
                  <a:pt x="1972868" y="1077679"/>
                </a:moveTo>
                <a:lnTo>
                  <a:pt x="0" y="1077679"/>
                </a:lnTo>
                <a:lnTo>
                  <a:pt x="0" y="0"/>
                </a:lnTo>
                <a:lnTo>
                  <a:pt x="1972868" y="0"/>
                </a:lnTo>
                <a:lnTo>
                  <a:pt x="1972868" y="1077679"/>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0" id="10"/>
          <p:cNvSpPr txBox="true"/>
          <p:nvPr/>
        </p:nvSpPr>
        <p:spPr>
          <a:xfrm rot="0">
            <a:off x="430374" y="-228664"/>
            <a:ext cx="17427252" cy="3194109"/>
          </a:xfrm>
          <a:prstGeom prst="rect">
            <a:avLst/>
          </a:prstGeom>
        </p:spPr>
        <p:txBody>
          <a:bodyPr anchor="t" rtlCol="false" tIns="0" lIns="0" bIns="0" rIns="0">
            <a:spAutoFit/>
          </a:bodyPr>
          <a:lstStyle/>
          <a:p>
            <a:pPr algn="ctr">
              <a:lnSpc>
                <a:spcPts val="9000"/>
              </a:lnSpc>
            </a:pPr>
            <a:r>
              <a:rPr lang="en-US" sz="11843">
                <a:solidFill>
                  <a:srgbClr val="FF7098"/>
                </a:solidFill>
                <a:latin typeface="Mommi"/>
              </a:rPr>
              <a:t>Penerapan strategi pembelajaran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E2EA"/>
        </a:solidFill>
      </p:bgPr>
    </p:bg>
    <p:spTree>
      <p:nvGrpSpPr>
        <p:cNvPr id="1" name=""/>
        <p:cNvGrpSpPr/>
        <p:nvPr/>
      </p:nvGrpSpPr>
      <p:grpSpPr>
        <a:xfrm>
          <a:off x="0" y="0"/>
          <a:ext cx="0" cy="0"/>
          <a:chOff x="0" y="0"/>
          <a:chExt cx="0" cy="0"/>
        </a:xfrm>
      </p:grpSpPr>
      <p:sp>
        <p:nvSpPr>
          <p:cNvPr name="Freeform 2" id="2"/>
          <p:cNvSpPr/>
          <p:nvPr/>
        </p:nvSpPr>
        <p:spPr>
          <a:xfrm flipH="false" flipV="false" rot="0">
            <a:off x="-1746151" y="-210786"/>
            <a:ext cx="20186332" cy="11341048"/>
          </a:xfrm>
          <a:custGeom>
            <a:avLst/>
            <a:gdLst/>
            <a:ahLst/>
            <a:cxnLst/>
            <a:rect r="r" b="b" t="t" l="l"/>
            <a:pathLst>
              <a:path h="11341048" w="20186332">
                <a:moveTo>
                  <a:pt x="0" y="0"/>
                </a:moveTo>
                <a:lnTo>
                  <a:pt x="20186332" y="0"/>
                </a:lnTo>
                <a:lnTo>
                  <a:pt x="20186332" y="11341049"/>
                </a:lnTo>
                <a:lnTo>
                  <a:pt x="0" y="1134104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66348" y="-9024820"/>
            <a:ext cx="19620695" cy="12677072"/>
          </a:xfrm>
          <a:custGeom>
            <a:avLst/>
            <a:gdLst/>
            <a:ahLst/>
            <a:cxnLst/>
            <a:rect r="r" b="b" t="t" l="l"/>
            <a:pathLst>
              <a:path h="12677072" w="19620695">
                <a:moveTo>
                  <a:pt x="0" y="0"/>
                </a:moveTo>
                <a:lnTo>
                  <a:pt x="19620696" y="0"/>
                </a:lnTo>
                <a:lnTo>
                  <a:pt x="19620696" y="12677072"/>
                </a:lnTo>
                <a:lnTo>
                  <a:pt x="0" y="12677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4" id="4"/>
          <p:cNvSpPr/>
          <p:nvPr/>
        </p:nvSpPr>
        <p:spPr>
          <a:xfrm flipH="false" flipV="false" rot="0">
            <a:off x="-666348" y="-9322323"/>
            <a:ext cx="19620695" cy="12677072"/>
          </a:xfrm>
          <a:custGeom>
            <a:avLst/>
            <a:gdLst/>
            <a:ahLst/>
            <a:cxnLst/>
            <a:rect r="r" b="b" t="t" l="l"/>
            <a:pathLst>
              <a:path h="12677072" w="19620695">
                <a:moveTo>
                  <a:pt x="0" y="0"/>
                </a:moveTo>
                <a:lnTo>
                  <a:pt x="19620696" y="0"/>
                </a:lnTo>
                <a:lnTo>
                  <a:pt x="19620696" y="12677072"/>
                </a:lnTo>
                <a:lnTo>
                  <a:pt x="0" y="1267707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grpSp>
        <p:nvGrpSpPr>
          <p:cNvPr name="Group 5" id="5"/>
          <p:cNvGrpSpPr/>
          <p:nvPr/>
        </p:nvGrpSpPr>
        <p:grpSpPr>
          <a:xfrm rot="0">
            <a:off x="1109600" y="4509991"/>
            <a:ext cx="7318315" cy="1995870"/>
            <a:chOff x="0" y="0"/>
            <a:chExt cx="1927457" cy="525661"/>
          </a:xfrm>
        </p:grpSpPr>
        <p:sp>
          <p:nvSpPr>
            <p:cNvPr name="Freeform 6" id="6"/>
            <p:cNvSpPr/>
            <p:nvPr/>
          </p:nvSpPr>
          <p:spPr>
            <a:xfrm flipH="false" flipV="false" rot="0">
              <a:off x="0" y="0"/>
              <a:ext cx="1927457" cy="525661"/>
            </a:xfrm>
            <a:custGeom>
              <a:avLst/>
              <a:gdLst/>
              <a:ahLst/>
              <a:cxnLst/>
              <a:rect r="r" b="b" t="t" l="l"/>
              <a:pathLst>
                <a:path h="525661" w="1927457">
                  <a:moveTo>
                    <a:pt x="0" y="0"/>
                  </a:moveTo>
                  <a:lnTo>
                    <a:pt x="1927457" y="0"/>
                  </a:lnTo>
                  <a:lnTo>
                    <a:pt x="1927457" y="525661"/>
                  </a:lnTo>
                  <a:lnTo>
                    <a:pt x="0" y="525661"/>
                  </a:lnTo>
                  <a:close/>
                </a:path>
              </a:pathLst>
            </a:custGeom>
            <a:solidFill>
              <a:srgbClr val="FFFFFF"/>
            </a:solidFill>
            <a:ln w="38100" cap="sq">
              <a:solidFill>
                <a:srgbClr val="000000"/>
              </a:solidFill>
              <a:prstDash val="solid"/>
              <a:miter/>
            </a:ln>
          </p:spPr>
        </p:sp>
        <p:sp>
          <p:nvSpPr>
            <p:cNvPr name="TextBox 7" id="7"/>
            <p:cNvSpPr txBox="true"/>
            <p:nvPr/>
          </p:nvSpPr>
          <p:spPr>
            <a:xfrm>
              <a:off x="0" y="-38100"/>
              <a:ext cx="1927457" cy="563761"/>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576014" y="3930741"/>
            <a:ext cx="2433651" cy="966602"/>
            <a:chOff x="0" y="0"/>
            <a:chExt cx="640962" cy="254578"/>
          </a:xfrm>
        </p:grpSpPr>
        <p:sp>
          <p:nvSpPr>
            <p:cNvPr name="Freeform 9" id="9"/>
            <p:cNvSpPr/>
            <p:nvPr/>
          </p:nvSpPr>
          <p:spPr>
            <a:xfrm flipH="false" flipV="false" rot="0">
              <a:off x="0" y="0"/>
              <a:ext cx="640962" cy="254578"/>
            </a:xfrm>
            <a:custGeom>
              <a:avLst/>
              <a:gdLst/>
              <a:ahLst/>
              <a:cxnLst/>
              <a:rect r="r" b="b" t="t" l="l"/>
              <a:pathLst>
                <a:path h="254578" w="640962">
                  <a:moveTo>
                    <a:pt x="127289" y="0"/>
                  </a:moveTo>
                  <a:lnTo>
                    <a:pt x="513672" y="0"/>
                  </a:lnTo>
                  <a:cubicBezTo>
                    <a:pt x="547432" y="0"/>
                    <a:pt x="579808" y="13411"/>
                    <a:pt x="603679" y="37282"/>
                  </a:cubicBezTo>
                  <a:cubicBezTo>
                    <a:pt x="627551" y="61153"/>
                    <a:pt x="640962" y="93530"/>
                    <a:pt x="640962" y="127289"/>
                  </a:cubicBezTo>
                  <a:lnTo>
                    <a:pt x="640962" y="127289"/>
                  </a:lnTo>
                  <a:cubicBezTo>
                    <a:pt x="640962" y="161048"/>
                    <a:pt x="627551" y="193425"/>
                    <a:pt x="603679" y="217296"/>
                  </a:cubicBezTo>
                  <a:cubicBezTo>
                    <a:pt x="579808" y="241167"/>
                    <a:pt x="547432" y="254578"/>
                    <a:pt x="513672" y="254578"/>
                  </a:cubicBezTo>
                  <a:lnTo>
                    <a:pt x="127289" y="254578"/>
                  </a:lnTo>
                  <a:cubicBezTo>
                    <a:pt x="93530" y="254578"/>
                    <a:pt x="61153" y="241167"/>
                    <a:pt x="37282" y="217296"/>
                  </a:cubicBezTo>
                  <a:cubicBezTo>
                    <a:pt x="13411" y="193425"/>
                    <a:pt x="0" y="161048"/>
                    <a:pt x="0" y="127289"/>
                  </a:cubicBezTo>
                  <a:lnTo>
                    <a:pt x="0" y="127289"/>
                  </a:lnTo>
                  <a:cubicBezTo>
                    <a:pt x="0" y="93530"/>
                    <a:pt x="13411" y="61153"/>
                    <a:pt x="37282" y="37282"/>
                  </a:cubicBezTo>
                  <a:cubicBezTo>
                    <a:pt x="61153" y="13411"/>
                    <a:pt x="93530" y="0"/>
                    <a:pt x="127289" y="0"/>
                  </a:cubicBezTo>
                  <a:close/>
                </a:path>
              </a:pathLst>
            </a:custGeom>
            <a:solidFill>
              <a:srgbClr val="ED9488"/>
            </a:solidFill>
            <a:ln w="38100" cap="rnd">
              <a:solidFill>
                <a:srgbClr val="000000"/>
              </a:solidFill>
              <a:prstDash val="solid"/>
              <a:round/>
            </a:ln>
          </p:spPr>
        </p:sp>
        <p:sp>
          <p:nvSpPr>
            <p:cNvPr name="TextBox 10" id="10"/>
            <p:cNvSpPr txBox="true"/>
            <p:nvPr/>
          </p:nvSpPr>
          <p:spPr>
            <a:xfrm>
              <a:off x="0" y="-38100"/>
              <a:ext cx="640962" cy="292678"/>
            </a:xfrm>
            <a:prstGeom prst="rect">
              <a:avLst/>
            </a:prstGeom>
          </p:spPr>
          <p:txBody>
            <a:bodyPr anchor="ctr" rtlCol="false" tIns="50800" lIns="50800" bIns="50800" rIns="50800"/>
            <a:lstStyle/>
            <a:p>
              <a:pPr algn="ctr">
                <a:lnSpc>
                  <a:spcPts val="2659"/>
                </a:lnSpc>
              </a:pPr>
            </a:p>
          </p:txBody>
        </p:sp>
      </p:grpSp>
      <p:sp>
        <p:nvSpPr>
          <p:cNvPr name="Freeform 11" id="11"/>
          <p:cNvSpPr/>
          <p:nvPr/>
        </p:nvSpPr>
        <p:spPr>
          <a:xfrm flipH="false" flipV="false" rot="0">
            <a:off x="1376104" y="5340010"/>
            <a:ext cx="742953" cy="661228"/>
          </a:xfrm>
          <a:custGeom>
            <a:avLst/>
            <a:gdLst/>
            <a:ahLst/>
            <a:cxnLst/>
            <a:rect r="r" b="b" t="t" l="l"/>
            <a:pathLst>
              <a:path h="661228" w="742953">
                <a:moveTo>
                  <a:pt x="0" y="0"/>
                </a:moveTo>
                <a:lnTo>
                  <a:pt x="742952" y="0"/>
                </a:lnTo>
                <a:lnTo>
                  <a:pt x="742952" y="661228"/>
                </a:lnTo>
                <a:lnTo>
                  <a:pt x="0" y="66122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2" id="12"/>
          <p:cNvSpPr txBox="true"/>
          <p:nvPr/>
        </p:nvSpPr>
        <p:spPr>
          <a:xfrm rot="0">
            <a:off x="2285711" y="5030693"/>
            <a:ext cx="5920640" cy="1394440"/>
          </a:xfrm>
          <a:prstGeom prst="rect">
            <a:avLst/>
          </a:prstGeom>
        </p:spPr>
        <p:txBody>
          <a:bodyPr anchor="t" rtlCol="false" tIns="0" lIns="0" bIns="0" rIns="0">
            <a:spAutoFit/>
          </a:bodyPr>
          <a:lstStyle/>
          <a:p>
            <a:pPr>
              <a:lnSpc>
                <a:spcPts val="3011"/>
              </a:lnSpc>
            </a:pPr>
            <a:r>
              <a:rPr lang="en-US" sz="3627">
                <a:solidFill>
                  <a:srgbClr val="CB5646"/>
                </a:solidFill>
                <a:latin typeface="Mommi"/>
              </a:rPr>
              <a:t>1. Pengembangan keterampilan abad ke-21</a:t>
            </a:r>
          </a:p>
          <a:p>
            <a:pPr>
              <a:lnSpc>
                <a:spcPts val="3011"/>
              </a:lnSpc>
            </a:pPr>
          </a:p>
        </p:txBody>
      </p:sp>
      <p:sp>
        <p:nvSpPr>
          <p:cNvPr name="TextBox 13" id="13"/>
          <p:cNvSpPr txBox="true"/>
          <p:nvPr/>
        </p:nvSpPr>
        <p:spPr>
          <a:xfrm rot="0">
            <a:off x="1747580" y="3778341"/>
            <a:ext cx="1906525" cy="1138052"/>
          </a:xfrm>
          <a:prstGeom prst="rect">
            <a:avLst/>
          </a:prstGeom>
        </p:spPr>
        <p:txBody>
          <a:bodyPr anchor="t" rtlCol="false" tIns="0" lIns="0" bIns="0" rIns="0">
            <a:spAutoFit/>
          </a:bodyPr>
          <a:lstStyle/>
          <a:p>
            <a:pPr algn="ctr">
              <a:lnSpc>
                <a:spcPts val="5277"/>
              </a:lnSpc>
            </a:pPr>
            <a:r>
              <a:rPr lang="en-US" sz="6358">
                <a:solidFill>
                  <a:srgbClr val="000000"/>
                </a:solidFill>
                <a:latin typeface="Mommi"/>
              </a:rPr>
              <a:t>01</a:t>
            </a:r>
          </a:p>
        </p:txBody>
      </p:sp>
      <p:grpSp>
        <p:nvGrpSpPr>
          <p:cNvPr name="Group 14" id="14"/>
          <p:cNvGrpSpPr/>
          <p:nvPr/>
        </p:nvGrpSpPr>
        <p:grpSpPr>
          <a:xfrm rot="0">
            <a:off x="9860085" y="4509991"/>
            <a:ext cx="7318315" cy="1995870"/>
            <a:chOff x="0" y="0"/>
            <a:chExt cx="1927457" cy="525661"/>
          </a:xfrm>
        </p:grpSpPr>
        <p:sp>
          <p:nvSpPr>
            <p:cNvPr name="Freeform 15" id="15"/>
            <p:cNvSpPr/>
            <p:nvPr/>
          </p:nvSpPr>
          <p:spPr>
            <a:xfrm flipH="false" flipV="false" rot="0">
              <a:off x="0" y="0"/>
              <a:ext cx="1927457" cy="525661"/>
            </a:xfrm>
            <a:custGeom>
              <a:avLst/>
              <a:gdLst/>
              <a:ahLst/>
              <a:cxnLst/>
              <a:rect r="r" b="b" t="t" l="l"/>
              <a:pathLst>
                <a:path h="525661" w="1927457">
                  <a:moveTo>
                    <a:pt x="0" y="0"/>
                  </a:moveTo>
                  <a:lnTo>
                    <a:pt x="1927457" y="0"/>
                  </a:lnTo>
                  <a:lnTo>
                    <a:pt x="1927457" y="525661"/>
                  </a:lnTo>
                  <a:lnTo>
                    <a:pt x="0" y="525661"/>
                  </a:lnTo>
                  <a:close/>
                </a:path>
              </a:pathLst>
            </a:custGeom>
            <a:solidFill>
              <a:srgbClr val="FFFFFF"/>
            </a:solidFill>
            <a:ln w="38100" cap="sq">
              <a:solidFill>
                <a:srgbClr val="000000"/>
              </a:solidFill>
              <a:prstDash val="solid"/>
              <a:miter/>
            </a:ln>
          </p:spPr>
        </p:sp>
        <p:sp>
          <p:nvSpPr>
            <p:cNvPr name="TextBox 16" id="16"/>
            <p:cNvSpPr txBox="true"/>
            <p:nvPr/>
          </p:nvSpPr>
          <p:spPr>
            <a:xfrm>
              <a:off x="0" y="-38100"/>
              <a:ext cx="1927457" cy="563761"/>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10326499" y="3930741"/>
            <a:ext cx="2433651" cy="966602"/>
            <a:chOff x="0" y="0"/>
            <a:chExt cx="640962" cy="254578"/>
          </a:xfrm>
        </p:grpSpPr>
        <p:sp>
          <p:nvSpPr>
            <p:cNvPr name="Freeform 18" id="18"/>
            <p:cNvSpPr/>
            <p:nvPr/>
          </p:nvSpPr>
          <p:spPr>
            <a:xfrm flipH="false" flipV="false" rot="0">
              <a:off x="0" y="0"/>
              <a:ext cx="640962" cy="254578"/>
            </a:xfrm>
            <a:custGeom>
              <a:avLst/>
              <a:gdLst/>
              <a:ahLst/>
              <a:cxnLst/>
              <a:rect r="r" b="b" t="t" l="l"/>
              <a:pathLst>
                <a:path h="254578" w="640962">
                  <a:moveTo>
                    <a:pt x="127289" y="0"/>
                  </a:moveTo>
                  <a:lnTo>
                    <a:pt x="513672" y="0"/>
                  </a:lnTo>
                  <a:cubicBezTo>
                    <a:pt x="547432" y="0"/>
                    <a:pt x="579808" y="13411"/>
                    <a:pt x="603679" y="37282"/>
                  </a:cubicBezTo>
                  <a:cubicBezTo>
                    <a:pt x="627551" y="61153"/>
                    <a:pt x="640962" y="93530"/>
                    <a:pt x="640962" y="127289"/>
                  </a:cubicBezTo>
                  <a:lnTo>
                    <a:pt x="640962" y="127289"/>
                  </a:lnTo>
                  <a:cubicBezTo>
                    <a:pt x="640962" y="161048"/>
                    <a:pt x="627551" y="193425"/>
                    <a:pt x="603679" y="217296"/>
                  </a:cubicBezTo>
                  <a:cubicBezTo>
                    <a:pt x="579808" y="241167"/>
                    <a:pt x="547432" y="254578"/>
                    <a:pt x="513672" y="254578"/>
                  </a:cubicBezTo>
                  <a:lnTo>
                    <a:pt x="127289" y="254578"/>
                  </a:lnTo>
                  <a:cubicBezTo>
                    <a:pt x="93530" y="254578"/>
                    <a:pt x="61153" y="241167"/>
                    <a:pt x="37282" y="217296"/>
                  </a:cubicBezTo>
                  <a:cubicBezTo>
                    <a:pt x="13411" y="193425"/>
                    <a:pt x="0" y="161048"/>
                    <a:pt x="0" y="127289"/>
                  </a:cubicBezTo>
                  <a:lnTo>
                    <a:pt x="0" y="127289"/>
                  </a:lnTo>
                  <a:cubicBezTo>
                    <a:pt x="0" y="93530"/>
                    <a:pt x="13411" y="61153"/>
                    <a:pt x="37282" y="37282"/>
                  </a:cubicBezTo>
                  <a:cubicBezTo>
                    <a:pt x="61153" y="13411"/>
                    <a:pt x="93530" y="0"/>
                    <a:pt x="127289" y="0"/>
                  </a:cubicBezTo>
                  <a:close/>
                </a:path>
              </a:pathLst>
            </a:custGeom>
            <a:solidFill>
              <a:srgbClr val="FFCB64"/>
            </a:solidFill>
            <a:ln w="38100" cap="rnd">
              <a:solidFill>
                <a:srgbClr val="000000"/>
              </a:solidFill>
              <a:prstDash val="solid"/>
              <a:round/>
            </a:ln>
          </p:spPr>
        </p:sp>
        <p:sp>
          <p:nvSpPr>
            <p:cNvPr name="TextBox 19" id="19"/>
            <p:cNvSpPr txBox="true"/>
            <p:nvPr/>
          </p:nvSpPr>
          <p:spPr>
            <a:xfrm>
              <a:off x="0" y="-38100"/>
              <a:ext cx="640962" cy="292678"/>
            </a:xfrm>
            <a:prstGeom prst="rect">
              <a:avLst/>
            </a:prstGeom>
          </p:spPr>
          <p:txBody>
            <a:bodyPr anchor="ctr" rtlCol="false" tIns="50800" lIns="50800" bIns="50800" rIns="50800"/>
            <a:lstStyle/>
            <a:p>
              <a:pPr algn="ctr">
                <a:lnSpc>
                  <a:spcPts val="2659"/>
                </a:lnSpc>
              </a:pPr>
            </a:p>
          </p:txBody>
        </p:sp>
      </p:grpSp>
      <p:sp>
        <p:nvSpPr>
          <p:cNvPr name="Freeform 20" id="20"/>
          <p:cNvSpPr/>
          <p:nvPr/>
        </p:nvSpPr>
        <p:spPr>
          <a:xfrm flipH="false" flipV="false" rot="0">
            <a:off x="10126588" y="5340010"/>
            <a:ext cx="742953" cy="661228"/>
          </a:xfrm>
          <a:custGeom>
            <a:avLst/>
            <a:gdLst/>
            <a:ahLst/>
            <a:cxnLst/>
            <a:rect r="r" b="b" t="t" l="l"/>
            <a:pathLst>
              <a:path h="661228" w="742953">
                <a:moveTo>
                  <a:pt x="0" y="0"/>
                </a:moveTo>
                <a:lnTo>
                  <a:pt x="742953" y="0"/>
                </a:lnTo>
                <a:lnTo>
                  <a:pt x="742953" y="661228"/>
                </a:lnTo>
                <a:lnTo>
                  <a:pt x="0" y="66122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21" id="21"/>
          <p:cNvGrpSpPr/>
          <p:nvPr/>
        </p:nvGrpSpPr>
        <p:grpSpPr>
          <a:xfrm rot="0">
            <a:off x="1109600" y="7368063"/>
            <a:ext cx="7318315" cy="1995870"/>
            <a:chOff x="0" y="0"/>
            <a:chExt cx="1927457" cy="525661"/>
          </a:xfrm>
        </p:grpSpPr>
        <p:sp>
          <p:nvSpPr>
            <p:cNvPr name="Freeform 22" id="22"/>
            <p:cNvSpPr/>
            <p:nvPr/>
          </p:nvSpPr>
          <p:spPr>
            <a:xfrm flipH="false" flipV="false" rot="0">
              <a:off x="0" y="0"/>
              <a:ext cx="1927457" cy="525661"/>
            </a:xfrm>
            <a:custGeom>
              <a:avLst/>
              <a:gdLst/>
              <a:ahLst/>
              <a:cxnLst/>
              <a:rect r="r" b="b" t="t" l="l"/>
              <a:pathLst>
                <a:path h="525661" w="1927457">
                  <a:moveTo>
                    <a:pt x="0" y="0"/>
                  </a:moveTo>
                  <a:lnTo>
                    <a:pt x="1927457" y="0"/>
                  </a:lnTo>
                  <a:lnTo>
                    <a:pt x="1927457" y="525661"/>
                  </a:lnTo>
                  <a:lnTo>
                    <a:pt x="0" y="525661"/>
                  </a:lnTo>
                  <a:close/>
                </a:path>
              </a:pathLst>
            </a:custGeom>
            <a:solidFill>
              <a:srgbClr val="FFFFFF"/>
            </a:solidFill>
            <a:ln w="38100" cap="sq">
              <a:solidFill>
                <a:srgbClr val="000000"/>
              </a:solidFill>
              <a:prstDash val="solid"/>
              <a:miter/>
            </a:ln>
          </p:spPr>
        </p:sp>
        <p:sp>
          <p:nvSpPr>
            <p:cNvPr name="TextBox 23" id="23"/>
            <p:cNvSpPr txBox="true"/>
            <p:nvPr/>
          </p:nvSpPr>
          <p:spPr>
            <a:xfrm>
              <a:off x="0" y="-38100"/>
              <a:ext cx="1927457" cy="563761"/>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0">
            <a:off x="1576014" y="6788813"/>
            <a:ext cx="2433651" cy="966602"/>
            <a:chOff x="0" y="0"/>
            <a:chExt cx="640962" cy="254578"/>
          </a:xfrm>
        </p:grpSpPr>
        <p:sp>
          <p:nvSpPr>
            <p:cNvPr name="Freeform 25" id="25"/>
            <p:cNvSpPr/>
            <p:nvPr/>
          </p:nvSpPr>
          <p:spPr>
            <a:xfrm flipH="false" flipV="false" rot="0">
              <a:off x="0" y="0"/>
              <a:ext cx="640962" cy="254578"/>
            </a:xfrm>
            <a:custGeom>
              <a:avLst/>
              <a:gdLst/>
              <a:ahLst/>
              <a:cxnLst/>
              <a:rect r="r" b="b" t="t" l="l"/>
              <a:pathLst>
                <a:path h="254578" w="640962">
                  <a:moveTo>
                    <a:pt x="127289" y="0"/>
                  </a:moveTo>
                  <a:lnTo>
                    <a:pt x="513672" y="0"/>
                  </a:lnTo>
                  <a:cubicBezTo>
                    <a:pt x="547432" y="0"/>
                    <a:pt x="579808" y="13411"/>
                    <a:pt x="603679" y="37282"/>
                  </a:cubicBezTo>
                  <a:cubicBezTo>
                    <a:pt x="627551" y="61153"/>
                    <a:pt x="640962" y="93530"/>
                    <a:pt x="640962" y="127289"/>
                  </a:cubicBezTo>
                  <a:lnTo>
                    <a:pt x="640962" y="127289"/>
                  </a:lnTo>
                  <a:cubicBezTo>
                    <a:pt x="640962" y="161048"/>
                    <a:pt x="627551" y="193425"/>
                    <a:pt x="603679" y="217296"/>
                  </a:cubicBezTo>
                  <a:cubicBezTo>
                    <a:pt x="579808" y="241167"/>
                    <a:pt x="547432" y="254578"/>
                    <a:pt x="513672" y="254578"/>
                  </a:cubicBezTo>
                  <a:lnTo>
                    <a:pt x="127289" y="254578"/>
                  </a:lnTo>
                  <a:cubicBezTo>
                    <a:pt x="93530" y="254578"/>
                    <a:pt x="61153" y="241167"/>
                    <a:pt x="37282" y="217296"/>
                  </a:cubicBezTo>
                  <a:cubicBezTo>
                    <a:pt x="13411" y="193425"/>
                    <a:pt x="0" y="161048"/>
                    <a:pt x="0" y="127289"/>
                  </a:cubicBezTo>
                  <a:lnTo>
                    <a:pt x="0" y="127289"/>
                  </a:lnTo>
                  <a:cubicBezTo>
                    <a:pt x="0" y="93530"/>
                    <a:pt x="13411" y="61153"/>
                    <a:pt x="37282" y="37282"/>
                  </a:cubicBezTo>
                  <a:cubicBezTo>
                    <a:pt x="61153" y="13411"/>
                    <a:pt x="93530" y="0"/>
                    <a:pt x="127289" y="0"/>
                  </a:cubicBezTo>
                  <a:close/>
                </a:path>
              </a:pathLst>
            </a:custGeom>
            <a:solidFill>
              <a:srgbClr val="96C7E6"/>
            </a:solidFill>
            <a:ln w="38100" cap="rnd">
              <a:solidFill>
                <a:srgbClr val="000000"/>
              </a:solidFill>
              <a:prstDash val="solid"/>
              <a:round/>
            </a:ln>
          </p:spPr>
        </p:sp>
        <p:sp>
          <p:nvSpPr>
            <p:cNvPr name="TextBox 26" id="26"/>
            <p:cNvSpPr txBox="true"/>
            <p:nvPr/>
          </p:nvSpPr>
          <p:spPr>
            <a:xfrm>
              <a:off x="0" y="-38100"/>
              <a:ext cx="640962" cy="292678"/>
            </a:xfrm>
            <a:prstGeom prst="rect">
              <a:avLst/>
            </a:prstGeom>
          </p:spPr>
          <p:txBody>
            <a:bodyPr anchor="ctr" rtlCol="false" tIns="50800" lIns="50800" bIns="50800" rIns="50800"/>
            <a:lstStyle/>
            <a:p>
              <a:pPr algn="ctr">
                <a:lnSpc>
                  <a:spcPts val="2659"/>
                </a:lnSpc>
              </a:pPr>
            </a:p>
          </p:txBody>
        </p:sp>
      </p:grpSp>
      <p:sp>
        <p:nvSpPr>
          <p:cNvPr name="Freeform 27" id="27"/>
          <p:cNvSpPr/>
          <p:nvPr/>
        </p:nvSpPr>
        <p:spPr>
          <a:xfrm flipH="false" flipV="false" rot="0">
            <a:off x="1376104" y="8198082"/>
            <a:ext cx="742953" cy="661228"/>
          </a:xfrm>
          <a:custGeom>
            <a:avLst/>
            <a:gdLst/>
            <a:ahLst/>
            <a:cxnLst/>
            <a:rect r="r" b="b" t="t" l="l"/>
            <a:pathLst>
              <a:path h="661228" w="742953">
                <a:moveTo>
                  <a:pt x="0" y="0"/>
                </a:moveTo>
                <a:lnTo>
                  <a:pt x="742952" y="0"/>
                </a:lnTo>
                <a:lnTo>
                  <a:pt x="742952" y="661228"/>
                </a:lnTo>
                <a:lnTo>
                  <a:pt x="0" y="66122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28" id="28"/>
          <p:cNvGrpSpPr/>
          <p:nvPr/>
        </p:nvGrpSpPr>
        <p:grpSpPr>
          <a:xfrm rot="0">
            <a:off x="9860085" y="7368063"/>
            <a:ext cx="7318315" cy="1995870"/>
            <a:chOff x="0" y="0"/>
            <a:chExt cx="1927457" cy="525661"/>
          </a:xfrm>
        </p:grpSpPr>
        <p:sp>
          <p:nvSpPr>
            <p:cNvPr name="Freeform 29" id="29"/>
            <p:cNvSpPr/>
            <p:nvPr/>
          </p:nvSpPr>
          <p:spPr>
            <a:xfrm flipH="false" flipV="false" rot="0">
              <a:off x="0" y="0"/>
              <a:ext cx="1927457" cy="525661"/>
            </a:xfrm>
            <a:custGeom>
              <a:avLst/>
              <a:gdLst/>
              <a:ahLst/>
              <a:cxnLst/>
              <a:rect r="r" b="b" t="t" l="l"/>
              <a:pathLst>
                <a:path h="525661" w="1927457">
                  <a:moveTo>
                    <a:pt x="0" y="0"/>
                  </a:moveTo>
                  <a:lnTo>
                    <a:pt x="1927457" y="0"/>
                  </a:lnTo>
                  <a:lnTo>
                    <a:pt x="1927457" y="525661"/>
                  </a:lnTo>
                  <a:lnTo>
                    <a:pt x="0" y="525661"/>
                  </a:lnTo>
                  <a:close/>
                </a:path>
              </a:pathLst>
            </a:custGeom>
            <a:solidFill>
              <a:srgbClr val="FFFFFF"/>
            </a:solidFill>
            <a:ln w="38100" cap="sq">
              <a:solidFill>
                <a:srgbClr val="000000"/>
              </a:solidFill>
              <a:prstDash val="solid"/>
              <a:miter/>
            </a:ln>
          </p:spPr>
        </p:sp>
        <p:sp>
          <p:nvSpPr>
            <p:cNvPr name="TextBox 30" id="30"/>
            <p:cNvSpPr txBox="true"/>
            <p:nvPr/>
          </p:nvSpPr>
          <p:spPr>
            <a:xfrm>
              <a:off x="0" y="-38100"/>
              <a:ext cx="1927457" cy="563761"/>
            </a:xfrm>
            <a:prstGeom prst="rect">
              <a:avLst/>
            </a:prstGeom>
          </p:spPr>
          <p:txBody>
            <a:bodyPr anchor="ctr" rtlCol="false" tIns="50800" lIns="50800" bIns="50800" rIns="50800"/>
            <a:lstStyle/>
            <a:p>
              <a:pPr algn="ctr">
                <a:lnSpc>
                  <a:spcPts val="2659"/>
                </a:lnSpc>
              </a:pPr>
            </a:p>
          </p:txBody>
        </p:sp>
      </p:grpSp>
      <p:grpSp>
        <p:nvGrpSpPr>
          <p:cNvPr name="Group 31" id="31"/>
          <p:cNvGrpSpPr/>
          <p:nvPr/>
        </p:nvGrpSpPr>
        <p:grpSpPr>
          <a:xfrm rot="0">
            <a:off x="10326499" y="6788813"/>
            <a:ext cx="2433651" cy="966602"/>
            <a:chOff x="0" y="0"/>
            <a:chExt cx="640962" cy="254578"/>
          </a:xfrm>
        </p:grpSpPr>
        <p:sp>
          <p:nvSpPr>
            <p:cNvPr name="Freeform 32" id="32"/>
            <p:cNvSpPr/>
            <p:nvPr/>
          </p:nvSpPr>
          <p:spPr>
            <a:xfrm flipH="false" flipV="false" rot="0">
              <a:off x="0" y="0"/>
              <a:ext cx="640962" cy="254578"/>
            </a:xfrm>
            <a:custGeom>
              <a:avLst/>
              <a:gdLst/>
              <a:ahLst/>
              <a:cxnLst/>
              <a:rect r="r" b="b" t="t" l="l"/>
              <a:pathLst>
                <a:path h="254578" w="640962">
                  <a:moveTo>
                    <a:pt x="127289" y="0"/>
                  </a:moveTo>
                  <a:lnTo>
                    <a:pt x="513672" y="0"/>
                  </a:lnTo>
                  <a:cubicBezTo>
                    <a:pt x="547432" y="0"/>
                    <a:pt x="579808" y="13411"/>
                    <a:pt x="603679" y="37282"/>
                  </a:cubicBezTo>
                  <a:cubicBezTo>
                    <a:pt x="627551" y="61153"/>
                    <a:pt x="640962" y="93530"/>
                    <a:pt x="640962" y="127289"/>
                  </a:cubicBezTo>
                  <a:lnTo>
                    <a:pt x="640962" y="127289"/>
                  </a:lnTo>
                  <a:cubicBezTo>
                    <a:pt x="640962" y="161048"/>
                    <a:pt x="627551" y="193425"/>
                    <a:pt x="603679" y="217296"/>
                  </a:cubicBezTo>
                  <a:cubicBezTo>
                    <a:pt x="579808" y="241167"/>
                    <a:pt x="547432" y="254578"/>
                    <a:pt x="513672" y="254578"/>
                  </a:cubicBezTo>
                  <a:lnTo>
                    <a:pt x="127289" y="254578"/>
                  </a:lnTo>
                  <a:cubicBezTo>
                    <a:pt x="93530" y="254578"/>
                    <a:pt x="61153" y="241167"/>
                    <a:pt x="37282" y="217296"/>
                  </a:cubicBezTo>
                  <a:cubicBezTo>
                    <a:pt x="13411" y="193425"/>
                    <a:pt x="0" y="161048"/>
                    <a:pt x="0" y="127289"/>
                  </a:cubicBezTo>
                  <a:lnTo>
                    <a:pt x="0" y="127289"/>
                  </a:lnTo>
                  <a:cubicBezTo>
                    <a:pt x="0" y="93530"/>
                    <a:pt x="13411" y="61153"/>
                    <a:pt x="37282" y="37282"/>
                  </a:cubicBezTo>
                  <a:cubicBezTo>
                    <a:pt x="61153" y="13411"/>
                    <a:pt x="93530" y="0"/>
                    <a:pt x="127289" y="0"/>
                  </a:cubicBezTo>
                  <a:close/>
                </a:path>
              </a:pathLst>
            </a:custGeom>
            <a:solidFill>
              <a:srgbClr val="FFBED0"/>
            </a:solidFill>
            <a:ln w="38100" cap="rnd">
              <a:solidFill>
                <a:srgbClr val="000000"/>
              </a:solidFill>
              <a:prstDash val="solid"/>
              <a:round/>
            </a:ln>
          </p:spPr>
        </p:sp>
        <p:sp>
          <p:nvSpPr>
            <p:cNvPr name="TextBox 33" id="33"/>
            <p:cNvSpPr txBox="true"/>
            <p:nvPr/>
          </p:nvSpPr>
          <p:spPr>
            <a:xfrm>
              <a:off x="0" y="-38100"/>
              <a:ext cx="640962" cy="292678"/>
            </a:xfrm>
            <a:prstGeom prst="rect">
              <a:avLst/>
            </a:prstGeom>
          </p:spPr>
          <p:txBody>
            <a:bodyPr anchor="ctr" rtlCol="false" tIns="50800" lIns="50800" bIns="50800" rIns="50800"/>
            <a:lstStyle/>
            <a:p>
              <a:pPr algn="ctr">
                <a:lnSpc>
                  <a:spcPts val="2659"/>
                </a:lnSpc>
              </a:pPr>
            </a:p>
          </p:txBody>
        </p:sp>
      </p:grpSp>
      <p:sp>
        <p:nvSpPr>
          <p:cNvPr name="Freeform 34" id="34"/>
          <p:cNvSpPr/>
          <p:nvPr/>
        </p:nvSpPr>
        <p:spPr>
          <a:xfrm flipH="false" flipV="false" rot="0">
            <a:off x="10126588" y="8245630"/>
            <a:ext cx="742953" cy="661228"/>
          </a:xfrm>
          <a:custGeom>
            <a:avLst/>
            <a:gdLst/>
            <a:ahLst/>
            <a:cxnLst/>
            <a:rect r="r" b="b" t="t" l="l"/>
            <a:pathLst>
              <a:path h="661228" w="742953">
                <a:moveTo>
                  <a:pt x="0" y="0"/>
                </a:moveTo>
                <a:lnTo>
                  <a:pt x="742953" y="0"/>
                </a:lnTo>
                <a:lnTo>
                  <a:pt x="742953" y="661228"/>
                </a:lnTo>
                <a:lnTo>
                  <a:pt x="0" y="66122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35" id="35"/>
          <p:cNvSpPr txBox="true"/>
          <p:nvPr/>
        </p:nvSpPr>
        <p:spPr>
          <a:xfrm rot="0">
            <a:off x="1747580" y="-63468"/>
            <a:ext cx="14957066" cy="3194109"/>
          </a:xfrm>
          <a:prstGeom prst="rect">
            <a:avLst/>
          </a:prstGeom>
        </p:spPr>
        <p:txBody>
          <a:bodyPr anchor="t" rtlCol="false" tIns="0" lIns="0" bIns="0" rIns="0">
            <a:spAutoFit/>
          </a:bodyPr>
          <a:lstStyle/>
          <a:p>
            <a:pPr algn="ctr">
              <a:lnSpc>
                <a:spcPts val="9000"/>
              </a:lnSpc>
            </a:pPr>
            <a:r>
              <a:rPr lang="en-US" sz="11843">
                <a:solidFill>
                  <a:srgbClr val="FFCB64"/>
                </a:solidFill>
                <a:latin typeface="Mommi Bold"/>
              </a:rPr>
              <a:t>Tujuan Strategi Pembelajaran</a:t>
            </a:r>
          </a:p>
        </p:txBody>
      </p:sp>
      <p:sp>
        <p:nvSpPr>
          <p:cNvPr name="TextBox 36" id="36"/>
          <p:cNvSpPr txBox="true"/>
          <p:nvPr/>
        </p:nvSpPr>
        <p:spPr>
          <a:xfrm rot="0">
            <a:off x="11036196" y="5030693"/>
            <a:ext cx="5920640" cy="1394440"/>
          </a:xfrm>
          <a:prstGeom prst="rect">
            <a:avLst/>
          </a:prstGeom>
        </p:spPr>
        <p:txBody>
          <a:bodyPr anchor="t" rtlCol="false" tIns="0" lIns="0" bIns="0" rIns="0">
            <a:spAutoFit/>
          </a:bodyPr>
          <a:lstStyle/>
          <a:p>
            <a:pPr>
              <a:lnSpc>
                <a:spcPts val="3011"/>
              </a:lnSpc>
            </a:pPr>
            <a:r>
              <a:rPr lang="en-US" sz="3627">
                <a:solidFill>
                  <a:srgbClr val="CB5646"/>
                </a:solidFill>
                <a:latin typeface="Mommi"/>
              </a:rPr>
              <a:t>2. Memfasilitasi pemahaman holistik</a:t>
            </a:r>
          </a:p>
          <a:p>
            <a:pPr>
              <a:lnSpc>
                <a:spcPts val="3011"/>
              </a:lnSpc>
            </a:pPr>
          </a:p>
        </p:txBody>
      </p:sp>
      <p:sp>
        <p:nvSpPr>
          <p:cNvPr name="TextBox 37" id="37"/>
          <p:cNvSpPr txBox="true"/>
          <p:nvPr/>
        </p:nvSpPr>
        <p:spPr>
          <a:xfrm rot="0">
            <a:off x="10498065" y="3778341"/>
            <a:ext cx="1906525" cy="1138052"/>
          </a:xfrm>
          <a:prstGeom prst="rect">
            <a:avLst/>
          </a:prstGeom>
        </p:spPr>
        <p:txBody>
          <a:bodyPr anchor="t" rtlCol="false" tIns="0" lIns="0" bIns="0" rIns="0">
            <a:spAutoFit/>
          </a:bodyPr>
          <a:lstStyle/>
          <a:p>
            <a:pPr algn="ctr">
              <a:lnSpc>
                <a:spcPts val="5277"/>
              </a:lnSpc>
            </a:pPr>
            <a:r>
              <a:rPr lang="en-US" sz="6358">
                <a:solidFill>
                  <a:srgbClr val="000000"/>
                </a:solidFill>
                <a:latin typeface="Mommi"/>
              </a:rPr>
              <a:t>02</a:t>
            </a:r>
          </a:p>
        </p:txBody>
      </p:sp>
      <p:sp>
        <p:nvSpPr>
          <p:cNvPr name="TextBox 38" id="38"/>
          <p:cNvSpPr txBox="true"/>
          <p:nvPr/>
        </p:nvSpPr>
        <p:spPr>
          <a:xfrm rot="0">
            <a:off x="2285711" y="7888765"/>
            <a:ext cx="5920640" cy="1018201"/>
          </a:xfrm>
          <a:prstGeom prst="rect">
            <a:avLst/>
          </a:prstGeom>
        </p:spPr>
        <p:txBody>
          <a:bodyPr anchor="t" rtlCol="false" tIns="0" lIns="0" bIns="0" rIns="0">
            <a:spAutoFit/>
          </a:bodyPr>
          <a:lstStyle/>
          <a:p>
            <a:pPr>
              <a:lnSpc>
                <a:spcPts val="3011"/>
              </a:lnSpc>
            </a:pPr>
            <a:r>
              <a:rPr lang="en-US" sz="3627">
                <a:solidFill>
                  <a:srgbClr val="CB5646"/>
                </a:solidFill>
                <a:latin typeface="Mommi"/>
              </a:rPr>
              <a:t>3. Mendorong kreativitas siswa</a:t>
            </a:r>
          </a:p>
        </p:txBody>
      </p:sp>
      <p:sp>
        <p:nvSpPr>
          <p:cNvPr name="TextBox 39" id="39"/>
          <p:cNvSpPr txBox="true"/>
          <p:nvPr/>
        </p:nvSpPr>
        <p:spPr>
          <a:xfrm rot="0">
            <a:off x="1747580" y="6629686"/>
            <a:ext cx="1906525" cy="1138052"/>
          </a:xfrm>
          <a:prstGeom prst="rect">
            <a:avLst/>
          </a:prstGeom>
        </p:spPr>
        <p:txBody>
          <a:bodyPr anchor="t" rtlCol="false" tIns="0" lIns="0" bIns="0" rIns="0">
            <a:spAutoFit/>
          </a:bodyPr>
          <a:lstStyle/>
          <a:p>
            <a:pPr algn="ctr">
              <a:lnSpc>
                <a:spcPts val="5277"/>
              </a:lnSpc>
            </a:pPr>
            <a:r>
              <a:rPr lang="en-US" sz="6358">
                <a:solidFill>
                  <a:srgbClr val="000000"/>
                </a:solidFill>
                <a:latin typeface="Mommi"/>
              </a:rPr>
              <a:t>03</a:t>
            </a:r>
          </a:p>
        </p:txBody>
      </p:sp>
      <p:sp>
        <p:nvSpPr>
          <p:cNvPr name="TextBox 40" id="40"/>
          <p:cNvSpPr txBox="true"/>
          <p:nvPr/>
        </p:nvSpPr>
        <p:spPr>
          <a:xfrm rot="0">
            <a:off x="10869541" y="7705643"/>
            <a:ext cx="6643779" cy="1403495"/>
          </a:xfrm>
          <a:prstGeom prst="rect">
            <a:avLst/>
          </a:prstGeom>
        </p:spPr>
        <p:txBody>
          <a:bodyPr anchor="t" rtlCol="false" tIns="0" lIns="0" bIns="0" rIns="0">
            <a:spAutoFit/>
          </a:bodyPr>
          <a:lstStyle/>
          <a:p>
            <a:pPr>
              <a:lnSpc>
                <a:spcPts val="2385"/>
              </a:lnSpc>
            </a:pPr>
            <a:r>
              <a:rPr lang="en-US" sz="2874">
                <a:solidFill>
                  <a:srgbClr val="CB5646"/>
                </a:solidFill>
                <a:latin typeface="Mommi"/>
              </a:rPr>
              <a:t>4. Memperkuat keterlibatan siswa dalam pembelajaran dengan mengaitkan materi dengan kehidupan sehari-hari mereka</a:t>
            </a:r>
          </a:p>
        </p:txBody>
      </p:sp>
      <p:sp>
        <p:nvSpPr>
          <p:cNvPr name="TextBox 41" id="41"/>
          <p:cNvSpPr txBox="true"/>
          <p:nvPr/>
        </p:nvSpPr>
        <p:spPr>
          <a:xfrm rot="0">
            <a:off x="10498065" y="6629686"/>
            <a:ext cx="1906525" cy="1138052"/>
          </a:xfrm>
          <a:prstGeom prst="rect">
            <a:avLst/>
          </a:prstGeom>
        </p:spPr>
        <p:txBody>
          <a:bodyPr anchor="t" rtlCol="false" tIns="0" lIns="0" bIns="0" rIns="0">
            <a:spAutoFit/>
          </a:bodyPr>
          <a:lstStyle/>
          <a:p>
            <a:pPr algn="ctr">
              <a:lnSpc>
                <a:spcPts val="5277"/>
              </a:lnSpc>
            </a:pPr>
            <a:r>
              <a:rPr lang="en-US" sz="6358">
                <a:solidFill>
                  <a:srgbClr val="000000"/>
                </a:solidFill>
                <a:latin typeface="Mommi"/>
              </a:rPr>
              <a:t>04</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E2EA"/>
        </a:solidFill>
      </p:bgPr>
    </p:bg>
    <p:spTree>
      <p:nvGrpSpPr>
        <p:cNvPr id="1" name=""/>
        <p:cNvGrpSpPr/>
        <p:nvPr/>
      </p:nvGrpSpPr>
      <p:grpSpPr>
        <a:xfrm>
          <a:off x="0" y="0"/>
          <a:ext cx="0" cy="0"/>
          <a:chOff x="0" y="0"/>
          <a:chExt cx="0" cy="0"/>
        </a:xfrm>
      </p:grpSpPr>
      <p:sp>
        <p:nvSpPr>
          <p:cNvPr name="Freeform 2" id="2"/>
          <p:cNvSpPr/>
          <p:nvPr/>
        </p:nvSpPr>
        <p:spPr>
          <a:xfrm flipH="false" flipV="false" rot="0">
            <a:off x="-1746151" y="-210786"/>
            <a:ext cx="20186332" cy="11341048"/>
          </a:xfrm>
          <a:custGeom>
            <a:avLst/>
            <a:gdLst/>
            <a:ahLst/>
            <a:cxnLst/>
            <a:rect r="r" b="b" t="t" l="l"/>
            <a:pathLst>
              <a:path h="11341048" w="20186332">
                <a:moveTo>
                  <a:pt x="0" y="0"/>
                </a:moveTo>
                <a:lnTo>
                  <a:pt x="20186332" y="0"/>
                </a:lnTo>
                <a:lnTo>
                  <a:pt x="20186332" y="11341049"/>
                </a:lnTo>
                <a:lnTo>
                  <a:pt x="0" y="1134104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245902" y="1056761"/>
            <a:ext cx="14100995" cy="9110754"/>
          </a:xfrm>
          <a:custGeom>
            <a:avLst/>
            <a:gdLst/>
            <a:ahLst/>
            <a:cxnLst/>
            <a:rect r="r" b="b" t="t" l="l"/>
            <a:pathLst>
              <a:path h="9110754" w="14100995">
                <a:moveTo>
                  <a:pt x="0" y="0"/>
                </a:moveTo>
                <a:lnTo>
                  <a:pt x="14100996" y="0"/>
                </a:lnTo>
                <a:lnTo>
                  <a:pt x="14100996" y="9110755"/>
                </a:lnTo>
                <a:lnTo>
                  <a:pt x="0" y="911075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4" id="4"/>
          <p:cNvSpPr/>
          <p:nvPr/>
        </p:nvSpPr>
        <p:spPr>
          <a:xfrm flipH="false" flipV="false" rot="0">
            <a:off x="-4311747" y="6848694"/>
            <a:ext cx="14098758" cy="4819212"/>
          </a:xfrm>
          <a:custGeom>
            <a:avLst/>
            <a:gdLst/>
            <a:ahLst/>
            <a:cxnLst/>
            <a:rect r="r" b="b" t="t" l="l"/>
            <a:pathLst>
              <a:path h="4819212" w="14098758">
                <a:moveTo>
                  <a:pt x="0" y="0"/>
                </a:moveTo>
                <a:lnTo>
                  <a:pt x="14098758" y="0"/>
                </a:lnTo>
                <a:lnTo>
                  <a:pt x="14098758" y="4819212"/>
                </a:lnTo>
                <a:lnTo>
                  <a:pt x="0" y="481921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0693120" y="7173236"/>
            <a:ext cx="14098758" cy="4819212"/>
          </a:xfrm>
          <a:custGeom>
            <a:avLst/>
            <a:gdLst/>
            <a:ahLst/>
            <a:cxnLst/>
            <a:rect r="r" b="b" t="t" l="l"/>
            <a:pathLst>
              <a:path h="4819212" w="14098758">
                <a:moveTo>
                  <a:pt x="0" y="0"/>
                </a:moveTo>
                <a:lnTo>
                  <a:pt x="14098758" y="0"/>
                </a:lnTo>
                <a:lnTo>
                  <a:pt x="14098758" y="4819211"/>
                </a:lnTo>
                <a:lnTo>
                  <a:pt x="0" y="481921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2093502" y="904361"/>
            <a:ext cx="14100995" cy="9110754"/>
          </a:xfrm>
          <a:custGeom>
            <a:avLst/>
            <a:gdLst/>
            <a:ahLst/>
            <a:cxnLst/>
            <a:rect r="r" b="b" t="t" l="l"/>
            <a:pathLst>
              <a:path h="9110754" w="14100995">
                <a:moveTo>
                  <a:pt x="0" y="0"/>
                </a:moveTo>
                <a:lnTo>
                  <a:pt x="14100996" y="0"/>
                </a:lnTo>
                <a:lnTo>
                  <a:pt x="14100996" y="9110755"/>
                </a:lnTo>
                <a:lnTo>
                  <a:pt x="0" y="911075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sp>
        <p:nvSpPr>
          <p:cNvPr name="TextBox 7" id="7"/>
          <p:cNvSpPr txBox="true"/>
          <p:nvPr/>
        </p:nvSpPr>
        <p:spPr>
          <a:xfrm rot="0">
            <a:off x="3210268" y="3721985"/>
            <a:ext cx="11738716" cy="5203042"/>
          </a:xfrm>
          <a:prstGeom prst="rect">
            <a:avLst/>
          </a:prstGeom>
        </p:spPr>
        <p:txBody>
          <a:bodyPr anchor="t" rtlCol="false" tIns="0" lIns="0" bIns="0" rIns="0">
            <a:spAutoFit/>
          </a:bodyPr>
          <a:lstStyle/>
          <a:p>
            <a:pPr algn="just">
              <a:lnSpc>
                <a:spcPts val="3238"/>
              </a:lnSpc>
            </a:pPr>
            <a:r>
              <a:rPr lang="en-US" sz="3902">
                <a:solidFill>
                  <a:srgbClr val="CB5646"/>
                </a:solidFill>
                <a:latin typeface="Mommi"/>
              </a:rPr>
              <a:t>Kurikulum Merdeka bertujuan memberikan kebebasan belajar kepada siswa dengan fokus pada partisipasi aktif, kolaborasi, dan pemecahan masalah. Strategi pembelajaran digunakan untuk memilih kegiatan belajar sesuai situasi, sumber belajar, dan karakteristik siswa guna mencapai tujuan pembelajaran. Di SD, tujuan strategi pembelajaran adalah menciptakan lingkungan pembelajaran holistik, mempersiapkan siswa untuk masa depan, serta merangsang kreativitas dan minat belajar.</a:t>
            </a:r>
          </a:p>
        </p:txBody>
      </p:sp>
      <p:sp>
        <p:nvSpPr>
          <p:cNvPr name="Freeform 8" id="8"/>
          <p:cNvSpPr/>
          <p:nvPr/>
        </p:nvSpPr>
        <p:spPr>
          <a:xfrm flipH="false" flipV="false" rot="0">
            <a:off x="676005" y="2290400"/>
            <a:ext cx="2310316" cy="1536360"/>
          </a:xfrm>
          <a:custGeom>
            <a:avLst/>
            <a:gdLst/>
            <a:ahLst/>
            <a:cxnLst/>
            <a:rect r="r" b="b" t="t" l="l"/>
            <a:pathLst>
              <a:path h="1536360" w="2310316">
                <a:moveTo>
                  <a:pt x="0" y="0"/>
                </a:moveTo>
                <a:lnTo>
                  <a:pt x="2310316" y="0"/>
                </a:lnTo>
                <a:lnTo>
                  <a:pt x="2310316" y="1536360"/>
                </a:lnTo>
                <a:lnTo>
                  <a:pt x="0" y="153636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9" id="9"/>
          <p:cNvSpPr txBox="true"/>
          <p:nvPr/>
        </p:nvSpPr>
        <p:spPr>
          <a:xfrm rot="0">
            <a:off x="2986321" y="1566649"/>
            <a:ext cx="12315358" cy="2051782"/>
          </a:xfrm>
          <a:prstGeom prst="rect">
            <a:avLst/>
          </a:prstGeom>
        </p:spPr>
        <p:txBody>
          <a:bodyPr anchor="t" rtlCol="false" tIns="0" lIns="0" bIns="0" rIns="0">
            <a:spAutoFit/>
          </a:bodyPr>
          <a:lstStyle/>
          <a:p>
            <a:pPr algn="ctr">
              <a:lnSpc>
                <a:spcPts val="9000"/>
              </a:lnSpc>
            </a:pPr>
            <a:r>
              <a:rPr lang="en-US" sz="11843">
                <a:solidFill>
                  <a:srgbClr val="96C7E6"/>
                </a:solidFill>
                <a:latin typeface="Mommi"/>
              </a:rPr>
              <a:t>Kesimpulan</a:t>
            </a:r>
          </a:p>
        </p:txBody>
      </p:sp>
      <p:sp>
        <p:nvSpPr>
          <p:cNvPr name="Freeform 10" id="10"/>
          <p:cNvSpPr/>
          <p:nvPr/>
        </p:nvSpPr>
        <p:spPr>
          <a:xfrm flipH="false" flipV="false" rot="0">
            <a:off x="14948984" y="5024024"/>
            <a:ext cx="2310316" cy="1536360"/>
          </a:xfrm>
          <a:custGeom>
            <a:avLst/>
            <a:gdLst/>
            <a:ahLst/>
            <a:cxnLst/>
            <a:rect r="r" b="b" t="t" l="l"/>
            <a:pathLst>
              <a:path h="1536360" w="2310316">
                <a:moveTo>
                  <a:pt x="0" y="0"/>
                </a:moveTo>
                <a:lnTo>
                  <a:pt x="2310316" y="0"/>
                </a:lnTo>
                <a:lnTo>
                  <a:pt x="2310316" y="1536360"/>
                </a:lnTo>
                <a:lnTo>
                  <a:pt x="0" y="153636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DAFzxMQ8v-A</dc:identifier>
  <dcterms:modified xsi:type="dcterms:W3CDTF">2011-08-01T06:04:30Z</dcterms:modified>
  <cp:revision>1</cp:revision>
  <dc:title>Kelompok 5 - PDK Pengembangan Kurikulum</dc:title>
</cp:coreProperties>
</file>