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9" r:id="rId17"/>
    <p:sldId id="280" r:id="rId18"/>
    <p:sldId id="281" r:id="rId19"/>
    <p:sldId id="275" r:id="rId20"/>
    <p:sldId id="277" r:id="rId21"/>
    <p:sldId id="285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6699"/>
    <a:srgbClr val="00FFFF"/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1B73-1D6C-4FD8-A21A-D3DE62B7D9E8}" type="datetimeFigureOut">
              <a:rPr lang="id-ID" smtClean="0"/>
              <a:t>11/11/2023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71F169-BD3A-4328-A24C-AE9B6992619E}" type="slidenum">
              <a:rPr lang="en-US" altLang="id-ID"/>
              <a:pPr eaLnBrk="1" hangingPunct="1"/>
              <a:t>19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331775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FC0BC6-9A6C-41B1-9A5E-1F932AD240F7}" type="slidenum">
              <a:rPr lang="en-US" altLang="id-ID"/>
              <a:pPr eaLnBrk="1" hangingPunct="1"/>
              <a:t>20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225940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/>
              <a:t>Custom animation effects: shrink picture circle with text</a:t>
            </a:r>
          </a:p>
          <a:p>
            <a:r>
              <a:rPr lang="en-US" sz="1400" dirty="0"/>
              <a:t>(Intermediate)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To reproduce</a:t>
            </a:r>
            <a:r>
              <a:rPr lang="en-US" sz="1200" baseline="0" dirty="0"/>
              <a:t> the picture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 the </a:t>
            </a:r>
            <a:r>
              <a:rPr lang="en-US" sz="1200" b="1" i="0" dirty="0"/>
              <a:t>Home</a:t>
            </a:r>
            <a:r>
              <a:rPr lang="en-US" sz="1200" i="0" dirty="0"/>
              <a:t> tab, in the</a:t>
            </a:r>
            <a:r>
              <a:rPr lang="en-US" sz="1200" i="0" baseline="0" dirty="0"/>
              <a:t> </a:t>
            </a:r>
            <a:r>
              <a:rPr lang="en-US" sz="1200" b="1" i="0" baseline="0" dirty="0"/>
              <a:t>Slides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Layout</a:t>
            </a:r>
            <a:r>
              <a:rPr lang="en-US" sz="1200" i="0" baseline="0" dirty="0"/>
              <a:t>, and then click </a:t>
            </a:r>
            <a:r>
              <a:rPr lang="en-US" sz="1200" b="1" i="0" baseline="0" dirty="0"/>
              <a:t>Blank</a:t>
            </a:r>
            <a:r>
              <a:rPr lang="en-US" sz="1200" i="0" baseline="0" dirty="0"/>
              <a:t>.</a:t>
            </a:r>
            <a:endParaRPr lang="en-US" sz="1200" i="0" dirty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/>
              <a:t>On the </a:t>
            </a:r>
            <a:r>
              <a:rPr lang="en-US" sz="1200" b="1" baseline="0" dirty="0"/>
              <a:t>Insert</a:t>
            </a:r>
            <a:r>
              <a:rPr lang="en-US" sz="1200" b="0" baseline="0" dirty="0"/>
              <a:t> tab, in the </a:t>
            </a:r>
            <a:r>
              <a:rPr lang="en-US" sz="1200" b="1" baseline="0" dirty="0"/>
              <a:t>Illustrations</a:t>
            </a:r>
            <a:r>
              <a:rPr lang="en-US" sz="1200" b="0" baseline="0" dirty="0"/>
              <a:t> group, click </a:t>
            </a:r>
            <a:r>
              <a:rPr lang="en-US" sz="1200" b="1" baseline="0" dirty="0"/>
              <a:t>Picture</a:t>
            </a:r>
            <a:r>
              <a:rPr lang="en-US" sz="1200" b="0" baseline="0" dirty="0"/>
              <a:t>. In the </a:t>
            </a:r>
            <a:r>
              <a:rPr lang="en-US" sz="1200" b="1" baseline="0" dirty="0"/>
              <a:t>Insert</a:t>
            </a:r>
            <a:r>
              <a:rPr lang="en-US" sz="1200" b="0" baseline="0" dirty="0"/>
              <a:t> </a:t>
            </a:r>
            <a:r>
              <a:rPr lang="en-US" sz="1200" b="1" baseline="0" dirty="0"/>
              <a:t>Picture</a:t>
            </a:r>
            <a:r>
              <a:rPr lang="en-US" sz="1200" b="0" baseline="0" dirty="0"/>
              <a:t> dialog box, select a picture, and then click </a:t>
            </a:r>
            <a:r>
              <a:rPr lang="en-US" sz="1200" b="1" baseline="0" dirty="0"/>
              <a:t>Insert</a:t>
            </a:r>
            <a:r>
              <a:rPr lang="en-U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 the slide, select the picture.</a:t>
            </a:r>
            <a:r>
              <a:rPr lang="en-US" sz="1200" baseline="0" dirty="0"/>
              <a:t> Under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Styles</a:t>
            </a:r>
            <a:r>
              <a:rPr lang="en-US" sz="1200" baseline="0" dirty="0"/>
              <a:t> group, click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Shape</a:t>
            </a:r>
            <a:r>
              <a:rPr lang="en-US" sz="1200" b="0" baseline="0" dirty="0"/>
              <a:t>,</a:t>
            </a:r>
            <a:r>
              <a:rPr lang="en-US" sz="1200" baseline="0" dirty="0"/>
              <a:t> and then under </a:t>
            </a:r>
            <a:r>
              <a:rPr lang="en-US" sz="1200" b="1" baseline="0" dirty="0"/>
              <a:t>Basic</a:t>
            </a:r>
            <a:r>
              <a:rPr lang="en-US" sz="1200" baseline="0" dirty="0"/>
              <a:t> </a:t>
            </a:r>
            <a:r>
              <a:rPr lang="en-US" sz="1200" b="1" baseline="0" dirty="0"/>
              <a:t>Shapes</a:t>
            </a:r>
            <a:r>
              <a:rPr lang="en-US" sz="1200" baseline="0" dirty="0"/>
              <a:t> click </a:t>
            </a:r>
            <a:r>
              <a:rPr lang="en-US" sz="1200" b="1" baseline="0" dirty="0"/>
              <a:t>Oval</a:t>
            </a:r>
            <a:r>
              <a:rPr lang="en-US" sz="1200" baseline="0" dirty="0"/>
              <a:t> (first row, first option from the left).</a:t>
            </a:r>
            <a:endParaRPr lang="en-US" sz="120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picture-filled oval. Under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Picture Tools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resize or crop the picture as needed so that under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rotate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 is set to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6”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 is set to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6”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Resize the picture under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rotate 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entering values into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boxes. Crop the picture under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Crop from 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entering values into the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Left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Under </a:t>
            </a:r>
            <a:r>
              <a:rPr lang="en-US" sz="1200" b="1" dirty="0"/>
              <a:t>Picture</a:t>
            </a:r>
            <a:r>
              <a:rPr lang="en-US" sz="1200" dirty="0"/>
              <a:t> </a:t>
            </a:r>
            <a:r>
              <a:rPr lang="en-US" sz="1200" b="1" dirty="0"/>
              <a:t>Tools</a:t>
            </a:r>
            <a:r>
              <a:rPr lang="en-US" sz="1200" dirty="0"/>
              <a:t>, on the </a:t>
            </a:r>
            <a:r>
              <a:rPr lang="en-US" sz="1200" b="1" dirty="0"/>
              <a:t>Format</a:t>
            </a:r>
            <a:r>
              <a:rPr lang="en-US" sz="1200" dirty="0"/>
              <a:t> tab, </a:t>
            </a:r>
            <a:r>
              <a:rPr lang="en-US" sz="1200" baseline="0" dirty="0"/>
              <a:t>in the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Styles</a:t>
            </a:r>
            <a:r>
              <a:rPr lang="en-US" sz="1200" baseline="0" dirty="0"/>
              <a:t> group, click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Effects</a:t>
            </a:r>
            <a:r>
              <a:rPr lang="en-US" sz="1200" baseline="0" dirty="0"/>
              <a:t>, point to </a:t>
            </a:r>
            <a:r>
              <a:rPr lang="en-US" sz="1200" b="1" baseline="0" dirty="0"/>
              <a:t>Glow</a:t>
            </a:r>
            <a:r>
              <a:rPr lang="en-US" sz="1200" baseline="0" dirty="0"/>
              <a:t>, and then under </a:t>
            </a:r>
            <a:r>
              <a:rPr lang="en-US" sz="1200" b="1" baseline="0" dirty="0"/>
              <a:t>Glow</a:t>
            </a:r>
            <a:r>
              <a:rPr lang="en-US" sz="1200" baseline="0" dirty="0"/>
              <a:t> </a:t>
            </a:r>
            <a:r>
              <a:rPr lang="en-US" sz="1200" b="1" baseline="0" dirty="0"/>
              <a:t>Variations</a:t>
            </a:r>
            <a:r>
              <a:rPr lang="en-US" sz="1200" baseline="0" dirty="0"/>
              <a:t> click </a:t>
            </a:r>
            <a:r>
              <a:rPr lang="en-US" sz="1200" b="1" baseline="0" dirty="0"/>
              <a:t>Accent color 1, 18 pt glow </a:t>
            </a:r>
            <a:r>
              <a:rPr lang="en-US" sz="1200" baseline="0" dirty="0"/>
              <a:t>(fourth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/>
              <a:t>Under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Styles</a:t>
            </a:r>
            <a:r>
              <a:rPr lang="en-US" sz="1200" baseline="0" dirty="0"/>
              <a:t> group, click </a:t>
            </a:r>
            <a:r>
              <a:rPr lang="en-US" sz="1200" b="1" baseline="0" dirty="0"/>
              <a:t>Picture</a:t>
            </a:r>
            <a:r>
              <a:rPr lang="en-US" sz="1200" baseline="0" dirty="0"/>
              <a:t> </a:t>
            </a:r>
            <a:r>
              <a:rPr lang="en-US" sz="1200" b="1" baseline="0" dirty="0"/>
              <a:t>Effects</a:t>
            </a:r>
            <a:r>
              <a:rPr lang="en-US" sz="1200" baseline="0" dirty="0"/>
              <a:t>, point to </a:t>
            </a:r>
            <a:r>
              <a:rPr lang="en-US" sz="1200" b="1" baseline="0" dirty="0"/>
              <a:t>Glow</a:t>
            </a:r>
            <a:r>
              <a:rPr lang="en-US" sz="1200" baseline="0" dirty="0"/>
              <a:t>, point to </a:t>
            </a:r>
            <a:r>
              <a:rPr lang="en-US" sz="1200" b="1" baseline="0" dirty="0"/>
              <a:t>More Glow Colors</a:t>
            </a:r>
            <a:r>
              <a:rPr lang="en-US" sz="1200" baseline="0" dirty="0"/>
              <a:t>, and then under </a:t>
            </a:r>
            <a:r>
              <a:rPr lang="en-US" sz="1200" b="1" baseline="0" dirty="0"/>
              <a:t>Theme</a:t>
            </a:r>
            <a:r>
              <a:rPr lang="en-US" sz="1200" baseline="0" dirty="0"/>
              <a:t> </a:t>
            </a:r>
            <a:r>
              <a:rPr lang="en-US" sz="1200" b="1" baseline="0" dirty="0"/>
              <a:t>Colors</a:t>
            </a:r>
            <a:r>
              <a:rPr lang="en-US" sz="1200" baseline="0" dirty="0"/>
              <a:t> click </a:t>
            </a:r>
            <a:r>
              <a:rPr lang="en-US" sz="1200" b="1" baseline="0" dirty="0"/>
              <a:t>White, Background 1 </a:t>
            </a:r>
            <a:r>
              <a:rPr lang="en-US" sz="1200" baseline="0" dirty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 launcher.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Picture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Inside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Diagonal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Left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row, first option from the left),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50%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pt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135°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Distance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pt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dirty="0"/>
              <a:t>On</a:t>
            </a:r>
            <a:r>
              <a:rPr lang="en-US" sz="1200" b="0" baseline="0" dirty="0"/>
              <a:t> the </a:t>
            </a:r>
            <a:r>
              <a:rPr lang="en-US" sz="1200" b="1" baseline="0" dirty="0"/>
              <a:t>Insert</a:t>
            </a:r>
            <a:r>
              <a:rPr lang="en-US" sz="1200" b="0" baseline="0" dirty="0"/>
              <a:t> tab, in the </a:t>
            </a:r>
            <a:r>
              <a:rPr lang="en-US" sz="1200" b="1" baseline="0" dirty="0"/>
              <a:t>Text</a:t>
            </a:r>
            <a:r>
              <a:rPr lang="en-US" sz="1200" b="0" baseline="0" dirty="0"/>
              <a:t> group, click </a:t>
            </a:r>
            <a:r>
              <a:rPr lang="en-US" sz="1200" b="1" baseline="0" dirty="0"/>
              <a:t>Text</a:t>
            </a:r>
            <a:r>
              <a:rPr lang="en-US" sz="1200" b="0" baseline="0" dirty="0"/>
              <a:t> </a:t>
            </a:r>
            <a:r>
              <a:rPr lang="en-US" sz="1200" b="1" baseline="0" dirty="0"/>
              <a:t>Box</a:t>
            </a:r>
            <a:r>
              <a:rPr lang="en-US" sz="1200" b="0" baseline="0" dirty="0"/>
              <a:t>. O</a:t>
            </a:r>
            <a:r>
              <a:rPr lang="en-US" sz="1200" baseline="0" dirty="0"/>
              <a:t>n the slide, d</a:t>
            </a:r>
            <a:r>
              <a:rPr lang="en-US" sz="1200" dirty="0"/>
              <a:t>rag</a:t>
            </a:r>
            <a:r>
              <a:rPr lang="en-US" sz="1200" baseline="0" dirty="0"/>
              <a:t> to draw a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/>
              <a:t>Enter text, and then select the text. On the </a:t>
            </a:r>
            <a:r>
              <a:rPr lang="en-US" sz="1200" b="1" baseline="0" dirty="0"/>
              <a:t>Home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Font</a:t>
            </a:r>
            <a:r>
              <a:rPr lang="en-US" sz="1200" baseline="0" dirty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Font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Candara</a:t>
            </a:r>
            <a:r>
              <a:rPr lang="en-US" sz="1200" baseline="0" dirty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Font</a:t>
            </a:r>
            <a:r>
              <a:rPr lang="en-US" sz="1200" baseline="0" dirty="0"/>
              <a:t> </a:t>
            </a:r>
            <a:r>
              <a:rPr lang="en-US" sz="1200" b="1" baseline="0" dirty="0"/>
              <a:t>Size</a:t>
            </a:r>
            <a:r>
              <a:rPr lang="en-US" sz="1200" baseline="0" dirty="0"/>
              <a:t> box, enter </a:t>
            </a:r>
            <a:r>
              <a:rPr lang="en-US" sz="1200" b="1" baseline="0" dirty="0"/>
              <a:t>30</a:t>
            </a:r>
            <a:r>
              <a:rPr lang="en-US" sz="1200" baseline="0" dirty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Click the arrow next to </a:t>
            </a:r>
            <a:r>
              <a:rPr lang="en-US" sz="1200" b="1" baseline="0" dirty="0"/>
              <a:t>Font</a:t>
            </a:r>
            <a:r>
              <a:rPr lang="en-US" sz="1200" baseline="0" dirty="0"/>
              <a:t> </a:t>
            </a:r>
            <a:r>
              <a:rPr lang="en-US" sz="1200" b="1" baseline="0" dirty="0"/>
              <a:t>Color</a:t>
            </a:r>
            <a:r>
              <a:rPr lang="en-US" sz="1200" b="0" baseline="0" dirty="0"/>
              <a:t>, and then click </a:t>
            </a:r>
            <a:r>
              <a:rPr lang="en-US" sz="1200" b="1" baseline="0" dirty="0"/>
              <a:t>Black, Text 1, Lighter 25% </a:t>
            </a:r>
            <a:r>
              <a:rPr lang="en-US" sz="1200" baseline="0" dirty="0"/>
              <a:t>(fourth row, second option from the left).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/>
              <a:t>On the </a:t>
            </a:r>
            <a:r>
              <a:rPr lang="en-US" sz="1200" b="1" baseline="0" dirty="0"/>
              <a:t>Home</a:t>
            </a:r>
            <a:r>
              <a:rPr lang="en-US" sz="1200" b="0" baseline="0" dirty="0"/>
              <a:t> tab, in the </a:t>
            </a:r>
            <a:r>
              <a:rPr lang="en-US" sz="1200" b="1" baseline="0" dirty="0"/>
              <a:t>Paragraph</a:t>
            </a:r>
            <a:r>
              <a:rPr lang="en-US" sz="1200" b="0" baseline="0" dirty="0"/>
              <a:t> group, click </a:t>
            </a:r>
            <a:r>
              <a:rPr lang="en-US" sz="1200" b="1" baseline="0" dirty="0"/>
              <a:t>Align</a:t>
            </a:r>
            <a:r>
              <a:rPr lang="en-US" sz="1200" b="0" baseline="0" dirty="0"/>
              <a:t> </a:t>
            </a:r>
            <a:r>
              <a:rPr lang="en-US" sz="1200" b="1" baseline="0" dirty="0"/>
              <a:t>Text</a:t>
            </a:r>
            <a:r>
              <a:rPr lang="en-US" sz="1200" b="0" baseline="0" dirty="0"/>
              <a:t> </a:t>
            </a:r>
            <a:r>
              <a:rPr lang="en-US" sz="1200" b="1" baseline="0" dirty="0"/>
              <a:t>Left</a:t>
            </a:r>
            <a:r>
              <a:rPr lang="en-US" sz="1200" b="0" baseline="0" dirty="0"/>
              <a:t>.</a:t>
            </a:r>
            <a:endParaRPr lang="en-US" sz="1200" b="0" dirty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/>
              <a:t>On the slide, select the text box. Under </a:t>
            </a:r>
            <a:r>
              <a:rPr lang="en-US" sz="1200" b="1" baseline="0" dirty="0"/>
              <a:t>Drawing</a:t>
            </a:r>
            <a:r>
              <a:rPr lang="en-US" sz="1200" b="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="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="0" baseline="0" dirty="0"/>
              <a:t> tab, in the </a:t>
            </a:r>
            <a:r>
              <a:rPr lang="en-US" sz="1200" b="1" baseline="0" dirty="0"/>
              <a:t>WordArt Styles</a:t>
            </a:r>
            <a:r>
              <a:rPr lang="en-US" sz="1200" b="0" baseline="0" dirty="0"/>
              <a:t> group, click </a:t>
            </a:r>
            <a:r>
              <a:rPr lang="en-US" sz="1200" b="1" baseline="0" dirty="0"/>
              <a:t>Text</a:t>
            </a:r>
            <a:r>
              <a:rPr lang="en-US" sz="1200" b="0" baseline="0" dirty="0"/>
              <a:t> </a:t>
            </a:r>
            <a:r>
              <a:rPr lang="en-US" sz="1200" b="1" baseline="0" dirty="0"/>
              <a:t>Effects</a:t>
            </a:r>
            <a:r>
              <a:rPr lang="en-US" sz="1200" b="0" baseline="0" dirty="0"/>
              <a:t>, point to </a:t>
            </a:r>
            <a:r>
              <a:rPr lang="en-US" sz="1200" b="1" baseline="0" dirty="0"/>
              <a:t>Reflection</a:t>
            </a:r>
            <a:r>
              <a:rPr lang="en-US" sz="1200" b="0" baseline="0" dirty="0"/>
              <a:t>, and then under </a:t>
            </a:r>
            <a:r>
              <a:rPr lang="en-US" sz="1200" b="1" baseline="0" dirty="0"/>
              <a:t>Reflection</a:t>
            </a:r>
            <a:r>
              <a:rPr lang="en-US" sz="1200" b="0" baseline="0" dirty="0"/>
              <a:t> </a:t>
            </a:r>
            <a:r>
              <a:rPr lang="en-US" sz="1200" b="1" baseline="0" dirty="0"/>
              <a:t>Variations</a:t>
            </a:r>
            <a:r>
              <a:rPr lang="en-US" sz="1200" b="0" baseline="0" dirty="0"/>
              <a:t> click </a:t>
            </a:r>
            <a:r>
              <a:rPr lang="en-US" sz="1200" b="1" baseline="0" dirty="0"/>
              <a:t>Tight</a:t>
            </a:r>
            <a:r>
              <a:rPr lang="en-US" sz="1200" b="0" baseline="0" dirty="0"/>
              <a:t> </a:t>
            </a:r>
            <a:r>
              <a:rPr lang="en-US" sz="1200" b="1" baseline="0" dirty="0"/>
              <a:t>Reflection, touching </a:t>
            </a:r>
            <a:r>
              <a:rPr lang="en-US" sz="1200" b="0" baseline="0" dirty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Drag the text box onto the right half of the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With the text box still selected, on the </a:t>
            </a:r>
            <a:r>
              <a:rPr lang="en-US" sz="1200" b="1" dirty="0"/>
              <a:t>Home</a:t>
            </a:r>
            <a:r>
              <a:rPr lang="en-US" sz="1200" dirty="0"/>
              <a:t> tab, in the </a:t>
            </a:r>
            <a:r>
              <a:rPr lang="en-US" sz="1200" b="1" dirty="0"/>
              <a:t>Drawing</a:t>
            </a:r>
            <a:r>
              <a:rPr lang="en-US" sz="1200" dirty="0"/>
              <a:t> group, click </a:t>
            </a:r>
            <a:r>
              <a:rPr lang="en-US" sz="1200" b="1" dirty="0"/>
              <a:t>Arrange</a:t>
            </a:r>
            <a:r>
              <a:rPr lang="en-US" sz="1200" dirty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Point to </a:t>
            </a:r>
            <a:r>
              <a:rPr lang="en-US" sz="1200" b="1" dirty="0"/>
              <a:t>Align</a:t>
            </a:r>
            <a:r>
              <a:rPr lang="en-US" sz="1200" dirty="0"/>
              <a:t>, and then click </a:t>
            </a:r>
            <a:r>
              <a:rPr lang="en-US" sz="1200" b="1" dirty="0"/>
              <a:t>Align to Slide</a:t>
            </a:r>
            <a:r>
              <a:rPr lang="en-US" sz="1200" dirty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Point to </a:t>
            </a:r>
            <a:r>
              <a:rPr lang="en-US" sz="1200" b="1" dirty="0"/>
              <a:t>Align</a:t>
            </a:r>
            <a:r>
              <a:rPr lang="en-US" sz="1200" dirty="0"/>
              <a:t>, and then click </a:t>
            </a:r>
            <a:r>
              <a:rPr lang="en-US" sz="1200" b="1" dirty="0"/>
              <a:t>Align Right</a:t>
            </a:r>
            <a:r>
              <a:rPr lang="en-US" sz="1200" dirty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Point to </a:t>
            </a:r>
            <a:r>
              <a:rPr lang="en-US" sz="1200" b="1" dirty="0"/>
              <a:t>Align</a:t>
            </a:r>
            <a:r>
              <a:rPr lang="en-US" sz="1200" dirty="0"/>
              <a:t>, and then click </a:t>
            </a:r>
            <a:r>
              <a:rPr lang="en-US" sz="1200" b="1" dirty="0"/>
              <a:t>Align Middle</a:t>
            </a:r>
            <a:r>
              <a:rPr lang="en-US" sz="120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Send to Back</a:t>
            </a:r>
            <a:r>
              <a:rPr lang="en-US" sz="1200" dirty="0"/>
              <a:t>. </a:t>
            </a:r>
          </a:p>
          <a:p>
            <a:pPr marL="228600" indent="-228600">
              <a:buFont typeface="+mj-lt"/>
              <a:buNone/>
            </a:pPr>
            <a:endParaRPr lang="en-US" sz="1200" dirty="0"/>
          </a:p>
          <a:p>
            <a:pPr marL="228600" indent="-228600">
              <a:buFont typeface="+mj-lt"/>
              <a:buNone/>
            </a:pPr>
            <a:endParaRPr lang="en-US" sz="1200" dirty="0"/>
          </a:p>
          <a:p>
            <a:pPr marL="228600" indent="-228600">
              <a:buFont typeface="+mj-lt"/>
              <a:buNone/>
            </a:pPr>
            <a:r>
              <a:rPr lang="en-US" sz="1200" dirty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 the </a:t>
            </a:r>
            <a:r>
              <a:rPr lang="en-US" sz="1200" b="1" dirty="0"/>
              <a:t>Animations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Animations</a:t>
            </a:r>
            <a:r>
              <a:rPr lang="en-US" sz="1200" baseline="0" dirty="0"/>
              <a:t> group, click </a:t>
            </a:r>
            <a:r>
              <a:rPr lang="en-US" sz="1200" b="1" baseline="0" dirty="0"/>
              <a:t>Custom</a:t>
            </a:r>
            <a:r>
              <a:rPr lang="en-US" sz="1200" baseline="0" dirty="0"/>
              <a:t> </a:t>
            </a:r>
            <a:r>
              <a:rPr lang="en-US" sz="1200" b="1" baseline="0" dirty="0"/>
              <a:t>Animation</a:t>
            </a:r>
            <a:r>
              <a:rPr lang="en-US" sz="1200" baseline="0" dirty="0"/>
              <a:t>. 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picture.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Add Effect</a:t>
            </a:r>
            <a:r>
              <a:rPr lang="en-US" sz="1200" dirty="0"/>
              <a:t>, point to </a:t>
            </a:r>
            <a:r>
              <a:rPr lang="en-US" sz="1200" b="1" dirty="0"/>
              <a:t>Entrance</a:t>
            </a:r>
            <a:r>
              <a:rPr lang="en-US" sz="1200" dirty="0"/>
              <a:t>, and then click </a:t>
            </a:r>
            <a:r>
              <a:rPr lang="en-US" sz="1200" b="1" dirty="0"/>
              <a:t>More Effects</a:t>
            </a:r>
            <a:r>
              <a:rPr lang="en-US" sz="1200" dirty="0"/>
              <a:t>. In the </a:t>
            </a:r>
            <a:r>
              <a:rPr lang="en-US" sz="1200" b="1" dirty="0"/>
              <a:t>Add Entrance Effect </a:t>
            </a:r>
            <a:r>
              <a:rPr lang="en-US" sz="1200" dirty="0"/>
              <a:t>dialog box, under </a:t>
            </a:r>
            <a:r>
              <a:rPr lang="en-US" sz="1200" b="1" dirty="0"/>
              <a:t>Basic</a:t>
            </a:r>
            <a:r>
              <a:rPr lang="en-US" sz="1200" dirty="0"/>
              <a:t>, click </a:t>
            </a:r>
            <a:r>
              <a:rPr lang="en-US" sz="1200" b="1" dirty="0"/>
              <a:t>Wheel</a:t>
            </a:r>
            <a:r>
              <a:rPr lang="en-US" sz="120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Select</a:t>
            </a:r>
            <a:r>
              <a:rPr lang="en-US" sz="1200" baseline="0" dirty="0"/>
              <a:t> the animation effect (wheel effect for the picture). Under </a:t>
            </a:r>
            <a:r>
              <a:rPr lang="en-US" sz="1200" b="1" baseline="0" dirty="0"/>
              <a:t>Modify: Wheel</a:t>
            </a:r>
            <a:r>
              <a:rPr lang="en-US" sz="1200" b="0" baseline="0" dirty="0"/>
              <a:t>,</a:t>
            </a:r>
            <a:r>
              <a:rPr lang="en-US" sz="1200" b="1" baseline="0" dirty="0"/>
              <a:t> </a:t>
            </a:r>
            <a:r>
              <a:rPr lang="en-US" sz="1200" baseline="0" dirty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Start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With</a:t>
            </a:r>
            <a:r>
              <a:rPr lang="en-US" sz="1200" baseline="0" dirty="0"/>
              <a:t> </a:t>
            </a:r>
            <a:r>
              <a:rPr lang="en-US" sz="1200" b="1" baseline="0" dirty="0"/>
              <a:t>Previous</a:t>
            </a:r>
            <a:r>
              <a:rPr lang="en-US" sz="1200" baseline="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Spokes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1 Spoke</a:t>
            </a:r>
            <a:r>
              <a:rPr lang="en-US" sz="1200" baseline="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Medium</a:t>
            </a:r>
            <a:r>
              <a:rPr lang="en-US" sz="1200" baseline="0" dirty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picture.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Add Effect</a:t>
            </a:r>
            <a:r>
              <a:rPr lang="en-US" sz="1200" dirty="0"/>
              <a:t>, point to </a:t>
            </a:r>
            <a:r>
              <a:rPr lang="en-US" sz="1200" b="1" dirty="0"/>
              <a:t>Entrance</a:t>
            </a:r>
            <a:r>
              <a:rPr lang="en-US" sz="1200" dirty="0"/>
              <a:t>, and then click </a:t>
            </a:r>
            <a:r>
              <a:rPr lang="en-US" sz="1200" b="1" dirty="0"/>
              <a:t>More Effects</a:t>
            </a:r>
            <a:r>
              <a:rPr lang="en-US" sz="1200" dirty="0"/>
              <a:t>. In the </a:t>
            </a:r>
            <a:r>
              <a:rPr lang="en-US" sz="1200" b="1" dirty="0"/>
              <a:t>Add Entrance Effect </a:t>
            </a:r>
            <a:r>
              <a:rPr lang="en-US" sz="1200" dirty="0"/>
              <a:t>dialog box, under </a:t>
            </a:r>
            <a:r>
              <a:rPr lang="en-US" sz="1200" b="1" baseline="0" dirty="0"/>
              <a:t>Subtle</a:t>
            </a:r>
            <a:r>
              <a:rPr lang="en-US" sz="1200" dirty="0"/>
              <a:t>, click </a:t>
            </a:r>
            <a:r>
              <a:rPr lang="en-US" sz="1200" b="1" baseline="0" dirty="0"/>
              <a:t>Faded</a:t>
            </a:r>
            <a:r>
              <a:rPr lang="en-US" sz="1200" baseline="0" dirty="0"/>
              <a:t> </a:t>
            </a:r>
            <a:r>
              <a:rPr lang="en-US" sz="1200" b="1" baseline="0" dirty="0"/>
              <a:t>Zoom</a:t>
            </a:r>
            <a:r>
              <a:rPr lang="en-US" sz="120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Select</a:t>
            </a:r>
            <a:r>
              <a:rPr lang="en-US" sz="1200" baseline="0" dirty="0"/>
              <a:t> the second animation effect (faded zoom effect for the picture). Under </a:t>
            </a:r>
            <a:r>
              <a:rPr lang="en-US" sz="1200" b="1" baseline="0" dirty="0"/>
              <a:t>Modify: Faded</a:t>
            </a:r>
            <a:r>
              <a:rPr lang="en-US" sz="1200" baseline="0" dirty="0"/>
              <a:t> </a:t>
            </a:r>
            <a:r>
              <a:rPr lang="en-US" sz="1200" b="1" baseline="0" dirty="0"/>
              <a:t>Zoom</a:t>
            </a:r>
            <a:r>
              <a:rPr lang="en-US" sz="1200" b="0" baseline="0" dirty="0"/>
              <a:t>,</a:t>
            </a:r>
            <a:r>
              <a:rPr lang="en-US" sz="1200" b="1" baseline="0" dirty="0"/>
              <a:t> </a:t>
            </a:r>
            <a:r>
              <a:rPr lang="en-US" sz="1200" baseline="0" dirty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Start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With</a:t>
            </a:r>
            <a:r>
              <a:rPr lang="en-US" sz="1200" baseline="0" dirty="0"/>
              <a:t> </a:t>
            </a:r>
            <a:r>
              <a:rPr lang="en-US" sz="1200" b="1" baseline="0" dirty="0"/>
              <a:t>Previous</a:t>
            </a:r>
            <a:r>
              <a:rPr lang="en-US" sz="1200" baseline="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Medium</a:t>
            </a:r>
            <a:r>
              <a:rPr lang="en-US" sz="1200" baseline="0" dirty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picture.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Add Effect</a:t>
            </a:r>
            <a:r>
              <a:rPr lang="en-US" sz="1200" dirty="0"/>
              <a:t>, point to </a:t>
            </a:r>
            <a:r>
              <a:rPr lang="en-US" sz="1200" b="1" baseline="0" dirty="0"/>
              <a:t>Emphasis</a:t>
            </a:r>
            <a:r>
              <a:rPr lang="en-US" sz="1200" dirty="0"/>
              <a:t>, and then click </a:t>
            </a:r>
            <a:r>
              <a:rPr lang="en-US" sz="1200" b="1" dirty="0"/>
              <a:t>More Effects</a:t>
            </a:r>
            <a:r>
              <a:rPr lang="en-US" sz="1200" dirty="0"/>
              <a:t>. In the </a:t>
            </a:r>
            <a:r>
              <a:rPr lang="en-US" sz="1200" b="1" dirty="0"/>
              <a:t>Add </a:t>
            </a:r>
            <a:r>
              <a:rPr lang="en-US" sz="1200" b="1" baseline="0" dirty="0"/>
              <a:t>Emphasis</a:t>
            </a:r>
            <a:r>
              <a:rPr lang="en-US" sz="1200" b="1" dirty="0"/>
              <a:t> Effect </a:t>
            </a:r>
            <a:r>
              <a:rPr lang="en-US" sz="1200" dirty="0"/>
              <a:t>dialog box, under </a:t>
            </a:r>
            <a:r>
              <a:rPr lang="en-US" sz="1200" b="1" baseline="0" dirty="0"/>
              <a:t>Basic</a:t>
            </a:r>
            <a:r>
              <a:rPr lang="en-US" sz="1200" dirty="0"/>
              <a:t>, click </a:t>
            </a:r>
            <a:r>
              <a:rPr lang="en-US" sz="1200" b="1" baseline="0" dirty="0"/>
              <a:t>Grow/Shrink</a:t>
            </a:r>
            <a:r>
              <a:rPr lang="en-US" sz="120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Select</a:t>
            </a:r>
            <a:r>
              <a:rPr lang="en-US" sz="1200" baseline="0" dirty="0"/>
              <a:t> the third animation effect (grow/shrink effect for the picture). Click the arrow to the right of the selected effect, and then click </a:t>
            </a:r>
            <a:r>
              <a:rPr lang="en-US" sz="1200" b="1" baseline="0" dirty="0"/>
              <a:t>Effect</a:t>
            </a:r>
            <a:r>
              <a:rPr lang="en-US" sz="1200" baseline="0" dirty="0"/>
              <a:t> </a:t>
            </a:r>
            <a:r>
              <a:rPr lang="en-US" sz="1200" b="1" baseline="0" dirty="0"/>
              <a:t>Options</a:t>
            </a:r>
            <a:r>
              <a:rPr lang="en-US" sz="1200" baseline="0" dirty="0"/>
              <a:t>. In the </a:t>
            </a:r>
            <a:r>
              <a:rPr lang="en-US" sz="1200" b="1" baseline="0" dirty="0"/>
              <a:t>Grow/Shrink</a:t>
            </a:r>
            <a:r>
              <a:rPr lang="en-US" sz="1200" baseline="0" dirty="0"/>
              <a:t> dialog box, do the following:</a:t>
            </a:r>
            <a:endParaRPr lang="en-US" sz="1200" dirty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On</a:t>
            </a:r>
            <a:r>
              <a:rPr lang="en-US" sz="1200" baseline="0" dirty="0"/>
              <a:t> the </a:t>
            </a:r>
            <a:r>
              <a:rPr lang="en-US" sz="1200" b="1" baseline="0" dirty="0"/>
              <a:t>Effect</a:t>
            </a:r>
            <a:r>
              <a:rPr lang="en-US" sz="1200" baseline="0" dirty="0"/>
              <a:t> tab, under </a:t>
            </a:r>
            <a:r>
              <a:rPr lang="en-US" sz="1200" b="1" baseline="0" dirty="0"/>
              <a:t>Settings</a:t>
            </a:r>
            <a:r>
              <a:rPr lang="en-US" sz="1200" b="0" baseline="0" dirty="0"/>
              <a:t>, </a:t>
            </a:r>
            <a:r>
              <a:rPr lang="en-US" sz="1200" baseline="0" dirty="0"/>
              <a:t>do the following: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Size</a:t>
            </a:r>
            <a:r>
              <a:rPr lang="en-US" sz="1200" b="0" baseline="0" dirty="0"/>
              <a:t> list, </a:t>
            </a:r>
            <a:r>
              <a:rPr lang="en-US" sz="1200" b="0" i="0" baseline="0" dirty="0"/>
              <a:t>in the </a:t>
            </a:r>
            <a:r>
              <a:rPr lang="en-US" sz="1200" b="1" i="0" baseline="0" dirty="0"/>
              <a:t>Custom</a:t>
            </a:r>
            <a:r>
              <a:rPr lang="en-US" sz="1200" b="0" i="0" baseline="0" dirty="0"/>
              <a:t> box, enter </a:t>
            </a:r>
            <a:r>
              <a:rPr lang="en-US" sz="1200" b="1" i="0" baseline="0" dirty="0"/>
              <a:t>95%</a:t>
            </a:r>
            <a:r>
              <a:rPr lang="en-US" sz="1200" b="0" i="0" baseline="0" dirty="0"/>
              <a:t>, and then press ENTER.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/>
              <a:t>Select </a:t>
            </a:r>
            <a:r>
              <a:rPr lang="en-US" sz="1200" b="1" baseline="0" dirty="0"/>
              <a:t>Smooth</a:t>
            </a:r>
            <a:r>
              <a:rPr lang="en-US" sz="1200" b="0" baseline="0" dirty="0"/>
              <a:t> </a:t>
            </a:r>
            <a:r>
              <a:rPr lang="en-US" sz="1200" b="1" baseline="0" dirty="0"/>
              <a:t>Start</a:t>
            </a:r>
            <a:r>
              <a:rPr lang="en-US" sz="1200" b="0" baseline="0" dirty="0"/>
              <a:t>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/>
              <a:t>Select </a:t>
            </a:r>
            <a:r>
              <a:rPr lang="en-US" sz="1200" b="1" baseline="0" dirty="0"/>
              <a:t>Smooth</a:t>
            </a:r>
            <a:r>
              <a:rPr lang="en-US" sz="1200" b="0" baseline="0" dirty="0"/>
              <a:t> </a:t>
            </a:r>
            <a:r>
              <a:rPr lang="en-US" sz="1200" b="1" baseline="0" dirty="0"/>
              <a:t>End</a:t>
            </a:r>
            <a:r>
              <a:rPr lang="en-US" sz="1200" b="0" baseline="0" dirty="0"/>
              <a:t>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/>
              <a:t>Select </a:t>
            </a:r>
            <a:r>
              <a:rPr lang="en-US" sz="1200" b="1" baseline="0" dirty="0"/>
              <a:t>Auto-reverse</a:t>
            </a:r>
            <a:r>
              <a:rPr lang="en-US" sz="1200" b="0" baseline="0" dirty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/>
              <a:t>On the </a:t>
            </a:r>
            <a:r>
              <a:rPr lang="en-US" sz="1200" b="1" baseline="0" dirty="0"/>
              <a:t>Timing</a:t>
            </a:r>
            <a:r>
              <a:rPr lang="en-US" sz="1200" baseline="0" dirty="0"/>
              <a:t> tab, do the following: 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Start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After</a:t>
            </a:r>
            <a:r>
              <a:rPr lang="en-US" sz="1200" baseline="0" dirty="0"/>
              <a:t> </a:t>
            </a:r>
            <a:r>
              <a:rPr lang="en-US" sz="1200" b="1" baseline="0" dirty="0"/>
              <a:t>Previous</a:t>
            </a:r>
            <a:r>
              <a:rPr lang="en-US" sz="1200" baseline="0" dirty="0"/>
              <a:t>. </a:t>
            </a:r>
            <a:endParaRPr lang="en-US" sz="1200" dirty="0"/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dirty="0"/>
              <a:t>In the </a:t>
            </a:r>
            <a:r>
              <a:rPr lang="en-US" sz="1200" b="1" dirty="0"/>
              <a:t>Speed</a:t>
            </a:r>
            <a:r>
              <a:rPr lang="en-US" sz="1200" baseline="0" dirty="0"/>
              <a:t> box, enter </a:t>
            </a:r>
            <a:r>
              <a:rPr lang="en-US" sz="1200" b="1" baseline="0" dirty="0"/>
              <a:t>0.3 seconds</a:t>
            </a:r>
            <a:r>
              <a:rPr lang="en-US" sz="1200" baseline="0" dirty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picture.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Add Effect</a:t>
            </a:r>
            <a:r>
              <a:rPr lang="en-US" sz="1200" dirty="0"/>
              <a:t>, point to </a:t>
            </a:r>
            <a:r>
              <a:rPr lang="en-US" sz="1200" b="1" baseline="0" dirty="0"/>
              <a:t>Emphasis</a:t>
            </a:r>
            <a:r>
              <a:rPr lang="en-US" sz="1200" dirty="0"/>
              <a:t>, and then click </a:t>
            </a:r>
            <a:r>
              <a:rPr lang="en-US" sz="1200" b="1" dirty="0"/>
              <a:t>More Effects</a:t>
            </a:r>
            <a:r>
              <a:rPr lang="en-US" sz="1200" dirty="0"/>
              <a:t>. In the </a:t>
            </a:r>
            <a:r>
              <a:rPr lang="en-US" sz="1200" b="1" dirty="0"/>
              <a:t>Add </a:t>
            </a:r>
            <a:r>
              <a:rPr lang="en-US" sz="1200" b="1" baseline="0" dirty="0"/>
              <a:t>Emphasis</a:t>
            </a:r>
            <a:r>
              <a:rPr lang="en-US" sz="1200" b="1" dirty="0"/>
              <a:t> Effect </a:t>
            </a:r>
            <a:r>
              <a:rPr lang="en-US" sz="1200" dirty="0"/>
              <a:t>dialog box, under </a:t>
            </a:r>
            <a:r>
              <a:rPr lang="en-US" sz="1200" b="1" baseline="0" dirty="0"/>
              <a:t>Basic</a:t>
            </a:r>
            <a:r>
              <a:rPr lang="en-US" sz="1200" dirty="0"/>
              <a:t>, click </a:t>
            </a:r>
            <a:r>
              <a:rPr lang="en-US" sz="1200" b="1" baseline="0" dirty="0"/>
              <a:t>Grow/Shrink</a:t>
            </a:r>
            <a:r>
              <a:rPr lang="en-US" sz="120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Select</a:t>
            </a:r>
            <a:r>
              <a:rPr lang="en-US" sz="1200" baseline="0" dirty="0"/>
              <a:t> the fourth animation effect (grow/shrink effect for the picture). Under </a:t>
            </a:r>
            <a:r>
              <a:rPr lang="en-US" sz="1200" b="1" baseline="0" dirty="0"/>
              <a:t>Grow/Shrink</a:t>
            </a:r>
            <a:r>
              <a:rPr lang="en-US" sz="1200" b="0" baseline="0" dirty="0"/>
              <a:t>,</a:t>
            </a:r>
            <a:r>
              <a:rPr lang="en-US" sz="1200" baseline="0" dirty="0"/>
              <a:t>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In the </a:t>
            </a:r>
            <a:r>
              <a:rPr lang="en-US" sz="1200" b="1" dirty="0"/>
              <a:t>Start</a:t>
            </a:r>
            <a:r>
              <a:rPr lang="en-US" sz="1200" dirty="0"/>
              <a:t> list, select </a:t>
            </a:r>
            <a:r>
              <a:rPr lang="en-US" sz="1200" b="1" dirty="0"/>
              <a:t>After</a:t>
            </a:r>
            <a:r>
              <a:rPr lang="en-US" sz="1200" baseline="0" dirty="0"/>
              <a:t> </a:t>
            </a:r>
            <a:r>
              <a:rPr lang="en-US" sz="1200" b="1" baseline="0" dirty="0"/>
              <a:t>Previous</a:t>
            </a:r>
            <a:r>
              <a:rPr lang="en-US" sz="1200" baseline="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Size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Smaller</a:t>
            </a:r>
            <a:r>
              <a:rPr lang="en-US" sz="1200" baseline="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Medium</a:t>
            </a:r>
            <a:r>
              <a:rPr lang="en-US" sz="1200" baseline="0" dirty="0"/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picture.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  <a:endParaRPr lang="en-US" sz="120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</a:t>
            </a:r>
            <a:r>
              <a:rPr lang="en-US" sz="1200" baseline="0" dirty="0"/>
              <a:t> </a:t>
            </a:r>
            <a:r>
              <a:rPr lang="en-US" sz="1200" b="1" baseline="0" dirty="0"/>
              <a:t>Add</a:t>
            </a:r>
            <a:r>
              <a:rPr lang="en-US" sz="1200" baseline="0" dirty="0"/>
              <a:t> </a:t>
            </a:r>
            <a:r>
              <a:rPr lang="en-US" sz="1200" b="1" baseline="0" dirty="0"/>
              <a:t>Effect</a:t>
            </a:r>
            <a:r>
              <a:rPr lang="en-US" sz="1200" baseline="0" dirty="0"/>
              <a:t>, point to </a:t>
            </a:r>
            <a:r>
              <a:rPr lang="en-US" sz="1200" b="1" baseline="0" dirty="0"/>
              <a:t>Motion</a:t>
            </a:r>
            <a:r>
              <a:rPr lang="en-US" sz="1200" baseline="0" dirty="0"/>
              <a:t> </a:t>
            </a:r>
            <a:r>
              <a:rPr lang="en-US" sz="1200" b="1" baseline="0" dirty="0"/>
              <a:t>Paths</a:t>
            </a:r>
            <a:r>
              <a:rPr lang="en-US" sz="1200" b="0" baseline="0" dirty="0"/>
              <a:t>,</a:t>
            </a:r>
            <a:r>
              <a:rPr lang="en-US" sz="1200" baseline="0" dirty="0"/>
              <a:t> and then click </a:t>
            </a:r>
            <a:r>
              <a:rPr lang="en-US" sz="1200" b="1" baseline="0" dirty="0"/>
              <a:t>Left</a:t>
            </a:r>
            <a:r>
              <a:rPr lang="en-US" sz="1200" baseline="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/>
              <a:t>Select the fifth animation effect (left motion path for the picture). Under </a:t>
            </a:r>
            <a:r>
              <a:rPr lang="en-US" sz="1200" b="1" baseline="0" dirty="0"/>
              <a:t>Modify: Left</a:t>
            </a:r>
            <a:r>
              <a:rPr lang="en-US" sz="1200" b="0" baseline="0" dirty="0"/>
              <a:t>,</a:t>
            </a:r>
            <a:r>
              <a:rPr lang="en-US" sz="1200" b="1" baseline="0" dirty="0"/>
              <a:t> </a:t>
            </a:r>
            <a:r>
              <a:rPr lang="en-US" sz="1200" baseline="0" dirty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In the </a:t>
            </a:r>
            <a:r>
              <a:rPr lang="en-US" sz="1200" b="1" dirty="0"/>
              <a:t>Start</a:t>
            </a:r>
            <a:r>
              <a:rPr lang="en-US" sz="1200" dirty="0"/>
              <a:t> list, select </a:t>
            </a:r>
            <a:r>
              <a:rPr lang="en-US" sz="1200" b="1" dirty="0"/>
              <a:t>With</a:t>
            </a:r>
            <a:r>
              <a:rPr lang="en-US" sz="1200" dirty="0"/>
              <a:t> </a:t>
            </a:r>
            <a:r>
              <a:rPr lang="en-US" sz="1200" b="1" dirty="0"/>
              <a:t>Previous</a:t>
            </a:r>
            <a:r>
              <a:rPr lang="en-US" sz="120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In</a:t>
            </a:r>
            <a:r>
              <a:rPr lang="en-US" sz="1200" baseline="0" dirty="0"/>
              <a:t>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Medium</a:t>
            </a:r>
            <a:r>
              <a:rPr lang="en-US" sz="1200" baseline="0" dirty="0"/>
              <a:t>.</a:t>
            </a:r>
            <a:endParaRPr lang="en-US" sz="1200" dirty="0"/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 the slide, select the text box. In the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 </a:t>
            </a:r>
            <a:r>
              <a:rPr lang="en-US" sz="1200" b="1" dirty="0"/>
              <a:t>Add Effect</a:t>
            </a:r>
            <a:r>
              <a:rPr lang="en-US" sz="1200" dirty="0"/>
              <a:t>, point to </a:t>
            </a:r>
            <a:r>
              <a:rPr lang="en-US" sz="1200" b="1" dirty="0"/>
              <a:t>Entrance</a:t>
            </a:r>
            <a:r>
              <a:rPr lang="en-US" sz="1200" dirty="0"/>
              <a:t>, and then click </a:t>
            </a:r>
            <a:r>
              <a:rPr lang="en-US" sz="1200" b="1" dirty="0"/>
              <a:t>More Effects</a:t>
            </a:r>
            <a:r>
              <a:rPr lang="en-US" sz="1200" dirty="0"/>
              <a:t>. In the </a:t>
            </a:r>
            <a:r>
              <a:rPr lang="en-US" sz="1200" b="1" dirty="0"/>
              <a:t>Add Entrance Effect </a:t>
            </a:r>
            <a:r>
              <a:rPr lang="en-US" sz="1200" dirty="0"/>
              <a:t>dialog box, </a:t>
            </a:r>
            <a:r>
              <a:rPr lang="en-US" sz="1200" baseline="0" dirty="0"/>
              <a:t>under </a:t>
            </a:r>
            <a:r>
              <a:rPr lang="en-US" sz="1200" b="1" baseline="0" dirty="0"/>
              <a:t>Subtle</a:t>
            </a:r>
            <a:r>
              <a:rPr lang="en-US" sz="1200" b="0" baseline="0" dirty="0"/>
              <a:t>,</a:t>
            </a:r>
            <a:r>
              <a:rPr lang="en-US" sz="1200" baseline="0" dirty="0"/>
              <a:t> select </a:t>
            </a:r>
            <a:r>
              <a:rPr lang="en-US" sz="1200" b="1" baseline="0" dirty="0"/>
              <a:t>Fade</a:t>
            </a:r>
            <a:r>
              <a:rPr lang="en-US" sz="1200" baseline="0" dirty="0"/>
              <a:t>.</a:t>
            </a:r>
            <a:endParaRPr lang="en-US" sz="120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Select</a:t>
            </a:r>
            <a:r>
              <a:rPr lang="en-US" sz="1200" baseline="0" dirty="0"/>
              <a:t> the sixth animation effect (fade effect for the text box). Click the arrow to the right of the selected effect, and then click </a:t>
            </a:r>
            <a:r>
              <a:rPr lang="en-US" sz="1200" b="1" baseline="0" dirty="0"/>
              <a:t>Timing</a:t>
            </a:r>
            <a:r>
              <a:rPr lang="en-US" sz="1200" baseline="0" dirty="0"/>
              <a:t>. In the </a:t>
            </a:r>
            <a:r>
              <a:rPr lang="en-US" sz="1200" b="1" baseline="0" dirty="0"/>
              <a:t>Fade</a:t>
            </a:r>
            <a:r>
              <a:rPr lang="en-US" sz="1200" baseline="0" dirty="0"/>
              <a:t> dialog box, on the </a:t>
            </a:r>
            <a:r>
              <a:rPr lang="en-US" sz="1200" b="1" baseline="0" dirty="0"/>
              <a:t>Timing</a:t>
            </a:r>
            <a:r>
              <a:rPr lang="en-US" sz="1200" baseline="0" dirty="0"/>
              <a:t> tab,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Start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With</a:t>
            </a:r>
            <a:r>
              <a:rPr lang="en-US" sz="1200" baseline="0" dirty="0"/>
              <a:t> </a:t>
            </a:r>
            <a:r>
              <a:rPr lang="en-US" sz="1200" b="1" baseline="0" dirty="0"/>
              <a:t>Previous</a:t>
            </a:r>
            <a:r>
              <a:rPr lang="en-US" sz="1200" baseline="0" dirty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Delay</a:t>
            </a:r>
            <a:r>
              <a:rPr lang="en-US" sz="1200" baseline="0" dirty="0"/>
              <a:t> box, enter </a:t>
            </a:r>
            <a:r>
              <a:rPr lang="en-US" sz="1200" b="1" baseline="0" dirty="0"/>
              <a:t>1.5</a:t>
            </a:r>
            <a:r>
              <a:rPr lang="en-US" sz="1200" baseline="0" dirty="0"/>
              <a:t>.</a:t>
            </a:r>
            <a:endParaRPr lang="en-US" sz="1200" dirty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1 seconds </a:t>
            </a:r>
            <a:r>
              <a:rPr lang="en-US" sz="1200" baseline="0" dirty="0"/>
              <a:t>(</a:t>
            </a:r>
            <a:r>
              <a:rPr lang="en-US" sz="1200" b="1" baseline="0" dirty="0"/>
              <a:t>Fast)</a:t>
            </a:r>
            <a:r>
              <a:rPr lang="en-US" sz="1200" baseline="0" dirty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On</a:t>
            </a:r>
            <a:r>
              <a:rPr lang="en-US" sz="1200" baseline="0" dirty="0"/>
              <a:t> the slide, s</a:t>
            </a:r>
            <a:r>
              <a:rPr lang="en-US" sz="1200" dirty="0"/>
              <a:t>elect the text box. In </a:t>
            </a:r>
            <a:r>
              <a:rPr lang="en-US" sz="1200" b="1" dirty="0"/>
              <a:t>Custom</a:t>
            </a:r>
            <a:r>
              <a:rPr lang="en-US" sz="1200" dirty="0"/>
              <a:t> </a:t>
            </a:r>
            <a:r>
              <a:rPr lang="en-US" sz="1200" b="1" dirty="0"/>
              <a:t>Animation</a:t>
            </a:r>
            <a:r>
              <a:rPr lang="en-US" sz="1200" dirty="0"/>
              <a:t> task pane,</a:t>
            </a:r>
            <a:r>
              <a:rPr lang="en-US" sz="1200" baseline="0" dirty="0"/>
              <a:t> do the following:</a:t>
            </a:r>
            <a:endParaRPr lang="en-US" sz="120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/>
              <a:t>Click</a:t>
            </a:r>
            <a:r>
              <a:rPr lang="en-US" sz="1200" baseline="0" dirty="0"/>
              <a:t> </a:t>
            </a:r>
            <a:r>
              <a:rPr lang="en-US" sz="1200" b="1" baseline="0" dirty="0"/>
              <a:t>Add</a:t>
            </a:r>
            <a:r>
              <a:rPr lang="en-US" sz="1200" baseline="0" dirty="0"/>
              <a:t> </a:t>
            </a:r>
            <a:r>
              <a:rPr lang="en-US" sz="1200" b="1" baseline="0" dirty="0"/>
              <a:t>Effect</a:t>
            </a:r>
            <a:r>
              <a:rPr lang="en-US" sz="1200" baseline="0" dirty="0"/>
              <a:t>, point to </a:t>
            </a:r>
            <a:r>
              <a:rPr lang="en-US" sz="1200" b="1" baseline="0" dirty="0"/>
              <a:t>Motion</a:t>
            </a:r>
            <a:r>
              <a:rPr lang="en-US" sz="1200" baseline="0" dirty="0"/>
              <a:t> </a:t>
            </a:r>
            <a:r>
              <a:rPr lang="en-US" sz="1200" b="1" baseline="0" dirty="0"/>
              <a:t>Paths</a:t>
            </a:r>
            <a:r>
              <a:rPr lang="en-US" sz="1200" b="0" baseline="0" dirty="0"/>
              <a:t>,</a:t>
            </a:r>
            <a:r>
              <a:rPr lang="en-US" sz="1200" baseline="0" dirty="0"/>
              <a:t> and then click </a:t>
            </a:r>
            <a:r>
              <a:rPr lang="en-US" sz="1200" b="1" baseline="0" dirty="0"/>
              <a:t>Left</a:t>
            </a:r>
            <a:r>
              <a:rPr lang="en-US" sz="1200" baseline="0" dirty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/>
              <a:t>Select the seventh animation effect (left motion path for the text box). Under </a:t>
            </a:r>
            <a:r>
              <a:rPr lang="en-US" sz="1200" b="1" baseline="0" dirty="0"/>
              <a:t>Modify: Left</a:t>
            </a:r>
            <a:r>
              <a:rPr lang="en-US" sz="1200" b="0" baseline="0" dirty="0"/>
              <a:t>,</a:t>
            </a:r>
            <a:r>
              <a:rPr lang="en-US" sz="1200" b="1" baseline="0" dirty="0"/>
              <a:t> </a:t>
            </a:r>
            <a:r>
              <a:rPr lang="en-US" sz="1200" baseline="0" dirty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In the </a:t>
            </a:r>
            <a:r>
              <a:rPr lang="en-US" sz="1200" b="1" dirty="0"/>
              <a:t>Start</a:t>
            </a:r>
            <a:r>
              <a:rPr lang="en-US" sz="1200" dirty="0"/>
              <a:t> list, select </a:t>
            </a:r>
            <a:r>
              <a:rPr lang="en-US" sz="1200" b="1" dirty="0"/>
              <a:t>With</a:t>
            </a:r>
            <a:r>
              <a:rPr lang="en-US" sz="1200" dirty="0"/>
              <a:t> </a:t>
            </a:r>
            <a:r>
              <a:rPr lang="en-US" sz="1200" b="1" dirty="0"/>
              <a:t>Previous</a:t>
            </a:r>
            <a:r>
              <a:rPr lang="en-US" sz="1200" dirty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/>
              <a:t>In</a:t>
            </a:r>
            <a:r>
              <a:rPr lang="en-US" sz="1200" baseline="0" dirty="0"/>
              <a:t> the </a:t>
            </a:r>
            <a:r>
              <a:rPr lang="en-US" sz="1200" b="1" baseline="0" dirty="0"/>
              <a:t>Speed</a:t>
            </a:r>
            <a:r>
              <a:rPr lang="en-US" sz="1200" baseline="0" dirty="0"/>
              <a:t> list, select </a:t>
            </a:r>
            <a:r>
              <a:rPr lang="en-US" sz="1200" b="1" baseline="0" dirty="0"/>
              <a:t>Fast</a:t>
            </a:r>
            <a:r>
              <a:rPr lang="en-US" sz="120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On the slide,</a:t>
            </a:r>
            <a:r>
              <a:rPr lang="en-US" sz="1200" baseline="0" dirty="0"/>
              <a:t> r</a:t>
            </a:r>
            <a:r>
              <a:rPr lang="en-US" sz="1200" dirty="0"/>
              <a:t>ight–click the selected motion path for the text box, and then click</a:t>
            </a:r>
            <a:r>
              <a:rPr lang="en-US" sz="1200" baseline="0" dirty="0"/>
              <a:t> </a:t>
            </a:r>
            <a:r>
              <a:rPr lang="en-US" sz="1200" b="1" baseline="0" dirty="0"/>
              <a:t>Reverse</a:t>
            </a:r>
            <a:r>
              <a:rPr lang="en-US" sz="1200" baseline="0" dirty="0"/>
              <a:t> </a:t>
            </a:r>
            <a:r>
              <a:rPr lang="en-US" sz="1200" b="1" baseline="0" dirty="0"/>
              <a:t>Path</a:t>
            </a:r>
            <a:r>
              <a:rPr lang="en-US" sz="1200" baseline="0" dirty="0"/>
              <a:t> </a:t>
            </a:r>
            <a:r>
              <a:rPr lang="en-US" sz="1200" b="1" baseline="0" dirty="0"/>
              <a:t>Direction</a:t>
            </a:r>
            <a:r>
              <a:rPr lang="en-US" sz="1200" baseline="0" dirty="0"/>
              <a:t>. 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rectangle on this slide, do the following: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 slide, d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804672" lvl="1" indent="-347472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1.54”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804672" lvl="1" indent="-347472">
              <a:buFont typeface="Arial" pitchFamily="34" charset="0"/>
              <a:buChar char="•"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10”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 click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Right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fourth option from the left).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88%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  <a:endParaRPr lang="en-US" sz="12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43%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Middle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 to Back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None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first option from the left)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left)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26524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FFBE25-7D8A-49B3-8A29-B42EAF5B1DDC}" type="slidenum">
              <a:rPr lang="en-US" altLang="id-ID"/>
              <a:pPr eaLnBrk="1" hangingPunct="1"/>
              <a:t>12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08058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7E3575-2A68-4C0D-805A-C2662014A6FB}" type="slidenum">
              <a:rPr lang="en-US" altLang="id-ID"/>
              <a:pPr eaLnBrk="1" hangingPunct="1"/>
              <a:t>13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4803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B93521-359A-4C8C-AD28-BCC56BEFC62A}" type="slidenum">
              <a:rPr lang="en-US" altLang="id-ID"/>
              <a:pPr eaLnBrk="1" hangingPunct="1"/>
              <a:t>14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34034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15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76258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16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667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17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955846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18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4289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45" name="Group 4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68" name="Picture 6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2" name="Picture 7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5" name="Picture 7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7" name="Group 4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8" name="Group 4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9" name="Group 1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4" name="Group 13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7" name="Group 16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9" name="Group 1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29" name="Group 2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1" name="Group 3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3" name="Group 3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2" name="Group 11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0" name="Group 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01730E-0A9A-4A95-AF87-EEED8648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E65E-6BC1-40B4-A8DD-6EAB263475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FCD881-1209-4405-BE88-6F207D19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CA2A3-12A2-4FFA-9875-86B2750A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87FC-1FC2-4F8C-A3B8-E7E6AA653ED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1755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49" name="Group 4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5" name="Picture 7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8" name="Picture 7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9" name="Picture 7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0" name="Picture 7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1" name="Group 5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8" name="Group 7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101" name="Picture 10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2" name="Picture 10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4" name="Picture 10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9" name="Group 7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87" name="Picture 8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8" name="Picture 8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1" name="Group 8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8" name="Group 7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9" name="Group 7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102" name="Picture 10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4" name="Picture 10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0" name="Picture 10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93" name="Picture 9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1" name="Picture 10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1" name="Group 8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88" name="Picture 8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2" name="Group 8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83" name="Picture 8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7" name="Picture 8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0"/>
            <a:ext cx="12192000" cy="6858000"/>
            <a:chOff x="12032" y="84331"/>
            <a:chExt cx="11937132" cy="6738022"/>
          </a:xfrm>
        </p:grpSpPr>
        <p:grpSp>
          <p:nvGrpSpPr>
            <p:cNvPr id="15" name="Group 1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7" name="Group 1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96864" y="-165067"/>
            <a:ext cx="12482416" cy="7190556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63325" y="-202968"/>
            <a:ext cx="12365053" cy="7222503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31" y="2733709"/>
            <a:ext cx="8707225" cy="1373070"/>
          </a:xfrm>
        </p:spPr>
        <p:txBody>
          <a:bodyPr/>
          <a:lstStyle/>
          <a:p>
            <a:r>
              <a:rPr lang="id-ID" sz="3600" dirty="0">
                <a:latin typeface="Bodoni MT" panose="02070603080606020203" pitchFamily="18" charset="0"/>
              </a:rPr>
              <a:t>Pertemuan </a:t>
            </a:r>
            <a:r>
              <a:rPr lang="en-US" sz="3600" dirty="0">
                <a:latin typeface="Bodoni MT" panose="02070603080606020203" pitchFamily="18" charset="0"/>
              </a:rPr>
              <a:t>5</a:t>
            </a:r>
            <a:br>
              <a:rPr lang="id-ID" sz="3600" dirty="0">
                <a:latin typeface="Bodoni MT" panose="02070603080606020203" pitchFamily="18" charset="0"/>
              </a:rPr>
            </a:br>
            <a:r>
              <a:rPr lang="en-US" sz="3600" dirty="0" err="1">
                <a:latin typeface="Bodoni MT" panose="02070603080606020203" pitchFamily="18" charset="0"/>
              </a:rPr>
              <a:t>Pengantar</a:t>
            </a:r>
            <a:r>
              <a:rPr lang="en-US" sz="3600" dirty="0">
                <a:latin typeface="Bodoni MT" panose="02070603080606020203" pitchFamily="18" charset="0"/>
              </a:rPr>
              <a:t> </a:t>
            </a:r>
            <a:r>
              <a:rPr lang="id-ID" sz="3600" dirty="0">
                <a:latin typeface="Bodoni MT" panose="02070603080606020203" pitchFamily="18" charset="0"/>
              </a:rPr>
              <a:t>Sistem dan Teknologi Informasi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Khusnul Khotimah, S.Kom., M.T.I.</a:t>
            </a:r>
          </a:p>
        </p:txBody>
      </p: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985" y="836614"/>
            <a:ext cx="9145465" cy="5761037"/>
          </a:xfrm>
        </p:spPr>
        <p:txBody>
          <a:bodyPr rtlCol="0">
            <a:normAutofit fontScale="92500"/>
          </a:bodyPr>
          <a:lstStyle/>
          <a:p>
            <a:pPr marL="182880" indent="0">
              <a:buNone/>
              <a:defRPr/>
            </a:pPr>
            <a:r>
              <a:rPr lang="en-US" dirty="0" err="1"/>
              <a:t>Menurut</a:t>
            </a:r>
            <a:r>
              <a:rPr lang="en-US" dirty="0"/>
              <a:t> James A. </a:t>
            </a:r>
            <a:r>
              <a:rPr lang="en-US" dirty="0" err="1"/>
              <a:t>Senn</a:t>
            </a:r>
            <a:r>
              <a:rPr lang="en-US" dirty="0"/>
              <a:t>, multimedia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element-element multimedia,  </a:t>
            </a:r>
            <a:r>
              <a:rPr lang="en-US" dirty="0" err="1"/>
              <a:t>seperti</a:t>
            </a:r>
            <a:r>
              <a:rPr lang="en-US" dirty="0"/>
              <a:t> 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:</a:t>
            </a:r>
            <a:endParaRPr lang="id-ID" dirty="0"/>
          </a:p>
          <a:p>
            <a:pPr marL="182880" indent="0">
              <a:buNone/>
              <a:defRPr/>
            </a:pPr>
            <a:endParaRPr lang="en-US" dirty="0"/>
          </a:p>
          <a:p>
            <a:pPr marL="411480">
              <a:buNone/>
              <a:defRPr/>
            </a:pPr>
            <a:r>
              <a:rPr lang="en-US" dirty="0"/>
              <a:t>a. </a:t>
            </a:r>
            <a:r>
              <a:rPr lang="en-US" dirty="0" err="1"/>
              <a:t>Teks</a:t>
            </a:r>
            <a:endParaRPr lang="en-US" dirty="0"/>
          </a:p>
          <a:p>
            <a:pPr marL="411480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Bentuk</a:t>
            </a:r>
            <a:r>
              <a:rPr lang="en-US" dirty="0"/>
              <a:t> data multimedia yang paling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dikendalikan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multimedia yang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multimedia.</a:t>
            </a:r>
            <a:endParaRPr lang="id-ID" dirty="0"/>
          </a:p>
          <a:p>
            <a:pPr marL="411480">
              <a:buNone/>
              <a:defRPr/>
            </a:pPr>
            <a:endParaRPr lang="id-ID" dirty="0"/>
          </a:p>
          <a:p>
            <a:pPr marL="411480">
              <a:buNone/>
              <a:defRPr/>
            </a:pPr>
            <a:r>
              <a:rPr lang="en-US" i="1" dirty="0"/>
              <a:t>b. Image</a:t>
            </a:r>
            <a:r>
              <a:rPr lang="en-US" dirty="0"/>
              <a:t> (</a:t>
            </a:r>
            <a:r>
              <a:rPr lang="en-US" dirty="0" err="1"/>
              <a:t>grafik</a:t>
            </a:r>
            <a:r>
              <a:rPr lang="en-US" dirty="0"/>
              <a:t>)</a:t>
            </a:r>
          </a:p>
          <a:p>
            <a:pPr marL="411480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multimedia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kebosanan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meringkas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data yang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.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, yang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dipadukan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dipilih</a:t>
            </a:r>
            <a:endParaRPr lang="en-US" dirty="0"/>
          </a:p>
          <a:p>
            <a:pPr marL="411480">
              <a:buNone/>
              <a:defRPr/>
            </a:pPr>
            <a:endParaRPr lang="en-US" dirty="0"/>
          </a:p>
          <a:p>
            <a:pPr marL="411480">
              <a:buFont typeface="Wingdings"/>
              <a:buChar char="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64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4294967295"/>
          </p:nvPr>
        </p:nvSpPr>
        <p:spPr>
          <a:xfrm>
            <a:off x="644770" y="356821"/>
            <a:ext cx="9343292" cy="616743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c. </a:t>
            </a:r>
            <a:r>
              <a:rPr lang="en-US" altLang="id-ID" sz="3200" dirty="0" err="1"/>
              <a:t>Bunyi</a:t>
            </a:r>
            <a:r>
              <a:rPr lang="en-US" altLang="id-ID" sz="3200" dirty="0"/>
              <a:t> (audio)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d-ID" sz="3200" dirty="0"/>
              <a:t>	PC multimedia tanpa bunyi hanya disebut </a:t>
            </a:r>
            <a:r>
              <a:rPr lang="it-IT" altLang="id-ID" sz="3200" i="1" dirty="0"/>
              <a:t>unimedia</a:t>
            </a:r>
            <a:r>
              <a:rPr lang="it-IT" altLang="id-ID" sz="3200" dirty="0"/>
              <a:t>, bukan multimedia. Bunyi dapat ditambahkan dalam multimedia melalui suara, musik dan efek-efek suara. </a:t>
            </a:r>
            <a:r>
              <a:rPr lang="en-US" altLang="id-ID" sz="3200" dirty="0" err="1"/>
              <a:t>Seperti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halnya</a:t>
            </a:r>
            <a:r>
              <a:rPr lang="en-US" altLang="id-ID" sz="3200" dirty="0"/>
              <a:t> </a:t>
            </a:r>
            <a:r>
              <a:rPr lang="en-US" altLang="id-ID" sz="3200" dirty="0" err="1"/>
              <a:t>grafis</a:t>
            </a:r>
            <a:r>
              <a:rPr lang="en-US" altLang="id-ID" sz="3200" dirty="0"/>
              <a:t>, </a:t>
            </a:r>
            <a:r>
              <a:rPr lang="en-US" altLang="id-ID" sz="3200" dirty="0" err="1"/>
              <a:t>dapat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membeli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ataupun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menciptakan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sendiri</a:t>
            </a:r>
            <a:r>
              <a:rPr lang="en-US" altLang="id-ID" sz="3200" dirty="0"/>
              <a:t>. </a:t>
            </a:r>
            <a:endParaRPr lang="id-ID" altLang="id-ID" sz="3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d. Video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	Video </a:t>
            </a:r>
            <a:r>
              <a:rPr lang="en-US" altLang="id-ID" sz="3200" dirty="0" err="1"/>
              <a:t>menyediakan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sumberdaya</a:t>
            </a:r>
            <a:r>
              <a:rPr lang="en-US" altLang="id-ID" sz="3200" dirty="0"/>
              <a:t> yang kaya </a:t>
            </a:r>
            <a:r>
              <a:rPr lang="en-US" altLang="id-ID" sz="3200" dirty="0" err="1"/>
              <a:t>dan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hidup</a:t>
            </a:r>
            <a:r>
              <a:rPr lang="en-US" altLang="id-ID" sz="3200" dirty="0"/>
              <a:t> </a:t>
            </a:r>
            <a:r>
              <a:rPr lang="en-US" altLang="id-ID" sz="3200" dirty="0" err="1"/>
              <a:t>bagi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aplikasi</a:t>
            </a:r>
            <a:r>
              <a:rPr lang="en-US" altLang="id-ID" sz="3200" dirty="0"/>
              <a:t> multimedia.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d-ID" altLang="id-ID" sz="3200" dirty="0"/>
          </a:p>
          <a:p>
            <a:pPr>
              <a:buNone/>
            </a:pPr>
            <a:r>
              <a:rPr lang="en-US" altLang="id-ID" sz="3200" dirty="0"/>
              <a:t>e. </a:t>
            </a:r>
            <a:r>
              <a:rPr lang="en-US" altLang="id-ID" sz="3200" dirty="0" err="1"/>
              <a:t>Animasi</a:t>
            </a:r>
            <a:endParaRPr lang="en-US" altLang="id-ID" sz="3200" dirty="0"/>
          </a:p>
          <a:p>
            <a:pPr algn="just">
              <a:buNone/>
            </a:pPr>
            <a:r>
              <a:rPr lang="en-US" altLang="id-ID" sz="3200" dirty="0"/>
              <a:t>	</a:t>
            </a:r>
            <a:r>
              <a:rPr lang="en-US" altLang="id-ID" sz="3200" dirty="0" err="1"/>
              <a:t>Dalam</a:t>
            </a:r>
            <a:r>
              <a:rPr lang="en-US" altLang="id-ID" sz="3200" dirty="0"/>
              <a:t> multimedia, </a:t>
            </a:r>
            <a:r>
              <a:rPr lang="en-US" altLang="id-ID" sz="3200" dirty="0" err="1"/>
              <a:t>animasi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merupakan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penggunaan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komputer</a:t>
            </a:r>
            <a:r>
              <a:rPr lang="en-US" altLang="id-ID" sz="3200" dirty="0"/>
              <a:t> </a:t>
            </a:r>
            <a:r>
              <a:rPr lang="en-US" altLang="id-ID" sz="3200" dirty="0" err="1"/>
              <a:t>untuk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menciptakan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gerak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pada</a:t>
            </a:r>
            <a:r>
              <a:rPr lang="en-US" altLang="id-ID" sz="3200" dirty="0"/>
              <a:t> layer.</a:t>
            </a:r>
          </a:p>
          <a:p>
            <a:pPr>
              <a:buNone/>
            </a:pPr>
            <a:endParaRPr lang="en-US" altLang="id-ID" sz="3200" dirty="0"/>
          </a:p>
          <a:p>
            <a:pPr>
              <a:buNone/>
            </a:pPr>
            <a:r>
              <a:rPr lang="en-US" altLang="id-ID" sz="3200" dirty="0"/>
              <a:t>f. Virtual Reality</a:t>
            </a:r>
          </a:p>
          <a:p>
            <a:pPr algn="just">
              <a:buNone/>
            </a:pPr>
            <a:r>
              <a:rPr lang="en-US" altLang="id-ID" sz="3200" dirty="0"/>
              <a:t>	Virtual reality </a:t>
            </a:r>
            <a:r>
              <a:rPr lang="en-US" altLang="id-ID" sz="3200" dirty="0" err="1"/>
              <a:t>merupakan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penggunaan</a:t>
            </a:r>
            <a:r>
              <a:rPr lang="en-US" altLang="id-ID" sz="3200" dirty="0"/>
              <a:t> multimedia </a:t>
            </a:r>
            <a:r>
              <a:rPr lang="en-US" altLang="id-ID" sz="3200" dirty="0" err="1"/>
              <a:t>untuk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penerapan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secara</a:t>
            </a:r>
            <a:r>
              <a:rPr lang="en-US" altLang="id-ID" sz="3200" dirty="0"/>
              <a:t> </a:t>
            </a:r>
            <a:r>
              <a:rPr lang="en-US" altLang="id-ID" sz="3200" dirty="0" err="1"/>
              <a:t>langsung</a:t>
            </a:r>
            <a:r>
              <a:rPr lang="en-US" altLang="id-ID" sz="32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200" dirty="0"/>
          </a:p>
          <a:p>
            <a:pPr eaLnBrk="1" hangingPunct="1"/>
            <a:endParaRPr lang="en-US" altLang="id-ID" sz="3200" dirty="0"/>
          </a:p>
        </p:txBody>
      </p:sp>
    </p:spTree>
    <p:extLst>
      <p:ext uri="{BB962C8B-B14F-4D97-AF65-F5344CB8AC3E}">
        <p14:creationId xmlns:p14="http://schemas.microsoft.com/office/powerpoint/2010/main" val="34412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313779"/>
            <a:ext cx="8339138" cy="5062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Karir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</a:p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Bidang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Animasi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Perekaman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CD/DVD,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Electronic publishing,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Editor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elektronik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game,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grafik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interface,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Perencanaan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kontruksi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2405308"/>
            <a:ext cx="41116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523689"/>
      </p:ext>
    </p:extLst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6169" y="2016413"/>
            <a:ext cx="7553325" cy="4632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online,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presentasi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Modelling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Penulis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naskah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Simulasi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Sound track,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Special effects,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Produksi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video,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Webmaster,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Karir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b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d-ID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4" t="651" r="22549" b="8494"/>
          <a:stretch/>
        </p:blipFill>
        <p:spPr>
          <a:xfrm>
            <a:off x="6799385" y="2532775"/>
            <a:ext cx="3282461" cy="3270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6469499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42975" y="2414954"/>
            <a:ext cx="7862888" cy="32162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algn="justLow">
              <a:spcAft>
                <a:spcPts val="6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: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tergantung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perancangan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grafis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operasi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Jaringan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(network)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CMS (Content Management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Sytem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HCI (Human Computer Interaction)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1435514"/>
      </p:ext>
    </p:extLst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924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Bisnis</a:t>
            </a:r>
            <a:endParaRPr lang="en-US" sz="2400" b="1" dirty="0">
              <a:solidFill>
                <a:srgbClr val="0F17B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Presentasi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(Telemarketing)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Periklanan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Demo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produk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Katalog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Pendidikan</a:t>
            </a:r>
            <a:endParaRPr lang="en-US" sz="2400" b="1" dirty="0">
              <a:solidFill>
                <a:srgbClr val="0F17B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Tutorial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Simulasi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E-Learning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Aplikasi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50575969"/>
      </p:ext>
    </p:extLst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Hiburan</a:t>
            </a:r>
            <a:endParaRPr lang="en-US" sz="24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Games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Video-on-demand (VOD) :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bebas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mengakses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data multimedia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media server (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berita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entertaintment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film,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musik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Virtual Reality </a:t>
            </a:r>
            <a:endParaRPr lang="en-US" sz="2400" dirty="0">
              <a:latin typeface="Arial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elemen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 imagery,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suara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animasi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Mengharuskan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umpan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balik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(feedback)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user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interaktif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Aplikasi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3348482"/>
      </p:ext>
    </p:extLst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6166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berkait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dgn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paten, copyright,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penggunaan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adil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etika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kejahatan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menonjol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data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optis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Campton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GIF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UNISYS.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Singapura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1996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perangkat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dgn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pemanfaatan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Malaysia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1997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mengeluarkan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hukum-hukum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kriminalitas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tanda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digital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komunikasi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Bagaimana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Indonesia ???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21326648"/>
      </p:ext>
    </p:extLst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51398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algn="justLow">
              <a:spcAft>
                <a:spcPts val="4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Suyanto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(2003 : 353), tip </a:t>
            </a:r>
            <a:r>
              <a:rPr lang="fi-FI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tahapan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yaitu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Mendefinisikan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Mendefinisikan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pertama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seorang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analis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Studi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Kelayakan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Hal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analis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studi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kelayakan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layak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diteruskan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Menganalisis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maksud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Konsep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b="1" dirty="0">
                <a:latin typeface="Arial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</a:p>
        </p:txBody>
      </p:sp>
    </p:spTree>
    <p:extLst>
      <p:ext uri="{BB962C8B-B14F-4D97-AF65-F5344CB8AC3E}">
        <p14:creationId xmlns:p14="http://schemas.microsoft.com/office/powerpoint/2010/main" val="2245063101"/>
      </p:ext>
    </p:extLst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62708" y="725122"/>
            <a:ext cx="10070123" cy="6453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Konsep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analisis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terlibat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user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konsep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menentukan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keseluruhan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dibuat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Isi</a:t>
            </a:r>
          </a:p>
          <a:p>
            <a:pPr marL="346075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meliputi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mengevaluasi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memilih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tarik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gaya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nada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kata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Naskah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401638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naskah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spesifikasi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lengkap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teks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narasi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multimedia.</a:t>
            </a:r>
            <a:endParaRPr lang="id-ID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401638" algn="justLow">
              <a:spcAft>
                <a:spcPts val="400"/>
              </a:spcAft>
              <a:defRPr/>
            </a:pPr>
            <a:endParaRPr lang="id-ID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7.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analis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memilih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dialog.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Memproduksi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mulai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penuh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menggabungkan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ketujuh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telah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Mengetes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Pengetesan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langkah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multimedia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selesai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marL="401638" algn="justLow">
              <a:spcAft>
                <a:spcPts val="400"/>
              </a:spcAft>
              <a:defRPr/>
            </a:pPr>
            <a:endParaRPr lang="en-US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39370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549" y="818157"/>
            <a:ext cx="5096058" cy="5096058"/>
          </a:xfrm>
          <a:prstGeom prst="ellipse">
            <a:avLst/>
          </a:prstGeom>
          <a:effectLst>
            <a:glow rad="228600">
              <a:schemeClr val="bg1">
                <a:alpha val="40000"/>
              </a:schemeClr>
            </a:glow>
            <a:innerShdw blurRad="101600" dist="101600" dir="8100000">
              <a:prstClr val="black">
                <a:alpha val="50000"/>
              </a:prstClr>
            </a:innerShdw>
          </a:effectLst>
        </p:spPr>
      </p:pic>
      <p:sp>
        <p:nvSpPr>
          <p:cNvPr id="8" name="Rectangle 7"/>
          <p:cNvSpPr/>
          <p:nvPr/>
        </p:nvSpPr>
        <p:spPr>
          <a:xfrm>
            <a:off x="1524000" y="2819400"/>
            <a:ext cx="9144000" cy="14097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2000"/>
                </a:schemeClr>
              </a:gs>
              <a:gs pos="100000">
                <a:schemeClr val="bg1">
                  <a:alpha val="5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9139" y="2774102"/>
            <a:ext cx="42961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ln>
                  <a:solidFill>
                    <a:schemeClr val="bg2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Multimedia</a:t>
            </a:r>
            <a:endParaRPr lang="id-ID" sz="4000" b="1" i="1" dirty="0">
              <a:ln>
                <a:solidFill>
                  <a:schemeClr val="bg2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andara" pitchFamily="34" charset="0"/>
            </a:endParaRPr>
          </a:p>
          <a:p>
            <a:r>
              <a:rPr lang="id-ID" sz="3000" b="1" i="1" dirty="0">
                <a:ln>
                  <a:solidFill>
                    <a:schemeClr val="bg2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Materi 6 </a:t>
            </a:r>
          </a:p>
          <a:p>
            <a:r>
              <a:rPr lang="id-ID" b="1" i="1" dirty="0">
                <a:ln>
                  <a:solidFill>
                    <a:schemeClr val="bg2"/>
                  </a:solidFill>
                </a:ln>
                <a:solidFill>
                  <a:srgbClr val="CC0099"/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Khusnul Khotimah, S.Kom., M.T.I</a:t>
            </a:r>
          </a:p>
          <a:p>
            <a:endParaRPr lang="id-ID" sz="1200" b="1" i="1" dirty="0">
              <a:ln>
                <a:solidFill>
                  <a:schemeClr val="bg2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andar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12192000" cy="6858000"/>
            <a:chOff x="12032" y="84331"/>
            <a:chExt cx="11937132" cy="6738022"/>
          </a:xfrm>
        </p:grpSpPr>
        <p:grpSp>
          <p:nvGrpSpPr>
            <p:cNvPr id="9" name="Group 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57" y="2510423"/>
            <a:ext cx="1894895" cy="189489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2" name="Rectangle 41"/>
          <p:cNvSpPr/>
          <p:nvPr/>
        </p:nvSpPr>
        <p:spPr>
          <a:xfrm rot="21101115">
            <a:off x="2531393" y="3310392"/>
            <a:ext cx="2194753" cy="4001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  <a:sp3d>
            <a:bevelT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ucida Handwriting" panose="03010101010101010101" pitchFamily="66" charset="0"/>
              </a:rPr>
              <a:t>Mulitimedia</a:t>
            </a:r>
            <a:endParaRPr lang="en-US" sz="20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3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>
        <p14:vortex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mp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300" fill="hold"/>
                                        <p:tgtEl>
                                          <p:spTgt spid="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17 -7.40741E-7 L -0.22317 -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125E-6 3.7037E-7 L -0.25 3.7037E-7 " pathEditMode="relative" rAng="0" ptsTypes="AA">
                                      <p:cBhvr>
                                        <p:cTn id="25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3385" y="1066801"/>
            <a:ext cx="1011701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2000" dirty="0">
              <a:latin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10.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pt-B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Implementasi sistem multimedia dipahami sebagai sebuah proses apakah sistem multimedia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mampu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beroperasi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Memelihara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dievaluasi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user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semula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dan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revisi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modifikasi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10.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pt-B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Implementasi sistem multimedia dipahami sebagai sebuah proses apakah sistem multimedia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mampu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beroperasi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Memelihara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dievaluasi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user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semula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dan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revisi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modifikasi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2763" algn="justLow">
              <a:spcAft>
                <a:spcPts val="600"/>
              </a:spcAft>
              <a:defRPr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641970"/>
      </p:ext>
    </p:extLst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70EF24-80A9-BEBB-8589-39CC97E5C302}"/>
              </a:ext>
            </a:extLst>
          </p:cNvPr>
          <p:cNvSpPr txBox="1"/>
          <p:nvPr/>
        </p:nvSpPr>
        <p:spPr>
          <a:xfrm>
            <a:off x="680321" y="2484581"/>
            <a:ext cx="1042953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0" i="0" dirty="0" err="1">
                <a:effectLst/>
                <a:latin typeface="Tw Cen MT" panose="020B0602020104020603" pitchFamily="34" charset="0"/>
              </a:rPr>
              <a:t>Mengapa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penggunaan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multimedia,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seperti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gambar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audio, dan video,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dapat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meningkatkan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efektivitas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presentasi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0" i="0" dirty="0" err="1">
                <a:effectLst/>
                <a:latin typeface="Tw Cen MT" panose="020B0602020104020603" pitchFamily="34" charset="0"/>
              </a:rPr>
              <a:t>Mengapa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interaktivitas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dianggap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sebagai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elemen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multimedia?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0" i="0" dirty="0" err="1">
                <a:effectLst/>
                <a:latin typeface="Tw Cen MT" panose="020B0602020104020603" pitchFamily="34" charset="0"/>
              </a:rPr>
              <a:t>Jelaskan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audio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menciptakan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atmosfer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konten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multimedia,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seperti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video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atau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presentasi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v-SE" sz="2000" b="0" i="0" dirty="0">
                <a:effectLst/>
                <a:latin typeface="Tw Cen MT" panose="020B0602020104020603" pitchFamily="34" charset="0"/>
              </a:rPr>
              <a:t>Apa keuntungan dan tantangan dalam menggunakan animasi 3D dalam konten multimedia?</a:t>
            </a:r>
            <a:endParaRPr lang="en-US" sz="2000" dirty="0">
              <a:latin typeface="Tw Cen MT" panose="020B0602020104020603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000" b="0" i="0" dirty="0">
                <a:effectLst/>
                <a:latin typeface="Tw Cen MT" panose="020B0602020104020603" pitchFamily="34" charset="0"/>
              </a:rPr>
              <a:t>Bagaimana tren multimedia saat ini memengaruhi cara kita berinteraksi dengan informasi dan hiburan?</a:t>
            </a: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4A22EE-CCC9-45BA-0D25-79908D148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35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205" y="2967335"/>
            <a:ext cx="1319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44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Multimedia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362817" cy="3599316"/>
          </a:xfrm>
        </p:spPr>
        <p:txBody>
          <a:bodyPr rtlCol="0">
            <a:normAutofit lnSpcReduction="10000"/>
          </a:bodyPr>
          <a:lstStyle/>
          <a:p>
            <a:pPr marL="182880" indent="0" algn="just">
              <a:buNone/>
              <a:defRPr/>
            </a:pP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Sejarah</a:t>
            </a:r>
            <a:endParaRPr lang="id-ID" dirty="0">
              <a:solidFill>
                <a:schemeClr val="tx2">
                  <a:satMod val="200000"/>
                </a:schemeClr>
              </a:solidFill>
            </a:endParaRPr>
          </a:p>
          <a:p>
            <a:pPr marL="182880" indent="0" algn="just">
              <a:buNone/>
              <a:defRPr/>
            </a:pPr>
            <a:endParaRPr lang="id-ID" dirty="0"/>
          </a:p>
          <a:p>
            <a:pPr marL="411480" algn="just">
              <a:buFont typeface="Wingdings"/>
              <a:buChar char=""/>
              <a:defRPr/>
            </a:pPr>
            <a:r>
              <a:rPr lang="it-IT" dirty="0"/>
              <a:t>Istilah multimedia berawal dari teater, bukan computer. Pertunjukan yang memanfaatkan lebih dari satu medium seringkali disebut pertunjukan multimedia.</a:t>
            </a:r>
            <a:endParaRPr lang="id-ID" dirty="0"/>
          </a:p>
          <a:p>
            <a:pPr marL="182880" indent="0" algn="just">
              <a:buNone/>
              <a:defRPr/>
            </a:pPr>
            <a:endParaRPr lang="en-US" dirty="0"/>
          </a:p>
          <a:p>
            <a:pPr marL="411480" algn="just">
              <a:buFont typeface="Wingdings"/>
              <a:buChar char=""/>
              <a:defRPr/>
            </a:pPr>
            <a:r>
              <a:rPr lang="it-IT" dirty="0"/>
              <a:t>Sistem multimedia dimulai pada akhir 1980-an dengan diperkenalkannya Hypercard oleh Apple pada tahun 1987 dan pengumuman oleh IBM pada tahun 1989 mengenai perangkat lunak audio visual connection</a:t>
            </a:r>
            <a:r>
              <a:rPr lang="id-ID" dirty="0"/>
              <a:t> </a:t>
            </a:r>
            <a:r>
              <a:rPr lang="it-IT" dirty="0"/>
              <a:t>(AVC) dan video adhapter card ps/2</a:t>
            </a:r>
            <a:endParaRPr lang="en-US" dirty="0"/>
          </a:p>
          <a:p>
            <a:pPr marL="411480">
              <a:buFont typeface="Wingdings"/>
              <a:buChar char="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6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52954" y="1187695"/>
            <a:ext cx="7743825" cy="4525963"/>
          </a:xfrm>
        </p:spPr>
        <p:txBody>
          <a:bodyPr rtlCol="0">
            <a:normAutofit fontScale="92500" lnSpcReduction="10000"/>
          </a:bodyPr>
          <a:lstStyle/>
          <a:p>
            <a:pPr algn="just">
              <a:defRPr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1994 </a:t>
            </a:r>
            <a:r>
              <a:rPr lang="en-US" dirty="0" err="1"/>
              <a:t>diperkirakan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700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multimedia </a:t>
            </a:r>
            <a:r>
              <a:rPr lang="en-US" dirty="0" err="1"/>
              <a:t>dipasaran</a:t>
            </a:r>
            <a:r>
              <a:rPr lang="en-US" dirty="0"/>
              <a:t>.</a:t>
            </a:r>
            <a:endParaRPr lang="id-ID" dirty="0"/>
          </a:p>
          <a:p>
            <a:pPr marL="114300" indent="0" algn="just">
              <a:buNone/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Multimedia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i="1" dirty="0"/>
              <a:t>output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kaya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media </a:t>
            </a:r>
            <a:r>
              <a:rPr lang="en-US" i="1" dirty="0"/>
              <a:t>table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konvensional</a:t>
            </a:r>
            <a:r>
              <a:rPr lang="en-US" dirty="0"/>
              <a:t>.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, </a:t>
            </a:r>
            <a:r>
              <a:rPr lang="en-US" dirty="0" err="1"/>
              <a:t>foto</a:t>
            </a:r>
            <a:r>
              <a:rPr lang="en-US" dirty="0"/>
              <a:t>, video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stereo, </a:t>
            </a:r>
            <a:r>
              <a:rPr lang="en-US" dirty="0" err="1"/>
              <a:t>perekaman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.</a:t>
            </a:r>
            <a:endParaRPr lang="id-ID" dirty="0"/>
          </a:p>
          <a:p>
            <a:pPr marL="114300" indent="0" algn="just">
              <a:buNone/>
              <a:defRPr/>
            </a:pPr>
            <a:endParaRPr lang="id-ID" dirty="0"/>
          </a:p>
          <a:p>
            <a:pPr algn="just">
              <a:defRPr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multimedia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,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i="1" dirty="0"/>
              <a:t>output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mouse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sentuh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algn="just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2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691" y="2130305"/>
            <a:ext cx="10485924" cy="4525963"/>
          </a:xfrm>
        </p:spPr>
        <p:txBody>
          <a:bodyPr rtlCol="0">
            <a:normAutofit lnSpcReduction="10000"/>
          </a:bodyPr>
          <a:lstStyle/>
          <a:p>
            <a:pPr marL="0" lvl="1" indent="0" algn="just">
              <a:buNone/>
              <a:defRPr/>
            </a:pPr>
            <a:r>
              <a:rPr lang="en-US" sz="3200" dirty="0"/>
              <a:t>Multi : </a:t>
            </a:r>
            <a:r>
              <a:rPr lang="en-US" sz="3200" dirty="0" err="1"/>
              <a:t>banyak</a:t>
            </a:r>
            <a:endParaRPr lang="id-ID" sz="3200" dirty="0"/>
          </a:p>
          <a:p>
            <a:pPr marL="0" lvl="1" indent="0" algn="just">
              <a:buNone/>
              <a:defRPr/>
            </a:pPr>
            <a:endParaRPr lang="en-US" sz="3200" dirty="0"/>
          </a:p>
          <a:p>
            <a:pPr marL="0" lvl="1" indent="0" algn="just">
              <a:buNone/>
              <a:defRPr/>
            </a:pPr>
            <a:r>
              <a:rPr lang="en-US" sz="3200" dirty="0"/>
              <a:t>Media : </a:t>
            </a:r>
            <a:r>
              <a:rPr lang="en-US" sz="3200" dirty="0" err="1"/>
              <a:t>sarana</a:t>
            </a:r>
            <a:r>
              <a:rPr lang="en-US" sz="3200" dirty="0"/>
              <a:t> </a:t>
            </a:r>
            <a:r>
              <a:rPr lang="en-US" sz="3200" dirty="0" err="1"/>
              <a:t>berkomunikasi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melewatkan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. </a:t>
            </a:r>
          </a:p>
          <a:p>
            <a:pPr marL="0" lvl="1" indent="0" algn="just">
              <a:buNone/>
              <a:defRPr/>
            </a:pPr>
            <a:r>
              <a:rPr lang="en-US" sz="3200" dirty="0"/>
              <a:t>	</a:t>
            </a:r>
            <a:endParaRPr lang="id-ID" sz="3200" dirty="0"/>
          </a:p>
          <a:p>
            <a:pPr marL="0" lvl="1" indent="0" algn="just">
              <a:buNone/>
              <a:defRPr/>
            </a:pPr>
            <a:r>
              <a:rPr lang="en-US" sz="3200" dirty="0"/>
              <a:t>“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yang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</a:t>
            </a:r>
            <a:r>
              <a:rPr lang="en-US" sz="3200" dirty="0" err="1"/>
              <a:t>keras</a:t>
            </a:r>
            <a:r>
              <a:rPr lang="en-US" sz="3200" dirty="0"/>
              <a:t>, </a:t>
            </a:r>
            <a:r>
              <a:rPr lang="en-US" sz="3200" dirty="0" err="1"/>
              <a:t>perangkat</a:t>
            </a:r>
            <a:r>
              <a:rPr lang="en-US" sz="3200" dirty="0"/>
              <a:t> </a:t>
            </a:r>
            <a:r>
              <a:rPr lang="en-US" sz="3200" dirty="0" err="1"/>
              <a:t>lunak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– </a:t>
            </a:r>
            <a:r>
              <a:rPr lang="en-US" sz="3200" dirty="0" err="1"/>
              <a:t>alat</a:t>
            </a:r>
            <a:r>
              <a:rPr lang="en-US" sz="3200" dirty="0"/>
              <a:t> lain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televisi</a:t>
            </a:r>
            <a:r>
              <a:rPr lang="en-US" sz="3200" dirty="0"/>
              <a:t>, monitor video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piringan</a:t>
            </a:r>
            <a:r>
              <a:rPr lang="en-US" sz="3200" dirty="0"/>
              <a:t> </a:t>
            </a:r>
            <a:r>
              <a:rPr lang="en-US" sz="3200" dirty="0" err="1"/>
              <a:t>optik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stereo yang </a:t>
            </a:r>
            <a:r>
              <a:rPr lang="en-US" sz="3200" dirty="0" err="1"/>
              <a:t>dimaksudkan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id-ID" sz="3200" dirty="0"/>
              <a:t> </a:t>
            </a:r>
            <a:r>
              <a:rPr lang="en-US" sz="3200" dirty="0" err="1"/>
              <a:t>menghasilkan</a:t>
            </a:r>
            <a:r>
              <a:rPr lang="en-US" sz="3200" dirty="0"/>
              <a:t> </a:t>
            </a:r>
            <a:r>
              <a:rPr lang="en-US" sz="3200" dirty="0" err="1"/>
              <a:t>penyajian</a:t>
            </a:r>
            <a:r>
              <a:rPr lang="en-US" sz="3200" dirty="0"/>
              <a:t> audio visual yang </a:t>
            </a:r>
            <a:r>
              <a:rPr lang="en-US" sz="3200" dirty="0" err="1"/>
              <a:t>utuh</a:t>
            </a:r>
            <a:r>
              <a:rPr lang="en-US" sz="3200" dirty="0"/>
              <a:t>”</a:t>
            </a:r>
          </a:p>
          <a:p>
            <a:pPr marL="114300" indent="0">
              <a:buNone/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97549" y="2130305"/>
            <a:ext cx="7888288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0363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id-ID" altLang="id-ID" sz="3200">
              <a:latin typeface="Calibri" panose="020F0502020204030204" pitchFamily="34" charset="0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id-ID" altLang="id-ID" sz="3200">
              <a:latin typeface="Calibri" panose="020F0502020204030204" pitchFamily="34" charset="0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id-ID" sz="3200"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897549" y="930277"/>
            <a:ext cx="67357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Pengertian</a:t>
            </a:r>
            <a:r>
              <a:rPr lang="en-US" sz="4000" b="1" dirty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 multimedia</a:t>
            </a:r>
            <a:endParaRPr lang="id-ID" sz="4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6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656" y="792042"/>
            <a:ext cx="8229600" cy="13573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Beberapa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pakar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mengartikan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multimedia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sebagai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berikut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:</a:t>
            </a:r>
            <a:br>
              <a:rPr lang="en-US" dirty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656" y="2281605"/>
            <a:ext cx="9887682" cy="3857625"/>
          </a:xfrm>
        </p:spPr>
        <p:txBody>
          <a:bodyPr rtlCol="0">
            <a:normAutofit/>
          </a:bodyPr>
          <a:lstStyle/>
          <a:p>
            <a:pPr marL="361950" indent="-247650">
              <a:buFont typeface="Wingdings" pitchFamily="2" charset="2"/>
              <a:buAutoNum type="arabicPeriod"/>
              <a:defRPr/>
            </a:pPr>
            <a:r>
              <a:rPr lang="en-US" dirty="0"/>
              <a:t>Multimedia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3 element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suara,gambar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 (</a:t>
            </a:r>
            <a:r>
              <a:rPr lang="en-US" dirty="0" err="1"/>
              <a:t>Mc</a:t>
            </a:r>
            <a:r>
              <a:rPr lang="en-US" dirty="0"/>
              <a:t> Cormick,1996)</a:t>
            </a:r>
            <a:endParaRPr lang="id-ID" dirty="0"/>
          </a:p>
          <a:p>
            <a:pPr marL="114300" indent="0">
              <a:buNone/>
              <a:defRPr/>
            </a:pPr>
            <a:endParaRPr lang="en-US" dirty="0"/>
          </a:p>
          <a:p>
            <a:pPr algn="just">
              <a:buNone/>
              <a:defRPr/>
            </a:pPr>
            <a:r>
              <a:rPr lang="en-US" dirty="0"/>
              <a:t>2. Multimedia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2 media input </a:t>
            </a:r>
            <a:r>
              <a:rPr lang="en-US" dirty="0" err="1"/>
              <a:t>atau</a:t>
            </a:r>
            <a:r>
              <a:rPr lang="en-US" dirty="0"/>
              <a:t> output </a:t>
            </a:r>
            <a:r>
              <a:rPr lang="en-US" dirty="0" err="1"/>
              <a:t>dari</a:t>
            </a:r>
            <a:r>
              <a:rPr lang="en-US" dirty="0"/>
              <a:t> data, media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audio (</a:t>
            </a:r>
            <a:r>
              <a:rPr lang="en-US" dirty="0" err="1"/>
              <a:t>suara</a:t>
            </a:r>
            <a:r>
              <a:rPr lang="en-US" dirty="0"/>
              <a:t>, </a:t>
            </a:r>
            <a:r>
              <a:rPr lang="en-US" dirty="0" err="1"/>
              <a:t>musik</a:t>
            </a:r>
            <a:r>
              <a:rPr lang="en-US" dirty="0"/>
              <a:t>), </a:t>
            </a:r>
            <a:r>
              <a:rPr lang="en-US" dirty="0" err="1"/>
              <a:t>animasi</a:t>
            </a:r>
            <a:r>
              <a:rPr lang="en-US" dirty="0"/>
              <a:t>, video, </a:t>
            </a:r>
            <a:r>
              <a:rPr lang="en-US" dirty="0" err="1"/>
              <a:t>teks</a:t>
            </a:r>
            <a:r>
              <a:rPr lang="en-US" dirty="0"/>
              <a:t>, </a:t>
            </a:r>
            <a:r>
              <a:rPr lang="en-US" dirty="0" err="1"/>
              <a:t>grafik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(Turban </a:t>
            </a:r>
            <a:r>
              <a:rPr lang="en-US" dirty="0" err="1"/>
              <a:t>dkk</a:t>
            </a:r>
            <a:r>
              <a:rPr lang="en-US" dirty="0"/>
              <a:t>, 2002)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8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8698"/>
            <a:ext cx="10069513" cy="5126037"/>
          </a:xfrm>
        </p:spPr>
        <p:txBody>
          <a:bodyPr/>
          <a:lstStyle/>
          <a:p>
            <a:pPr marL="411163" algn="just">
              <a:buNone/>
            </a:pPr>
            <a:r>
              <a:rPr lang="en-US" altLang="id-ID" dirty="0"/>
              <a:t>3. Multimedia </a:t>
            </a:r>
            <a:r>
              <a:rPr lang="en-US" altLang="id-ID" dirty="0" err="1"/>
              <a:t>merupakan</a:t>
            </a:r>
            <a:r>
              <a:rPr lang="en-US" altLang="id-ID" dirty="0"/>
              <a:t> </a:t>
            </a:r>
            <a:r>
              <a:rPr lang="en-US" altLang="id-ID" dirty="0" err="1"/>
              <a:t>alat</a:t>
            </a:r>
            <a:r>
              <a:rPr lang="en-US" altLang="id-ID" dirty="0"/>
              <a:t> yang </a:t>
            </a:r>
            <a:r>
              <a:rPr lang="en-US" altLang="id-ID" dirty="0" err="1"/>
              <a:t>dapat</a:t>
            </a:r>
            <a:r>
              <a:rPr lang="en-US" altLang="id-ID" dirty="0"/>
              <a:t> </a:t>
            </a:r>
            <a:r>
              <a:rPr lang="en-US" altLang="id-ID" dirty="0" err="1"/>
              <a:t>menciptakan</a:t>
            </a:r>
            <a:r>
              <a:rPr lang="en-US" altLang="id-ID" dirty="0"/>
              <a:t> </a:t>
            </a:r>
            <a:r>
              <a:rPr lang="en-US" altLang="id-ID" dirty="0" err="1"/>
              <a:t>prestasi</a:t>
            </a:r>
            <a:r>
              <a:rPr lang="en-US" altLang="id-ID" dirty="0"/>
              <a:t> yang </a:t>
            </a:r>
            <a:r>
              <a:rPr lang="en-US" altLang="id-ID" dirty="0" err="1"/>
              <a:t>dinamis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intraktif</a:t>
            </a:r>
            <a:r>
              <a:rPr lang="en-US" altLang="id-ID" dirty="0"/>
              <a:t> yang </a:t>
            </a:r>
            <a:r>
              <a:rPr lang="en-US" altLang="id-ID" dirty="0" err="1"/>
              <a:t>mengkombinasikan</a:t>
            </a:r>
            <a:r>
              <a:rPr lang="en-US" altLang="id-ID" dirty="0"/>
              <a:t> </a:t>
            </a:r>
            <a:r>
              <a:rPr lang="en-US" altLang="id-ID" dirty="0" err="1"/>
              <a:t>teks</a:t>
            </a:r>
            <a:r>
              <a:rPr lang="en-US" altLang="id-ID" dirty="0"/>
              <a:t> </a:t>
            </a:r>
            <a:r>
              <a:rPr lang="en-US" altLang="id-ID" dirty="0" err="1"/>
              <a:t>grafik</a:t>
            </a:r>
            <a:r>
              <a:rPr lang="en-US" altLang="id-ID" dirty="0"/>
              <a:t>, </a:t>
            </a:r>
            <a:r>
              <a:rPr lang="en-US" altLang="id-ID" dirty="0" err="1"/>
              <a:t>animasi</a:t>
            </a:r>
            <a:r>
              <a:rPr lang="en-US" altLang="id-ID" dirty="0"/>
              <a:t>, audio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gambar</a:t>
            </a:r>
            <a:r>
              <a:rPr lang="en-US" altLang="id-ID" dirty="0"/>
              <a:t> video (Robin </a:t>
            </a:r>
            <a:r>
              <a:rPr lang="en-US" altLang="id-ID" dirty="0" err="1"/>
              <a:t>dan</a:t>
            </a:r>
            <a:r>
              <a:rPr lang="en-US" altLang="id-ID" dirty="0"/>
              <a:t> Linda, 2001)</a:t>
            </a:r>
            <a:endParaRPr lang="id-ID" altLang="id-ID" dirty="0"/>
          </a:p>
          <a:p>
            <a:pPr marL="411163">
              <a:buNone/>
            </a:pPr>
            <a:endParaRPr lang="en-US" altLang="id-ID" dirty="0"/>
          </a:p>
          <a:p>
            <a:pPr marL="411163" algn="just">
              <a:buNone/>
            </a:pPr>
            <a:r>
              <a:rPr lang="en-US" altLang="id-ID" dirty="0"/>
              <a:t>4. Multimedia </a:t>
            </a:r>
            <a:r>
              <a:rPr lang="en-US" altLang="id-ID" dirty="0" err="1"/>
              <a:t>adalah</a:t>
            </a:r>
            <a:r>
              <a:rPr lang="en-US" altLang="id-ID" dirty="0"/>
              <a:t> </a:t>
            </a:r>
            <a:r>
              <a:rPr lang="en-US" altLang="id-ID" dirty="0" err="1"/>
              <a:t>pemanfaatan</a:t>
            </a:r>
            <a:r>
              <a:rPr lang="en-US" altLang="id-ID" dirty="0"/>
              <a:t> computer </a:t>
            </a:r>
            <a:r>
              <a:rPr lang="en-US" altLang="id-ID" dirty="0" err="1"/>
              <a:t>untuk</a:t>
            </a:r>
            <a:r>
              <a:rPr lang="en-US" altLang="id-ID" dirty="0"/>
              <a:t> </a:t>
            </a:r>
            <a:r>
              <a:rPr lang="en-US" altLang="id-ID" dirty="0" err="1"/>
              <a:t>membuat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menggabungkan</a:t>
            </a:r>
            <a:r>
              <a:rPr lang="en-US" altLang="id-ID" dirty="0"/>
              <a:t> </a:t>
            </a:r>
            <a:r>
              <a:rPr lang="en-US" altLang="id-ID" dirty="0" err="1"/>
              <a:t>teks</a:t>
            </a:r>
            <a:r>
              <a:rPr lang="en-US" altLang="id-ID" dirty="0"/>
              <a:t>, </a:t>
            </a:r>
            <a:r>
              <a:rPr lang="en-US" altLang="id-ID" dirty="0" err="1"/>
              <a:t>grafik</a:t>
            </a:r>
            <a:r>
              <a:rPr lang="en-US" altLang="id-ID" dirty="0"/>
              <a:t>, audio, </a:t>
            </a:r>
            <a:r>
              <a:rPr lang="en-US" altLang="id-ID" dirty="0" err="1"/>
              <a:t>gambar</a:t>
            </a:r>
            <a:r>
              <a:rPr lang="en-US" altLang="id-ID" dirty="0"/>
              <a:t> </a:t>
            </a:r>
            <a:r>
              <a:rPr lang="en-US" altLang="id-ID" dirty="0" err="1"/>
              <a:t>bergerak</a:t>
            </a:r>
            <a:r>
              <a:rPr lang="en-US" altLang="id-ID" dirty="0"/>
              <a:t> (video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animasi</a:t>
            </a:r>
            <a:r>
              <a:rPr lang="en-US" altLang="id-ID" dirty="0"/>
              <a:t>)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menggabungkan</a:t>
            </a:r>
            <a:r>
              <a:rPr lang="en-US" altLang="id-ID" dirty="0"/>
              <a:t> link </a:t>
            </a:r>
            <a:r>
              <a:rPr lang="en-US" altLang="id-ID" dirty="0" err="1"/>
              <a:t>dan</a:t>
            </a:r>
            <a:r>
              <a:rPr lang="en-US" altLang="id-ID" dirty="0"/>
              <a:t> tool yang </a:t>
            </a:r>
            <a:r>
              <a:rPr lang="en-US" altLang="id-ID" dirty="0" err="1"/>
              <a:t>memungkinkan</a:t>
            </a:r>
            <a:r>
              <a:rPr lang="en-US" altLang="id-ID" dirty="0"/>
              <a:t> </a:t>
            </a:r>
            <a:r>
              <a:rPr lang="en-US" altLang="id-ID" dirty="0" err="1"/>
              <a:t>pemakai</a:t>
            </a:r>
            <a:r>
              <a:rPr lang="en-US" altLang="id-ID" dirty="0"/>
              <a:t> </a:t>
            </a:r>
            <a:r>
              <a:rPr lang="en-US" altLang="id-ID" dirty="0" err="1"/>
              <a:t>melakukan</a:t>
            </a:r>
            <a:r>
              <a:rPr lang="en-US" altLang="id-ID" dirty="0"/>
              <a:t> </a:t>
            </a:r>
            <a:r>
              <a:rPr lang="en-US" altLang="id-ID" dirty="0" err="1"/>
              <a:t>navigasi</a:t>
            </a:r>
            <a:r>
              <a:rPr lang="en-US" altLang="id-ID" dirty="0"/>
              <a:t>, </a:t>
            </a:r>
            <a:r>
              <a:rPr lang="en-US" altLang="id-ID" dirty="0" err="1"/>
              <a:t>berintraksi</a:t>
            </a:r>
            <a:r>
              <a:rPr lang="en-US" altLang="id-ID" dirty="0"/>
              <a:t>, </a:t>
            </a:r>
            <a:r>
              <a:rPr lang="en-US" altLang="id-ID" dirty="0" err="1"/>
              <a:t>berkreasi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berkomunikasi</a:t>
            </a:r>
            <a:r>
              <a:rPr lang="en-US" altLang="id-ID" dirty="0"/>
              <a:t> (</a:t>
            </a:r>
            <a:r>
              <a:rPr lang="en-US" altLang="id-ID" dirty="0" err="1"/>
              <a:t>Hofstetter</a:t>
            </a:r>
            <a:r>
              <a:rPr lang="en-US" altLang="id-ID" dirty="0"/>
              <a:t>, 2001)</a:t>
            </a:r>
          </a:p>
          <a:p>
            <a:pPr marL="411163">
              <a:buFont typeface="Wingdings" panose="05000000000000000000" pitchFamily="2" charset="2"/>
              <a:buChar char=""/>
            </a:pP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366248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1063869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>
                <a:solidFill>
                  <a:schemeClr val="tx2">
                    <a:satMod val="200000"/>
                  </a:schemeClr>
                </a:solidFill>
              </a:rPr>
              <a:t>Kelebihan</a:t>
            </a:r>
            <a:r>
              <a:rPr lang="en-US" b="1" dirty="0">
                <a:solidFill>
                  <a:schemeClr val="tx2">
                    <a:satMod val="200000"/>
                  </a:schemeClr>
                </a:solidFill>
              </a:rPr>
              <a:t> Multimedia</a:t>
            </a:r>
            <a:br>
              <a:rPr lang="en-US" dirty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id-ID" dirty="0"/>
              <a:t>Dari </a:t>
            </a:r>
            <a:r>
              <a:rPr lang="en-US" altLang="id-ID" dirty="0" err="1"/>
              <a:t>berbagai</a:t>
            </a:r>
            <a:r>
              <a:rPr lang="en-US" altLang="id-ID" dirty="0"/>
              <a:t> media </a:t>
            </a:r>
            <a:r>
              <a:rPr lang="en-US" altLang="id-ID" dirty="0" err="1"/>
              <a:t>informasi</a:t>
            </a:r>
            <a:r>
              <a:rPr lang="en-US" altLang="id-ID" dirty="0"/>
              <a:t>, multimedia </a:t>
            </a:r>
            <a:r>
              <a:rPr lang="en-US" altLang="id-ID" dirty="0" err="1"/>
              <a:t>memilki</a:t>
            </a:r>
            <a:r>
              <a:rPr lang="en-US" altLang="id-ID" dirty="0"/>
              <a:t> </a:t>
            </a:r>
            <a:r>
              <a:rPr lang="en-US" altLang="id-ID" dirty="0" err="1"/>
              <a:t>suatu</a:t>
            </a:r>
            <a:r>
              <a:rPr lang="en-US" altLang="id-ID" dirty="0"/>
              <a:t> </a:t>
            </a:r>
            <a:r>
              <a:rPr lang="en-US" altLang="id-ID" dirty="0" err="1"/>
              <a:t>kelebihan</a:t>
            </a:r>
            <a:r>
              <a:rPr lang="en-US" altLang="id-ID" dirty="0"/>
              <a:t> </a:t>
            </a:r>
            <a:r>
              <a:rPr lang="en-US" altLang="id-ID" dirty="0" err="1"/>
              <a:t>tersendiri</a:t>
            </a:r>
            <a:r>
              <a:rPr lang="en-US" altLang="id-ID" dirty="0"/>
              <a:t> yang </a:t>
            </a:r>
            <a:r>
              <a:rPr lang="en-US" altLang="id-ID" dirty="0" err="1"/>
              <a:t>tidak</a:t>
            </a:r>
            <a:r>
              <a:rPr lang="en-US" altLang="id-ID" dirty="0"/>
              <a:t> </a:t>
            </a:r>
            <a:r>
              <a:rPr lang="en-US" altLang="id-ID" dirty="0" err="1"/>
              <a:t>dapat</a:t>
            </a:r>
            <a:r>
              <a:rPr lang="en-US" altLang="id-ID" dirty="0"/>
              <a:t> </a:t>
            </a:r>
            <a:r>
              <a:rPr lang="en-US" altLang="id-ID" dirty="0" err="1"/>
              <a:t>digantikan</a:t>
            </a:r>
            <a:r>
              <a:rPr lang="en-US" altLang="id-ID" dirty="0"/>
              <a:t> </a:t>
            </a:r>
            <a:r>
              <a:rPr lang="en-US" altLang="id-ID" dirty="0" err="1"/>
              <a:t>oleh</a:t>
            </a:r>
            <a:r>
              <a:rPr lang="en-US" altLang="id-ID" dirty="0"/>
              <a:t> </a:t>
            </a:r>
            <a:r>
              <a:rPr lang="en-US" altLang="id-ID" dirty="0" err="1"/>
              <a:t>penyajian</a:t>
            </a:r>
            <a:r>
              <a:rPr lang="en-US" altLang="id-ID" dirty="0"/>
              <a:t> media </a:t>
            </a:r>
            <a:r>
              <a:rPr lang="en-US" altLang="id-ID" dirty="0" err="1"/>
              <a:t>informasi</a:t>
            </a:r>
            <a:r>
              <a:rPr lang="en-US" altLang="id-ID" dirty="0"/>
              <a:t> </a:t>
            </a:r>
            <a:r>
              <a:rPr lang="en-US" altLang="id-ID" dirty="0" err="1"/>
              <a:t>lainya</a:t>
            </a:r>
            <a:r>
              <a:rPr lang="en-US" altLang="id-ID" dirty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dirty="0"/>
          </a:p>
          <a:p>
            <a:pPr algn="just" eaLnBrk="1" hangingPunct="1"/>
            <a:r>
              <a:rPr lang="en-US" altLang="id-ID" dirty="0" err="1"/>
              <a:t>Kelebihan</a:t>
            </a:r>
            <a:r>
              <a:rPr lang="en-US" altLang="id-ID" dirty="0"/>
              <a:t> </a:t>
            </a:r>
            <a:r>
              <a:rPr lang="en-US" altLang="id-ID" dirty="0" err="1"/>
              <a:t>dari</a:t>
            </a:r>
            <a:r>
              <a:rPr lang="en-US" altLang="id-ID" dirty="0"/>
              <a:t> multimedia </a:t>
            </a:r>
            <a:r>
              <a:rPr lang="en-US" altLang="id-ID" dirty="0" err="1"/>
              <a:t>adalah</a:t>
            </a:r>
            <a:r>
              <a:rPr lang="en-US" altLang="id-ID" dirty="0"/>
              <a:t> </a:t>
            </a:r>
            <a:r>
              <a:rPr lang="en-US" altLang="id-ID" dirty="0" err="1"/>
              <a:t>menarik</a:t>
            </a:r>
            <a:r>
              <a:rPr lang="en-US" altLang="id-ID" dirty="0"/>
              <a:t> </a:t>
            </a:r>
            <a:r>
              <a:rPr lang="en-US" altLang="id-ID" dirty="0" err="1"/>
              <a:t>indra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menarik</a:t>
            </a:r>
            <a:r>
              <a:rPr lang="en-US" altLang="id-ID" dirty="0"/>
              <a:t> </a:t>
            </a:r>
            <a:r>
              <a:rPr lang="en-US" altLang="id-ID" dirty="0" err="1"/>
              <a:t>minat</a:t>
            </a:r>
            <a:r>
              <a:rPr lang="en-US" altLang="id-ID" dirty="0"/>
              <a:t>, </a:t>
            </a:r>
            <a:r>
              <a:rPr lang="en-US" altLang="id-ID" dirty="0" err="1"/>
              <a:t>karena</a:t>
            </a:r>
            <a:r>
              <a:rPr lang="en-US" altLang="id-ID" dirty="0"/>
              <a:t> </a:t>
            </a:r>
            <a:r>
              <a:rPr lang="en-US" altLang="id-ID" dirty="0" err="1"/>
              <a:t>merupakan</a:t>
            </a:r>
            <a:r>
              <a:rPr lang="en-US" altLang="id-ID" dirty="0"/>
              <a:t> </a:t>
            </a:r>
            <a:r>
              <a:rPr lang="en-US" altLang="id-ID" dirty="0" err="1"/>
              <a:t>gabungan</a:t>
            </a:r>
            <a:r>
              <a:rPr lang="en-US" altLang="id-ID" dirty="0"/>
              <a:t> </a:t>
            </a:r>
            <a:r>
              <a:rPr lang="en-US" altLang="id-ID" dirty="0" err="1"/>
              <a:t>antara</a:t>
            </a:r>
            <a:r>
              <a:rPr lang="en-US" altLang="id-ID" dirty="0"/>
              <a:t> </a:t>
            </a:r>
            <a:r>
              <a:rPr lang="en-US" altLang="id-ID" dirty="0" err="1"/>
              <a:t>pandangan,suara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gerakan</a:t>
            </a:r>
            <a:r>
              <a:rPr lang="en-US" altLang="id-ID" dirty="0"/>
              <a:t>. </a:t>
            </a:r>
            <a:endParaRPr lang="id-ID" altLang="id-ID" dirty="0"/>
          </a:p>
          <a:p>
            <a:pPr algn="just" eaLnBrk="1" hangingPunct="1"/>
            <a:endParaRPr lang="id-ID" altLang="id-ID" dirty="0"/>
          </a:p>
          <a:p>
            <a:pPr algn="just"/>
            <a:r>
              <a:rPr lang="en-US" altLang="id-ID" dirty="0" err="1"/>
              <a:t>Lembaga</a:t>
            </a:r>
            <a:r>
              <a:rPr lang="en-US" altLang="id-ID" dirty="0"/>
              <a:t> </a:t>
            </a:r>
            <a:r>
              <a:rPr lang="en-US" altLang="id-ID" dirty="0" err="1"/>
              <a:t>riset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penerbitan</a:t>
            </a:r>
            <a:r>
              <a:rPr lang="en-US" altLang="id-ID" dirty="0"/>
              <a:t> </a:t>
            </a:r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yaitu</a:t>
            </a:r>
            <a:r>
              <a:rPr lang="en-US" altLang="id-ID" dirty="0"/>
              <a:t> Computer Technology Research (CTR) </a:t>
            </a:r>
            <a:r>
              <a:rPr lang="en-US" altLang="id-ID" dirty="0" err="1"/>
              <a:t>menyatakan</a:t>
            </a:r>
            <a:r>
              <a:rPr lang="en-US" altLang="id-ID" dirty="0"/>
              <a:t> </a:t>
            </a:r>
            <a:r>
              <a:rPr lang="en-US" altLang="id-ID" dirty="0" err="1"/>
              <a:t>bahwa</a:t>
            </a:r>
            <a:r>
              <a:rPr lang="en-US" altLang="id-ID" dirty="0"/>
              <a:t> orang </a:t>
            </a:r>
            <a:r>
              <a:rPr lang="en-US" altLang="id-ID" dirty="0" err="1"/>
              <a:t>hanya</a:t>
            </a:r>
            <a:r>
              <a:rPr lang="en-US" altLang="id-ID" dirty="0"/>
              <a:t> </a:t>
            </a:r>
            <a:r>
              <a:rPr lang="en-US" altLang="id-ID" dirty="0" err="1"/>
              <a:t>mampu</a:t>
            </a:r>
            <a:r>
              <a:rPr lang="en-US" altLang="id-ID" dirty="0"/>
              <a:t> </a:t>
            </a:r>
            <a:r>
              <a:rPr lang="en-US" altLang="id-ID" dirty="0" err="1"/>
              <a:t>mengingat</a:t>
            </a:r>
            <a:r>
              <a:rPr lang="en-US" altLang="id-ID" dirty="0"/>
              <a:t> 20 % 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  </a:t>
            </a:r>
            <a:r>
              <a:rPr lang="en-US" altLang="id-ID" dirty="0" err="1"/>
              <a:t>dan</a:t>
            </a:r>
            <a:r>
              <a:rPr lang="en-US" altLang="id-ID" dirty="0"/>
              <a:t> 30 %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didengar</a:t>
            </a:r>
            <a:r>
              <a:rPr lang="en-US" altLang="id-ID" dirty="0"/>
              <a:t>. </a:t>
            </a:r>
            <a:r>
              <a:rPr lang="en-US" altLang="id-ID" dirty="0" err="1"/>
              <a:t>Tetapi</a:t>
            </a:r>
            <a:r>
              <a:rPr lang="en-US" altLang="id-ID" dirty="0"/>
              <a:t> orang </a:t>
            </a:r>
            <a:r>
              <a:rPr lang="en-US" altLang="id-ID" dirty="0" err="1"/>
              <a:t>mengingat</a:t>
            </a:r>
            <a:r>
              <a:rPr lang="en-US" altLang="id-ID" dirty="0"/>
              <a:t> 50 % 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didengar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80 %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, </a:t>
            </a:r>
            <a:r>
              <a:rPr lang="en-US" altLang="id-ID" dirty="0" err="1"/>
              <a:t>didengar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dilakukan</a:t>
            </a:r>
            <a:r>
              <a:rPr lang="en-US" altLang="id-ID" dirty="0"/>
              <a:t> </a:t>
            </a:r>
            <a:r>
              <a:rPr lang="en-US" altLang="id-ID" dirty="0" err="1"/>
              <a:t>sekaligus</a:t>
            </a:r>
            <a:r>
              <a:rPr lang="en-US" altLang="id-ID" dirty="0"/>
              <a:t>. </a:t>
            </a:r>
          </a:p>
          <a:p>
            <a:pPr algn="just" eaLnBrk="1" hangingPunct="1"/>
            <a:endParaRPr lang="en-US" altLang="id-ID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dirty="0"/>
          </a:p>
          <a:p>
            <a:pPr eaLnBrk="1" hangingPunct="1"/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206670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91" t="36523" r="16685" b="18750"/>
          <a:stretch>
            <a:fillRect/>
          </a:stretch>
        </p:blipFill>
        <p:spPr bwMode="auto">
          <a:xfrm>
            <a:off x="1992313" y="2508738"/>
            <a:ext cx="7454900" cy="387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solidFill>
                  <a:schemeClr val="tx2">
                    <a:satMod val="200000"/>
                  </a:schemeClr>
                </a:solidFill>
              </a:rPr>
              <a:t>Komponen</a:t>
            </a:r>
            <a:r>
              <a:rPr lang="en-US" b="1" dirty="0">
                <a:solidFill>
                  <a:schemeClr val="tx2">
                    <a:satMod val="200000"/>
                  </a:schemeClr>
                </a:solidFill>
              </a:rPr>
              <a:t> Multimedia</a:t>
            </a:r>
            <a:br>
              <a:rPr lang="en-US" dirty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8572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1249</TotalTime>
  <Words>3360</Words>
  <Application>Microsoft Office PowerPoint</Application>
  <PresentationFormat>Widescreen</PresentationFormat>
  <Paragraphs>286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Bodoni MT</vt:lpstr>
      <vt:lpstr>Calibri</vt:lpstr>
      <vt:lpstr>Candara</vt:lpstr>
      <vt:lpstr>Lucida Handwriting</vt:lpstr>
      <vt:lpstr>Tahoma</vt:lpstr>
      <vt:lpstr>Trebuchet MS</vt:lpstr>
      <vt:lpstr>Tw Cen MT</vt:lpstr>
      <vt:lpstr>Wingdings</vt:lpstr>
      <vt:lpstr>Berlin</vt:lpstr>
      <vt:lpstr>Pertemuan 5 Pengantar Sistem dan Teknologi Informasi</vt:lpstr>
      <vt:lpstr>PowerPoint Presentation</vt:lpstr>
      <vt:lpstr>Multimedia</vt:lpstr>
      <vt:lpstr>PowerPoint Presentation</vt:lpstr>
      <vt:lpstr>PowerPoint Presentation</vt:lpstr>
      <vt:lpstr>Beberapa pakar mengartikan multimedia sebagai berikut : </vt:lpstr>
      <vt:lpstr>PowerPoint Presentation</vt:lpstr>
      <vt:lpstr>Kelebihan Multimedia </vt:lpstr>
      <vt:lpstr>Komponen Multimedia </vt:lpstr>
      <vt:lpstr>PowerPoint Presentation</vt:lpstr>
      <vt:lpstr>PowerPoint Presentation</vt:lpstr>
      <vt:lpstr>PowerPoint Presentation</vt:lpstr>
      <vt:lpstr>Karir pada bidang Multimedia </vt:lpstr>
      <vt:lpstr>Teknologi Multimedia</vt:lpstr>
      <vt:lpstr>Aplikasi Multimedia</vt:lpstr>
      <vt:lpstr>Aplikasi Multimedia</vt:lpstr>
      <vt:lpstr>Hukum &amp; Multimedia</vt:lpstr>
      <vt:lpstr>Konsep Pengembangan Multimedia</vt:lpstr>
      <vt:lpstr>PowerPoint Presentation</vt:lpstr>
      <vt:lpstr>PowerPoint Presentation</vt:lpstr>
      <vt:lpstr>Tugas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83</cp:revision>
  <dcterms:created xsi:type="dcterms:W3CDTF">2020-10-14T00:48:12Z</dcterms:created>
  <dcterms:modified xsi:type="dcterms:W3CDTF">2023-11-11T02:21:43Z</dcterms:modified>
</cp:coreProperties>
</file>