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59" r:id="rId4"/>
    <p:sldId id="261" r:id="rId5"/>
    <p:sldId id="258" r:id="rId6"/>
    <p:sldId id="260" r:id="rId7"/>
    <p:sldId id="264" r:id="rId8"/>
    <p:sldId id="265" r:id="rId9"/>
    <p:sldId id="266" r:id="rId10"/>
    <p:sldId id="276" r:id="rId11"/>
    <p:sldId id="267" r:id="rId12"/>
    <p:sldId id="268" r:id="rId13"/>
    <p:sldId id="275" r:id="rId14"/>
    <p:sldId id="278" r:id="rId15"/>
    <p:sldId id="269" r:id="rId16"/>
    <p:sldId id="270" r:id="rId17"/>
    <p:sldId id="271" r:id="rId18"/>
    <p:sldId id="272" r:id="rId19"/>
    <p:sldId id="273" r:id="rId20"/>
    <p:sldId id="274" r:id="rId21"/>
    <p:sldId id="277" r:id="rId22"/>
    <p:sldId id="280" r:id="rId23"/>
    <p:sldId id="257" r:id="rId24"/>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AC7"/>
    <a:srgbClr val="9BD7E1"/>
    <a:srgbClr val="E5F5F8"/>
    <a:srgbClr val="343555"/>
    <a:srgbClr val="139A4D"/>
    <a:srgbClr val="4DB8D8"/>
    <a:srgbClr val="E5EE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8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1073F-05A0-FFC4-B1D6-A04A047E78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a:extLst>
              <a:ext uri="{FF2B5EF4-FFF2-40B4-BE49-F238E27FC236}">
                <a16:creationId xmlns:a16="http://schemas.microsoft.com/office/drawing/2014/main" id="{72C5F01A-54F8-0555-DF3B-1EF939C4A9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DA433974-0AEF-7F43-F292-7A47DCDAC7FD}"/>
              </a:ext>
            </a:extLst>
          </p:cNvPr>
          <p:cNvSpPr>
            <a:spLocks noGrp="1"/>
          </p:cNvSpPr>
          <p:nvPr>
            <p:ph type="dt" sz="half" idx="10"/>
          </p:nvPr>
        </p:nvSpPr>
        <p:spPr/>
        <p:txBody>
          <a:bodyPr/>
          <a:lstStyle/>
          <a:p>
            <a:fld id="{412CD1CC-482B-4680-86DC-46D648DFE54F}" type="datetimeFigureOut">
              <a:rPr lang="id-ID" smtClean="0"/>
              <a:t>14/11/2024</a:t>
            </a:fld>
            <a:endParaRPr lang="id-ID"/>
          </a:p>
        </p:txBody>
      </p:sp>
      <p:sp>
        <p:nvSpPr>
          <p:cNvPr id="5" name="Footer Placeholder 4">
            <a:extLst>
              <a:ext uri="{FF2B5EF4-FFF2-40B4-BE49-F238E27FC236}">
                <a16:creationId xmlns:a16="http://schemas.microsoft.com/office/drawing/2014/main" id="{2D95EBC8-DC29-7E42-2439-B92C76EB5F65}"/>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F3489353-8579-96A8-9300-434C8A650BA9}"/>
              </a:ext>
            </a:extLst>
          </p:cNvPr>
          <p:cNvSpPr>
            <a:spLocks noGrp="1"/>
          </p:cNvSpPr>
          <p:nvPr>
            <p:ph type="sldNum" sz="quarter" idx="12"/>
          </p:nvPr>
        </p:nvSpPr>
        <p:spPr/>
        <p:txBody>
          <a:bodyPr/>
          <a:lstStyle/>
          <a:p>
            <a:fld id="{642BD679-1277-4BBC-99F6-CF81F9E8034D}" type="slidenum">
              <a:rPr lang="id-ID" smtClean="0"/>
              <a:t>‹#›</a:t>
            </a:fld>
            <a:endParaRPr lang="id-ID"/>
          </a:p>
        </p:txBody>
      </p:sp>
    </p:spTree>
    <p:extLst>
      <p:ext uri="{BB962C8B-B14F-4D97-AF65-F5344CB8AC3E}">
        <p14:creationId xmlns:p14="http://schemas.microsoft.com/office/powerpoint/2010/main" val="107117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A6ED-FE2F-9999-DD65-842B94B0B612}"/>
              </a:ext>
            </a:extLst>
          </p:cNvPr>
          <p:cNvSpPr>
            <a:spLocks noGrp="1"/>
          </p:cNvSpPr>
          <p:nvPr>
            <p:ph type="title"/>
          </p:nvPr>
        </p:nvSpPr>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BD58A3E8-327A-1812-5D2D-2C55BA8993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4428225D-73DB-B210-026C-78BB36F4A027}"/>
              </a:ext>
            </a:extLst>
          </p:cNvPr>
          <p:cNvSpPr>
            <a:spLocks noGrp="1"/>
          </p:cNvSpPr>
          <p:nvPr>
            <p:ph type="dt" sz="half" idx="10"/>
          </p:nvPr>
        </p:nvSpPr>
        <p:spPr/>
        <p:txBody>
          <a:bodyPr/>
          <a:lstStyle/>
          <a:p>
            <a:fld id="{412CD1CC-482B-4680-86DC-46D648DFE54F}" type="datetimeFigureOut">
              <a:rPr lang="id-ID" smtClean="0"/>
              <a:t>14/11/2024</a:t>
            </a:fld>
            <a:endParaRPr lang="id-ID"/>
          </a:p>
        </p:txBody>
      </p:sp>
      <p:sp>
        <p:nvSpPr>
          <p:cNvPr id="5" name="Footer Placeholder 4">
            <a:extLst>
              <a:ext uri="{FF2B5EF4-FFF2-40B4-BE49-F238E27FC236}">
                <a16:creationId xmlns:a16="http://schemas.microsoft.com/office/drawing/2014/main" id="{6A2B1532-31A1-DEDF-3272-030D092125CB}"/>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7017B54F-3AB1-D591-711B-1A856B6C5035}"/>
              </a:ext>
            </a:extLst>
          </p:cNvPr>
          <p:cNvSpPr>
            <a:spLocks noGrp="1"/>
          </p:cNvSpPr>
          <p:nvPr>
            <p:ph type="sldNum" sz="quarter" idx="12"/>
          </p:nvPr>
        </p:nvSpPr>
        <p:spPr/>
        <p:txBody>
          <a:bodyPr/>
          <a:lstStyle/>
          <a:p>
            <a:fld id="{642BD679-1277-4BBC-99F6-CF81F9E8034D}" type="slidenum">
              <a:rPr lang="id-ID" smtClean="0"/>
              <a:t>‹#›</a:t>
            </a:fld>
            <a:endParaRPr lang="id-ID"/>
          </a:p>
        </p:txBody>
      </p:sp>
    </p:spTree>
    <p:extLst>
      <p:ext uri="{BB962C8B-B14F-4D97-AF65-F5344CB8AC3E}">
        <p14:creationId xmlns:p14="http://schemas.microsoft.com/office/powerpoint/2010/main" val="297867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F3C12-475D-B309-A0FC-C51FC86F64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4676274C-5B49-DDBE-26D7-0780A451F5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1E0A11D8-382C-CC9B-D398-A992FF829AB7}"/>
              </a:ext>
            </a:extLst>
          </p:cNvPr>
          <p:cNvSpPr>
            <a:spLocks noGrp="1"/>
          </p:cNvSpPr>
          <p:nvPr>
            <p:ph type="dt" sz="half" idx="10"/>
          </p:nvPr>
        </p:nvSpPr>
        <p:spPr/>
        <p:txBody>
          <a:bodyPr/>
          <a:lstStyle/>
          <a:p>
            <a:fld id="{412CD1CC-482B-4680-86DC-46D648DFE54F}" type="datetimeFigureOut">
              <a:rPr lang="id-ID" smtClean="0"/>
              <a:t>14/11/2024</a:t>
            </a:fld>
            <a:endParaRPr lang="id-ID"/>
          </a:p>
        </p:txBody>
      </p:sp>
      <p:sp>
        <p:nvSpPr>
          <p:cNvPr id="5" name="Footer Placeholder 4">
            <a:extLst>
              <a:ext uri="{FF2B5EF4-FFF2-40B4-BE49-F238E27FC236}">
                <a16:creationId xmlns:a16="http://schemas.microsoft.com/office/drawing/2014/main" id="{DCB8258B-7B10-68AC-EA9B-85EFF2833E20}"/>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8709E59C-63CC-4C57-A62C-C6D1557DEB4C}"/>
              </a:ext>
            </a:extLst>
          </p:cNvPr>
          <p:cNvSpPr>
            <a:spLocks noGrp="1"/>
          </p:cNvSpPr>
          <p:nvPr>
            <p:ph type="sldNum" sz="quarter" idx="12"/>
          </p:nvPr>
        </p:nvSpPr>
        <p:spPr/>
        <p:txBody>
          <a:bodyPr/>
          <a:lstStyle/>
          <a:p>
            <a:fld id="{642BD679-1277-4BBC-99F6-CF81F9E8034D}" type="slidenum">
              <a:rPr lang="id-ID" smtClean="0"/>
              <a:t>‹#›</a:t>
            </a:fld>
            <a:endParaRPr lang="id-ID"/>
          </a:p>
        </p:txBody>
      </p:sp>
    </p:spTree>
    <p:extLst>
      <p:ext uri="{BB962C8B-B14F-4D97-AF65-F5344CB8AC3E}">
        <p14:creationId xmlns:p14="http://schemas.microsoft.com/office/powerpoint/2010/main" val="765537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5818-5290-7F8F-1E5C-9C72FC33419E}"/>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99295483-4219-7BEC-CC94-8C96E13682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5FD05527-DEF3-7994-6D47-FFB7FBC726D6}"/>
              </a:ext>
            </a:extLst>
          </p:cNvPr>
          <p:cNvSpPr>
            <a:spLocks noGrp="1"/>
          </p:cNvSpPr>
          <p:nvPr>
            <p:ph type="dt" sz="half" idx="10"/>
          </p:nvPr>
        </p:nvSpPr>
        <p:spPr/>
        <p:txBody>
          <a:bodyPr/>
          <a:lstStyle/>
          <a:p>
            <a:fld id="{412CD1CC-482B-4680-86DC-46D648DFE54F}" type="datetimeFigureOut">
              <a:rPr lang="id-ID" smtClean="0"/>
              <a:t>14/11/2024</a:t>
            </a:fld>
            <a:endParaRPr lang="id-ID"/>
          </a:p>
        </p:txBody>
      </p:sp>
      <p:sp>
        <p:nvSpPr>
          <p:cNvPr id="5" name="Footer Placeholder 4">
            <a:extLst>
              <a:ext uri="{FF2B5EF4-FFF2-40B4-BE49-F238E27FC236}">
                <a16:creationId xmlns:a16="http://schemas.microsoft.com/office/drawing/2014/main" id="{D5C0A84A-4BDB-67A7-E2D6-57EACEA1C2BD}"/>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FD61679E-B163-1222-2945-48FE60A85672}"/>
              </a:ext>
            </a:extLst>
          </p:cNvPr>
          <p:cNvSpPr>
            <a:spLocks noGrp="1"/>
          </p:cNvSpPr>
          <p:nvPr>
            <p:ph type="sldNum" sz="quarter" idx="12"/>
          </p:nvPr>
        </p:nvSpPr>
        <p:spPr/>
        <p:txBody>
          <a:bodyPr/>
          <a:lstStyle/>
          <a:p>
            <a:fld id="{642BD679-1277-4BBC-99F6-CF81F9E8034D}" type="slidenum">
              <a:rPr lang="id-ID" smtClean="0"/>
              <a:t>‹#›</a:t>
            </a:fld>
            <a:endParaRPr lang="id-ID"/>
          </a:p>
        </p:txBody>
      </p:sp>
    </p:spTree>
    <p:extLst>
      <p:ext uri="{BB962C8B-B14F-4D97-AF65-F5344CB8AC3E}">
        <p14:creationId xmlns:p14="http://schemas.microsoft.com/office/powerpoint/2010/main" val="95348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ABF2-2269-A688-BFD6-D1F1A3181A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1C9C8676-F5D4-8DF9-E097-B299462C1B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CB5BED-CA9E-5625-A1B4-6835ADB600ED}"/>
              </a:ext>
            </a:extLst>
          </p:cNvPr>
          <p:cNvSpPr>
            <a:spLocks noGrp="1"/>
          </p:cNvSpPr>
          <p:nvPr>
            <p:ph type="dt" sz="half" idx="10"/>
          </p:nvPr>
        </p:nvSpPr>
        <p:spPr/>
        <p:txBody>
          <a:bodyPr/>
          <a:lstStyle/>
          <a:p>
            <a:fld id="{412CD1CC-482B-4680-86DC-46D648DFE54F}" type="datetimeFigureOut">
              <a:rPr lang="id-ID" smtClean="0"/>
              <a:t>14/11/2024</a:t>
            </a:fld>
            <a:endParaRPr lang="id-ID"/>
          </a:p>
        </p:txBody>
      </p:sp>
      <p:sp>
        <p:nvSpPr>
          <p:cNvPr id="5" name="Footer Placeholder 4">
            <a:extLst>
              <a:ext uri="{FF2B5EF4-FFF2-40B4-BE49-F238E27FC236}">
                <a16:creationId xmlns:a16="http://schemas.microsoft.com/office/drawing/2014/main" id="{82F3401D-08DB-DF3A-581B-D34D35B8839F}"/>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6BE86692-1E1E-AE34-BF46-2AD44F26B34E}"/>
              </a:ext>
            </a:extLst>
          </p:cNvPr>
          <p:cNvSpPr>
            <a:spLocks noGrp="1"/>
          </p:cNvSpPr>
          <p:nvPr>
            <p:ph type="sldNum" sz="quarter" idx="12"/>
          </p:nvPr>
        </p:nvSpPr>
        <p:spPr/>
        <p:txBody>
          <a:bodyPr/>
          <a:lstStyle/>
          <a:p>
            <a:fld id="{642BD679-1277-4BBC-99F6-CF81F9E8034D}" type="slidenum">
              <a:rPr lang="id-ID" smtClean="0"/>
              <a:t>‹#›</a:t>
            </a:fld>
            <a:endParaRPr lang="id-ID"/>
          </a:p>
        </p:txBody>
      </p:sp>
    </p:spTree>
    <p:extLst>
      <p:ext uri="{BB962C8B-B14F-4D97-AF65-F5344CB8AC3E}">
        <p14:creationId xmlns:p14="http://schemas.microsoft.com/office/powerpoint/2010/main" val="3169451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9808A-2847-80D6-D793-9E8EE72D64E8}"/>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4DB67FB5-C700-144E-8046-BB5FA62607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47C4E733-5640-95D4-9489-9123FB9CB3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AF939C34-A4FA-8974-BC27-8A8649B6F61B}"/>
              </a:ext>
            </a:extLst>
          </p:cNvPr>
          <p:cNvSpPr>
            <a:spLocks noGrp="1"/>
          </p:cNvSpPr>
          <p:nvPr>
            <p:ph type="dt" sz="half" idx="10"/>
          </p:nvPr>
        </p:nvSpPr>
        <p:spPr/>
        <p:txBody>
          <a:bodyPr/>
          <a:lstStyle/>
          <a:p>
            <a:fld id="{412CD1CC-482B-4680-86DC-46D648DFE54F}" type="datetimeFigureOut">
              <a:rPr lang="id-ID" smtClean="0"/>
              <a:t>14/11/2024</a:t>
            </a:fld>
            <a:endParaRPr lang="id-ID"/>
          </a:p>
        </p:txBody>
      </p:sp>
      <p:sp>
        <p:nvSpPr>
          <p:cNvPr id="6" name="Footer Placeholder 5">
            <a:extLst>
              <a:ext uri="{FF2B5EF4-FFF2-40B4-BE49-F238E27FC236}">
                <a16:creationId xmlns:a16="http://schemas.microsoft.com/office/drawing/2014/main" id="{22361CF7-A3B8-5EFC-C02A-2EC4700793E3}"/>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52E16CB3-C774-DC5F-D959-4D766DC2E035}"/>
              </a:ext>
            </a:extLst>
          </p:cNvPr>
          <p:cNvSpPr>
            <a:spLocks noGrp="1"/>
          </p:cNvSpPr>
          <p:nvPr>
            <p:ph type="sldNum" sz="quarter" idx="12"/>
          </p:nvPr>
        </p:nvSpPr>
        <p:spPr/>
        <p:txBody>
          <a:bodyPr/>
          <a:lstStyle/>
          <a:p>
            <a:fld id="{642BD679-1277-4BBC-99F6-CF81F9E8034D}" type="slidenum">
              <a:rPr lang="id-ID" smtClean="0"/>
              <a:t>‹#›</a:t>
            </a:fld>
            <a:endParaRPr lang="id-ID"/>
          </a:p>
        </p:txBody>
      </p:sp>
    </p:spTree>
    <p:extLst>
      <p:ext uri="{BB962C8B-B14F-4D97-AF65-F5344CB8AC3E}">
        <p14:creationId xmlns:p14="http://schemas.microsoft.com/office/powerpoint/2010/main" val="1175638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8471-B23F-DEF2-9932-7C4B39198DE0}"/>
              </a:ext>
            </a:extLst>
          </p:cNvPr>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A93C3A4F-8D78-9893-F202-D2194FD76E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697A17-D60B-8559-6712-DA1811657B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3095612B-5240-EA54-7E85-B44AC38D8D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D7FB45-B360-F1D2-2E9B-9A602E6773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70C735B2-9170-A6D2-B827-C46B4C4A2809}"/>
              </a:ext>
            </a:extLst>
          </p:cNvPr>
          <p:cNvSpPr>
            <a:spLocks noGrp="1"/>
          </p:cNvSpPr>
          <p:nvPr>
            <p:ph type="dt" sz="half" idx="10"/>
          </p:nvPr>
        </p:nvSpPr>
        <p:spPr/>
        <p:txBody>
          <a:bodyPr/>
          <a:lstStyle/>
          <a:p>
            <a:fld id="{412CD1CC-482B-4680-86DC-46D648DFE54F}" type="datetimeFigureOut">
              <a:rPr lang="id-ID" smtClean="0"/>
              <a:t>14/11/2024</a:t>
            </a:fld>
            <a:endParaRPr lang="id-ID"/>
          </a:p>
        </p:txBody>
      </p:sp>
      <p:sp>
        <p:nvSpPr>
          <p:cNvPr id="8" name="Footer Placeholder 7">
            <a:extLst>
              <a:ext uri="{FF2B5EF4-FFF2-40B4-BE49-F238E27FC236}">
                <a16:creationId xmlns:a16="http://schemas.microsoft.com/office/drawing/2014/main" id="{216BA627-101D-4263-28C8-B2EA382AD968}"/>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847BA3BD-0C63-19FC-B9DF-FE42D94EAB58}"/>
              </a:ext>
            </a:extLst>
          </p:cNvPr>
          <p:cNvSpPr>
            <a:spLocks noGrp="1"/>
          </p:cNvSpPr>
          <p:nvPr>
            <p:ph type="sldNum" sz="quarter" idx="12"/>
          </p:nvPr>
        </p:nvSpPr>
        <p:spPr/>
        <p:txBody>
          <a:bodyPr/>
          <a:lstStyle/>
          <a:p>
            <a:fld id="{642BD679-1277-4BBC-99F6-CF81F9E8034D}" type="slidenum">
              <a:rPr lang="id-ID" smtClean="0"/>
              <a:t>‹#›</a:t>
            </a:fld>
            <a:endParaRPr lang="id-ID"/>
          </a:p>
        </p:txBody>
      </p:sp>
    </p:spTree>
    <p:extLst>
      <p:ext uri="{BB962C8B-B14F-4D97-AF65-F5344CB8AC3E}">
        <p14:creationId xmlns:p14="http://schemas.microsoft.com/office/powerpoint/2010/main" val="604535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B39E2-4AB2-6912-7396-DBC81F042D0D}"/>
              </a:ext>
            </a:extLst>
          </p:cNvPr>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0CAB8623-E827-07C7-5A0C-09D13379492F}"/>
              </a:ext>
            </a:extLst>
          </p:cNvPr>
          <p:cNvSpPr>
            <a:spLocks noGrp="1"/>
          </p:cNvSpPr>
          <p:nvPr>
            <p:ph type="dt" sz="half" idx="10"/>
          </p:nvPr>
        </p:nvSpPr>
        <p:spPr/>
        <p:txBody>
          <a:bodyPr/>
          <a:lstStyle/>
          <a:p>
            <a:fld id="{412CD1CC-482B-4680-86DC-46D648DFE54F}" type="datetimeFigureOut">
              <a:rPr lang="id-ID" smtClean="0"/>
              <a:t>14/11/2024</a:t>
            </a:fld>
            <a:endParaRPr lang="id-ID"/>
          </a:p>
        </p:txBody>
      </p:sp>
      <p:sp>
        <p:nvSpPr>
          <p:cNvPr id="4" name="Footer Placeholder 3">
            <a:extLst>
              <a:ext uri="{FF2B5EF4-FFF2-40B4-BE49-F238E27FC236}">
                <a16:creationId xmlns:a16="http://schemas.microsoft.com/office/drawing/2014/main" id="{6855D069-3E9D-0AB3-9971-566C03417F81}"/>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352EEFFB-BC1D-6D9F-44F8-EAD77FFB643D}"/>
              </a:ext>
            </a:extLst>
          </p:cNvPr>
          <p:cNvSpPr>
            <a:spLocks noGrp="1"/>
          </p:cNvSpPr>
          <p:nvPr>
            <p:ph type="sldNum" sz="quarter" idx="12"/>
          </p:nvPr>
        </p:nvSpPr>
        <p:spPr/>
        <p:txBody>
          <a:bodyPr/>
          <a:lstStyle/>
          <a:p>
            <a:fld id="{642BD679-1277-4BBC-99F6-CF81F9E8034D}" type="slidenum">
              <a:rPr lang="id-ID" smtClean="0"/>
              <a:t>‹#›</a:t>
            </a:fld>
            <a:endParaRPr lang="id-ID"/>
          </a:p>
        </p:txBody>
      </p:sp>
    </p:spTree>
    <p:extLst>
      <p:ext uri="{BB962C8B-B14F-4D97-AF65-F5344CB8AC3E}">
        <p14:creationId xmlns:p14="http://schemas.microsoft.com/office/powerpoint/2010/main" val="3900012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F37174-EF56-4A01-9E7C-02C0397F6F22}"/>
              </a:ext>
            </a:extLst>
          </p:cNvPr>
          <p:cNvSpPr>
            <a:spLocks noGrp="1"/>
          </p:cNvSpPr>
          <p:nvPr>
            <p:ph type="dt" sz="half" idx="10"/>
          </p:nvPr>
        </p:nvSpPr>
        <p:spPr/>
        <p:txBody>
          <a:bodyPr/>
          <a:lstStyle/>
          <a:p>
            <a:fld id="{412CD1CC-482B-4680-86DC-46D648DFE54F}" type="datetimeFigureOut">
              <a:rPr lang="id-ID" smtClean="0"/>
              <a:t>14/11/2024</a:t>
            </a:fld>
            <a:endParaRPr lang="id-ID"/>
          </a:p>
        </p:txBody>
      </p:sp>
      <p:sp>
        <p:nvSpPr>
          <p:cNvPr id="3" name="Footer Placeholder 2">
            <a:extLst>
              <a:ext uri="{FF2B5EF4-FFF2-40B4-BE49-F238E27FC236}">
                <a16:creationId xmlns:a16="http://schemas.microsoft.com/office/drawing/2014/main" id="{FB0010CF-1B48-8E3D-0699-0F38C9AF186B}"/>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2FE70841-B246-E388-AFDA-9E29F01FD8C7}"/>
              </a:ext>
            </a:extLst>
          </p:cNvPr>
          <p:cNvSpPr>
            <a:spLocks noGrp="1"/>
          </p:cNvSpPr>
          <p:nvPr>
            <p:ph type="sldNum" sz="quarter" idx="12"/>
          </p:nvPr>
        </p:nvSpPr>
        <p:spPr/>
        <p:txBody>
          <a:bodyPr/>
          <a:lstStyle/>
          <a:p>
            <a:fld id="{642BD679-1277-4BBC-99F6-CF81F9E8034D}" type="slidenum">
              <a:rPr lang="id-ID" smtClean="0"/>
              <a:t>‹#›</a:t>
            </a:fld>
            <a:endParaRPr lang="id-ID"/>
          </a:p>
        </p:txBody>
      </p:sp>
    </p:spTree>
    <p:extLst>
      <p:ext uri="{BB962C8B-B14F-4D97-AF65-F5344CB8AC3E}">
        <p14:creationId xmlns:p14="http://schemas.microsoft.com/office/powerpoint/2010/main" val="3482617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43A6-C5DC-8C76-196E-82A2C1D070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C8054EA4-A8BF-3B3B-A5FB-E1080518F7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3037CCB6-F03B-347E-CA48-66D6767FA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3B82A9-198E-D0C9-3BD4-62FD0C979262}"/>
              </a:ext>
            </a:extLst>
          </p:cNvPr>
          <p:cNvSpPr>
            <a:spLocks noGrp="1"/>
          </p:cNvSpPr>
          <p:nvPr>
            <p:ph type="dt" sz="half" idx="10"/>
          </p:nvPr>
        </p:nvSpPr>
        <p:spPr/>
        <p:txBody>
          <a:bodyPr/>
          <a:lstStyle/>
          <a:p>
            <a:fld id="{412CD1CC-482B-4680-86DC-46D648DFE54F}" type="datetimeFigureOut">
              <a:rPr lang="id-ID" smtClean="0"/>
              <a:t>14/11/2024</a:t>
            </a:fld>
            <a:endParaRPr lang="id-ID"/>
          </a:p>
        </p:txBody>
      </p:sp>
      <p:sp>
        <p:nvSpPr>
          <p:cNvPr id="6" name="Footer Placeholder 5">
            <a:extLst>
              <a:ext uri="{FF2B5EF4-FFF2-40B4-BE49-F238E27FC236}">
                <a16:creationId xmlns:a16="http://schemas.microsoft.com/office/drawing/2014/main" id="{7338A325-03C4-E764-9BF8-975A557DFDFA}"/>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3DFC6AE1-891B-E6A0-64E4-68B3F6894D8D}"/>
              </a:ext>
            </a:extLst>
          </p:cNvPr>
          <p:cNvSpPr>
            <a:spLocks noGrp="1"/>
          </p:cNvSpPr>
          <p:nvPr>
            <p:ph type="sldNum" sz="quarter" idx="12"/>
          </p:nvPr>
        </p:nvSpPr>
        <p:spPr/>
        <p:txBody>
          <a:bodyPr/>
          <a:lstStyle/>
          <a:p>
            <a:fld id="{642BD679-1277-4BBC-99F6-CF81F9E8034D}" type="slidenum">
              <a:rPr lang="id-ID" smtClean="0"/>
              <a:t>‹#›</a:t>
            </a:fld>
            <a:endParaRPr lang="id-ID"/>
          </a:p>
        </p:txBody>
      </p:sp>
    </p:spTree>
    <p:extLst>
      <p:ext uri="{BB962C8B-B14F-4D97-AF65-F5344CB8AC3E}">
        <p14:creationId xmlns:p14="http://schemas.microsoft.com/office/powerpoint/2010/main" val="2040875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D111-002B-EEDE-B1F7-380F6C38F8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588B5F51-89A7-7177-2280-8D97A7B04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a:extLst>
              <a:ext uri="{FF2B5EF4-FFF2-40B4-BE49-F238E27FC236}">
                <a16:creationId xmlns:a16="http://schemas.microsoft.com/office/drawing/2014/main" id="{11795747-63AD-1B59-47E8-D51C9C4B11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D29C2B-61E3-C9BD-4781-D40884B6B220}"/>
              </a:ext>
            </a:extLst>
          </p:cNvPr>
          <p:cNvSpPr>
            <a:spLocks noGrp="1"/>
          </p:cNvSpPr>
          <p:nvPr>
            <p:ph type="dt" sz="half" idx="10"/>
          </p:nvPr>
        </p:nvSpPr>
        <p:spPr/>
        <p:txBody>
          <a:bodyPr/>
          <a:lstStyle/>
          <a:p>
            <a:fld id="{412CD1CC-482B-4680-86DC-46D648DFE54F}" type="datetimeFigureOut">
              <a:rPr lang="id-ID" smtClean="0"/>
              <a:t>14/11/2024</a:t>
            </a:fld>
            <a:endParaRPr lang="id-ID"/>
          </a:p>
        </p:txBody>
      </p:sp>
      <p:sp>
        <p:nvSpPr>
          <p:cNvPr id="6" name="Footer Placeholder 5">
            <a:extLst>
              <a:ext uri="{FF2B5EF4-FFF2-40B4-BE49-F238E27FC236}">
                <a16:creationId xmlns:a16="http://schemas.microsoft.com/office/drawing/2014/main" id="{43471A27-E99B-2943-104E-3B21240F43C2}"/>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DD1C73B8-7215-C2A9-2339-F57324CB488D}"/>
              </a:ext>
            </a:extLst>
          </p:cNvPr>
          <p:cNvSpPr>
            <a:spLocks noGrp="1"/>
          </p:cNvSpPr>
          <p:nvPr>
            <p:ph type="sldNum" sz="quarter" idx="12"/>
          </p:nvPr>
        </p:nvSpPr>
        <p:spPr/>
        <p:txBody>
          <a:bodyPr/>
          <a:lstStyle/>
          <a:p>
            <a:fld id="{642BD679-1277-4BBC-99F6-CF81F9E8034D}" type="slidenum">
              <a:rPr lang="id-ID" smtClean="0"/>
              <a:t>‹#›</a:t>
            </a:fld>
            <a:endParaRPr lang="id-ID"/>
          </a:p>
        </p:txBody>
      </p:sp>
    </p:spTree>
    <p:extLst>
      <p:ext uri="{BB962C8B-B14F-4D97-AF65-F5344CB8AC3E}">
        <p14:creationId xmlns:p14="http://schemas.microsoft.com/office/powerpoint/2010/main" val="104233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F308E7-3F6B-F528-9FF2-B22E959665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DE21CE4E-4D64-3365-1A03-43E8B2534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BB66ADB5-0700-6F90-149F-139E0ECF1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CD1CC-482B-4680-86DC-46D648DFE54F}" type="datetimeFigureOut">
              <a:rPr lang="id-ID" smtClean="0"/>
              <a:t>14/11/2024</a:t>
            </a:fld>
            <a:endParaRPr lang="id-ID"/>
          </a:p>
        </p:txBody>
      </p:sp>
      <p:sp>
        <p:nvSpPr>
          <p:cNvPr id="5" name="Footer Placeholder 4">
            <a:extLst>
              <a:ext uri="{FF2B5EF4-FFF2-40B4-BE49-F238E27FC236}">
                <a16:creationId xmlns:a16="http://schemas.microsoft.com/office/drawing/2014/main" id="{2356BAAD-D1D4-EA3D-0AD5-1512AFCCB7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a:extLst>
              <a:ext uri="{FF2B5EF4-FFF2-40B4-BE49-F238E27FC236}">
                <a16:creationId xmlns:a16="http://schemas.microsoft.com/office/drawing/2014/main" id="{797BE7DF-B4BD-43AA-70A2-BB2EC72B8D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BD679-1277-4BBC-99F6-CF81F9E8034D}" type="slidenum">
              <a:rPr lang="id-ID" smtClean="0"/>
              <a:t>‹#›</a:t>
            </a:fld>
            <a:endParaRPr lang="id-ID"/>
          </a:p>
        </p:txBody>
      </p:sp>
    </p:spTree>
    <p:extLst>
      <p:ext uri="{BB962C8B-B14F-4D97-AF65-F5344CB8AC3E}">
        <p14:creationId xmlns:p14="http://schemas.microsoft.com/office/powerpoint/2010/main" val="252973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7.wdp"/><Relationship Id="rId18" Type="http://schemas.openxmlformats.org/officeDocument/2006/relationships/image" Target="../media/image37.png"/><Relationship Id="rId26" Type="http://schemas.openxmlformats.org/officeDocument/2006/relationships/image" Target="../media/image41.png"/><Relationship Id="rId3" Type="http://schemas.openxmlformats.org/officeDocument/2006/relationships/image" Target="../media/image29.png"/><Relationship Id="rId21" Type="http://schemas.microsoft.com/office/2007/relationships/hdphoto" Target="../media/hdphoto11.wdp"/><Relationship Id="rId7" Type="http://schemas.openxmlformats.org/officeDocument/2006/relationships/image" Target="../media/image31.png"/><Relationship Id="rId12" Type="http://schemas.openxmlformats.org/officeDocument/2006/relationships/image" Target="../media/image34.png"/><Relationship Id="rId17" Type="http://schemas.microsoft.com/office/2007/relationships/hdphoto" Target="../media/hdphoto9.wdp"/><Relationship Id="rId25" Type="http://schemas.microsoft.com/office/2007/relationships/hdphoto" Target="../media/hdphoto13.wdp"/><Relationship Id="rId2" Type="http://schemas.openxmlformats.org/officeDocument/2006/relationships/image" Target="../media/image7.png"/><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24" Type="http://schemas.openxmlformats.org/officeDocument/2006/relationships/image" Target="../media/image40.png"/><Relationship Id="rId5" Type="http://schemas.openxmlformats.org/officeDocument/2006/relationships/image" Target="../media/image30.png"/><Relationship Id="rId15" Type="http://schemas.microsoft.com/office/2007/relationships/hdphoto" Target="../media/hdphoto8.wdp"/><Relationship Id="rId23" Type="http://schemas.microsoft.com/office/2007/relationships/hdphoto" Target="../media/hdphoto12.wdp"/><Relationship Id="rId10" Type="http://schemas.openxmlformats.org/officeDocument/2006/relationships/image" Target="../media/image33.png"/><Relationship Id="rId19" Type="http://schemas.microsoft.com/office/2007/relationships/hdphoto" Target="../media/hdphoto10.wdp"/><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image" Target="../media/image35.png"/><Relationship Id="rId22" Type="http://schemas.openxmlformats.org/officeDocument/2006/relationships/image" Target="../media/image39.png"/><Relationship Id="rId27" Type="http://schemas.microsoft.com/office/2007/relationships/hdphoto" Target="../media/hdphoto14.wdp"/></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CCDF26-4F5F-3BDB-0C98-6BDC7DEC7E2C}"/>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58932E86-344F-4DB7-C0EC-3A3C5F0E8FC0}"/>
              </a:ext>
            </a:extLst>
          </p:cNvPr>
          <p:cNvSpPr>
            <a:spLocks noGrp="1"/>
          </p:cNvSpPr>
          <p:nvPr>
            <p:ph type="ctrTitle"/>
          </p:nvPr>
        </p:nvSpPr>
        <p:spPr>
          <a:xfrm>
            <a:off x="1523998" y="1452564"/>
            <a:ext cx="9144000" cy="1083695"/>
          </a:xfrm>
        </p:spPr>
        <p:txBody>
          <a:bodyPr>
            <a:normAutofit/>
          </a:bodyPr>
          <a:lstStyle/>
          <a:p>
            <a:r>
              <a:rPr lang="id-ID" sz="3200" dirty="0">
                <a:solidFill>
                  <a:srgbClr val="009AC7"/>
                </a:solidFill>
                <a:latin typeface="Franklin Gothic Demi" panose="020B0703020102020204" pitchFamily="34" charset="0"/>
              </a:rPr>
              <a:t>METODE PENGOPERASIAN</a:t>
            </a:r>
            <a:br>
              <a:rPr lang="id-ID" sz="3200" dirty="0">
                <a:solidFill>
                  <a:srgbClr val="009AC7"/>
                </a:solidFill>
                <a:latin typeface="Franklin Gothic Demi" panose="020B0703020102020204" pitchFamily="34" charset="0"/>
              </a:rPr>
            </a:br>
            <a:r>
              <a:rPr lang="id-ID" sz="3200" dirty="0">
                <a:solidFill>
                  <a:srgbClr val="009AC7"/>
                </a:solidFill>
                <a:latin typeface="Franklin Gothic Demi" panose="020B0703020102020204" pitchFamily="34" charset="0"/>
              </a:rPr>
              <a:t>PURSE SEINE (PUKAT CINCIN)</a:t>
            </a:r>
          </a:p>
        </p:txBody>
      </p:sp>
      <p:sp>
        <p:nvSpPr>
          <p:cNvPr id="3" name="Subtitle 2">
            <a:extLst>
              <a:ext uri="{FF2B5EF4-FFF2-40B4-BE49-F238E27FC236}">
                <a16:creationId xmlns:a16="http://schemas.microsoft.com/office/drawing/2014/main" id="{A2698C51-5982-B6A9-A77E-762E5191DBB7}"/>
              </a:ext>
            </a:extLst>
          </p:cNvPr>
          <p:cNvSpPr>
            <a:spLocks noGrp="1"/>
          </p:cNvSpPr>
          <p:nvPr>
            <p:ph type="subTitle" idx="1"/>
          </p:nvPr>
        </p:nvSpPr>
        <p:spPr>
          <a:xfrm>
            <a:off x="186739" y="3614170"/>
            <a:ext cx="4493080" cy="1393372"/>
          </a:xfrm>
        </p:spPr>
        <p:txBody>
          <a:bodyPr>
            <a:normAutofit fontScale="92500" lnSpcReduction="20000"/>
          </a:bodyPr>
          <a:lstStyle/>
          <a:p>
            <a:pPr algn="l"/>
            <a:r>
              <a:rPr lang="id-ID" sz="1800" dirty="0">
                <a:latin typeface="Franklin Gothic Book" panose="020B0503020102020204" pitchFamily="34" charset="0"/>
              </a:rPr>
              <a:t>Oleh:</a:t>
            </a:r>
          </a:p>
          <a:p>
            <a:pPr algn="l"/>
            <a:r>
              <a:rPr lang="id-ID" sz="1800" b="1" dirty="0">
                <a:latin typeface="Franklin Gothic Book" panose="020B0503020102020204" pitchFamily="34" charset="0"/>
              </a:rPr>
              <a:t>La Ode Khairum Mastu, S.Pi., M.Si.</a:t>
            </a:r>
          </a:p>
          <a:p>
            <a:pPr algn="l"/>
            <a:r>
              <a:rPr lang="id-ID" sz="1800" dirty="0">
                <a:latin typeface="Franklin Gothic Book" panose="020B0503020102020204" pitchFamily="34" charset="0"/>
              </a:rPr>
              <a:t>Program Studi Ilmu Perikanan</a:t>
            </a:r>
          </a:p>
          <a:p>
            <a:pPr algn="l"/>
            <a:r>
              <a:rPr lang="id-ID" sz="1800" dirty="0">
                <a:latin typeface="Franklin Gothic Book" panose="020B0503020102020204" pitchFamily="34" charset="0"/>
              </a:rPr>
              <a:t>Institut Teknologi dan Bisnis Muhammadiyah Wakatobi</a:t>
            </a:r>
          </a:p>
          <a:p>
            <a:pPr algn="l"/>
            <a:endParaRPr lang="id-ID" sz="1800" dirty="0">
              <a:latin typeface="Franklin Gothic Book" panose="020B0503020102020204" pitchFamily="34" charset="0"/>
            </a:endParaRPr>
          </a:p>
        </p:txBody>
      </p:sp>
      <p:sp>
        <p:nvSpPr>
          <p:cNvPr id="5" name="Subtitle 2">
            <a:extLst>
              <a:ext uri="{FF2B5EF4-FFF2-40B4-BE49-F238E27FC236}">
                <a16:creationId xmlns:a16="http://schemas.microsoft.com/office/drawing/2014/main" id="{0D883645-A60B-EAC4-0376-8BE1DB8F5D77}"/>
              </a:ext>
            </a:extLst>
          </p:cNvPr>
          <p:cNvSpPr txBox="1">
            <a:spLocks/>
          </p:cNvSpPr>
          <p:nvPr/>
        </p:nvSpPr>
        <p:spPr>
          <a:xfrm>
            <a:off x="3448047" y="1010328"/>
            <a:ext cx="5295901" cy="5283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dirty="0">
                <a:solidFill>
                  <a:srgbClr val="343555"/>
                </a:solidFill>
                <a:latin typeface="Franklin Gothic Demi" panose="020B0703020102020204" pitchFamily="34" charset="0"/>
              </a:rPr>
              <a:t>METODE PENANGKAPAN IKAN</a:t>
            </a:r>
          </a:p>
        </p:txBody>
      </p:sp>
      <p:sp>
        <p:nvSpPr>
          <p:cNvPr id="8" name="Subtitle 2">
            <a:extLst>
              <a:ext uri="{FF2B5EF4-FFF2-40B4-BE49-F238E27FC236}">
                <a16:creationId xmlns:a16="http://schemas.microsoft.com/office/drawing/2014/main" id="{9907EB57-AA21-558E-D272-C926FB78BACA}"/>
              </a:ext>
            </a:extLst>
          </p:cNvPr>
          <p:cNvSpPr txBox="1">
            <a:spLocks/>
          </p:cNvSpPr>
          <p:nvPr/>
        </p:nvSpPr>
        <p:spPr>
          <a:xfrm>
            <a:off x="10232495" y="197893"/>
            <a:ext cx="1755323" cy="439503"/>
          </a:xfrm>
          <a:prstGeom prst="rect">
            <a:avLst/>
          </a:prstGeom>
          <a:solidFill>
            <a:srgbClr val="343555"/>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id-ID" sz="2000" dirty="0">
                <a:solidFill>
                  <a:schemeClr val="bg1"/>
                </a:solidFill>
                <a:latin typeface="Franklin Gothic Demi" panose="020B0703020102020204" pitchFamily="34" charset="0"/>
              </a:rPr>
              <a:t>PERTEMUAN 5</a:t>
            </a:r>
          </a:p>
        </p:txBody>
      </p:sp>
      <p:grpSp>
        <p:nvGrpSpPr>
          <p:cNvPr id="12" name="Group 11">
            <a:extLst>
              <a:ext uri="{FF2B5EF4-FFF2-40B4-BE49-F238E27FC236}">
                <a16:creationId xmlns:a16="http://schemas.microsoft.com/office/drawing/2014/main" id="{7E72E4C2-3FC1-A98C-EAC4-9E14D4777EAD}"/>
              </a:ext>
            </a:extLst>
          </p:cNvPr>
          <p:cNvGrpSpPr/>
          <p:nvPr/>
        </p:nvGrpSpPr>
        <p:grpSpPr>
          <a:xfrm>
            <a:off x="186739" y="48495"/>
            <a:ext cx="1231124" cy="621704"/>
            <a:chOff x="5246397" y="197893"/>
            <a:chExt cx="1982235" cy="966287"/>
          </a:xfrm>
        </p:grpSpPr>
        <p:pic>
          <p:nvPicPr>
            <p:cNvPr id="13" name="Picture 12">
              <a:extLst>
                <a:ext uri="{FF2B5EF4-FFF2-40B4-BE49-F238E27FC236}">
                  <a16:creationId xmlns:a16="http://schemas.microsoft.com/office/drawing/2014/main" id="{525ACA83-EB1A-6CDD-CA5D-347F33044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070" y="197893"/>
              <a:ext cx="934562" cy="966287"/>
            </a:xfrm>
            <a:prstGeom prst="rect">
              <a:avLst/>
            </a:prstGeom>
          </p:spPr>
        </p:pic>
        <p:pic>
          <p:nvPicPr>
            <p:cNvPr id="14" name="Picture 2" descr="Logo Universitas Muhammadiyah Kendari (UMK)">
              <a:extLst>
                <a:ext uri="{FF2B5EF4-FFF2-40B4-BE49-F238E27FC236}">
                  <a16:creationId xmlns:a16="http://schemas.microsoft.com/office/drawing/2014/main" id="{68526DC0-9248-81E9-8295-132F61590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397" y="197893"/>
              <a:ext cx="934562" cy="96052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Google Shape;99;p1">
            <a:extLst>
              <a:ext uri="{FF2B5EF4-FFF2-40B4-BE49-F238E27FC236}">
                <a16:creationId xmlns:a16="http://schemas.microsoft.com/office/drawing/2014/main" id="{27A5677A-A893-4511-7AE6-9B58AC26CE2A}"/>
              </a:ext>
            </a:extLst>
          </p:cNvPr>
          <p:cNvSpPr/>
          <p:nvPr/>
        </p:nvSpPr>
        <p:spPr>
          <a:xfrm>
            <a:off x="1417863" y="48495"/>
            <a:ext cx="4493080" cy="728140"/>
          </a:xfrm>
          <a:custGeom>
            <a:avLst/>
            <a:gdLst/>
            <a:ahLst/>
            <a:cxnLst/>
            <a:rect l="l" t="t" r="r" b="b"/>
            <a:pathLst>
              <a:path w="7539206" h="930933" extrusionOk="0">
                <a:moveTo>
                  <a:pt x="0" y="0"/>
                </a:moveTo>
                <a:lnTo>
                  <a:pt x="7539205" y="0"/>
                </a:lnTo>
                <a:lnTo>
                  <a:pt x="7539205" y="930933"/>
                </a:lnTo>
                <a:lnTo>
                  <a:pt x="0" y="930933"/>
                </a:lnTo>
                <a:lnTo>
                  <a:pt x="0" y="0"/>
                </a:lnTo>
                <a:close/>
              </a:path>
            </a:pathLst>
          </a:custGeom>
          <a:blipFill rotWithShape="1">
            <a:blip r:embed="rId5">
              <a:alphaModFix/>
            </a:blip>
            <a:stretch>
              <a:fillRect t="-892851" r="-124094"/>
            </a:stretch>
          </a:blipFill>
          <a:ln>
            <a:noFill/>
          </a:ln>
        </p:spPr>
      </p:sp>
    </p:spTree>
    <p:extLst>
      <p:ext uri="{BB962C8B-B14F-4D97-AF65-F5344CB8AC3E}">
        <p14:creationId xmlns:p14="http://schemas.microsoft.com/office/powerpoint/2010/main" val="518075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9D511-79CE-51A1-9306-9D7E4693C689}"/>
              </a:ext>
            </a:extLst>
          </p:cNvPr>
          <p:cNvPicPr>
            <a:picLocks noChangeAspect="1"/>
          </p:cNvPicPr>
          <p:nvPr/>
        </p:nvPicPr>
        <p:blipFill rotWithShape="1">
          <a:blip r:embed="rId2"/>
          <a:srcRect t="19074"/>
          <a:stretch/>
        </p:blipFill>
        <p:spPr>
          <a:xfrm>
            <a:off x="0" y="0"/>
            <a:ext cx="12192000" cy="6858000"/>
          </a:xfrm>
          <a:prstGeom prst="rect">
            <a:avLst/>
          </a:prstGeom>
        </p:spPr>
      </p:pic>
      <p:sp>
        <p:nvSpPr>
          <p:cNvPr id="5" name="Subtitle 2">
            <a:extLst>
              <a:ext uri="{FF2B5EF4-FFF2-40B4-BE49-F238E27FC236}">
                <a16:creationId xmlns:a16="http://schemas.microsoft.com/office/drawing/2014/main" id="{36A6CE49-FC80-D312-293C-D93E33D0FDA5}"/>
              </a:ext>
            </a:extLst>
          </p:cNvPr>
          <p:cNvSpPr txBox="1">
            <a:spLocks/>
          </p:cNvSpPr>
          <p:nvPr/>
        </p:nvSpPr>
        <p:spPr>
          <a:xfrm>
            <a:off x="389161" y="928913"/>
            <a:ext cx="10037539" cy="528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id-ID" sz="1800" b="1" dirty="0">
                <a:latin typeface="Franklin Gothic Book" panose="020B0503020102020204" pitchFamily="34" charset="0"/>
              </a:rPr>
              <a:t>Keuntungan Penggunaan Purse Seine:</a:t>
            </a:r>
          </a:p>
        </p:txBody>
      </p:sp>
      <p:sp>
        <p:nvSpPr>
          <p:cNvPr id="6" name="Subtitle 2">
            <a:extLst>
              <a:ext uri="{FF2B5EF4-FFF2-40B4-BE49-F238E27FC236}">
                <a16:creationId xmlns:a16="http://schemas.microsoft.com/office/drawing/2014/main" id="{92E90CD3-2198-AB0C-83FB-A7671B409C77}"/>
              </a:ext>
            </a:extLst>
          </p:cNvPr>
          <p:cNvSpPr txBox="1">
            <a:spLocks/>
          </p:cNvSpPr>
          <p:nvPr/>
        </p:nvSpPr>
        <p:spPr>
          <a:xfrm>
            <a:off x="389161" y="400526"/>
            <a:ext cx="7437668" cy="528387"/>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Keuntungan dan Kekurangan Penggunaan Purse Seine</a:t>
            </a:r>
          </a:p>
        </p:txBody>
      </p:sp>
      <p:sp>
        <p:nvSpPr>
          <p:cNvPr id="9" name="Subtitle 2">
            <a:extLst>
              <a:ext uri="{FF2B5EF4-FFF2-40B4-BE49-F238E27FC236}">
                <a16:creationId xmlns:a16="http://schemas.microsoft.com/office/drawing/2014/main" id="{216CDD5F-8B39-5D07-F98E-7A031722C2FE}"/>
              </a:ext>
            </a:extLst>
          </p:cNvPr>
          <p:cNvSpPr txBox="1">
            <a:spLocks/>
          </p:cNvSpPr>
          <p:nvPr/>
        </p:nvSpPr>
        <p:spPr>
          <a:xfrm>
            <a:off x="650418" y="1585940"/>
            <a:ext cx="8504468" cy="18430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id-ID" altLang="id-ID" sz="1800" b="1" i="0" u="none" strike="noStrike" cap="none" normalizeH="0" baseline="0" dirty="0">
                <a:ln>
                  <a:noFill/>
                </a:ln>
                <a:solidFill>
                  <a:schemeClr val="tx1"/>
                </a:solidFill>
                <a:effectLst/>
                <a:latin typeface="Franklin Gothic Book" panose="020B0503020102020204" pitchFamily="34" charset="0"/>
              </a:rPr>
              <a:t>Efisien:</a:t>
            </a:r>
            <a:r>
              <a:rPr kumimoji="0" lang="id-ID" altLang="id-ID" sz="1800" b="0" i="0" u="none" strike="noStrike" cap="none" normalizeH="0" baseline="0" dirty="0">
                <a:ln>
                  <a:noFill/>
                </a:ln>
                <a:solidFill>
                  <a:schemeClr val="tx1"/>
                </a:solidFill>
                <a:effectLst/>
                <a:latin typeface="Franklin Gothic Book" panose="020B0503020102020204" pitchFamily="34" charset="0"/>
              </a:rPr>
              <a:t> Dapat menangkap ikan dalam jumlah yang sangat banyak dalam sekali operasi.</a:t>
            </a:r>
          </a:p>
          <a:p>
            <a:pPr marL="457200" marR="0" lvl="0"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id-ID" altLang="id-ID" sz="1800" b="1" i="0" u="none" strike="noStrike" cap="none" normalizeH="0" baseline="0" dirty="0">
                <a:ln>
                  <a:noFill/>
                </a:ln>
                <a:solidFill>
                  <a:schemeClr val="tx1"/>
                </a:solidFill>
                <a:effectLst/>
                <a:latin typeface="Franklin Gothic Book" panose="020B0503020102020204" pitchFamily="34" charset="0"/>
              </a:rPr>
              <a:t>Selektif:</a:t>
            </a:r>
            <a:r>
              <a:rPr kumimoji="0" lang="id-ID" altLang="id-ID" sz="1800" b="0" i="0" u="none" strike="noStrike" cap="none" normalizeH="0" baseline="0" dirty="0">
                <a:ln>
                  <a:noFill/>
                </a:ln>
                <a:solidFill>
                  <a:schemeClr val="tx1"/>
                </a:solidFill>
                <a:effectLst/>
                <a:latin typeface="Franklin Gothic Book" panose="020B0503020102020204" pitchFamily="34" charset="0"/>
              </a:rPr>
              <a:t> Dapat disesuaikan ukuran matanya untuk menangkap jenis ikan tertentu.</a:t>
            </a:r>
          </a:p>
          <a:p>
            <a:pPr marL="457200" marR="0" lvl="0" indent="-457200" algn="l" defTabSz="914400" rtl="0" eaLnBrk="0" fontAlgn="base" latinLnBrk="0" hangingPunct="0">
              <a:lnSpc>
                <a:spcPct val="100000"/>
              </a:lnSpc>
              <a:spcBef>
                <a:spcPct val="0"/>
              </a:spcBef>
              <a:spcAft>
                <a:spcPct val="0"/>
              </a:spcAft>
              <a:buClrTx/>
              <a:buSzTx/>
              <a:buFont typeface="+mj-lt"/>
              <a:buAutoNum type="alphaLcPeriod"/>
              <a:tabLst/>
            </a:pPr>
            <a:r>
              <a:rPr kumimoji="0" lang="id-ID" altLang="id-ID" sz="1800" b="1" i="0" u="none" strike="noStrike" cap="none" normalizeH="0" baseline="0" dirty="0">
                <a:ln>
                  <a:noFill/>
                </a:ln>
                <a:solidFill>
                  <a:schemeClr val="tx1"/>
                </a:solidFill>
                <a:effectLst/>
                <a:latin typeface="Franklin Gothic Book" panose="020B0503020102020204" pitchFamily="34" charset="0"/>
              </a:rPr>
              <a:t>Relatif murah:</a:t>
            </a:r>
            <a:r>
              <a:rPr kumimoji="0" lang="id-ID" altLang="id-ID" sz="1800" b="0" i="0" u="none" strike="noStrike" cap="none" normalizeH="0" baseline="0" dirty="0">
                <a:ln>
                  <a:noFill/>
                </a:ln>
                <a:solidFill>
                  <a:schemeClr val="tx1"/>
                </a:solidFill>
                <a:effectLst/>
                <a:latin typeface="Franklin Gothic Book" panose="020B0503020102020204" pitchFamily="34" charset="0"/>
              </a:rPr>
              <a:t> Biaya operasionalnya relatif lebih murah dibandingkan dengan alat tangkap lainnya. </a:t>
            </a:r>
          </a:p>
        </p:txBody>
      </p:sp>
      <p:sp>
        <p:nvSpPr>
          <p:cNvPr id="4" name="Subtitle 2">
            <a:extLst>
              <a:ext uri="{FF2B5EF4-FFF2-40B4-BE49-F238E27FC236}">
                <a16:creationId xmlns:a16="http://schemas.microsoft.com/office/drawing/2014/main" id="{D3D5826D-5787-9217-43AE-7926A820FA8A}"/>
              </a:ext>
            </a:extLst>
          </p:cNvPr>
          <p:cNvSpPr txBox="1">
            <a:spLocks/>
          </p:cNvSpPr>
          <p:nvPr/>
        </p:nvSpPr>
        <p:spPr>
          <a:xfrm>
            <a:off x="389161" y="3620369"/>
            <a:ext cx="10037539" cy="528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id-ID" sz="1800" b="1" dirty="0">
                <a:latin typeface="Franklin Gothic Book" panose="020B0503020102020204" pitchFamily="34" charset="0"/>
              </a:rPr>
              <a:t>Kekurangan Penggunaan Purse Seine:</a:t>
            </a:r>
          </a:p>
        </p:txBody>
      </p:sp>
      <p:sp>
        <p:nvSpPr>
          <p:cNvPr id="8" name="Subtitle 2">
            <a:extLst>
              <a:ext uri="{FF2B5EF4-FFF2-40B4-BE49-F238E27FC236}">
                <a16:creationId xmlns:a16="http://schemas.microsoft.com/office/drawing/2014/main" id="{ED779B41-EA70-8C96-586C-A2018FC4755B}"/>
              </a:ext>
            </a:extLst>
          </p:cNvPr>
          <p:cNvSpPr txBox="1">
            <a:spLocks/>
          </p:cNvSpPr>
          <p:nvPr/>
        </p:nvSpPr>
        <p:spPr>
          <a:xfrm>
            <a:off x="650417" y="4157650"/>
            <a:ext cx="8765725" cy="19582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0"/>
              </a:spcBef>
              <a:spcAft>
                <a:spcPct val="0"/>
              </a:spcAft>
              <a:buClrTx/>
              <a:buSzTx/>
              <a:buFont typeface="+mj-lt"/>
              <a:buAutoNum type="alphaLcPeriod"/>
              <a:tabLst/>
            </a:pPr>
            <a:r>
              <a:rPr kumimoji="0" lang="id-ID" altLang="id-ID" sz="1800" b="1" i="0" u="none" strike="noStrike" cap="none" normalizeH="0" baseline="0" dirty="0">
                <a:ln>
                  <a:noFill/>
                </a:ln>
                <a:solidFill>
                  <a:schemeClr val="tx1"/>
                </a:solidFill>
                <a:effectLst/>
                <a:latin typeface="Franklin Gothic Book" panose="020B0503020102020204" pitchFamily="34" charset="0"/>
              </a:rPr>
              <a:t>Tidak selektif:</a:t>
            </a:r>
            <a:r>
              <a:rPr kumimoji="0" lang="id-ID" altLang="id-ID" sz="1800" b="0" i="0" u="none" strike="noStrike" cap="none" normalizeH="0" baseline="0" dirty="0">
                <a:ln>
                  <a:noFill/>
                </a:ln>
                <a:solidFill>
                  <a:schemeClr val="tx1"/>
                </a:solidFill>
                <a:effectLst/>
                <a:latin typeface="Franklin Gothic Book" panose="020B0503020102020204" pitchFamily="34" charset="0"/>
              </a:rPr>
              <a:t> Dapat menangkap ikan yang tidak menjadi target penangkapan (</a:t>
            </a:r>
            <a:r>
              <a:rPr kumimoji="0" lang="id-ID" altLang="id-ID" sz="1800" b="0" i="1" u="none" strike="noStrike" cap="none" normalizeH="0" baseline="0" dirty="0">
                <a:ln>
                  <a:noFill/>
                </a:ln>
                <a:solidFill>
                  <a:schemeClr val="tx1"/>
                </a:solidFill>
                <a:effectLst/>
                <a:latin typeface="Franklin Gothic Book" panose="020B0503020102020204" pitchFamily="34" charset="0"/>
              </a:rPr>
              <a:t>bycatch</a:t>
            </a:r>
            <a:r>
              <a:rPr kumimoji="0" lang="id-ID" altLang="id-ID" sz="1800" b="0" i="0" u="none" strike="noStrike" cap="none" normalizeH="0" baseline="0" dirty="0">
                <a:ln>
                  <a:noFill/>
                </a:ln>
                <a:solidFill>
                  <a:schemeClr val="tx1"/>
                </a:solidFill>
                <a:effectLst/>
                <a:latin typeface="Franklin Gothic Book" panose="020B0503020102020204"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mj-lt"/>
              <a:buAutoNum type="alphaLcPeriod"/>
              <a:tabLst/>
            </a:pPr>
            <a:r>
              <a:rPr kumimoji="0" lang="id-ID" altLang="id-ID" sz="1800" b="1" i="0" u="none" strike="noStrike" cap="none" normalizeH="0" baseline="0" dirty="0">
                <a:ln>
                  <a:noFill/>
                </a:ln>
                <a:solidFill>
                  <a:schemeClr val="tx1"/>
                </a:solidFill>
                <a:effectLst/>
                <a:latin typeface="Franklin Gothic Book" panose="020B0503020102020204" pitchFamily="34" charset="0"/>
              </a:rPr>
              <a:t>Berpotensi merusak lingkungan:</a:t>
            </a:r>
            <a:r>
              <a:rPr kumimoji="0" lang="id-ID" altLang="id-ID" sz="1800" b="0" i="0" u="none" strike="noStrike" cap="none" normalizeH="0" baseline="0" dirty="0">
                <a:ln>
                  <a:noFill/>
                </a:ln>
                <a:solidFill>
                  <a:schemeClr val="tx1"/>
                </a:solidFill>
                <a:effectLst/>
                <a:latin typeface="Franklin Gothic Book" panose="020B0503020102020204" pitchFamily="34" charset="0"/>
              </a:rPr>
              <a:t> dapat merusak habitat laut dan mengganggu ekosistem, jika dioperasikan pada perairan dangkal</a:t>
            </a:r>
          </a:p>
          <a:p>
            <a:pPr marL="342900" marR="0" lvl="0" indent="-342900" algn="l" defTabSz="914400" rtl="0" eaLnBrk="0" fontAlgn="base" latinLnBrk="0" hangingPunct="0">
              <a:lnSpc>
                <a:spcPct val="100000"/>
              </a:lnSpc>
              <a:spcBef>
                <a:spcPct val="0"/>
              </a:spcBef>
              <a:spcAft>
                <a:spcPct val="0"/>
              </a:spcAft>
              <a:buClrTx/>
              <a:buSzTx/>
              <a:buFont typeface="+mj-lt"/>
              <a:buAutoNum type="alphaLcPeriod"/>
              <a:tabLst/>
            </a:pPr>
            <a:r>
              <a:rPr kumimoji="0" lang="id-ID" altLang="id-ID" sz="1800" b="1" i="0" u="none" strike="noStrike" cap="none" normalizeH="0" baseline="0" dirty="0">
                <a:ln>
                  <a:noFill/>
                </a:ln>
                <a:solidFill>
                  <a:schemeClr val="tx1"/>
                </a:solidFill>
                <a:effectLst/>
                <a:latin typeface="Franklin Gothic Book" panose="020B0503020102020204" pitchFamily="34" charset="0"/>
              </a:rPr>
              <a:t>Berpotensi menyebabkan overfishing:</a:t>
            </a:r>
            <a:r>
              <a:rPr kumimoji="0" lang="id-ID" altLang="id-ID" sz="1800" b="0" i="0" u="none" strike="noStrike" cap="none" normalizeH="0" baseline="0" dirty="0">
                <a:ln>
                  <a:noFill/>
                </a:ln>
                <a:solidFill>
                  <a:schemeClr val="tx1"/>
                </a:solidFill>
                <a:effectLst/>
                <a:latin typeface="Franklin Gothic Book" panose="020B0503020102020204" pitchFamily="34" charset="0"/>
              </a:rPr>
              <a:t> Jika penangkapan dilakukan secara berlebihan, dapat menyebabkan penurunan populasi ikan. </a:t>
            </a:r>
          </a:p>
        </p:txBody>
      </p:sp>
    </p:spTree>
    <p:extLst>
      <p:ext uri="{BB962C8B-B14F-4D97-AF65-F5344CB8AC3E}">
        <p14:creationId xmlns:p14="http://schemas.microsoft.com/office/powerpoint/2010/main" val="1607112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3C5C87-C4EB-15AF-62F7-6E96877385CD}"/>
              </a:ext>
            </a:extLst>
          </p:cNvPr>
          <p:cNvPicPr>
            <a:picLocks noChangeAspect="1"/>
          </p:cNvPicPr>
          <p:nvPr/>
        </p:nvPicPr>
        <p:blipFill>
          <a:blip r:embed="rId2"/>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58932E86-344F-4DB7-C0EC-3A3C5F0E8FC0}"/>
              </a:ext>
            </a:extLst>
          </p:cNvPr>
          <p:cNvSpPr>
            <a:spLocks noGrp="1"/>
          </p:cNvSpPr>
          <p:nvPr>
            <p:ph type="ctrTitle"/>
          </p:nvPr>
        </p:nvSpPr>
        <p:spPr>
          <a:xfrm>
            <a:off x="968828" y="1981200"/>
            <a:ext cx="6716485" cy="1447800"/>
          </a:xfrm>
        </p:spPr>
        <p:txBody>
          <a:bodyPr>
            <a:normAutofit/>
          </a:bodyPr>
          <a:lstStyle/>
          <a:p>
            <a:r>
              <a:rPr lang="id-ID" sz="4000" dirty="0">
                <a:solidFill>
                  <a:srgbClr val="343555"/>
                </a:solidFill>
                <a:latin typeface="Franklin Gothic Demi" panose="020B0703020102020204" pitchFamily="34" charset="0"/>
              </a:rPr>
              <a:t>TAHAPAN PENGOPERASIAN</a:t>
            </a:r>
            <a:br>
              <a:rPr lang="id-ID" sz="4000" dirty="0">
                <a:solidFill>
                  <a:srgbClr val="343555"/>
                </a:solidFill>
                <a:latin typeface="Franklin Gothic Demi" panose="020B0703020102020204" pitchFamily="34" charset="0"/>
              </a:rPr>
            </a:br>
            <a:r>
              <a:rPr lang="id-ID" sz="4000" dirty="0">
                <a:solidFill>
                  <a:srgbClr val="343555"/>
                </a:solidFill>
                <a:latin typeface="Franklin Gothic Demi" panose="020B0703020102020204" pitchFamily="34" charset="0"/>
              </a:rPr>
              <a:t>PURSE SEINE</a:t>
            </a:r>
          </a:p>
        </p:txBody>
      </p:sp>
    </p:spTree>
    <p:extLst>
      <p:ext uri="{BB962C8B-B14F-4D97-AF65-F5344CB8AC3E}">
        <p14:creationId xmlns:p14="http://schemas.microsoft.com/office/powerpoint/2010/main" val="438234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A7A2C2-04DC-94EA-C01C-1F78EA8AD23F}"/>
              </a:ext>
            </a:extLst>
          </p:cNvPr>
          <p:cNvPicPr>
            <a:picLocks noChangeAspect="1"/>
          </p:cNvPicPr>
          <p:nvPr/>
        </p:nvPicPr>
        <p:blipFill rotWithShape="1">
          <a:blip r:embed="rId2"/>
          <a:srcRect t="45598" b="1"/>
          <a:stretch/>
        </p:blipFill>
        <p:spPr>
          <a:xfrm>
            <a:off x="0" y="0"/>
            <a:ext cx="12192000" cy="6857999"/>
          </a:xfrm>
          <a:prstGeom prst="rect">
            <a:avLst/>
          </a:prstGeom>
        </p:spPr>
      </p:pic>
      <p:sp>
        <p:nvSpPr>
          <p:cNvPr id="3" name="Subtitle 2">
            <a:extLst>
              <a:ext uri="{FF2B5EF4-FFF2-40B4-BE49-F238E27FC236}">
                <a16:creationId xmlns:a16="http://schemas.microsoft.com/office/drawing/2014/main" id="{A2698C51-5982-B6A9-A77E-762E5191DBB7}"/>
              </a:ext>
            </a:extLst>
          </p:cNvPr>
          <p:cNvSpPr>
            <a:spLocks noGrp="1"/>
          </p:cNvSpPr>
          <p:nvPr>
            <p:ph type="subTitle" idx="1"/>
          </p:nvPr>
        </p:nvSpPr>
        <p:spPr>
          <a:xfrm>
            <a:off x="668202" y="1532987"/>
            <a:ext cx="3664857" cy="1393372"/>
          </a:xfrm>
        </p:spPr>
        <p:txBody>
          <a:bodyPr>
            <a:noAutofit/>
          </a:bodyPr>
          <a:lstStyle/>
          <a:p>
            <a:pPr algn="l">
              <a:lnSpc>
                <a:spcPct val="100000"/>
              </a:lnSpc>
              <a:spcBef>
                <a:spcPts val="0"/>
              </a:spcBef>
            </a:pPr>
            <a:r>
              <a:rPr lang="id-ID" sz="2000" dirty="0">
                <a:latin typeface="Franklin Gothic Book" panose="020B0503020102020204" pitchFamily="34" charset="0"/>
              </a:rPr>
              <a:t>Prinsip menangkap ikan dengan purse seine adalah </a:t>
            </a:r>
            <a:r>
              <a:rPr lang="id-ID" sz="2000" b="1" dirty="0">
                <a:solidFill>
                  <a:srgbClr val="009AC7"/>
                </a:solidFill>
                <a:latin typeface="Franklin Gothic Book" panose="020B0503020102020204" pitchFamily="34" charset="0"/>
              </a:rPr>
              <a:t>melingkari gerombolan ikan dengan</a:t>
            </a:r>
          </a:p>
          <a:p>
            <a:pPr algn="l">
              <a:lnSpc>
                <a:spcPct val="100000"/>
              </a:lnSpc>
              <a:spcBef>
                <a:spcPts val="0"/>
              </a:spcBef>
            </a:pPr>
            <a:r>
              <a:rPr lang="id-ID" sz="2000" b="1" dirty="0">
                <a:solidFill>
                  <a:srgbClr val="009AC7"/>
                </a:solidFill>
                <a:latin typeface="Franklin Gothic Book" panose="020B0503020102020204" pitchFamily="34" charset="0"/>
              </a:rPr>
              <a:t>jaring</a:t>
            </a:r>
            <a:r>
              <a:rPr lang="id-ID" sz="2000" dirty="0">
                <a:latin typeface="Franklin Gothic Book" panose="020B0503020102020204" pitchFamily="34" charset="0"/>
              </a:rPr>
              <a:t>, sehingga jaring tersebut membentuk dinding vertikal, dengan demikian gerakan ikan ke arah vertikal dan ke arah horizontal dapat dihalangi. Setelah itu bagian bawah jaring dikerucutkan untuk mencegah ikan lari ke arah bawah jaring</a:t>
            </a:r>
          </a:p>
        </p:txBody>
      </p:sp>
      <p:sp>
        <p:nvSpPr>
          <p:cNvPr id="5" name="Subtitle 2">
            <a:extLst>
              <a:ext uri="{FF2B5EF4-FFF2-40B4-BE49-F238E27FC236}">
                <a16:creationId xmlns:a16="http://schemas.microsoft.com/office/drawing/2014/main" id="{0D883645-A60B-EAC4-0376-8BE1DB8F5D77}"/>
              </a:ext>
            </a:extLst>
          </p:cNvPr>
          <p:cNvSpPr txBox="1">
            <a:spLocks/>
          </p:cNvSpPr>
          <p:nvPr/>
        </p:nvSpPr>
        <p:spPr>
          <a:xfrm>
            <a:off x="653143" y="461274"/>
            <a:ext cx="5442857" cy="47100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Prinsip Dasar Metode Operasi Purse Seine</a:t>
            </a:r>
          </a:p>
        </p:txBody>
      </p:sp>
      <p:pic>
        <p:nvPicPr>
          <p:cNvPr id="6" name="Picture 5">
            <a:extLst>
              <a:ext uri="{FF2B5EF4-FFF2-40B4-BE49-F238E27FC236}">
                <a16:creationId xmlns:a16="http://schemas.microsoft.com/office/drawing/2014/main" id="{780AB6E3-552C-992B-5ACE-4B5A8922FA8A}"/>
              </a:ext>
            </a:extLst>
          </p:cNvPr>
          <p:cNvPicPr>
            <a:picLocks noChangeAspect="1"/>
          </p:cNvPicPr>
          <p:nvPr/>
        </p:nvPicPr>
        <p:blipFill rotWithShape="1">
          <a:blip r:embed="rId3"/>
          <a:srcRect r="55044" b="69227"/>
          <a:stretch/>
        </p:blipFill>
        <p:spPr>
          <a:xfrm>
            <a:off x="4630600" y="1571585"/>
            <a:ext cx="3395802" cy="2084117"/>
          </a:xfrm>
          <a:prstGeom prst="rect">
            <a:avLst/>
          </a:prstGeom>
        </p:spPr>
      </p:pic>
      <p:pic>
        <p:nvPicPr>
          <p:cNvPr id="7" name="Picture 6">
            <a:extLst>
              <a:ext uri="{FF2B5EF4-FFF2-40B4-BE49-F238E27FC236}">
                <a16:creationId xmlns:a16="http://schemas.microsoft.com/office/drawing/2014/main" id="{E13DE609-B80E-668F-12DE-7E2452217A4A}"/>
              </a:ext>
            </a:extLst>
          </p:cNvPr>
          <p:cNvPicPr>
            <a:picLocks noChangeAspect="1"/>
          </p:cNvPicPr>
          <p:nvPr/>
        </p:nvPicPr>
        <p:blipFill rotWithShape="1">
          <a:blip r:embed="rId3"/>
          <a:srcRect l="54132" t="-397" r="2058" b="48672"/>
          <a:stretch/>
        </p:blipFill>
        <p:spPr>
          <a:xfrm>
            <a:off x="8621483" y="1798438"/>
            <a:ext cx="3309257" cy="2468761"/>
          </a:xfrm>
          <a:prstGeom prst="rect">
            <a:avLst/>
          </a:prstGeom>
        </p:spPr>
      </p:pic>
      <p:pic>
        <p:nvPicPr>
          <p:cNvPr id="8" name="Picture 7">
            <a:extLst>
              <a:ext uri="{FF2B5EF4-FFF2-40B4-BE49-F238E27FC236}">
                <a16:creationId xmlns:a16="http://schemas.microsoft.com/office/drawing/2014/main" id="{1FD3CC08-8DAA-67F0-DC46-965B8EB84158}"/>
              </a:ext>
            </a:extLst>
          </p:cNvPr>
          <p:cNvPicPr>
            <a:picLocks noChangeAspect="1"/>
          </p:cNvPicPr>
          <p:nvPr/>
        </p:nvPicPr>
        <p:blipFill rotWithShape="1">
          <a:blip r:embed="rId3"/>
          <a:srcRect l="1" t="55742" r="55044" b="-673"/>
          <a:stretch/>
        </p:blipFill>
        <p:spPr>
          <a:xfrm>
            <a:off x="8578210" y="4610100"/>
            <a:ext cx="3395802" cy="2144486"/>
          </a:xfrm>
          <a:prstGeom prst="rect">
            <a:avLst/>
          </a:prstGeom>
        </p:spPr>
      </p:pic>
      <p:pic>
        <p:nvPicPr>
          <p:cNvPr id="9" name="Picture 8">
            <a:extLst>
              <a:ext uri="{FF2B5EF4-FFF2-40B4-BE49-F238E27FC236}">
                <a16:creationId xmlns:a16="http://schemas.microsoft.com/office/drawing/2014/main" id="{8B5362CA-F3A2-2DB1-D52B-B248AE2C3756}"/>
              </a:ext>
            </a:extLst>
          </p:cNvPr>
          <p:cNvPicPr>
            <a:picLocks noChangeAspect="1"/>
          </p:cNvPicPr>
          <p:nvPr/>
        </p:nvPicPr>
        <p:blipFill rotWithShape="1">
          <a:blip r:embed="rId3"/>
          <a:srcRect l="54907" t="58936" r="1284" b="1619"/>
          <a:stretch/>
        </p:blipFill>
        <p:spPr>
          <a:xfrm>
            <a:off x="4630600" y="4610100"/>
            <a:ext cx="3395802" cy="2144486"/>
          </a:xfrm>
          <a:prstGeom prst="rect">
            <a:avLst/>
          </a:prstGeom>
        </p:spPr>
      </p:pic>
      <p:sp>
        <p:nvSpPr>
          <p:cNvPr id="10" name="Arrow: Right 9">
            <a:extLst>
              <a:ext uri="{FF2B5EF4-FFF2-40B4-BE49-F238E27FC236}">
                <a16:creationId xmlns:a16="http://schemas.microsoft.com/office/drawing/2014/main" id="{7EF321B6-1F69-9F94-0810-04DEA28E6404}"/>
              </a:ext>
            </a:extLst>
          </p:cNvPr>
          <p:cNvSpPr/>
          <p:nvPr/>
        </p:nvSpPr>
        <p:spPr>
          <a:xfrm>
            <a:off x="8026402" y="2797629"/>
            <a:ext cx="551808" cy="1287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Arrow: Right 10">
            <a:extLst>
              <a:ext uri="{FF2B5EF4-FFF2-40B4-BE49-F238E27FC236}">
                <a16:creationId xmlns:a16="http://schemas.microsoft.com/office/drawing/2014/main" id="{64B85DA4-17FB-7D43-6A36-DD27854ED649}"/>
              </a:ext>
            </a:extLst>
          </p:cNvPr>
          <p:cNvSpPr/>
          <p:nvPr/>
        </p:nvSpPr>
        <p:spPr>
          <a:xfrm rot="5400000">
            <a:off x="9790024" y="4411526"/>
            <a:ext cx="551808" cy="1287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Arrow: Right 11">
            <a:extLst>
              <a:ext uri="{FF2B5EF4-FFF2-40B4-BE49-F238E27FC236}">
                <a16:creationId xmlns:a16="http://schemas.microsoft.com/office/drawing/2014/main" id="{E0447766-C332-028C-EC4B-44881F2C78C8}"/>
              </a:ext>
            </a:extLst>
          </p:cNvPr>
          <p:cNvSpPr/>
          <p:nvPr/>
        </p:nvSpPr>
        <p:spPr>
          <a:xfrm rot="10800000">
            <a:off x="7918079" y="5617978"/>
            <a:ext cx="551808" cy="1287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555613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EBE43D-5558-DE15-58A7-72E8F975FBD4}"/>
              </a:ext>
            </a:extLst>
          </p:cNvPr>
          <p:cNvPicPr>
            <a:picLocks noChangeAspect="1"/>
          </p:cNvPicPr>
          <p:nvPr/>
        </p:nvPicPr>
        <p:blipFill rotWithShape="1">
          <a:blip r:embed="rId2"/>
          <a:srcRect t="19075" b="18421"/>
          <a:stretch/>
        </p:blipFill>
        <p:spPr>
          <a:xfrm>
            <a:off x="0" y="0"/>
            <a:ext cx="12192000" cy="6858000"/>
          </a:xfrm>
          <a:prstGeom prst="rect">
            <a:avLst/>
          </a:prstGeom>
        </p:spPr>
      </p:pic>
      <p:sp>
        <p:nvSpPr>
          <p:cNvPr id="3" name="Subtitle 2">
            <a:extLst>
              <a:ext uri="{FF2B5EF4-FFF2-40B4-BE49-F238E27FC236}">
                <a16:creationId xmlns:a16="http://schemas.microsoft.com/office/drawing/2014/main" id="{A2698C51-5982-B6A9-A77E-762E5191DBB7}"/>
              </a:ext>
            </a:extLst>
          </p:cNvPr>
          <p:cNvSpPr>
            <a:spLocks noGrp="1"/>
          </p:cNvSpPr>
          <p:nvPr>
            <p:ph type="subTitle" idx="1"/>
          </p:nvPr>
        </p:nvSpPr>
        <p:spPr>
          <a:xfrm>
            <a:off x="653143" y="1044944"/>
            <a:ext cx="10091057" cy="720356"/>
          </a:xfrm>
        </p:spPr>
        <p:txBody>
          <a:bodyPr>
            <a:noAutofit/>
          </a:bodyPr>
          <a:lstStyle/>
          <a:p>
            <a:pPr algn="l">
              <a:lnSpc>
                <a:spcPct val="100000"/>
              </a:lnSpc>
              <a:spcBef>
                <a:spcPts val="0"/>
              </a:spcBef>
            </a:pPr>
            <a:r>
              <a:rPr lang="id-ID" sz="2000" dirty="0">
                <a:latin typeface="Franklin Gothic Book" panose="020B0503020102020204" pitchFamily="34" charset="0"/>
              </a:rPr>
              <a:t>Penentuan daerah pangkapan ikan dengan alat tangkap purse seine dapat memperhatikan syarat-syarat sebagai berikut:</a:t>
            </a:r>
          </a:p>
        </p:txBody>
      </p:sp>
      <p:sp>
        <p:nvSpPr>
          <p:cNvPr id="5" name="Subtitle 2">
            <a:extLst>
              <a:ext uri="{FF2B5EF4-FFF2-40B4-BE49-F238E27FC236}">
                <a16:creationId xmlns:a16="http://schemas.microsoft.com/office/drawing/2014/main" id="{0D883645-A60B-EAC4-0376-8BE1DB8F5D77}"/>
              </a:ext>
            </a:extLst>
          </p:cNvPr>
          <p:cNvSpPr txBox="1">
            <a:spLocks/>
          </p:cNvSpPr>
          <p:nvPr/>
        </p:nvSpPr>
        <p:spPr>
          <a:xfrm>
            <a:off x="653143" y="461274"/>
            <a:ext cx="5201557" cy="471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Penentuan Daerah Penangkapan</a:t>
            </a:r>
          </a:p>
        </p:txBody>
      </p:sp>
      <p:sp>
        <p:nvSpPr>
          <p:cNvPr id="6" name="Subtitle 2">
            <a:extLst>
              <a:ext uri="{FF2B5EF4-FFF2-40B4-BE49-F238E27FC236}">
                <a16:creationId xmlns:a16="http://schemas.microsoft.com/office/drawing/2014/main" id="{E7B26C2F-9B30-3F8D-B1EB-7DCA04CC274B}"/>
              </a:ext>
            </a:extLst>
          </p:cNvPr>
          <p:cNvSpPr txBox="1">
            <a:spLocks/>
          </p:cNvSpPr>
          <p:nvPr/>
        </p:nvSpPr>
        <p:spPr>
          <a:xfrm>
            <a:off x="653143" y="1980678"/>
            <a:ext cx="10091057" cy="10763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Daerah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penangkapan</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tersebut</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memiliki</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banyak</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gerombolan</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ikan;</a:t>
            </a:r>
            <a:endParaRPr kumimoji="0" lang="en-US" altLang="id-ID" sz="2000" b="0" i="0" u="none" strike="noStrike" cap="none" normalizeH="0" baseline="0" dirty="0">
              <a:ln>
                <a:noFill/>
              </a:ln>
              <a:effectLst/>
              <a:latin typeface="Franklin Gothic Book" panose="020B0503020102020204" pitchFamily="34" charset="0"/>
            </a:endParaRPr>
          </a:p>
          <a:p>
            <a:pPr marL="457200" marR="0" lvl="0" indent="-4572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Daerah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penangkapan</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ikan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memiki</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kedalam</a:t>
            </a:r>
            <a:r>
              <a:rPr kumimoji="0" lang="id-ID"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an</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melebihi</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dalam</a:t>
            </a:r>
            <a:r>
              <a:rPr kumimoji="0" lang="id-ID"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nya</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jaring</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purse seine;</a:t>
            </a:r>
            <a:endParaRPr kumimoji="0" lang="en-US" altLang="id-ID" sz="2000" b="0" i="0" u="none" strike="noStrike" cap="none" normalizeH="0" baseline="0" dirty="0">
              <a:ln>
                <a:noFill/>
              </a:ln>
              <a:effectLst/>
              <a:latin typeface="Franklin Gothic Book" panose="020B0503020102020204" pitchFamily="34" charset="0"/>
            </a:endParaRPr>
          </a:p>
          <a:p>
            <a:pPr marL="457200" marR="0" lvl="0" indent="-4572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Tidak</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id-ID"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berapa pada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daerah</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jalur</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pelayaran</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kapal</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niaga</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ataupun</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kapal</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lain;</a:t>
            </a:r>
            <a:endParaRPr kumimoji="0" lang="en-US" altLang="id-ID" sz="2000" b="0" i="0" u="none" strike="noStrike" cap="none" normalizeH="0" baseline="0" dirty="0">
              <a:ln>
                <a:noFill/>
              </a:ln>
              <a:effectLst/>
              <a:latin typeface="Franklin Gothic Book" panose="020B0503020102020204" pitchFamily="34" charset="0"/>
            </a:endParaRPr>
          </a:p>
        </p:txBody>
      </p:sp>
      <p:sp>
        <p:nvSpPr>
          <p:cNvPr id="8" name="Subtitle 2">
            <a:extLst>
              <a:ext uri="{FF2B5EF4-FFF2-40B4-BE49-F238E27FC236}">
                <a16:creationId xmlns:a16="http://schemas.microsoft.com/office/drawing/2014/main" id="{9121C0D4-91EF-6FCE-1CC7-71DF4134CA49}"/>
              </a:ext>
            </a:extLst>
          </p:cNvPr>
          <p:cNvSpPr txBox="1">
            <a:spLocks/>
          </p:cNvSpPr>
          <p:nvPr/>
        </p:nvSpPr>
        <p:spPr>
          <a:xfrm>
            <a:off x="653143" y="3441699"/>
            <a:ext cx="3728357" cy="22950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sv-SE" sz="2000" dirty="0">
                <a:latin typeface="Franklin Gothic Book" panose="020B0503020102020204" pitchFamily="34" charset="0"/>
              </a:rPr>
              <a:t>Beberapa cara untuk menemukan kawanan ikan sebelum penangkapan dilakukan </a:t>
            </a:r>
            <a:r>
              <a:rPr lang="id-ID" sz="2000" dirty="0">
                <a:latin typeface="Franklin Gothic Book" panose="020B0503020102020204" pitchFamily="34" charset="0"/>
              </a:rPr>
              <a:t>yaitu</a:t>
            </a:r>
            <a:r>
              <a:rPr lang="sv-SE" sz="2000" dirty="0">
                <a:latin typeface="Franklin Gothic Book" panose="020B0503020102020204" pitchFamily="34" charset="0"/>
              </a:rPr>
              <a:t> menggunakan alat bantu </a:t>
            </a:r>
            <a:r>
              <a:rPr lang="id-ID" sz="2000" b="1" dirty="0">
                <a:latin typeface="Franklin Gothic Book" panose="020B0503020102020204" pitchFamily="34" charset="0"/>
              </a:rPr>
              <a:t>R</a:t>
            </a:r>
            <a:r>
              <a:rPr lang="sv-SE" sz="2000" b="1" dirty="0">
                <a:latin typeface="Franklin Gothic Book" panose="020B0503020102020204" pitchFamily="34" charset="0"/>
              </a:rPr>
              <a:t>umpon</a:t>
            </a:r>
            <a:r>
              <a:rPr lang="sv-SE" sz="2000" dirty="0">
                <a:latin typeface="Franklin Gothic Book" panose="020B0503020102020204" pitchFamily="34" charset="0"/>
              </a:rPr>
              <a:t> (</a:t>
            </a:r>
            <a:r>
              <a:rPr lang="sv-SE" sz="2000" i="1" dirty="0">
                <a:latin typeface="Franklin Gothic Book" panose="020B0503020102020204" pitchFamily="34" charset="0"/>
              </a:rPr>
              <a:t>fish agregating device</a:t>
            </a:r>
            <a:r>
              <a:rPr lang="sv-SE" sz="2000" dirty="0">
                <a:latin typeface="Franklin Gothic Book" panose="020B0503020102020204" pitchFamily="34" charset="0"/>
              </a:rPr>
              <a:t>), maupun </a:t>
            </a:r>
            <a:r>
              <a:rPr lang="id-ID" sz="2000" b="1" dirty="0">
                <a:latin typeface="Franklin Gothic Book" panose="020B0503020102020204" pitchFamily="34" charset="0"/>
              </a:rPr>
              <a:t>C</a:t>
            </a:r>
            <a:r>
              <a:rPr lang="sv-SE" sz="2000" b="1" dirty="0">
                <a:latin typeface="Franklin Gothic Book" panose="020B0503020102020204" pitchFamily="34" charset="0"/>
              </a:rPr>
              <a:t>ahaya</a:t>
            </a:r>
            <a:r>
              <a:rPr lang="sv-SE" sz="2000" dirty="0">
                <a:latin typeface="Franklin Gothic Book" panose="020B0503020102020204" pitchFamily="34" charset="0"/>
              </a:rPr>
              <a:t> (lampu)</a:t>
            </a:r>
            <a:endParaRPr lang="id-ID" sz="2000" dirty="0">
              <a:latin typeface="Franklin Gothic Book" panose="020B0503020102020204" pitchFamily="34" charset="0"/>
            </a:endParaRPr>
          </a:p>
        </p:txBody>
      </p:sp>
      <p:pic>
        <p:nvPicPr>
          <p:cNvPr id="2" name="Picture 1">
            <a:extLst>
              <a:ext uri="{FF2B5EF4-FFF2-40B4-BE49-F238E27FC236}">
                <a16:creationId xmlns:a16="http://schemas.microsoft.com/office/drawing/2014/main" id="{AACA1BEF-4DAB-9505-854D-9E1CBFD237FB}"/>
              </a:ext>
            </a:extLst>
          </p:cNvPr>
          <p:cNvPicPr>
            <a:picLocks noChangeAspect="1"/>
          </p:cNvPicPr>
          <p:nvPr/>
        </p:nvPicPr>
        <p:blipFill>
          <a:blip r:embed="rId3"/>
          <a:stretch>
            <a:fillRect/>
          </a:stretch>
        </p:blipFill>
        <p:spPr>
          <a:xfrm>
            <a:off x="4589205" y="3447144"/>
            <a:ext cx="7395089" cy="3218967"/>
          </a:xfrm>
          <a:prstGeom prst="rect">
            <a:avLst/>
          </a:prstGeom>
        </p:spPr>
      </p:pic>
    </p:spTree>
    <p:extLst>
      <p:ext uri="{BB962C8B-B14F-4D97-AF65-F5344CB8AC3E}">
        <p14:creationId xmlns:p14="http://schemas.microsoft.com/office/powerpoint/2010/main" val="3909937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EBE43D-5558-DE15-58A7-72E8F975FBD4}"/>
              </a:ext>
            </a:extLst>
          </p:cNvPr>
          <p:cNvPicPr>
            <a:picLocks noChangeAspect="1"/>
          </p:cNvPicPr>
          <p:nvPr/>
        </p:nvPicPr>
        <p:blipFill rotWithShape="1">
          <a:blip r:embed="rId2"/>
          <a:srcRect t="19075" b="18421"/>
          <a:stretch/>
        </p:blipFill>
        <p:spPr>
          <a:xfrm>
            <a:off x="0" y="0"/>
            <a:ext cx="12192000" cy="6858000"/>
          </a:xfrm>
          <a:prstGeom prst="rect">
            <a:avLst/>
          </a:prstGeom>
        </p:spPr>
      </p:pic>
      <p:sp>
        <p:nvSpPr>
          <p:cNvPr id="5" name="Subtitle 2">
            <a:extLst>
              <a:ext uri="{FF2B5EF4-FFF2-40B4-BE49-F238E27FC236}">
                <a16:creationId xmlns:a16="http://schemas.microsoft.com/office/drawing/2014/main" id="{0D883645-A60B-EAC4-0376-8BE1DB8F5D77}"/>
              </a:ext>
            </a:extLst>
          </p:cNvPr>
          <p:cNvSpPr txBox="1">
            <a:spLocks/>
          </p:cNvSpPr>
          <p:nvPr/>
        </p:nvSpPr>
        <p:spPr>
          <a:xfrm>
            <a:off x="653143" y="461274"/>
            <a:ext cx="6760028" cy="9103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id-ID" dirty="0">
                <a:latin typeface="Franklin Gothic Demi" panose="020B0703020102020204" pitchFamily="34" charset="0"/>
              </a:rPr>
              <a:t>Hal – Hal yang Perlu Diperhatikan dalam Pengoperasian Purse Seine</a:t>
            </a:r>
          </a:p>
        </p:txBody>
      </p:sp>
      <p:sp>
        <p:nvSpPr>
          <p:cNvPr id="8" name="Subtitle 2">
            <a:extLst>
              <a:ext uri="{FF2B5EF4-FFF2-40B4-BE49-F238E27FC236}">
                <a16:creationId xmlns:a16="http://schemas.microsoft.com/office/drawing/2014/main" id="{9121C0D4-91EF-6FCE-1CC7-71DF4134CA49}"/>
              </a:ext>
            </a:extLst>
          </p:cNvPr>
          <p:cNvSpPr txBox="1">
            <a:spLocks/>
          </p:cNvSpPr>
          <p:nvPr/>
        </p:nvSpPr>
        <p:spPr>
          <a:xfrm>
            <a:off x="653143" y="2244272"/>
            <a:ext cx="10515600" cy="332921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Wingdings" panose="05000000000000000000" pitchFamily="2" charset="2"/>
              <a:buChar char="q"/>
            </a:pPr>
            <a:r>
              <a:rPr lang="id-ID" sz="1800" b="1" i="0" u="none" strike="noStrike" baseline="0" dirty="0">
                <a:latin typeface="Arial" panose="020B0604020202020204" pitchFamily="34" charset="0"/>
              </a:rPr>
              <a:t>PERSIAPAN DAN PERBEKALAN</a:t>
            </a:r>
          </a:p>
          <a:p>
            <a:pPr marL="271463" algn="l"/>
            <a:r>
              <a:rPr lang="id-ID" sz="1800" b="0" i="0" u="none" strike="noStrike" baseline="0" dirty="0">
                <a:latin typeface="Arial" panose="020B0604020202020204" pitchFamily="34" charset="0"/>
              </a:rPr>
              <a:t>Bahan bakar, minyak pelumas, es, bahan makanan, air tawar, bahan2 rumpon, penyusunan alat tangkap</a:t>
            </a:r>
          </a:p>
          <a:p>
            <a:pPr marL="271463" algn="l">
              <a:spcBef>
                <a:spcPts val="0"/>
              </a:spcBef>
            </a:pPr>
            <a:endParaRPr lang="id-ID" sz="1800" b="0" i="0" u="none" strike="noStrike" baseline="0" dirty="0">
              <a:latin typeface="Arial" panose="020B0604020202020204" pitchFamily="34" charset="0"/>
            </a:endParaRPr>
          </a:p>
          <a:p>
            <a:pPr marL="285750" indent="-285750" algn="l">
              <a:buFont typeface="Wingdings" panose="05000000000000000000" pitchFamily="2" charset="2"/>
              <a:buChar char="q"/>
            </a:pPr>
            <a:r>
              <a:rPr lang="id-ID" sz="1800" b="1" i="0" u="none" strike="noStrike" baseline="0" dirty="0">
                <a:latin typeface="Arial" panose="020B0604020202020204" pitchFamily="34" charset="0"/>
              </a:rPr>
              <a:t>SETTING</a:t>
            </a:r>
          </a:p>
          <a:p>
            <a:pPr marL="271463" algn="l"/>
            <a:r>
              <a:rPr lang="id-ID" sz="1800" dirty="0">
                <a:latin typeface="Arial" panose="020B0604020202020204" pitchFamily="34" charset="0"/>
              </a:rPr>
              <a:t>Kecepatan dan A</a:t>
            </a:r>
            <a:r>
              <a:rPr lang="id-ID" sz="1800" b="0" i="0" u="none" strike="noStrike" baseline="0" dirty="0">
                <a:latin typeface="Arial" panose="020B0604020202020204" pitchFamily="34" charset="0"/>
              </a:rPr>
              <a:t>rah angin, Kecepatan arah arus, arah renang gerombolan ikan, Kedalaman dasar perairan</a:t>
            </a:r>
          </a:p>
          <a:p>
            <a:pPr algn="l">
              <a:spcBef>
                <a:spcPts val="0"/>
              </a:spcBef>
            </a:pPr>
            <a:endParaRPr lang="id-ID" sz="1800" b="0" i="0" u="none" strike="noStrike" baseline="0" dirty="0">
              <a:latin typeface="Arial" panose="020B0604020202020204" pitchFamily="34" charset="0"/>
            </a:endParaRPr>
          </a:p>
          <a:p>
            <a:pPr marL="285750" indent="-285750" algn="l">
              <a:buFont typeface="Wingdings" panose="05000000000000000000" pitchFamily="2" charset="2"/>
              <a:buChar char="q"/>
            </a:pPr>
            <a:r>
              <a:rPr lang="id-ID" sz="1800" b="1" i="0" u="none" strike="noStrike" baseline="0" dirty="0">
                <a:latin typeface="Arial" panose="020B0604020202020204" pitchFamily="34" charset="0"/>
              </a:rPr>
              <a:t>HAULING</a:t>
            </a:r>
          </a:p>
          <a:p>
            <a:pPr marL="271463" algn="l"/>
            <a:r>
              <a:rPr lang="id-ID" sz="1800" b="0" i="0" u="none" strike="noStrike" baseline="0" dirty="0">
                <a:latin typeface="Arial" panose="020B0604020202020204" pitchFamily="34" charset="0"/>
              </a:rPr>
              <a:t>Kecepatan penarikan jaring (usahakan tidak memakan waktu yang lama)</a:t>
            </a:r>
            <a:endParaRPr lang="id-ID" sz="2000" b="0" i="0" u="none" strike="noStrike" baseline="0" dirty="0">
              <a:latin typeface="Franklin Gothic Book" panose="020B0503020102020204" pitchFamily="34" charset="0"/>
            </a:endParaRPr>
          </a:p>
        </p:txBody>
      </p:sp>
    </p:spTree>
    <p:extLst>
      <p:ext uri="{BB962C8B-B14F-4D97-AF65-F5344CB8AC3E}">
        <p14:creationId xmlns:p14="http://schemas.microsoft.com/office/powerpoint/2010/main" val="2328937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DE46CC-62DE-EEF2-3763-D11EF6A59651}"/>
              </a:ext>
            </a:extLst>
          </p:cNvPr>
          <p:cNvPicPr>
            <a:picLocks noChangeAspect="1"/>
          </p:cNvPicPr>
          <p:nvPr/>
        </p:nvPicPr>
        <p:blipFill rotWithShape="1">
          <a:blip r:embed="rId2"/>
          <a:srcRect t="45598" b="1"/>
          <a:stretch/>
        </p:blipFill>
        <p:spPr>
          <a:xfrm>
            <a:off x="0" y="0"/>
            <a:ext cx="12192000" cy="6857999"/>
          </a:xfrm>
          <a:prstGeom prst="rect">
            <a:avLst/>
          </a:prstGeom>
        </p:spPr>
      </p:pic>
      <p:sp>
        <p:nvSpPr>
          <p:cNvPr id="3" name="Subtitle 2">
            <a:extLst>
              <a:ext uri="{FF2B5EF4-FFF2-40B4-BE49-F238E27FC236}">
                <a16:creationId xmlns:a16="http://schemas.microsoft.com/office/drawing/2014/main" id="{A2698C51-5982-B6A9-A77E-762E5191DBB7}"/>
              </a:ext>
            </a:extLst>
          </p:cNvPr>
          <p:cNvSpPr>
            <a:spLocks noGrp="1"/>
          </p:cNvSpPr>
          <p:nvPr>
            <p:ph type="subTitle" idx="1"/>
          </p:nvPr>
        </p:nvSpPr>
        <p:spPr>
          <a:xfrm>
            <a:off x="653143" y="1121144"/>
            <a:ext cx="4947557" cy="352056"/>
          </a:xfrm>
        </p:spPr>
        <p:txBody>
          <a:bodyPr>
            <a:noAutofit/>
          </a:bodyPr>
          <a:lstStyle/>
          <a:p>
            <a:pPr algn="l">
              <a:lnSpc>
                <a:spcPct val="100000"/>
              </a:lnSpc>
              <a:spcBef>
                <a:spcPts val="0"/>
              </a:spcBef>
            </a:pPr>
            <a:r>
              <a:rPr lang="id-ID" sz="2000" b="1" dirty="0">
                <a:latin typeface="Franklin Gothic Book" panose="020B0503020102020204" pitchFamily="34" charset="0"/>
              </a:rPr>
              <a:t>1. Pencarian dan Pengumpulan Ikan</a:t>
            </a:r>
          </a:p>
        </p:txBody>
      </p:sp>
      <p:sp>
        <p:nvSpPr>
          <p:cNvPr id="5" name="Subtitle 2">
            <a:extLst>
              <a:ext uri="{FF2B5EF4-FFF2-40B4-BE49-F238E27FC236}">
                <a16:creationId xmlns:a16="http://schemas.microsoft.com/office/drawing/2014/main" id="{0D883645-A60B-EAC4-0376-8BE1DB8F5D77}"/>
              </a:ext>
            </a:extLst>
          </p:cNvPr>
          <p:cNvSpPr txBox="1">
            <a:spLocks/>
          </p:cNvSpPr>
          <p:nvPr/>
        </p:nvSpPr>
        <p:spPr>
          <a:xfrm>
            <a:off x="653143" y="435874"/>
            <a:ext cx="5201557" cy="471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Tahapan Pengoperasian Purse Seine</a:t>
            </a:r>
          </a:p>
        </p:txBody>
      </p:sp>
      <p:sp>
        <p:nvSpPr>
          <p:cNvPr id="7" name="Subtitle 2">
            <a:extLst>
              <a:ext uri="{FF2B5EF4-FFF2-40B4-BE49-F238E27FC236}">
                <a16:creationId xmlns:a16="http://schemas.microsoft.com/office/drawing/2014/main" id="{C9D941D7-3532-DD5F-6123-DBE8C7F90896}"/>
              </a:ext>
            </a:extLst>
          </p:cNvPr>
          <p:cNvSpPr txBox="1">
            <a:spLocks/>
          </p:cNvSpPr>
          <p:nvPr/>
        </p:nvSpPr>
        <p:spPr>
          <a:xfrm>
            <a:off x="916328" y="1516062"/>
            <a:ext cx="7952121" cy="10874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d-ID" altLang="id-ID" sz="2000" i="0" u="none" strike="noStrike" cap="none" normalizeH="0" baseline="0" dirty="0">
                <a:ln>
                  <a:noFill/>
                </a:ln>
                <a:solidFill>
                  <a:schemeClr val="tx1"/>
                </a:solidFill>
                <a:effectLst/>
                <a:latin typeface="Franklin Gothic Book" panose="020B0503020102020204" pitchFamily="34" charset="0"/>
              </a:rPr>
              <a:t>Deteksi gerombolan ikan: Menggunakan sonar, radar, atau secara visual untuk menemukan kelompok ikan yang menjadi target.</a:t>
            </a:r>
          </a:p>
        </p:txBody>
      </p:sp>
      <p:pic>
        <p:nvPicPr>
          <p:cNvPr id="14340" name="Picture 4" descr="Teknologi dan Ilmu Kelautan: Pengembangan TEKNOLOGI SONAR UNTUK  KUANTIFIKASI SUMBERDAYA IKAN">
            <a:extLst>
              <a:ext uri="{FF2B5EF4-FFF2-40B4-BE49-F238E27FC236}">
                <a16:creationId xmlns:a16="http://schemas.microsoft.com/office/drawing/2014/main" id="{3CD9F3FC-0E1D-3A0C-6342-DD731156A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8449" y="832494"/>
            <a:ext cx="2989669" cy="2897324"/>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BCA1054E-7F24-602C-4EC9-1A016AB00F67}"/>
              </a:ext>
            </a:extLst>
          </p:cNvPr>
          <p:cNvSpPr txBox="1">
            <a:spLocks/>
          </p:cNvSpPr>
          <p:nvPr/>
        </p:nvSpPr>
        <p:spPr>
          <a:xfrm>
            <a:off x="893031" y="4228709"/>
            <a:ext cx="5304569" cy="17534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66700" marR="0" lvl="0" indent="-2667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d-ID" altLang="id-ID" sz="2000" i="0" u="none" strike="noStrike" cap="none" normalizeH="0" baseline="0" dirty="0">
                <a:ln>
                  <a:noFill/>
                </a:ln>
                <a:solidFill>
                  <a:schemeClr val="tx1"/>
                </a:solidFill>
                <a:effectLst/>
                <a:latin typeface="Franklin Gothic Book" panose="020B0503020102020204" pitchFamily="34" charset="0"/>
              </a:rPr>
              <a:t>Pengumpulan ikan: Dengan bantuan Rumpon, Cahaya lampu atau suara, dan nelayan berusaha mengarahkan gerombolan ikan ke area yang diinginkan. </a:t>
            </a:r>
          </a:p>
        </p:txBody>
      </p:sp>
      <p:pic>
        <p:nvPicPr>
          <p:cNvPr id="14342" name="Picture 6" descr="KUMPULAN GEROMBOLAN IKAN CAKALANG || PANTAI SELATAN">
            <a:extLst>
              <a:ext uri="{FF2B5EF4-FFF2-40B4-BE49-F238E27FC236}">
                <a16:creationId xmlns:a16="http://schemas.microsoft.com/office/drawing/2014/main" id="{A5D2F4CF-24CE-9CC2-D265-C669293661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81" t="19260"/>
          <a:stretch/>
        </p:blipFill>
        <p:spPr bwMode="auto">
          <a:xfrm>
            <a:off x="2954675" y="2252839"/>
            <a:ext cx="4406900" cy="156986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KLASIFIKASI METODE PENANGKAPAN IKAN - ppt download">
            <a:extLst>
              <a:ext uri="{FF2B5EF4-FFF2-40B4-BE49-F238E27FC236}">
                <a16:creationId xmlns:a16="http://schemas.microsoft.com/office/drawing/2014/main" id="{DD4802F1-5364-DCAE-6E78-6F1C152DAF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39" t="61" r="2943" b="-61"/>
          <a:stretch/>
        </p:blipFill>
        <p:spPr bwMode="auto">
          <a:xfrm>
            <a:off x="6477000" y="3915715"/>
            <a:ext cx="4025900" cy="2914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237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DCBDD7-B08F-2BD9-6DF8-CA798C934182}"/>
              </a:ext>
            </a:extLst>
          </p:cNvPr>
          <p:cNvPicPr>
            <a:picLocks noChangeAspect="1"/>
          </p:cNvPicPr>
          <p:nvPr/>
        </p:nvPicPr>
        <p:blipFill rotWithShape="1">
          <a:blip r:embed="rId2"/>
          <a:srcRect t="19074"/>
          <a:stretch/>
        </p:blipFill>
        <p:spPr>
          <a:xfrm>
            <a:off x="0" y="0"/>
            <a:ext cx="12192000" cy="6858000"/>
          </a:xfrm>
          <a:prstGeom prst="rect">
            <a:avLst/>
          </a:prstGeom>
        </p:spPr>
      </p:pic>
      <p:sp>
        <p:nvSpPr>
          <p:cNvPr id="3" name="Subtitle 2">
            <a:extLst>
              <a:ext uri="{FF2B5EF4-FFF2-40B4-BE49-F238E27FC236}">
                <a16:creationId xmlns:a16="http://schemas.microsoft.com/office/drawing/2014/main" id="{A2698C51-5982-B6A9-A77E-762E5191DBB7}"/>
              </a:ext>
            </a:extLst>
          </p:cNvPr>
          <p:cNvSpPr>
            <a:spLocks noGrp="1"/>
          </p:cNvSpPr>
          <p:nvPr>
            <p:ph type="subTitle" idx="1"/>
          </p:nvPr>
        </p:nvSpPr>
        <p:spPr>
          <a:xfrm>
            <a:off x="653143" y="1019544"/>
            <a:ext cx="4947557" cy="352056"/>
          </a:xfrm>
        </p:spPr>
        <p:txBody>
          <a:bodyPr>
            <a:noAutofit/>
          </a:bodyPr>
          <a:lstStyle/>
          <a:p>
            <a:pPr algn="l">
              <a:lnSpc>
                <a:spcPct val="100000"/>
              </a:lnSpc>
              <a:spcBef>
                <a:spcPts val="0"/>
              </a:spcBef>
            </a:pPr>
            <a:r>
              <a:rPr lang="id-ID" sz="2000" b="1" dirty="0">
                <a:latin typeface="Franklin Gothic Book" panose="020B0503020102020204" pitchFamily="34" charset="0"/>
              </a:rPr>
              <a:t>2. Setting (Penurunan Jaring)</a:t>
            </a:r>
          </a:p>
        </p:txBody>
      </p:sp>
      <p:sp>
        <p:nvSpPr>
          <p:cNvPr id="5" name="Subtitle 2">
            <a:extLst>
              <a:ext uri="{FF2B5EF4-FFF2-40B4-BE49-F238E27FC236}">
                <a16:creationId xmlns:a16="http://schemas.microsoft.com/office/drawing/2014/main" id="{0D883645-A60B-EAC4-0376-8BE1DB8F5D77}"/>
              </a:ext>
            </a:extLst>
          </p:cNvPr>
          <p:cNvSpPr txBox="1">
            <a:spLocks/>
          </p:cNvSpPr>
          <p:nvPr/>
        </p:nvSpPr>
        <p:spPr>
          <a:xfrm>
            <a:off x="653143" y="435874"/>
            <a:ext cx="5201557" cy="471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Tahapan Pengoperasian Purse Seine</a:t>
            </a:r>
          </a:p>
        </p:txBody>
      </p:sp>
      <p:sp>
        <p:nvSpPr>
          <p:cNvPr id="7" name="Subtitle 2">
            <a:extLst>
              <a:ext uri="{FF2B5EF4-FFF2-40B4-BE49-F238E27FC236}">
                <a16:creationId xmlns:a16="http://schemas.microsoft.com/office/drawing/2014/main" id="{C9D941D7-3532-DD5F-6123-DBE8C7F90896}"/>
              </a:ext>
            </a:extLst>
          </p:cNvPr>
          <p:cNvSpPr txBox="1">
            <a:spLocks/>
          </p:cNvSpPr>
          <p:nvPr/>
        </p:nvSpPr>
        <p:spPr>
          <a:xfrm>
            <a:off x="916328" y="1630362"/>
            <a:ext cx="5776572" cy="13668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d-ID" altLang="id-ID" sz="2000" i="0" u="none" strike="noStrike" cap="none" normalizeH="0" baseline="0" dirty="0">
                <a:ln>
                  <a:noFill/>
                </a:ln>
                <a:solidFill>
                  <a:schemeClr val="tx1"/>
                </a:solidFill>
                <a:effectLst/>
                <a:latin typeface="Franklin Gothic Book" panose="020B0503020102020204" pitchFamily="34" charset="0"/>
              </a:rPr>
              <a:t>Pelepasan jaring: Jaring purse seine yang sangat panjang dengan kantong di bagian bawah dilepaskan secara perlahan ke dalam air.</a:t>
            </a:r>
          </a:p>
        </p:txBody>
      </p:sp>
      <p:sp>
        <p:nvSpPr>
          <p:cNvPr id="6" name="Subtitle 2">
            <a:extLst>
              <a:ext uri="{FF2B5EF4-FFF2-40B4-BE49-F238E27FC236}">
                <a16:creationId xmlns:a16="http://schemas.microsoft.com/office/drawing/2014/main" id="{3547EBE1-B589-81F1-F769-8ECA60F5350A}"/>
              </a:ext>
            </a:extLst>
          </p:cNvPr>
          <p:cNvSpPr txBox="1">
            <a:spLocks/>
          </p:cNvSpPr>
          <p:nvPr/>
        </p:nvSpPr>
        <p:spPr>
          <a:xfrm>
            <a:off x="916328" y="4601746"/>
            <a:ext cx="5928972" cy="13668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d-ID" altLang="id-ID" sz="2000" i="0" u="none" strike="noStrike" cap="none" normalizeH="0" baseline="0" dirty="0">
                <a:ln>
                  <a:noFill/>
                </a:ln>
                <a:solidFill>
                  <a:schemeClr val="tx1"/>
                </a:solidFill>
                <a:effectLst/>
                <a:latin typeface="Franklin Gothic Book" panose="020B0503020102020204" pitchFamily="34" charset="0"/>
              </a:rPr>
              <a:t>Mengelilingi ikan: Kapal bergerak mengelilingi gerombolan ikan sambil menurunkan jaring sehingga ikan terkurung dalam lingkaran jaring. </a:t>
            </a:r>
          </a:p>
        </p:txBody>
      </p:sp>
      <p:pic>
        <p:nvPicPr>
          <p:cNvPr id="11" name="Picture 10">
            <a:extLst>
              <a:ext uri="{FF2B5EF4-FFF2-40B4-BE49-F238E27FC236}">
                <a16:creationId xmlns:a16="http://schemas.microsoft.com/office/drawing/2014/main" id="{DC445A56-BEB0-9932-2C4B-6D1BC15C4885}"/>
              </a:ext>
            </a:extLst>
          </p:cNvPr>
          <p:cNvPicPr>
            <a:picLocks noChangeAspect="1"/>
          </p:cNvPicPr>
          <p:nvPr/>
        </p:nvPicPr>
        <p:blipFill>
          <a:blip r:embed="rId3"/>
          <a:stretch>
            <a:fillRect/>
          </a:stretch>
        </p:blipFill>
        <p:spPr>
          <a:xfrm>
            <a:off x="7286606" y="1409700"/>
            <a:ext cx="4505589" cy="2126049"/>
          </a:xfrm>
          <a:prstGeom prst="rect">
            <a:avLst/>
          </a:prstGeom>
        </p:spPr>
      </p:pic>
      <p:pic>
        <p:nvPicPr>
          <p:cNvPr id="15363" name="Picture 3" descr="Pengoperasian Alat Tangkap Purse Seine">
            <a:extLst>
              <a:ext uri="{FF2B5EF4-FFF2-40B4-BE49-F238E27FC236}">
                <a16:creationId xmlns:a16="http://schemas.microsoft.com/office/drawing/2014/main" id="{56D7C5EF-2AAA-1233-7632-E49060A0E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05" y="3810000"/>
            <a:ext cx="4505589" cy="294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507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DCBDD7-B08F-2BD9-6DF8-CA798C934182}"/>
              </a:ext>
            </a:extLst>
          </p:cNvPr>
          <p:cNvPicPr>
            <a:picLocks noChangeAspect="1"/>
          </p:cNvPicPr>
          <p:nvPr/>
        </p:nvPicPr>
        <p:blipFill rotWithShape="1">
          <a:blip r:embed="rId2"/>
          <a:srcRect t="19074"/>
          <a:stretch/>
        </p:blipFill>
        <p:spPr>
          <a:xfrm>
            <a:off x="0" y="0"/>
            <a:ext cx="12192000" cy="6858000"/>
          </a:xfrm>
          <a:prstGeom prst="rect">
            <a:avLst/>
          </a:prstGeom>
        </p:spPr>
      </p:pic>
      <p:sp>
        <p:nvSpPr>
          <p:cNvPr id="3" name="Subtitle 2">
            <a:extLst>
              <a:ext uri="{FF2B5EF4-FFF2-40B4-BE49-F238E27FC236}">
                <a16:creationId xmlns:a16="http://schemas.microsoft.com/office/drawing/2014/main" id="{A2698C51-5982-B6A9-A77E-762E5191DBB7}"/>
              </a:ext>
            </a:extLst>
          </p:cNvPr>
          <p:cNvSpPr>
            <a:spLocks noGrp="1"/>
          </p:cNvSpPr>
          <p:nvPr>
            <p:ph type="subTitle" idx="1"/>
          </p:nvPr>
        </p:nvSpPr>
        <p:spPr>
          <a:xfrm>
            <a:off x="653143" y="1019544"/>
            <a:ext cx="4947557" cy="352056"/>
          </a:xfrm>
        </p:spPr>
        <p:txBody>
          <a:bodyPr>
            <a:noAutofit/>
          </a:bodyPr>
          <a:lstStyle/>
          <a:p>
            <a:pPr algn="l">
              <a:lnSpc>
                <a:spcPct val="100000"/>
              </a:lnSpc>
              <a:spcBef>
                <a:spcPts val="0"/>
              </a:spcBef>
            </a:pPr>
            <a:r>
              <a:rPr lang="id-ID" sz="2000" b="1" dirty="0">
                <a:latin typeface="Franklin Gothic Book" panose="020B0503020102020204" pitchFamily="34" charset="0"/>
              </a:rPr>
              <a:t>3. Pursing (Penarikan </a:t>
            </a:r>
            <a:r>
              <a:rPr lang="id-ID" sz="2000" b="1" i="1" dirty="0">
                <a:latin typeface="Franklin Gothic Book" panose="020B0503020102020204" pitchFamily="34" charset="0"/>
              </a:rPr>
              <a:t>Purs line</a:t>
            </a:r>
            <a:r>
              <a:rPr lang="id-ID" sz="2000" b="1" dirty="0">
                <a:latin typeface="Franklin Gothic Book" panose="020B0503020102020204" pitchFamily="34" charset="0"/>
              </a:rPr>
              <a:t>)</a:t>
            </a:r>
          </a:p>
        </p:txBody>
      </p:sp>
      <p:sp>
        <p:nvSpPr>
          <p:cNvPr id="5" name="Subtitle 2">
            <a:extLst>
              <a:ext uri="{FF2B5EF4-FFF2-40B4-BE49-F238E27FC236}">
                <a16:creationId xmlns:a16="http://schemas.microsoft.com/office/drawing/2014/main" id="{0D883645-A60B-EAC4-0376-8BE1DB8F5D77}"/>
              </a:ext>
            </a:extLst>
          </p:cNvPr>
          <p:cNvSpPr txBox="1">
            <a:spLocks/>
          </p:cNvSpPr>
          <p:nvPr/>
        </p:nvSpPr>
        <p:spPr>
          <a:xfrm>
            <a:off x="653143" y="435874"/>
            <a:ext cx="5201557" cy="471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Tahapan Pengoperasian Purse Seine</a:t>
            </a:r>
          </a:p>
        </p:txBody>
      </p:sp>
      <p:sp>
        <p:nvSpPr>
          <p:cNvPr id="7" name="Subtitle 2">
            <a:extLst>
              <a:ext uri="{FF2B5EF4-FFF2-40B4-BE49-F238E27FC236}">
                <a16:creationId xmlns:a16="http://schemas.microsoft.com/office/drawing/2014/main" id="{C9D941D7-3532-DD5F-6123-DBE8C7F90896}"/>
              </a:ext>
            </a:extLst>
          </p:cNvPr>
          <p:cNvSpPr txBox="1">
            <a:spLocks/>
          </p:cNvSpPr>
          <p:nvPr/>
        </p:nvSpPr>
        <p:spPr>
          <a:xfrm>
            <a:off x="916328" y="1566862"/>
            <a:ext cx="9980272" cy="8969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0" fontAlgn="base" latinLnBrk="0" hangingPunct="0">
              <a:lnSpc>
                <a:spcPct val="100000"/>
              </a:lnSpc>
              <a:spcBef>
                <a:spcPct val="0"/>
              </a:spcBef>
              <a:spcAft>
                <a:spcPct val="0"/>
              </a:spcAft>
              <a:buClrTx/>
              <a:buSzTx/>
              <a:tabLst/>
            </a:pPr>
            <a:r>
              <a:rPr kumimoji="0" lang="id-ID" altLang="id-ID" sz="2000" i="0" u="none" strike="noStrike" cap="none" normalizeH="0" baseline="0" dirty="0">
                <a:ln>
                  <a:noFill/>
                </a:ln>
                <a:solidFill>
                  <a:schemeClr val="tx1"/>
                </a:solidFill>
                <a:effectLst/>
                <a:latin typeface="Franklin Gothic Book" panose="020B0503020102020204" pitchFamily="34" charset="0"/>
              </a:rPr>
              <a:t>Penarikan tali kerut: Tali kerut yang mengelilingi bagian bawah jaring ditarik secara perlahan sehingga mulut jaring menyempit dan ikan terkurung di dalam kantong jaring.</a:t>
            </a:r>
          </a:p>
        </p:txBody>
      </p:sp>
      <p:pic>
        <p:nvPicPr>
          <p:cNvPr id="9" name="Picture 8">
            <a:extLst>
              <a:ext uri="{FF2B5EF4-FFF2-40B4-BE49-F238E27FC236}">
                <a16:creationId xmlns:a16="http://schemas.microsoft.com/office/drawing/2014/main" id="{F81103D9-A9FC-0F82-5E2F-2BD044FDAC5F}"/>
              </a:ext>
            </a:extLst>
          </p:cNvPr>
          <p:cNvPicPr>
            <a:picLocks noChangeAspect="1"/>
          </p:cNvPicPr>
          <p:nvPr/>
        </p:nvPicPr>
        <p:blipFill rotWithShape="1">
          <a:blip r:embed="rId3"/>
          <a:srcRect r="4655"/>
          <a:stretch/>
        </p:blipFill>
        <p:spPr>
          <a:xfrm>
            <a:off x="1061579" y="2590800"/>
            <a:ext cx="4170822" cy="3932926"/>
          </a:xfrm>
          <a:prstGeom prst="rect">
            <a:avLst/>
          </a:prstGeom>
        </p:spPr>
      </p:pic>
      <p:pic>
        <p:nvPicPr>
          <p:cNvPr id="10" name="Picture 9">
            <a:extLst>
              <a:ext uri="{FF2B5EF4-FFF2-40B4-BE49-F238E27FC236}">
                <a16:creationId xmlns:a16="http://schemas.microsoft.com/office/drawing/2014/main" id="{9832AA95-77FE-D981-6F4C-4D370DAAF8CD}"/>
              </a:ext>
            </a:extLst>
          </p:cNvPr>
          <p:cNvPicPr>
            <a:picLocks noChangeAspect="1"/>
          </p:cNvPicPr>
          <p:nvPr/>
        </p:nvPicPr>
        <p:blipFill>
          <a:blip r:embed="rId4"/>
          <a:stretch>
            <a:fillRect/>
          </a:stretch>
        </p:blipFill>
        <p:spPr>
          <a:xfrm>
            <a:off x="5968762" y="2524403"/>
            <a:ext cx="5486876" cy="3999323"/>
          </a:xfrm>
          <a:prstGeom prst="rect">
            <a:avLst/>
          </a:prstGeom>
        </p:spPr>
      </p:pic>
      <p:sp>
        <p:nvSpPr>
          <p:cNvPr id="12" name="Arrow: Right 11">
            <a:extLst>
              <a:ext uri="{FF2B5EF4-FFF2-40B4-BE49-F238E27FC236}">
                <a16:creationId xmlns:a16="http://schemas.microsoft.com/office/drawing/2014/main" id="{BFA331CE-6DC5-FC46-B316-D45A7B89086E}"/>
              </a:ext>
            </a:extLst>
          </p:cNvPr>
          <p:cNvSpPr/>
          <p:nvPr/>
        </p:nvSpPr>
        <p:spPr>
          <a:xfrm>
            <a:off x="5270501" y="4651653"/>
            <a:ext cx="863599" cy="24129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609312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DCBDD7-B08F-2BD9-6DF8-CA798C934182}"/>
              </a:ext>
            </a:extLst>
          </p:cNvPr>
          <p:cNvPicPr>
            <a:picLocks noChangeAspect="1"/>
          </p:cNvPicPr>
          <p:nvPr/>
        </p:nvPicPr>
        <p:blipFill rotWithShape="1">
          <a:blip r:embed="rId2"/>
          <a:srcRect t="19074"/>
          <a:stretch/>
        </p:blipFill>
        <p:spPr>
          <a:xfrm>
            <a:off x="0" y="0"/>
            <a:ext cx="12192000" cy="6858000"/>
          </a:xfrm>
          <a:prstGeom prst="rect">
            <a:avLst/>
          </a:prstGeom>
        </p:spPr>
      </p:pic>
      <p:sp>
        <p:nvSpPr>
          <p:cNvPr id="3" name="Subtitle 2">
            <a:extLst>
              <a:ext uri="{FF2B5EF4-FFF2-40B4-BE49-F238E27FC236}">
                <a16:creationId xmlns:a16="http://schemas.microsoft.com/office/drawing/2014/main" id="{A2698C51-5982-B6A9-A77E-762E5191DBB7}"/>
              </a:ext>
            </a:extLst>
          </p:cNvPr>
          <p:cNvSpPr>
            <a:spLocks noGrp="1"/>
          </p:cNvSpPr>
          <p:nvPr>
            <p:ph type="subTitle" idx="1"/>
          </p:nvPr>
        </p:nvSpPr>
        <p:spPr>
          <a:xfrm>
            <a:off x="653143" y="1019544"/>
            <a:ext cx="4947557" cy="352056"/>
          </a:xfrm>
        </p:spPr>
        <p:txBody>
          <a:bodyPr>
            <a:noAutofit/>
          </a:bodyPr>
          <a:lstStyle/>
          <a:p>
            <a:pPr algn="l">
              <a:lnSpc>
                <a:spcPct val="100000"/>
              </a:lnSpc>
              <a:spcBef>
                <a:spcPts val="0"/>
              </a:spcBef>
            </a:pPr>
            <a:r>
              <a:rPr lang="id-ID" sz="2000" b="1" dirty="0">
                <a:latin typeface="Franklin Gothic Book" panose="020B0503020102020204" pitchFamily="34" charset="0"/>
              </a:rPr>
              <a:t>4. Hauling (Penarikan Jaring)</a:t>
            </a:r>
          </a:p>
        </p:txBody>
      </p:sp>
      <p:sp>
        <p:nvSpPr>
          <p:cNvPr id="5" name="Subtitle 2">
            <a:extLst>
              <a:ext uri="{FF2B5EF4-FFF2-40B4-BE49-F238E27FC236}">
                <a16:creationId xmlns:a16="http://schemas.microsoft.com/office/drawing/2014/main" id="{0D883645-A60B-EAC4-0376-8BE1DB8F5D77}"/>
              </a:ext>
            </a:extLst>
          </p:cNvPr>
          <p:cNvSpPr txBox="1">
            <a:spLocks/>
          </p:cNvSpPr>
          <p:nvPr/>
        </p:nvSpPr>
        <p:spPr>
          <a:xfrm>
            <a:off x="653143" y="435874"/>
            <a:ext cx="5201557" cy="471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Tahapan Pengoperasian Purse Seine</a:t>
            </a:r>
          </a:p>
        </p:txBody>
      </p:sp>
      <p:sp>
        <p:nvSpPr>
          <p:cNvPr id="7" name="Subtitle 2">
            <a:extLst>
              <a:ext uri="{FF2B5EF4-FFF2-40B4-BE49-F238E27FC236}">
                <a16:creationId xmlns:a16="http://schemas.microsoft.com/office/drawing/2014/main" id="{C9D941D7-3532-DD5F-6123-DBE8C7F90896}"/>
              </a:ext>
            </a:extLst>
          </p:cNvPr>
          <p:cNvSpPr txBox="1">
            <a:spLocks/>
          </p:cNvSpPr>
          <p:nvPr/>
        </p:nvSpPr>
        <p:spPr>
          <a:xfrm>
            <a:off x="916328" y="1566862"/>
            <a:ext cx="9980272" cy="8969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d-ID" altLang="id-ID" sz="2000" b="1" i="0" u="none" strike="noStrike" cap="none" normalizeH="0" baseline="0" dirty="0">
                <a:ln>
                  <a:noFill/>
                </a:ln>
                <a:solidFill>
                  <a:schemeClr val="tx1"/>
                </a:solidFill>
                <a:effectLst/>
                <a:latin typeface="Franklin Gothic Book" panose="020B0503020102020204" pitchFamily="34" charset="0"/>
              </a:rPr>
              <a:t>Pengangkatan jaring:</a:t>
            </a:r>
            <a:r>
              <a:rPr kumimoji="0" lang="id-ID" altLang="id-ID" sz="2000" b="0" i="0" u="none" strike="noStrike" cap="none" normalizeH="0" baseline="0" dirty="0">
                <a:ln>
                  <a:noFill/>
                </a:ln>
                <a:solidFill>
                  <a:schemeClr val="tx1"/>
                </a:solidFill>
                <a:effectLst/>
                <a:latin typeface="Franklin Gothic Book" panose="020B0503020102020204" pitchFamily="34" charset="0"/>
              </a:rPr>
              <a:t> Jaring beserta ikan di dalamnya ditarik perlahan ke atas kapal.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d-ID" altLang="id-ID" sz="2000" b="1" i="0" u="none" strike="noStrike" cap="none" normalizeH="0" baseline="0" dirty="0">
                <a:ln>
                  <a:noFill/>
                </a:ln>
                <a:solidFill>
                  <a:schemeClr val="tx1"/>
                </a:solidFill>
                <a:effectLst/>
                <a:latin typeface="Franklin Gothic Book" panose="020B0503020102020204" pitchFamily="34" charset="0"/>
              </a:rPr>
              <a:t>Pemindahan ikan:</a:t>
            </a:r>
            <a:r>
              <a:rPr kumimoji="0" lang="id-ID" altLang="id-ID" sz="2000" b="0" i="0" u="none" strike="noStrike" cap="none" normalizeH="0" baseline="0" dirty="0">
                <a:ln>
                  <a:noFill/>
                </a:ln>
                <a:solidFill>
                  <a:schemeClr val="tx1"/>
                </a:solidFill>
                <a:effectLst/>
                <a:latin typeface="Franklin Gothic Book" panose="020B0503020102020204" pitchFamily="34" charset="0"/>
              </a:rPr>
              <a:t> Ikan-ikan yang sudah tertangkap dipindahkan ke tempat penyimpanan di kapal. </a:t>
            </a:r>
          </a:p>
        </p:txBody>
      </p:sp>
      <p:pic>
        <p:nvPicPr>
          <p:cNvPr id="8" name="Picture 4" descr="1 Diagram of a purse seine net: (a) principal components) and (b) purse...  | Download Scientific Diagram">
            <a:extLst>
              <a:ext uri="{FF2B5EF4-FFF2-40B4-BE49-F238E27FC236}">
                <a16:creationId xmlns:a16="http://schemas.microsoft.com/office/drawing/2014/main" id="{F65ADFFF-1995-F99B-4559-5AFF4D52E5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447" t="71029" r="9140" b="9708"/>
          <a:stretch/>
        </p:blipFill>
        <p:spPr bwMode="auto">
          <a:xfrm>
            <a:off x="1304471" y="3132668"/>
            <a:ext cx="3898900" cy="2705788"/>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Menangkap Ikan dengan Purse Seine bersama Nelayan Ureng Maluku dan Nelayan  Biak Papua | Agussalim">
            <a:extLst>
              <a:ext uri="{FF2B5EF4-FFF2-40B4-BE49-F238E27FC236}">
                <a16:creationId xmlns:a16="http://schemas.microsoft.com/office/drawing/2014/main" id="{9A90A609-C4B0-3F5D-4D38-ED20D9CAB4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111"/>
          <a:stretch/>
        </p:blipFill>
        <p:spPr bwMode="auto">
          <a:xfrm>
            <a:off x="6337300" y="4854852"/>
            <a:ext cx="3764352" cy="1921021"/>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82916DEF-6372-0F2C-A8DF-FCEEB1493E07}"/>
              </a:ext>
            </a:extLst>
          </p:cNvPr>
          <p:cNvSpPr/>
          <p:nvPr/>
        </p:nvSpPr>
        <p:spPr>
          <a:xfrm>
            <a:off x="5270501" y="4651653"/>
            <a:ext cx="863599" cy="24129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413" name="Picture 5" descr="Prakerin SMKN 01 ALAS di kapal purse Seine( PATI, JUWANA JATENG) - YouTube">
            <a:extLst>
              <a:ext uri="{FF2B5EF4-FFF2-40B4-BE49-F238E27FC236}">
                <a16:creationId xmlns:a16="http://schemas.microsoft.com/office/drawing/2014/main" id="{58AC3A38-CA77-057C-C588-C495631F4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300" y="2659616"/>
            <a:ext cx="3764352" cy="2117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243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3C5C87-C4EB-15AF-62F7-6E96877385CD}"/>
              </a:ext>
            </a:extLst>
          </p:cNvPr>
          <p:cNvPicPr>
            <a:picLocks noChangeAspect="1"/>
          </p:cNvPicPr>
          <p:nvPr/>
        </p:nvPicPr>
        <p:blipFill>
          <a:blip r:embed="rId2"/>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58932E86-344F-4DB7-C0EC-3A3C5F0E8FC0}"/>
              </a:ext>
            </a:extLst>
          </p:cNvPr>
          <p:cNvSpPr>
            <a:spLocks noGrp="1"/>
          </p:cNvSpPr>
          <p:nvPr>
            <p:ph type="ctrTitle"/>
          </p:nvPr>
        </p:nvSpPr>
        <p:spPr>
          <a:xfrm>
            <a:off x="968828" y="1981200"/>
            <a:ext cx="6716485" cy="1447800"/>
          </a:xfrm>
        </p:spPr>
        <p:txBody>
          <a:bodyPr>
            <a:normAutofit/>
          </a:bodyPr>
          <a:lstStyle/>
          <a:p>
            <a:r>
              <a:rPr lang="id-ID" sz="4000" dirty="0">
                <a:solidFill>
                  <a:srgbClr val="343555"/>
                </a:solidFill>
                <a:latin typeface="Franklin Gothic Demi" panose="020B0703020102020204" pitchFamily="34" charset="0"/>
              </a:rPr>
              <a:t>JENIS HASIL TANGKAPAN</a:t>
            </a:r>
            <a:br>
              <a:rPr lang="id-ID" sz="4000" dirty="0">
                <a:solidFill>
                  <a:srgbClr val="343555"/>
                </a:solidFill>
                <a:latin typeface="Franklin Gothic Demi" panose="020B0703020102020204" pitchFamily="34" charset="0"/>
              </a:rPr>
            </a:br>
            <a:r>
              <a:rPr lang="id-ID" sz="4000" dirty="0">
                <a:solidFill>
                  <a:srgbClr val="343555"/>
                </a:solidFill>
                <a:latin typeface="Franklin Gothic Demi" panose="020B0703020102020204" pitchFamily="34" charset="0"/>
              </a:rPr>
              <a:t>PURSE SEINE</a:t>
            </a:r>
          </a:p>
        </p:txBody>
      </p:sp>
    </p:spTree>
    <p:extLst>
      <p:ext uri="{BB962C8B-B14F-4D97-AF65-F5344CB8AC3E}">
        <p14:creationId xmlns:p14="http://schemas.microsoft.com/office/powerpoint/2010/main" val="309517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3C5C87-C4EB-15AF-62F7-6E96877385CD}"/>
              </a:ext>
            </a:extLst>
          </p:cNvPr>
          <p:cNvPicPr>
            <a:picLocks noChangeAspect="1"/>
          </p:cNvPicPr>
          <p:nvPr/>
        </p:nvPicPr>
        <p:blipFill>
          <a:blip r:embed="rId2"/>
          <a:stretch>
            <a:fillRect/>
          </a:stretch>
        </p:blipFill>
        <p:spPr>
          <a:xfrm>
            <a:off x="0" y="0"/>
            <a:ext cx="12191999" cy="6858000"/>
          </a:xfrm>
          <a:prstGeom prst="rect">
            <a:avLst/>
          </a:prstGeom>
        </p:spPr>
      </p:pic>
      <p:sp>
        <p:nvSpPr>
          <p:cNvPr id="5" name="Subtitle 2">
            <a:extLst>
              <a:ext uri="{FF2B5EF4-FFF2-40B4-BE49-F238E27FC236}">
                <a16:creationId xmlns:a16="http://schemas.microsoft.com/office/drawing/2014/main" id="{AFF9465E-193D-C781-0994-1A8661DCB6B1}"/>
              </a:ext>
            </a:extLst>
          </p:cNvPr>
          <p:cNvSpPr>
            <a:spLocks noGrp="1"/>
          </p:cNvSpPr>
          <p:nvPr>
            <p:ph type="subTitle" idx="1"/>
          </p:nvPr>
        </p:nvSpPr>
        <p:spPr>
          <a:xfrm>
            <a:off x="1132113" y="1243390"/>
            <a:ext cx="6237516" cy="2479524"/>
          </a:xfrm>
        </p:spPr>
        <p:txBody>
          <a:bodyPr>
            <a:normAutofit/>
          </a:bodyPr>
          <a:lstStyle/>
          <a:p>
            <a:pPr algn="l"/>
            <a:r>
              <a:rPr lang="id-ID" b="1" dirty="0">
                <a:latin typeface="Franklin Gothic Book" panose="020B0503020102020204" pitchFamily="34" charset="0"/>
              </a:rPr>
              <a:t>Outline:</a:t>
            </a:r>
          </a:p>
          <a:p>
            <a:pPr marL="271463" indent="-271463" algn="l">
              <a:buAutoNum type="arabicPeriod"/>
            </a:pPr>
            <a:r>
              <a:rPr lang="id-ID" dirty="0">
                <a:latin typeface="Franklin Gothic Book" panose="020B0503020102020204" pitchFamily="34" charset="0"/>
              </a:rPr>
              <a:t>Deskripsi Alat Tangkap Purse Seine</a:t>
            </a:r>
          </a:p>
          <a:p>
            <a:pPr marL="271463" indent="-271463" algn="l">
              <a:buAutoNum type="arabicPeriod"/>
            </a:pPr>
            <a:r>
              <a:rPr lang="id-ID" dirty="0">
                <a:latin typeface="Franklin Gothic Book" panose="020B0503020102020204" pitchFamily="34" charset="0"/>
              </a:rPr>
              <a:t>Tahapan Pengoperasian Purse Seine</a:t>
            </a:r>
          </a:p>
          <a:p>
            <a:pPr marL="271463" indent="-271463" algn="l">
              <a:buAutoNum type="arabicPeriod"/>
            </a:pPr>
            <a:r>
              <a:rPr lang="id-ID" dirty="0">
                <a:latin typeface="Franklin Gothic Book" panose="020B0503020102020204" pitchFamily="34" charset="0"/>
              </a:rPr>
              <a:t>Jenis Hasil Tangkapan Purse Seine</a:t>
            </a:r>
          </a:p>
        </p:txBody>
      </p:sp>
    </p:spTree>
    <p:extLst>
      <p:ext uri="{BB962C8B-B14F-4D97-AF65-F5344CB8AC3E}">
        <p14:creationId xmlns:p14="http://schemas.microsoft.com/office/powerpoint/2010/main" val="1024902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A7A2C2-04DC-94EA-C01C-1F78EA8AD23F}"/>
              </a:ext>
            </a:extLst>
          </p:cNvPr>
          <p:cNvPicPr>
            <a:picLocks noChangeAspect="1"/>
          </p:cNvPicPr>
          <p:nvPr/>
        </p:nvPicPr>
        <p:blipFill rotWithShape="1">
          <a:blip r:embed="rId2"/>
          <a:srcRect t="45598" b="1"/>
          <a:stretch/>
        </p:blipFill>
        <p:spPr>
          <a:xfrm>
            <a:off x="0" y="0"/>
            <a:ext cx="12192000" cy="6857999"/>
          </a:xfrm>
          <a:prstGeom prst="rect">
            <a:avLst/>
          </a:prstGeom>
        </p:spPr>
      </p:pic>
      <p:sp>
        <p:nvSpPr>
          <p:cNvPr id="3" name="Subtitle 2">
            <a:extLst>
              <a:ext uri="{FF2B5EF4-FFF2-40B4-BE49-F238E27FC236}">
                <a16:creationId xmlns:a16="http://schemas.microsoft.com/office/drawing/2014/main" id="{A2698C51-5982-B6A9-A77E-762E5191DBB7}"/>
              </a:ext>
            </a:extLst>
          </p:cNvPr>
          <p:cNvSpPr>
            <a:spLocks noGrp="1"/>
          </p:cNvSpPr>
          <p:nvPr>
            <p:ph type="subTitle" idx="1"/>
          </p:nvPr>
        </p:nvSpPr>
        <p:spPr>
          <a:xfrm>
            <a:off x="653143" y="1006844"/>
            <a:ext cx="9824357" cy="1393372"/>
          </a:xfrm>
        </p:spPr>
        <p:txBody>
          <a:bodyPr>
            <a:noAutofit/>
          </a:bodyPr>
          <a:lstStyle/>
          <a:p>
            <a:pPr algn="l">
              <a:lnSpc>
                <a:spcPct val="150000"/>
              </a:lnSpc>
              <a:spcBef>
                <a:spcPts val="0"/>
              </a:spcBef>
            </a:pPr>
            <a:r>
              <a:rPr lang="id-ID" sz="2000" dirty="0">
                <a:latin typeface="Franklin Gothic Book" panose="020B0503020102020204" pitchFamily="34" charset="0"/>
              </a:rPr>
              <a:t>Ikan yang menjadi tujuan penangkapan purse seine adalah ikan-ikan pelagis membentuk </a:t>
            </a:r>
            <a:r>
              <a:rPr lang="id-ID" sz="2000" i="1" dirty="0">
                <a:latin typeface="Franklin Gothic Book" panose="020B0503020102020204" pitchFamily="34" charset="0"/>
              </a:rPr>
              <a:t>shoal</a:t>
            </a:r>
            <a:r>
              <a:rPr lang="id-ID" sz="2000" dirty="0">
                <a:latin typeface="Franklin Gothic Book" panose="020B0503020102020204" pitchFamily="34" charset="0"/>
              </a:rPr>
              <a:t> (gerombolan) di permukaan laut. Beberapa jenis ikan hasil tangkapan Purse Sein yaitu sebagai berikut:</a:t>
            </a:r>
          </a:p>
        </p:txBody>
      </p:sp>
      <p:sp>
        <p:nvSpPr>
          <p:cNvPr id="5" name="Subtitle 2">
            <a:extLst>
              <a:ext uri="{FF2B5EF4-FFF2-40B4-BE49-F238E27FC236}">
                <a16:creationId xmlns:a16="http://schemas.microsoft.com/office/drawing/2014/main" id="{0D883645-A60B-EAC4-0376-8BE1DB8F5D77}"/>
              </a:ext>
            </a:extLst>
          </p:cNvPr>
          <p:cNvSpPr txBox="1">
            <a:spLocks/>
          </p:cNvSpPr>
          <p:nvPr/>
        </p:nvSpPr>
        <p:spPr>
          <a:xfrm>
            <a:off x="653143" y="461274"/>
            <a:ext cx="5201557" cy="471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HASIL TANGKAPAN PURSE SEIN</a:t>
            </a:r>
          </a:p>
        </p:txBody>
      </p:sp>
      <p:sp>
        <p:nvSpPr>
          <p:cNvPr id="7" name="Subtitle 2">
            <a:extLst>
              <a:ext uri="{FF2B5EF4-FFF2-40B4-BE49-F238E27FC236}">
                <a16:creationId xmlns:a16="http://schemas.microsoft.com/office/drawing/2014/main" id="{E0779EB1-1CF6-D794-CB71-9883680FA9C4}"/>
              </a:ext>
            </a:extLst>
          </p:cNvPr>
          <p:cNvSpPr txBox="1">
            <a:spLocks/>
          </p:cNvSpPr>
          <p:nvPr/>
        </p:nvSpPr>
        <p:spPr>
          <a:xfrm>
            <a:off x="653143" y="2544460"/>
            <a:ext cx="5569857" cy="33356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pPr>
            <a:r>
              <a:rPr lang="id-ID" sz="2000" dirty="0">
                <a:latin typeface="Franklin Gothic Book" panose="020B0503020102020204" pitchFamily="34" charset="0"/>
              </a:rPr>
              <a:t>1. Madidihang (Yellowfin tuna)</a:t>
            </a:r>
          </a:p>
          <a:p>
            <a:pPr algn="l">
              <a:lnSpc>
                <a:spcPct val="150000"/>
              </a:lnSpc>
              <a:spcBef>
                <a:spcPts val="0"/>
              </a:spcBef>
            </a:pPr>
            <a:r>
              <a:rPr lang="id-ID" sz="2000" dirty="0">
                <a:latin typeface="Franklin Gothic Book" panose="020B0503020102020204" pitchFamily="34" charset="0"/>
              </a:rPr>
              <a:t>2. Tuna mata besar (Bigeye tuna)</a:t>
            </a:r>
          </a:p>
          <a:p>
            <a:pPr algn="l">
              <a:lnSpc>
                <a:spcPct val="150000"/>
              </a:lnSpc>
              <a:spcBef>
                <a:spcPts val="0"/>
              </a:spcBef>
            </a:pPr>
            <a:r>
              <a:rPr lang="id-ID" sz="2000" dirty="0">
                <a:latin typeface="Franklin Gothic Book" panose="020B0503020102020204" pitchFamily="34" charset="0"/>
              </a:rPr>
              <a:t>3. Cakalang (Skipjack tuna)</a:t>
            </a:r>
          </a:p>
          <a:p>
            <a:pPr algn="l">
              <a:lnSpc>
                <a:spcPct val="150000"/>
              </a:lnSpc>
              <a:spcBef>
                <a:spcPts val="0"/>
              </a:spcBef>
            </a:pPr>
            <a:r>
              <a:rPr lang="id-ID" sz="2000" dirty="0">
                <a:latin typeface="Franklin Gothic Book" panose="020B0503020102020204" pitchFamily="34" charset="0"/>
              </a:rPr>
              <a:t>4. Ikan layaran/Jangilus (Indo-Pacific sailfish)</a:t>
            </a:r>
          </a:p>
          <a:p>
            <a:pPr algn="l">
              <a:lnSpc>
                <a:spcPct val="150000"/>
              </a:lnSpc>
              <a:spcBef>
                <a:spcPts val="0"/>
              </a:spcBef>
            </a:pPr>
            <a:r>
              <a:rPr lang="id-ID" sz="2000" dirty="0">
                <a:latin typeface="Franklin Gothic Book" panose="020B0503020102020204" pitchFamily="34" charset="0"/>
              </a:rPr>
              <a:t>5. Tongkol krai (Frigate tuna)</a:t>
            </a:r>
          </a:p>
          <a:p>
            <a:pPr algn="l">
              <a:lnSpc>
                <a:spcPct val="150000"/>
              </a:lnSpc>
              <a:spcBef>
                <a:spcPts val="0"/>
              </a:spcBef>
            </a:pPr>
            <a:r>
              <a:rPr lang="id-ID" sz="2000" dirty="0">
                <a:latin typeface="Franklin Gothic Book" panose="020B0503020102020204" pitchFamily="34" charset="0"/>
              </a:rPr>
              <a:t>6. Tongkol como (Kawa-kawa/ Eastern little tuna)</a:t>
            </a:r>
          </a:p>
          <a:p>
            <a:pPr algn="l">
              <a:lnSpc>
                <a:spcPct val="150000"/>
              </a:lnSpc>
              <a:spcBef>
                <a:spcPts val="0"/>
              </a:spcBef>
            </a:pPr>
            <a:r>
              <a:rPr lang="id-ID" sz="2000" dirty="0">
                <a:latin typeface="Franklin Gothic Book" panose="020B0503020102020204" pitchFamily="34" charset="0"/>
              </a:rPr>
              <a:t>7. Tenggiri (Narrow-barred Spanish mackerel)</a:t>
            </a:r>
          </a:p>
          <a:p>
            <a:pPr algn="l">
              <a:lnSpc>
                <a:spcPct val="150000"/>
              </a:lnSpc>
              <a:spcBef>
                <a:spcPts val="0"/>
              </a:spcBef>
            </a:pPr>
            <a:r>
              <a:rPr lang="id-ID" sz="2000" dirty="0">
                <a:latin typeface="Franklin Gothic Book" panose="020B0503020102020204" pitchFamily="34" charset="0"/>
              </a:rPr>
              <a:t>8. Layang/Benggol (Indian scad)</a:t>
            </a:r>
          </a:p>
          <a:p>
            <a:pPr algn="l">
              <a:lnSpc>
                <a:spcPct val="150000"/>
              </a:lnSpc>
              <a:spcBef>
                <a:spcPts val="0"/>
              </a:spcBef>
            </a:pPr>
            <a:r>
              <a:rPr lang="id-ID" sz="2000" dirty="0">
                <a:latin typeface="Franklin Gothic Book" panose="020B0503020102020204" pitchFamily="34" charset="0"/>
              </a:rPr>
              <a:t>9. Selar kuning (Yellowstripe scad)</a:t>
            </a:r>
          </a:p>
          <a:p>
            <a:pPr algn="l">
              <a:lnSpc>
                <a:spcPct val="150000"/>
              </a:lnSpc>
              <a:spcBef>
                <a:spcPts val="0"/>
              </a:spcBef>
            </a:pPr>
            <a:endParaRPr lang="id-ID" sz="2000" dirty="0">
              <a:latin typeface="Franklin Gothic Book" panose="020B0503020102020204" pitchFamily="34" charset="0"/>
            </a:endParaRPr>
          </a:p>
        </p:txBody>
      </p:sp>
      <p:sp>
        <p:nvSpPr>
          <p:cNvPr id="9" name="TextBox 8">
            <a:extLst>
              <a:ext uri="{FF2B5EF4-FFF2-40B4-BE49-F238E27FC236}">
                <a16:creationId xmlns:a16="http://schemas.microsoft.com/office/drawing/2014/main" id="{F418E44F-0C20-378E-F0EF-5962B6852DA7}"/>
              </a:ext>
            </a:extLst>
          </p:cNvPr>
          <p:cNvSpPr txBox="1"/>
          <p:nvPr/>
        </p:nvSpPr>
        <p:spPr>
          <a:xfrm>
            <a:off x="6489699" y="2601782"/>
            <a:ext cx="5049157" cy="3267561"/>
          </a:xfrm>
          <a:prstGeom prst="rect">
            <a:avLst/>
          </a:prstGeom>
          <a:noFill/>
        </p:spPr>
        <p:txBody>
          <a:bodyPr wrap="square">
            <a:spAutoFit/>
          </a:bodyPr>
          <a:lstStyle/>
          <a:p>
            <a:pPr algn="l">
              <a:lnSpc>
                <a:spcPct val="150000"/>
              </a:lnSpc>
              <a:spcBef>
                <a:spcPts val="0"/>
              </a:spcBef>
            </a:pPr>
            <a:r>
              <a:rPr lang="id-ID" sz="2000" dirty="0">
                <a:latin typeface="Franklin Gothic Book" panose="020B0503020102020204" pitchFamily="34" charset="0"/>
              </a:rPr>
              <a:t>10. Sunglir (Rainbow runner)</a:t>
            </a:r>
          </a:p>
          <a:p>
            <a:pPr algn="l">
              <a:lnSpc>
                <a:spcPct val="150000"/>
              </a:lnSpc>
              <a:spcBef>
                <a:spcPts val="0"/>
              </a:spcBef>
            </a:pPr>
            <a:r>
              <a:rPr lang="id-ID" sz="2000" dirty="0">
                <a:latin typeface="Franklin Gothic Book" panose="020B0503020102020204" pitchFamily="34" charset="0"/>
              </a:rPr>
              <a:t>11. Kuwe (Bigeye trevally)</a:t>
            </a:r>
          </a:p>
          <a:p>
            <a:pPr algn="l">
              <a:lnSpc>
                <a:spcPct val="150000"/>
              </a:lnSpc>
              <a:spcBef>
                <a:spcPts val="0"/>
              </a:spcBef>
            </a:pPr>
            <a:r>
              <a:rPr lang="id-ID" sz="2000" dirty="0">
                <a:latin typeface="Franklin Gothic Book" panose="020B0503020102020204" pitchFamily="34" charset="0"/>
              </a:rPr>
              <a:t>12. Tetengkek (Torpedo scad)</a:t>
            </a:r>
          </a:p>
          <a:p>
            <a:pPr algn="l">
              <a:lnSpc>
                <a:spcPct val="150000"/>
              </a:lnSpc>
              <a:spcBef>
                <a:spcPts val="0"/>
              </a:spcBef>
            </a:pPr>
            <a:r>
              <a:rPr lang="id-ID" sz="2000" dirty="0">
                <a:latin typeface="Franklin Gothic Book" panose="020B0503020102020204" pitchFamily="34" charset="0"/>
              </a:rPr>
              <a:t>13. Layang deles (Shortfin scad)</a:t>
            </a:r>
          </a:p>
          <a:p>
            <a:pPr algn="l">
              <a:lnSpc>
                <a:spcPct val="150000"/>
              </a:lnSpc>
              <a:spcBef>
                <a:spcPts val="0"/>
              </a:spcBef>
            </a:pPr>
            <a:r>
              <a:rPr lang="id-ID" sz="2000" dirty="0">
                <a:latin typeface="Franklin Gothic Book" panose="020B0503020102020204" pitchFamily="34" charset="0"/>
              </a:rPr>
              <a:t>14. Teri (Anchovies)</a:t>
            </a:r>
          </a:p>
          <a:p>
            <a:pPr algn="l">
              <a:lnSpc>
                <a:spcPct val="150000"/>
              </a:lnSpc>
              <a:spcBef>
                <a:spcPts val="0"/>
              </a:spcBef>
            </a:pPr>
            <a:r>
              <a:rPr lang="id-ID" sz="2000" dirty="0">
                <a:latin typeface="Franklin Gothic Book" panose="020B0503020102020204" pitchFamily="34" charset="0"/>
              </a:rPr>
              <a:t>15. Japuh (Rainbow sardine)</a:t>
            </a:r>
          </a:p>
          <a:p>
            <a:pPr algn="l">
              <a:lnSpc>
                <a:spcPct val="150000"/>
              </a:lnSpc>
              <a:spcBef>
                <a:spcPts val="0"/>
              </a:spcBef>
            </a:pPr>
            <a:r>
              <a:rPr lang="id-ID" sz="2000" dirty="0">
                <a:latin typeface="Franklin Gothic Book" panose="020B0503020102020204" pitchFamily="34" charset="0"/>
              </a:rPr>
              <a:t>16. Tembang (Goldstripe sardinella), dll.</a:t>
            </a:r>
          </a:p>
        </p:txBody>
      </p:sp>
    </p:spTree>
    <p:extLst>
      <p:ext uri="{BB962C8B-B14F-4D97-AF65-F5344CB8AC3E}">
        <p14:creationId xmlns:p14="http://schemas.microsoft.com/office/powerpoint/2010/main" val="946671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7C6BBC1-744F-9DB4-459A-29EF84397F78}"/>
              </a:ext>
            </a:extLst>
          </p:cNvPr>
          <p:cNvPicPr>
            <a:picLocks noChangeAspect="1"/>
          </p:cNvPicPr>
          <p:nvPr/>
        </p:nvPicPr>
        <p:blipFill rotWithShape="1">
          <a:blip r:embed="rId2"/>
          <a:srcRect t="45598" b="35495"/>
          <a:stretch/>
        </p:blipFill>
        <p:spPr>
          <a:xfrm>
            <a:off x="0" y="1"/>
            <a:ext cx="12192000" cy="6988628"/>
          </a:xfrm>
          <a:prstGeom prst="rect">
            <a:avLst/>
          </a:prstGeom>
        </p:spPr>
      </p:pic>
      <p:grpSp>
        <p:nvGrpSpPr>
          <p:cNvPr id="7" name="Group 6">
            <a:extLst>
              <a:ext uri="{FF2B5EF4-FFF2-40B4-BE49-F238E27FC236}">
                <a16:creationId xmlns:a16="http://schemas.microsoft.com/office/drawing/2014/main" id="{E57685A5-B4BD-2CB2-2D58-EF4E1D304557}"/>
              </a:ext>
            </a:extLst>
          </p:cNvPr>
          <p:cNvGrpSpPr/>
          <p:nvPr/>
        </p:nvGrpSpPr>
        <p:grpSpPr>
          <a:xfrm>
            <a:off x="190449" y="378873"/>
            <a:ext cx="3989665" cy="1902691"/>
            <a:chOff x="168678" y="41408"/>
            <a:chExt cx="3859038" cy="1695963"/>
          </a:xfrm>
        </p:grpSpPr>
        <p:pic>
          <p:nvPicPr>
            <p:cNvPr id="1034" name="Picture 10" descr="Thunnus obesus | fishIDER">
              <a:extLst>
                <a:ext uri="{FF2B5EF4-FFF2-40B4-BE49-F238E27FC236}">
                  <a16:creationId xmlns:a16="http://schemas.microsoft.com/office/drawing/2014/main" id="{36EB6E8C-46CA-F5EB-0052-BEDA3E8FC81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451" b="89296" l="3375" r="96125">
                          <a14:foregroundMark x1="90875" y1="35493" x2="88500" y2="54648"/>
                          <a14:foregroundMark x1="88500" y1="54648" x2="89125" y2="57183"/>
                          <a14:foregroundMark x1="37875" y1="8732" x2="37875" y2="8732"/>
                          <a14:foregroundMark x1="9750" y1="53239" x2="8375" y2="64789"/>
                          <a14:foregroundMark x1="5625" y1="61690" x2="7875" y2="63099"/>
                          <a14:foregroundMark x1="5000" y1="53239" x2="6750" y2="55493"/>
                          <a14:foregroundMark x1="3375" y1="61690" x2="5125" y2="62535"/>
                          <a14:foregroundMark x1="95125" y1="25915" x2="94250" y2="26197"/>
                          <a14:foregroundMark x1="96125" y1="81972" x2="96125" y2="81972"/>
                        </a14:backgroundRemoval>
                      </a14:imgEffect>
                    </a14:imgLayer>
                  </a14:imgProps>
                </a:ext>
                <a:ext uri="{28A0092B-C50C-407E-A947-70E740481C1C}">
                  <a14:useLocalDpi xmlns:a14="http://schemas.microsoft.com/office/drawing/2010/main" val="0"/>
                </a:ext>
              </a:extLst>
            </a:blip>
            <a:srcRect r="804"/>
            <a:stretch/>
          </p:blipFill>
          <p:spPr bwMode="auto">
            <a:xfrm>
              <a:off x="250372" y="41408"/>
              <a:ext cx="3777344" cy="168979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D4EB9FBF-3D16-147B-D795-AAD92216EFE9}"/>
                </a:ext>
              </a:extLst>
            </p:cNvPr>
            <p:cNvSpPr txBox="1">
              <a:spLocks/>
            </p:cNvSpPr>
            <p:nvPr/>
          </p:nvSpPr>
          <p:spPr>
            <a:xfrm>
              <a:off x="168678" y="1397923"/>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1400" dirty="0">
                  <a:latin typeface="Franklin Gothic Book" panose="020B0503020102020204" pitchFamily="34" charset="0"/>
                </a:rPr>
                <a:t>Tuna Mata Besar</a:t>
              </a:r>
            </a:p>
          </p:txBody>
        </p:sp>
      </p:grpSp>
      <p:grpSp>
        <p:nvGrpSpPr>
          <p:cNvPr id="8" name="Group 7">
            <a:extLst>
              <a:ext uri="{FF2B5EF4-FFF2-40B4-BE49-F238E27FC236}">
                <a16:creationId xmlns:a16="http://schemas.microsoft.com/office/drawing/2014/main" id="{A1711415-9522-0B89-CDD1-DC0E764C4745}"/>
              </a:ext>
            </a:extLst>
          </p:cNvPr>
          <p:cNvGrpSpPr/>
          <p:nvPr/>
        </p:nvGrpSpPr>
        <p:grpSpPr>
          <a:xfrm>
            <a:off x="4049488" y="386195"/>
            <a:ext cx="3635829" cy="1966853"/>
            <a:chOff x="4027716" y="48730"/>
            <a:chExt cx="3635829" cy="1966853"/>
          </a:xfrm>
        </p:grpSpPr>
        <p:pic>
          <p:nvPicPr>
            <p:cNvPr id="1036" name="Picture 12" descr="PENGAIT DASAR PARAU">
              <a:extLst>
                <a:ext uri="{FF2B5EF4-FFF2-40B4-BE49-F238E27FC236}">
                  <a16:creationId xmlns:a16="http://schemas.microsoft.com/office/drawing/2014/main" id="{AE99EDA9-AF0E-3881-3DD5-786F161923D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910" b="95866" l="9944" r="89944">
                          <a14:foregroundMark x1="63729" y1="90181" x2="63729" y2="90181"/>
                          <a14:foregroundMark x1="64972" y1="92248" x2="64972" y2="92248"/>
                          <a14:foregroundMark x1="65311" y1="92248" x2="69266" y2="95349"/>
                          <a14:foregroundMark x1="71073" y1="95349" x2="74237" y2="95866"/>
                          <a14:foregroundMark x1="63661" y1="9835" x2="63941" y2="9704"/>
                          <a14:foregroundMark x1="62034" y1="10594" x2="62961" y2="10161"/>
                          <a14:foregroundMark x1="71555" y1="5384" x2="67875" y2="4933"/>
                          <a14:foregroundMark x1="73794" y1="5658" x2="73660" y2="5642"/>
                          <a14:foregroundMark x1="72542" y1="5168" x2="72542" y2="5168"/>
                          <a14:backgroundMark x1="68249" y1="7752" x2="68440" y2="7721"/>
                          <a14:backgroundMark x1="68560" y1="8163" x2="65198" y2="9302"/>
                          <a14:backgroundMark x1="65198" y1="9302" x2="64181" y2="10336"/>
                          <a14:backgroundMark x1="63729" y1="10078" x2="63729" y2="10078"/>
                          <a14:backgroundMark x1="63729" y1="10078" x2="62938" y2="10078"/>
                          <a14:backgroundMark x1="74459" y1="7345" x2="77288" y2="8269"/>
                          <a14:backgroundMark x1="77288" y1="8269" x2="78870" y2="10594"/>
                          <a14:backgroundMark x1="63842" y1="9819" x2="63842" y2="9561"/>
                          <a14:backgroundMark x1="73672" y1="5685" x2="71638" y2="5685"/>
                          <a14:backgroundMark x1="68701" y1="7494" x2="68701" y2="7494"/>
                          <a14:backgroundMark x1="68588" y1="7494" x2="67910" y2="7494"/>
                          <a14:backgroundMark x1="73785" y1="5685" x2="74802" y2="6202"/>
                        </a14:backgroundRemoval>
                      </a14:imgEffect>
                    </a14:imgLayer>
                  </a14:imgProps>
                </a:ext>
                <a:ext uri="{28A0092B-C50C-407E-A947-70E740481C1C}">
                  <a14:useLocalDpi xmlns:a14="http://schemas.microsoft.com/office/drawing/2010/main" val="0"/>
                </a:ext>
              </a:extLst>
            </a:blip>
            <a:srcRect l="9984" r="9182"/>
            <a:stretch/>
          </p:blipFill>
          <p:spPr bwMode="auto">
            <a:xfrm>
              <a:off x="4027716" y="48730"/>
              <a:ext cx="3635829" cy="1966853"/>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FD1DBD92-BCBF-177C-D0E3-7EF3D9927612}"/>
                </a:ext>
              </a:extLst>
            </p:cNvPr>
            <p:cNvSpPr txBox="1">
              <a:spLocks/>
            </p:cNvSpPr>
            <p:nvPr/>
          </p:nvSpPr>
          <p:spPr>
            <a:xfrm>
              <a:off x="4742040" y="1604651"/>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1400" dirty="0">
                  <a:latin typeface="Franklin Gothic Book" panose="020B0503020102020204" pitchFamily="34" charset="0"/>
                </a:rPr>
                <a:t>Tuna Sirip Kuning</a:t>
              </a:r>
            </a:p>
          </p:txBody>
        </p:sp>
      </p:grpSp>
      <p:grpSp>
        <p:nvGrpSpPr>
          <p:cNvPr id="10" name="Group 9">
            <a:extLst>
              <a:ext uri="{FF2B5EF4-FFF2-40B4-BE49-F238E27FC236}">
                <a16:creationId xmlns:a16="http://schemas.microsoft.com/office/drawing/2014/main" id="{B2DF150B-60E5-CE5C-153B-2BA3CC7BF049}"/>
              </a:ext>
            </a:extLst>
          </p:cNvPr>
          <p:cNvGrpSpPr/>
          <p:nvPr/>
        </p:nvGrpSpPr>
        <p:grpSpPr>
          <a:xfrm>
            <a:off x="7721330" y="616996"/>
            <a:ext cx="2310545" cy="1336011"/>
            <a:chOff x="7663545" y="1"/>
            <a:chExt cx="2492826" cy="1507758"/>
          </a:xfrm>
        </p:grpSpPr>
        <p:pic>
          <p:nvPicPr>
            <p:cNvPr id="1028" name="Picture 4" descr="Cakalang - Wikipedia bahasa Indonesia, ensiklopedia bebas">
              <a:extLst>
                <a:ext uri="{FF2B5EF4-FFF2-40B4-BE49-F238E27FC236}">
                  <a16:creationId xmlns:a16="http://schemas.microsoft.com/office/drawing/2014/main" id="{EDAA3C05-D9B1-62AB-9FF5-EBE3A86F1B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3545" y="1"/>
              <a:ext cx="2492826" cy="1507758"/>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8611F6D8-D0DD-857D-5D57-DFA5C6FB8947}"/>
                </a:ext>
              </a:extLst>
            </p:cNvPr>
            <p:cNvSpPr txBox="1">
              <a:spLocks/>
            </p:cNvSpPr>
            <p:nvPr/>
          </p:nvSpPr>
          <p:spPr>
            <a:xfrm>
              <a:off x="8377869" y="1159971"/>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1400" dirty="0">
                  <a:latin typeface="Franklin Gothic Book" panose="020B0503020102020204" pitchFamily="34" charset="0"/>
                </a:rPr>
                <a:t>Cakalang</a:t>
              </a:r>
            </a:p>
          </p:txBody>
        </p:sp>
      </p:grpSp>
      <p:grpSp>
        <p:nvGrpSpPr>
          <p:cNvPr id="13" name="Group 12">
            <a:extLst>
              <a:ext uri="{FF2B5EF4-FFF2-40B4-BE49-F238E27FC236}">
                <a16:creationId xmlns:a16="http://schemas.microsoft.com/office/drawing/2014/main" id="{4A9F44EE-CD35-C389-8F6D-07C733DC7A6F}"/>
              </a:ext>
            </a:extLst>
          </p:cNvPr>
          <p:cNvGrpSpPr/>
          <p:nvPr/>
        </p:nvGrpSpPr>
        <p:grpSpPr>
          <a:xfrm>
            <a:off x="4310743" y="2786750"/>
            <a:ext cx="2800735" cy="981498"/>
            <a:chOff x="388469" y="2060278"/>
            <a:chExt cx="3214702" cy="1198154"/>
          </a:xfrm>
        </p:grpSpPr>
        <p:pic>
          <p:nvPicPr>
            <p:cNvPr id="1030" name="Picture 6" descr="MENGENAL IKAN TONGKOL YUK !!!">
              <a:extLst>
                <a:ext uri="{FF2B5EF4-FFF2-40B4-BE49-F238E27FC236}">
                  <a16:creationId xmlns:a16="http://schemas.microsoft.com/office/drawing/2014/main" id="{C83DFC42-6102-CE97-F4D7-2858C6BAC56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79" b="89809" l="2838" r="94054">
                          <a14:foregroundMark x1="8108" y1="39490" x2="9730" y2="42463"/>
                          <a14:foregroundMark x1="9054" y1="42463" x2="9730" y2="42675"/>
                          <a14:foregroundMark x1="3784" y1="33121" x2="3784" y2="33121"/>
                          <a14:foregroundMark x1="2838" y1="72611" x2="2838" y2="72611"/>
                          <a14:foregroundMark x1="91081" y1="52866" x2="88649" y2="53715"/>
                          <a14:foregroundMark x1="92162" y1="60510" x2="91081" y2="60934"/>
                          <a14:foregroundMark x1="92838" y1="54140" x2="92838" y2="54140"/>
                          <a14:foregroundMark x1="94054" y1="60510" x2="92297" y2="61146"/>
                          <a14:foregroundMark x1="25135" y1="57113" x2="25135" y2="57113"/>
                          <a14:foregroundMark x1="22162" y1="56051" x2="22162" y2="56051"/>
                          <a14:foregroundMark x1="30541" y1="59873" x2="30541" y2="59873"/>
                          <a14:foregroundMark x1="39324" y1="36093" x2="39324" y2="36093"/>
                          <a14:foregroundMark x1="35000" y1="44586" x2="35000" y2="44586"/>
                          <a14:foregroundMark x1="32297" y1="45435" x2="32297" y2="45435"/>
                          <a14:foregroundMark x1="29054" y1="47134" x2="29054" y2="47134"/>
                          <a14:foregroundMark x1="25946" y1="47346" x2="25946" y2="47346"/>
                          <a14:foregroundMark x1="23378" y1="48408" x2="23378" y2="48408"/>
                          <a14:foregroundMark x1="20405" y1="49469" x2="20405" y2="49469"/>
                          <a14:foregroundMark x1="33649" y1="69427" x2="32703" y2="69427"/>
                          <a14:backgroundMark x1="58649" y1="72611" x2="58649" y2="72611"/>
                        </a14:backgroundRemoval>
                      </a14:imgEffect>
                    </a14:imgLayer>
                  </a14:imgProps>
                </a:ext>
                <a:ext uri="{28A0092B-C50C-407E-A947-70E740481C1C}">
                  <a14:useLocalDpi xmlns:a14="http://schemas.microsoft.com/office/drawing/2010/main" val="0"/>
                </a:ext>
              </a:extLst>
            </a:blip>
            <a:srcRect t="30346" r="4988" b="21641"/>
            <a:stretch/>
          </p:blipFill>
          <p:spPr bwMode="auto">
            <a:xfrm flipH="1">
              <a:off x="388469" y="2060278"/>
              <a:ext cx="3214702" cy="1113292"/>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a:extLst>
                <a:ext uri="{FF2B5EF4-FFF2-40B4-BE49-F238E27FC236}">
                  <a16:creationId xmlns:a16="http://schemas.microsoft.com/office/drawing/2014/main" id="{85311162-D02F-0955-C87B-0C2C5C097B8F}"/>
                </a:ext>
              </a:extLst>
            </p:cNvPr>
            <p:cNvSpPr txBox="1">
              <a:spLocks/>
            </p:cNvSpPr>
            <p:nvPr/>
          </p:nvSpPr>
          <p:spPr>
            <a:xfrm>
              <a:off x="1744386" y="2918984"/>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1400" dirty="0">
                  <a:latin typeface="Franklin Gothic Book" panose="020B0503020102020204" pitchFamily="34" charset="0"/>
                </a:rPr>
                <a:t>Tongkol</a:t>
              </a:r>
            </a:p>
          </p:txBody>
        </p:sp>
      </p:grpSp>
      <p:grpSp>
        <p:nvGrpSpPr>
          <p:cNvPr id="14" name="Group 13">
            <a:extLst>
              <a:ext uri="{FF2B5EF4-FFF2-40B4-BE49-F238E27FC236}">
                <a16:creationId xmlns:a16="http://schemas.microsoft.com/office/drawing/2014/main" id="{5D333E0A-21C8-9875-D4A3-076A2BB7F273}"/>
              </a:ext>
            </a:extLst>
          </p:cNvPr>
          <p:cNvGrpSpPr/>
          <p:nvPr/>
        </p:nvGrpSpPr>
        <p:grpSpPr>
          <a:xfrm>
            <a:off x="500328" y="2781216"/>
            <a:ext cx="3304429" cy="1091267"/>
            <a:chOff x="4027716" y="2037745"/>
            <a:chExt cx="4350153" cy="1242331"/>
          </a:xfrm>
        </p:grpSpPr>
        <p:sp>
          <p:nvSpPr>
            <p:cNvPr id="12" name="Subtitle 2">
              <a:extLst>
                <a:ext uri="{FF2B5EF4-FFF2-40B4-BE49-F238E27FC236}">
                  <a16:creationId xmlns:a16="http://schemas.microsoft.com/office/drawing/2014/main" id="{1365172C-1928-BBF4-D1DA-0902153078DB}"/>
                </a:ext>
              </a:extLst>
            </p:cNvPr>
            <p:cNvSpPr txBox="1">
              <a:spLocks/>
            </p:cNvSpPr>
            <p:nvPr/>
          </p:nvSpPr>
          <p:spPr>
            <a:xfrm>
              <a:off x="6415420" y="2834122"/>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id-ID" sz="1400" dirty="0">
                  <a:latin typeface="Franklin Gothic Book" panose="020B0503020102020204" pitchFamily="34" charset="0"/>
                </a:rPr>
                <a:t>Tenggiri</a:t>
              </a:r>
            </a:p>
          </p:txBody>
        </p:sp>
        <p:pic>
          <p:nvPicPr>
            <p:cNvPr id="1038" name="Picture 14" descr="Ikan Tenggiri Kaya Protein Berkualitas Tinggi - Greeners.Co">
              <a:extLst>
                <a:ext uri="{FF2B5EF4-FFF2-40B4-BE49-F238E27FC236}">
                  <a16:creationId xmlns:a16="http://schemas.microsoft.com/office/drawing/2014/main" id="{C10F89B1-E7B1-051E-1A66-6833E2AA001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944" l="5469" r="92500">
                          <a14:foregroundMark x1="7187" y1="32222" x2="8438" y2="32222"/>
                          <a14:foregroundMark x1="6406" y1="63333" x2="6406" y2="63333"/>
                          <a14:foregroundMark x1="5469" y1="30000" x2="5469" y2="30000"/>
                          <a14:foregroundMark x1="89063" y1="48889" x2="83906" y2="53889"/>
                          <a14:foregroundMark x1="92656" y1="53056" x2="92656" y2="53056"/>
                          <a14:foregroundMark x1="46875" y1="65833" x2="46875" y2="65833"/>
                          <a14:foregroundMark x1="45938" y1="66944" x2="45938" y2="66944"/>
                        </a14:backgroundRemoval>
                      </a14:imgEffect>
                    </a14:imgLayer>
                  </a14:imgProps>
                </a:ext>
                <a:ext uri="{28A0092B-C50C-407E-A947-70E740481C1C}">
                  <a14:useLocalDpi xmlns:a14="http://schemas.microsoft.com/office/drawing/2010/main" val="0"/>
                </a:ext>
              </a:extLst>
            </a:blip>
            <a:srcRect l="2255" t="26301" r="6579" b="29728"/>
            <a:stretch/>
          </p:blipFill>
          <p:spPr bwMode="auto">
            <a:xfrm flipH="1">
              <a:off x="4027716" y="2037745"/>
              <a:ext cx="4350153" cy="12423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32C2EC5C-FF30-3311-EBE9-5520B9CAC0CA}"/>
              </a:ext>
            </a:extLst>
          </p:cNvPr>
          <p:cNvGrpSpPr/>
          <p:nvPr/>
        </p:nvGrpSpPr>
        <p:grpSpPr>
          <a:xfrm>
            <a:off x="10176564" y="979548"/>
            <a:ext cx="2310544" cy="953674"/>
            <a:chOff x="10311950" y="657793"/>
            <a:chExt cx="2041654" cy="905481"/>
          </a:xfrm>
        </p:grpSpPr>
        <p:pic>
          <p:nvPicPr>
            <p:cNvPr id="1040" name="Picture 16" descr="20 Manfaat Ikan Layang untuk Kesehatan Manusia - Manfaat.co.id">
              <a:extLst>
                <a:ext uri="{FF2B5EF4-FFF2-40B4-BE49-F238E27FC236}">
                  <a16:creationId xmlns:a16="http://schemas.microsoft.com/office/drawing/2014/main" id="{2FA6CE65-8435-FB8F-563A-EAB9A087A7C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6875" r="96719">
                          <a14:foregroundMark x1="32188" y1="82500" x2="33281" y2="70357"/>
                          <a14:foregroundMark x1="31406" y1="78571" x2="31250" y2="88571"/>
                          <a14:foregroundMark x1="10000" y1="44643" x2="7031" y2="51786"/>
                          <a14:foregroundMark x1="36250" y1="25714" x2="42969" y2="26071"/>
                          <a14:foregroundMark x1="42031" y1="10357" x2="45313" y2="30357"/>
                          <a14:foregroundMark x1="89688" y1="36786" x2="93750" y2="31429"/>
                          <a14:foregroundMark x1="94688" y1="34643" x2="94688" y2="34643"/>
                          <a14:foregroundMark x1="55469" y1="66429" x2="60938" y2="67143"/>
                          <a14:foregroundMark x1="56643" y1="78347" x2="56719" y2="78929"/>
                          <a14:foregroundMark x1="63125" y1="63214" x2="65000" y2="63214"/>
                          <a14:foregroundMark x1="55586" y1="80512" x2="55625" y2="80714"/>
                          <a14:foregroundMark x1="60313" y1="30357" x2="61875" y2="31071"/>
                          <a14:foregroundMark x1="7969" y1="55357" x2="9688" y2="58214"/>
                          <a14:foregroundMark x1="96719" y1="32500" x2="95469" y2="31429"/>
                          <a14:foregroundMark x1="59688" y1="29286" x2="59531" y2="28571"/>
                          <a14:backgroundMark x1="53438" y1="73929" x2="53438" y2="73929"/>
                          <a14:backgroundMark x1="53750" y1="72857" x2="54219" y2="76786"/>
                          <a14:backgroundMark x1="53750" y1="78214" x2="55313" y2="81071"/>
                        </a14:backgroundRemoval>
                      </a14:imgEffect>
                    </a14:imgLayer>
                  </a14:imgProps>
                </a:ext>
                <a:ext uri="{28A0092B-C50C-407E-A947-70E740481C1C}">
                  <a14:useLocalDpi xmlns:a14="http://schemas.microsoft.com/office/drawing/2010/main" val="0"/>
                </a:ext>
              </a:extLst>
            </a:blip>
            <a:srcRect/>
            <a:stretch>
              <a:fillRect/>
            </a:stretch>
          </p:blipFill>
          <p:spPr bwMode="auto">
            <a:xfrm>
              <a:off x="10311950" y="657793"/>
              <a:ext cx="1711372" cy="748725"/>
            </a:xfrm>
            <a:prstGeom prst="rect">
              <a:avLst/>
            </a:prstGeom>
            <a:noFill/>
            <a:extLst>
              <a:ext uri="{909E8E84-426E-40DD-AFC4-6F175D3DCCD1}">
                <a14:hiddenFill xmlns:a14="http://schemas.microsoft.com/office/drawing/2010/main">
                  <a:solidFill>
                    <a:srgbClr val="FFFFFF"/>
                  </a:solidFill>
                </a14:hiddenFill>
              </a:ext>
            </a:extLst>
          </p:spPr>
        </p:pic>
        <p:sp>
          <p:nvSpPr>
            <p:cNvPr id="15" name="Subtitle 2">
              <a:extLst>
                <a:ext uri="{FF2B5EF4-FFF2-40B4-BE49-F238E27FC236}">
                  <a16:creationId xmlns:a16="http://schemas.microsoft.com/office/drawing/2014/main" id="{0EB73FBA-B88A-B396-52C5-306496D3C086}"/>
                </a:ext>
              </a:extLst>
            </p:cNvPr>
            <p:cNvSpPr txBox="1">
              <a:spLocks/>
            </p:cNvSpPr>
            <p:nvPr/>
          </p:nvSpPr>
          <p:spPr>
            <a:xfrm>
              <a:off x="10805111" y="1223826"/>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1400" dirty="0">
                  <a:latin typeface="Franklin Gothic Book" panose="020B0503020102020204" pitchFamily="34" charset="0"/>
                </a:rPr>
                <a:t>Layang</a:t>
              </a:r>
            </a:p>
          </p:txBody>
        </p:sp>
      </p:grpSp>
      <p:grpSp>
        <p:nvGrpSpPr>
          <p:cNvPr id="18" name="Group 17">
            <a:extLst>
              <a:ext uri="{FF2B5EF4-FFF2-40B4-BE49-F238E27FC236}">
                <a16:creationId xmlns:a16="http://schemas.microsoft.com/office/drawing/2014/main" id="{4D3BA820-7B14-E73D-40F0-B80E3712E6D6}"/>
              </a:ext>
            </a:extLst>
          </p:cNvPr>
          <p:cNvGrpSpPr/>
          <p:nvPr/>
        </p:nvGrpSpPr>
        <p:grpSpPr>
          <a:xfrm>
            <a:off x="10208695" y="2828334"/>
            <a:ext cx="1936763" cy="847444"/>
            <a:chOff x="10400224" y="2220686"/>
            <a:chExt cx="1982778" cy="824420"/>
          </a:xfrm>
        </p:grpSpPr>
        <p:pic>
          <p:nvPicPr>
            <p:cNvPr id="1042" name="Picture 18" descr="Apa yang anda ketahui tentang ikan selar kuning ? - Kelautan - Dictio  Community">
              <a:extLst>
                <a:ext uri="{FF2B5EF4-FFF2-40B4-BE49-F238E27FC236}">
                  <a16:creationId xmlns:a16="http://schemas.microsoft.com/office/drawing/2014/main" id="{09B2547D-86B2-81F2-60C3-B7A92972FC88}"/>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897" b="90345" l="4611" r="89914">
                          <a14:foregroundMark x1="23055" y1="38621" x2="24784" y2="52414"/>
                          <a14:foregroundMark x1="19885" y1="28966" x2="33141" y2="21379"/>
                          <a14:foregroundMark x1="33141" y1="21379" x2="35735" y2="13793"/>
                          <a14:foregroundMark x1="37176" y1="7586" x2="40058" y2="24138"/>
                          <a14:foregroundMark x1="51585" y1="23448" x2="71182" y2="48276"/>
                          <a14:foregroundMark x1="71470" y1="46207" x2="85303" y2="37931"/>
                          <a14:foregroundMark x1="85303" y1="37931" x2="88473" y2="32414"/>
                          <a14:foregroundMark x1="76369" y1="56552" x2="85303" y2="75862"/>
                          <a14:foregroundMark x1="85303" y1="75862" x2="85591" y2="76552"/>
                          <a14:foregroundMark x1="28818" y1="91034" x2="28818" y2="91034"/>
                          <a14:foregroundMark x1="7589" y1="51724" x2="8357" y2="53793"/>
                          <a14:foregroundMark x1="6052" y1="47586" x2="7589" y2="51724"/>
                          <a14:foregroundMark x1="5476" y1="55172" x2="5476" y2="55172"/>
                          <a14:foregroundMark x1="4611" y1="52414" x2="6916" y2="52414"/>
                          <a14:backgroundMark x1="4035" y1="51724" x2="4035" y2="51724"/>
                        </a14:backgroundRemoval>
                      </a14:imgEffect>
                    </a14:imgLayer>
                  </a14:imgProps>
                </a:ext>
                <a:ext uri="{28A0092B-C50C-407E-A947-70E740481C1C}">
                  <a14:useLocalDpi xmlns:a14="http://schemas.microsoft.com/office/drawing/2010/main" val="0"/>
                </a:ext>
              </a:extLst>
            </a:blip>
            <a:srcRect/>
            <a:stretch>
              <a:fillRect/>
            </a:stretch>
          </p:blipFill>
          <p:spPr bwMode="auto">
            <a:xfrm>
              <a:off x="10400224" y="2220686"/>
              <a:ext cx="1791776" cy="654696"/>
            </a:xfrm>
            <a:prstGeom prst="rect">
              <a:avLst/>
            </a:prstGeom>
            <a:noFill/>
            <a:extLst>
              <a:ext uri="{909E8E84-426E-40DD-AFC4-6F175D3DCCD1}">
                <a14:hiddenFill xmlns:a14="http://schemas.microsoft.com/office/drawing/2010/main">
                  <a:solidFill>
                    <a:srgbClr val="FFFFFF"/>
                  </a:solidFill>
                </a14:hiddenFill>
              </a:ext>
            </a:extLst>
          </p:spPr>
        </p:pic>
        <p:sp>
          <p:nvSpPr>
            <p:cNvPr id="17" name="Subtitle 2">
              <a:extLst>
                <a:ext uri="{FF2B5EF4-FFF2-40B4-BE49-F238E27FC236}">
                  <a16:creationId xmlns:a16="http://schemas.microsoft.com/office/drawing/2014/main" id="{1C019B01-181B-0CCE-2868-F7D734A4B8A1}"/>
                </a:ext>
              </a:extLst>
            </p:cNvPr>
            <p:cNvSpPr txBox="1">
              <a:spLocks/>
            </p:cNvSpPr>
            <p:nvPr/>
          </p:nvSpPr>
          <p:spPr>
            <a:xfrm>
              <a:off x="10834509" y="2705658"/>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1400" dirty="0">
                  <a:latin typeface="Franklin Gothic Book" panose="020B0503020102020204" pitchFamily="34" charset="0"/>
                </a:rPr>
                <a:t>Selar Kuning</a:t>
              </a:r>
            </a:p>
          </p:txBody>
        </p:sp>
      </p:grpSp>
      <p:grpSp>
        <p:nvGrpSpPr>
          <p:cNvPr id="20" name="Group 19">
            <a:extLst>
              <a:ext uri="{FF2B5EF4-FFF2-40B4-BE49-F238E27FC236}">
                <a16:creationId xmlns:a16="http://schemas.microsoft.com/office/drawing/2014/main" id="{1A5FDAA5-5EB2-CC16-261A-1132B326F7BF}"/>
              </a:ext>
            </a:extLst>
          </p:cNvPr>
          <p:cNvGrpSpPr/>
          <p:nvPr/>
        </p:nvGrpSpPr>
        <p:grpSpPr>
          <a:xfrm>
            <a:off x="7448596" y="2936128"/>
            <a:ext cx="2494229" cy="806219"/>
            <a:chOff x="7714993" y="2425324"/>
            <a:chExt cx="2494229" cy="806219"/>
          </a:xfrm>
        </p:grpSpPr>
        <p:pic>
          <p:nvPicPr>
            <p:cNvPr id="1044" name="Picture 20" descr="elagatis bipinnulata">
              <a:extLst>
                <a:ext uri="{FF2B5EF4-FFF2-40B4-BE49-F238E27FC236}">
                  <a16:creationId xmlns:a16="http://schemas.microsoft.com/office/drawing/2014/main" id="{8C07022A-B6E2-3438-92C4-83B3FE16C36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0409" b="68129" l="4375" r="95417">
                          <a14:foregroundMark x1="93750" y1="32164" x2="90625" y2="34211"/>
                          <a14:foregroundMark x1="28333" y1="68129" x2="28333" y2="68129"/>
                          <a14:foregroundMark x1="93958" y1="64327" x2="95417" y2="65789"/>
                          <a14:foregroundMark x1="4583" y1="48246" x2="8958" y2="50292"/>
                          <a14:foregroundMark x1="46458" y1="30409" x2="47917" y2="32164"/>
                        </a14:backgroundRemoval>
                      </a14:imgEffect>
                    </a14:imgLayer>
                  </a14:imgProps>
                </a:ext>
                <a:ext uri="{28A0092B-C50C-407E-A947-70E740481C1C}">
                  <a14:useLocalDpi xmlns:a14="http://schemas.microsoft.com/office/drawing/2010/main" val="0"/>
                </a:ext>
              </a:extLst>
            </a:blip>
            <a:srcRect t="27795" b="28613"/>
            <a:stretch/>
          </p:blipFill>
          <p:spPr bwMode="auto">
            <a:xfrm>
              <a:off x="7714993" y="2425324"/>
              <a:ext cx="2494229" cy="654696"/>
            </a:xfrm>
            <a:prstGeom prst="rect">
              <a:avLst/>
            </a:prstGeom>
            <a:noFill/>
            <a:extLst>
              <a:ext uri="{909E8E84-426E-40DD-AFC4-6F175D3DCCD1}">
                <a14:hiddenFill xmlns:a14="http://schemas.microsoft.com/office/drawing/2010/main">
                  <a:solidFill>
                    <a:srgbClr val="FFFFFF"/>
                  </a:solidFill>
                </a14:hiddenFill>
              </a:ext>
            </a:extLst>
          </p:spPr>
        </p:pic>
        <p:sp>
          <p:nvSpPr>
            <p:cNvPr id="19" name="Subtitle 2">
              <a:extLst>
                <a:ext uri="{FF2B5EF4-FFF2-40B4-BE49-F238E27FC236}">
                  <a16:creationId xmlns:a16="http://schemas.microsoft.com/office/drawing/2014/main" id="{B2AB8E47-6D81-23C6-7EFE-57EFB23F3833}"/>
                </a:ext>
              </a:extLst>
            </p:cNvPr>
            <p:cNvSpPr txBox="1">
              <a:spLocks/>
            </p:cNvSpPr>
            <p:nvPr/>
          </p:nvSpPr>
          <p:spPr>
            <a:xfrm>
              <a:off x="8437951" y="2892095"/>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1400" dirty="0">
                  <a:latin typeface="Franklin Gothic Book" panose="020B0503020102020204" pitchFamily="34" charset="0"/>
                </a:rPr>
                <a:t>Sunglir</a:t>
              </a:r>
            </a:p>
          </p:txBody>
        </p:sp>
      </p:grpSp>
      <p:grpSp>
        <p:nvGrpSpPr>
          <p:cNvPr id="23" name="Group 22">
            <a:extLst>
              <a:ext uri="{FF2B5EF4-FFF2-40B4-BE49-F238E27FC236}">
                <a16:creationId xmlns:a16="http://schemas.microsoft.com/office/drawing/2014/main" id="{FFC7EECF-AF62-670D-F508-166B49FDAE56}"/>
              </a:ext>
            </a:extLst>
          </p:cNvPr>
          <p:cNvGrpSpPr/>
          <p:nvPr/>
        </p:nvGrpSpPr>
        <p:grpSpPr>
          <a:xfrm>
            <a:off x="416478" y="4472700"/>
            <a:ext cx="3468130" cy="1768948"/>
            <a:chOff x="310857" y="3598657"/>
            <a:chExt cx="4097858" cy="2138361"/>
          </a:xfrm>
        </p:grpSpPr>
        <p:pic>
          <p:nvPicPr>
            <p:cNvPr id="1046" name="Picture 22" descr="Raksasa trevally Bigeye trevally Crevalle jack Fish Golden trevally, pesce,  makanan laut, fauna png | PNGEgg">
              <a:extLst>
                <a:ext uri="{FF2B5EF4-FFF2-40B4-BE49-F238E27FC236}">
                  <a16:creationId xmlns:a16="http://schemas.microsoft.com/office/drawing/2014/main" id="{EF36FE60-783C-CCE3-2076-EECD9B19CAE2}"/>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4138" b="92414" l="9510" r="89914">
                          <a14:foregroundMark x1="55908" y1="93103" x2="55908" y2="93103"/>
                          <a14:foregroundMark x1="88473" y1="20690" x2="88473" y2="20690"/>
                          <a14:foregroundMark x1="58501" y1="4138" x2="58501" y2="4138"/>
                          <a14:foregroundMark x1="72046" y1="51034" x2="72046" y2="51034"/>
                          <a14:foregroundMark x1="68012" y1="58621" x2="68012" y2="58621"/>
                        </a14:backgroundRemoval>
                      </a14:imgEffect>
                    </a14:imgLayer>
                  </a14:imgProps>
                </a:ext>
                <a:ext uri="{28A0092B-C50C-407E-A947-70E740481C1C}">
                  <a14:useLocalDpi xmlns:a14="http://schemas.microsoft.com/office/drawing/2010/main" val="0"/>
                </a:ext>
              </a:extLst>
            </a:blip>
            <a:srcRect l="11002" r="8919"/>
            <a:stretch/>
          </p:blipFill>
          <p:spPr bwMode="auto">
            <a:xfrm>
              <a:off x="310857" y="3598657"/>
              <a:ext cx="4097858" cy="2138361"/>
            </a:xfrm>
            <a:prstGeom prst="rect">
              <a:avLst/>
            </a:prstGeom>
            <a:noFill/>
            <a:extLst>
              <a:ext uri="{909E8E84-426E-40DD-AFC4-6F175D3DCCD1}">
                <a14:hiddenFill xmlns:a14="http://schemas.microsoft.com/office/drawing/2010/main">
                  <a:solidFill>
                    <a:srgbClr val="FFFFFF"/>
                  </a:solidFill>
                </a14:hiddenFill>
              </a:ext>
            </a:extLst>
          </p:spPr>
        </p:pic>
        <p:sp>
          <p:nvSpPr>
            <p:cNvPr id="21" name="Subtitle 2">
              <a:extLst>
                <a:ext uri="{FF2B5EF4-FFF2-40B4-BE49-F238E27FC236}">
                  <a16:creationId xmlns:a16="http://schemas.microsoft.com/office/drawing/2014/main" id="{C3D1B974-9A08-9FA7-5AD8-9B10161B6DE0}"/>
                </a:ext>
              </a:extLst>
            </p:cNvPr>
            <p:cNvSpPr txBox="1">
              <a:spLocks/>
            </p:cNvSpPr>
            <p:nvPr/>
          </p:nvSpPr>
          <p:spPr>
            <a:xfrm>
              <a:off x="1585539" y="5125002"/>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1400" dirty="0">
                  <a:latin typeface="Franklin Gothic Book" panose="020B0503020102020204" pitchFamily="34" charset="0"/>
                </a:rPr>
                <a:t>Kuwe</a:t>
              </a:r>
            </a:p>
          </p:txBody>
        </p:sp>
      </p:grpSp>
      <p:grpSp>
        <p:nvGrpSpPr>
          <p:cNvPr id="24" name="Group 23">
            <a:extLst>
              <a:ext uri="{FF2B5EF4-FFF2-40B4-BE49-F238E27FC236}">
                <a16:creationId xmlns:a16="http://schemas.microsoft.com/office/drawing/2014/main" id="{3C502A6C-9D51-8848-9A1E-5BC7E3DFF436}"/>
              </a:ext>
            </a:extLst>
          </p:cNvPr>
          <p:cNvGrpSpPr/>
          <p:nvPr/>
        </p:nvGrpSpPr>
        <p:grpSpPr>
          <a:xfrm>
            <a:off x="4611413" y="4689393"/>
            <a:ext cx="3125352" cy="1167951"/>
            <a:chOff x="4589641" y="4025359"/>
            <a:chExt cx="3125352" cy="1167951"/>
          </a:xfrm>
        </p:grpSpPr>
        <p:pic>
          <p:nvPicPr>
            <p:cNvPr id="1048" name="Picture 24" descr="Megalaspis cordyla | fishIDER">
              <a:extLst>
                <a:ext uri="{FF2B5EF4-FFF2-40B4-BE49-F238E27FC236}">
                  <a16:creationId xmlns:a16="http://schemas.microsoft.com/office/drawing/2014/main" id="{E594420B-7508-E182-6441-3084C8F9141E}"/>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9296" b="90141" l="4500" r="95125">
                          <a14:foregroundMark x1="7375" y1="50704" x2="7625" y2="58310"/>
                          <a14:foregroundMark x1="4500" y1="49577" x2="4500" y2="49577"/>
                          <a14:foregroundMark x1="27625" y1="90141" x2="26875" y2="83944"/>
                          <a14:foregroundMark x1="47125" y1="11268" x2="47125" y2="14930"/>
                          <a14:foregroundMark x1="32625" y1="9859" x2="32625" y2="9859"/>
                          <a14:foregroundMark x1="48125" y1="9296" x2="48500" y2="9296"/>
                          <a14:foregroundMark x1="92125" y1="33521" x2="87375" y2="48169"/>
                          <a14:foregroundMark x1="87375" y1="48169" x2="90250" y2="52113"/>
                          <a14:foregroundMark x1="94125" y1="28451" x2="94125" y2="29577"/>
                          <a14:foregroundMark x1="95125" y1="61972" x2="95125" y2="61972"/>
                          <a14:foregroundMark x1="56125" y1="83662" x2="56125" y2="83662"/>
                          <a14:backgroundMark x1="32250" y1="9296" x2="32250" y2="9296"/>
                          <a14:backgroundMark x1="32625" y1="9296" x2="32625" y2="9296"/>
                          <a14:backgroundMark x1="48625" y1="9577" x2="49500" y2="9296"/>
                        </a14:backgroundRemoval>
                      </a14:imgEffect>
                    </a14:imgLayer>
                  </a14:imgProps>
                </a:ext>
                <a:ext uri="{28A0092B-C50C-407E-A947-70E740481C1C}">
                  <a14:useLocalDpi xmlns:a14="http://schemas.microsoft.com/office/drawing/2010/main" val="0"/>
                </a:ext>
              </a:extLst>
            </a:blip>
            <a:srcRect l="1387" t="5397" r="3381" b="5109"/>
            <a:stretch/>
          </p:blipFill>
          <p:spPr bwMode="auto">
            <a:xfrm>
              <a:off x="4589641" y="4025359"/>
              <a:ext cx="2800736" cy="1167951"/>
            </a:xfrm>
            <a:prstGeom prst="rect">
              <a:avLst/>
            </a:prstGeom>
            <a:noFill/>
            <a:extLst>
              <a:ext uri="{909E8E84-426E-40DD-AFC4-6F175D3DCCD1}">
                <a14:hiddenFill xmlns:a14="http://schemas.microsoft.com/office/drawing/2010/main">
                  <a:solidFill>
                    <a:srgbClr val="FFFFFF"/>
                  </a:solidFill>
                </a14:hiddenFill>
              </a:ext>
            </a:extLst>
          </p:spPr>
        </p:pic>
        <p:sp>
          <p:nvSpPr>
            <p:cNvPr id="22" name="Subtitle 2">
              <a:extLst>
                <a:ext uri="{FF2B5EF4-FFF2-40B4-BE49-F238E27FC236}">
                  <a16:creationId xmlns:a16="http://schemas.microsoft.com/office/drawing/2014/main" id="{C64C742B-4962-C87B-C7D1-87A6047A52CD}"/>
                </a:ext>
              </a:extLst>
            </p:cNvPr>
            <p:cNvSpPr txBox="1">
              <a:spLocks/>
            </p:cNvSpPr>
            <p:nvPr/>
          </p:nvSpPr>
          <p:spPr>
            <a:xfrm>
              <a:off x="6166500" y="4788832"/>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1400" dirty="0">
                  <a:latin typeface="Franklin Gothic Book" panose="020B0503020102020204" pitchFamily="34" charset="0"/>
                </a:rPr>
                <a:t>Tetengkek</a:t>
              </a:r>
            </a:p>
          </p:txBody>
        </p:sp>
      </p:grpSp>
      <p:grpSp>
        <p:nvGrpSpPr>
          <p:cNvPr id="26" name="Group 25">
            <a:extLst>
              <a:ext uri="{FF2B5EF4-FFF2-40B4-BE49-F238E27FC236}">
                <a16:creationId xmlns:a16="http://schemas.microsoft.com/office/drawing/2014/main" id="{8C329862-8CC5-D96E-F760-2BB87EB268E7}"/>
              </a:ext>
            </a:extLst>
          </p:cNvPr>
          <p:cNvGrpSpPr/>
          <p:nvPr/>
        </p:nvGrpSpPr>
        <p:grpSpPr>
          <a:xfrm>
            <a:off x="7916871" y="5069406"/>
            <a:ext cx="1499726" cy="576448"/>
            <a:chOff x="7753988" y="4397096"/>
            <a:chExt cx="1628307" cy="638101"/>
          </a:xfrm>
        </p:grpSpPr>
        <p:sp>
          <p:nvSpPr>
            <p:cNvPr id="11" name="Subtitle 2">
              <a:extLst>
                <a:ext uri="{FF2B5EF4-FFF2-40B4-BE49-F238E27FC236}">
                  <a16:creationId xmlns:a16="http://schemas.microsoft.com/office/drawing/2014/main" id="{18D3F819-1303-D807-54E3-A06729981FE8}"/>
                </a:ext>
              </a:extLst>
            </p:cNvPr>
            <p:cNvSpPr txBox="1">
              <a:spLocks/>
            </p:cNvSpPr>
            <p:nvPr/>
          </p:nvSpPr>
          <p:spPr>
            <a:xfrm>
              <a:off x="7833802" y="4695749"/>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id-ID" sz="1400" dirty="0">
                  <a:latin typeface="Franklin Gothic Book" panose="020B0503020102020204" pitchFamily="34" charset="0"/>
                </a:rPr>
                <a:t>Japuh</a:t>
              </a:r>
            </a:p>
          </p:txBody>
        </p:sp>
        <p:pic>
          <p:nvPicPr>
            <p:cNvPr id="1050" name="Picture 26" descr="Rainbow sardine Dussumieria acuta (Valenciennes, 1847). Sampled on 15... |  Download Scientific Diagram">
              <a:extLst>
                <a:ext uri="{FF2B5EF4-FFF2-40B4-BE49-F238E27FC236}">
                  <a16:creationId xmlns:a16="http://schemas.microsoft.com/office/drawing/2014/main" id="{7B8BE05C-EE67-82CE-998D-8FD453ACD74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0741" b="85926" l="8824" r="94920">
                          <a14:foregroundMark x1="92513" y1="34074" x2="90642" y2="34815"/>
                          <a14:foregroundMark x1="93583" y1="71111" x2="94920" y2="71852"/>
                          <a14:foregroundMark x1="93583" y1="31852" x2="93583" y2="31852"/>
                          <a14:foregroundMark x1="55348" y1="25926" x2="56417" y2="27407"/>
                          <a14:foregroundMark x1="55348" y1="20741" x2="55348" y2="20741"/>
                          <a14:foregroundMark x1="8824" y1="63704" x2="13636" y2="68148"/>
                        </a14:backgroundRemoval>
                      </a14:imgEffect>
                    </a14:imgLayer>
                  </a14:imgProps>
                </a:ext>
                <a:ext uri="{28A0092B-C50C-407E-A947-70E740481C1C}">
                  <a14:useLocalDpi xmlns:a14="http://schemas.microsoft.com/office/drawing/2010/main" val="0"/>
                </a:ext>
              </a:extLst>
            </a:blip>
            <a:srcRect l="3614" t="17637" r="404" b="5877"/>
            <a:stretch/>
          </p:blipFill>
          <p:spPr bwMode="auto">
            <a:xfrm>
              <a:off x="7753988" y="4397096"/>
              <a:ext cx="1628307" cy="4683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D9DFB12B-1367-5455-F6E9-4797CDAD1F7C}"/>
              </a:ext>
            </a:extLst>
          </p:cNvPr>
          <p:cNvGrpSpPr/>
          <p:nvPr/>
        </p:nvGrpSpPr>
        <p:grpSpPr>
          <a:xfrm>
            <a:off x="9923922" y="4995579"/>
            <a:ext cx="2176077" cy="672980"/>
            <a:chOff x="9717100" y="4380044"/>
            <a:chExt cx="2362646" cy="744958"/>
          </a:xfrm>
        </p:grpSpPr>
        <p:pic>
          <p:nvPicPr>
            <p:cNvPr id="1052" name="Picture 28" descr="Qatar e-Nature – Goldstripe Sardinella">
              <a:extLst>
                <a:ext uri="{FF2B5EF4-FFF2-40B4-BE49-F238E27FC236}">
                  <a16:creationId xmlns:a16="http://schemas.microsoft.com/office/drawing/2014/main" id="{9DAF3686-9B1C-4C41-92AD-D670DEC8B4C3}"/>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4667" b="80667" l="2985" r="94030">
                          <a14:foregroundMark x1="88060" y1="60000" x2="89851" y2="60000"/>
                          <a14:foregroundMark x1="90746" y1="60000" x2="92537" y2="66000"/>
                          <a14:foregroundMark x1="89552" y1="36000" x2="92239" y2="32000"/>
                          <a14:foregroundMark x1="92537" y1="30667" x2="92537" y2="30667"/>
                          <a14:foregroundMark x1="94030" y1="67333" x2="94030" y2="67333"/>
                          <a14:foregroundMark x1="93731" y1="30000" x2="93731" y2="30000"/>
                          <a14:foregroundMark x1="40597" y1="18667" x2="42985" y2="22667"/>
                          <a14:foregroundMark x1="42090" y1="20000" x2="45672" y2="28000"/>
                          <a14:foregroundMark x1="40299" y1="15333" x2="42388" y2="18667"/>
                          <a14:foregroundMark x1="41791" y1="15333" x2="49552" y2="38667"/>
                          <a14:foregroundMark x1="36716" y1="28000" x2="36119" y2="30667"/>
                          <a14:foregroundMark x1="41493" y1="71333" x2="43881" y2="76667"/>
                          <a14:foregroundMark x1="64179" y1="63333" x2="67463" y2="62000"/>
                          <a14:foregroundMark x1="74030" y1="58667" x2="73433" y2="58000"/>
                          <a14:foregroundMark x1="62985" y1="66000" x2="64776" y2="68667"/>
                          <a14:foregroundMark x1="16716" y1="36000" x2="14627" y2="36000"/>
                          <a14:foregroundMark x1="5373" y1="48000" x2="8060" y2="55333"/>
                          <a14:foregroundMark x1="12239" y1="40667" x2="4776" y2="46000"/>
                          <a14:foregroundMark x1="4776" y1="41333" x2="4776" y2="41333"/>
                          <a14:foregroundMark x1="2985" y1="46000" x2="2985" y2="46000"/>
                          <a14:backgroundMark x1="4478" y1="40667" x2="4478" y2="40667"/>
                        </a14:backgroundRemoval>
                      </a14:imgEffect>
                    </a14:imgLayer>
                  </a14:imgProps>
                </a:ext>
                <a:ext uri="{28A0092B-C50C-407E-A947-70E740481C1C}">
                  <a14:useLocalDpi xmlns:a14="http://schemas.microsoft.com/office/drawing/2010/main" val="0"/>
                </a:ext>
              </a:extLst>
            </a:blip>
            <a:srcRect t="6990" r="3817" b="9712"/>
            <a:stretch/>
          </p:blipFill>
          <p:spPr bwMode="auto">
            <a:xfrm>
              <a:off x="9717100" y="4380044"/>
              <a:ext cx="1628307" cy="631409"/>
            </a:xfrm>
            <a:prstGeom prst="rect">
              <a:avLst/>
            </a:prstGeom>
            <a:noFill/>
            <a:extLst>
              <a:ext uri="{909E8E84-426E-40DD-AFC4-6F175D3DCCD1}">
                <a14:hiddenFill xmlns:a14="http://schemas.microsoft.com/office/drawing/2010/main">
                  <a:solidFill>
                    <a:srgbClr val="FFFFFF"/>
                  </a:solidFill>
                </a14:hiddenFill>
              </a:ext>
            </a:extLst>
          </p:spPr>
        </p:pic>
        <p:sp>
          <p:nvSpPr>
            <p:cNvPr id="27" name="Subtitle 2">
              <a:extLst>
                <a:ext uri="{FF2B5EF4-FFF2-40B4-BE49-F238E27FC236}">
                  <a16:creationId xmlns:a16="http://schemas.microsoft.com/office/drawing/2014/main" id="{3E7DEA3D-D28C-BC13-4892-056714CBB0DA}"/>
                </a:ext>
              </a:extLst>
            </p:cNvPr>
            <p:cNvSpPr txBox="1">
              <a:spLocks/>
            </p:cNvSpPr>
            <p:nvPr/>
          </p:nvSpPr>
          <p:spPr>
            <a:xfrm>
              <a:off x="10531253" y="4785554"/>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1400" dirty="0">
                  <a:latin typeface="Franklin Gothic Book" panose="020B0503020102020204" pitchFamily="34" charset="0"/>
                </a:rPr>
                <a:t>Tembang</a:t>
              </a:r>
            </a:p>
          </p:txBody>
        </p:sp>
      </p:grpSp>
      <p:grpSp>
        <p:nvGrpSpPr>
          <p:cNvPr id="29" name="Group 28">
            <a:extLst>
              <a:ext uri="{FF2B5EF4-FFF2-40B4-BE49-F238E27FC236}">
                <a16:creationId xmlns:a16="http://schemas.microsoft.com/office/drawing/2014/main" id="{E0DE4782-770B-621B-387B-B80917E83334}"/>
              </a:ext>
            </a:extLst>
          </p:cNvPr>
          <p:cNvGrpSpPr/>
          <p:nvPr/>
        </p:nvGrpSpPr>
        <p:grpSpPr>
          <a:xfrm>
            <a:off x="5237534" y="6319577"/>
            <a:ext cx="1548493" cy="458803"/>
            <a:chOff x="5071382" y="6025660"/>
            <a:chExt cx="1548493" cy="458803"/>
          </a:xfrm>
        </p:grpSpPr>
        <p:sp>
          <p:nvSpPr>
            <p:cNvPr id="25" name="Subtitle 2">
              <a:extLst>
                <a:ext uri="{FF2B5EF4-FFF2-40B4-BE49-F238E27FC236}">
                  <a16:creationId xmlns:a16="http://schemas.microsoft.com/office/drawing/2014/main" id="{BD9D91AD-2023-2D43-153D-498CA7D4C83B}"/>
                </a:ext>
              </a:extLst>
            </p:cNvPr>
            <p:cNvSpPr txBox="1">
              <a:spLocks/>
            </p:cNvSpPr>
            <p:nvPr/>
          </p:nvSpPr>
          <p:spPr>
            <a:xfrm>
              <a:off x="5071382" y="6145015"/>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id-ID" sz="1400" dirty="0">
                  <a:latin typeface="Franklin Gothic Book" panose="020B0503020102020204" pitchFamily="34" charset="0"/>
                </a:rPr>
                <a:t>Teri</a:t>
              </a:r>
            </a:p>
          </p:txBody>
        </p:sp>
        <p:pic>
          <p:nvPicPr>
            <p:cNvPr id="1054" name="Picture 30" descr="Korea Tourism Organization Indonesia Teri, Ikan Sederhana nan Lezat Khas  Musim Semi Korea">
              <a:extLst>
                <a:ext uri="{FF2B5EF4-FFF2-40B4-BE49-F238E27FC236}">
                  <a16:creationId xmlns:a16="http://schemas.microsoft.com/office/drawing/2014/main" id="{994AE933-D052-18AE-971D-A2F5E6B08144}"/>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21005" b="71233" l="10000" r="94429">
                          <a14:foregroundMark x1="10000" y1="46575" x2="15857" y2="61187"/>
                          <a14:foregroundMark x1="78857" y1="58447" x2="78857" y2="58447"/>
                          <a14:foregroundMark x1="78714" y1="58447" x2="88571" y2="41553"/>
                          <a14:foregroundMark x1="92714" y1="29224" x2="91286" y2="33790"/>
                          <a14:foregroundMark x1="92286" y1="63014" x2="93714" y2="63014"/>
                          <a14:foregroundMark x1="93714" y1="65297" x2="91857" y2="60274"/>
                          <a14:foregroundMark x1="94429" y1="65297" x2="94429" y2="65297"/>
                          <a14:foregroundMark x1="93571" y1="29680" x2="93571" y2="29680"/>
                          <a14:foregroundMark x1="80143" y1="57991" x2="80143" y2="57991"/>
                          <a14:foregroundMark x1="81143" y1="57991" x2="81143" y2="57991"/>
                          <a14:backgroundMark x1="64857" y1="67123" x2="64429" y2="67123"/>
                        </a14:backgroundRemoval>
                      </a14:imgEffect>
                    </a14:imgLayer>
                  </a14:imgProps>
                </a:ext>
                <a:ext uri="{28A0092B-C50C-407E-A947-70E740481C1C}">
                  <a14:useLocalDpi xmlns:a14="http://schemas.microsoft.com/office/drawing/2010/main" val="0"/>
                </a:ext>
              </a:extLst>
            </a:blip>
            <a:srcRect l="6897" t="15083" r="4075" b="21865"/>
            <a:stretch/>
          </p:blipFill>
          <p:spPr bwMode="auto">
            <a:xfrm>
              <a:off x="5347363" y="6025660"/>
              <a:ext cx="996533" cy="2208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5819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EBE43D-5558-DE15-58A7-72E8F975FBD4}"/>
              </a:ext>
            </a:extLst>
          </p:cNvPr>
          <p:cNvPicPr>
            <a:picLocks noChangeAspect="1"/>
          </p:cNvPicPr>
          <p:nvPr/>
        </p:nvPicPr>
        <p:blipFill rotWithShape="1">
          <a:blip r:embed="rId2"/>
          <a:srcRect t="19075" b="18421"/>
          <a:stretch/>
        </p:blipFill>
        <p:spPr>
          <a:xfrm>
            <a:off x="0" y="0"/>
            <a:ext cx="12192000" cy="6858000"/>
          </a:xfrm>
          <a:prstGeom prst="rect">
            <a:avLst/>
          </a:prstGeom>
        </p:spPr>
      </p:pic>
      <p:sp>
        <p:nvSpPr>
          <p:cNvPr id="5" name="Subtitle 2">
            <a:extLst>
              <a:ext uri="{FF2B5EF4-FFF2-40B4-BE49-F238E27FC236}">
                <a16:creationId xmlns:a16="http://schemas.microsoft.com/office/drawing/2014/main" id="{0D883645-A60B-EAC4-0376-8BE1DB8F5D77}"/>
              </a:ext>
            </a:extLst>
          </p:cNvPr>
          <p:cNvSpPr txBox="1">
            <a:spLocks/>
          </p:cNvSpPr>
          <p:nvPr/>
        </p:nvSpPr>
        <p:spPr>
          <a:xfrm>
            <a:off x="653143" y="940245"/>
            <a:ext cx="5201557" cy="471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Referensi</a:t>
            </a:r>
          </a:p>
        </p:txBody>
      </p:sp>
      <p:sp>
        <p:nvSpPr>
          <p:cNvPr id="6" name="Subtitle 2">
            <a:extLst>
              <a:ext uri="{FF2B5EF4-FFF2-40B4-BE49-F238E27FC236}">
                <a16:creationId xmlns:a16="http://schemas.microsoft.com/office/drawing/2014/main" id="{E7B26C2F-9B30-3F8D-B1EB-7DCA04CC274B}"/>
              </a:ext>
            </a:extLst>
          </p:cNvPr>
          <p:cNvSpPr txBox="1">
            <a:spLocks/>
          </p:cNvSpPr>
          <p:nvPr/>
        </p:nvSpPr>
        <p:spPr>
          <a:xfrm>
            <a:off x="653143" y="1980677"/>
            <a:ext cx="10504714" cy="47466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92175" marR="0" lvl="0" indent="-892175" algn="just" defTabSz="914400" rtl="0" eaLnBrk="0" fontAlgn="base" latinLnBrk="0" hangingPunct="0">
              <a:lnSpc>
                <a:spcPct val="100000"/>
              </a:lnSpc>
              <a:spcAft>
                <a:spcPct val="0"/>
              </a:spcAft>
              <a:buClrTx/>
              <a:buSzTx/>
              <a:tabLst/>
            </a:pPr>
            <a:r>
              <a:rPr kumimoji="0" lang="nn-NO"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Subani, W. dan HR. Barus. 1989. </a:t>
            </a:r>
            <a:r>
              <a:rPr kumimoji="0" lang="nn-NO" altLang="id-ID" sz="2000" b="1" i="1" u="none" strike="noStrike" cap="none" normalizeH="0" baseline="0" dirty="0">
                <a:ln>
                  <a:noFill/>
                </a:ln>
                <a:effectLst/>
                <a:latin typeface="Franklin Gothic Book" panose="020B0503020102020204" pitchFamily="34" charset="0"/>
                <a:cs typeface="Times New Roman" panose="02020603050405020304" pitchFamily="18" charset="0"/>
              </a:rPr>
              <a:t>Alat Penangkapan Ikan dan Udang Laut di</a:t>
            </a:r>
            <a:r>
              <a:rPr kumimoji="0" lang="id-ID" altLang="id-ID" sz="2000" b="1" i="1"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nn-NO" altLang="id-ID" sz="2000" b="1" i="1" u="none" strike="noStrike" cap="none" normalizeH="0" baseline="0" dirty="0">
                <a:ln>
                  <a:noFill/>
                </a:ln>
                <a:effectLst/>
                <a:latin typeface="Franklin Gothic Book" panose="020B0503020102020204" pitchFamily="34" charset="0"/>
                <a:cs typeface="Times New Roman" panose="02020603050405020304" pitchFamily="18" charset="0"/>
              </a:rPr>
              <a:t>Indonesia</a:t>
            </a:r>
            <a:r>
              <a:rPr kumimoji="0" lang="nn-NO"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Jurnal penelitian Perikanan Laut Vol. II No. 2 Jakarta : Balai Riset</a:t>
            </a:r>
            <a:r>
              <a:rPr kumimoji="0" lang="id-ID"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nn-NO"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Perikanan Laut. Departemen Kelautan dan Perikanan.</a:t>
            </a:r>
            <a:endParaRPr kumimoji="0" lang="id-ID" altLang="id-ID" sz="2000" b="0" i="0" u="none" strike="noStrike" cap="none" normalizeH="0" baseline="0" dirty="0">
              <a:ln>
                <a:noFill/>
              </a:ln>
              <a:effectLst/>
              <a:latin typeface="Franklin Gothic Book" panose="020B0503020102020204" pitchFamily="34" charset="0"/>
              <a:cs typeface="Times New Roman" panose="02020603050405020304" pitchFamily="18" charset="0"/>
            </a:endParaRPr>
          </a:p>
          <a:p>
            <a:pPr marL="892175" marR="0" lvl="0" indent="-892175" algn="just" defTabSz="914400" rtl="0" eaLnBrk="0" fontAlgn="base" latinLnBrk="0" hangingPunct="0">
              <a:lnSpc>
                <a:spcPct val="100000"/>
              </a:lnSpc>
              <a:spcAft>
                <a:spcPct val="0"/>
              </a:spcAft>
              <a:buClrTx/>
              <a:buSzTx/>
              <a:tabLst/>
            </a:pP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Sadhori</a:t>
            </a:r>
            <a:r>
              <a:rPr lang="id-ID" altLang="id-ID" sz="2000" dirty="0">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1984</a:t>
            </a:r>
            <a:r>
              <a:rPr kumimoji="0" lang="id-ID"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1" i="1" u="none" strike="noStrike" cap="none" normalizeH="0" baseline="0" dirty="0">
                <a:ln>
                  <a:noFill/>
                </a:ln>
                <a:effectLst/>
                <a:latin typeface="Franklin Gothic Book" panose="020B0503020102020204" pitchFamily="34" charset="0"/>
                <a:cs typeface="Times New Roman" panose="02020603050405020304" pitchFamily="18" charset="0"/>
              </a:rPr>
              <a:t>Teknik </a:t>
            </a:r>
            <a:r>
              <a:rPr kumimoji="0" lang="en-US" altLang="id-ID" sz="2000" b="1" i="1" u="none" strike="noStrike" cap="none" normalizeH="0" baseline="0" dirty="0" err="1">
                <a:ln>
                  <a:noFill/>
                </a:ln>
                <a:effectLst/>
                <a:latin typeface="Franklin Gothic Book" panose="020B0503020102020204" pitchFamily="34" charset="0"/>
                <a:cs typeface="Times New Roman" panose="02020603050405020304" pitchFamily="18" charset="0"/>
              </a:rPr>
              <a:t>Penagkapan</a:t>
            </a:r>
            <a:r>
              <a:rPr kumimoji="0" lang="en-US" altLang="id-ID" sz="2000" b="1" i="1" u="none" strike="noStrike" cap="none" normalizeH="0" baseline="0" dirty="0">
                <a:ln>
                  <a:noFill/>
                </a:ln>
                <a:effectLst/>
                <a:latin typeface="Franklin Gothic Book" panose="020B0503020102020204" pitchFamily="34" charset="0"/>
                <a:cs typeface="Times New Roman" panose="02020603050405020304" pitchFamily="18" charset="0"/>
              </a:rPr>
              <a:t> Ikan</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a:t>
            </a:r>
            <a:r>
              <a:rPr kumimoji="0" lang="en-US" altLang="id-ID" sz="2000" b="0" i="0" u="none" strike="noStrike" cap="none" normalizeH="0" baseline="0" dirty="0" err="1">
                <a:ln>
                  <a:noFill/>
                </a:ln>
                <a:effectLst/>
                <a:latin typeface="Franklin Gothic Book" panose="020B0503020102020204" pitchFamily="34" charset="0"/>
                <a:cs typeface="Times New Roman" panose="02020603050405020304" pitchFamily="18" charset="0"/>
              </a:rPr>
              <a:t>Angkasa</a:t>
            </a:r>
            <a:r>
              <a:rPr kumimoji="0" lang="en-US" altLang="id-ID" sz="2000" b="0" i="0" u="none" strike="noStrike" cap="none" normalizeH="0" baseline="0" dirty="0">
                <a:ln>
                  <a:noFill/>
                </a:ln>
                <a:effectLst/>
                <a:latin typeface="Franklin Gothic Book" panose="020B0503020102020204" pitchFamily="34" charset="0"/>
                <a:cs typeface="Times New Roman" panose="02020603050405020304" pitchFamily="18" charset="0"/>
              </a:rPr>
              <a:t> Bandung Jakarta</a:t>
            </a:r>
            <a:endParaRPr kumimoji="0" lang="id-ID" altLang="id-ID" sz="2000" b="0" i="0" u="none" strike="noStrike" cap="none" normalizeH="0" baseline="0" dirty="0">
              <a:ln>
                <a:noFill/>
              </a:ln>
              <a:effectLst/>
              <a:latin typeface="Franklin Gothic Book" panose="020B0503020102020204" pitchFamily="34" charset="0"/>
              <a:cs typeface="Times New Roman" panose="02020603050405020304" pitchFamily="18" charset="0"/>
            </a:endParaRPr>
          </a:p>
          <a:p>
            <a:pPr marL="892175" marR="0" lvl="0" indent="-892175" algn="just" defTabSz="914400" rtl="0" eaLnBrk="0" fontAlgn="base" latinLnBrk="0" hangingPunct="0">
              <a:lnSpc>
                <a:spcPct val="100000"/>
              </a:lnSpc>
              <a:spcAft>
                <a:spcPct val="0"/>
              </a:spcAft>
              <a:buClrTx/>
              <a:buSzTx/>
              <a:tabLst/>
            </a:pPr>
            <a:r>
              <a:rPr kumimoji="0" lang="id-ID" altLang="id-ID" sz="2000" b="0" i="0" u="none" strike="noStrike" cap="none" normalizeH="0" baseline="0" dirty="0">
                <a:ln>
                  <a:noFill/>
                </a:ln>
                <a:effectLst/>
                <a:latin typeface="Franklin Gothic Book" panose="020B0503020102020204" pitchFamily="34" charset="0"/>
              </a:rPr>
              <a:t>Sudirman., dan A. Mallawa. 2012. </a:t>
            </a:r>
            <a:r>
              <a:rPr kumimoji="0" lang="id-ID" altLang="id-ID" sz="2000" b="1" i="1" u="none" strike="noStrike" cap="none" normalizeH="0" baseline="0" dirty="0">
                <a:ln>
                  <a:noFill/>
                </a:ln>
                <a:effectLst/>
                <a:latin typeface="Franklin Gothic Book" panose="020B0503020102020204" pitchFamily="34" charset="0"/>
              </a:rPr>
              <a:t>Teknik Penangkapan Ikan</a:t>
            </a:r>
            <a:r>
              <a:rPr kumimoji="0" lang="id-ID" altLang="id-ID" sz="2000" b="0" i="0" u="none" strike="noStrike" cap="none" normalizeH="0" baseline="0" dirty="0">
                <a:ln>
                  <a:noFill/>
                </a:ln>
                <a:effectLst/>
                <a:latin typeface="Franklin Gothic Book" panose="020B0503020102020204" pitchFamily="34" charset="0"/>
              </a:rPr>
              <a:t>. Edisi Revisi 2012. Penerbit Rineka Cipta, Jakarta. 211 hal.</a:t>
            </a:r>
          </a:p>
          <a:p>
            <a:pPr marL="892175" marR="0" lvl="0" indent="-892175" algn="just" defTabSz="914400" rtl="0" eaLnBrk="0" fontAlgn="base" latinLnBrk="0" hangingPunct="0">
              <a:lnSpc>
                <a:spcPct val="100000"/>
              </a:lnSpc>
              <a:spcAft>
                <a:spcPct val="0"/>
              </a:spcAft>
              <a:buClrTx/>
              <a:buSzTx/>
              <a:tabLst/>
            </a:pPr>
            <a:r>
              <a:rPr kumimoji="0" lang="en-US" altLang="id-ID" sz="2000" b="0" i="0" u="none" strike="noStrike" cap="none" normalizeH="0" baseline="0" dirty="0" err="1">
                <a:ln>
                  <a:noFill/>
                </a:ln>
                <a:effectLst/>
                <a:latin typeface="Franklin Gothic Book" panose="020B0503020102020204" pitchFamily="34" charset="0"/>
              </a:rPr>
              <a:t>Rahardjo</a:t>
            </a:r>
            <a:r>
              <a:rPr kumimoji="0" lang="en-US" altLang="id-ID" sz="2000" b="0" i="0" u="none" strike="noStrike" cap="none" normalizeH="0" baseline="0" dirty="0">
                <a:ln>
                  <a:noFill/>
                </a:ln>
                <a:effectLst/>
                <a:latin typeface="Franklin Gothic Book" panose="020B0503020102020204" pitchFamily="34" charset="0"/>
              </a:rPr>
              <a:t>, B., 1978. </a:t>
            </a:r>
            <a:r>
              <a:rPr kumimoji="0" lang="en-US" altLang="id-ID" sz="2000" b="1" i="1" u="none" strike="noStrike" cap="none" normalizeH="0" baseline="0" dirty="0" err="1">
                <a:ln>
                  <a:noFill/>
                </a:ln>
                <a:effectLst/>
                <a:latin typeface="Franklin Gothic Book" panose="020B0503020102020204" pitchFamily="34" charset="0"/>
              </a:rPr>
              <a:t>Suatu</a:t>
            </a:r>
            <a:r>
              <a:rPr kumimoji="0" lang="en-US" altLang="id-ID" sz="2000" b="1" i="1" u="none" strike="noStrike" cap="none" normalizeH="0" baseline="0" dirty="0">
                <a:ln>
                  <a:noFill/>
                </a:ln>
                <a:effectLst/>
                <a:latin typeface="Franklin Gothic Book" panose="020B0503020102020204" pitchFamily="34" charset="0"/>
              </a:rPr>
              <a:t> </a:t>
            </a:r>
            <a:r>
              <a:rPr kumimoji="0" lang="en-US" altLang="id-ID" sz="2000" b="1" i="1" u="none" strike="noStrike" cap="none" normalizeH="0" baseline="0" dirty="0" err="1">
                <a:ln>
                  <a:noFill/>
                </a:ln>
                <a:effectLst/>
                <a:latin typeface="Franklin Gothic Book" panose="020B0503020102020204" pitchFamily="34" charset="0"/>
              </a:rPr>
              <a:t>Studi</a:t>
            </a:r>
            <a:r>
              <a:rPr kumimoji="0" lang="id-ID" altLang="id-ID" sz="2000" b="1" i="1" u="none" strike="noStrike" cap="none" normalizeH="0" baseline="0" dirty="0">
                <a:ln>
                  <a:noFill/>
                </a:ln>
                <a:effectLst/>
                <a:latin typeface="Franklin Gothic Book" panose="020B0503020102020204" pitchFamily="34" charset="0"/>
              </a:rPr>
              <a:t> </a:t>
            </a:r>
            <a:r>
              <a:rPr kumimoji="0" lang="en-US" altLang="id-ID" sz="2000" b="1" i="1" u="none" strike="noStrike" cap="none" normalizeH="0" baseline="0" dirty="0" err="1">
                <a:ln>
                  <a:noFill/>
                </a:ln>
                <a:effectLst/>
                <a:latin typeface="Franklin Gothic Book" panose="020B0503020102020204" pitchFamily="34" charset="0"/>
              </a:rPr>
              <a:t>Pendahuluan</a:t>
            </a:r>
            <a:r>
              <a:rPr kumimoji="0" lang="en-US" altLang="id-ID" sz="2000" b="1" i="1" u="none" strike="noStrike" cap="none" normalizeH="0" baseline="0" dirty="0">
                <a:ln>
                  <a:noFill/>
                </a:ln>
                <a:effectLst/>
                <a:latin typeface="Franklin Gothic Book" panose="020B0503020102020204" pitchFamily="34" charset="0"/>
              </a:rPr>
              <a:t> </a:t>
            </a:r>
            <a:r>
              <a:rPr kumimoji="0" lang="en-US" altLang="id-ID" sz="2000" b="1" i="1" u="none" strike="noStrike" cap="none" normalizeH="0" baseline="0" dirty="0" err="1">
                <a:ln>
                  <a:noFill/>
                </a:ln>
                <a:effectLst/>
                <a:latin typeface="Franklin Gothic Book" panose="020B0503020102020204" pitchFamily="34" charset="0"/>
              </a:rPr>
              <a:t>tentang</a:t>
            </a:r>
            <a:r>
              <a:rPr kumimoji="0" lang="en-US" altLang="id-ID" sz="2000" b="1" i="1" u="none" strike="noStrike" cap="none" normalizeH="0" baseline="0" dirty="0">
                <a:ln>
                  <a:noFill/>
                </a:ln>
                <a:effectLst/>
                <a:latin typeface="Franklin Gothic Book" panose="020B0503020102020204" pitchFamily="34" charset="0"/>
              </a:rPr>
              <a:t> </a:t>
            </a:r>
            <a:r>
              <a:rPr kumimoji="0" lang="en-US" altLang="id-ID" sz="2000" b="1" i="1" u="none" strike="noStrike" cap="none" normalizeH="0" baseline="0" dirty="0" err="1">
                <a:ln>
                  <a:noFill/>
                </a:ln>
                <a:effectLst/>
                <a:latin typeface="Franklin Gothic Book" panose="020B0503020102020204" pitchFamily="34" charset="0"/>
              </a:rPr>
              <a:t>Hidrodinamika</a:t>
            </a:r>
            <a:r>
              <a:rPr kumimoji="0" lang="id-ID" altLang="id-ID" sz="2000" b="1" i="1" u="none" strike="noStrike" cap="none" normalizeH="0" baseline="0" dirty="0">
                <a:ln>
                  <a:noFill/>
                </a:ln>
                <a:effectLst/>
                <a:latin typeface="Franklin Gothic Book" panose="020B0503020102020204" pitchFamily="34" charset="0"/>
              </a:rPr>
              <a:t> </a:t>
            </a:r>
            <a:r>
              <a:rPr kumimoji="0" lang="en-US" altLang="id-ID" sz="2000" b="1" i="1" u="none" strike="noStrike" cap="none" normalizeH="0" baseline="0" dirty="0" err="1">
                <a:ln>
                  <a:noFill/>
                </a:ln>
                <a:effectLst/>
                <a:latin typeface="Franklin Gothic Book" panose="020B0503020102020204" pitchFamily="34" charset="0"/>
              </a:rPr>
              <a:t>dari</a:t>
            </a:r>
            <a:r>
              <a:rPr kumimoji="0" lang="en-US" altLang="id-ID" sz="2000" b="1" i="1" u="none" strike="noStrike" cap="none" normalizeH="0" baseline="0" dirty="0">
                <a:ln>
                  <a:noFill/>
                </a:ln>
                <a:effectLst/>
                <a:latin typeface="Franklin Gothic Book" panose="020B0503020102020204" pitchFamily="34" charset="0"/>
              </a:rPr>
              <a:t> Purse Seine</a:t>
            </a:r>
            <a:r>
              <a:rPr kumimoji="0" lang="en-US" altLang="id-ID" sz="2000" b="0" i="0" u="none" strike="noStrike" cap="none" normalizeH="0" baseline="0" dirty="0">
                <a:ln>
                  <a:noFill/>
                </a:ln>
                <a:effectLst/>
                <a:latin typeface="Franklin Gothic Book" panose="020B0503020102020204" pitchFamily="34" charset="0"/>
              </a:rPr>
              <a:t>. </a:t>
            </a:r>
            <a:r>
              <a:rPr kumimoji="0" lang="en-US" altLang="id-ID" sz="2000" b="0" i="0" u="none" strike="noStrike" cap="none" normalizeH="0" baseline="0" dirty="0" err="1">
                <a:ln>
                  <a:noFill/>
                </a:ln>
                <a:effectLst/>
                <a:latin typeface="Franklin Gothic Book" panose="020B0503020102020204" pitchFamily="34" charset="0"/>
              </a:rPr>
              <a:t>Karya</a:t>
            </a:r>
            <a:r>
              <a:rPr kumimoji="0" lang="en-US" altLang="id-ID" sz="2000" b="0" i="0" u="none" strike="noStrike" cap="none" normalizeH="0" baseline="0" dirty="0">
                <a:ln>
                  <a:noFill/>
                </a:ln>
                <a:effectLst/>
                <a:latin typeface="Franklin Gothic Book" panose="020B0503020102020204" pitchFamily="34" charset="0"/>
              </a:rPr>
              <a:t> </a:t>
            </a:r>
            <a:r>
              <a:rPr kumimoji="0" lang="en-US" altLang="id-ID" sz="2000" b="0" i="0" u="none" strike="noStrike" cap="none" normalizeH="0" baseline="0" dirty="0" err="1">
                <a:ln>
                  <a:noFill/>
                </a:ln>
                <a:effectLst/>
                <a:latin typeface="Franklin Gothic Book" panose="020B0503020102020204" pitchFamily="34" charset="0"/>
              </a:rPr>
              <a:t>Ilmiah</a:t>
            </a:r>
            <a:r>
              <a:rPr kumimoji="0" lang="en-US" altLang="id-ID" sz="2000" b="0" i="0" u="none" strike="noStrike" cap="none" normalizeH="0" baseline="0" dirty="0">
                <a:ln>
                  <a:noFill/>
                </a:ln>
                <a:effectLst/>
                <a:latin typeface="Franklin Gothic Book" panose="020B0503020102020204" pitchFamily="34" charset="0"/>
              </a:rPr>
              <a:t>.</a:t>
            </a:r>
            <a:r>
              <a:rPr kumimoji="0" lang="id-ID" altLang="id-ID" sz="2000" b="0" i="0" u="none" strike="noStrike" cap="none" normalizeH="0" baseline="0" dirty="0">
                <a:ln>
                  <a:noFill/>
                </a:ln>
                <a:effectLst/>
                <a:latin typeface="Franklin Gothic Book" panose="020B0503020102020204" pitchFamily="34" charset="0"/>
              </a:rPr>
              <a:t> </a:t>
            </a:r>
            <a:r>
              <a:rPr kumimoji="0" lang="en-US" altLang="id-ID" sz="2000" b="0" i="0" u="none" strike="noStrike" cap="none" normalizeH="0" baseline="0" dirty="0" err="1">
                <a:ln>
                  <a:noFill/>
                </a:ln>
                <a:effectLst/>
                <a:latin typeface="Franklin Gothic Book" panose="020B0503020102020204" pitchFamily="34" charset="0"/>
              </a:rPr>
              <a:t>Institut</a:t>
            </a:r>
            <a:r>
              <a:rPr kumimoji="0" lang="en-US" altLang="id-ID" sz="2000" b="0" i="0" u="none" strike="noStrike" cap="none" normalizeH="0" baseline="0" dirty="0">
                <a:ln>
                  <a:noFill/>
                </a:ln>
                <a:effectLst/>
                <a:latin typeface="Franklin Gothic Book" panose="020B0503020102020204" pitchFamily="34" charset="0"/>
              </a:rPr>
              <a:t> </a:t>
            </a:r>
            <a:r>
              <a:rPr kumimoji="0" lang="en-US" altLang="id-ID" sz="2000" b="0" i="0" u="none" strike="noStrike" cap="none" normalizeH="0" baseline="0" dirty="0" err="1">
                <a:ln>
                  <a:noFill/>
                </a:ln>
                <a:effectLst/>
                <a:latin typeface="Franklin Gothic Book" panose="020B0503020102020204" pitchFamily="34" charset="0"/>
              </a:rPr>
              <a:t>Pertanian</a:t>
            </a:r>
            <a:r>
              <a:rPr kumimoji="0" lang="en-US" altLang="id-ID" sz="2000" b="0" i="0" u="none" strike="noStrike" cap="none" normalizeH="0" baseline="0" dirty="0">
                <a:ln>
                  <a:noFill/>
                </a:ln>
                <a:effectLst/>
                <a:latin typeface="Franklin Gothic Book" panose="020B0503020102020204" pitchFamily="34" charset="0"/>
              </a:rPr>
              <a:t> Bogor. </a:t>
            </a:r>
            <a:r>
              <a:rPr kumimoji="0" lang="en-US" altLang="id-ID" sz="2000" b="0" i="0" u="none" strike="noStrike" cap="none" normalizeH="0" baseline="0" dirty="0" err="1">
                <a:ln>
                  <a:noFill/>
                </a:ln>
                <a:effectLst/>
                <a:latin typeface="Franklin Gothic Book" panose="020B0503020102020204" pitchFamily="34" charset="0"/>
              </a:rPr>
              <a:t>Fakultas</a:t>
            </a:r>
            <a:r>
              <a:rPr kumimoji="0" lang="id-ID" altLang="id-ID" sz="2000" b="0" i="0" u="none" strike="noStrike" cap="none" normalizeH="0" baseline="0" dirty="0">
                <a:ln>
                  <a:noFill/>
                </a:ln>
                <a:effectLst/>
                <a:latin typeface="Franklin Gothic Book" panose="020B0503020102020204" pitchFamily="34" charset="0"/>
              </a:rPr>
              <a:t> </a:t>
            </a:r>
            <a:r>
              <a:rPr kumimoji="0" lang="en-US" altLang="id-ID" sz="2000" b="0" i="0" u="none" strike="noStrike" cap="none" normalizeH="0" baseline="0" dirty="0" err="1">
                <a:ln>
                  <a:noFill/>
                </a:ln>
                <a:effectLst/>
                <a:latin typeface="Franklin Gothic Book" panose="020B0503020102020204" pitchFamily="34" charset="0"/>
              </a:rPr>
              <a:t>Perikanan</a:t>
            </a:r>
            <a:r>
              <a:rPr kumimoji="0" lang="en-US" altLang="id-ID" sz="2000" b="0" i="0" u="none" strike="noStrike" cap="none" normalizeH="0" baseline="0" dirty="0">
                <a:ln>
                  <a:noFill/>
                </a:ln>
                <a:effectLst/>
                <a:latin typeface="Franklin Gothic Book" panose="020B0503020102020204" pitchFamily="34" charset="0"/>
              </a:rPr>
              <a:t>. 114 </a:t>
            </a:r>
            <a:r>
              <a:rPr kumimoji="0" lang="en-US" altLang="id-ID" sz="2000" b="0" i="0" u="none" strike="noStrike" cap="none" normalizeH="0" baseline="0" dirty="0" err="1">
                <a:ln>
                  <a:noFill/>
                </a:ln>
                <a:effectLst/>
                <a:latin typeface="Franklin Gothic Book" panose="020B0503020102020204" pitchFamily="34" charset="0"/>
              </a:rPr>
              <a:t>hal</a:t>
            </a:r>
            <a:r>
              <a:rPr kumimoji="0" lang="en-US" altLang="id-ID" sz="2000" b="0" i="0" u="none" strike="noStrike" cap="none" normalizeH="0" baseline="0" dirty="0">
                <a:ln>
                  <a:noFill/>
                </a:ln>
                <a:effectLst/>
                <a:latin typeface="Franklin Gothic Book" panose="020B0503020102020204" pitchFamily="34" charset="0"/>
              </a:rPr>
              <a:t>.</a:t>
            </a:r>
          </a:p>
        </p:txBody>
      </p:sp>
    </p:spTree>
    <p:extLst>
      <p:ext uri="{BB962C8B-B14F-4D97-AF65-F5344CB8AC3E}">
        <p14:creationId xmlns:p14="http://schemas.microsoft.com/office/powerpoint/2010/main" val="2086819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3CE31-7F1A-F516-CDE1-778D905C95E0}"/>
              </a:ext>
            </a:extLst>
          </p:cNvPr>
          <p:cNvSpPr>
            <a:spLocks noGrp="1"/>
          </p:cNvSpPr>
          <p:nvPr>
            <p:ph type="title"/>
          </p:nvPr>
        </p:nvSpPr>
        <p:spPr/>
        <p:txBody>
          <a:bodyPr/>
          <a:lstStyle/>
          <a:p>
            <a:endParaRPr lang="id-ID"/>
          </a:p>
        </p:txBody>
      </p:sp>
      <p:sp>
        <p:nvSpPr>
          <p:cNvPr id="3" name="Content Placeholder 2">
            <a:extLst>
              <a:ext uri="{FF2B5EF4-FFF2-40B4-BE49-F238E27FC236}">
                <a16:creationId xmlns:a16="http://schemas.microsoft.com/office/drawing/2014/main" id="{FD318688-5893-7A6B-DA10-8E696DE7E499}"/>
              </a:ext>
            </a:extLst>
          </p:cNvPr>
          <p:cNvSpPr>
            <a:spLocks noGrp="1"/>
          </p:cNvSpPr>
          <p:nvPr>
            <p:ph idx="1"/>
          </p:nvPr>
        </p:nvSpPr>
        <p:spPr/>
        <p:txBody>
          <a:bodyPr/>
          <a:lstStyle/>
          <a:p>
            <a:endParaRPr lang="id-ID"/>
          </a:p>
        </p:txBody>
      </p:sp>
      <p:pic>
        <p:nvPicPr>
          <p:cNvPr id="4" name="Picture 3">
            <a:extLst>
              <a:ext uri="{FF2B5EF4-FFF2-40B4-BE49-F238E27FC236}">
                <a16:creationId xmlns:a16="http://schemas.microsoft.com/office/drawing/2014/main" id="{E1BAB450-E912-7782-1336-662094E33A07}"/>
              </a:ext>
            </a:extLst>
          </p:cNvPr>
          <p:cNvPicPr>
            <a:picLocks noChangeAspect="1"/>
          </p:cNvPicPr>
          <p:nvPr/>
        </p:nvPicPr>
        <p:blipFill>
          <a:blip r:embed="rId2"/>
          <a:stretch>
            <a:fillRect/>
          </a:stretch>
        </p:blipFill>
        <p:spPr>
          <a:xfrm>
            <a:off x="0" y="0"/>
            <a:ext cx="12192000" cy="6857999"/>
          </a:xfrm>
          <a:prstGeom prst="rect">
            <a:avLst/>
          </a:prstGeom>
        </p:spPr>
      </p:pic>
      <p:sp>
        <p:nvSpPr>
          <p:cNvPr id="5" name="Title 1">
            <a:extLst>
              <a:ext uri="{FF2B5EF4-FFF2-40B4-BE49-F238E27FC236}">
                <a16:creationId xmlns:a16="http://schemas.microsoft.com/office/drawing/2014/main" id="{273851D5-ADC6-1CC2-DBC4-9835C7EC832A}"/>
              </a:ext>
            </a:extLst>
          </p:cNvPr>
          <p:cNvSpPr txBox="1">
            <a:spLocks/>
          </p:cNvSpPr>
          <p:nvPr/>
        </p:nvSpPr>
        <p:spPr>
          <a:xfrm>
            <a:off x="1524000" y="2063370"/>
            <a:ext cx="9144000" cy="10836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d-ID" sz="3200" dirty="0">
                <a:latin typeface="Franklin Gothic Demi" panose="020B0703020102020204" pitchFamily="34" charset="0"/>
              </a:rPr>
              <a:t>TERIMA KASIH</a:t>
            </a:r>
          </a:p>
        </p:txBody>
      </p:sp>
      <p:grpSp>
        <p:nvGrpSpPr>
          <p:cNvPr id="9" name="Group 8">
            <a:extLst>
              <a:ext uri="{FF2B5EF4-FFF2-40B4-BE49-F238E27FC236}">
                <a16:creationId xmlns:a16="http://schemas.microsoft.com/office/drawing/2014/main" id="{458C85B7-81A9-EE4F-7A25-C00E279F4C19}"/>
              </a:ext>
            </a:extLst>
          </p:cNvPr>
          <p:cNvGrpSpPr/>
          <p:nvPr/>
        </p:nvGrpSpPr>
        <p:grpSpPr>
          <a:xfrm>
            <a:off x="380482" y="197893"/>
            <a:ext cx="1982235" cy="966287"/>
            <a:chOff x="5246397" y="197893"/>
            <a:chExt cx="1982235" cy="966287"/>
          </a:xfrm>
        </p:grpSpPr>
        <p:pic>
          <p:nvPicPr>
            <p:cNvPr id="6" name="Picture 5">
              <a:extLst>
                <a:ext uri="{FF2B5EF4-FFF2-40B4-BE49-F238E27FC236}">
                  <a16:creationId xmlns:a16="http://schemas.microsoft.com/office/drawing/2014/main" id="{2232C9A4-5B0D-550D-EF21-A4A264DB7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070" y="197893"/>
              <a:ext cx="934562" cy="966287"/>
            </a:xfrm>
            <a:prstGeom prst="rect">
              <a:avLst/>
            </a:prstGeom>
          </p:spPr>
        </p:pic>
        <p:pic>
          <p:nvPicPr>
            <p:cNvPr id="7" name="Picture 2" descr="Logo Universitas Muhammadiyah Kendari (UMK)">
              <a:extLst>
                <a:ext uri="{FF2B5EF4-FFF2-40B4-BE49-F238E27FC236}">
                  <a16:creationId xmlns:a16="http://schemas.microsoft.com/office/drawing/2014/main" id="{CD996D7E-D9A8-EE7A-AFCA-2FA0B9944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397" y="197893"/>
              <a:ext cx="934562" cy="96052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99;p1">
            <a:extLst>
              <a:ext uri="{FF2B5EF4-FFF2-40B4-BE49-F238E27FC236}">
                <a16:creationId xmlns:a16="http://schemas.microsoft.com/office/drawing/2014/main" id="{37DEE870-DC12-820F-4819-381DCA78387D}"/>
              </a:ext>
            </a:extLst>
          </p:cNvPr>
          <p:cNvSpPr/>
          <p:nvPr/>
        </p:nvSpPr>
        <p:spPr>
          <a:xfrm>
            <a:off x="2362717" y="85857"/>
            <a:ext cx="6058573" cy="1184593"/>
          </a:xfrm>
          <a:custGeom>
            <a:avLst/>
            <a:gdLst/>
            <a:ahLst/>
            <a:cxnLst/>
            <a:rect l="l" t="t" r="r" b="b"/>
            <a:pathLst>
              <a:path w="7539206" h="930933" extrusionOk="0">
                <a:moveTo>
                  <a:pt x="0" y="0"/>
                </a:moveTo>
                <a:lnTo>
                  <a:pt x="7539205" y="0"/>
                </a:lnTo>
                <a:lnTo>
                  <a:pt x="7539205" y="930933"/>
                </a:lnTo>
                <a:lnTo>
                  <a:pt x="0" y="930933"/>
                </a:lnTo>
                <a:lnTo>
                  <a:pt x="0" y="0"/>
                </a:lnTo>
                <a:close/>
              </a:path>
            </a:pathLst>
          </a:custGeom>
          <a:blipFill rotWithShape="1">
            <a:blip r:embed="rId5">
              <a:alphaModFix/>
            </a:blip>
            <a:stretch>
              <a:fillRect t="-892851" r="-124094"/>
            </a:stretch>
          </a:blipFill>
          <a:ln>
            <a:noFill/>
          </a:ln>
        </p:spPr>
      </p:sp>
    </p:spTree>
    <p:extLst>
      <p:ext uri="{BB962C8B-B14F-4D97-AF65-F5344CB8AC3E}">
        <p14:creationId xmlns:p14="http://schemas.microsoft.com/office/powerpoint/2010/main" val="2249015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3C5C87-C4EB-15AF-62F7-6E96877385CD}"/>
              </a:ext>
            </a:extLst>
          </p:cNvPr>
          <p:cNvPicPr>
            <a:picLocks noChangeAspect="1"/>
          </p:cNvPicPr>
          <p:nvPr/>
        </p:nvPicPr>
        <p:blipFill>
          <a:blip r:embed="rId2"/>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58932E86-344F-4DB7-C0EC-3A3C5F0E8FC0}"/>
              </a:ext>
            </a:extLst>
          </p:cNvPr>
          <p:cNvSpPr>
            <a:spLocks noGrp="1"/>
          </p:cNvSpPr>
          <p:nvPr>
            <p:ph type="ctrTitle"/>
          </p:nvPr>
        </p:nvSpPr>
        <p:spPr>
          <a:xfrm>
            <a:off x="968828" y="1981200"/>
            <a:ext cx="6716485" cy="1447800"/>
          </a:xfrm>
        </p:spPr>
        <p:txBody>
          <a:bodyPr>
            <a:normAutofit/>
          </a:bodyPr>
          <a:lstStyle/>
          <a:p>
            <a:r>
              <a:rPr lang="id-ID" sz="4000" dirty="0">
                <a:solidFill>
                  <a:srgbClr val="343555"/>
                </a:solidFill>
                <a:latin typeface="Franklin Gothic Demi" panose="020B0703020102020204" pitchFamily="34" charset="0"/>
              </a:rPr>
              <a:t>DESKRIPSI ALAT TANGKAP</a:t>
            </a:r>
            <a:br>
              <a:rPr lang="id-ID" sz="4000" dirty="0">
                <a:solidFill>
                  <a:srgbClr val="343555"/>
                </a:solidFill>
                <a:latin typeface="Franklin Gothic Demi" panose="020B0703020102020204" pitchFamily="34" charset="0"/>
              </a:rPr>
            </a:br>
            <a:r>
              <a:rPr lang="id-ID" sz="4000" dirty="0">
                <a:solidFill>
                  <a:srgbClr val="343555"/>
                </a:solidFill>
                <a:latin typeface="Franklin Gothic Demi" panose="020B0703020102020204" pitchFamily="34" charset="0"/>
              </a:rPr>
              <a:t>PURSE SEINE</a:t>
            </a:r>
          </a:p>
        </p:txBody>
      </p:sp>
    </p:spTree>
    <p:extLst>
      <p:ext uri="{BB962C8B-B14F-4D97-AF65-F5344CB8AC3E}">
        <p14:creationId xmlns:p14="http://schemas.microsoft.com/office/powerpoint/2010/main" val="72165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3C5C87-C4EB-15AF-62F7-6E96877385CD}"/>
              </a:ext>
            </a:extLst>
          </p:cNvPr>
          <p:cNvPicPr>
            <a:picLocks noChangeAspect="1"/>
          </p:cNvPicPr>
          <p:nvPr/>
        </p:nvPicPr>
        <p:blipFill>
          <a:blip r:embed="rId2"/>
          <a:stretch>
            <a:fillRect/>
          </a:stretch>
        </p:blipFill>
        <p:spPr>
          <a:xfrm>
            <a:off x="0" y="0"/>
            <a:ext cx="12191999" cy="6858000"/>
          </a:xfrm>
          <a:prstGeom prst="rect">
            <a:avLst/>
          </a:prstGeom>
        </p:spPr>
      </p:pic>
      <p:sp>
        <p:nvSpPr>
          <p:cNvPr id="3" name="Subtitle 2">
            <a:extLst>
              <a:ext uri="{FF2B5EF4-FFF2-40B4-BE49-F238E27FC236}">
                <a16:creationId xmlns:a16="http://schemas.microsoft.com/office/drawing/2014/main" id="{A2698C51-5982-B6A9-A77E-762E5191DBB7}"/>
              </a:ext>
            </a:extLst>
          </p:cNvPr>
          <p:cNvSpPr>
            <a:spLocks noGrp="1"/>
          </p:cNvSpPr>
          <p:nvPr>
            <p:ph type="subTitle" idx="1"/>
          </p:nvPr>
        </p:nvSpPr>
        <p:spPr>
          <a:xfrm>
            <a:off x="653144" y="1438644"/>
            <a:ext cx="9756325" cy="1393372"/>
          </a:xfrm>
        </p:spPr>
        <p:txBody>
          <a:bodyPr>
            <a:normAutofit/>
          </a:bodyPr>
          <a:lstStyle/>
          <a:p>
            <a:pPr algn="l">
              <a:lnSpc>
                <a:spcPct val="100000"/>
              </a:lnSpc>
              <a:spcBef>
                <a:spcPts val="0"/>
              </a:spcBef>
            </a:pPr>
            <a:r>
              <a:rPr lang="id-ID" sz="2000" dirty="0">
                <a:latin typeface="Franklin Gothic Book" panose="020B0503020102020204" pitchFamily="34" charset="0"/>
              </a:rPr>
              <a:t>Purse Seine (Pukat Cincin) merupakan salah satu alat tangkap ikan untuk menangkap ikan secara massal. Alat ini terdiri dari jaring berbentuk empat persegi panjang, yang kemudian dalam pengoperasiannya akan berbentuk seperti kantong, yang ditarik secara melingkar di sekitar kumpulan/gerombolan ikan.</a:t>
            </a:r>
          </a:p>
        </p:txBody>
      </p:sp>
      <p:sp>
        <p:nvSpPr>
          <p:cNvPr id="5" name="Subtitle 2">
            <a:extLst>
              <a:ext uri="{FF2B5EF4-FFF2-40B4-BE49-F238E27FC236}">
                <a16:creationId xmlns:a16="http://schemas.microsoft.com/office/drawing/2014/main" id="{0D883645-A60B-EAC4-0376-8BE1DB8F5D77}"/>
              </a:ext>
            </a:extLst>
          </p:cNvPr>
          <p:cNvSpPr txBox="1">
            <a:spLocks/>
          </p:cNvSpPr>
          <p:nvPr/>
        </p:nvSpPr>
        <p:spPr>
          <a:xfrm>
            <a:off x="653143" y="753015"/>
            <a:ext cx="1515839" cy="5283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Deskripsi</a:t>
            </a:r>
          </a:p>
        </p:txBody>
      </p:sp>
      <p:sp>
        <p:nvSpPr>
          <p:cNvPr id="9" name="TextBox 8">
            <a:extLst>
              <a:ext uri="{FF2B5EF4-FFF2-40B4-BE49-F238E27FC236}">
                <a16:creationId xmlns:a16="http://schemas.microsoft.com/office/drawing/2014/main" id="{F6007684-D625-E782-D52B-3DB180ED5064}"/>
              </a:ext>
            </a:extLst>
          </p:cNvPr>
          <p:cNvSpPr txBox="1"/>
          <p:nvPr/>
        </p:nvSpPr>
        <p:spPr>
          <a:xfrm>
            <a:off x="653143" y="4865781"/>
            <a:ext cx="4510229" cy="1323439"/>
          </a:xfrm>
          <a:prstGeom prst="rect">
            <a:avLst/>
          </a:prstGeom>
          <a:noFill/>
        </p:spPr>
        <p:txBody>
          <a:bodyPr wrap="square">
            <a:spAutoFit/>
          </a:bodyPr>
          <a:lstStyle/>
          <a:p>
            <a:r>
              <a:rPr lang="id-ID" sz="2000" b="0" u="none" strike="noStrike" baseline="0" dirty="0">
                <a:solidFill>
                  <a:srgbClr val="000000"/>
                </a:solidFill>
                <a:latin typeface="Franklin Gothic Book" panose="020B0503020102020204" pitchFamily="34" charset="0"/>
              </a:rPr>
              <a:t>Purse seine </a:t>
            </a:r>
            <a:r>
              <a:rPr lang="id-ID" sz="2000" b="0" i="0" u="none" strike="noStrike" baseline="0" dirty="0">
                <a:solidFill>
                  <a:srgbClr val="000000"/>
                </a:solidFill>
                <a:latin typeface="Franklin Gothic Book" panose="020B0503020102020204" pitchFamily="34" charset="0"/>
              </a:rPr>
              <a:t>pertama kali dipergunakan di perairan Rhode Island </a:t>
            </a:r>
          </a:p>
          <a:p>
            <a:r>
              <a:rPr lang="id-ID" sz="2000" b="0" i="0" u="none" strike="noStrike" baseline="0" dirty="0">
                <a:solidFill>
                  <a:srgbClr val="000000"/>
                </a:solidFill>
                <a:latin typeface="Franklin Gothic Book" panose="020B0503020102020204" pitchFamily="34" charset="0"/>
              </a:rPr>
              <a:t>untuk menangkap ikan </a:t>
            </a:r>
          </a:p>
          <a:p>
            <a:r>
              <a:rPr lang="id-ID" sz="2000" b="0" i="0" u="none" strike="noStrike" baseline="0" dirty="0">
                <a:solidFill>
                  <a:srgbClr val="000000"/>
                </a:solidFill>
                <a:latin typeface="Franklin Gothic Book" panose="020B0503020102020204" pitchFamily="34" charset="0"/>
              </a:rPr>
              <a:t>Menhaden (</a:t>
            </a:r>
            <a:r>
              <a:rPr lang="id-ID" sz="2000" b="0" i="1" u="none" strike="noStrike" baseline="0" dirty="0">
                <a:solidFill>
                  <a:srgbClr val="000000"/>
                </a:solidFill>
                <a:latin typeface="Franklin Gothic Book" panose="020B0503020102020204" pitchFamily="34" charset="0"/>
              </a:rPr>
              <a:t>Brevoortia tyrannus</a:t>
            </a:r>
            <a:r>
              <a:rPr lang="id-ID" sz="2000" b="0" u="none" strike="noStrike" baseline="0" dirty="0">
                <a:solidFill>
                  <a:srgbClr val="000000"/>
                </a:solidFill>
                <a:latin typeface="Franklin Gothic Book" panose="020B0503020102020204" pitchFamily="34" charset="0"/>
              </a:rPr>
              <a:t>).</a:t>
            </a:r>
            <a:endParaRPr lang="id-ID" sz="2000" dirty="0">
              <a:latin typeface="Franklin Gothic Book" panose="020B0503020102020204" pitchFamily="34" charset="0"/>
            </a:endParaRPr>
          </a:p>
        </p:txBody>
      </p:sp>
      <p:sp>
        <p:nvSpPr>
          <p:cNvPr id="11" name="TextBox 10">
            <a:extLst>
              <a:ext uri="{FF2B5EF4-FFF2-40B4-BE49-F238E27FC236}">
                <a16:creationId xmlns:a16="http://schemas.microsoft.com/office/drawing/2014/main" id="{FD3137A9-CAA2-A910-3B31-6FE1148D2258}"/>
              </a:ext>
            </a:extLst>
          </p:cNvPr>
          <p:cNvSpPr txBox="1"/>
          <p:nvPr/>
        </p:nvSpPr>
        <p:spPr>
          <a:xfrm>
            <a:off x="653144" y="3112367"/>
            <a:ext cx="6730096" cy="1015663"/>
          </a:xfrm>
          <a:prstGeom prst="rect">
            <a:avLst/>
          </a:prstGeom>
          <a:noFill/>
        </p:spPr>
        <p:txBody>
          <a:bodyPr wrap="square">
            <a:spAutoFit/>
          </a:bodyPr>
          <a:lstStyle/>
          <a:p>
            <a:r>
              <a:rPr lang="id-ID" sz="2000" dirty="0">
                <a:latin typeface="Franklin Gothic Book" panose="020B0503020102020204" pitchFamily="34" charset="0"/>
              </a:rPr>
              <a:t>Purse Seine sangat efektif dalam menangkap ikan pelagis yang hidup berkelompok (</a:t>
            </a:r>
            <a:r>
              <a:rPr lang="nl-NL" sz="2000" i="1" dirty="0">
                <a:latin typeface="Franklin Gothic Book" panose="020B0503020102020204" pitchFamily="34" charset="0"/>
              </a:rPr>
              <a:t>pelagic schooling</a:t>
            </a:r>
            <a:r>
              <a:rPr lang="id-ID" sz="2000" i="1" dirty="0">
                <a:latin typeface="Franklin Gothic Book" panose="020B0503020102020204" pitchFamily="34" charset="0"/>
              </a:rPr>
              <a:t> </a:t>
            </a:r>
            <a:r>
              <a:rPr lang="nl-NL" sz="2000" i="1" dirty="0">
                <a:latin typeface="Franklin Gothic Book" panose="020B0503020102020204" pitchFamily="34" charset="0"/>
              </a:rPr>
              <a:t>species</a:t>
            </a:r>
            <a:r>
              <a:rPr lang="id-ID" sz="2000" dirty="0">
                <a:latin typeface="Franklin Gothic Book" panose="020B0503020102020204" pitchFamily="34" charset="0"/>
              </a:rPr>
              <a:t>) di dekat permukaan (</a:t>
            </a:r>
            <a:r>
              <a:rPr lang="id-ID" sz="2000" i="1" dirty="0">
                <a:latin typeface="Franklin Gothic Book" panose="020B0503020102020204" pitchFamily="34" charset="0"/>
              </a:rPr>
              <a:t>sea surface</a:t>
            </a:r>
            <a:r>
              <a:rPr lang="id-ID" sz="2000" dirty="0">
                <a:latin typeface="Franklin Gothic Book" panose="020B0503020102020204" pitchFamily="34" charset="0"/>
              </a:rPr>
              <a:t>) dan dengan kepadatan yang tinggi.</a:t>
            </a:r>
          </a:p>
        </p:txBody>
      </p:sp>
      <p:sp>
        <p:nvSpPr>
          <p:cNvPr id="12" name="TextBox 11">
            <a:extLst>
              <a:ext uri="{FF2B5EF4-FFF2-40B4-BE49-F238E27FC236}">
                <a16:creationId xmlns:a16="http://schemas.microsoft.com/office/drawing/2014/main" id="{2BE0AB9E-CB8E-B5BC-8E93-FCBD57121DC4}"/>
              </a:ext>
            </a:extLst>
          </p:cNvPr>
          <p:cNvSpPr txBox="1"/>
          <p:nvPr/>
        </p:nvSpPr>
        <p:spPr>
          <a:xfrm>
            <a:off x="9352874" y="4996491"/>
            <a:ext cx="2788102" cy="1477328"/>
          </a:xfrm>
          <a:prstGeom prst="rect">
            <a:avLst/>
          </a:prstGeom>
          <a:noFill/>
        </p:spPr>
        <p:txBody>
          <a:bodyPr wrap="square">
            <a:spAutoFit/>
          </a:bodyPr>
          <a:lstStyle/>
          <a:p>
            <a:r>
              <a:rPr lang="id-ID" b="0" i="0" u="none" strike="noStrike" baseline="0" dirty="0">
                <a:solidFill>
                  <a:srgbClr val="000000"/>
                </a:solidFill>
                <a:latin typeface="Franklin Gothic Book" panose="020B0503020102020204" pitchFamily="34" charset="0"/>
              </a:rPr>
              <a:t>Selanjutnya, </a:t>
            </a:r>
            <a:r>
              <a:rPr lang="id-ID" b="0" u="none" strike="noStrike" baseline="0" dirty="0">
                <a:solidFill>
                  <a:srgbClr val="000000"/>
                </a:solidFill>
                <a:latin typeface="Franklin Gothic Book" panose="020B0503020102020204" pitchFamily="34" charset="0"/>
              </a:rPr>
              <a:t>purse seine </a:t>
            </a:r>
            <a:r>
              <a:rPr lang="id-ID" b="0" i="0" u="none" strike="noStrike" baseline="0" dirty="0">
                <a:solidFill>
                  <a:srgbClr val="000000"/>
                </a:solidFill>
                <a:latin typeface="Franklin Gothic Book" panose="020B0503020102020204" pitchFamily="34" charset="0"/>
              </a:rPr>
              <a:t>dipatenkan atas nama Berent Velder dari Bergen di Norwegia pada tanggal 12 maret 1859. </a:t>
            </a:r>
            <a:endParaRPr lang="id-ID" dirty="0">
              <a:latin typeface="Franklin Gothic Book" panose="020B0503020102020204" pitchFamily="34" charset="0"/>
            </a:endParaRPr>
          </a:p>
        </p:txBody>
      </p:sp>
      <p:grpSp>
        <p:nvGrpSpPr>
          <p:cNvPr id="15" name="Group 14">
            <a:extLst>
              <a:ext uri="{FF2B5EF4-FFF2-40B4-BE49-F238E27FC236}">
                <a16:creationId xmlns:a16="http://schemas.microsoft.com/office/drawing/2014/main" id="{54B2AB69-F9F9-E97A-867E-2ECB1E248D07}"/>
              </a:ext>
            </a:extLst>
          </p:cNvPr>
          <p:cNvGrpSpPr/>
          <p:nvPr/>
        </p:nvGrpSpPr>
        <p:grpSpPr>
          <a:xfrm>
            <a:off x="3385456" y="5105401"/>
            <a:ext cx="2243821" cy="932212"/>
            <a:chOff x="1192264" y="5473585"/>
            <a:chExt cx="2325570" cy="982880"/>
          </a:xfrm>
        </p:grpSpPr>
        <p:pic>
          <p:nvPicPr>
            <p:cNvPr id="4098" name="Picture 2" descr="Menhaden | Oily Fish, Omega-3 &amp; Baitfish | Britannica">
              <a:extLst>
                <a:ext uri="{FF2B5EF4-FFF2-40B4-BE49-F238E27FC236}">
                  <a16:creationId xmlns:a16="http://schemas.microsoft.com/office/drawing/2014/main" id="{0A1F1351-7A6D-B6D3-4AE8-D2F4B90ADC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392" b="90210" l="1709" r="97151">
                          <a14:foregroundMark x1="5698" y1="48252" x2="8832" y2="61538"/>
                          <a14:foregroundMark x1="22792" y1="32867" x2="27635" y2="42657"/>
                          <a14:foregroundMark x1="44444" y1="90210" x2="44444" y2="90210"/>
                          <a14:foregroundMark x1="84900" y1="48252" x2="88034" y2="41958"/>
                          <a14:foregroundMark x1="94017" y1="28671" x2="94017" y2="28671"/>
                          <a14:foregroundMark x1="94872" y1="74126" x2="94872" y2="74126"/>
                          <a14:foregroundMark x1="95726" y1="27273" x2="95726" y2="27273"/>
                          <a14:foregroundMark x1="2279" y1="51748" x2="2279" y2="51748"/>
                          <a14:foregroundMark x1="50712" y1="8392" x2="50712" y2="8392"/>
                          <a14:foregroundMark x1="97151" y1="76224" x2="97151" y2="76224"/>
                        </a14:backgroundRemoval>
                      </a14:imgEffect>
                    </a14:imgLayer>
                  </a14:imgProps>
                </a:ext>
                <a:ext uri="{28A0092B-C50C-407E-A947-70E740481C1C}">
                  <a14:useLocalDpi xmlns:a14="http://schemas.microsoft.com/office/drawing/2010/main" val="0"/>
                </a:ext>
              </a:extLst>
            </a:blip>
            <a:srcRect/>
            <a:stretch>
              <a:fillRect/>
            </a:stretch>
          </p:blipFill>
          <p:spPr bwMode="auto">
            <a:xfrm>
              <a:off x="2006006" y="5473585"/>
              <a:ext cx="1511828" cy="61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enhaden | Oily Fish, Omega-3 &amp; Baitfish | Britannica">
              <a:extLst>
                <a:ext uri="{FF2B5EF4-FFF2-40B4-BE49-F238E27FC236}">
                  <a16:creationId xmlns:a16="http://schemas.microsoft.com/office/drawing/2014/main" id="{B3ED7F07-A8EB-1940-5801-11FD9D4650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392" b="90210" l="1709" r="97151">
                          <a14:foregroundMark x1="5698" y1="48252" x2="8832" y2="61538"/>
                          <a14:foregroundMark x1="22792" y1="32867" x2="27635" y2="42657"/>
                          <a14:foregroundMark x1="44444" y1="90210" x2="44444" y2="90210"/>
                          <a14:foregroundMark x1="84900" y1="48252" x2="88034" y2="41958"/>
                          <a14:foregroundMark x1="94017" y1="28671" x2="94017" y2="28671"/>
                          <a14:foregroundMark x1="94872" y1="74126" x2="94872" y2="74126"/>
                          <a14:foregroundMark x1="95726" y1="27273" x2="95726" y2="27273"/>
                          <a14:foregroundMark x1="2279" y1="51748" x2="2279" y2="51748"/>
                          <a14:foregroundMark x1="50712" y1="8392" x2="50712" y2="8392"/>
                          <a14:foregroundMark x1="97151" y1="76224" x2="97151" y2="76224"/>
                        </a14:backgroundRemoval>
                      </a14:imgEffect>
                    </a14:imgLayer>
                  </a14:imgProps>
                </a:ext>
                <a:ext uri="{28A0092B-C50C-407E-A947-70E740481C1C}">
                  <a14:useLocalDpi xmlns:a14="http://schemas.microsoft.com/office/drawing/2010/main" val="0"/>
                </a:ext>
              </a:extLst>
            </a:blip>
            <a:srcRect/>
            <a:stretch>
              <a:fillRect/>
            </a:stretch>
          </p:blipFill>
          <p:spPr bwMode="auto">
            <a:xfrm>
              <a:off x="1192264" y="5722564"/>
              <a:ext cx="1511828" cy="6159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enhaden | Oily Fish, Omega-3 &amp; Baitfish | Britannica">
              <a:extLst>
                <a:ext uri="{FF2B5EF4-FFF2-40B4-BE49-F238E27FC236}">
                  <a16:creationId xmlns:a16="http://schemas.microsoft.com/office/drawing/2014/main" id="{87A5A87E-9604-9D9C-5803-3979706D690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392" b="90210" l="1709" r="97151">
                          <a14:foregroundMark x1="5698" y1="48252" x2="8832" y2="61538"/>
                          <a14:foregroundMark x1="22792" y1="32867" x2="27635" y2="42657"/>
                          <a14:foregroundMark x1="44444" y1="90210" x2="44444" y2="90210"/>
                          <a14:foregroundMark x1="84900" y1="48252" x2="88034" y2="41958"/>
                          <a14:foregroundMark x1="94017" y1="28671" x2="94017" y2="28671"/>
                          <a14:foregroundMark x1="94872" y1="74126" x2="94872" y2="74126"/>
                          <a14:foregroundMark x1="95726" y1="27273" x2="95726" y2="27273"/>
                          <a14:foregroundMark x1="2279" y1="51748" x2="2279" y2="51748"/>
                          <a14:foregroundMark x1="50712" y1="8392" x2="50712" y2="8392"/>
                          <a14:foregroundMark x1="97151" y1="76224" x2="97151" y2="76224"/>
                        </a14:backgroundRemoval>
                      </a14:imgEffect>
                    </a14:imgLayer>
                  </a14:imgProps>
                </a:ext>
                <a:ext uri="{28A0092B-C50C-407E-A947-70E740481C1C}">
                  <a14:useLocalDpi xmlns:a14="http://schemas.microsoft.com/office/drawing/2010/main" val="0"/>
                </a:ext>
              </a:extLst>
            </a:blip>
            <a:srcRect/>
            <a:stretch>
              <a:fillRect/>
            </a:stretch>
          </p:blipFill>
          <p:spPr bwMode="auto">
            <a:xfrm>
              <a:off x="1948178" y="5966874"/>
              <a:ext cx="1201722" cy="4895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2821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D61A571-77B8-5751-42FF-734C144357D9}"/>
              </a:ext>
            </a:extLst>
          </p:cNvPr>
          <p:cNvPicPr>
            <a:picLocks noChangeAspect="1"/>
          </p:cNvPicPr>
          <p:nvPr/>
        </p:nvPicPr>
        <p:blipFill rotWithShape="1">
          <a:blip r:embed="rId2"/>
          <a:srcRect t="45598" b="1"/>
          <a:stretch/>
        </p:blipFill>
        <p:spPr>
          <a:xfrm>
            <a:off x="0" y="0"/>
            <a:ext cx="12192000" cy="6857999"/>
          </a:xfrm>
          <a:prstGeom prst="rect">
            <a:avLst/>
          </a:prstGeom>
        </p:spPr>
      </p:pic>
      <p:sp>
        <p:nvSpPr>
          <p:cNvPr id="3" name="Subtitle 2">
            <a:extLst>
              <a:ext uri="{FF2B5EF4-FFF2-40B4-BE49-F238E27FC236}">
                <a16:creationId xmlns:a16="http://schemas.microsoft.com/office/drawing/2014/main" id="{A2698C51-5982-B6A9-A77E-762E5191DBB7}"/>
              </a:ext>
            </a:extLst>
          </p:cNvPr>
          <p:cNvSpPr>
            <a:spLocks noGrp="1"/>
          </p:cNvSpPr>
          <p:nvPr>
            <p:ph type="subTitle" idx="1"/>
          </p:nvPr>
        </p:nvSpPr>
        <p:spPr>
          <a:xfrm>
            <a:off x="389161" y="859970"/>
            <a:ext cx="6159593" cy="762001"/>
          </a:xfrm>
        </p:spPr>
        <p:txBody>
          <a:bodyPr>
            <a:noAutofit/>
          </a:bodyPr>
          <a:lstStyle/>
          <a:p>
            <a:pPr algn="l">
              <a:lnSpc>
                <a:spcPct val="120000"/>
              </a:lnSpc>
            </a:pPr>
            <a:r>
              <a:rPr lang="id-ID" sz="1800" dirty="0">
                <a:latin typeface="Franklin Gothic Book" panose="020B0503020102020204" pitchFamily="34" charset="0"/>
              </a:rPr>
              <a:t>Secara umum satu unit alat tangkap Purse Seine (Pukat Cincin) terdiri dari Jaring, Kapal, dan Alat Bantu (roller, lampu, echosounder, dsb)</a:t>
            </a:r>
          </a:p>
        </p:txBody>
      </p:sp>
      <p:sp>
        <p:nvSpPr>
          <p:cNvPr id="5" name="Subtitle 2">
            <a:extLst>
              <a:ext uri="{FF2B5EF4-FFF2-40B4-BE49-F238E27FC236}">
                <a16:creationId xmlns:a16="http://schemas.microsoft.com/office/drawing/2014/main" id="{0D883645-A60B-EAC4-0376-8BE1DB8F5D77}"/>
              </a:ext>
            </a:extLst>
          </p:cNvPr>
          <p:cNvSpPr txBox="1">
            <a:spLocks/>
          </p:cNvSpPr>
          <p:nvPr/>
        </p:nvSpPr>
        <p:spPr>
          <a:xfrm>
            <a:off x="389161" y="235426"/>
            <a:ext cx="5412925" cy="5283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Kontruksi Alat Tangkap Purse Seine</a:t>
            </a:r>
          </a:p>
        </p:txBody>
      </p:sp>
      <p:pic>
        <p:nvPicPr>
          <p:cNvPr id="2056" name="Picture 8" descr="Annotated diagram of a purse seine (see figure 2 for further... | Download  Scientific Diagram">
            <a:extLst>
              <a:ext uri="{FF2B5EF4-FFF2-40B4-BE49-F238E27FC236}">
                <a16:creationId xmlns:a16="http://schemas.microsoft.com/office/drawing/2014/main" id="{11CF389A-5BB3-5013-A898-5425F10C3C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5" b="93750" l="706" r="99412">
                        <a14:foregroundMark x1="15529" y1="20781" x2="57882" y2="18438"/>
                        <a14:foregroundMark x1="57882" y1="18438" x2="60000" y2="18594"/>
                        <a14:foregroundMark x1="61059" y1="19063" x2="76706" y2="26719"/>
                        <a14:foregroundMark x1="89176" y1="25781" x2="94118" y2="34219"/>
                        <a14:foregroundMark x1="94118" y1="34219" x2="94118" y2="35781"/>
                        <a14:foregroundMark x1="50789" y1="8086" x2="50000" y2="8281"/>
                        <a14:foregroundMark x1="52330" y1="7704" x2="52142" y2="7751"/>
                        <a14:foregroundMark x1="60353" y1="93750" x2="54824" y2="88594"/>
                        <a14:foregroundMark x1="30118" y1="38281" x2="39294" y2="44219"/>
                        <a14:foregroundMark x1="42118" y1="41406" x2="47647" y2="48438"/>
                        <a14:foregroundMark x1="48353" y1="41406" x2="54235" y2="48125"/>
                        <a14:foregroundMark x1="55647" y1="41719" x2="61412" y2="46719"/>
                        <a14:foregroundMark x1="64471" y1="39688" x2="69882" y2="47188"/>
                        <a14:foregroundMark x1="77882" y1="34688" x2="84000" y2="41719"/>
                        <a14:foregroundMark x1="87765" y1="34688" x2="89882" y2="38281"/>
                        <a14:foregroundMark x1="98941" y1="26094" x2="98941" y2="26094"/>
                        <a14:foregroundMark x1="9216" y1="29219" x2="9059" y2="35469"/>
                        <a14:foregroundMark x1="9294" y1="26094" x2="9243" y2="28125"/>
                        <a14:foregroundMark x1="13061" y1="10313" x2="13882" y2="10313"/>
                        <a14:foregroundMark x1="6235" y1="10313" x2="12107" y2="10313"/>
                        <a14:foregroundMark x1="6000" y1="9375" x2="14000" y2="9375"/>
                        <a14:foregroundMark x1="13612" y1="11420" x2="14353" y2="11406"/>
                        <a14:foregroundMark x1="8514" y1="11519" x2="10956" y2="11472"/>
                        <a14:foregroundMark x1="6235" y1="11563" x2="7348" y2="11542"/>
                        <a14:foregroundMark x1="14353" y1="11406" x2="13176" y2="10313"/>
                        <a14:foregroundMark x1="6706" y1="9375" x2="5647" y2="11094"/>
                        <a14:foregroundMark x1="13606" y1="11410" x2="14235" y2="10156"/>
                        <a14:foregroundMark x1="14471" y1="9531" x2="14941" y2="11094"/>
                        <a14:foregroundMark x1="74697" y1="4456" x2="75390" y2="5104"/>
                        <a14:foregroundMark x1="82779" y1="8633" x2="85197" y2="9135"/>
                        <a14:foregroundMark x1="87244" y1="9996" x2="88405" y2="10637"/>
                        <a14:foregroundMark x1="98750" y1="21719" x2="98941" y2="22031"/>
                        <a14:foregroundMark x1="98401" y1="21150" x2="98750" y2="21719"/>
                        <a14:foregroundMark x1="98976" y1="23594" x2="99059" y2="27344"/>
                        <a14:foregroundMark x1="98941" y1="22031" x2="98976" y2="23594"/>
                        <a14:foregroundMark x1="25294" y1="80625" x2="24024" y2="81950"/>
                        <a14:foregroundMark x1="23294" y1="82344" x2="21176" y2="84531"/>
                        <a14:foregroundMark x1="20961" y1="87969" x2="12824" y2="87969"/>
                        <a14:foregroundMark x1="22471" y1="87969" x2="21903" y2="87969"/>
                        <a14:foregroundMark x1="21316" y1="87229" x2="12588" y2="86563"/>
                        <a14:foregroundMark x1="22824" y1="87344" x2="22225" y2="87298"/>
                        <a14:foregroundMark x1="21860" y1="86094" x2="13647" y2="86094"/>
                        <a14:foregroundMark x1="23294" y1="86094" x2="22802" y2="86094"/>
                        <a14:foregroundMark x1="21008" y1="87872" x2="13294" y2="88281"/>
                        <a14:foregroundMark x1="21565" y1="88674" x2="22941" y2="88750"/>
                        <a14:foregroundMark x1="20118" y1="88594" x2="20648" y2="88623"/>
                        <a14:foregroundMark x1="20235" y1="88281" x2="12588" y2="88281"/>
                        <a14:foregroundMark x1="20235" y1="89219" x2="12471" y2="88594"/>
                        <a14:foregroundMark x1="11378" y1="15156" x2="11529" y2="15625"/>
                        <a14:foregroundMark x1="11176" y1="14531" x2="11378" y2="15156"/>
                        <a14:foregroundMark x1="7363" y1="18594" x2="7059" y2="19063"/>
                        <a14:foregroundMark x1="7523" y1="18348" x2="7363" y2="18594"/>
                        <a14:foregroundMark x1="7930" y1="17721" x2="8219" y2="17276"/>
                        <a14:foregroundMark x1="8941" y1="24219" x2="6792" y2="28125"/>
                        <a14:foregroundMark x1="9673" y1="22188" x2="9765" y2="23281"/>
                        <a14:foregroundMark x1="9647" y1="21875" x2="9673" y2="22188"/>
                        <a14:foregroundMark x1="9059" y1="23281" x2="6706" y2="25781"/>
                        <a14:foregroundMark x1="1294" y1="27031" x2="2155" y2="27079"/>
                        <a14:foregroundMark x1="706" y1="28594" x2="3234" y2="28594"/>
                        <a14:foregroundMark x1="2189" y1="28998" x2="3234" y2="28943"/>
                        <a14:foregroundMark x1="97586" y1="29494" x2="94118" y2="33281"/>
                        <a14:foregroundMark x1="96667" y1="33125" x2="96588" y2="33438"/>
                        <a14:foregroundMark x1="97176" y1="31094" x2="96667" y2="33125"/>
                        <a14:foregroundMark x1="55311" y1="3204" x2="54700" y2="3228"/>
                        <a14:foregroundMark x1="33678" y1="6120" x2="33307" y2="6199"/>
                        <a14:foregroundMark x1="44598" y1="3792" x2="44461" y2="3821"/>
                        <a14:foregroundMark x1="15252" y1="12633" x2="14570" y2="12963"/>
                        <a14:foregroundMark x1="17785" y1="11406" x2="16477" y2="12039"/>
                        <a14:foregroundMark x1="20095" y1="10287" x2="19936" y2="10364"/>
                        <a14:foregroundMark x1="21412" y1="9649" x2="20859" y2="9917"/>
                        <a14:foregroundMark x1="25102" y1="8887" x2="24897" y2="9063"/>
                        <a14:foregroundMark x1="98287" y1="29219" x2="98235" y2="29531"/>
                        <a14:foregroundMark x1="98471" y1="28125" x2="98287" y2="29219"/>
                        <a14:foregroundMark x1="5091" y1="28125" x2="1765" y2="28125"/>
                        <a14:foregroundMark x1="1412" y1="27187" x2="4692" y2="28958"/>
                        <a14:foregroundMark x1="4588" y1="28750" x2="4977" y2="28362"/>
                        <a14:foregroundMark x1="1765" y1="27813" x2="4941" y2="27500"/>
                        <a14:foregroundMark x1="1882" y1="27344" x2="5251" y2="27792"/>
                        <a14:foregroundMark x1="4278" y1="29821" x2="1176" y2="28125"/>
                        <a14:foregroundMark x1="6706" y1="26406" x2="6706" y2="27813"/>
                        <a14:foregroundMark x1="5412" y1="26094" x2="5647" y2="29375"/>
                        <a14:foregroundMark x1="4941" y1="27969" x2="1882" y2="27187"/>
                        <a14:foregroundMark x1="2824" y1="27187" x2="5529" y2="27344"/>
                        <a14:foregroundMark x1="4588" y1="27344" x2="1529" y2="29531"/>
                        <a14:foregroundMark x1="19529" y1="11094" x2="18353" y2="11563"/>
                        <a14:foregroundMark x1="7933" y1="20484" x2="9647" y2="21563"/>
                        <a14:foregroundMark x1="13412" y1="11875" x2="10941" y2="11406"/>
                        <a14:foregroundMark x1="32129" y1="6253" x2="32706" y2="6094"/>
                        <a14:foregroundMark x1="26471" y1="7813" x2="28984" y2="7120"/>
                        <a14:foregroundMark x1="43412" y1="4063" x2="43114" y2="4132"/>
                        <a14:foregroundMark x1="7699" y1="18594" x2="7294" y2="19063"/>
                        <a14:foregroundMark x1="10941" y1="14844" x2="11290" y2="14440"/>
                        <a14:foregroundMark x1="61126" y1="3244" x2="60588" y2="3125"/>
                        <a14:foregroundMark x1="63431" y1="3755" x2="61916" y2="3419"/>
                        <a14:foregroundMark x1="71176" y1="5469" x2="69900" y2="5187"/>
                        <a14:foregroundMark x1="54471" y1="6563" x2="51687" y2="6801"/>
                        <a14:foregroundMark x1="44176" y1="8067" x2="37765" y2="9063"/>
                        <a14:foregroundMark x1="46824" y1="7656" x2="44942" y2="7948"/>
                        <a14:foregroundMark x1="36588" y1="9219" x2="44002" y2="7704"/>
                        <a14:foregroundMark x1="42588" y1="7656" x2="36250" y2="9833"/>
                        <a14:foregroundMark x1="43773" y1="7227" x2="42471" y2="7500"/>
                        <a14:foregroundMark x1="46941" y1="6563" x2="44521" y2="7070"/>
                        <a14:foregroundMark x1="49412" y1="6406" x2="46706" y2="6563"/>
                        <a14:foregroundMark x1="51803" y1="7044" x2="61412" y2="7500"/>
                        <a14:foregroundMark x1="25274" y1="10894" x2="24118" y2="11406"/>
                        <a14:foregroundMark x1="27294" y1="10000" x2="26158" y2="10503"/>
                        <a14:foregroundMark x1="27679" y1="9844" x2="27529" y2="9844"/>
                        <a14:foregroundMark x1="31892" y1="9844" x2="29326" y2="9844"/>
                        <a14:foregroundMark x1="41529" y1="3594" x2="32706" y2="6094"/>
                        <a14:foregroundMark x1="97384" y1="18098" x2="97285" y2="17888"/>
                        <a14:foregroundMark x1="97850" y1="19088" x2="97472" y2="18286"/>
                        <a14:foregroundMark x1="91439" y1="12709" x2="91027" y2="12354"/>
                        <a14:foregroundMark x1="96633" y1="17188" x2="96333" y2="16929"/>
                        <a14:foregroundMark x1="81059" y1="2656" x2="71059" y2="2656"/>
                        <a14:foregroundMark x1="80706" y1="4063" x2="71765" y2="3594"/>
                        <a14:foregroundMark x1="80706" y1="2656" x2="71882" y2="2500"/>
                        <a14:foregroundMark x1="71765" y1="2656" x2="80000" y2="3125"/>
                        <a14:foregroundMark x1="80000" y1="3125" x2="80706" y2="4219"/>
                        <a14:foregroundMark x1="59864" y1="3274" x2="57176" y2="2813"/>
                        <a14:foregroundMark x1="60824" y1="3438" x2="60408" y2="3367"/>
                        <a14:backgroundMark x1="99647" y1="27969" x2="99647" y2="27969"/>
                        <a14:backgroundMark x1="99529" y1="27344" x2="99441" y2="28407"/>
                        <a14:backgroundMark x1="96824" y1="33125" x2="96824" y2="33125"/>
                        <a14:backgroundMark x1="98235" y1="27500" x2="98235" y2="27500"/>
                        <a14:backgroundMark x1="98235" y1="27500" x2="98235" y2="25000"/>
                        <a14:backgroundMark x1="98118" y1="27187" x2="98077" y2="28011"/>
                        <a14:backgroundMark x1="235" y1="27500" x2="397" y2="28785"/>
                        <a14:backgroundMark x1="21059" y1="12031" x2="21059" y2="12031"/>
                        <a14:backgroundMark x1="20941" y1="12031" x2="20259" y2="12333"/>
                        <a14:backgroundMark x1="15059" y1="13750" x2="12235" y2="15156"/>
                        <a14:backgroundMark x1="11647" y1="15156" x2="11647" y2="15156"/>
                        <a14:backgroundMark x1="22235" y1="85313" x2="23176" y2="85313"/>
                        <a14:backgroundMark x1="21176" y1="85781" x2="21176" y2="85781"/>
                        <a14:backgroundMark x1="4941" y1="30312" x2="4941" y2="30312"/>
                        <a14:backgroundMark x1="4118" y1="30156" x2="5412" y2="30156"/>
                        <a14:backgroundMark x1="15765" y1="11563" x2="16706" y2="11563"/>
                        <a14:backgroundMark x1="17529" y1="11406" x2="17529" y2="11406"/>
                        <a14:backgroundMark x1="17765" y1="11250" x2="17765" y2="11250"/>
                        <a14:backgroundMark x1="14941" y1="11875" x2="14941" y2="11875"/>
                        <a14:backgroundMark x1="13765" y1="12344" x2="13765" y2="12344"/>
                        <a14:backgroundMark x1="11059" y1="13594" x2="11059" y2="13594"/>
                        <a14:backgroundMark x1="10588" y1="13594" x2="10588" y2="13594"/>
                        <a14:backgroundMark x1="10169" y1="13968" x2="11765" y2="13438"/>
                        <a14:backgroundMark x1="22471" y1="8438" x2="21059" y2="9063"/>
                        <a14:backgroundMark x1="20824" y1="9844" x2="19882" y2="9844"/>
                        <a14:backgroundMark x1="22235" y1="11250" x2="23294" y2="11094"/>
                        <a14:backgroundMark x1="23470" y1="10332" x2="22941" y2="10625"/>
                        <a14:backgroundMark x1="31929" y1="7925" x2="32706" y2="7656"/>
                        <a14:backgroundMark x1="33176" y1="7656" x2="33549" y2="7618"/>
                        <a14:backgroundMark x1="21765" y1="11094" x2="21765" y2="11094"/>
                        <a14:backgroundMark x1="21176" y1="9688" x2="21176" y2="9688"/>
                        <a14:backgroundMark x1="98471" y1="23594" x2="98471" y2="23594"/>
                        <a14:backgroundMark x1="97765" y1="29219" x2="97765" y2="29219"/>
                        <a14:backgroundMark x1="97647" y1="29531" x2="97647" y2="29531"/>
                        <a14:backgroundMark x1="89692" y1="13743" x2="90118" y2="14063"/>
                        <a14:backgroundMark x1="87412" y1="12031" x2="89606" y2="13679"/>
                        <a14:backgroundMark x1="84000" y1="11094" x2="86000" y2="12031"/>
                        <a14:backgroundMark x1="79059" y1="9688" x2="81059" y2="10469"/>
                        <a14:backgroundMark x1="73647" y1="7969" x2="76706" y2="9375"/>
                        <a14:backgroundMark x1="76706" y1="10000" x2="78824" y2="10000"/>
                        <a14:backgroundMark x1="77765" y1="9375" x2="76824" y2="9063"/>
                        <a14:backgroundMark x1="72365" y1="8208" x2="72941" y2="8438"/>
                        <a14:backgroundMark x1="48873" y1="5313" x2="50000" y2="5313"/>
                        <a14:backgroundMark x1="80978" y1="1888" x2="81095" y2="2095"/>
                        <a14:backgroundMark x1="10588" y1="16250" x2="10588" y2="16250"/>
                        <a14:backgroundMark x1="10118" y1="17031" x2="9412" y2="17656"/>
                        <a14:backgroundMark x1="7647" y1="18750" x2="8000" y2="19844"/>
                        <a14:backgroundMark x1="8752" y1="18014" x2="9059" y2="17969"/>
                        <a14:backgroundMark x1="8588" y1="22188" x2="8588" y2="22188"/>
                        <a14:backgroundMark x1="11412" y1="15625" x2="11412" y2="15625"/>
                        <a14:backgroundMark x1="66588" y1="7187" x2="68941" y2="7187"/>
                        <a14:backgroundMark x1="63765" y1="6406" x2="63765" y2="6406"/>
                        <a14:backgroundMark x1="62235" y1="6250" x2="66000" y2="6250"/>
                        <a14:backgroundMark x1="62824" y1="5313" x2="62824" y2="5313"/>
                        <a14:backgroundMark x1="62824" y1="5313" x2="62485" y2="5313"/>
                        <a14:backgroundMark x1="63294" y1="5313" x2="66824" y2="6563"/>
                        <a14:backgroundMark x1="71176" y1="7656" x2="73882" y2="8438"/>
                        <a14:backgroundMark x1="28353" y1="8438" x2="30000" y2="8438"/>
                        <a14:backgroundMark x1="25294" y1="9375" x2="24588" y2="10000"/>
                        <a14:backgroundMark x1="33176" y1="8438" x2="32353" y2="8438"/>
                        <a14:backgroundMark x1="32941" y1="7656" x2="32941" y2="8594"/>
                        <a14:backgroundMark x1="32941" y1="7656" x2="33570" y2="7656"/>
                        <a14:backgroundMark x1="50941" y1="5313" x2="50941" y2="5313"/>
                        <a14:backgroundMark x1="50588" y1="5313" x2="50588" y2="5313"/>
                        <a14:backgroundMark x1="50588" y1="4688" x2="51529" y2="5469"/>
                        <a14:backgroundMark x1="50353" y1="5469" x2="49647" y2="5000"/>
                        <a14:backgroundMark x1="43529" y1="5000" x2="42706" y2="5000"/>
                        <a14:backgroundMark x1="24941" y1="9063" x2="24941" y2="9063"/>
                        <a14:backgroundMark x1="33176" y1="6875" x2="33176" y2="6875"/>
                        <a14:backgroundMark x1="33765" y1="6563" x2="33765" y2="6563"/>
                        <a14:backgroundMark x1="33647" y1="6406" x2="33647" y2="6406"/>
                        <a14:backgroundMark x1="33176" y1="6406" x2="33176" y2="6406"/>
                        <a14:backgroundMark x1="32706" y1="6406" x2="32706" y2="6406"/>
                        <a14:backgroundMark x1="25176" y1="8750" x2="25176" y2="8750"/>
                        <a14:backgroundMark x1="98000" y1="21250" x2="98224" y2="21250"/>
                        <a14:backgroundMark x1="96235" y1="19375" x2="91294" y2="15781"/>
                        <a14:backgroundMark x1="97412" y1="20938" x2="94000" y2="15469"/>
                        <a14:backgroundMark x1="93412" y1="14531" x2="92000" y2="14063"/>
                        <a14:backgroundMark x1="91412" y1="13594" x2="90588" y2="12344"/>
                        <a14:backgroundMark x1="91059" y1="12656" x2="91059" y2="12656"/>
                        <a14:backgroundMark x1="91059" y1="12656" x2="91059" y2="12656"/>
                        <a14:backgroundMark x1="91412" y1="12656" x2="91412" y2="12656"/>
                        <a14:backgroundMark x1="91412" y1="13281" x2="91412" y2="13281"/>
                        <a14:backgroundMark x1="93059" y1="14844" x2="93765" y2="14844"/>
                        <a14:backgroundMark x1="95765" y1="16719" x2="96000" y2="17031"/>
                        <a14:backgroundMark x1="96471" y1="17656" x2="96471" y2="17656"/>
                        <a14:backgroundMark x1="96471" y1="17188" x2="96471" y2="17188"/>
                        <a14:backgroundMark x1="95765" y1="16406" x2="96235" y2="17031"/>
                        <a14:backgroundMark x1="96706" y1="17656" x2="97059" y2="18125"/>
                        <a14:backgroundMark x1="97412" y1="19375" x2="98235" y2="21406"/>
                        <a14:backgroundMark x1="98118" y1="20781" x2="97647" y2="19375"/>
                        <a14:backgroundMark x1="97647" y1="19219" x2="97059" y2="18438"/>
                        <a14:backgroundMark x1="97059" y1="18438" x2="97176" y2="18594"/>
                        <a14:backgroundMark x1="81882" y1="3112" x2="81882" y2="4219"/>
                        <a14:backgroundMark x1="81294" y1="1250" x2="80934" y2="1230"/>
                        <a14:backgroundMark x1="70310" y1="1094" x2="69882" y2="1094"/>
                        <a14:backgroundMark x1="11412" y1="15469" x2="11412" y2="15469"/>
                        <a14:backgroundMark x1="11294" y1="15156" x2="11294" y2="15156"/>
                        <a14:backgroundMark x1="8353" y1="20156" x2="8353" y2="20156"/>
                        <a14:backgroundMark x1="8353" y1="18750" x2="8353" y2="18750"/>
                        <a14:backgroundMark x1="8353" y1="17969" x2="8118" y2="18750"/>
                        <a14:backgroundMark x1="8118" y1="17813" x2="7647" y2="18438"/>
                        <a14:backgroundMark x1="8000" y1="17969" x2="8000" y2="17969"/>
                        <a14:backgroundMark x1="8000" y1="17969" x2="8000" y2="17969"/>
                        <a14:backgroundMark x1="7647" y1="17969" x2="7647" y2="17969"/>
                        <a14:backgroundMark x1="50353" y1="5000" x2="50353" y2="5000"/>
                        <a14:backgroundMark x1="50824" y1="5000" x2="49882" y2="5000"/>
                        <a14:backgroundMark x1="60235" y1="2500" x2="60235" y2="2500"/>
                        <a14:backgroundMark x1="60235" y1="2500" x2="60824" y2="2500"/>
                        <a14:backgroundMark x1="41176" y1="3438" x2="41176" y2="3438"/>
                        <a14:backgroundMark x1="41412" y1="3438" x2="41412" y2="3438"/>
                        <a14:backgroundMark x1="43294" y1="4375" x2="43294" y2="4375"/>
                        <a14:backgroundMark x1="54941" y1="3438" x2="54941" y2="3438"/>
                        <a14:backgroundMark x1="8000" y1="17656" x2="8000" y2="17656"/>
                      </a14:backgroundRemoval>
                    </a14:imgEffect>
                  </a14:imgLayer>
                </a14:imgProps>
              </a:ext>
              <a:ext uri="{28A0092B-C50C-407E-A947-70E740481C1C}">
                <a14:useLocalDpi xmlns:a14="http://schemas.microsoft.com/office/drawing/2010/main" val="0"/>
              </a:ext>
            </a:extLst>
          </a:blip>
          <a:srcRect/>
          <a:stretch>
            <a:fillRect/>
          </a:stretch>
        </p:blipFill>
        <p:spPr bwMode="auto">
          <a:xfrm>
            <a:off x="125094" y="2182583"/>
            <a:ext cx="6423660" cy="4589929"/>
          </a:xfrm>
          <a:prstGeom prst="rect">
            <a:avLst/>
          </a:prstGeom>
          <a:noFill/>
          <a:extLst>
            <a:ext uri="{909E8E84-426E-40DD-AFC4-6F175D3DCCD1}">
              <a14:hiddenFill xmlns:a14="http://schemas.microsoft.com/office/drawing/2010/main">
                <a:solidFill>
                  <a:srgbClr val="FFFFFF"/>
                </a:solidFill>
              </a14:hiddenFill>
            </a:ext>
          </a:extLst>
        </p:spPr>
      </p:pic>
      <p:sp>
        <p:nvSpPr>
          <p:cNvPr id="21" name="Subtitle 2">
            <a:extLst>
              <a:ext uri="{FF2B5EF4-FFF2-40B4-BE49-F238E27FC236}">
                <a16:creationId xmlns:a16="http://schemas.microsoft.com/office/drawing/2014/main" id="{9B1717DF-6114-588E-4012-5378612E4605}"/>
              </a:ext>
            </a:extLst>
          </p:cNvPr>
          <p:cNvSpPr txBox="1">
            <a:spLocks/>
          </p:cNvSpPr>
          <p:nvPr/>
        </p:nvSpPr>
        <p:spPr>
          <a:xfrm>
            <a:off x="6937915" y="874483"/>
            <a:ext cx="5270500" cy="762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id-ID" sz="1800" dirty="0">
                <a:latin typeface="Franklin Gothic Book" panose="020B0503020102020204" pitchFamily="34" charset="0"/>
              </a:rPr>
              <a:t>Bagian-Bagian dari Purse Seine yaitu sebagai Berikut (Subani dan Barus, 1989):</a:t>
            </a:r>
          </a:p>
        </p:txBody>
      </p:sp>
      <p:sp>
        <p:nvSpPr>
          <p:cNvPr id="22" name="Subtitle 2">
            <a:extLst>
              <a:ext uri="{FF2B5EF4-FFF2-40B4-BE49-F238E27FC236}">
                <a16:creationId xmlns:a16="http://schemas.microsoft.com/office/drawing/2014/main" id="{3B3CAB6E-DAE9-8A4F-1191-22EFEB521F53}"/>
              </a:ext>
            </a:extLst>
          </p:cNvPr>
          <p:cNvSpPr txBox="1">
            <a:spLocks/>
          </p:cNvSpPr>
          <p:nvPr/>
        </p:nvSpPr>
        <p:spPr>
          <a:xfrm>
            <a:off x="6935692" y="1587607"/>
            <a:ext cx="5270500" cy="37029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66700" indent="-266700" algn="l">
              <a:lnSpc>
                <a:spcPct val="100000"/>
              </a:lnSpc>
              <a:spcBef>
                <a:spcPts val="0"/>
              </a:spcBef>
              <a:buFont typeface="+mj-lt"/>
              <a:buAutoNum type="arabicPeriod"/>
            </a:pPr>
            <a:r>
              <a:rPr lang="id-ID" sz="1800" b="1" dirty="0">
                <a:latin typeface="Franklin Gothic Book" panose="020B0503020102020204" pitchFamily="34" charset="0"/>
              </a:rPr>
              <a:t>Jaring:</a:t>
            </a:r>
            <a:r>
              <a:rPr lang="id-ID" sz="1800" dirty="0">
                <a:latin typeface="Franklin Gothic Book" panose="020B0503020102020204" pitchFamily="34" charset="0"/>
              </a:rPr>
              <a:t> Bagian Badan (</a:t>
            </a:r>
            <a:r>
              <a:rPr lang="id-ID" sz="1800" i="1" dirty="0">
                <a:latin typeface="Franklin Gothic Book" panose="020B0503020102020204" pitchFamily="34" charset="0"/>
              </a:rPr>
              <a:t>main-body</a:t>
            </a:r>
            <a:r>
              <a:rPr lang="id-ID" sz="1800" dirty="0">
                <a:latin typeface="Franklin Gothic Book" panose="020B0503020102020204" pitchFamily="34" charset="0"/>
              </a:rPr>
              <a:t>), Bagian Sayap (</a:t>
            </a:r>
            <a:r>
              <a:rPr lang="id-ID" sz="1800" i="1" dirty="0">
                <a:latin typeface="Franklin Gothic Book" panose="020B0503020102020204" pitchFamily="34" charset="0"/>
              </a:rPr>
              <a:t>wing</a:t>
            </a:r>
            <a:r>
              <a:rPr lang="id-ID" sz="1800" dirty="0">
                <a:latin typeface="Franklin Gothic Book" panose="020B0503020102020204" pitchFamily="34" charset="0"/>
              </a:rPr>
              <a:t>), dan Bagian Kantong (</a:t>
            </a:r>
            <a:r>
              <a:rPr lang="id-ID" sz="1800" i="1" dirty="0">
                <a:latin typeface="Franklin Gothic Book" panose="020B0503020102020204" pitchFamily="34" charset="0"/>
              </a:rPr>
              <a:t>Bunt</a:t>
            </a:r>
            <a:r>
              <a:rPr lang="id-ID" sz="1800" dirty="0">
                <a:latin typeface="Franklin Gothic Book" panose="020B0503020102020204" pitchFamily="34" charset="0"/>
              </a:rPr>
              <a:t>). Jaring terbuat dari </a:t>
            </a:r>
            <a:r>
              <a:rPr lang="id-ID" sz="1800" i="1" dirty="0">
                <a:latin typeface="Franklin Gothic Book" panose="020B0503020102020204" pitchFamily="34" charset="0"/>
              </a:rPr>
              <a:t>sintetic fiber.</a:t>
            </a:r>
          </a:p>
          <a:p>
            <a:pPr marL="266700" indent="-266700" algn="l">
              <a:lnSpc>
                <a:spcPct val="100000"/>
              </a:lnSpc>
              <a:spcBef>
                <a:spcPts val="0"/>
              </a:spcBef>
              <a:buFont typeface="+mj-lt"/>
              <a:buAutoNum type="arabicPeriod"/>
            </a:pPr>
            <a:r>
              <a:rPr lang="id-ID" sz="1800" b="1" dirty="0">
                <a:latin typeface="Franklin Gothic Book" panose="020B0503020102020204" pitchFamily="34" charset="0"/>
              </a:rPr>
              <a:t>Srampatan (</a:t>
            </a:r>
            <a:r>
              <a:rPr lang="id-ID" sz="1800" b="1" i="1" dirty="0">
                <a:latin typeface="Franklin Gothic Book" panose="020B0503020102020204" pitchFamily="34" charset="0"/>
              </a:rPr>
              <a:t>selvedge</a:t>
            </a:r>
            <a:r>
              <a:rPr lang="id-ID" sz="1800" b="1" dirty="0">
                <a:latin typeface="Franklin Gothic Book" panose="020B0503020102020204" pitchFamily="34" charset="0"/>
              </a:rPr>
              <a:t>)</a:t>
            </a:r>
            <a:r>
              <a:rPr lang="id-ID" sz="1800" dirty="0">
                <a:latin typeface="Franklin Gothic Book" panose="020B0503020102020204" pitchFamily="34" charset="0"/>
              </a:rPr>
              <a:t>: dipasang pada pinggiran jaring.</a:t>
            </a:r>
          </a:p>
          <a:p>
            <a:pPr marL="266700" indent="-266700" algn="l">
              <a:lnSpc>
                <a:spcPct val="100000"/>
              </a:lnSpc>
              <a:spcBef>
                <a:spcPts val="0"/>
              </a:spcBef>
              <a:buFont typeface="+mj-lt"/>
              <a:buAutoNum type="arabicPeriod"/>
            </a:pPr>
            <a:r>
              <a:rPr lang="id-ID" sz="1800" b="1" dirty="0">
                <a:latin typeface="Franklin Gothic Book" panose="020B0503020102020204" pitchFamily="34" charset="0"/>
              </a:rPr>
              <a:t>Tali Temali</a:t>
            </a:r>
            <a:r>
              <a:rPr lang="id-ID" sz="1800" dirty="0">
                <a:latin typeface="Franklin Gothic Book" panose="020B0503020102020204" pitchFamily="34" charset="0"/>
              </a:rPr>
              <a:t>: Tali Pelampung (</a:t>
            </a:r>
            <a:r>
              <a:rPr lang="id-ID" sz="1800" i="1" dirty="0">
                <a:latin typeface="Franklin Gothic Book" panose="020B0503020102020204" pitchFamily="34" charset="0"/>
              </a:rPr>
              <a:t>float line</a:t>
            </a:r>
            <a:r>
              <a:rPr lang="id-ID" sz="1800" dirty="0">
                <a:latin typeface="Franklin Gothic Book" panose="020B0503020102020204" pitchFamily="34" charset="0"/>
              </a:rPr>
              <a:t>), Tali Ris Atas, Tali Ris Bawa, Tali Pemberat, Tali kolor/Kerut (</a:t>
            </a:r>
            <a:r>
              <a:rPr lang="id-ID" sz="1800" i="1" dirty="0">
                <a:latin typeface="Franklin Gothic Book" panose="020B0503020102020204" pitchFamily="34" charset="0"/>
              </a:rPr>
              <a:t>purse line</a:t>
            </a:r>
            <a:r>
              <a:rPr lang="id-ID" sz="1800" dirty="0">
                <a:latin typeface="Franklin Gothic Book" panose="020B0503020102020204" pitchFamily="34" charset="0"/>
              </a:rPr>
              <a:t>), dan Tali Selambar.</a:t>
            </a:r>
          </a:p>
          <a:p>
            <a:pPr marL="266700" indent="-266700" algn="l">
              <a:lnSpc>
                <a:spcPct val="100000"/>
              </a:lnSpc>
              <a:spcBef>
                <a:spcPts val="0"/>
              </a:spcBef>
              <a:buFont typeface="+mj-lt"/>
              <a:buAutoNum type="arabicPeriod"/>
            </a:pPr>
            <a:r>
              <a:rPr lang="id-ID" sz="1800" b="1" dirty="0">
                <a:latin typeface="Franklin Gothic Book" panose="020B0503020102020204" pitchFamily="34" charset="0"/>
              </a:rPr>
              <a:t>Pelampung</a:t>
            </a:r>
          </a:p>
          <a:p>
            <a:pPr marL="266700" indent="-266700" algn="l">
              <a:lnSpc>
                <a:spcPct val="100000"/>
              </a:lnSpc>
              <a:spcBef>
                <a:spcPts val="0"/>
              </a:spcBef>
              <a:buFont typeface="+mj-lt"/>
              <a:buAutoNum type="arabicPeriod"/>
            </a:pPr>
            <a:r>
              <a:rPr lang="id-ID" sz="1800" b="1" dirty="0">
                <a:latin typeface="Franklin Gothic Book" panose="020B0503020102020204" pitchFamily="34" charset="0"/>
              </a:rPr>
              <a:t>Pemberat</a:t>
            </a:r>
          </a:p>
          <a:p>
            <a:pPr marL="266700" indent="-266700" algn="l">
              <a:lnSpc>
                <a:spcPct val="100000"/>
              </a:lnSpc>
              <a:spcBef>
                <a:spcPts val="0"/>
              </a:spcBef>
              <a:buFont typeface="+mj-lt"/>
              <a:buAutoNum type="arabicPeriod"/>
            </a:pPr>
            <a:r>
              <a:rPr lang="id-ID" sz="1800" b="1" dirty="0">
                <a:latin typeface="Franklin Gothic Book" panose="020B0503020102020204" pitchFamily="34" charset="0"/>
              </a:rPr>
              <a:t>Cincin</a:t>
            </a:r>
            <a:endParaRPr lang="id-ID" sz="1800" dirty="0">
              <a:latin typeface="Franklin Gothic Book" panose="020B0503020102020204" pitchFamily="34" charset="0"/>
            </a:endParaRPr>
          </a:p>
        </p:txBody>
      </p:sp>
      <p:pic>
        <p:nvPicPr>
          <p:cNvPr id="23" name="Picture 4" descr="EFEKTIVITAS ALAT TANGKAPA PURSE SEINE">
            <a:extLst>
              <a:ext uri="{FF2B5EF4-FFF2-40B4-BE49-F238E27FC236}">
                <a16:creationId xmlns:a16="http://schemas.microsoft.com/office/drawing/2014/main" id="{797EE45A-7EF2-774C-11D3-58692B3A1A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651" b="7304"/>
          <a:stretch/>
        </p:blipFill>
        <p:spPr bwMode="auto">
          <a:xfrm>
            <a:off x="7023099" y="4759678"/>
            <a:ext cx="5183093" cy="209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732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9D511-79CE-51A1-9306-9D7E4693C689}"/>
              </a:ext>
            </a:extLst>
          </p:cNvPr>
          <p:cNvPicPr>
            <a:picLocks noChangeAspect="1"/>
          </p:cNvPicPr>
          <p:nvPr/>
        </p:nvPicPr>
        <p:blipFill rotWithShape="1">
          <a:blip r:embed="rId2"/>
          <a:srcRect t="19074"/>
          <a:stretch/>
        </p:blipFill>
        <p:spPr>
          <a:xfrm>
            <a:off x="0" y="0"/>
            <a:ext cx="12192000" cy="6858000"/>
          </a:xfrm>
          <a:prstGeom prst="rect">
            <a:avLst/>
          </a:prstGeom>
        </p:spPr>
      </p:pic>
      <p:sp>
        <p:nvSpPr>
          <p:cNvPr id="5" name="Subtitle 2">
            <a:extLst>
              <a:ext uri="{FF2B5EF4-FFF2-40B4-BE49-F238E27FC236}">
                <a16:creationId xmlns:a16="http://schemas.microsoft.com/office/drawing/2014/main" id="{36A6CE49-FC80-D312-293C-D93E33D0FDA5}"/>
              </a:ext>
            </a:extLst>
          </p:cNvPr>
          <p:cNvSpPr txBox="1">
            <a:spLocks/>
          </p:cNvSpPr>
          <p:nvPr/>
        </p:nvSpPr>
        <p:spPr>
          <a:xfrm>
            <a:off x="389161" y="928913"/>
            <a:ext cx="7205439" cy="528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id-ID" sz="1800" dirty="0">
                <a:latin typeface="Franklin Gothic Book" panose="020B0503020102020204" pitchFamily="34" charset="0"/>
              </a:rPr>
              <a:t>Purse Seine (Pukat Cincin) dapat diklasifikasikan berdasarkan:</a:t>
            </a:r>
          </a:p>
        </p:txBody>
      </p:sp>
      <p:sp>
        <p:nvSpPr>
          <p:cNvPr id="6" name="Subtitle 2">
            <a:extLst>
              <a:ext uri="{FF2B5EF4-FFF2-40B4-BE49-F238E27FC236}">
                <a16:creationId xmlns:a16="http://schemas.microsoft.com/office/drawing/2014/main" id="{92E90CD3-2198-AB0C-83FB-A7671B409C77}"/>
              </a:ext>
            </a:extLst>
          </p:cNvPr>
          <p:cNvSpPr txBox="1">
            <a:spLocks/>
          </p:cNvSpPr>
          <p:nvPr/>
        </p:nvSpPr>
        <p:spPr>
          <a:xfrm>
            <a:off x="389161" y="400526"/>
            <a:ext cx="5412925" cy="5283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Jenis-Jenis Purse Seine</a:t>
            </a:r>
          </a:p>
        </p:txBody>
      </p:sp>
      <p:sp>
        <p:nvSpPr>
          <p:cNvPr id="8" name="Subtitle 2">
            <a:extLst>
              <a:ext uri="{FF2B5EF4-FFF2-40B4-BE49-F238E27FC236}">
                <a16:creationId xmlns:a16="http://schemas.microsoft.com/office/drawing/2014/main" id="{FB625961-E904-C03E-A3A4-F42585AE4EC8}"/>
              </a:ext>
            </a:extLst>
          </p:cNvPr>
          <p:cNvSpPr txBox="1">
            <a:spLocks/>
          </p:cNvSpPr>
          <p:nvPr/>
        </p:nvSpPr>
        <p:spPr>
          <a:xfrm>
            <a:off x="389161" y="1593632"/>
            <a:ext cx="5412926" cy="1263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AutoNum type="arabicPeriod"/>
            </a:pPr>
            <a:r>
              <a:rPr lang="id-ID" sz="1800" b="1" dirty="0">
                <a:latin typeface="Franklin Gothic Book" panose="020B0503020102020204" pitchFamily="34" charset="0"/>
              </a:rPr>
              <a:t>Letak Kantong (</a:t>
            </a:r>
            <a:r>
              <a:rPr lang="id-ID" sz="1800" b="1" i="1" dirty="0">
                <a:latin typeface="Franklin Gothic Book" panose="020B0503020102020204" pitchFamily="34" charset="0"/>
              </a:rPr>
              <a:t>Bunt</a:t>
            </a:r>
            <a:r>
              <a:rPr lang="id-ID" sz="1800" b="1" dirty="0">
                <a:latin typeface="Franklin Gothic Book" panose="020B0503020102020204" pitchFamily="34" charset="0"/>
              </a:rPr>
              <a:t>)</a:t>
            </a:r>
          </a:p>
          <a:p>
            <a:pPr marL="533400" indent="-177800">
              <a:lnSpc>
                <a:spcPct val="150000"/>
              </a:lnSpc>
              <a:spcBef>
                <a:spcPts val="0"/>
              </a:spcBef>
            </a:pPr>
            <a:r>
              <a:rPr lang="id-ID" sz="1800" dirty="0">
                <a:latin typeface="Franklin Gothic Book" panose="020B0503020102020204" pitchFamily="34" charset="0"/>
              </a:rPr>
              <a:t>Kantong terletak pada salah satu ujung jaring</a:t>
            </a:r>
          </a:p>
          <a:p>
            <a:pPr marL="533400" indent="-177800">
              <a:lnSpc>
                <a:spcPct val="150000"/>
              </a:lnSpc>
              <a:spcBef>
                <a:spcPts val="0"/>
              </a:spcBef>
            </a:pPr>
            <a:r>
              <a:rPr lang="id-ID" sz="1800" dirty="0">
                <a:latin typeface="Franklin Gothic Book" panose="020B0503020102020204" pitchFamily="34" charset="0"/>
              </a:rPr>
              <a:t>Kantong terletak pada tengah-tengah jaring</a:t>
            </a:r>
          </a:p>
        </p:txBody>
      </p:sp>
      <p:pic>
        <p:nvPicPr>
          <p:cNvPr id="8194" name="Picture 2" descr="Principle components of a purse seine | Download Scientific Diagram">
            <a:extLst>
              <a:ext uri="{FF2B5EF4-FFF2-40B4-BE49-F238E27FC236}">
                <a16:creationId xmlns:a16="http://schemas.microsoft.com/office/drawing/2014/main" id="{9422B5D5-A801-787D-1454-A443310C3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46" y="3207535"/>
            <a:ext cx="9052756" cy="3002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854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9D511-79CE-51A1-9306-9D7E4693C689}"/>
              </a:ext>
            </a:extLst>
          </p:cNvPr>
          <p:cNvPicPr>
            <a:picLocks noChangeAspect="1"/>
          </p:cNvPicPr>
          <p:nvPr/>
        </p:nvPicPr>
        <p:blipFill rotWithShape="1">
          <a:blip r:embed="rId2"/>
          <a:srcRect t="19074"/>
          <a:stretch/>
        </p:blipFill>
        <p:spPr>
          <a:xfrm>
            <a:off x="0" y="0"/>
            <a:ext cx="12192000" cy="6858000"/>
          </a:xfrm>
          <a:prstGeom prst="rect">
            <a:avLst/>
          </a:prstGeom>
        </p:spPr>
      </p:pic>
      <p:sp>
        <p:nvSpPr>
          <p:cNvPr id="5" name="Subtitle 2">
            <a:extLst>
              <a:ext uri="{FF2B5EF4-FFF2-40B4-BE49-F238E27FC236}">
                <a16:creationId xmlns:a16="http://schemas.microsoft.com/office/drawing/2014/main" id="{36A6CE49-FC80-D312-293C-D93E33D0FDA5}"/>
              </a:ext>
            </a:extLst>
          </p:cNvPr>
          <p:cNvSpPr txBox="1">
            <a:spLocks/>
          </p:cNvSpPr>
          <p:nvPr/>
        </p:nvSpPr>
        <p:spPr>
          <a:xfrm>
            <a:off x="389161" y="928913"/>
            <a:ext cx="7205439" cy="528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id-ID" sz="1800" dirty="0">
                <a:latin typeface="Franklin Gothic Book" panose="020B0503020102020204" pitchFamily="34" charset="0"/>
              </a:rPr>
              <a:t>Purse Seine (Pukat Cincin) dapat diklasifikasikan berdasarkan:</a:t>
            </a:r>
          </a:p>
        </p:txBody>
      </p:sp>
      <p:sp>
        <p:nvSpPr>
          <p:cNvPr id="6" name="Subtitle 2">
            <a:extLst>
              <a:ext uri="{FF2B5EF4-FFF2-40B4-BE49-F238E27FC236}">
                <a16:creationId xmlns:a16="http://schemas.microsoft.com/office/drawing/2014/main" id="{92E90CD3-2198-AB0C-83FB-A7671B409C77}"/>
              </a:ext>
            </a:extLst>
          </p:cNvPr>
          <p:cNvSpPr txBox="1">
            <a:spLocks/>
          </p:cNvSpPr>
          <p:nvPr/>
        </p:nvSpPr>
        <p:spPr>
          <a:xfrm>
            <a:off x="389161" y="400526"/>
            <a:ext cx="5412925" cy="5283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Jenis-Jenis Purse Seine</a:t>
            </a:r>
          </a:p>
        </p:txBody>
      </p:sp>
      <p:sp>
        <p:nvSpPr>
          <p:cNvPr id="9" name="Subtitle 2">
            <a:extLst>
              <a:ext uri="{FF2B5EF4-FFF2-40B4-BE49-F238E27FC236}">
                <a16:creationId xmlns:a16="http://schemas.microsoft.com/office/drawing/2014/main" id="{216CDD5F-8B39-5D07-F98E-7A031722C2FE}"/>
              </a:ext>
            </a:extLst>
          </p:cNvPr>
          <p:cNvSpPr txBox="1">
            <a:spLocks/>
          </p:cNvSpPr>
          <p:nvPr/>
        </p:nvSpPr>
        <p:spPr>
          <a:xfrm>
            <a:off x="389161" y="1758990"/>
            <a:ext cx="5412926" cy="1263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id-ID" sz="1800" b="1" dirty="0">
                <a:latin typeface="Franklin Gothic Book" panose="020B0503020102020204" pitchFamily="34" charset="0"/>
              </a:rPr>
              <a:t>2.  Bentuk Dasar Jaring Utama:</a:t>
            </a:r>
          </a:p>
          <a:p>
            <a:pPr marL="533400" indent="-177800">
              <a:lnSpc>
                <a:spcPct val="120000"/>
              </a:lnSpc>
              <a:spcBef>
                <a:spcPts val="0"/>
              </a:spcBef>
            </a:pPr>
            <a:r>
              <a:rPr lang="id-ID" sz="1800" dirty="0">
                <a:latin typeface="Franklin Gothic Book" panose="020B0503020102020204" pitchFamily="34" charset="0"/>
              </a:rPr>
              <a:t>Bentuk Segi Empat</a:t>
            </a:r>
          </a:p>
          <a:p>
            <a:pPr marL="533400" indent="-177800">
              <a:lnSpc>
                <a:spcPct val="120000"/>
              </a:lnSpc>
              <a:spcBef>
                <a:spcPts val="0"/>
              </a:spcBef>
            </a:pPr>
            <a:r>
              <a:rPr lang="id-ID" sz="1800" dirty="0">
                <a:latin typeface="Franklin Gothic Book" panose="020B0503020102020204" pitchFamily="34" charset="0"/>
              </a:rPr>
              <a:t>Bentuk Trapesium</a:t>
            </a:r>
          </a:p>
          <a:p>
            <a:pPr marL="533400" indent="-177800">
              <a:lnSpc>
                <a:spcPct val="120000"/>
              </a:lnSpc>
              <a:spcBef>
                <a:spcPts val="0"/>
              </a:spcBef>
            </a:pPr>
            <a:r>
              <a:rPr lang="id-ID" sz="1800" dirty="0">
                <a:latin typeface="Franklin Gothic Book" panose="020B0503020102020204" pitchFamily="34" charset="0"/>
              </a:rPr>
              <a:t>Bentuk Lekuk</a:t>
            </a:r>
          </a:p>
        </p:txBody>
      </p:sp>
      <p:pic>
        <p:nvPicPr>
          <p:cNvPr id="16" name="Picture 15">
            <a:extLst>
              <a:ext uri="{FF2B5EF4-FFF2-40B4-BE49-F238E27FC236}">
                <a16:creationId xmlns:a16="http://schemas.microsoft.com/office/drawing/2014/main" id="{5BC1A330-AA70-CCC5-5AAB-DEB2B44604E3}"/>
              </a:ext>
            </a:extLst>
          </p:cNvPr>
          <p:cNvPicPr>
            <a:picLocks noChangeAspect="1"/>
          </p:cNvPicPr>
          <p:nvPr/>
        </p:nvPicPr>
        <p:blipFill rotWithShape="1">
          <a:blip r:embed="rId3"/>
          <a:srcRect b="15907"/>
          <a:stretch/>
        </p:blipFill>
        <p:spPr>
          <a:xfrm>
            <a:off x="4251774" y="1644314"/>
            <a:ext cx="5565392" cy="5017083"/>
          </a:xfrm>
          <a:prstGeom prst="rect">
            <a:avLst/>
          </a:prstGeom>
        </p:spPr>
      </p:pic>
    </p:spTree>
    <p:extLst>
      <p:ext uri="{BB962C8B-B14F-4D97-AF65-F5344CB8AC3E}">
        <p14:creationId xmlns:p14="http://schemas.microsoft.com/office/powerpoint/2010/main" val="1315996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9D511-79CE-51A1-9306-9D7E4693C689}"/>
              </a:ext>
            </a:extLst>
          </p:cNvPr>
          <p:cNvPicPr>
            <a:picLocks noChangeAspect="1"/>
          </p:cNvPicPr>
          <p:nvPr/>
        </p:nvPicPr>
        <p:blipFill rotWithShape="1">
          <a:blip r:embed="rId2"/>
          <a:srcRect t="19074"/>
          <a:stretch/>
        </p:blipFill>
        <p:spPr>
          <a:xfrm>
            <a:off x="0" y="0"/>
            <a:ext cx="12192000" cy="6858000"/>
          </a:xfrm>
          <a:prstGeom prst="rect">
            <a:avLst/>
          </a:prstGeom>
        </p:spPr>
      </p:pic>
      <p:sp>
        <p:nvSpPr>
          <p:cNvPr id="5" name="Subtitle 2">
            <a:extLst>
              <a:ext uri="{FF2B5EF4-FFF2-40B4-BE49-F238E27FC236}">
                <a16:creationId xmlns:a16="http://schemas.microsoft.com/office/drawing/2014/main" id="{36A6CE49-FC80-D312-293C-D93E33D0FDA5}"/>
              </a:ext>
            </a:extLst>
          </p:cNvPr>
          <p:cNvSpPr txBox="1">
            <a:spLocks/>
          </p:cNvSpPr>
          <p:nvPr/>
        </p:nvSpPr>
        <p:spPr>
          <a:xfrm>
            <a:off x="389161" y="928913"/>
            <a:ext cx="7205439" cy="528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id-ID" sz="1800" dirty="0">
                <a:latin typeface="Franklin Gothic Book" panose="020B0503020102020204" pitchFamily="34" charset="0"/>
              </a:rPr>
              <a:t>Purse Seine (Pukat Cincin) dapat diklasifikasikan berdasarkan:</a:t>
            </a:r>
          </a:p>
        </p:txBody>
      </p:sp>
      <p:sp>
        <p:nvSpPr>
          <p:cNvPr id="6" name="Subtitle 2">
            <a:extLst>
              <a:ext uri="{FF2B5EF4-FFF2-40B4-BE49-F238E27FC236}">
                <a16:creationId xmlns:a16="http://schemas.microsoft.com/office/drawing/2014/main" id="{92E90CD3-2198-AB0C-83FB-A7671B409C77}"/>
              </a:ext>
            </a:extLst>
          </p:cNvPr>
          <p:cNvSpPr txBox="1">
            <a:spLocks/>
          </p:cNvSpPr>
          <p:nvPr/>
        </p:nvSpPr>
        <p:spPr>
          <a:xfrm>
            <a:off x="389161" y="400526"/>
            <a:ext cx="5412925" cy="5283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Jenis-Jenis Purse Seine</a:t>
            </a:r>
          </a:p>
        </p:txBody>
      </p:sp>
      <p:sp>
        <p:nvSpPr>
          <p:cNvPr id="9" name="Subtitle 2">
            <a:extLst>
              <a:ext uri="{FF2B5EF4-FFF2-40B4-BE49-F238E27FC236}">
                <a16:creationId xmlns:a16="http://schemas.microsoft.com/office/drawing/2014/main" id="{216CDD5F-8B39-5D07-F98E-7A031722C2FE}"/>
              </a:ext>
            </a:extLst>
          </p:cNvPr>
          <p:cNvSpPr txBox="1">
            <a:spLocks/>
          </p:cNvSpPr>
          <p:nvPr/>
        </p:nvSpPr>
        <p:spPr>
          <a:xfrm>
            <a:off x="389161" y="1758990"/>
            <a:ext cx="5412926" cy="13906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id-ID" sz="1800" b="1" dirty="0">
                <a:latin typeface="Franklin Gothic Book" panose="020B0503020102020204" pitchFamily="34" charset="0"/>
              </a:rPr>
              <a:t>3.  Ikan yang Menjadi Tujuan Penangkapan:</a:t>
            </a:r>
          </a:p>
          <a:p>
            <a:pPr marL="533400" indent="-177800">
              <a:lnSpc>
                <a:spcPct val="120000"/>
              </a:lnSpc>
              <a:spcBef>
                <a:spcPts val="0"/>
              </a:spcBef>
            </a:pPr>
            <a:r>
              <a:rPr lang="id-ID" sz="1800" dirty="0">
                <a:latin typeface="Franklin Gothic Book" panose="020B0503020102020204" pitchFamily="34" charset="0"/>
              </a:rPr>
              <a:t>Purse Seine Tuna</a:t>
            </a:r>
          </a:p>
          <a:p>
            <a:pPr marL="533400" indent="-177800">
              <a:lnSpc>
                <a:spcPct val="120000"/>
              </a:lnSpc>
              <a:spcBef>
                <a:spcPts val="0"/>
              </a:spcBef>
            </a:pPr>
            <a:r>
              <a:rPr lang="id-ID" sz="1800" dirty="0">
                <a:latin typeface="Franklin Gothic Book" panose="020B0503020102020204" pitchFamily="34" charset="0"/>
              </a:rPr>
              <a:t>Purse Seine Cakalang/Tongkol</a:t>
            </a:r>
          </a:p>
          <a:p>
            <a:pPr marL="533400" indent="-177800">
              <a:lnSpc>
                <a:spcPct val="120000"/>
              </a:lnSpc>
              <a:spcBef>
                <a:spcPts val="0"/>
              </a:spcBef>
            </a:pPr>
            <a:r>
              <a:rPr lang="id-ID" sz="1800" dirty="0">
                <a:latin typeface="Franklin Gothic Book" panose="020B0503020102020204" pitchFamily="34" charset="0"/>
              </a:rPr>
              <a:t>Purse Seine Layang, dan lain sebagainya</a:t>
            </a:r>
          </a:p>
        </p:txBody>
      </p:sp>
      <p:pic>
        <p:nvPicPr>
          <p:cNvPr id="9218" name="Picture 2" descr="Purse-seine | ClipArt ETC">
            <a:extLst>
              <a:ext uri="{FF2B5EF4-FFF2-40B4-BE49-F238E27FC236}">
                <a16:creationId xmlns:a16="http://schemas.microsoft.com/office/drawing/2014/main" id="{CBA93D3A-9CF4-ADDD-56DA-00FF4D421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4" y="3885231"/>
            <a:ext cx="2638425" cy="280786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wo boat purse seining - Fishing Techniques">
            <a:extLst>
              <a:ext uri="{FF2B5EF4-FFF2-40B4-BE49-F238E27FC236}">
                <a16:creationId xmlns:a16="http://schemas.microsoft.com/office/drawing/2014/main" id="{423EC36C-97B7-3AB9-2232-9E7D99206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5600" y="3896118"/>
            <a:ext cx="2852094" cy="2814066"/>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3FD1E125-261C-7FB6-3147-D46F0BC059C9}"/>
              </a:ext>
            </a:extLst>
          </p:cNvPr>
          <p:cNvSpPr txBox="1">
            <a:spLocks/>
          </p:cNvSpPr>
          <p:nvPr/>
        </p:nvSpPr>
        <p:spPr>
          <a:xfrm>
            <a:off x="389161" y="3388437"/>
            <a:ext cx="5875114" cy="13906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id-ID" sz="1800" b="1" dirty="0">
                <a:latin typeface="Franklin Gothic Book" panose="020B0503020102020204" pitchFamily="34" charset="0"/>
              </a:rPr>
              <a:t>4.  Jumlah Kapal yang digunakan dalam Penangkapan:</a:t>
            </a:r>
          </a:p>
          <a:p>
            <a:pPr marL="533400" indent="-177800">
              <a:lnSpc>
                <a:spcPct val="120000"/>
              </a:lnSpc>
              <a:spcBef>
                <a:spcPts val="0"/>
              </a:spcBef>
            </a:pPr>
            <a:r>
              <a:rPr lang="id-ID" sz="1800" dirty="0">
                <a:latin typeface="Franklin Gothic Book" panose="020B0503020102020204" pitchFamily="34" charset="0"/>
              </a:rPr>
              <a:t>Purse Seine dengan satu kapal</a:t>
            </a:r>
          </a:p>
          <a:p>
            <a:pPr marL="533400" indent="-177800">
              <a:lnSpc>
                <a:spcPct val="120000"/>
              </a:lnSpc>
              <a:spcBef>
                <a:spcPts val="0"/>
              </a:spcBef>
            </a:pPr>
            <a:r>
              <a:rPr lang="id-ID" sz="1800" dirty="0">
                <a:latin typeface="Franklin Gothic Book" panose="020B0503020102020204" pitchFamily="34" charset="0"/>
              </a:rPr>
              <a:t>Purse Seine dengan dua kapal</a:t>
            </a:r>
          </a:p>
        </p:txBody>
      </p:sp>
      <p:sp>
        <p:nvSpPr>
          <p:cNvPr id="3" name="Subtitle 2">
            <a:extLst>
              <a:ext uri="{FF2B5EF4-FFF2-40B4-BE49-F238E27FC236}">
                <a16:creationId xmlns:a16="http://schemas.microsoft.com/office/drawing/2014/main" id="{4B27F830-D47A-BD6B-38F8-CC6105E0BF01}"/>
              </a:ext>
            </a:extLst>
          </p:cNvPr>
          <p:cNvSpPr txBox="1">
            <a:spLocks/>
          </p:cNvSpPr>
          <p:nvPr/>
        </p:nvSpPr>
        <p:spPr>
          <a:xfrm>
            <a:off x="5062801" y="5133427"/>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id-ID" sz="1400" dirty="0">
                <a:latin typeface="Franklin Gothic Book" panose="020B0503020102020204" pitchFamily="34" charset="0"/>
              </a:rPr>
              <a:t>One Boat</a:t>
            </a:r>
          </a:p>
        </p:txBody>
      </p:sp>
      <p:sp>
        <p:nvSpPr>
          <p:cNvPr id="4" name="Subtitle 2">
            <a:extLst>
              <a:ext uri="{FF2B5EF4-FFF2-40B4-BE49-F238E27FC236}">
                <a16:creationId xmlns:a16="http://schemas.microsoft.com/office/drawing/2014/main" id="{FECE48BD-5F24-E0BD-3562-4373093DB970}"/>
              </a:ext>
            </a:extLst>
          </p:cNvPr>
          <p:cNvSpPr txBox="1">
            <a:spLocks/>
          </p:cNvSpPr>
          <p:nvPr/>
        </p:nvSpPr>
        <p:spPr>
          <a:xfrm>
            <a:off x="8627400" y="5732141"/>
            <a:ext cx="1548493" cy="339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id-ID" sz="1400" dirty="0">
                <a:latin typeface="Franklin Gothic Book" panose="020B0503020102020204" pitchFamily="34" charset="0"/>
              </a:rPr>
              <a:t>Two Boat</a:t>
            </a:r>
          </a:p>
        </p:txBody>
      </p:sp>
    </p:spTree>
    <p:extLst>
      <p:ext uri="{BB962C8B-B14F-4D97-AF65-F5344CB8AC3E}">
        <p14:creationId xmlns:p14="http://schemas.microsoft.com/office/powerpoint/2010/main" val="2592273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9D511-79CE-51A1-9306-9D7E4693C689}"/>
              </a:ext>
            </a:extLst>
          </p:cNvPr>
          <p:cNvPicPr>
            <a:picLocks noChangeAspect="1"/>
          </p:cNvPicPr>
          <p:nvPr/>
        </p:nvPicPr>
        <p:blipFill rotWithShape="1">
          <a:blip r:embed="rId2"/>
          <a:srcRect t="19074"/>
          <a:stretch/>
        </p:blipFill>
        <p:spPr>
          <a:xfrm>
            <a:off x="0" y="0"/>
            <a:ext cx="12192000" cy="6858000"/>
          </a:xfrm>
          <a:prstGeom prst="rect">
            <a:avLst/>
          </a:prstGeom>
        </p:spPr>
      </p:pic>
      <p:sp>
        <p:nvSpPr>
          <p:cNvPr id="5" name="Subtitle 2">
            <a:extLst>
              <a:ext uri="{FF2B5EF4-FFF2-40B4-BE49-F238E27FC236}">
                <a16:creationId xmlns:a16="http://schemas.microsoft.com/office/drawing/2014/main" id="{36A6CE49-FC80-D312-293C-D93E33D0FDA5}"/>
              </a:ext>
            </a:extLst>
          </p:cNvPr>
          <p:cNvSpPr txBox="1">
            <a:spLocks/>
          </p:cNvSpPr>
          <p:nvPr/>
        </p:nvSpPr>
        <p:spPr>
          <a:xfrm>
            <a:off x="389161" y="928913"/>
            <a:ext cx="10037539" cy="528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id-ID" sz="1800" dirty="0">
                <a:latin typeface="Franklin Gothic Book" panose="020B0503020102020204" pitchFamily="34" charset="0"/>
              </a:rPr>
              <a:t>Beberapa jenis kapal purse sine yang digunakan dibeberapa negara maju:</a:t>
            </a:r>
          </a:p>
        </p:txBody>
      </p:sp>
      <p:sp>
        <p:nvSpPr>
          <p:cNvPr id="6" name="Subtitle 2">
            <a:extLst>
              <a:ext uri="{FF2B5EF4-FFF2-40B4-BE49-F238E27FC236}">
                <a16:creationId xmlns:a16="http://schemas.microsoft.com/office/drawing/2014/main" id="{92E90CD3-2198-AB0C-83FB-A7671B409C77}"/>
              </a:ext>
            </a:extLst>
          </p:cNvPr>
          <p:cNvSpPr txBox="1">
            <a:spLocks/>
          </p:cNvSpPr>
          <p:nvPr/>
        </p:nvSpPr>
        <p:spPr>
          <a:xfrm>
            <a:off x="389161" y="400526"/>
            <a:ext cx="5412925" cy="5283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dirty="0">
                <a:latin typeface="Franklin Gothic Demi" panose="020B0703020102020204" pitchFamily="34" charset="0"/>
              </a:rPr>
              <a:t>Jenis Kapal yang Digunakan</a:t>
            </a:r>
          </a:p>
        </p:txBody>
      </p:sp>
      <p:sp>
        <p:nvSpPr>
          <p:cNvPr id="9" name="Subtitle 2">
            <a:extLst>
              <a:ext uri="{FF2B5EF4-FFF2-40B4-BE49-F238E27FC236}">
                <a16:creationId xmlns:a16="http://schemas.microsoft.com/office/drawing/2014/main" id="{216CDD5F-8B39-5D07-F98E-7A031722C2FE}"/>
              </a:ext>
            </a:extLst>
          </p:cNvPr>
          <p:cNvSpPr txBox="1">
            <a:spLocks/>
          </p:cNvSpPr>
          <p:nvPr/>
        </p:nvSpPr>
        <p:spPr>
          <a:xfrm>
            <a:off x="389161" y="1631990"/>
            <a:ext cx="5412926" cy="25717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mj-lt"/>
              <a:buAutoNum type="alphaUcPeriod"/>
            </a:pPr>
            <a:r>
              <a:rPr lang="id-ID" sz="1800" dirty="0">
                <a:latin typeface="Franklin Gothic Book" panose="020B0503020102020204" pitchFamily="34" charset="0"/>
              </a:rPr>
              <a:t>One Boat Purse Seine</a:t>
            </a:r>
          </a:p>
          <a:p>
            <a:pPr marL="342900" indent="-342900">
              <a:lnSpc>
                <a:spcPct val="120000"/>
              </a:lnSpc>
              <a:buFont typeface="+mj-lt"/>
              <a:buAutoNum type="alphaUcPeriod"/>
            </a:pPr>
            <a:r>
              <a:rPr lang="id-ID" sz="1800" dirty="0">
                <a:latin typeface="Franklin Gothic Book" panose="020B0503020102020204" pitchFamily="34" charset="0"/>
              </a:rPr>
              <a:t>Two Boat Purse Seine (Jepang)</a:t>
            </a:r>
          </a:p>
          <a:p>
            <a:pPr marL="342900" indent="-342900">
              <a:lnSpc>
                <a:spcPct val="120000"/>
              </a:lnSpc>
              <a:buFont typeface="+mj-lt"/>
              <a:buAutoNum type="alphaUcPeriod"/>
            </a:pPr>
            <a:r>
              <a:rPr lang="id-ID" sz="1800" dirty="0">
                <a:latin typeface="Franklin Gothic Book" panose="020B0503020102020204" pitchFamily="34" charset="0"/>
              </a:rPr>
              <a:t>Tipe Kapal Purse Seine di Eropa (1100 Gt, Panjang 65 m)</a:t>
            </a:r>
          </a:p>
          <a:p>
            <a:pPr marL="342900" indent="-342900">
              <a:lnSpc>
                <a:spcPct val="120000"/>
              </a:lnSpc>
              <a:buFont typeface="+mj-lt"/>
              <a:buAutoNum type="alphaUcPeriod"/>
            </a:pPr>
            <a:r>
              <a:rPr lang="id-ID" sz="1800" dirty="0">
                <a:latin typeface="Franklin Gothic Book" panose="020B0503020102020204" pitchFamily="34" charset="0"/>
              </a:rPr>
              <a:t>Tipe Kapal Purse Seine di Amerika Utara</a:t>
            </a:r>
          </a:p>
          <a:p>
            <a:pPr marL="342900" indent="-342900">
              <a:lnSpc>
                <a:spcPct val="120000"/>
              </a:lnSpc>
              <a:buFont typeface="+mj-lt"/>
              <a:buAutoNum type="alphaUcPeriod"/>
            </a:pPr>
            <a:r>
              <a:rPr lang="id-ID" sz="1800" dirty="0">
                <a:latin typeface="Franklin Gothic Book" panose="020B0503020102020204" pitchFamily="34" charset="0"/>
              </a:rPr>
              <a:t>Tipe Kapal Purse Seine di Indonesia</a:t>
            </a:r>
          </a:p>
          <a:p>
            <a:pPr marL="342900" indent="-342900">
              <a:lnSpc>
                <a:spcPct val="120000"/>
              </a:lnSpc>
              <a:buFont typeface="+mj-lt"/>
              <a:buAutoNum type="alphaUcPeriod"/>
            </a:pPr>
            <a:endParaRPr lang="id-ID" sz="1800" dirty="0">
              <a:latin typeface="Franklin Gothic Book" panose="020B0503020102020204" pitchFamily="34" charset="0"/>
            </a:endParaRPr>
          </a:p>
        </p:txBody>
      </p:sp>
      <p:pic>
        <p:nvPicPr>
          <p:cNvPr id="12" name="Picture 11">
            <a:extLst>
              <a:ext uri="{FF2B5EF4-FFF2-40B4-BE49-F238E27FC236}">
                <a16:creationId xmlns:a16="http://schemas.microsoft.com/office/drawing/2014/main" id="{F6B14913-C6F3-5F74-7C41-DB218F54038D}"/>
              </a:ext>
            </a:extLst>
          </p:cNvPr>
          <p:cNvPicPr>
            <a:picLocks noChangeAspect="1"/>
          </p:cNvPicPr>
          <p:nvPr/>
        </p:nvPicPr>
        <p:blipFill rotWithShape="1">
          <a:blip r:embed="rId3"/>
          <a:srcRect l="3497" b="21344"/>
          <a:stretch/>
        </p:blipFill>
        <p:spPr>
          <a:xfrm>
            <a:off x="5676901" y="1383593"/>
            <a:ext cx="6515100" cy="5474407"/>
          </a:xfrm>
          <a:prstGeom prst="rect">
            <a:avLst/>
          </a:prstGeom>
        </p:spPr>
      </p:pic>
      <p:grpSp>
        <p:nvGrpSpPr>
          <p:cNvPr id="16" name="Group 15">
            <a:extLst>
              <a:ext uri="{FF2B5EF4-FFF2-40B4-BE49-F238E27FC236}">
                <a16:creationId xmlns:a16="http://schemas.microsoft.com/office/drawing/2014/main" id="{E3CB8D1D-5CA6-CE77-C7C7-9461786C7380}"/>
              </a:ext>
            </a:extLst>
          </p:cNvPr>
          <p:cNvGrpSpPr/>
          <p:nvPr/>
        </p:nvGrpSpPr>
        <p:grpSpPr>
          <a:xfrm>
            <a:off x="389161" y="4486709"/>
            <a:ext cx="5287739" cy="2371291"/>
            <a:chOff x="389161" y="4486709"/>
            <a:chExt cx="5287739" cy="2371291"/>
          </a:xfrm>
        </p:grpSpPr>
        <p:pic>
          <p:nvPicPr>
            <p:cNvPr id="14" name="Picture 4" descr="MODIFIKASI KAPAL PURSE SEINE 30 GT DENGAN MENAMBAHKAN CADIK UNTUK  MENINGKATKAN SURVIVAL OF INTACT STABILITY Modification of a 30">
              <a:extLst>
                <a:ext uri="{FF2B5EF4-FFF2-40B4-BE49-F238E27FC236}">
                  <a16:creationId xmlns:a16="http://schemas.microsoft.com/office/drawing/2014/main" id="{0BFF0A77-945D-EF3A-6A70-93BCEB3E6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1" y="4486709"/>
              <a:ext cx="5287739" cy="2371291"/>
            </a:xfrm>
            <a:prstGeom prst="rect">
              <a:avLst/>
            </a:prstGeom>
            <a:noFill/>
            <a:extLst>
              <a:ext uri="{909E8E84-426E-40DD-AFC4-6F175D3DCCD1}">
                <a14:hiddenFill xmlns:a14="http://schemas.microsoft.com/office/drawing/2010/main">
                  <a:solidFill>
                    <a:srgbClr val="FFFFFF"/>
                  </a:solidFill>
                </a14:hiddenFill>
              </a:ext>
            </a:extLst>
          </p:spPr>
        </p:pic>
        <p:sp>
          <p:nvSpPr>
            <p:cNvPr id="15" name="Subtitle 2">
              <a:extLst>
                <a:ext uri="{FF2B5EF4-FFF2-40B4-BE49-F238E27FC236}">
                  <a16:creationId xmlns:a16="http://schemas.microsoft.com/office/drawing/2014/main" id="{97B540D6-BE8D-2718-C742-96A0713FAF5F}"/>
                </a:ext>
              </a:extLst>
            </p:cNvPr>
            <p:cNvSpPr txBox="1">
              <a:spLocks/>
            </p:cNvSpPr>
            <p:nvPr/>
          </p:nvSpPr>
          <p:spPr>
            <a:xfrm>
              <a:off x="3792761" y="4624644"/>
              <a:ext cx="436339" cy="328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id-ID" sz="1800" b="1" dirty="0">
                  <a:solidFill>
                    <a:schemeClr val="tx1">
                      <a:lumMod val="50000"/>
                      <a:lumOff val="50000"/>
                    </a:schemeClr>
                  </a:solidFill>
                  <a:latin typeface="Franklin Gothic Book" panose="020B0503020102020204" pitchFamily="34" charset="0"/>
                </a:rPr>
                <a:t>E</a:t>
              </a:r>
            </a:p>
          </p:txBody>
        </p:sp>
      </p:grpSp>
    </p:spTree>
    <p:extLst>
      <p:ext uri="{BB962C8B-B14F-4D97-AF65-F5344CB8AC3E}">
        <p14:creationId xmlns:p14="http://schemas.microsoft.com/office/powerpoint/2010/main" val="743266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1539</TotalTime>
  <Words>1240</Words>
  <Application>Microsoft Office PowerPoint</Application>
  <PresentationFormat>Widescreen</PresentationFormat>
  <Paragraphs>139</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Franklin Gothic Book</vt:lpstr>
      <vt:lpstr>Franklin Gothic Demi</vt:lpstr>
      <vt:lpstr>Wingdings</vt:lpstr>
      <vt:lpstr>Office Theme</vt:lpstr>
      <vt:lpstr>METODE PENGOPERASIAN PURSE SEINE (PUKAT CINCIN)</vt:lpstr>
      <vt:lpstr>PowerPoint Presentation</vt:lpstr>
      <vt:lpstr>DESKRIPSI ALAT TANGKAP PURSE SEINE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TAHAPAN PENGOPERASIAN PURSE SEINE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JENIS HASIL TANGKAPAN PURSE SEINE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 Ode Khairum Mastu</dc:creator>
  <cp:lastModifiedBy>La Ode Khairum Mastu</cp:lastModifiedBy>
  <cp:revision>74</cp:revision>
  <dcterms:created xsi:type="dcterms:W3CDTF">2024-08-09T20:56:21Z</dcterms:created>
  <dcterms:modified xsi:type="dcterms:W3CDTF">2024-11-13T23:40:43Z</dcterms:modified>
</cp:coreProperties>
</file>