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99" r:id="rId3"/>
    <p:sldId id="292" r:id="rId4"/>
    <p:sldId id="300" r:id="rId5"/>
    <p:sldId id="302" r:id="rId6"/>
    <p:sldId id="303" r:id="rId7"/>
    <p:sldId id="301" r:id="rId8"/>
    <p:sldId id="306" r:id="rId9"/>
    <p:sldId id="297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8" d="100"/>
          <a:sy n="6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92C4-BB66-4986-BE7E-68B29391C155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4430-CD0F-43DF-B4B3-CE904DF4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27463-1E35-471F-A1A0-08C8E4234B46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B8A3-24A5-40A6-9DDB-31546B796A3A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87A6-A368-4BCC-B030-9FEEF147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C8E8-6992-4C4C-A48D-350418F498B5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1F54-3D3A-4100-BBEA-268C7DCD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0092-E016-42CC-9E81-8D06D981ABE4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CEDC-4C45-4256-B8D9-85DE246B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F74-D01B-4489-A735-67A6DE719E56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6B90-F620-4AA6-9CEB-F7F2D44D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CA90-5D12-435F-9514-094ECF7790E6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182B-1C8E-4492-8164-C0F0E6C0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D1C-3F42-4975-BCD5-CAE619DA112C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7986-3349-4DDD-A7DC-2112FEAB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2F4A-B603-4525-8BF7-DAB47BCE5FA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35A0-87E0-4342-8DC7-EA0E412C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6A30-3B5B-462D-8DA6-2D512A17F17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4248-F2FF-4950-AB2B-8B7FDC8E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0BB3-D96E-40C2-BF6C-46C9DE552C6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8F8B-E38A-4083-8D1C-1CC18FF9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2B7A-EB7E-437B-A503-C3238BA57C64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12C-D297-4418-AA03-D6F3FDE8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901-28AB-48A2-B9EC-FD13171578C1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DAD-D201-4204-9246-50316239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4997-3BF2-428C-889F-331ADF91E01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33A63-B0B9-4296-BC9F-C8C35DEC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rev%20P%20Harun%20_Samik%20RPS%20Kimia%20zat%20Padat_2017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114494" y="4857760"/>
            <a:ext cx="37436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 smtClean="0">
                <a:solidFill>
                  <a:srgbClr val="0000FF"/>
                </a:solidFill>
                <a:latin typeface="Rockwell" pitchFamily="18" charset="0"/>
              </a:rPr>
              <a:t>Oleh</a:t>
            </a:r>
            <a:endParaRPr lang="en-US" sz="2000" b="1" smtClean="0">
              <a:solidFill>
                <a:srgbClr val="0000FF"/>
              </a:solidFill>
              <a:latin typeface="Rockwell" pitchFamily="18" charset="0"/>
            </a:endParaRPr>
          </a:p>
          <a:p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Dr. H. Harun Nasrudin, </a:t>
            </a:r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M.S</a:t>
            </a:r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.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 </a:t>
            </a:r>
            <a:endParaRPr lang="en-US" sz="2000" b="1" smtClean="0">
              <a:solidFill>
                <a:srgbClr val="0000FF"/>
              </a:solidFill>
              <a:latin typeface="Rockwell" pitchFamily="18" charset="0"/>
            </a:endParaRP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Samik, S.Si., M.Si.</a:t>
            </a:r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9480" y="500042"/>
            <a:ext cx="48045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4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Pendahuluan:</a:t>
            </a:r>
            <a:endParaRPr lang="fi-FI" sz="48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i-FI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Filosofi </a:t>
            </a:r>
            <a:endParaRPr lang="fi-FI" sz="5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i-FI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&amp; Sejarah </a:t>
            </a:r>
          </a:p>
          <a:p>
            <a:pPr algn="ctr"/>
            <a:r>
              <a:rPr lang="fi-FI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Kimia Zat Padat</a:t>
            </a:r>
            <a:endParaRPr lang="en-US" sz="5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00076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357826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Samik, Harun N</a:t>
            </a: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-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UNIVERSITAS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NEGERI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SURABAYA</a:t>
            </a:r>
          </a:p>
        </p:txBody>
      </p:sp>
      <p:pic>
        <p:nvPicPr>
          <p:cNvPr id="15363" name="Picture 5" descr="logo_unes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642938"/>
            <a:ext cx="1800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800100"/>
            <a:ext cx="659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CC0099"/>
                </a:solidFill>
              </a:rPr>
              <a:t>TERIMAKASIH</a:t>
            </a:r>
          </a:p>
        </p:txBody>
      </p:sp>
      <p:pic>
        <p:nvPicPr>
          <p:cNvPr id="5122" name="Picture 2" descr="D:\a KIMAS\gambar\subscribe like and share sam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612529"/>
            <a:ext cx="5357818" cy="402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algn="ctr">
              <a:buNone/>
            </a:pPr>
            <a:r>
              <a:rPr lang="en-US" sz="4000" b="1" smtClean="0"/>
              <a:t>Bisa anda download melalui siakad atau vi learning</a:t>
            </a:r>
            <a:endParaRPr lang="en-US" sz="4000" b="1"/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1571604" y="2071678"/>
            <a:ext cx="6146041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 smtClean="0"/>
              <a:t>RENCANA PEMBELAJARAN SEMESTER</a:t>
            </a:r>
            <a:endParaRPr lang="en-US" sz="2400" b="1" cap="none" spc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(RPS)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1844674"/>
            <a:ext cx="8675688" cy="4227531"/>
          </a:xfrm>
        </p:spPr>
        <p:txBody>
          <a:bodyPr/>
          <a:lstStyle/>
          <a:p>
            <a:pPr marL="179388" algn="l" eaLnBrk="1" hangingPunct="1"/>
            <a:r>
              <a:rPr lang="en-US" sz="3600" b="1" smtClean="0"/>
              <a:t>Ilmu kimia </a:t>
            </a:r>
            <a:r>
              <a:rPr lang="en-US" sz="3600" b="1" smtClean="0"/>
              <a:t>zat padat secara komprehensif </a:t>
            </a:r>
            <a:br>
              <a:rPr lang="en-US" sz="3600" b="1" smtClean="0"/>
            </a:br>
            <a:r>
              <a:rPr lang="id-ID" sz="3600" b="1" smtClean="0"/>
              <a:t>A. </a:t>
            </a:r>
            <a:r>
              <a:rPr lang="en-US" sz="3600" b="1" smtClean="0"/>
              <a:t>Ontologi ilmu kimia zat padat: …</a:t>
            </a:r>
            <a:r>
              <a:rPr lang="id-ID" sz="3600" b="1" smtClean="0"/>
              <a:t/>
            </a:r>
            <a:br>
              <a:rPr lang="id-ID" sz="3600" b="1" smtClean="0"/>
            </a:br>
            <a:r>
              <a:rPr lang="id-ID" sz="3600" b="1" smtClean="0"/>
              <a:t>B. </a:t>
            </a:r>
            <a:r>
              <a:rPr lang="en-US" sz="3600" b="1" smtClean="0"/>
              <a:t>Epistemologi ilmu kimia zat padat:…</a:t>
            </a:r>
            <a:r>
              <a:rPr lang="id-ID" sz="3600" b="1" smtClean="0"/>
              <a:t/>
            </a:r>
            <a:br>
              <a:rPr lang="id-ID" sz="3600" b="1" smtClean="0"/>
            </a:br>
            <a:r>
              <a:rPr lang="id-ID" sz="3600" b="1" smtClean="0"/>
              <a:t>C. </a:t>
            </a:r>
            <a:r>
              <a:rPr lang="en-US" sz="3600" b="1" smtClean="0"/>
              <a:t>Aksiologi ilmu kimia zat padat:…</a:t>
            </a:r>
            <a:r>
              <a:rPr lang="id-ID" sz="3600" b="1" smtClean="0"/>
              <a:t/>
            </a:r>
            <a:br>
              <a:rPr lang="id-ID" sz="3600" b="1" smtClean="0"/>
            </a:br>
            <a:endParaRPr lang="en-US" sz="3600" b="1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071670" y="214290"/>
            <a:ext cx="70723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/>
              <a:t>Mari jawab pertanyaan</a:t>
            </a:r>
            <a:r>
              <a:rPr lang="en-GB" sz="3200" b="1" smtClean="0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 smtClean="0">
                <a:solidFill>
                  <a:srgbClr val="FFC000"/>
                </a:solidFill>
              </a:rPr>
              <a:t>menjawab adalah emas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  <a:r>
              <a:rPr lang="en-US" b="1" smtClean="0"/>
              <a:t>(bukan diam)  (: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496" y="1428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800" b="1" smtClean="0">
                <a:solidFill>
                  <a:schemeClr val="accent1"/>
                </a:solidFill>
              </a:rPr>
              <a:t>Secara ontologi</a:t>
            </a:r>
            <a:r>
              <a:rPr lang="id-ID" sz="2800" b="1" smtClean="0"/>
              <a:t>, ilmu kimia zat padat adalah salah satu cabang dari ilmu kimia yang mengkaji struktur, jenis, teknik karakterisasi, sifat, reaksi, energi, sintesis, dan pemanfaatan material berwujud padat. </a:t>
            </a:r>
            <a:endParaRPr lang="en-US" sz="2800" b="1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2734" t="36562" r="29688" b="21250"/>
          <a:stretch>
            <a:fillRect/>
          </a:stretch>
        </p:blipFill>
        <p:spPr bwMode="auto">
          <a:xfrm>
            <a:off x="71422" y="1250165"/>
            <a:ext cx="3500446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0" y="1516836"/>
            <a:ext cx="8123281" cy="5341164"/>
            <a:chOff x="500034" y="428604"/>
            <a:chExt cx="7816879" cy="4967287"/>
          </a:xfrm>
        </p:grpSpPr>
        <p:sp>
          <p:nvSpPr>
            <p:cNvPr id="3" name="Rectangle 2" descr="Parchment"/>
            <p:cNvSpPr>
              <a:spLocks noChangeArrowheads="1"/>
            </p:cNvSpPr>
            <p:nvPr/>
          </p:nvSpPr>
          <p:spPr bwMode="auto">
            <a:xfrm>
              <a:off x="3203575" y="428604"/>
              <a:ext cx="2305050" cy="5032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Perumusan Masalah</a:t>
              </a:r>
              <a:endParaRPr lang="en-GB" b="1"/>
            </a:p>
          </p:txBody>
        </p:sp>
        <p:sp>
          <p:nvSpPr>
            <p:cNvPr id="4" name="Rectangle 3" descr="Parchment"/>
            <p:cNvSpPr>
              <a:spLocks noChangeArrowheads="1"/>
            </p:cNvSpPr>
            <p:nvPr/>
          </p:nvSpPr>
          <p:spPr bwMode="auto">
            <a:xfrm>
              <a:off x="500034" y="1868466"/>
              <a:ext cx="1697066" cy="936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Khasanah </a:t>
              </a:r>
            </a:p>
            <a:p>
              <a:pPr algn="ctr"/>
              <a:r>
                <a:rPr lang="en-US" b="1" smtClean="0"/>
                <a:t>Pengetahuan </a:t>
              </a:r>
            </a:p>
            <a:p>
              <a:pPr algn="ctr"/>
              <a:r>
                <a:rPr lang="en-US" b="1" smtClean="0"/>
                <a:t>Ilmiah</a:t>
              </a:r>
              <a:endParaRPr lang="en-GB" b="1"/>
            </a:p>
          </p:txBody>
        </p:sp>
        <p:sp>
          <p:nvSpPr>
            <p:cNvPr id="5" name="Rectangle 4" descr="Parchment"/>
            <p:cNvSpPr>
              <a:spLocks noChangeArrowheads="1"/>
            </p:cNvSpPr>
            <p:nvPr/>
          </p:nvSpPr>
          <p:spPr bwMode="auto">
            <a:xfrm>
              <a:off x="6227763" y="1906566"/>
              <a:ext cx="2089150" cy="8985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Penyusunan</a:t>
              </a:r>
            </a:p>
            <a:p>
              <a:pPr algn="ctr"/>
              <a:r>
                <a:rPr lang="en-US" b="1" smtClean="0"/>
                <a:t>Kerangka Berfikir</a:t>
              </a:r>
              <a:endParaRPr lang="en-GB" b="1"/>
            </a:p>
          </p:txBody>
        </p:sp>
        <p:sp>
          <p:nvSpPr>
            <p:cNvPr id="6" name="Rectangle 5" descr="Parchment"/>
            <p:cNvSpPr>
              <a:spLocks noChangeArrowheads="1"/>
            </p:cNvSpPr>
            <p:nvPr/>
          </p:nvSpPr>
          <p:spPr bwMode="auto">
            <a:xfrm>
              <a:off x="3563938" y="3019404"/>
              <a:ext cx="1584325" cy="576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Perumusan</a:t>
              </a:r>
            </a:p>
            <a:p>
              <a:pPr algn="ctr"/>
              <a:r>
                <a:rPr lang="en-US" b="1" smtClean="0"/>
                <a:t>Hipotesis</a:t>
              </a:r>
              <a:endParaRPr lang="en-GB" b="1"/>
            </a:p>
          </p:txBody>
        </p:sp>
        <p:sp>
          <p:nvSpPr>
            <p:cNvPr id="7" name="Rectangle 6" descr="Parchment"/>
            <p:cNvSpPr>
              <a:spLocks noChangeArrowheads="1"/>
            </p:cNvSpPr>
            <p:nvPr/>
          </p:nvSpPr>
          <p:spPr bwMode="auto">
            <a:xfrm>
              <a:off x="3563938" y="4675166"/>
              <a:ext cx="1584325" cy="649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Pengujian</a:t>
              </a:r>
            </a:p>
            <a:p>
              <a:pPr algn="ctr"/>
              <a:r>
                <a:rPr lang="en-US" b="1" smtClean="0"/>
                <a:t>Hipotesis</a:t>
              </a:r>
              <a:endParaRPr lang="en-GB" b="1"/>
            </a:p>
          </p:txBody>
        </p:sp>
        <p:sp>
          <p:nvSpPr>
            <p:cNvPr id="8" name="AutoShape 14" descr="Parchment"/>
            <p:cNvSpPr>
              <a:spLocks noChangeArrowheads="1"/>
            </p:cNvSpPr>
            <p:nvPr/>
          </p:nvSpPr>
          <p:spPr bwMode="auto">
            <a:xfrm>
              <a:off x="684213" y="4603729"/>
              <a:ext cx="1366837" cy="792162"/>
            </a:xfrm>
            <a:prstGeom prst="flowChartDecision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Diterima</a:t>
              </a:r>
              <a:endParaRPr lang="en-GB" b="1"/>
            </a:p>
          </p:txBody>
        </p:sp>
        <p:sp>
          <p:nvSpPr>
            <p:cNvPr id="9" name="AutoShape 16" descr="Parchment"/>
            <p:cNvSpPr>
              <a:spLocks noChangeArrowheads="1"/>
            </p:cNvSpPr>
            <p:nvPr/>
          </p:nvSpPr>
          <p:spPr bwMode="auto">
            <a:xfrm>
              <a:off x="6659563" y="4603729"/>
              <a:ext cx="1295400" cy="792162"/>
            </a:xfrm>
            <a:prstGeom prst="flowChartDecision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smtClean="0"/>
                <a:t>Ditolak</a:t>
              </a:r>
              <a:endParaRPr lang="en-GB" b="1"/>
            </a:p>
          </p:txBody>
        </p:sp>
        <p:cxnSp>
          <p:nvCxnSpPr>
            <p:cNvPr id="10" name="AutoShape 25"/>
            <p:cNvCxnSpPr>
              <a:cxnSpLocks noChangeShapeType="1"/>
            </p:cNvCxnSpPr>
            <p:nvPr/>
          </p:nvCxnSpPr>
          <p:spPr bwMode="auto">
            <a:xfrm flipH="1">
              <a:off x="5148263" y="3308329"/>
              <a:ext cx="180022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30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16200000" flipV="1">
              <a:off x="6390482" y="3686947"/>
              <a:ext cx="1798639" cy="34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32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 flipV="1">
              <a:off x="458781" y="3694877"/>
              <a:ext cx="1798639" cy="1906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33"/>
            <p:cNvCxnSpPr>
              <a:cxnSpLocks noChangeShapeType="1"/>
              <a:stCxn id="7" idx="1"/>
              <a:endCxn id="8" idx="3"/>
            </p:cNvCxnSpPr>
            <p:nvPr/>
          </p:nvCxnSpPr>
          <p:spPr bwMode="auto">
            <a:xfrm flipH="1">
              <a:off x="2060575" y="5000604"/>
              <a:ext cx="14938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37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5157788" y="5000604"/>
              <a:ext cx="149225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40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>
              <a:off x="4356100" y="3605191"/>
              <a:ext cx="0" cy="1060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43"/>
            <p:cNvCxnSpPr>
              <a:cxnSpLocks noChangeShapeType="1"/>
              <a:stCxn id="4" idx="3"/>
              <a:endCxn id="5" idx="1"/>
            </p:cNvCxnSpPr>
            <p:nvPr/>
          </p:nvCxnSpPr>
          <p:spPr bwMode="auto">
            <a:xfrm>
              <a:off x="2197100" y="2336778"/>
              <a:ext cx="4030663" cy="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2643174" y="4000504"/>
              <a:ext cx="1643074" cy="60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smtClean="0">
                  <a:solidFill>
                    <a:schemeClr val="tx2"/>
                  </a:solidFill>
                </a:rPr>
                <a:t>Berfikir  </a:t>
              </a:r>
              <a:r>
                <a:rPr lang="id-ID" b="1" smtClean="0">
                  <a:solidFill>
                    <a:schemeClr val="tx2"/>
                  </a:solidFill>
                </a:rPr>
                <a:t>Indu</a:t>
              </a:r>
              <a:r>
                <a:rPr lang="en-US" b="1" smtClean="0">
                  <a:solidFill>
                    <a:schemeClr val="tx2"/>
                  </a:solidFill>
                </a:rPr>
                <a:t>k</a:t>
              </a:r>
              <a:r>
                <a:rPr lang="id-ID" b="1" smtClean="0">
                  <a:solidFill>
                    <a:schemeClr val="tx2"/>
                  </a:solidFill>
                </a:rPr>
                <a:t>ti</a:t>
              </a:r>
              <a:r>
                <a:rPr lang="en-US" b="1" smtClean="0">
                  <a:solidFill>
                    <a:schemeClr val="tx2"/>
                  </a:solidFill>
                </a:rPr>
                <a:t>f</a:t>
              </a:r>
              <a:endParaRPr lang="en-GB" b="1">
                <a:solidFill>
                  <a:schemeClr val="tx2"/>
                </a:solidFill>
              </a:endParaRPr>
            </a:p>
          </p:txBody>
        </p:sp>
        <p:cxnSp>
          <p:nvCxnSpPr>
            <p:cNvPr id="18" name="AutoShape 51"/>
            <p:cNvCxnSpPr>
              <a:cxnSpLocks noChangeShapeType="1"/>
              <a:stCxn id="3" idx="1"/>
              <a:endCxn id="4" idx="0"/>
            </p:cNvCxnSpPr>
            <p:nvPr/>
          </p:nvCxnSpPr>
          <p:spPr bwMode="auto">
            <a:xfrm rot="10800000" flipV="1">
              <a:off x="1348567" y="680222"/>
              <a:ext cx="1855008" cy="118824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53"/>
            <p:cNvCxnSpPr>
              <a:cxnSpLocks noChangeShapeType="1"/>
              <a:stCxn id="3" idx="2"/>
              <a:endCxn id="6" idx="0"/>
            </p:cNvCxnSpPr>
            <p:nvPr/>
          </p:nvCxnSpPr>
          <p:spPr bwMode="auto">
            <a:xfrm>
              <a:off x="4356100" y="941366"/>
              <a:ext cx="0" cy="2068513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>
              <a:off x="5508625" y="715941"/>
              <a:ext cx="1655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7164388" y="715941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6714346" y="3090842"/>
              <a:ext cx="42942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637266" y="1860529"/>
              <a:ext cx="1905344" cy="34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smtClean="0">
                  <a:solidFill>
                    <a:schemeClr val="tx2"/>
                  </a:solidFill>
                </a:rPr>
                <a:t>Berfikir </a:t>
              </a:r>
              <a:r>
                <a:rPr lang="id-ID" b="1" smtClean="0">
                  <a:solidFill>
                    <a:schemeClr val="tx2"/>
                  </a:solidFill>
                </a:rPr>
                <a:t>Dedu</a:t>
              </a:r>
              <a:r>
                <a:rPr lang="en-US" b="1" smtClean="0">
                  <a:solidFill>
                    <a:schemeClr val="tx2"/>
                  </a:solidFill>
                </a:rPr>
                <a:t>ktif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3759703" y="2402588"/>
              <a:ext cx="1263648" cy="34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smtClean="0">
                  <a:solidFill>
                    <a:schemeClr val="tx2"/>
                  </a:solidFill>
                </a:rPr>
                <a:t>Koherensi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4389935" y="4000350"/>
              <a:ext cx="1857388" cy="34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smtClean="0">
                  <a:solidFill>
                    <a:schemeClr val="tx2"/>
                  </a:solidFill>
                </a:rPr>
                <a:t>Korespondensi</a:t>
              </a:r>
              <a:endParaRPr lang="en-GB" b="1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85852" y="0"/>
            <a:ext cx="7072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Epistemologi </a:t>
            </a:r>
            <a:r>
              <a:rPr lang="en-US" sz="3200" b="1" smtClean="0"/>
              <a:t>ilmu kimia </a:t>
            </a:r>
            <a:r>
              <a:rPr lang="en-US" sz="3200" b="1" smtClean="0"/>
              <a:t>zat </a:t>
            </a:r>
            <a:r>
              <a:rPr lang="en-US" sz="3200" b="1" smtClean="0"/>
              <a:t>padat =</a:t>
            </a:r>
          </a:p>
          <a:p>
            <a:pPr>
              <a:spcBef>
                <a:spcPct val="50000"/>
              </a:spcBef>
            </a:pPr>
            <a:r>
              <a:rPr lang="en-US" sz="3200" b="1" smtClean="0"/>
              <a:t>Metode Ilmiah</a:t>
            </a:r>
            <a:endParaRPr lang="en-US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52169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/>
              <a:t>P</a:t>
            </a:r>
            <a:r>
              <a:rPr lang="id-ID" sz="2400" b="1" smtClean="0"/>
              <a:t>emanfaatan </a:t>
            </a:r>
            <a:r>
              <a:rPr lang="id-ID" sz="2400" b="1" smtClean="0"/>
              <a:t>padatan </a:t>
            </a:r>
            <a:r>
              <a:rPr lang="en-US" sz="2400" b="1" smtClean="0"/>
              <a:t>dalam berbagai bidang </a:t>
            </a:r>
            <a:r>
              <a:rPr lang="id-ID" sz="2400" b="1" smtClean="0"/>
              <a:t>untuk </a:t>
            </a:r>
            <a:r>
              <a:rPr lang="id-ID" sz="2400" b="1" smtClean="0"/>
              <a:t>kemaslahatan </a:t>
            </a:r>
            <a:r>
              <a:rPr lang="en-US" sz="2400" b="1" smtClean="0"/>
              <a:t>dan kesejahteraan </a:t>
            </a:r>
            <a:r>
              <a:rPr lang="id-ID" sz="2400" b="1" smtClean="0"/>
              <a:t>manusia</a:t>
            </a:r>
            <a:r>
              <a:rPr lang="en-US" sz="2400" b="1" smtClean="0"/>
              <a:t>, contohnya:</a:t>
            </a:r>
          </a:p>
          <a:p>
            <a:pPr marL="457200" indent="-457200">
              <a:buAutoNum type="arabicPeriod"/>
            </a:pPr>
            <a:r>
              <a:rPr lang="en-US" sz="2400" b="1" smtClean="0"/>
              <a:t>S</a:t>
            </a:r>
            <a:r>
              <a:rPr lang="id-ID" sz="2400" b="1" smtClean="0"/>
              <a:t>ilikon murni dipadukan dengan </a:t>
            </a:r>
            <a:r>
              <a:rPr lang="en-US" sz="2400" b="1" smtClean="0"/>
              <a:t>f</a:t>
            </a:r>
            <a:r>
              <a:rPr lang="id-ID" sz="2400" b="1" smtClean="0"/>
              <a:t>os</a:t>
            </a:r>
            <a:r>
              <a:rPr lang="en-US" sz="2400" b="1" smtClean="0"/>
              <a:t>f</a:t>
            </a:r>
            <a:r>
              <a:rPr lang="id-ID" sz="2400" b="1" smtClean="0"/>
              <a:t>or akan menghasilkan silicon tipe n yang memiliki sifat listrik yang lebih baik</a:t>
            </a:r>
            <a:endParaRPr lang="en-US" sz="2400" b="1" smtClean="0"/>
          </a:p>
          <a:p>
            <a:pPr marL="457200" indent="-457200">
              <a:buAutoNum type="arabicPeriod"/>
            </a:pPr>
            <a:r>
              <a:rPr lang="en-US" sz="2400" b="1" smtClean="0"/>
              <a:t>Besi dipadukan dengan karbon menghasilkan baja karbon yang mempunyai sifat lebih unggul dari besi murni</a:t>
            </a:r>
          </a:p>
          <a:p>
            <a:pPr marL="457200" indent="-457200">
              <a:buAutoNum type="arabicPeriod"/>
            </a:pPr>
            <a:r>
              <a:rPr lang="en-US" sz="2400" b="1" smtClean="0"/>
              <a:t>S</a:t>
            </a:r>
            <a:r>
              <a:rPr lang="id-ID" sz="2400" b="1" smtClean="0"/>
              <a:t>eng dipadukan dengan tembaga menghasilkan logam kuningan yang memiliki sifat mekanik lebih baik dari tembaga</a:t>
            </a:r>
            <a:endParaRPr lang="en-US" sz="2400" b="1" smtClean="0"/>
          </a:p>
          <a:p>
            <a:pPr marL="457200" indent="-457200">
              <a:buFontTx/>
              <a:buAutoNum type="arabicPeriod"/>
            </a:pPr>
            <a:r>
              <a:rPr lang="en-US" sz="2400" b="1" smtClean="0"/>
              <a:t>Pembuatan katalis, </a:t>
            </a:r>
            <a:r>
              <a:rPr lang="id-ID" sz="2400" b="1" smtClean="0"/>
              <a:t>perlengkapan militer</a:t>
            </a:r>
            <a:r>
              <a:rPr lang="en-US" sz="2400" b="1" smtClean="0"/>
              <a:t>,</a:t>
            </a:r>
            <a:r>
              <a:rPr lang="id-ID" sz="2400" b="1" smtClean="0"/>
              <a:t> </a:t>
            </a:r>
            <a:r>
              <a:rPr lang="en-US" sz="2400" b="1" smtClean="0"/>
              <a:t>bahan antipeluru, alat elektronik, obat-obatan, kosmetik,</a:t>
            </a:r>
            <a:r>
              <a:rPr lang="id-ID" sz="2400" b="1" smtClean="0"/>
              <a:t> energi, transportasi, rumah, </a:t>
            </a:r>
            <a:r>
              <a:rPr lang="en-US" sz="2400" b="1" smtClean="0"/>
              <a:t>pakaian</a:t>
            </a:r>
            <a:r>
              <a:rPr lang="id-ID" sz="2400" b="1" smtClean="0"/>
              <a:t>, </a:t>
            </a:r>
            <a:r>
              <a:rPr lang="en-US" sz="2400" b="1" smtClean="0"/>
              <a:t>dan lain-lain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85852" y="0"/>
            <a:ext cx="7072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Aksiologi </a:t>
            </a:r>
            <a:r>
              <a:rPr lang="en-US" sz="3200" b="1" smtClean="0"/>
              <a:t>ilmu kimia </a:t>
            </a:r>
            <a:r>
              <a:rPr lang="en-US" sz="3200" b="1" smtClean="0"/>
              <a:t>zat </a:t>
            </a:r>
            <a:r>
              <a:rPr lang="en-US" sz="3200" b="1" smtClean="0"/>
              <a:t>padat</a:t>
            </a:r>
            <a:endParaRPr lang="en-US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0"/>
            <a:ext cx="657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smtClean="0"/>
              <a:t>Sejarah dan perkembangan ilmu kimia zat padat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0" y="1142984"/>
            <a:ext cx="8786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800" smtClean="0"/>
              <a:t>Sejak adanya manusia, manusia telah menggunkan berbagai material untuk memenuhi berbagai kebutuhan mereka</a:t>
            </a:r>
            <a:r>
              <a:rPr lang="id-ID" sz="2800" smtClean="0"/>
              <a:t>. </a:t>
            </a:r>
            <a:endParaRPr lang="en-US" sz="2800" smtClean="0"/>
          </a:p>
          <a:p>
            <a:pPr>
              <a:buFont typeface="Wingdings" pitchFamily="2" charset="2"/>
              <a:buChar char="Ø"/>
            </a:pPr>
            <a:r>
              <a:rPr lang="id-ID" sz="2800" smtClean="0"/>
              <a:t>Faktanya</a:t>
            </a:r>
            <a:r>
              <a:rPr lang="id-ID" sz="2800" smtClean="0"/>
              <a:t>, penamaan zaman peradaban awal dinamakan berdasarkan perkembangan material yang digunakan (seperti zaman batu, zaman tembaga, zaman perunggu, dan zaman besi</a:t>
            </a:r>
            <a:r>
              <a:rPr lang="id-ID" sz="2800" smtClean="0"/>
              <a:t>). </a:t>
            </a:r>
            <a:endParaRPr lang="en-US" sz="2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1917688" cy="20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448" r="2356"/>
          <a:stretch>
            <a:fillRect/>
          </a:stretch>
        </p:blipFill>
        <p:spPr bwMode="auto">
          <a:xfrm>
            <a:off x="1857356" y="457200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am.jpg"/>
          <p:cNvPicPr>
            <a:picLocks noChangeAspect="1"/>
          </p:cNvPicPr>
          <p:nvPr/>
        </p:nvPicPr>
        <p:blipFill>
          <a:blip r:embed="rId4"/>
          <a:srcRect l="43516" t="36264" r="5700" b="18043"/>
          <a:stretch>
            <a:fillRect/>
          </a:stretch>
        </p:blipFill>
        <p:spPr>
          <a:xfrm>
            <a:off x="4286248" y="4786298"/>
            <a:ext cx="3069948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442913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Alat-alat dari logam</a:t>
            </a:r>
            <a:endParaRPr lang="en-US" b="1"/>
          </a:p>
        </p:txBody>
      </p:sp>
      <p:pic>
        <p:nvPicPr>
          <p:cNvPr id="8" name="Picture 7" descr="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4857746"/>
            <a:ext cx="1520193" cy="2000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0"/>
            <a:ext cx="657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smtClean="0"/>
              <a:t>Sejarah dan perkembangan ilmu kimia zat padat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0" y="1214422"/>
            <a:ext cx="70008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200" smtClean="0"/>
          </a:p>
          <a:p>
            <a:pPr>
              <a:buFont typeface="Wingdings" pitchFamily="2" charset="2"/>
              <a:buChar char="Ø"/>
            </a:pPr>
            <a:r>
              <a:rPr lang="id-ID" sz="3200" smtClean="0"/>
              <a:t>Pengetahuan </a:t>
            </a:r>
            <a:r>
              <a:rPr lang="id-ID" sz="3200" smtClean="0"/>
              <a:t>tentang pemanfaatan batu seperti untuk cobek tidak bisa disebut sebagai bagian ilmu kimia zat padat karena pengetahuan tersebut tidak melalui metode ilmiah</a:t>
            </a:r>
            <a:r>
              <a:rPr lang="id-ID" sz="3200" smtClean="0"/>
              <a:t>. </a:t>
            </a:r>
            <a:endParaRPr lang="en-US" sz="3200" smtClean="0"/>
          </a:p>
          <a:p>
            <a:endParaRPr lang="en-US" sz="3200" smtClean="0"/>
          </a:p>
          <a:p>
            <a:pPr>
              <a:buFont typeface="Wingdings" pitchFamily="2" charset="2"/>
              <a:buChar char="Ø"/>
            </a:pPr>
            <a:r>
              <a:rPr lang="id-ID" sz="3200" smtClean="0"/>
              <a:t>Ilmu </a:t>
            </a:r>
            <a:r>
              <a:rPr lang="id-ID" sz="3200" smtClean="0"/>
              <a:t>kimia zat padat baru dimulai sejak dimulainya penggunaan metode ilmiah dalam mengembangkan ilmu.</a:t>
            </a:r>
            <a:endParaRPr lang="en-US" sz="3200" smtClean="0"/>
          </a:p>
        </p:txBody>
      </p:sp>
      <p:pic>
        <p:nvPicPr>
          <p:cNvPr id="4" name="Picture 3" descr="cob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575172"/>
            <a:ext cx="1785950" cy="13394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8125" t="30937" r="28515" b="17500"/>
          <a:stretch>
            <a:fillRect/>
          </a:stretch>
        </p:blipFill>
        <p:spPr bwMode="auto">
          <a:xfrm>
            <a:off x="6428089" y="4714884"/>
            <a:ext cx="27873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/>
          <p:cNvSpPr txBox="1">
            <a:spLocks noChangeArrowheads="1"/>
          </p:cNvSpPr>
          <p:nvPr/>
        </p:nvSpPr>
        <p:spPr bwMode="gray">
          <a:xfrm>
            <a:off x="1285852" y="239713"/>
            <a:ext cx="744063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smtClean="0"/>
              <a:t>Referensi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71868" y="935164"/>
            <a:ext cx="5283387" cy="4851287"/>
            <a:chOff x="5008850" y="885462"/>
            <a:chExt cx="3920868" cy="3068558"/>
          </a:xfrm>
        </p:grpSpPr>
        <p:sp>
          <p:nvSpPr>
            <p:cNvPr id="22" name="TextBox 21"/>
            <p:cNvSpPr txBox="1"/>
            <p:nvPr/>
          </p:nvSpPr>
          <p:spPr>
            <a:xfrm>
              <a:off x="5114880" y="885462"/>
              <a:ext cx="3814838" cy="447755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smtClean="0"/>
                <a:t>Buku ajar </a:t>
              </a:r>
              <a:r>
                <a:rPr lang="id-ID" sz="2000" b="1" smtClean="0"/>
                <a:t>kimia </a:t>
              </a:r>
              <a:r>
                <a:rPr lang="en-US" sz="2000" b="1" smtClean="0"/>
                <a:t>zat padat, </a:t>
              </a:r>
              <a:endParaRPr lang="en-US" sz="2000" b="1" smtClean="0"/>
            </a:p>
            <a:p>
              <a:pPr algn="ctr"/>
              <a:r>
                <a:rPr lang="en-US" sz="2000" b="1" smtClean="0"/>
                <a:t>buku </a:t>
              </a:r>
              <a:r>
                <a:rPr lang="en-US" sz="2000" b="1" smtClean="0"/>
                <a:t>referensi </a:t>
              </a:r>
              <a:r>
                <a:rPr lang="en-US" sz="2000" b="1" smtClean="0"/>
                <a:t>lainnya, </a:t>
              </a:r>
              <a:r>
                <a:rPr lang="en-US" sz="2000" b="1" smtClean="0"/>
                <a:t>dan artikel ilmiah</a:t>
              </a:r>
              <a:endParaRPr lang="en-US" sz="2000" b="1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880" y="1378403"/>
              <a:ext cx="106598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8696" r="4427"/>
            <a:stretch>
              <a:fillRect/>
            </a:stretch>
          </p:blipFill>
          <p:spPr bwMode="auto">
            <a:xfrm>
              <a:off x="6281211" y="1359115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06588" y="1378403"/>
              <a:ext cx="1142976" cy="149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1865" y="3231040"/>
              <a:ext cx="1554209" cy="72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/>
            <a:srcRect t="75000" r="7746"/>
            <a:stretch>
              <a:fillRect/>
            </a:stretch>
          </p:blipFill>
          <p:spPr bwMode="auto">
            <a:xfrm>
              <a:off x="5008850" y="2914736"/>
              <a:ext cx="1247779" cy="35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4226" y="2914736"/>
              <a:ext cx="2438692" cy="53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/>
          <a:srcRect r="-2632" b="62243"/>
          <a:stretch>
            <a:fillRect/>
          </a:stretch>
        </p:blipFill>
        <p:spPr bwMode="auto">
          <a:xfrm>
            <a:off x="3676998" y="5233267"/>
            <a:ext cx="5109844" cy="14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/>
          <a:srcRect l="52734" t="36562" r="29688" b="21250"/>
          <a:stretch>
            <a:fillRect/>
          </a:stretch>
        </p:blipFill>
        <p:spPr bwMode="auto">
          <a:xfrm>
            <a:off x="71422" y="1250165"/>
            <a:ext cx="3500446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349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Ilmu kimia zat padat secara komprehensif  A. Ontologi ilmu kimia zat padat: … B. Epistemologi ilmu kimia zat padat:… C. Aksiologi ilmu kimia zat padat:… 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– MENGAPA - BAGAIMANA</dc:title>
  <dc:creator>Sony Electronic, Inc</dc:creator>
  <cp:lastModifiedBy>WINXP</cp:lastModifiedBy>
  <cp:revision>63</cp:revision>
  <dcterms:created xsi:type="dcterms:W3CDTF">2008-10-13T22:04:06Z</dcterms:created>
  <dcterms:modified xsi:type="dcterms:W3CDTF">2018-02-22T06:18:59Z</dcterms:modified>
</cp:coreProperties>
</file>