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74" r:id="rId2"/>
    <p:sldId id="258" r:id="rId3"/>
    <p:sldId id="259" r:id="rId4"/>
    <p:sldId id="260" r:id="rId5"/>
    <p:sldId id="261" r:id="rId6"/>
    <p:sldId id="262" r:id="rId7"/>
    <p:sldId id="264" r:id="rId8"/>
    <p:sldId id="265" r:id="rId9"/>
    <p:sldId id="266" r:id="rId10"/>
    <p:sldId id="267" r:id="rId11"/>
    <p:sldId id="275" r:id="rId12"/>
    <p:sldId id="268" r:id="rId13"/>
    <p:sldId id="278" r:id="rId14"/>
    <p:sldId id="270" r:id="rId15"/>
    <p:sldId id="276" r:id="rId16"/>
    <p:sldId id="271" r:id="rId17"/>
    <p:sldId id="277" r:id="rId18"/>
    <p:sldId id="279" r:id="rId19"/>
    <p:sldId id="280" r:id="rId20"/>
    <p:sldId id="281" r:id="rId21"/>
    <p:sldId id="282" r:id="rId22"/>
    <p:sldId id="283"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theme" Target="theme/theme1.xml" /><Relationship Id="rId3" Type="http://schemas.openxmlformats.org/officeDocument/2006/relationships/slide" Target="slides/slide2.xml" /><Relationship Id="rId21" Type="http://schemas.openxmlformats.org/officeDocument/2006/relationships/slide" Target="slides/slide20.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viewProps" Target="viewProps.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presProps" Target="presProps.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slide" Target="slides/slide22.xml" /><Relationship Id="rId10" Type="http://schemas.openxmlformats.org/officeDocument/2006/relationships/slide" Target="slides/slide9.xml" /><Relationship Id="rId19" Type="http://schemas.openxmlformats.org/officeDocument/2006/relationships/slide" Target="slides/slide18.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slide" Target="slides/slide21.xml" /><Relationship Id="rId27" Type="http://schemas.openxmlformats.org/officeDocument/2006/relationships/tableStyles" Target="tableStyle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E5DA809-3977-4BA5-9ADD-8B0F4BFE8D2A}" type="datetimeFigureOut">
              <a:rPr lang="en-US" smtClean="0"/>
              <a:t>5/20/2021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A624CF-98F0-41D0-88D7-42C5CB693A31}"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E5DA809-3977-4BA5-9ADD-8B0F4BFE8D2A}" type="datetimeFigureOut">
              <a:rPr lang="en-US" smtClean="0"/>
              <a:t>5/20/2021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A624CF-98F0-41D0-88D7-42C5CB693A3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CE5DA809-3977-4BA5-9ADD-8B0F4BFE8D2A}" type="datetimeFigureOut">
              <a:rPr lang="en-US" smtClean="0"/>
              <a:t>5/20/2021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A624CF-98F0-41D0-88D7-42C5CB693A31}" type="slidenum">
              <a:rPr lang="en-US" smtClean="0"/>
              <a:t>‹#›</a:t>
            </a:fld>
            <a:endParaRPr 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E5DA809-3977-4BA5-9ADD-8B0F4BFE8D2A}" type="datetimeFigureOut">
              <a:rPr lang="en-US" smtClean="0"/>
              <a:t>5/20/2021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A624CF-98F0-41D0-88D7-42C5CB693A31}" type="slidenum">
              <a:rPr lang="en-US" smtClean="0"/>
              <a:t>‹#›</a:t>
            </a:fld>
            <a:endParaRPr lang="en-US"/>
          </a:p>
        </p:txBody>
      </p:sp>
      <p:sp>
        <p:nvSpPr>
          <p:cNvPr id="7" name="Title 6"/>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E5DA809-3977-4BA5-9ADD-8B0F4BFE8D2A}" type="datetimeFigureOut">
              <a:rPr lang="en-US" smtClean="0"/>
              <a:t>5/20/2021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A624CF-98F0-41D0-88D7-42C5CB693A31}"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Date Placeholder 4"/>
          <p:cNvSpPr>
            <a:spLocks noGrp="1"/>
          </p:cNvSpPr>
          <p:nvPr>
            <p:ph type="dt" sz="half" idx="10"/>
          </p:nvPr>
        </p:nvSpPr>
        <p:spPr/>
        <p:txBody>
          <a:bodyPr/>
          <a:lstStyle/>
          <a:p>
            <a:fld id="{CE5DA809-3977-4BA5-9ADD-8B0F4BFE8D2A}" type="datetimeFigureOut">
              <a:rPr lang="en-US" smtClean="0"/>
              <a:t>5/20/2021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A624CF-98F0-41D0-88D7-42C5CB693A31}" type="slidenum">
              <a:rPr lang="en-US" smtClean="0"/>
              <a:t>‹#›</a:t>
            </a:fld>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14"/>
          </p:nvPr>
        </p:nvSpPr>
        <p:spPr>
          <a:xfrm>
            <a:off x="4645152" y="2679192"/>
            <a:ext cx="3822192" cy="34472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E5DA809-3977-4BA5-9ADD-8B0F4BFE8D2A}" type="datetimeFigureOut">
              <a:rPr lang="en-US" smtClean="0"/>
              <a:t>5/20/2021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FA624CF-98F0-41D0-88D7-42C5CB693A31}"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E5DA809-3977-4BA5-9ADD-8B0F4BFE8D2A}" type="datetimeFigureOut">
              <a:rPr lang="en-US" smtClean="0"/>
              <a:t>5/20/2021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FA624CF-98F0-41D0-88D7-42C5CB693A3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CE5DA809-3977-4BA5-9ADD-8B0F4BFE8D2A}" type="datetimeFigureOut">
              <a:rPr lang="en-US" smtClean="0"/>
              <a:t>5/20/2021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FA624CF-98F0-41D0-88D7-42C5CB693A3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CE5DA809-3977-4BA5-9ADD-8B0F4BFE8D2A}" type="datetimeFigureOut">
              <a:rPr lang="en-US" smtClean="0"/>
              <a:t>5/20/2021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A624CF-98F0-41D0-88D7-42C5CB693A31}" type="slidenum">
              <a:rPr lang="en-US" smtClean="0"/>
              <a:t>‹#›</a:t>
            </a:fld>
            <a:endParaRPr 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E5DA809-3977-4BA5-9ADD-8B0F4BFE8D2A}" type="datetimeFigureOut">
              <a:rPr lang="en-US" smtClean="0"/>
              <a:t>5/20/2021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A624CF-98F0-41D0-88D7-42C5CB693A31}" type="slidenum">
              <a:rPr lang="en-US" smtClean="0"/>
              <a:t>‹#›</a:t>
            </a:fld>
            <a:endParaRPr 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CE5DA809-3977-4BA5-9ADD-8B0F4BFE8D2A}" type="datetimeFigureOut">
              <a:rPr lang="en-US" smtClean="0"/>
              <a:t>5/20/2021</a:t>
            </a:fld>
            <a:endParaRPr 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EFA624CF-98F0-41D0-88D7-42C5CB693A31}" type="slidenum">
              <a:rPr lang="en-US" smtClean="0"/>
              <a:t>‹#›</a:t>
            </a:fld>
            <a:endParaRPr 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55576" y="1340768"/>
            <a:ext cx="7408333" cy="5184576"/>
          </a:xfrm>
        </p:spPr>
        <p:txBody>
          <a:bodyPr>
            <a:normAutofit/>
          </a:bodyPr>
          <a:lstStyle/>
          <a:p>
            <a:pPr marL="0" indent="0" algn="ctr">
              <a:buNone/>
            </a:pPr>
            <a:r>
              <a:rPr lang="en-US" sz="6000" dirty="0"/>
              <a:t>METODE PENELITIAN KUALITATIF</a:t>
            </a:r>
          </a:p>
          <a:p>
            <a:pPr marL="0" indent="0">
              <a:buNone/>
            </a:pPr>
            <a:r>
              <a:rPr lang="en-US" dirty="0"/>
              <a:t>	</a:t>
            </a:r>
          </a:p>
          <a:p>
            <a:pPr marL="0" indent="0">
              <a:buNone/>
            </a:pPr>
            <a:endParaRPr lang="en-US" dirty="0"/>
          </a:p>
          <a:p>
            <a:pPr marL="0" indent="0" algn="ctr">
              <a:buNone/>
            </a:pPr>
            <a:r>
              <a:rPr lang="id-ID" dirty="0"/>
              <a:t>Kelompok 2: </a:t>
            </a:r>
          </a:p>
          <a:p>
            <a:pPr marL="0" indent="0" algn="ctr">
              <a:buNone/>
            </a:pPr>
            <a:r>
              <a:rPr lang="en-US" dirty="0"/>
              <a:t>EFRASIA HELIMUN (160404030039)</a:t>
            </a:r>
            <a:endParaRPr lang="id-ID" dirty="0"/>
          </a:p>
          <a:p>
            <a:pPr marL="0" indent="0" algn="ctr">
              <a:buNone/>
            </a:pPr>
            <a:r>
              <a:rPr lang="id-ID" dirty="0"/>
              <a:t>REALISKA MARDIANA (180404030003)</a:t>
            </a:r>
            <a:endParaRPr lang="en-US" dirty="0"/>
          </a:p>
        </p:txBody>
      </p:sp>
    </p:spTree>
    <p:extLst>
      <p:ext uri="{BB962C8B-B14F-4D97-AF65-F5344CB8AC3E}">
        <p14:creationId xmlns:p14="http://schemas.microsoft.com/office/powerpoint/2010/main" val="11485118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0" y="476672"/>
            <a:ext cx="8712968" cy="5256584"/>
          </a:xfrm>
        </p:spPr>
        <p:txBody>
          <a:bodyPr>
            <a:normAutofit/>
          </a:bodyPr>
          <a:lstStyle/>
          <a:p>
            <a:pPr marL="0" indent="0" algn="ctr">
              <a:lnSpc>
                <a:spcPct val="150000"/>
              </a:lnSpc>
              <a:buNone/>
            </a:pPr>
            <a:r>
              <a:rPr lang="en-US" sz="3900" b="1" dirty="0" err="1">
                <a:latin typeface="Calibri" panose="020F0502020204030204" pitchFamily="34" charset="0"/>
                <a:cs typeface="Times New Roman" pitchFamily="18" charset="0"/>
              </a:rPr>
              <a:t>Tujuan</a:t>
            </a:r>
            <a:r>
              <a:rPr lang="en-US" sz="3900" b="1" dirty="0">
                <a:latin typeface="Calibri" panose="020F0502020204030204" pitchFamily="34" charset="0"/>
                <a:cs typeface="Times New Roman" pitchFamily="18" charset="0"/>
              </a:rPr>
              <a:t> </a:t>
            </a:r>
            <a:r>
              <a:rPr lang="en-US" sz="3900" b="1" dirty="0" err="1">
                <a:latin typeface="Calibri" panose="020F0502020204030204" pitchFamily="34" charset="0"/>
                <a:cs typeface="Times New Roman" pitchFamily="18" charset="0"/>
              </a:rPr>
              <a:t>penelitian</a:t>
            </a:r>
            <a:r>
              <a:rPr lang="en-US" sz="3900" b="1" dirty="0">
                <a:latin typeface="Calibri" panose="020F0502020204030204" pitchFamily="34" charset="0"/>
                <a:cs typeface="Times New Roman" pitchFamily="18" charset="0"/>
              </a:rPr>
              <a:t> </a:t>
            </a:r>
            <a:r>
              <a:rPr lang="en-US" sz="3900" b="1" dirty="0" err="1">
                <a:latin typeface="Calibri" panose="020F0502020204030204" pitchFamily="34" charset="0"/>
                <a:cs typeface="Times New Roman" pitchFamily="18" charset="0"/>
              </a:rPr>
              <a:t>kualitati</a:t>
            </a:r>
            <a:r>
              <a:rPr lang="id-ID" sz="3900" b="1" dirty="0">
                <a:latin typeface="Calibri" panose="020F0502020204030204" pitchFamily="34" charset="0"/>
                <a:cs typeface="Times New Roman" pitchFamily="18" charset="0"/>
              </a:rPr>
              <a:t>f</a:t>
            </a:r>
          </a:p>
          <a:p>
            <a:pPr marL="0" indent="0" algn="ctr">
              <a:lnSpc>
                <a:spcPct val="150000"/>
              </a:lnSpc>
              <a:buNone/>
            </a:pPr>
            <a:endParaRPr lang="en-US" sz="3200" dirty="0">
              <a:latin typeface="Calibri" panose="020F0502020204030204" pitchFamily="34" charset="0"/>
              <a:cs typeface="Times New Roman" pitchFamily="18" charset="0"/>
            </a:endParaRPr>
          </a:p>
          <a:p>
            <a:pPr marL="0" indent="0" algn="just">
              <a:lnSpc>
                <a:spcPct val="150000"/>
              </a:lnSpc>
              <a:buNone/>
            </a:pPr>
            <a:r>
              <a:rPr lang="en-US" dirty="0" err="1">
                <a:latin typeface="Calibri" panose="020F0502020204030204" pitchFamily="34" charset="0"/>
                <a:cs typeface="Times New Roman" pitchFamily="18" charset="0"/>
              </a:rPr>
              <a:t>Tujuan</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penelitian</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kualitatif</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pada</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umumnya</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mencakup</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informasi</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tentang</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fenomena</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utama</a:t>
            </a:r>
            <a:r>
              <a:rPr lang="en-US" dirty="0">
                <a:latin typeface="Calibri" panose="020F0502020204030204" pitchFamily="34" charset="0"/>
                <a:cs typeface="Times New Roman" pitchFamily="18" charset="0"/>
              </a:rPr>
              <a:t> yang </a:t>
            </a:r>
            <a:r>
              <a:rPr lang="en-US" dirty="0" err="1">
                <a:latin typeface="Calibri" panose="020F0502020204030204" pitchFamily="34" charset="0"/>
                <a:cs typeface="Times New Roman" pitchFamily="18" charset="0"/>
              </a:rPr>
              <a:t>dieksplorasi</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dalam</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penelitian</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partisipan</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penelitian</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dan</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lokasi</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penelitian</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Tujuan</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penelitian</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kualitatif</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juga</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bisa</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menyatakan</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rancangan</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penelitian</a:t>
            </a:r>
            <a:r>
              <a:rPr lang="en-US" dirty="0">
                <a:latin typeface="Calibri" panose="020F0502020204030204" pitchFamily="34" charset="0"/>
                <a:cs typeface="Times New Roman" pitchFamily="18" charset="0"/>
              </a:rPr>
              <a:t> yang </a:t>
            </a:r>
            <a:r>
              <a:rPr lang="en-US" dirty="0" err="1">
                <a:latin typeface="Calibri" panose="020F0502020204030204" pitchFamily="34" charset="0"/>
                <a:cs typeface="Times New Roman" pitchFamily="18" charset="0"/>
              </a:rPr>
              <a:t>dipilih</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Tujuan</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ini</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ditulis</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dengan</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istilah-istilah</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teknis</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penelitian</a:t>
            </a:r>
            <a:r>
              <a:rPr lang="en-US" dirty="0">
                <a:latin typeface="Calibri" panose="020F0502020204030204" pitchFamily="34" charset="0"/>
                <a:cs typeface="Times New Roman" pitchFamily="18" charset="0"/>
              </a:rPr>
              <a:t> yang </a:t>
            </a:r>
            <a:r>
              <a:rPr lang="en-US" dirty="0" err="1">
                <a:latin typeface="Calibri" panose="020F0502020204030204" pitchFamily="34" charset="0"/>
                <a:cs typeface="Times New Roman" pitchFamily="18" charset="0"/>
              </a:rPr>
              <a:t>bersumber</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dari</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bahasa</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penelitian</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kualitatif</a:t>
            </a:r>
            <a:r>
              <a:rPr lang="en-US" dirty="0">
                <a:latin typeface="Calibri" panose="020F0502020204030204" pitchFamily="34" charset="0"/>
                <a:cs typeface="Times New Roman" pitchFamily="18" charset="0"/>
              </a:rPr>
              <a:t> </a:t>
            </a:r>
          </a:p>
        </p:txBody>
      </p:sp>
    </p:spTree>
    <p:extLst>
      <p:ext uri="{BB962C8B-B14F-4D97-AF65-F5344CB8AC3E}">
        <p14:creationId xmlns:p14="http://schemas.microsoft.com/office/powerpoint/2010/main" val="5031975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11560" y="1988840"/>
            <a:ext cx="8064896" cy="3672408"/>
          </a:xfrm>
        </p:spPr>
        <p:txBody>
          <a:bodyPr/>
          <a:lstStyle/>
          <a:p>
            <a:pPr marL="0" indent="0" algn="just">
              <a:lnSpc>
                <a:spcPct val="150000"/>
              </a:lnSpc>
              <a:buNone/>
            </a:pPr>
            <a:r>
              <a:rPr lang="id-ID" dirty="0">
                <a:latin typeface="Calibri" panose="020F0502020204030204" pitchFamily="34" charset="0"/>
                <a:cs typeface="Times New Roman" panose="02020603050405020304" pitchFamily="18" charset="0"/>
              </a:rPr>
              <a:t>Tujuan utama penelitian kualitatif adalah untuk memahami fenomena atau gejala sosial dengan lebih menitikberatkan pada gambaran yang lengkap tentang fenomena yang dikaji daripada memerincinya menjadi variabel-variabel yang saling terkait.</a:t>
            </a:r>
          </a:p>
        </p:txBody>
      </p:sp>
      <p:sp>
        <p:nvSpPr>
          <p:cNvPr id="3" name="Title 2"/>
          <p:cNvSpPr>
            <a:spLocks noGrp="1"/>
          </p:cNvSpPr>
          <p:nvPr>
            <p:ph type="title"/>
          </p:nvPr>
        </p:nvSpPr>
        <p:spPr/>
        <p:txBody>
          <a:bodyPr/>
          <a:lstStyle/>
          <a:p>
            <a:endParaRPr lang="id-ID"/>
          </a:p>
        </p:txBody>
      </p:sp>
    </p:spTree>
    <p:extLst>
      <p:ext uri="{BB962C8B-B14F-4D97-AF65-F5344CB8AC3E}">
        <p14:creationId xmlns:p14="http://schemas.microsoft.com/office/powerpoint/2010/main" val="19216600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3568" y="692696"/>
            <a:ext cx="7560840" cy="5721499"/>
          </a:xfrm>
        </p:spPr>
        <p:txBody>
          <a:bodyPr>
            <a:normAutofit/>
          </a:bodyPr>
          <a:lstStyle/>
          <a:p>
            <a:pPr marL="0" indent="0" algn="just">
              <a:lnSpc>
                <a:spcPct val="150000"/>
              </a:lnSpc>
              <a:buNone/>
            </a:pPr>
            <a:r>
              <a:rPr lang="en-US" b="1" dirty="0" err="1">
                <a:latin typeface="Calibri" panose="020F0502020204030204" pitchFamily="34" charset="0"/>
                <a:cs typeface="Times New Roman" pitchFamily="18" charset="0"/>
              </a:rPr>
              <a:t>Masalah</a:t>
            </a:r>
            <a:r>
              <a:rPr lang="en-US" b="1" dirty="0">
                <a:latin typeface="Calibri" panose="020F0502020204030204" pitchFamily="34" charset="0"/>
                <a:cs typeface="Times New Roman" pitchFamily="18" charset="0"/>
              </a:rPr>
              <a:t> </a:t>
            </a:r>
            <a:r>
              <a:rPr lang="en-US" b="1" dirty="0" err="1">
                <a:latin typeface="Calibri" panose="020F0502020204030204" pitchFamily="34" charset="0"/>
                <a:cs typeface="Times New Roman" pitchFamily="18" charset="0"/>
              </a:rPr>
              <a:t>dalam</a:t>
            </a:r>
            <a:r>
              <a:rPr lang="en-US" b="1" dirty="0">
                <a:latin typeface="Calibri" panose="020F0502020204030204" pitchFamily="34" charset="0"/>
                <a:cs typeface="Times New Roman" pitchFamily="18" charset="0"/>
              </a:rPr>
              <a:t> </a:t>
            </a:r>
            <a:r>
              <a:rPr lang="en-US" b="1" dirty="0" err="1">
                <a:latin typeface="Calibri" panose="020F0502020204030204" pitchFamily="34" charset="0"/>
                <a:cs typeface="Times New Roman" pitchFamily="18" charset="0"/>
              </a:rPr>
              <a:t>Penelitian</a:t>
            </a:r>
            <a:r>
              <a:rPr lang="en-US" b="1" dirty="0">
                <a:latin typeface="Calibri" panose="020F0502020204030204" pitchFamily="34" charset="0"/>
                <a:cs typeface="Times New Roman" pitchFamily="18" charset="0"/>
              </a:rPr>
              <a:t> </a:t>
            </a:r>
            <a:r>
              <a:rPr lang="en-US" b="1" dirty="0" err="1">
                <a:latin typeface="Calibri" panose="020F0502020204030204" pitchFamily="34" charset="0"/>
                <a:cs typeface="Times New Roman" pitchFamily="18" charset="0"/>
              </a:rPr>
              <a:t>Kualitatif</a:t>
            </a:r>
            <a:endParaRPr lang="en-US" dirty="0">
              <a:latin typeface="Calibri" panose="020F0502020204030204" pitchFamily="34" charset="0"/>
              <a:cs typeface="Times New Roman" pitchFamily="18" charset="0"/>
            </a:endParaRPr>
          </a:p>
          <a:p>
            <a:pPr marL="0" indent="0" algn="just">
              <a:lnSpc>
                <a:spcPct val="150000"/>
              </a:lnSpc>
              <a:buNone/>
            </a:pPr>
            <a:r>
              <a:rPr lang="id-ID" dirty="0">
                <a:latin typeface="Calibri" panose="020F0502020204030204" pitchFamily="34" charset="0"/>
                <a:cs typeface="Times New Roman" pitchFamily="18" charset="0"/>
              </a:rPr>
              <a:t>D</a:t>
            </a:r>
            <a:r>
              <a:rPr lang="en-US" dirty="0" err="1">
                <a:latin typeface="Calibri" panose="020F0502020204030204" pitchFamily="34" charset="0"/>
                <a:cs typeface="Times New Roman" pitchFamily="18" charset="0"/>
              </a:rPr>
              <a:t>alam</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penelitian</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kuantitatif</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masalah</a:t>
            </a:r>
            <a:r>
              <a:rPr lang="en-US" dirty="0">
                <a:latin typeface="Calibri" panose="020F0502020204030204" pitchFamily="34" charset="0"/>
                <a:cs typeface="Times New Roman" pitchFamily="18" charset="0"/>
              </a:rPr>
              <a:t>” yang </a:t>
            </a:r>
            <a:r>
              <a:rPr lang="en-US" dirty="0" err="1">
                <a:latin typeface="Calibri" panose="020F0502020204030204" pitchFamily="34" charset="0"/>
                <a:cs typeface="Times New Roman" pitchFamily="18" charset="0"/>
              </a:rPr>
              <a:t>akan</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dipecahkan</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melalui</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penelitian</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harus</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jelas</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spesifik</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dan</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dianggap</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tidak</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berubah</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tetapi</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dalam</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penelitian</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kualitatif</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masalah</a:t>
            </a:r>
            <a:r>
              <a:rPr lang="en-US" dirty="0">
                <a:latin typeface="Calibri" panose="020F0502020204030204" pitchFamily="34" charset="0"/>
                <a:cs typeface="Times New Roman" pitchFamily="18" charset="0"/>
              </a:rPr>
              <a:t>” yang </a:t>
            </a:r>
            <a:r>
              <a:rPr lang="en-US" dirty="0" err="1">
                <a:latin typeface="Calibri" panose="020F0502020204030204" pitchFamily="34" charset="0"/>
                <a:cs typeface="Times New Roman" pitchFamily="18" charset="0"/>
              </a:rPr>
              <a:t>dibawa</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oleh</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peneliti</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masih</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remang-remang</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bahkan</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gelap</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kompleks</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dan</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dinamis</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Oleh</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kaarena</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itu</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masalah</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dalam</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penelitian</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kualitatif</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masih</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bersifat</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sementara</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tentatif</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dan</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akan</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berkembang</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atau</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berganti</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setelah</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peneliti</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berada</a:t>
            </a:r>
            <a:r>
              <a:rPr lang="en-US" dirty="0">
                <a:latin typeface="Calibri" panose="020F0502020204030204" pitchFamily="34" charset="0"/>
                <a:cs typeface="Times New Roman" pitchFamily="18" charset="0"/>
              </a:rPr>
              <a:t> di </a:t>
            </a:r>
            <a:r>
              <a:rPr lang="en-US" dirty="0" err="1">
                <a:latin typeface="Calibri" panose="020F0502020204030204" pitchFamily="34" charset="0"/>
                <a:cs typeface="Times New Roman" pitchFamily="18" charset="0"/>
              </a:rPr>
              <a:t>lapangan</a:t>
            </a:r>
            <a:r>
              <a:rPr lang="en-US" dirty="0">
                <a:latin typeface="Calibri" panose="020F0502020204030204" pitchFamily="34" charset="0"/>
                <a:cs typeface="Times New Roman" pitchFamily="18" charset="0"/>
              </a:rPr>
              <a:t>.</a:t>
            </a:r>
          </a:p>
          <a:p>
            <a:pPr marL="0" indent="0">
              <a:buNone/>
            </a:pPr>
            <a:endParaRPr lang="en-US" dirty="0"/>
          </a:p>
        </p:txBody>
      </p:sp>
    </p:spTree>
    <p:extLst>
      <p:ext uri="{BB962C8B-B14F-4D97-AF65-F5344CB8AC3E}">
        <p14:creationId xmlns:p14="http://schemas.microsoft.com/office/powerpoint/2010/main" val="42449737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67544" y="332656"/>
            <a:ext cx="8229600" cy="1252728"/>
          </a:xfrm>
        </p:spPr>
        <p:txBody>
          <a:bodyPr/>
          <a:lstStyle/>
          <a:p>
            <a:r>
              <a:rPr lang="id-ID" dirty="0"/>
              <a:t>Ciri-Ciri Penelitian Kualitatif</a:t>
            </a:r>
          </a:p>
        </p:txBody>
      </p:sp>
      <p:sp>
        <p:nvSpPr>
          <p:cNvPr id="4" name="Rectangle 3"/>
          <p:cNvSpPr/>
          <p:nvPr/>
        </p:nvSpPr>
        <p:spPr>
          <a:xfrm>
            <a:off x="683568" y="1556792"/>
            <a:ext cx="2952328" cy="720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latin typeface="Times New Roman" panose="02020603050405020304" pitchFamily="18" charset="0"/>
                <a:cs typeface="Times New Roman" panose="02020603050405020304" pitchFamily="18" charset="0"/>
              </a:rPr>
              <a:t>Bersifat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deskriptif</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analitis</a:t>
            </a:r>
            <a:endParaRPr lang="id-ID" dirty="0"/>
          </a:p>
        </p:txBody>
      </p:sp>
      <p:sp>
        <p:nvSpPr>
          <p:cNvPr id="5" name="Rectangle 4"/>
          <p:cNvSpPr/>
          <p:nvPr/>
        </p:nvSpPr>
        <p:spPr>
          <a:xfrm>
            <a:off x="1475656" y="2420888"/>
            <a:ext cx="3960440" cy="10081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latin typeface="Times New Roman" panose="02020603050405020304" pitchFamily="18" charset="0"/>
                <a:cs typeface="Times New Roman" panose="02020603050405020304" pitchFamily="18" charset="0"/>
              </a:rPr>
              <a:t>Bersifat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induktif</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yaitu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peneltiian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dimulai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dari</a:t>
            </a:r>
            <a:r>
              <a:rPr lang="en-US" dirty="0">
                <a:latin typeface="Times New Roman" panose="02020603050405020304" pitchFamily="18" charset="0"/>
                <a:cs typeface="Times New Roman" panose="02020603050405020304" pitchFamily="18" charset="0"/>
              </a:rPr>
              <a:t> data </a:t>
            </a:r>
            <a:r>
              <a:rPr lang="en-US" dirty="0" err="1">
                <a:latin typeface="Times New Roman" panose="02020603050405020304" pitchFamily="18" charset="0"/>
                <a:cs typeface="Times New Roman" panose="02020603050405020304" pitchFamily="18" charset="0"/>
              </a:rPr>
              <a:t>atau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fenomena</a:t>
            </a:r>
            <a:r>
              <a:rPr lang="en-US" dirty="0">
                <a:latin typeface="Times New Roman" panose="02020603050405020304" pitchFamily="18" charset="0"/>
                <a:cs typeface="Times New Roman" panose="02020603050405020304" pitchFamily="18" charset="0"/>
              </a:rPr>
              <a:t> yang </a:t>
            </a:r>
            <a:r>
              <a:rPr lang="en-US" dirty="0" err="1">
                <a:latin typeface="Times New Roman" panose="02020603050405020304" pitchFamily="18" charset="0"/>
                <a:cs typeface="Times New Roman" panose="02020603050405020304" pitchFamily="18" charset="0"/>
              </a:rPr>
              <a:t>ada</a:t>
            </a:r>
            <a:r>
              <a:rPr lang="en-US" dirty="0">
                <a:latin typeface="Times New Roman" panose="02020603050405020304" pitchFamily="18" charset="0"/>
                <a:cs typeface="Times New Roman" panose="02020603050405020304" pitchFamily="18" charset="0"/>
              </a:rPr>
              <a:t> di </a:t>
            </a:r>
            <a:r>
              <a:rPr lang="en-US" dirty="0" err="1">
                <a:latin typeface="Times New Roman" panose="02020603050405020304" pitchFamily="18" charset="0"/>
                <a:cs typeface="Times New Roman" panose="02020603050405020304" pitchFamily="18" charset="0"/>
              </a:rPr>
              <a:t>lapangan</a:t>
            </a:r>
            <a:r>
              <a:rPr lang="en-US" dirty="0">
                <a:latin typeface="Times New Roman" panose="02020603050405020304" pitchFamily="18" charset="0"/>
                <a:cs typeface="Times New Roman" panose="02020603050405020304" pitchFamily="18" charset="0"/>
              </a:rPr>
              <a:t> yang </a:t>
            </a:r>
            <a:r>
              <a:rPr lang="en-US" dirty="0" err="1">
                <a:latin typeface="Times New Roman" panose="02020603050405020304" pitchFamily="18" charset="0"/>
                <a:cs typeface="Times New Roman" panose="02020603050405020304" pitchFamily="18" charset="0"/>
              </a:rPr>
              <a:t>kemudian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memunculkan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teori</a:t>
            </a:r>
            <a:r>
              <a:rPr lang="en-US" dirty="0">
                <a:latin typeface="Times New Roman" panose="02020603050405020304" pitchFamily="18" charset="0"/>
                <a:cs typeface="Times New Roman" panose="02020603050405020304" pitchFamily="18" charset="0"/>
              </a:rPr>
              <a:t>.</a:t>
            </a:r>
            <a:endParaRPr lang="id-ID" dirty="0"/>
          </a:p>
        </p:txBody>
      </p:sp>
      <p:sp>
        <p:nvSpPr>
          <p:cNvPr id="6" name="Rectangle 5"/>
          <p:cNvSpPr/>
          <p:nvPr/>
        </p:nvSpPr>
        <p:spPr>
          <a:xfrm>
            <a:off x="2483768" y="3645024"/>
            <a:ext cx="3600400" cy="720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latin typeface="Times New Roman" panose="02020603050405020304" pitchFamily="18" charset="0"/>
                <a:cs typeface="Times New Roman" panose="02020603050405020304" pitchFamily="18" charset="0"/>
              </a:rPr>
              <a:t>Menggunakan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teori</a:t>
            </a:r>
            <a:r>
              <a:rPr lang="en-US" dirty="0">
                <a:latin typeface="Times New Roman" panose="02020603050405020304" pitchFamily="18" charset="0"/>
                <a:cs typeface="Times New Roman" panose="02020603050405020304" pitchFamily="18" charset="0"/>
              </a:rPr>
              <a:t> yang </a:t>
            </a:r>
            <a:r>
              <a:rPr lang="en-US" dirty="0" err="1">
                <a:latin typeface="Times New Roman" panose="02020603050405020304" pitchFamily="18" charset="0"/>
                <a:cs typeface="Times New Roman" panose="02020603050405020304" pitchFamily="18" charset="0"/>
              </a:rPr>
              <a:t>sudah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sebagai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pedoman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pendukung</a:t>
            </a:r>
            <a:endParaRPr lang="id-ID" dirty="0"/>
          </a:p>
        </p:txBody>
      </p:sp>
      <p:sp>
        <p:nvSpPr>
          <p:cNvPr id="7" name="Rectangle 6"/>
          <p:cNvSpPr/>
          <p:nvPr/>
        </p:nvSpPr>
        <p:spPr>
          <a:xfrm>
            <a:off x="3203848" y="4509120"/>
            <a:ext cx="3816424" cy="8640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latin typeface="Times New Roman" panose="02020603050405020304" pitchFamily="18" charset="0"/>
                <a:cs typeface="Times New Roman" panose="02020603050405020304" pitchFamily="18" charset="0"/>
              </a:rPr>
              <a:t>Berfokus</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pada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makna</a:t>
            </a:r>
            <a:r>
              <a:rPr lang="en-US" dirty="0">
                <a:latin typeface="Times New Roman" panose="02020603050405020304" pitchFamily="18" charset="0"/>
                <a:cs typeface="Times New Roman" panose="02020603050405020304" pitchFamily="18" charset="0"/>
              </a:rPr>
              <a:t> yang </a:t>
            </a:r>
            <a:r>
              <a:rPr lang="en-US" dirty="0" err="1">
                <a:latin typeface="Times New Roman" panose="02020603050405020304" pitchFamily="18" charset="0"/>
                <a:cs typeface="Times New Roman" panose="02020603050405020304" pitchFamily="18" charset="0"/>
              </a:rPr>
              <a:t>terdapat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dalam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suatu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fenomena</a:t>
            </a:r>
            <a:r>
              <a:rPr lang="en-US" dirty="0">
                <a:latin typeface="Times New Roman" panose="02020603050405020304" pitchFamily="18" charset="0"/>
                <a:cs typeface="Times New Roman" panose="02020603050405020304" pitchFamily="18" charset="0"/>
              </a:rPr>
              <a:t> yang </a:t>
            </a:r>
            <a:r>
              <a:rPr lang="en-US" dirty="0" err="1">
                <a:latin typeface="Times New Roman" panose="02020603050405020304" pitchFamily="18" charset="0"/>
                <a:cs typeface="Times New Roman" panose="02020603050405020304" pitchFamily="18" charset="0"/>
              </a:rPr>
              <a:t>diteliti</a:t>
            </a:r>
            <a:endParaRPr lang="id-ID" dirty="0"/>
          </a:p>
        </p:txBody>
      </p:sp>
      <p:sp>
        <p:nvSpPr>
          <p:cNvPr id="8" name="Rectangle 7"/>
          <p:cNvSpPr/>
          <p:nvPr/>
        </p:nvSpPr>
        <p:spPr>
          <a:xfrm>
            <a:off x="4283968" y="5517232"/>
            <a:ext cx="3960440" cy="11521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latin typeface="Times New Roman" panose="02020603050405020304" pitchFamily="18" charset="0"/>
                <a:cs typeface="Times New Roman" panose="02020603050405020304" pitchFamily="18" charset="0"/>
              </a:rPr>
              <a:t>Mengutamakan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akan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pentingnya</a:t>
            </a:r>
            <a:r>
              <a:rPr lang="en-US" dirty="0">
                <a:latin typeface="Times New Roman" panose="02020603050405020304" pitchFamily="18" charset="0"/>
                <a:cs typeface="Times New Roman" panose="02020603050405020304" pitchFamily="18" charset="0"/>
              </a:rPr>
              <a:t> proses </a:t>
            </a:r>
            <a:r>
              <a:rPr lang="en-US" dirty="0" err="1">
                <a:latin typeface="Times New Roman" panose="02020603050405020304" pitchFamily="18" charset="0"/>
                <a:cs typeface="Times New Roman" panose="02020603050405020304" pitchFamily="18" charset="0"/>
              </a:rPr>
              <a:t>penelitian</a:t>
            </a:r>
            <a:r>
              <a:rPr lang="en-US" dirty="0">
                <a:latin typeface="Times New Roman" panose="02020603050405020304" pitchFamily="18" charset="0"/>
                <a:cs typeface="Times New Roman" panose="02020603050405020304" pitchFamily="18" charset="0"/>
              </a:rPr>
              <a:t> yang </a:t>
            </a:r>
            <a:r>
              <a:rPr lang="en-US" dirty="0" err="1">
                <a:latin typeface="Times New Roman" panose="02020603050405020304" pitchFamily="18" charset="0"/>
                <a:cs typeface="Times New Roman" panose="02020603050405020304" pitchFamily="18" charset="0"/>
              </a:rPr>
              <a:t>berjalan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bukan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semata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mengacu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pada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hasil</a:t>
            </a:r>
            <a:r>
              <a:rPr lang="en-US" dirty="0">
                <a:latin typeface="Times New Roman" panose="02020603050405020304" pitchFamily="18" charset="0"/>
                <a:cs typeface="Times New Roman" panose="02020603050405020304" pitchFamily="18" charset="0"/>
              </a:rPr>
              <a:t> yang </a:t>
            </a:r>
            <a:r>
              <a:rPr lang="en-US" dirty="0" err="1">
                <a:latin typeface="Times New Roman" panose="02020603050405020304" pitchFamily="18" charset="0"/>
                <a:cs typeface="Times New Roman" panose="02020603050405020304" pitchFamily="18" charset="0"/>
              </a:rPr>
              <a:t>ingin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dicapai</a:t>
            </a:r>
            <a:endParaRPr lang="id-ID" dirty="0"/>
          </a:p>
        </p:txBody>
      </p:sp>
      <p:sp>
        <p:nvSpPr>
          <p:cNvPr id="10" name="Curved Right Arrow 9"/>
          <p:cNvSpPr/>
          <p:nvPr/>
        </p:nvSpPr>
        <p:spPr>
          <a:xfrm rot="20766594">
            <a:off x="243393" y="1663593"/>
            <a:ext cx="360040" cy="576064"/>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solidFill>
                <a:schemeClr val="tx1"/>
              </a:solidFill>
            </a:endParaRPr>
          </a:p>
        </p:txBody>
      </p:sp>
      <p:sp>
        <p:nvSpPr>
          <p:cNvPr id="11" name="Curved Right Arrow 10"/>
          <p:cNvSpPr/>
          <p:nvPr/>
        </p:nvSpPr>
        <p:spPr>
          <a:xfrm rot="19797497">
            <a:off x="827584" y="2564904"/>
            <a:ext cx="360040" cy="720080"/>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solidFill>
                <a:schemeClr val="tx1"/>
              </a:solidFill>
            </a:endParaRPr>
          </a:p>
        </p:txBody>
      </p:sp>
      <p:sp>
        <p:nvSpPr>
          <p:cNvPr id="12" name="Curved Right Arrow 11"/>
          <p:cNvSpPr/>
          <p:nvPr/>
        </p:nvSpPr>
        <p:spPr>
          <a:xfrm rot="20012341">
            <a:off x="1694743" y="3701497"/>
            <a:ext cx="432598" cy="761864"/>
          </a:xfrm>
          <a:prstGeom prst="curvedRightArrow">
            <a:avLst>
              <a:gd name="adj1" fmla="val 25000"/>
              <a:gd name="adj2" fmla="val 74563"/>
              <a:gd name="adj3" fmla="val 25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solidFill>
                <a:schemeClr val="tx1"/>
              </a:solidFill>
            </a:endParaRPr>
          </a:p>
        </p:txBody>
      </p:sp>
      <p:sp>
        <p:nvSpPr>
          <p:cNvPr id="13" name="Curved Right Arrow 12"/>
          <p:cNvSpPr/>
          <p:nvPr/>
        </p:nvSpPr>
        <p:spPr>
          <a:xfrm rot="19415587">
            <a:off x="2405088" y="4639954"/>
            <a:ext cx="482388" cy="864096"/>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solidFill>
                <a:schemeClr val="tx1"/>
              </a:solidFill>
            </a:endParaRPr>
          </a:p>
        </p:txBody>
      </p:sp>
      <p:sp>
        <p:nvSpPr>
          <p:cNvPr id="14" name="Curved Right Arrow 13"/>
          <p:cNvSpPr/>
          <p:nvPr/>
        </p:nvSpPr>
        <p:spPr>
          <a:xfrm rot="18969963">
            <a:off x="3428557" y="5732426"/>
            <a:ext cx="556762" cy="872924"/>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solidFill>
                <a:schemeClr val="tx1"/>
              </a:solidFill>
            </a:endParaRPr>
          </a:p>
        </p:txBody>
      </p:sp>
    </p:spTree>
    <p:extLst>
      <p:ext uri="{BB962C8B-B14F-4D97-AF65-F5344CB8AC3E}">
        <p14:creationId xmlns:p14="http://schemas.microsoft.com/office/powerpoint/2010/main" val="10547045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908720"/>
            <a:ext cx="7408333" cy="5217443"/>
          </a:xfrm>
        </p:spPr>
        <p:txBody>
          <a:bodyPr/>
          <a:lstStyle/>
          <a:p>
            <a:pPr marL="0" indent="0" algn="ctr">
              <a:lnSpc>
                <a:spcPct val="150000"/>
              </a:lnSpc>
              <a:buNone/>
            </a:pPr>
            <a:r>
              <a:rPr lang="en-US" sz="3200" b="1" dirty="0" err="1">
                <a:latin typeface="Calibri" panose="020F0502020204030204" pitchFamily="34" charset="0"/>
                <a:cs typeface="Times New Roman" pitchFamily="18" charset="0"/>
              </a:rPr>
              <a:t>Jenis</a:t>
            </a:r>
            <a:r>
              <a:rPr lang="en-US" sz="3200" b="1" dirty="0">
                <a:latin typeface="Calibri" panose="020F0502020204030204" pitchFamily="34" charset="0"/>
                <a:cs typeface="Times New Roman" pitchFamily="18" charset="0"/>
              </a:rPr>
              <a:t> </a:t>
            </a:r>
            <a:r>
              <a:rPr lang="en-US" sz="3200" b="1" dirty="0" err="1">
                <a:latin typeface="Calibri" panose="020F0502020204030204" pitchFamily="34" charset="0"/>
                <a:cs typeface="Times New Roman" pitchFamily="18" charset="0"/>
              </a:rPr>
              <a:t>Penelitian</a:t>
            </a:r>
            <a:r>
              <a:rPr lang="en-US" sz="3200" b="1" dirty="0">
                <a:latin typeface="Calibri" panose="020F0502020204030204" pitchFamily="34" charset="0"/>
                <a:cs typeface="Times New Roman" pitchFamily="18" charset="0"/>
              </a:rPr>
              <a:t> </a:t>
            </a:r>
            <a:r>
              <a:rPr lang="en-US" sz="3200" b="1" dirty="0" err="1">
                <a:latin typeface="Calibri" panose="020F0502020204030204" pitchFamily="34" charset="0"/>
                <a:cs typeface="Times New Roman" pitchFamily="18" charset="0"/>
              </a:rPr>
              <a:t>Kualitatif</a:t>
            </a:r>
            <a:endParaRPr lang="en-US" sz="3200" dirty="0">
              <a:latin typeface="Calibri" panose="020F0502020204030204" pitchFamily="34" charset="0"/>
              <a:cs typeface="Times New Roman" pitchFamily="18" charset="0"/>
            </a:endParaRPr>
          </a:p>
          <a:p>
            <a:pPr marL="0" indent="0" algn="just">
              <a:lnSpc>
                <a:spcPct val="150000"/>
              </a:lnSpc>
              <a:buNone/>
            </a:pPr>
            <a:r>
              <a:rPr lang="en-US" dirty="0" err="1">
                <a:latin typeface="Calibri" panose="020F0502020204030204" pitchFamily="34" charset="0"/>
                <a:cs typeface="Times New Roman" pitchFamily="18" charset="0"/>
              </a:rPr>
              <a:t>Setelah</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memahami</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apa</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itu</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penelitian</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kualitatif</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selanjutnya</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kita</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akan</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membahas</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apa</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saja</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jenis</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penelitian</a:t>
            </a:r>
            <a:r>
              <a:rPr lang="en-US" dirty="0">
                <a:latin typeface="Calibri" panose="020F0502020204030204" pitchFamily="34" charset="0"/>
                <a:cs typeface="Times New Roman" pitchFamily="18" charset="0"/>
              </a:rPr>
              <a:t> yang </a:t>
            </a:r>
            <a:r>
              <a:rPr lang="en-US" dirty="0" err="1">
                <a:latin typeface="Calibri" panose="020F0502020204030204" pitchFamily="34" charset="0"/>
                <a:cs typeface="Times New Roman" pitchFamily="18" charset="0"/>
              </a:rPr>
              <a:t>ada</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dalam</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penelitian</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kualitatif</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Berikut</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adalah</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jenis-jenis</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penelitian</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kualitatif</a:t>
            </a:r>
            <a:r>
              <a:rPr lang="en-US" dirty="0">
                <a:latin typeface="Calibri" panose="020F0502020204030204" pitchFamily="34" charset="0"/>
                <a:cs typeface="Times New Roman" pitchFamily="18" charset="0"/>
              </a:rPr>
              <a:t> yang </a:t>
            </a:r>
            <a:r>
              <a:rPr lang="en-US" dirty="0" err="1">
                <a:latin typeface="Calibri" panose="020F0502020204030204" pitchFamily="34" charset="0"/>
                <a:cs typeface="Times New Roman" pitchFamily="18" charset="0"/>
              </a:rPr>
              <a:t>biasa</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digunakan</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dalam</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penelitian</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ilmu</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sosial</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termasuk</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ilmu</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komunikasi</a:t>
            </a:r>
            <a:endParaRPr lang="en-US" dirty="0">
              <a:latin typeface="Calibri" panose="020F0502020204030204" pitchFamily="34" charset="0"/>
              <a:cs typeface="Times New Roman" pitchFamily="18" charset="0"/>
            </a:endParaRPr>
          </a:p>
        </p:txBody>
      </p:sp>
    </p:spTree>
    <p:extLst>
      <p:ext uri="{BB962C8B-B14F-4D97-AF65-F5344CB8AC3E}">
        <p14:creationId xmlns:p14="http://schemas.microsoft.com/office/powerpoint/2010/main" val="22850856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683568" y="620688"/>
            <a:ext cx="3816424" cy="5400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Font typeface="+mj-lt"/>
              <a:buAutoNum type="arabicPeriod"/>
            </a:pPr>
            <a:r>
              <a:rPr lang="id-ID" dirty="0"/>
              <a:t>Fenomenologi </a:t>
            </a:r>
          </a:p>
          <a:p>
            <a:r>
              <a:rPr lang="id-ID" dirty="0"/>
              <a:t>Fenomenologi adalah jenis penelitian yang berorientasi pada hasil filsafat. Filsafat yang dimaksud adalah upaya peneliti menggali informasi dengan cara mencari arti, makna secara esensinya. </a:t>
            </a:r>
          </a:p>
        </p:txBody>
      </p:sp>
      <p:sp>
        <p:nvSpPr>
          <p:cNvPr id="5" name="Oval 4"/>
          <p:cNvSpPr/>
          <p:nvPr/>
        </p:nvSpPr>
        <p:spPr>
          <a:xfrm>
            <a:off x="4932040" y="980728"/>
            <a:ext cx="3888432" cy="55446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Font typeface="+mj-lt"/>
              <a:buAutoNum type="arabicPeriod" startAt="2"/>
            </a:pPr>
            <a:r>
              <a:rPr lang="id-ID" dirty="0"/>
              <a:t>Studi Kasus</a:t>
            </a:r>
          </a:p>
          <a:p>
            <a:r>
              <a:rPr lang="id-ID" dirty="0"/>
              <a:t>Metode kasus salah satu penelitian yang memfokuskan diri meneliti latar belakang, interaksi dan kondisi masyarakat tertentu. Digunakan untuk meneliti sebuah peristwa, kegiatan, atau program di sebuah kelompok individu tertentu.</a:t>
            </a:r>
          </a:p>
        </p:txBody>
      </p:sp>
      <p:sp>
        <p:nvSpPr>
          <p:cNvPr id="7" name="Down Arrow 6"/>
          <p:cNvSpPr/>
          <p:nvPr/>
        </p:nvSpPr>
        <p:spPr>
          <a:xfrm>
            <a:off x="4067944" y="260648"/>
            <a:ext cx="1224136" cy="79208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Tree>
    <p:extLst>
      <p:ext uri="{BB962C8B-B14F-4D97-AF65-F5344CB8AC3E}">
        <p14:creationId xmlns:p14="http://schemas.microsoft.com/office/powerpoint/2010/main" val="3318620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323528" y="1196752"/>
            <a:ext cx="4104456" cy="55446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Font typeface="+mj-lt"/>
              <a:buAutoNum type="arabicPeriod" startAt="3"/>
            </a:pPr>
            <a:r>
              <a:rPr lang="id-ID" dirty="0"/>
              <a:t>Metode Teori Dasar</a:t>
            </a:r>
          </a:p>
          <a:p>
            <a:r>
              <a:rPr lang="id-ID" dirty="0"/>
              <a:t>Metode teori dasar lebih akrab disebut dengan grounded theory. Teori ini lebih sering digunakan untuk kasus penelitian yang ingin menguatkan dasar teori yang sudah ada. Teknik pengumpulan data yang digunakan menggunakan studi lapangan, observasi, dan bisa juga melihat situasi yang telah didasarkan pada penilaian.</a:t>
            </a:r>
          </a:p>
        </p:txBody>
      </p:sp>
      <p:sp>
        <p:nvSpPr>
          <p:cNvPr id="5" name="Oval 4"/>
          <p:cNvSpPr/>
          <p:nvPr/>
        </p:nvSpPr>
        <p:spPr>
          <a:xfrm>
            <a:off x="5220072" y="692696"/>
            <a:ext cx="3456384" cy="55446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Font typeface="+mj-lt"/>
              <a:buAutoNum type="arabicPeriod" startAt="4"/>
            </a:pPr>
            <a:r>
              <a:rPr lang="id-ID" dirty="0"/>
              <a:t>Etnografi </a:t>
            </a:r>
          </a:p>
          <a:p>
            <a:r>
              <a:rPr lang="id-ID" dirty="0"/>
              <a:t>Sesuai dengan namanya etnografi itu sendiri memiliki dua konsep dasar yang dapat dijadikan sebagai pijakan penelitian. Digunakan untuk penelitian yang ingin mengetahui fungsi bahasa dalam sebuah kelompok atau sekedar ingin meneliti tentang cara hidup.</a:t>
            </a:r>
            <a:endParaRPr lang="en-US" dirty="0"/>
          </a:p>
        </p:txBody>
      </p:sp>
      <p:sp>
        <p:nvSpPr>
          <p:cNvPr id="6" name="Down Arrow 5"/>
          <p:cNvSpPr/>
          <p:nvPr/>
        </p:nvSpPr>
        <p:spPr>
          <a:xfrm>
            <a:off x="3923928" y="260648"/>
            <a:ext cx="1584176" cy="86409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Tree>
    <p:extLst>
      <p:ext uri="{BB962C8B-B14F-4D97-AF65-F5344CB8AC3E}">
        <p14:creationId xmlns:p14="http://schemas.microsoft.com/office/powerpoint/2010/main" val="17187128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id-ID"/>
          </a:p>
        </p:txBody>
      </p:sp>
      <p:sp>
        <p:nvSpPr>
          <p:cNvPr id="4" name="Oval 3"/>
          <p:cNvSpPr/>
          <p:nvPr/>
        </p:nvSpPr>
        <p:spPr>
          <a:xfrm>
            <a:off x="1403648" y="2132856"/>
            <a:ext cx="6192688" cy="381642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Font typeface="+mj-lt"/>
              <a:buAutoNum type="arabicPeriod" startAt="5"/>
            </a:pPr>
            <a:r>
              <a:rPr lang="id-ID" dirty="0"/>
              <a:t>Metode Histori</a:t>
            </a:r>
          </a:p>
          <a:p>
            <a:r>
              <a:rPr lang="id-ID" dirty="0"/>
              <a:t>Sesuai dengan namanya, jenis metode historis salah satu metode penelitian yang memfokuskan pada peristiwa masa lalu. Bisa juga diterapkan untuk meneliti sebuah rekonstruksi masa lalu.</a:t>
            </a:r>
          </a:p>
        </p:txBody>
      </p:sp>
      <p:sp>
        <p:nvSpPr>
          <p:cNvPr id="7" name="Right Arrow 6"/>
          <p:cNvSpPr/>
          <p:nvPr/>
        </p:nvSpPr>
        <p:spPr>
          <a:xfrm>
            <a:off x="395536" y="3501008"/>
            <a:ext cx="936104" cy="7920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Tree>
    <p:extLst>
      <p:ext uri="{BB962C8B-B14F-4D97-AF65-F5344CB8AC3E}">
        <p14:creationId xmlns:p14="http://schemas.microsoft.com/office/powerpoint/2010/main" val="32781018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1556792"/>
            <a:ext cx="7408333" cy="4569371"/>
          </a:xfrm>
        </p:spPr>
        <p:txBody>
          <a:bodyPr/>
          <a:lstStyle/>
          <a:p>
            <a:r>
              <a:rPr lang="id-ID" dirty="0"/>
              <a:t>Menungkap gejala tentang permasalaan yang akan diteliti.</a:t>
            </a:r>
          </a:p>
          <a:p>
            <a:r>
              <a:rPr lang="id-ID" dirty="0"/>
              <a:t>Pengjian epindensi-epindensi data induktif yang menggambarkan adanya kesenjangan antara harapan dan kenyataan.</a:t>
            </a:r>
          </a:p>
          <a:p>
            <a:r>
              <a:rPr lang="id-ID" dirty="0"/>
              <a:t>Mengemukakan alasan penting dan layaknya masalah untuk diteliti.</a:t>
            </a:r>
          </a:p>
        </p:txBody>
      </p:sp>
      <p:sp>
        <p:nvSpPr>
          <p:cNvPr id="3" name="Title 2"/>
          <p:cNvSpPr>
            <a:spLocks noGrp="1"/>
          </p:cNvSpPr>
          <p:nvPr>
            <p:ph type="title"/>
          </p:nvPr>
        </p:nvSpPr>
        <p:spPr/>
        <p:txBody>
          <a:bodyPr/>
          <a:lstStyle/>
          <a:p>
            <a:r>
              <a:rPr lang="id-ID" dirty="0"/>
              <a:t>Prinsip Penelitian Kualitatif</a:t>
            </a:r>
          </a:p>
        </p:txBody>
      </p:sp>
    </p:spTree>
    <p:extLst>
      <p:ext uri="{BB962C8B-B14F-4D97-AF65-F5344CB8AC3E}">
        <p14:creationId xmlns:p14="http://schemas.microsoft.com/office/powerpoint/2010/main" val="6364598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id-ID" dirty="0"/>
              <a:t>Kuantitatif vs Kualitatif</a:t>
            </a:r>
          </a:p>
        </p:txBody>
      </p:sp>
      <p:sp>
        <p:nvSpPr>
          <p:cNvPr id="4" name="Rounded Rectangle 3"/>
          <p:cNvSpPr/>
          <p:nvPr/>
        </p:nvSpPr>
        <p:spPr>
          <a:xfrm>
            <a:off x="3491880" y="1484784"/>
            <a:ext cx="2088232" cy="57606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dirty="0"/>
              <a:t>Penelitian </a:t>
            </a:r>
          </a:p>
        </p:txBody>
      </p:sp>
      <p:sp>
        <p:nvSpPr>
          <p:cNvPr id="5" name="Rectangle 4"/>
          <p:cNvSpPr/>
          <p:nvPr/>
        </p:nvSpPr>
        <p:spPr>
          <a:xfrm>
            <a:off x="1547664" y="2492896"/>
            <a:ext cx="2232248" cy="720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dirty="0"/>
              <a:t>Kuantitatif </a:t>
            </a:r>
          </a:p>
        </p:txBody>
      </p:sp>
      <p:sp>
        <p:nvSpPr>
          <p:cNvPr id="7" name="Rectangle 6"/>
          <p:cNvSpPr/>
          <p:nvPr/>
        </p:nvSpPr>
        <p:spPr>
          <a:xfrm>
            <a:off x="5508104" y="2492896"/>
            <a:ext cx="2232248" cy="720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dirty="0"/>
              <a:t>Kualitatif </a:t>
            </a:r>
          </a:p>
        </p:txBody>
      </p:sp>
      <p:sp>
        <p:nvSpPr>
          <p:cNvPr id="8" name="Rounded Rectangle 7"/>
          <p:cNvSpPr/>
          <p:nvPr/>
        </p:nvSpPr>
        <p:spPr>
          <a:xfrm>
            <a:off x="611560" y="3645024"/>
            <a:ext cx="3528392" cy="19442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ctr">
              <a:buFont typeface="Arial" panose="020B0604020202020204" pitchFamily="34" charset="0"/>
              <a:buChar char="•"/>
            </a:pPr>
            <a:r>
              <a:rPr lang="id-ID" dirty="0"/>
              <a:t>Mengukur tingkat kejadian</a:t>
            </a:r>
          </a:p>
          <a:p>
            <a:pPr marL="285750" indent="-285750" algn="ctr">
              <a:buFont typeface="Arial" panose="020B0604020202020204" pitchFamily="34" charset="0"/>
              <a:buChar char="•"/>
            </a:pPr>
            <a:r>
              <a:rPr lang="id-ID" dirty="0"/>
              <a:t>Mengukur berapa banyak</a:t>
            </a:r>
          </a:p>
          <a:p>
            <a:pPr marL="285750" indent="-285750" algn="ctr">
              <a:buFont typeface="Arial" panose="020B0604020202020204" pitchFamily="34" charset="0"/>
              <a:buChar char="•"/>
            </a:pPr>
            <a:r>
              <a:rPr lang="id-ID" dirty="0"/>
              <a:t>Bertujuan untuk pembuktian</a:t>
            </a:r>
          </a:p>
          <a:p>
            <a:pPr marL="285750" indent="-285750" algn="ctr">
              <a:buFont typeface="Arial" panose="020B0604020202020204" pitchFamily="34" charset="0"/>
              <a:buChar char="•"/>
            </a:pPr>
            <a:r>
              <a:rPr lang="id-ID" dirty="0"/>
              <a:t>Deskripsi </a:t>
            </a:r>
          </a:p>
        </p:txBody>
      </p:sp>
      <p:sp>
        <p:nvSpPr>
          <p:cNvPr id="11" name="Rounded Rectangle 10"/>
          <p:cNvSpPr/>
          <p:nvPr/>
        </p:nvSpPr>
        <p:spPr>
          <a:xfrm>
            <a:off x="5220072" y="3645024"/>
            <a:ext cx="3528392" cy="23042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ctr">
              <a:buFont typeface="Arial" panose="020B0604020202020204" pitchFamily="34" charset="0"/>
              <a:buChar char="•"/>
            </a:pPr>
            <a:r>
              <a:rPr lang="id-ID" dirty="0"/>
              <a:t>Menggali ingormasi secara mendalam</a:t>
            </a:r>
          </a:p>
          <a:p>
            <a:pPr marL="285750" indent="-285750" algn="ctr">
              <a:buFont typeface="Arial" panose="020B0604020202020204" pitchFamily="34" charset="0"/>
              <a:buChar char="•"/>
            </a:pPr>
            <a:r>
              <a:rPr lang="id-ID" dirty="0"/>
              <a:t>Mengetahui alasan (mengapa)</a:t>
            </a:r>
          </a:p>
          <a:p>
            <a:pPr marL="285750" indent="-285750" algn="ctr">
              <a:buFont typeface="Arial" panose="020B0604020202020204" pitchFamily="34" charset="0"/>
              <a:buChar char="•"/>
            </a:pPr>
            <a:r>
              <a:rPr lang="id-ID" dirty="0"/>
              <a:t>Eksplorasi</a:t>
            </a:r>
          </a:p>
          <a:p>
            <a:pPr marL="285750" indent="-285750" algn="ctr">
              <a:buFont typeface="Arial" panose="020B0604020202020204" pitchFamily="34" charset="0"/>
              <a:buChar char="•"/>
            </a:pPr>
            <a:r>
              <a:rPr lang="id-ID" dirty="0"/>
              <a:t>Discovery</a:t>
            </a:r>
          </a:p>
          <a:p>
            <a:pPr marL="285750" indent="-285750" algn="ctr">
              <a:buFont typeface="Arial" panose="020B0604020202020204" pitchFamily="34" charset="0"/>
              <a:buChar char="•"/>
            </a:pPr>
            <a:r>
              <a:rPr lang="id-ID" dirty="0"/>
              <a:t>Deskripsi</a:t>
            </a:r>
          </a:p>
          <a:p>
            <a:pPr marL="285750" indent="-285750" algn="ctr">
              <a:buFont typeface="Arial" panose="020B0604020202020204" pitchFamily="34" charset="0"/>
              <a:buChar char="•"/>
            </a:pPr>
            <a:r>
              <a:rPr lang="id-ID" dirty="0"/>
              <a:t>Insight terhadap tindakan</a:t>
            </a:r>
          </a:p>
        </p:txBody>
      </p:sp>
      <p:cxnSp>
        <p:nvCxnSpPr>
          <p:cNvPr id="13" name="Straight Arrow Connector 12"/>
          <p:cNvCxnSpPr>
            <a:stCxn id="4" idx="2"/>
            <a:endCxn id="4" idx="2"/>
          </p:cNvCxnSpPr>
          <p:nvPr/>
        </p:nvCxnSpPr>
        <p:spPr>
          <a:xfrm>
            <a:off x="4535996" y="2060848"/>
            <a:ext cx="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a:stCxn id="4" idx="2"/>
            <a:endCxn id="5" idx="0"/>
          </p:cNvCxnSpPr>
          <p:nvPr/>
        </p:nvCxnSpPr>
        <p:spPr>
          <a:xfrm flipH="1">
            <a:off x="2663788" y="2060848"/>
            <a:ext cx="1872208" cy="43204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a:stCxn id="4" idx="2"/>
            <a:endCxn id="7" idx="0"/>
          </p:cNvCxnSpPr>
          <p:nvPr/>
        </p:nvCxnSpPr>
        <p:spPr>
          <a:xfrm>
            <a:off x="4535996" y="2060848"/>
            <a:ext cx="2088232" cy="43204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a:stCxn id="5" idx="2"/>
            <a:endCxn id="8" idx="0"/>
          </p:cNvCxnSpPr>
          <p:nvPr/>
        </p:nvCxnSpPr>
        <p:spPr>
          <a:xfrm flipH="1">
            <a:off x="2375756" y="3212976"/>
            <a:ext cx="288032" cy="43204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a:stCxn id="7" idx="2"/>
            <a:endCxn id="11" idx="0"/>
          </p:cNvCxnSpPr>
          <p:nvPr/>
        </p:nvCxnSpPr>
        <p:spPr>
          <a:xfrm>
            <a:off x="6624228" y="3212976"/>
            <a:ext cx="360040" cy="43204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49945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620688"/>
            <a:ext cx="8568952" cy="5832648"/>
          </a:xfrm>
        </p:spPr>
        <p:txBody>
          <a:bodyPr>
            <a:normAutofit/>
          </a:bodyPr>
          <a:lstStyle/>
          <a:p>
            <a:pPr marL="0" indent="0" algn="ctr">
              <a:buNone/>
            </a:pPr>
            <a:r>
              <a:rPr lang="en-US" sz="4400" dirty="0" err="1"/>
              <a:t>Pengertian</a:t>
            </a:r>
            <a:r>
              <a:rPr lang="en-US" dirty="0"/>
              <a:t> </a:t>
            </a:r>
            <a:endParaRPr lang="id-ID" dirty="0"/>
          </a:p>
          <a:p>
            <a:pPr marL="0" indent="0" algn="ctr">
              <a:buNone/>
            </a:pPr>
            <a:endParaRPr lang="id-ID" dirty="0"/>
          </a:p>
          <a:p>
            <a:pPr marL="0" indent="0" algn="ctr">
              <a:buNone/>
            </a:pPr>
            <a:r>
              <a:rPr lang="id-ID" dirty="0" err="1">
                <a:latin typeface="Calibri" panose="020F0502020204030204" pitchFamily="34" charset="0"/>
                <a:cs typeface="Times New Roman" panose="02020603050405020304" pitchFamily="18" charset="0"/>
              </a:rPr>
              <a:t>M</a:t>
            </a:r>
            <a:r>
              <a:rPr lang="en-US" dirty="0" err="1">
                <a:latin typeface="Calibri" panose="020F0502020204030204" pitchFamily="34" charset="0"/>
                <a:cs typeface="Times New Roman" panose="02020603050405020304" pitchFamily="18" charset="0"/>
              </a:rPr>
              <a:t>etode</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Penelitian</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kualitatif</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merupakan</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suatu</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strategi</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inquiri</a:t>
            </a:r>
            <a:r>
              <a:rPr lang="en-US" dirty="0">
                <a:latin typeface="Calibri" panose="020F0502020204030204" pitchFamily="34" charset="0"/>
                <a:cs typeface="Times New Roman" panose="02020603050405020304" pitchFamily="18" charset="0"/>
              </a:rPr>
              <a:t> yang </a:t>
            </a:r>
            <a:r>
              <a:rPr lang="en-US" dirty="0" err="1">
                <a:latin typeface="Calibri" panose="020F0502020204030204" pitchFamily="34" charset="0"/>
                <a:cs typeface="Times New Roman" panose="02020603050405020304" pitchFamily="18" charset="0"/>
              </a:rPr>
              <a:t>menekankan</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pencarian</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makna</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pengertian</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konsep</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karakteristik</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gejala</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simbol</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maupun</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deskripsi</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tentang</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suatu</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fenomena</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fokus</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dan</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multimetoda</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bersifat</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alami</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dan</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holistik</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mengutamakan</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kualitas</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menggunakan</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beberapa</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cara</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serta</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disajikan</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secara</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naratif</a:t>
            </a:r>
            <a:r>
              <a:rPr lang="en-US" dirty="0">
                <a:latin typeface="Calibri" panose="020F0502020204030204" pitchFamily="34" charset="0"/>
                <a:cs typeface="Times New Roman" panose="02020603050405020304" pitchFamily="18" charset="0"/>
              </a:rPr>
              <a:t>. Dari </a:t>
            </a:r>
            <a:r>
              <a:rPr lang="en-US" dirty="0" err="1">
                <a:latin typeface="Calibri" panose="020F0502020204030204" pitchFamily="34" charset="0"/>
                <a:cs typeface="Times New Roman" panose="02020603050405020304" pitchFamily="18" charset="0"/>
              </a:rPr>
              <a:t>sisi</a:t>
            </a:r>
            <a:r>
              <a:rPr lang="en-US" dirty="0">
                <a:latin typeface="Calibri" panose="020F0502020204030204" pitchFamily="34" charset="0"/>
                <a:cs typeface="Times New Roman" panose="02020603050405020304" pitchFamily="18" charset="0"/>
              </a:rPr>
              <a:t> lain </a:t>
            </a:r>
            <a:r>
              <a:rPr lang="en-US" dirty="0" err="1">
                <a:latin typeface="Calibri" panose="020F0502020204030204" pitchFamily="34" charset="0"/>
                <a:cs typeface="Times New Roman" panose="02020603050405020304" pitchFamily="18" charset="0"/>
              </a:rPr>
              <a:t>dan</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secara</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sederhana</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dapat</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dikatakan</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bahwa</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tujuan</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penelitian</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kualitatif</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adalah</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untuk</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menemukan</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jawaban</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terhadap</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suatu</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fenomena</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atau</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pertanyaan</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melalui</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aplikasi</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prosedur</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ilmiah</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secara</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sistematis</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dengan</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menggunakan</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pendekatan</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kualitatif</a:t>
            </a:r>
            <a:endParaRPr lang="en-US"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77523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id-ID" dirty="0"/>
              <a:t>Persamaan Penelitian Kualitatf dan Kuantitatif</a:t>
            </a:r>
          </a:p>
        </p:txBody>
      </p:sp>
      <p:sp>
        <p:nvSpPr>
          <p:cNvPr id="4" name="Rectangle 3"/>
          <p:cNvSpPr/>
          <p:nvPr/>
        </p:nvSpPr>
        <p:spPr>
          <a:xfrm>
            <a:off x="1259632" y="2132856"/>
            <a:ext cx="2016224"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dirty="0"/>
              <a:t>Inferensi </a:t>
            </a:r>
          </a:p>
        </p:txBody>
      </p:sp>
      <p:sp>
        <p:nvSpPr>
          <p:cNvPr id="5" name="Rectangle 4"/>
          <p:cNvSpPr/>
          <p:nvPr/>
        </p:nvSpPr>
        <p:spPr>
          <a:xfrm>
            <a:off x="5940152" y="2132856"/>
            <a:ext cx="1944216"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dirty="0"/>
              <a:t>Keterbukaan </a:t>
            </a:r>
          </a:p>
        </p:txBody>
      </p:sp>
      <p:sp>
        <p:nvSpPr>
          <p:cNvPr id="6" name="Rounded Rectangle 5"/>
          <p:cNvSpPr/>
          <p:nvPr/>
        </p:nvSpPr>
        <p:spPr>
          <a:xfrm>
            <a:off x="755576" y="3068960"/>
            <a:ext cx="3024336" cy="201622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dirty="0"/>
              <a:t>Melibatkan inferensi detil-detil pengamatan empiris ke suatu kesimpulan umum.</a:t>
            </a:r>
          </a:p>
        </p:txBody>
      </p:sp>
      <p:sp>
        <p:nvSpPr>
          <p:cNvPr id="7" name="Rounded Rectangle 6"/>
          <p:cNvSpPr/>
          <p:nvPr/>
        </p:nvSpPr>
        <p:spPr>
          <a:xfrm>
            <a:off x="5508104" y="3068960"/>
            <a:ext cx="2808312" cy="201622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dirty="0"/>
              <a:t>Menerapkan metode pengumpulan data yang sistematis dan terbuka hingga bisa dinilai pihak lain.</a:t>
            </a:r>
          </a:p>
        </p:txBody>
      </p:sp>
      <p:cxnSp>
        <p:nvCxnSpPr>
          <p:cNvPr id="9" name="Straight Arrow Connector 8"/>
          <p:cNvCxnSpPr>
            <a:stCxn id="4" idx="2"/>
            <a:endCxn id="6" idx="0"/>
          </p:cNvCxnSpPr>
          <p:nvPr/>
        </p:nvCxnSpPr>
        <p:spPr>
          <a:xfrm>
            <a:off x="2267744" y="2564904"/>
            <a:ext cx="0" cy="50405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a:stCxn id="5" idx="2"/>
            <a:endCxn id="7" idx="0"/>
          </p:cNvCxnSpPr>
          <p:nvPr/>
        </p:nvCxnSpPr>
        <p:spPr>
          <a:xfrm>
            <a:off x="6912260" y="2564904"/>
            <a:ext cx="0" cy="50405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579657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763688" y="2204864"/>
            <a:ext cx="2016224" cy="5040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dirty="0"/>
              <a:t>Perbandingan </a:t>
            </a:r>
          </a:p>
        </p:txBody>
      </p:sp>
      <p:sp>
        <p:nvSpPr>
          <p:cNvPr id="5" name="Rectangle 4"/>
          <p:cNvSpPr/>
          <p:nvPr/>
        </p:nvSpPr>
        <p:spPr>
          <a:xfrm>
            <a:off x="5796136" y="2204864"/>
            <a:ext cx="2016224" cy="5760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dirty="0"/>
              <a:t>Koreksi </a:t>
            </a:r>
          </a:p>
        </p:txBody>
      </p:sp>
      <p:sp>
        <p:nvSpPr>
          <p:cNvPr id="6" name="Rounded Rectangle 5"/>
          <p:cNvSpPr/>
          <p:nvPr/>
        </p:nvSpPr>
        <p:spPr>
          <a:xfrm>
            <a:off x="1331640" y="3140968"/>
            <a:ext cx="2880320" cy="158417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dirty="0"/>
              <a:t>Membandingkan data, mencari kesamaan dan perbedaan untuk menemukan pola tertentu pada data.</a:t>
            </a:r>
          </a:p>
        </p:txBody>
      </p:sp>
      <p:sp>
        <p:nvSpPr>
          <p:cNvPr id="7" name="Rounded Rectangle 6"/>
          <p:cNvSpPr/>
          <p:nvPr/>
        </p:nvSpPr>
        <p:spPr>
          <a:xfrm>
            <a:off x="5436096" y="3212976"/>
            <a:ext cx="2736304" cy="158417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dirty="0"/>
              <a:t>Menggunakan prosedur untuk menghindari kesalahan analisis dan penarikan inferensi.</a:t>
            </a:r>
          </a:p>
        </p:txBody>
      </p:sp>
      <p:sp>
        <p:nvSpPr>
          <p:cNvPr id="8" name="Down Arrow 7"/>
          <p:cNvSpPr/>
          <p:nvPr/>
        </p:nvSpPr>
        <p:spPr>
          <a:xfrm>
            <a:off x="3995936" y="332656"/>
            <a:ext cx="1296144" cy="86409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cxnSp>
        <p:nvCxnSpPr>
          <p:cNvPr id="10" name="Straight Arrow Connector 9"/>
          <p:cNvCxnSpPr>
            <a:stCxn id="4" idx="2"/>
            <a:endCxn id="6" idx="0"/>
          </p:cNvCxnSpPr>
          <p:nvPr/>
        </p:nvCxnSpPr>
        <p:spPr>
          <a:xfrm>
            <a:off x="2771800" y="2708920"/>
            <a:ext cx="0" cy="43204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a:stCxn id="5" idx="2"/>
            <a:endCxn id="7" idx="0"/>
          </p:cNvCxnSpPr>
          <p:nvPr/>
        </p:nvCxnSpPr>
        <p:spPr>
          <a:xfrm>
            <a:off x="6804248" y="2780928"/>
            <a:ext cx="0" cy="43204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439576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67544" y="2204864"/>
            <a:ext cx="8229600" cy="3018664"/>
          </a:xfrm>
        </p:spPr>
        <p:txBody>
          <a:bodyPr>
            <a:normAutofit/>
          </a:bodyPr>
          <a:lstStyle/>
          <a:p>
            <a:r>
              <a:rPr lang="id-ID" b="1" dirty="0">
                <a:solidFill>
                  <a:schemeClr val="tx2"/>
                </a:solidFill>
                <a:latin typeface="Algerian" panose="04020705040A02060702" pitchFamily="82" charset="0"/>
              </a:rPr>
              <a:t>Terima Kasih </a:t>
            </a:r>
            <a:r>
              <a:rPr lang="id-ID" b="1" dirty="0">
                <a:solidFill>
                  <a:schemeClr val="tx2"/>
                </a:solidFill>
                <a:latin typeface="Algerian" panose="04020705040A02060702" pitchFamily="82" charset="0"/>
                <a:sym typeface="Wingdings" panose="05000000000000000000" pitchFamily="2" charset="2"/>
              </a:rPr>
              <a:t></a:t>
            </a:r>
            <a:endParaRPr lang="id-ID" b="1" dirty="0">
              <a:solidFill>
                <a:schemeClr val="tx2"/>
              </a:solidFill>
              <a:latin typeface="Algerian" panose="04020705040A02060702" pitchFamily="82" charset="0"/>
            </a:endParaRPr>
          </a:p>
        </p:txBody>
      </p:sp>
    </p:spTree>
    <p:extLst>
      <p:ext uri="{BB962C8B-B14F-4D97-AF65-F5344CB8AC3E}">
        <p14:creationId xmlns:p14="http://schemas.microsoft.com/office/powerpoint/2010/main" val="7398350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060848"/>
            <a:ext cx="7408333" cy="4608512"/>
          </a:xfrm>
        </p:spPr>
        <p:txBody>
          <a:bodyPr/>
          <a:lstStyle/>
          <a:p>
            <a:pPr marL="0" indent="0" algn="just">
              <a:buNone/>
            </a:pPr>
            <a:r>
              <a:rPr lang="en-US" dirty="0" err="1">
                <a:latin typeface="Calibri" panose="020F0502020204030204" pitchFamily="34" charset="0"/>
                <a:cs typeface="Times New Roman" panose="02020603050405020304" pitchFamily="18" charset="0"/>
              </a:rPr>
              <a:t>Menurut</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Sugiyono</a:t>
            </a:r>
            <a:r>
              <a:rPr lang="en-US" dirty="0">
                <a:latin typeface="Calibri" panose="020F0502020204030204" pitchFamily="34" charset="0"/>
                <a:cs typeface="Times New Roman" panose="02020603050405020304" pitchFamily="18" charset="0"/>
              </a:rPr>
              <a:t> (2013:7) </a:t>
            </a:r>
            <a:r>
              <a:rPr lang="en-US" dirty="0" err="1">
                <a:latin typeface="Calibri" panose="020F0502020204030204" pitchFamily="34" charset="0"/>
                <a:cs typeface="Times New Roman" panose="02020603050405020304" pitchFamily="18" charset="0"/>
              </a:rPr>
              <a:t>Metode</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penelitian</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kualitatif</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dinamakan</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sebagai</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metode</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baru</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karena</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popularitasnya</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belum</a:t>
            </a:r>
            <a:r>
              <a:rPr lang="en-US" dirty="0">
                <a:latin typeface="Calibri" panose="020F0502020204030204" pitchFamily="34" charset="0"/>
                <a:cs typeface="Times New Roman" panose="02020603050405020304" pitchFamily="18" charset="0"/>
              </a:rPr>
              <a:t> lama, </a:t>
            </a:r>
            <a:r>
              <a:rPr lang="en-US" dirty="0" err="1">
                <a:latin typeface="Calibri" panose="020F0502020204030204" pitchFamily="34" charset="0"/>
                <a:cs typeface="Times New Roman" panose="02020603050405020304" pitchFamily="18" charset="0"/>
              </a:rPr>
              <a:t>dinamakan</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postpositivistik</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karena</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berlandaskan</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pada</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filsafat</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postpositivisme</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Metode</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ini</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disebut</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juga</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sebagai</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metode</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artistik</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karena</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penelitian</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lebih</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bersifat</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sebi</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kurang</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terpola</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dan</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disebut</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sebagai</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metode</a:t>
            </a:r>
            <a:r>
              <a:rPr lang="en-US" dirty="0">
                <a:latin typeface="Calibri" panose="020F0502020204030204" pitchFamily="34" charset="0"/>
                <a:cs typeface="Times New Roman" panose="02020603050405020304" pitchFamily="18" charset="0"/>
              </a:rPr>
              <a:t> interpretive </a:t>
            </a:r>
            <a:r>
              <a:rPr lang="en-US" dirty="0" err="1">
                <a:latin typeface="Calibri" panose="020F0502020204030204" pitchFamily="34" charset="0"/>
                <a:cs typeface="Times New Roman" panose="02020603050405020304" pitchFamily="18" charset="0"/>
              </a:rPr>
              <a:t>karena</a:t>
            </a:r>
            <a:r>
              <a:rPr lang="en-US" dirty="0">
                <a:latin typeface="Calibri" panose="020F0502020204030204" pitchFamily="34" charset="0"/>
                <a:cs typeface="Times New Roman" panose="02020603050405020304" pitchFamily="18" charset="0"/>
              </a:rPr>
              <a:t> data </a:t>
            </a:r>
            <a:r>
              <a:rPr lang="en-US" dirty="0" err="1">
                <a:latin typeface="Calibri" panose="020F0502020204030204" pitchFamily="34" charset="0"/>
                <a:cs typeface="Times New Roman" panose="02020603050405020304" pitchFamily="18" charset="0"/>
              </a:rPr>
              <a:t>hasil</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penelitian</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lebih</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berkenaan</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dengan</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interpretasi</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terhadap</a:t>
            </a:r>
            <a:r>
              <a:rPr lang="en-US" dirty="0">
                <a:latin typeface="Calibri" panose="020F0502020204030204" pitchFamily="34" charset="0"/>
                <a:cs typeface="Times New Roman" panose="02020603050405020304" pitchFamily="18" charset="0"/>
              </a:rPr>
              <a:t> data yang </a:t>
            </a:r>
            <a:r>
              <a:rPr lang="en-US" dirty="0" err="1">
                <a:latin typeface="Calibri" panose="020F0502020204030204" pitchFamily="34" charset="0"/>
                <a:cs typeface="Times New Roman" panose="02020603050405020304" pitchFamily="18" charset="0"/>
              </a:rPr>
              <a:t>ditemukan</a:t>
            </a:r>
            <a:r>
              <a:rPr lang="en-US" dirty="0">
                <a:latin typeface="Calibri" panose="020F0502020204030204" pitchFamily="34" charset="0"/>
                <a:cs typeface="Times New Roman" panose="02020603050405020304" pitchFamily="18" charset="0"/>
              </a:rPr>
              <a:t> di </a:t>
            </a:r>
            <a:r>
              <a:rPr lang="en-US" dirty="0" err="1">
                <a:latin typeface="Calibri" panose="020F0502020204030204" pitchFamily="34" charset="0"/>
                <a:cs typeface="Times New Roman" panose="02020603050405020304" pitchFamily="18" charset="0"/>
              </a:rPr>
              <a:t>lapangan</a:t>
            </a:r>
            <a:r>
              <a:rPr lang="en-US" dirty="0">
                <a:latin typeface="Calibri" panose="020F0502020204030204" pitchFamily="34" charset="0"/>
                <a:cs typeface="Times New Roman" panose="02020603050405020304" pitchFamily="18" charset="0"/>
              </a:rPr>
              <a:t>.</a:t>
            </a:r>
          </a:p>
          <a:p>
            <a:pPr marL="0" indent="0" algn="ctr">
              <a:buNone/>
            </a:pPr>
            <a:endParaRPr lang="en-US"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101484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908720"/>
            <a:ext cx="7408333" cy="5760639"/>
          </a:xfrm>
        </p:spPr>
        <p:txBody>
          <a:bodyPr>
            <a:normAutofit/>
          </a:bodyPr>
          <a:lstStyle/>
          <a:p>
            <a:pPr marL="0" indent="0" algn="ctr">
              <a:buNone/>
            </a:pPr>
            <a:r>
              <a:rPr lang="en-US" sz="3600" b="1" dirty="0" err="1">
                <a:latin typeface="Calibri" panose="020F0502020204030204" pitchFamily="34" charset="0"/>
                <a:cs typeface="Times New Roman" panose="02020603050405020304" pitchFamily="18" charset="0"/>
              </a:rPr>
              <a:t>Karakteristik</a:t>
            </a:r>
            <a:r>
              <a:rPr lang="en-US" sz="3600" b="1" dirty="0">
                <a:latin typeface="Calibri" panose="020F0502020204030204" pitchFamily="34" charset="0"/>
                <a:cs typeface="Times New Roman" panose="02020603050405020304" pitchFamily="18" charset="0"/>
              </a:rPr>
              <a:t> </a:t>
            </a:r>
            <a:r>
              <a:rPr lang="id-ID" sz="3600" b="1" dirty="0" err="1">
                <a:latin typeface="Calibri" panose="020F0502020204030204" pitchFamily="34" charset="0"/>
                <a:cs typeface="Times New Roman" panose="02020603050405020304" pitchFamily="18" charset="0"/>
              </a:rPr>
              <a:t>P</a:t>
            </a:r>
            <a:r>
              <a:rPr lang="en-US" sz="3600" b="1" dirty="0" err="1">
                <a:latin typeface="Calibri" panose="020F0502020204030204" pitchFamily="34" charset="0"/>
                <a:cs typeface="Times New Roman" panose="02020603050405020304" pitchFamily="18" charset="0"/>
              </a:rPr>
              <a:t>enelitian</a:t>
            </a:r>
            <a:r>
              <a:rPr lang="en-US" sz="3600" b="1" dirty="0">
                <a:latin typeface="Calibri" panose="020F0502020204030204" pitchFamily="34" charset="0"/>
                <a:cs typeface="Times New Roman" panose="02020603050405020304" pitchFamily="18" charset="0"/>
              </a:rPr>
              <a:t> </a:t>
            </a:r>
            <a:r>
              <a:rPr lang="id-ID" sz="3600" b="1" dirty="0" err="1">
                <a:latin typeface="Calibri" panose="020F0502020204030204" pitchFamily="34" charset="0"/>
                <a:cs typeface="Times New Roman" panose="02020603050405020304" pitchFamily="18" charset="0"/>
              </a:rPr>
              <a:t>K</a:t>
            </a:r>
            <a:r>
              <a:rPr lang="en-US" sz="3600" b="1" dirty="0" err="1">
                <a:latin typeface="Calibri" panose="020F0502020204030204" pitchFamily="34" charset="0"/>
                <a:cs typeface="Times New Roman" panose="02020603050405020304" pitchFamily="18" charset="0"/>
              </a:rPr>
              <a:t>ualitatif</a:t>
            </a:r>
            <a:endParaRPr lang="id-ID" sz="3600" b="1" dirty="0">
              <a:latin typeface="Calibri" panose="020F0502020204030204" pitchFamily="34" charset="0"/>
              <a:cs typeface="Times New Roman" panose="02020603050405020304" pitchFamily="18" charset="0"/>
            </a:endParaRPr>
          </a:p>
          <a:p>
            <a:pPr marL="0" indent="0" algn="just">
              <a:buNone/>
            </a:pPr>
            <a:endParaRPr lang="id-ID" b="1" dirty="0">
              <a:latin typeface="Calibri" panose="020F0502020204030204" pitchFamily="34" charset="0"/>
              <a:cs typeface="Times New Roman" panose="02020603050405020304" pitchFamily="18" charset="0"/>
            </a:endParaRPr>
          </a:p>
          <a:p>
            <a:pPr marL="0" indent="0" algn="just">
              <a:buNone/>
            </a:pPr>
            <a:endParaRPr lang="en-US" b="1" dirty="0">
              <a:latin typeface="Calibri" panose="020F0502020204030204" pitchFamily="34" charset="0"/>
              <a:cs typeface="Times New Roman" panose="02020603050405020304" pitchFamily="18" charset="0"/>
            </a:endParaRPr>
          </a:p>
          <a:p>
            <a:pPr marL="0" indent="0" algn="just">
              <a:buNone/>
            </a:pPr>
            <a:r>
              <a:rPr lang="en-US" dirty="0" err="1">
                <a:latin typeface="Calibri" panose="020F0502020204030204" pitchFamily="34" charset="0"/>
                <a:cs typeface="Times New Roman" panose="02020603050405020304" pitchFamily="18" charset="0"/>
              </a:rPr>
              <a:t>Penelitian</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kualitatif</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pada</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permulaannya</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banyak</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digunakan</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dalam</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bidang</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sosiologi</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antropologi</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dan</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kemudian</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memasuki</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bidang</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psikologi</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pendidikan</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bahasa</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dan</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cabang-cabang</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ilmu</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sosial</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lainnya</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Penelitian</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kualitatif</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dalam</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analisis</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datanya</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tidak</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menggunakan</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analisis</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statistik</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tetapi</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lebih</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banyak</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secara</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naratif</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sedangkan</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dalam</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penelitian</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kuantitif</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sejak</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awal</a:t>
            </a:r>
            <a:r>
              <a:rPr lang="en-US" dirty="0">
                <a:latin typeface="Calibri" panose="020F0502020204030204" pitchFamily="34" charset="0"/>
                <a:cs typeface="Times New Roman" panose="02020603050405020304" pitchFamily="18" charset="0"/>
              </a:rPr>
              <a:t> proposal </a:t>
            </a:r>
            <a:r>
              <a:rPr lang="en-US" dirty="0" err="1">
                <a:latin typeface="Calibri" panose="020F0502020204030204" pitchFamily="34" charset="0"/>
                <a:cs typeface="Times New Roman" panose="02020603050405020304" pitchFamily="18" charset="0"/>
              </a:rPr>
              <a:t>dirumuskan</a:t>
            </a:r>
            <a:r>
              <a:rPr lang="en-US" dirty="0">
                <a:latin typeface="Calibri" panose="020F0502020204030204" pitchFamily="34" charset="0"/>
                <a:cs typeface="Times New Roman" panose="02020603050405020304" pitchFamily="18" charset="0"/>
              </a:rPr>
              <a:t>, data yang </a:t>
            </a:r>
            <a:r>
              <a:rPr lang="en-US" dirty="0" err="1">
                <a:latin typeface="Calibri" panose="020F0502020204030204" pitchFamily="34" charset="0"/>
                <a:cs typeface="Times New Roman" panose="02020603050405020304" pitchFamily="18" charset="0"/>
              </a:rPr>
              <a:t>akan</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dikumpulkan</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hendaklah</a:t>
            </a:r>
            <a:r>
              <a:rPr lang="en-US" dirty="0">
                <a:latin typeface="Calibri" panose="020F0502020204030204" pitchFamily="34" charset="0"/>
                <a:cs typeface="Times New Roman" panose="02020603050405020304" pitchFamily="18" charset="0"/>
              </a:rPr>
              <a:t> data </a:t>
            </a:r>
            <a:r>
              <a:rPr lang="en-US" dirty="0" err="1">
                <a:latin typeface="Calibri" panose="020F0502020204030204" pitchFamily="34" charset="0"/>
                <a:cs typeface="Times New Roman" panose="02020603050405020304" pitchFamily="18" charset="0"/>
              </a:rPr>
              <a:t>kuantitatif</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atau</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dapat</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dikuantitatifkan</a:t>
            </a:r>
            <a:endParaRPr lang="en-US" dirty="0">
              <a:latin typeface="Calibri" panose="020F0502020204030204" pitchFamily="34" charset="0"/>
              <a:cs typeface="Times New Roman" panose="02020603050405020304" pitchFamily="18" charset="0"/>
            </a:endParaRPr>
          </a:p>
          <a:p>
            <a:pPr marL="0" indent="0" algn="just">
              <a:buNone/>
            </a:pPr>
            <a:endParaRPr lang="en-US" dirty="0">
              <a:latin typeface="Calibri" panose="020F0502020204030204" pitchFamily="34" charset="0"/>
            </a:endParaRPr>
          </a:p>
        </p:txBody>
      </p:sp>
    </p:spTree>
    <p:extLst>
      <p:ext uri="{BB962C8B-B14F-4D97-AF65-F5344CB8AC3E}">
        <p14:creationId xmlns:p14="http://schemas.microsoft.com/office/powerpoint/2010/main" val="4414564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83002" y="1612210"/>
            <a:ext cx="7408333" cy="5112568"/>
          </a:xfrm>
          <a:ln>
            <a:solidFill>
              <a:schemeClr val="tx1"/>
            </a:solidFill>
          </a:ln>
        </p:spPr>
        <p:txBody>
          <a:bodyPr>
            <a:normAutofit fontScale="92500" lnSpcReduction="10000"/>
          </a:bodyPr>
          <a:lstStyle/>
          <a:p>
            <a:pPr marL="0" indent="0" algn="just">
              <a:buNone/>
            </a:pPr>
            <a:r>
              <a:rPr lang="en-US" dirty="0" err="1">
                <a:latin typeface="Calibri" panose="020F0502020204030204" pitchFamily="34" charset="0"/>
                <a:cs typeface="Times New Roman" panose="02020603050405020304" pitchFamily="18" charset="0"/>
              </a:rPr>
              <a:t>Karakteristik</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penelitian</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kualitatif</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menurut</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Bogdan</a:t>
            </a:r>
            <a:r>
              <a:rPr lang="en-US" dirty="0">
                <a:latin typeface="Calibri" panose="020F0502020204030204" pitchFamily="34" charset="0"/>
                <a:cs typeface="Times New Roman" panose="02020603050405020304" pitchFamily="18" charset="0"/>
              </a:rPr>
              <a:t> and </a:t>
            </a:r>
            <a:r>
              <a:rPr lang="en-US" dirty="0" err="1">
                <a:latin typeface="Calibri" panose="020F0502020204030204" pitchFamily="34" charset="0"/>
                <a:cs typeface="Times New Roman" panose="02020603050405020304" pitchFamily="18" charset="0"/>
              </a:rPr>
              <a:t>Biklen</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dalam</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Sugiyono</a:t>
            </a:r>
            <a:r>
              <a:rPr lang="en-US" dirty="0">
                <a:latin typeface="Calibri" panose="020F0502020204030204" pitchFamily="34" charset="0"/>
                <a:cs typeface="Times New Roman" panose="02020603050405020304" pitchFamily="18" charset="0"/>
              </a:rPr>
              <a:t> (2013: 13):</a:t>
            </a:r>
          </a:p>
          <a:p>
            <a:pPr algn="just">
              <a:buFont typeface="Wingdings" pitchFamily="2" charset="2"/>
              <a:buChar char="Ø"/>
            </a:pPr>
            <a:r>
              <a:rPr lang="en-US" dirty="0" err="1">
                <a:latin typeface="Calibri" panose="020F0502020204030204" pitchFamily="34" charset="0"/>
                <a:cs typeface="Times New Roman" panose="02020603050405020304" pitchFamily="18" charset="0"/>
              </a:rPr>
              <a:t>pada</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kondisi</a:t>
            </a:r>
            <a:r>
              <a:rPr lang="en-US" dirty="0">
                <a:latin typeface="Calibri" panose="020F0502020204030204" pitchFamily="34" charset="0"/>
                <a:cs typeface="Times New Roman" panose="02020603050405020304" pitchFamily="18" charset="0"/>
              </a:rPr>
              <a:t> yang </a:t>
            </a:r>
            <a:r>
              <a:rPr lang="en-US" dirty="0" err="1">
                <a:latin typeface="Calibri" panose="020F0502020204030204" pitchFamily="34" charset="0"/>
                <a:cs typeface="Times New Roman" panose="02020603050405020304" pitchFamily="18" charset="0"/>
              </a:rPr>
              <a:t>alamiah</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sebagai</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lawannya</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adalah</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eksperimen</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langsung</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ke</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sumber</a:t>
            </a:r>
            <a:r>
              <a:rPr lang="en-US" dirty="0">
                <a:latin typeface="Calibri" panose="020F0502020204030204" pitchFamily="34" charset="0"/>
                <a:cs typeface="Times New Roman" panose="02020603050405020304" pitchFamily="18" charset="0"/>
              </a:rPr>
              <a:t> data </a:t>
            </a:r>
            <a:r>
              <a:rPr lang="en-US" dirty="0" err="1">
                <a:latin typeface="Calibri" panose="020F0502020204030204" pitchFamily="34" charset="0"/>
                <a:cs typeface="Times New Roman" panose="02020603050405020304" pitchFamily="18" charset="0"/>
              </a:rPr>
              <a:t>dan</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peneliti</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adalah</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instrumen</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kunci</a:t>
            </a:r>
            <a:r>
              <a:rPr lang="en-US" dirty="0">
                <a:latin typeface="Calibri" panose="020F0502020204030204" pitchFamily="34" charset="0"/>
                <a:cs typeface="Times New Roman" panose="02020603050405020304" pitchFamily="18" charset="0"/>
              </a:rPr>
              <a:t>.</a:t>
            </a:r>
          </a:p>
          <a:p>
            <a:pPr algn="just">
              <a:buFont typeface="Wingdings" pitchFamily="2" charset="2"/>
              <a:buChar char="Ø"/>
            </a:pPr>
            <a:r>
              <a:rPr lang="en-US" dirty="0" err="1">
                <a:latin typeface="Calibri" panose="020F0502020204030204" pitchFamily="34" charset="0"/>
                <a:cs typeface="Times New Roman" panose="02020603050405020304" pitchFamily="18" charset="0"/>
              </a:rPr>
              <a:t>Penelitian</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kualitatif</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lebih</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bersifat</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deskriptif</a:t>
            </a:r>
            <a:r>
              <a:rPr lang="en-US" dirty="0">
                <a:latin typeface="Calibri" panose="020F0502020204030204" pitchFamily="34" charset="0"/>
                <a:cs typeface="Times New Roman" panose="02020603050405020304" pitchFamily="18" charset="0"/>
              </a:rPr>
              <a:t>. Data yang </a:t>
            </a:r>
            <a:r>
              <a:rPr lang="en-US" dirty="0" err="1">
                <a:latin typeface="Calibri" panose="020F0502020204030204" pitchFamily="34" charset="0"/>
                <a:cs typeface="Times New Roman" panose="02020603050405020304" pitchFamily="18" charset="0"/>
              </a:rPr>
              <a:t>terkumpul</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berbentuk</a:t>
            </a:r>
            <a:r>
              <a:rPr lang="en-US" dirty="0">
                <a:latin typeface="Calibri" panose="020F0502020204030204" pitchFamily="34" charset="0"/>
                <a:cs typeface="Times New Roman" panose="02020603050405020304" pitchFamily="18" charset="0"/>
              </a:rPr>
              <a:t> kata-kata </a:t>
            </a:r>
            <a:r>
              <a:rPr lang="en-US" dirty="0" err="1">
                <a:latin typeface="Calibri" panose="020F0502020204030204" pitchFamily="34" charset="0"/>
                <a:cs typeface="Times New Roman" panose="02020603050405020304" pitchFamily="18" charset="0"/>
              </a:rPr>
              <a:t>atau</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gambar</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sehingga</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tidak</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menekankan</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pada</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angka</a:t>
            </a:r>
            <a:r>
              <a:rPr lang="en-US" dirty="0">
                <a:latin typeface="Calibri" panose="020F0502020204030204" pitchFamily="34" charset="0"/>
                <a:cs typeface="Times New Roman" panose="02020603050405020304" pitchFamily="18" charset="0"/>
              </a:rPr>
              <a:t>.</a:t>
            </a:r>
          </a:p>
          <a:p>
            <a:pPr algn="just">
              <a:buFont typeface="Wingdings" pitchFamily="2" charset="2"/>
              <a:buChar char="Ø"/>
            </a:pPr>
            <a:r>
              <a:rPr lang="en-US" dirty="0" err="1">
                <a:latin typeface="Calibri" panose="020F0502020204030204" pitchFamily="34" charset="0"/>
                <a:cs typeface="Times New Roman" panose="02020603050405020304" pitchFamily="18" charset="0"/>
              </a:rPr>
              <a:t>Penelitian</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kualitatif</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lebih</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menekankan</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pada</a:t>
            </a:r>
            <a:r>
              <a:rPr lang="en-US" dirty="0">
                <a:latin typeface="Calibri" panose="020F0502020204030204" pitchFamily="34" charset="0"/>
                <a:cs typeface="Times New Roman" panose="02020603050405020304" pitchFamily="18" charset="0"/>
              </a:rPr>
              <a:t> proses </a:t>
            </a:r>
            <a:r>
              <a:rPr lang="en-US" dirty="0" err="1">
                <a:latin typeface="Calibri" panose="020F0502020204030204" pitchFamily="34" charset="0"/>
                <a:cs typeface="Times New Roman" panose="02020603050405020304" pitchFamily="18" charset="0"/>
              </a:rPr>
              <a:t>dari</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pada</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produk</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atau</a:t>
            </a:r>
            <a:r>
              <a:rPr lang="en-US" dirty="0">
                <a:latin typeface="Calibri" panose="020F0502020204030204" pitchFamily="34" charset="0"/>
                <a:cs typeface="Times New Roman" panose="02020603050405020304" pitchFamily="18" charset="0"/>
              </a:rPr>
              <a:t> outcome.</a:t>
            </a:r>
          </a:p>
          <a:p>
            <a:pPr algn="just">
              <a:buFont typeface="Wingdings" pitchFamily="2" charset="2"/>
              <a:buChar char="Ø"/>
            </a:pPr>
            <a:r>
              <a:rPr lang="en-US" dirty="0" err="1">
                <a:latin typeface="Calibri" panose="020F0502020204030204" pitchFamily="34" charset="0"/>
                <a:cs typeface="Times New Roman" panose="02020603050405020304" pitchFamily="18" charset="0"/>
              </a:rPr>
              <a:t>Penelitian</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kualitatif</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melakukan</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analisis</a:t>
            </a:r>
            <a:r>
              <a:rPr lang="en-US" dirty="0">
                <a:latin typeface="Calibri" panose="020F0502020204030204" pitchFamily="34" charset="0"/>
                <a:cs typeface="Times New Roman" panose="02020603050405020304" pitchFamily="18" charset="0"/>
              </a:rPr>
              <a:t> data </a:t>
            </a:r>
            <a:r>
              <a:rPr lang="en-US" dirty="0" err="1">
                <a:latin typeface="Calibri" panose="020F0502020204030204" pitchFamily="34" charset="0"/>
                <a:cs typeface="Times New Roman" panose="02020603050405020304" pitchFamily="18" charset="0"/>
              </a:rPr>
              <a:t>secara</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induktif</a:t>
            </a:r>
            <a:r>
              <a:rPr lang="en-US" dirty="0">
                <a:latin typeface="Calibri" panose="020F0502020204030204" pitchFamily="34" charset="0"/>
                <a:cs typeface="Times New Roman" panose="02020603050405020304" pitchFamily="18" charset="0"/>
              </a:rPr>
              <a:t>.</a:t>
            </a:r>
          </a:p>
          <a:p>
            <a:pPr algn="just">
              <a:buFont typeface="Wingdings" pitchFamily="2" charset="2"/>
              <a:buChar char="Ø"/>
            </a:pPr>
            <a:r>
              <a:rPr lang="en-US" dirty="0" err="1">
                <a:latin typeface="Calibri" panose="020F0502020204030204" pitchFamily="34" charset="0"/>
                <a:cs typeface="Times New Roman" panose="02020603050405020304" pitchFamily="18" charset="0"/>
              </a:rPr>
              <a:t>Penelitian</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kualitatif</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lebih</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menekankan</a:t>
            </a:r>
            <a:r>
              <a:rPr lang="en-US" dirty="0">
                <a:latin typeface="Calibri" panose="020F0502020204030204" pitchFamily="34" charset="0"/>
                <a:cs typeface="Times New Roman" panose="02020603050405020304" pitchFamily="18" charset="0"/>
              </a:rPr>
              <a:t> </a:t>
            </a:r>
            <a:r>
              <a:rPr lang="en-US" dirty="0" err="1">
                <a:latin typeface="Calibri" panose="020F0502020204030204" pitchFamily="34" charset="0"/>
                <a:cs typeface="Times New Roman" panose="02020603050405020304" pitchFamily="18" charset="0"/>
              </a:rPr>
              <a:t>makna</a:t>
            </a:r>
            <a:r>
              <a:rPr lang="en-US" dirty="0">
                <a:latin typeface="Calibri" panose="020F0502020204030204" pitchFamily="34" charset="0"/>
                <a:cs typeface="Times New Roman" panose="02020603050405020304" pitchFamily="18" charset="0"/>
              </a:rPr>
              <a:t> (data </a:t>
            </a:r>
            <a:r>
              <a:rPr lang="en-US" dirty="0" err="1">
                <a:latin typeface="Calibri" panose="020F0502020204030204" pitchFamily="34" charset="0"/>
                <a:cs typeface="Times New Roman" panose="02020603050405020304" pitchFamily="18" charset="0"/>
              </a:rPr>
              <a:t>dibalik</a:t>
            </a:r>
            <a:r>
              <a:rPr lang="en-US" dirty="0">
                <a:latin typeface="Calibri" panose="020F0502020204030204" pitchFamily="34" charset="0"/>
                <a:cs typeface="Times New Roman" panose="02020603050405020304" pitchFamily="18" charset="0"/>
              </a:rPr>
              <a:t> yang </a:t>
            </a:r>
            <a:r>
              <a:rPr lang="en-US" dirty="0" err="1">
                <a:latin typeface="Calibri" panose="020F0502020204030204" pitchFamily="34" charset="0"/>
                <a:cs typeface="Times New Roman" panose="02020603050405020304" pitchFamily="18" charset="0"/>
              </a:rPr>
              <a:t>teramati</a:t>
            </a:r>
            <a:r>
              <a:rPr lang="en-US" dirty="0">
                <a:latin typeface="Calibri" panose="020F0502020204030204" pitchFamily="34" charset="0"/>
                <a:cs typeface="Times New Roman" panose="02020603050405020304" pitchFamily="18" charset="0"/>
              </a:rPr>
              <a:t>)</a:t>
            </a:r>
          </a:p>
          <a:p>
            <a:pPr marL="0" indent="0">
              <a:buNone/>
            </a:pPr>
            <a:br>
              <a:rPr lang="en-US" dirty="0">
                <a:latin typeface="Calibri" panose="020F0502020204030204" pitchFamily="34" charset="0"/>
              </a:rPr>
            </a:br>
            <a:endParaRPr lang="en-US" dirty="0">
              <a:latin typeface="Calibri" panose="020F0502020204030204" pitchFamily="34" charset="0"/>
            </a:endParaRPr>
          </a:p>
        </p:txBody>
      </p:sp>
    </p:spTree>
    <p:extLst>
      <p:ext uri="{BB962C8B-B14F-4D97-AF65-F5344CB8AC3E}">
        <p14:creationId xmlns:p14="http://schemas.microsoft.com/office/powerpoint/2010/main" val="5996010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99592" y="686928"/>
            <a:ext cx="7408333" cy="5694400"/>
          </a:xfrm>
        </p:spPr>
        <p:txBody>
          <a:bodyPr>
            <a:normAutofit/>
          </a:bodyPr>
          <a:lstStyle/>
          <a:p>
            <a:pPr marL="914400" lvl="3" indent="0" algn="just">
              <a:buNone/>
            </a:pPr>
            <a:r>
              <a:rPr lang="en-US" sz="3600" b="1" dirty="0">
                <a:latin typeface="Calibri" panose="020F0502020204030204" pitchFamily="34" charset="0"/>
                <a:cs typeface="Times New Roman" panose="02020603050405020304" pitchFamily="18" charset="0"/>
              </a:rPr>
              <a:t>Proses </a:t>
            </a:r>
            <a:r>
              <a:rPr lang="id-ID" sz="3600" b="1" dirty="0" err="1">
                <a:latin typeface="Calibri" panose="020F0502020204030204" pitchFamily="34" charset="0"/>
                <a:cs typeface="Times New Roman" panose="02020603050405020304" pitchFamily="18" charset="0"/>
              </a:rPr>
              <a:t>P</a:t>
            </a:r>
            <a:r>
              <a:rPr lang="en-US" sz="3600" b="1" dirty="0" err="1">
                <a:latin typeface="Calibri" panose="020F0502020204030204" pitchFamily="34" charset="0"/>
                <a:cs typeface="Times New Roman" panose="02020603050405020304" pitchFamily="18" charset="0"/>
              </a:rPr>
              <a:t>enelitian</a:t>
            </a:r>
            <a:r>
              <a:rPr lang="en-US" sz="3600" b="1" dirty="0">
                <a:latin typeface="Calibri" panose="020F0502020204030204" pitchFamily="34" charset="0"/>
                <a:cs typeface="Times New Roman" panose="02020603050405020304" pitchFamily="18" charset="0"/>
              </a:rPr>
              <a:t> </a:t>
            </a:r>
            <a:r>
              <a:rPr lang="id-ID" sz="3600" b="1" dirty="0" err="1">
                <a:latin typeface="Calibri" panose="020F0502020204030204" pitchFamily="34" charset="0"/>
                <a:cs typeface="Times New Roman" panose="02020603050405020304" pitchFamily="18" charset="0"/>
              </a:rPr>
              <a:t>K</a:t>
            </a:r>
            <a:r>
              <a:rPr lang="en-US" sz="3600" b="1" dirty="0" err="1">
                <a:latin typeface="Calibri" panose="020F0502020204030204" pitchFamily="34" charset="0"/>
                <a:cs typeface="Times New Roman" panose="02020603050405020304" pitchFamily="18" charset="0"/>
              </a:rPr>
              <a:t>ualitatif</a:t>
            </a:r>
            <a:endParaRPr lang="id-ID" sz="3600" b="1" dirty="0">
              <a:latin typeface="Calibri" panose="020F0502020204030204" pitchFamily="34" charset="0"/>
              <a:cs typeface="Times New Roman" panose="02020603050405020304" pitchFamily="18" charset="0"/>
            </a:endParaRPr>
          </a:p>
          <a:p>
            <a:pPr marL="0" indent="0" algn="just">
              <a:lnSpc>
                <a:spcPct val="110000"/>
              </a:lnSpc>
              <a:buNone/>
            </a:pPr>
            <a:r>
              <a:rPr lang="en-US" sz="2000" dirty="0">
                <a:latin typeface="Calibri" panose="020F0502020204030204" pitchFamily="34" charset="0"/>
                <a:cs typeface="Times New Roman" panose="02020603050405020304" pitchFamily="18" charset="0"/>
              </a:rPr>
              <a:t>Proses </a:t>
            </a:r>
            <a:r>
              <a:rPr lang="en-US" sz="2000" dirty="0" err="1">
                <a:latin typeface="Calibri" panose="020F0502020204030204" pitchFamily="34" charset="0"/>
                <a:cs typeface="Times New Roman" panose="02020603050405020304" pitchFamily="18" charset="0"/>
              </a:rPr>
              <a:t>memperoleh</a:t>
            </a:r>
            <a:r>
              <a:rPr lang="en-US" sz="2000" dirty="0">
                <a:latin typeface="Calibri" panose="020F0502020204030204" pitchFamily="34" charset="0"/>
                <a:cs typeface="Times New Roman" panose="02020603050405020304" pitchFamily="18" charset="0"/>
              </a:rPr>
              <a:t> data </a:t>
            </a:r>
            <a:r>
              <a:rPr lang="en-US" sz="2000" dirty="0" err="1">
                <a:latin typeface="Calibri" panose="020F0502020204030204" pitchFamily="34" charset="0"/>
                <a:cs typeface="Times New Roman" panose="02020603050405020304" pitchFamily="18" charset="0"/>
              </a:rPr>
              <a:t>atau</a:t>
            </a:r>
            <a:r>
              <a:rPr lang="en-US" sz="2000" dirty="0">
                <a:latin typeface="Calibri" panose="020F0502020204030204" pitchFamily="34" charset="0"/>
                <a:cs typeface="Times New Roman" panose="02020603050405020304" pitchFamily="18" charset="0"/>
              </a:rPr>
              <a:t> </a:t>
            </a:r>
            <a:r>
              <a:rPr lang="en-US" sz="2000" dirty="0" err="1">
                <a:latin typeface="Calibri" panose="020F0502020204030204" pitchFamily="34" charset="0"/>
                <a:cs typeface="Times New Roman" panose="02020603050405020304" pitchFamily="18" charset="0"/>
              </a:rPr>
              <a:t>informasi</a:t>
            </a:r>
            <a:r>
              <a:rPr lang="en-US" sz="2000" dirty="0">
                <a:latin typeface="Calibri" panose="020F0502020204030204" pitchFamily="34" charset="0"/>
                <a:cs typeface="Times New Roman" panose="02020603050405020304" pitchFamily="18" charset="0"/>
              </a:rPr>
              <a:t> </a:t>
            </a:r>
            <a:r>
              <a:rPr lang="en-US" sz="2000" dirty="0" err="1">
                <a:latin typeface="Calibri" panose="020F0502020204030204" pitchFamily="34" charset="0"/>
                <a:cs typeface="Times New Roman" panose="02020603050405020304" pitchFamily="18" charset="0"/>
              </a:rPr>
              <a:t>pada</a:t>
            </a:r>
            <a:r>
              <a:rPr lang="en-US" sz="2000" dirty="0">
                <a:latin typeface="Calibri" panose="020F0502020204030204" pitchFamily="34" charset="0"/>
                <a:cs typeface="Times New Roman" panose="02020603050405020304" pitchFamily="18" charset="0"/>
              </a:rPr>
              <a:t> </a:t>
            </a:r>
            <a:r>
              <a:rPr lang="en-US" sz="2000" dirty="0" err="1">
                <a:latin typeface="Calibri" panose="020F0502020204030204" pitchFamily="34" charset="0"/>
                <a:cs typeface="Times New Roman" panose="02020603050405020304" pitchFamily="18" charset="0"/>
              </a:rPr>
              <a:t>setiap</a:t>
            </a:r>
            <a:r>
              <a:rPr lang="en-US" sz="2000" dirty="0">
                <a:latin typeface="Calibri" panose="020F0502020204030204" pitchFamily="34" charset="0"/>
                <a:cs typeface="Times New Roman" panose="02020603050405020304" pitchFamily="18" charset="0"/>
              </a:rPr>
              <a:t> </a:t>
            </a:r>
            <a:r>
              <a:rPr lang="en-US" sz="2000" dirty="0" err="1">
                <a:latin typeface="Calibri" panose="020F0502020204030204" pitchFamily="34" charset="0"/>
                <a:cs typeface="Times New Roman" panose="02020603050405020304" pitchFamily="18" charset="0"/>
              </a:rPr>
              <a:t>tahapan</a:t>
            </a:r>
            <a:r>
              <a:rPr lang="en-US" sz="2000" dirty="0">
                <a:latin typeface="Calibri" panose="020F0502020204030204" pitchFamily="34" charset="0"/>
                <a:cs typeface="Times New Roman" panose="02020603050405020304" pitchFamily="18" charset="0"/>
              </a:rPr>
              <a:t> (</a:t>
            </a:r>
            <a:r>
              <a:rPr lang="en-US" sz="2000" dirty="0" err="1">
                <a:latin typeface="Calibri" panose="020F0502020204030204" pitchFamily="34" charset="0"/>
                <a:cs typeface="Times New Roman" panose="02020603050405020304" pitchFamily="18" charset="0"/>
              </a:rPr>
              <a:t>deskripsi</a:t>
            </a:r>
            <a:r>
              <a:rPr lang="en-US" sz="2000" dirty="0">
                <a:latin typeface="Calibri" panose="020F0502020204030204" pitchFamily="34" charset="0"/>
                <a:cs typeface="Times New Roman" panose="02020603050405020304" pitchFamily="18" charset="0"/>
              </a:rPr>
              <a:t>, </a:t>
            </a:r>
            <a:r>
              <a:rPr lang="en-US" sz="2000" dirty="0" err="1">
                <a:latin typeface="Calibri" panose="020F0502020204030204" pitchFamily="34" charset="0"/>
                <a:cs typeface="Times New Roman" panose="02020603050405020304" pitchFamily="18" charset="0"/>
              </a:rPr>
              <a:t>reduksi</a:t>
            </a:r>
            <a:r>
              <a:rPr lang="en-US" sz="2000" dirty="0">
                <a:latin typeface="Calibri" panose="020F0502020204030204" pitchFamily="34" charset="0"/>
                <a:cs typeface="Times New Roman" panose="02020603050405020304" pitchFamily="18" charset="0"/>
              </a:rPr>
              <a:t>, </a:t>
            </a:r>
            <a:r>
              <a:rPr lang="en-US" sz="2000" dirty="0" err="1">
                <a:latin typeface="Calibri" panose="020F0502020204030204" pitchFamily="34" charset="0"/>
                <a:cs typeface="Times New Roman" panose="02020603050405020304" pitchFamily="18" charset="0"/>
              </a:rPr>
              <a:t>seleksi</a:t>
            </a:r>
            <a:r>
              <a:rPr lang="en-US" sz="2000" dirty="0">
                <a:latin typeface="Calibri" panose="020F0502020204030204" pitchFamily="34" charset="0"/>
                <a:cs typeface="Times New Roman" panose="02020603050405020304" pitchFamily="18" charset="0"/>
              </a:rPr>
              <a:t>) </a:t>
            </a:r>
            <a:r>
              <a:rPr lang="en-US" sz="2000" dirty="0" err="1">
                <a:latin typeface="Calibri" panose="020F0502020204030204" pitchFamily="34" charset="0"/>
                <a:cs typeface="Times New Roman" panose="02020603050405020304" pitchFamily="18" charset="0"/>
              </a:rPr>
              <a:t>tersebut</a:t>
            </a:r>
            <a:r>
              <a:rPr lang="en-US" sz="2000" dirty="0">
                <a:latin typeface="Calibri" panose="020F0502020204030204" pitchFamily="34" charset="0"/>
                <a:cs typeface="Times New Roman" panose="02020603050405020304" pitchFamily="18" charset="0"/>
              </a:rPr>
              <a:t> </a:t>
            </a:r>
            <a:r>
              <a:rPr lang="en-US" sz="2000" dirty="0" err="1">
                <a:latin typeface="Calibri" panose="020F0502020204030204" pitchFamily="34" charset="0"/>
                <a:cs typeface="Times New Roman" panose="02020603050405020304" pitchFamily="18" charset="0"/>
              </a:rPr>
              <a:t>dilakukan</a:t>
            </a:r>
            <a:r>
              <a:rPr lang="en-US" sz="2000" dirty="0">
                <a:latin typeface="Calibri" panose="020F0502020204030204" pitchFamily="34" charset="0"/>
                <a:cs typeface="Times New Roman" panose="02020603050405020304" pitchFamily="18" charset="0"/>
              </a:rPr>
              <a:t> </a:t>
            </a:r>
            <a:r>
              <a:rPr lang="en-US" sz="2000" dirty="0" err="1">
                <a:latin typeface="Calibri" panose="020F0502020204030204" pitchFamily="34" charset="0"/>
                <a:cs typeface="Times New Roman" panose="02020603050405020304" pitchFamily="18" charset="0"/>
              </a:rPr>
              <a:t>secara</a:t>
            </a:r>
            <a:r>
              <a:rPr lang="en-US" sz="2000" dirty="0">
                <a:latin typeface="Calibri" panose="020F0502020204030204" pitchFamily="34" charset="0"/>
                <a:cs typeface="Times New Roman" panose="02020603050405020304" pitchFamily="18" charset="0"/>
              </a:rPr>
              <a:t> </a:t>
            </a:r>
            <a:r>
              <a:rPr lang="en-US" sz="2000" dirty="0" err="1">
                <a:latin typeface="Calibri" panose="020F0502020204030204" pitchFamily="34" charset="0"/>
                <a:cs typeface="Times New Roman" panose="02020603050405020304" pitchFamily="18" charset="0"/>
              </a:rPr>
              <a:t>sirkuler</a:t>
            </a:r>
            <a:r>
              <a:rPr lang="en-US" sz="2000" dirty="0">
                <a:latin typeface="Calibri" panose="020F0502020204030204" pitchFamily="34" charset="0"/>
                <a:cs typeface="Times New Roman" panose="02020603050405020304" pitchFamily="18" charset="0"/>
              </a:rPr>
              <a:t>, </a:t>
            </a:r>
            <a:r>
              <a:rPr lang="en-US" sz="2000" dirty="0" err="1">
                <a:latin typeface="Calibri" panose="020F0502020204030204" pitchFamily="34" charset="0"/>
                <a:cs typeface="Times New Roman" panose="02020603050405020304" pitchFamily="18" charset="0"/>
              </a:rPr>
              <a:t>berulang-ulang</a:t>
            </a:r>
            <a:r>
              <a:rPr lang="en-US" sz="2000" dirty="0">
                <a:latin typeface="Calibri" panose="020F0502020204030204" pitchFamily="34" charset="0"/>
                <a:cs typeface="Times New Roman" panose="02020603050405020304" pitchFamily="18" charset="0"/>
              </a:rPr>
              <a:t> </a:t>
            </a:r>
            <a:r>
              <a:rPr lang="en-US" sz="2000" dirty="0" err="1">
                <a:latin typeface="Calibri" panose="020F0502020204030204" pitchFamily="34" charset="0"/>
                <a:cs typeface="Times New Roman" panose="02020603050405020304" pitchFamily="18" charset="0"/>
              </a:rPr>
              <a:t>dengan</a:t>
            </a:r>
            <a:r>
              <a:rPr lang="en-US" sz="2000" dirty="0">
                <a:latin typeface="Calibri" panose="020F0502020204030204" pitchFamily="34" charset="0"/>
                <a:cs typeface="Times New Roman" panose="02020603050405020304" pitchFamily="18" charset="0"/>
              </a:rPr>
              <a:t> </a:t>
            </a:r>
            <a:r>
              <a:rPr lang="en-US" sz="2000" dirty="0" err="1">
                <a:latin typeface="Calibri" panose="020F0502020204030204" pitchFamily="34" charset="0"/>
                <a:cs typeface="Times New Roman" panose="02020603050405020304" pitchFamily="18" charset="0"/>
              </a:rPr>
              <a:t>berbagai</a:t>
            </a:r>
            <a:r>
              <a:rPr lang="en-US" sz="2000" dirty="0">
                <a:latin typeface="Calibri" panose="020F0502020204030204" pitchFamily="34" charset="0"/>
                <a:cs typeface="Times New Roman" panose="02020603050405020304" pitchFamily="18" charset="0"/>
              </a:rPr>
              <a:t> </a:t>
            </a:r>
            <a:r>
              <a:rPr lang="en-US" sz="2000" dirty="0" err="1">
                <a:latin typeface="Calibri" panose="020F0502020204030204" pitchFamily="34" charset="0"/>
                <a:cs typeface="Times New Roman" panose="02020603050405020304" pitchFamily="18" charset="0"/>
              </a:rPr>
              <a:t>cara</a:t>
            </a:r>
            <a:r>
              <a:rPr lang="en-US" sz="2000" dirty="0">
                <a:latin typeface="Calibri" panose="020F0502020204030204" pitchFamily="34" charset="0"/>
                <a:cs typeface="Times New Roman" panose="02020603050405020304" pitchFamily="18" charset="0"/>
              </a:rPr>
              <a:t> </a:t>
            </a:r>
            <a:r>
              <a:rPr lang="en-US" sz="2000" dirty="0" err="1">
                <a:latin typeface="Calibri" panose="020F0502020204030204" pitchFamily="34" charset="0"/>
                <a:cs typeface="Times New Roman" panose="02020603050405020304" pitchFamily="18" charset="0"/>
              </a:rPr>
              <a:t>dan</a:t>
            </a:r>
            <a:r>
              <a:rPr lang="en-US" sz="2000" dirty="0">
                <a:latin typeface="Calibri" panose="020F0502020204030204" pitchFamily="34" charset="0"/>
                <a:cs typeface="Times New Roman" panose="02020603050405020304" pitchFamily="18" charset="0"/>
              </a:rPr>
              <a:t> </a:t>
            </a:r>
            <a:r>
              <a:rPr lang="en-US" sz="2000" dirty="0" err="1">
                <a:latin typeface="Calibri" panose="020F0502020204030204" pitchFamily="34" charset="0"/>
                <a:cs typeface="Times New Roman" panose="02020603050405020304" pitchFamily="18" charset="0"/>
              </a:rPr>
              <a:t>berbagai</a:t>
            </a:r>
            <a:r>
              <a:rPr lang="en-US" sz="2000" dirty="0">
                <a:latin typeface="Calibri" panose="020F0502020204030204" pitchFamily="34" charset="0"/>
                <a:cs typeface="Times New Roman" panose="02020603050405020304" pitchFamily="18" charset="0"/>
              </a:rPr>
              <a:t> </a:t>
            </a:r>
            <a:r>
              <a:rPr lang="en-US" sz="2000" dirty="0" err="1">
                <a:latin typeface="Calibri" panose="020F0502020204030204" pitchFamily="34" charset="0"/>
                <a:cs typeface="Times New Roman" panose="02020603050405020304" pitchFamily="18" charset="0"/>
              </a:rPr>
              <a:t>sumber</a:t>
            </a:r>
            <a:r>
              <a:rPr lang="en-US" sz="2000" dirty="0">
                <a:latin typeface="Calibri" panose="020F0502020204030204" pitchFamily="34" charset="0"/>
                <a:cs typeface="Times New Roman" panose="02020603050405020304" pitchFamily="18" charset="0"/>
              </a:rPr>
              <a:t>. </a:t>
            </a:r>
            <a:r>
              <a:rPr lang="en-US" sz="2000" dirty="0" err="1">
                <a:latin typeface="Calibri" panose="020F0502020204030204" pitchFamily="34" charset="0"/>
                <a:cs typeface="Times New Roman" panose="02020603050405020304" pitchFamily="18" charset="0"/>
              </a:rPr>
              <a:t>Setelah</a:t>
            </a:r>
            <a:r>
              <a:rPr lang="en-US" sz="2000" dirty="0">
                <a:latin typeface="Calibri" panose="020F0502020204030204" pitchFamily="34" charset="0"/>
                <a:cs typeface="Times New Roman" panose="02020603050405020304" pitchFamily="18" charset="0"/>
              </a:rPr>
              <a:t> </a:t>
            </a:r>
            <a:r>
              <a:rPr lang="en-US" sz="2000" dirty="0" err="1">
                <a:latin typeface="Calibri" panose="020F0502020204030204" pitchFamily="34" charset="0"/>
                <a:cs typeface="Times New Roman" panose="02020603050405020304" pitchFamily="18" charset="0"/>
              </a:rPr>
              <a:t>peneliti</a:t>
            </a:r>
            <a:r>
              <a:rPr lang="en-US" sz="2000" dirty="0">
                <a:latin typeface="Calibri" panose="020F0502020204030204" pitchFamily="34" charset="0"/>
                <a:cs typeface="Times New Roman" panose="02020603050405020304" pitchFamily="18" charset="0"/>
              </a:rPr>
              <a:t> </a:t>
            </a:r>
            <a:r>
              <a:rPr lang="en-US" sz="2000" dirty="0" err="1">
                <a:latin typeface="Calibri" panose="020F0502020204030204" pitchFamily="34" charset="0"/>
                <a:cs typeface="Times New Roman" panose="02020603050405020304" pitchFamily="18" charset="0"/>
              </a:rPr>
              <a:t>memasuki</a:t>
            </a:r>
            <a:r>
              <a:rPr lang="en-US" sz="2000" dirty="0">
                <a:latin typeface="Calibri" panose="020F0502020204030204" pitchFamily="34" charset="0"/>
                <a:cs typeface="Times New Roman" panose="02020603050405020304" pitchFamily="18" charset="0"/>
              </a:rPr>
              <a:t> </a:t>
            </a:r>
            <a:r>
              <a:rPr lang="en-US" sz="2000" dirty="0" err="1">
                <a:latin typeface="Calibri" panose="020F0502020204030204" pitchFamily="34" charset="0"/>
                <a:cs typeface="Times New Roman" panose="02020603050405020304" pitchFamily="18" charset="0"/>
              </a:rPr>
              <a:t>obyek</a:t>
            </a:r>
            <a:r>
              <a:rPr lang="en-US" sz="2000" dirty="0">
                <a:latin typeface="Calibri" panose="020F0502020204030204" pitchFamily="34" charset="0"/>
                <a:cs typeface="Times New Roman" panose="02020603050405020304" pitchFamily="18" charset="0"/>
              </a:rPr>
              <a:t> </a:t>
            </a:r>
            <a:r>
              <a:rPr lang="en-US" sz="2000" dirty="0" err="1">
                <a:latin typeface="Calibri" panose="020F0502020204030204" pitchFamily="34" charset="0"/>
                <a:cs typeface="Times New Roman" panose="02020603050405020304" pitchFamily="18" charset="0"/>
              </a:rPr>
              <a:t>penelitian</a:t>
            </a:r>
            <a:r>
              <a:rPr lang="en-US" sz="2000" dirty="0">
                <a:latin typeface="Calibri" panose="020F0502020204030204" pitchFamily="34" charset="0"/>
                <a:cs typeface="Times New Roman" panose="02020603050405020304" pitchFamily="18" charset="0"/>
              </a:rPr>
              <a:t> </a:t>
            </a:r>
            <a:r>
              <a:rPr lang="en-US" sz="2000" dirty="0" err="1">
                <a:latin typeface="Calibri" panose="020F0502020204030204" pitchFamily="34" charset="0"/>
                <a:cs typeface="Times New Roman" panose="02020603050405020304" pitchFamily="18" charset="0"/>
              </a:rPr>
              <a:t>atau</a:t>
            </a:r>
            <a:r>
              <a:rPr lang="en-US" sz="2000" dirty="0">
                <a:latin typeface="Calibri" panose="020F0502020204030204" pitchFamily="34" charset="0"/>
                <a:cs typeface="Times New Roman" panose="02020603050405020304" pitchFamily="18" charset="0"/>
              </a:rPr>
              <a:t> </a:t>
            </a:r>
            <a:r>
              <a:rPr lang="en-US" sz="2000" dirty="0" err="1">
                <a:latin typeface="Calibri" panose="020F0502020204030204" pitchFamily="34" charset="0"/>
                <a:cs typeface="Times New Roman" panose="02020603050405020304" pitchFamily="18" charset="0"/>
              </a:rPr>
              <a:t>sering</a:t>
            </a:r>
            <a:r>
              <a:rPr lang="en-US" sz="2000" dirty="0">
                <a:latin typeface="Calibri" panose="020F0502020204030204" pitchFamily="34" charset="0"/>
                <a:cs typeface="Times New Roman" panose="02020603050405020304" pitchFamily="18" charset="0"/>
              </a:rPr>
              <a:t> </a:t>
            </a:r>
            <a:r>
              <a:rPr lang="en-US" sz="2000" dirty="0" err="1">
                <a:latin typeface="Calibri" panose="020F0502020204030204" pitchFamily="34" charset="0"/>
                <a:cs typeface="Times New Roman" panose="02020603050405020304" pitchFamily="18" charset="0"/>
              </a:rPr>
              <a:t>disebut</a:t>
            </a:r>
            <a:r>
              <a:rPr lang="en-US" sz="2000" dirty="0">
                <a:latin typeface="Calibri" panose="020F0502020204030204" pitchFamily="34" charset="0"/>
                <a:cs typeface="Times New Roman" panose="02020603050405020304" pitchFamily="18" charset="0"/>
              </a:rPr>
              <a:t> </a:t>
            </a:r>
            <a:r>
              <a:rPr lang="en-US" sz="2000" dirty="0" err="1">
                <a:latin typeface="Calibri" panose="020F0502020204030204" pitchFamily="34" charset="0"/>
                <a:cs typeface="Times New Roman" panose="02020603050405020304" pitchFamily="18" charset="0"/>
              </a:rPr>
              <a:t>sebagai</a:t>
            </a:r>
            <a:r>
              <a:rPr lang="en-US" sz="2000" dirty="0">
                <a:latin typeface="Calibri" panose="020F0502020204030204" pitchFamily="34" charset="0"/>
                <a:cs typeface="Times New Roman" panose="02020603050405020304" pitchFamily="18" charset="0"/>
              </a:rPr>
              <a:t> </a:t>
            </a:r>
            <a:r>
              <a:rPr lang="en-US" sz="2000" dirty="0" err="1">
                <a:latin typeface="Calibri" panose="020F0502020204030204" pitchFamily="34" charset="0"/>
                <a:cs typeface="Times New Roman" panose="02020603050405020304" pitchFamily="18" charset="0"/>
              </a:rPr>
              <a:t>situasi</a:t>
            </a:r>
            <a:r>
              <a:rPr lang="en-US" sz="2000" dirty="0">
                <a:latin typeface="Calibri" panose="020F0502020204030204" pitchFamily="34" charset="0"/>
                <a:cs typeface="Times New Roman" panose="02020603050405020304" pitchFamily="18" charset="0"/>
              </a:rPr>
              <a:t> </a:t>
            </a:r>
            <a:r>
              <a:rPr lang="en-US" sz="2000" dirty="0" err="1">
                <a:latin typeface="Calibri" panose="020F0502020204030204" pitchFamily="34" charset="0"/>
                <a:cs typeface="Times New Roman" panose="02020603050405020304" pitchFamily="18" charset="0"/>
              </a:rPr>
              <a:t>sosia</a:t>
            </a:r>
            <a:r>
              <a:rPr lang="id-ID" sz="2000" dirty="0">
                <a:latin typeface="Calibri" panose="020F0502020204030204" pitchFamily="34" charset="0"/>
                <a:cs typeface="Times New Roman" panose="02020603050405020304" pitchFamily="18" charset="0"/>
              </a:rPr>
              <a:t>l</a:t>
            </a:r>
            <a:r>
              <a:rPr lang="en-US" sz="2000" dirty="0">
                <a:latin typeface="Calibri" panose="020F0502020204030204" pitchFamily="34" charset="0"/>
                <a:cs typeface="Times New Roman" panose="02020603050405020304" pitchFamily="18" charset="0"/>
              </a:rPr>
              <a:t>, </a:t>
            </a:r>
            <a:r>
              <a:rPr lang="en-US" sz="2000" dirty="0" err="1">
                <a:latin typeface="Calibri" panose="020F0502020204030204" pitchFamily="34" charset="0"/>
                <a:cs typeface="Times New Roman" panose="02020603050405020304" pitchFamily="18" charset="0"/>
              </a:rPr>
              <a:t>tahapan</a:t>
            </a:r>
            <a:r>
              <a:rPr lang="en-US" sz="2000" dirty="0">
                <a:latin typeface="Calibri" panose="020F0502020204030204" pitchFamily="34" charset="0"/>
                <a:cs typeface="Times New Roman" panose="02020603050405020304" pitchFamily="18" charset="0"/>
              </a:rPr>
              <a:t> </a:t>
            </a:r>
            <a:r>
              <a:rPr lang="en-US" sz="2000" dirty="0" err="1">
                <a:latin typeface="Calibri" panose="020F0502020204030204" pitchFamily="34" charset="0"/>
                <a:cs typeface="Times New Roman" panose="02020603050405020304" pitchFamily="18" charset="0"/>
              </a:rPr>
              <a:t>selanjutnya</a:t>
            </a:r>
            <a:r>
              <a:rPr lang="en-US" sz="2000" dirty="0">
                <a:latin typeface="Calibri" panose="020F0502020204030204" pitchFamily="34" charset="0"/>
                <a:cs typeface="Times New Roman" panose="02020603050405020304" pitchFamily="18" charset="0"/>
              </a:rPr>
              <a:t> </a:t>
            </a:r>
            <a:r>
              <a:rPr lang="en-US" sz="2000" dirty="0" err="1">
                <a:latin typeface="Calibri" panose="020F0502020204030204" pitchFamily="34" charset="0"/>
                <a:cs typeface="Times New Roman" panose="02020603050405020304" pitchFamily="18" charset="0"/>
              </a:rPr>
              <a:t>adalah</a:t>
            </a:r>
            <a:r>
              <a:rPr lang="en-US" sz="2000" dirty="0">
                <a:latin typeface="Calibri" panose="020F0502020204030204" pitchFamily="34" charset="0"/>
                <a:cs typeface="Times New Roman" panose="02020603050405020304" pitchFamily="18" charset="0"/>
              </a:rPr>
              <a:t>:</a:t>
            </a:r>
          </a:p>
          <a:p>
            <a:pPr lvl="0" algn="just">
              <a:lnSpc>
                <a:spcPct val="110000"/>
              </a:lnSpc>
              <a:buFont typeface="Wingdings" pitchFamily="2" charset="2"/>
              <a:buChar char="Ø"/>
            </a:pPr>
            <a:r>
              <a:rPr lang="en-US" sz="2000" dirty="0" err="1">
                <a:latin typeface="Calibri" panose="020F0502020204030204" pitchFamily="34" charset="0"/>
                <a:cs typeface="Times New Roman" panose="02020603050405020304" pitchFamily="18" charset="0"/>
              </a:rPr>
              <a:t>Peneliti</a:t>
            </a:r>
            <a:r>
              <a:rPr lang="en-US" sz="2000" dirty="0">
                <a:latin typeface="Calibri" panose="020F0502020204030204" pitchFamily="34" charset="0"/>
                <a:cs typeface="Times New Roman" panose="02020603050405020304" pitchFamily="18" charset="0"/>
              </a:rPr>
              <a:t> </a:t>
            </a:r>
            <a:r>
              <a:rPr lang="en-US" sz="2000" dirty="0" err="1">
                <a:latin typeface="Calibri" panose="020F0502020204030204" pitchFamily="34" charset="0"/>
                <a:cs typeface="Times New Roman" panose="02020603050405020304" pitchFamily="18" charset="0"/>
              </a:rPr>
              <a:t>berfikir</a:t>
            </a:r>
            <a:r>
              <a:rPr lang="en-US" sz="2000" dirty="0">
                <a:latin typeface="Calibri" panose="020F0502020204030204" pitchFamily="34" charset="0"/>
                <a:cs typeface="Times New Roman" panose="02020603050405020304" pitchFamily="18" charset="0"/>
              </a:rPr>
              <a:t> </a:t>
            </a:r>
            <a:r>
              <a:rPr lang="en-US" sz="2000" dirty="0" err="1">
                <a:latin typeface="Calibri" panose="020F0502020204030204" pitchFamily="34" charset="0"/>
                <a:cs typeface="Times New Roman" panose="02020603050405020304" pitchFamily="18" charset="0"/>
              </a:rPr>
              <a:t>apa</a:t>
            </a:r>
            <a:r>
              <a:rPr lang="en-US" sz="2000" dirty="0">
                <a:latin typeface="Calibri" panose="020F0502020204030204" pitchFamily="34" charset="0"/>
                <a:cs typeface="Times New Roman" panose="02020603050405020304" pitchFamily="18" charset="0"/>
              </a:rPr>
              <a:t> yang </a:t>
            </a:r>
            <a:r>
              <a:rPr lang="en-US" sz="2000" dirty="0" err="1">
                <a:latin typeface="Calibri" panose="020F0502020204030204" pitchFamily="34" charset="0"/>
                <a:cs typeface="Times New Roman" panose="02020603050405020304" pitchFamily="18" charset="0"/>
              </a:rPr>
              <a:t>ingin</a:t>
            </a:r>
            <a:r>
              <a:rPr lang="en-US" sz="2000" dirty="0">
                <a:latin typeface="Calibri" panose="020F0502020204030204" pitchFamily="34" charset="0"/>
                <a:cs typeface="Times New Roman" panose="02020603050405020304" pitchFamily="18" charset="0"/>
              </a:rPr>
              <a:t> </a:t>
            </a:r>
            <a:r>
              <a:rPr lang="en-US" sz="2000" dirty="0" err="1">
                <a:latin typeface="Calibri" panose="020F0502020204030204" pitchFamily="34" charset="0"/>
                <a:cs typeface="Times New Roman" panose="02020603050405020304" pitchFamily="18" charset="0"/>
              </a:rPr>
              <a:t>ditanyakan</a:t>
            </a:r>
            <a:endParaRPr lang="en-US" sz="2000" dirty="0">
              <a:latin typeface="Calibri" panose="020F0502020204030204" pitchFamily="34" charset="0"/>
              <a:cs typeface="Times New Roman" panose="02020603050405020304" pitchFamily="18" charset="0"/>
            </a:endParaRPr>
          </a:p>
          <a:p>
            <a:pPr lvl="0" algn="just">
              <a:lnSpc>
                <a:spcPct val="110000"/>
              </a:lnSpc>
              <a:buFont typeface="Wingdings" pitchFamily="2" charset="2"/>
              <a:buChar char="Ø"/>
            </a:pPr>
            <a:r>
              <a:rPr lang="en-US" sz="2000" dirty="0" err="1">
                <a:latin typeface="Calibri" panose="020F0502020204030204" pitchFamily="34" charset="0"/>
                <a:cs typeface="Times New Roman" panose="02020603050405020304" pitchFamily="18" charset="0"/>
              </a:rPr>
              <a:t>Setelah</a:t>
            </a:r>
            <a:r>
              <a:rPr lang="en-US" sz="2000" dirty="0">
                <a:latin typeface="Calibri" panose="020F0502020204030204" pitchFamily="34" charset="0"/>
                <a:cs typeface="Times New Roman" panose="02020603050405020304" pitchFamily="18" charset="0"/>
              </a:rPr>
              <a:t> </a:t>
            </a:r>
            <a:r>
              <a:rPr lang="en-US" sz="2000" dirty="0" err="1">
                <a:latin typeface="Calibri" panose="020F0502020204030204" pitchFamily="34" charset="0"/>
                <a:cs typeface="Times New Roman" panose="02020603050405020304" pitchFamily="18" charset="0"/>
              </a:rPr>
              <a:t>menemukan</a:t>
            </a:r>
            <a:r>
              <a:rPr lang="en-US" sz="2000" dirty="0">
                <a:latin typeface="Calibri" panose="020F0502020204030204" pitchFamily="34" charset="0"/>
                <a:cs typeface="Times New Roman" panose="02020603050405020304" pitchFamily="18" charset="0"/>
              </a:rPr>
              <a:t> </a:t>
            </a:r>
            <a:r>
              <a:rPr lang="en-US" sz="2000" dirty="0" err="1">
                <a:latin typeface="Calibri" panose="020F0502020204030204" pitchFamily="34" charset="0"/>
                <a:cs typeface="Times New Roman" panose="02020603050405020304" pitchFamily="18" charset="0"/>
              </a:rPr>
              <a:t>apa</a:t>
            </a:r>
            <a:r>
              <a:rPr lang="en-US" sz="2000" dirty="0">
                <a:latin typeface="Calibri" panose="020F0502020204030204" pitchFamily="34" charset="0"/>
                <a:cs typeface="Times New Roman" panose="02020603050405020304" pitchFamily="18" charset="0"/>
              </a:rPr>
              <a:t> yang </a:t>
            </a:r>
            <a:r>
              <a:rPr lang="en-US" sz="2000" dirty="0" err="1">
                <a:latin typeface="Calibri" panose="020F0502020204030204" pitchFamily="34" charset="0"/>
                <a:cs typeface="Times New Roman" panose="02020603050405020304" pitchFamily="18" charset="0"/>
              </a:rPr>
              <a:t>akan</a:t>
            </a:r>
            <a:r>
              <a:rPr lang="en-US" sz="2000" dirty="0">
                <a:latin typeface="Calibri" panose="020F0502020204030204" pitchFamily="34" charset="0"/>
                <a:cs typeface="Times New Roman" panose="02020603050405020304" pitchFamily="18" charset="0"/>
              </a:rPr>
              <a:t> </a:t>
            </a:r>
            <a:r>
              <a:rPr lang="en-US" sz="2000" dirty="0" err="1">
                <a:latin typeface="Calibri" panose="020F0502020204030204" pitchFamily="34" charset="0"/>
                <a:cs typeface="Times New Roman" panose="02020603050405020304" pitchFamily="18" charset="0"/>
              </a:rPr>
              <a:t>ditanyakan</a:t>
            </a:r>
            <a:r>
              <a:rPr lang="en-US" sz="2000" dirty="0">
                <a:latin typeface="Calibri" panose="020F0502020204030204" pitchFamily="34" charset="0"/>
                <a:cs typeface="Times New Roman" panose="02020603050405020304" pitchFamily="18" charset="0"/>
              </a:rPr>
              <a:t>, </a:t>
            </a:r>
            <a:r>
              <a:rPr lang="en-US" sz="2000" dirty="0" err="1">
                <a:latin typeface="Calibri" panose="020F0502020204030204" pitchFamily="34" charset="0"/>
                <a:cs typeface="Times New Roman" panose="02020603050405020304" pitchFamily="18" charset="0"/>
              </a:rPr>
              <a:t>maka</a:t>
            </a:r>
            <a:r>
              <a:rPr lang="en-US" sz="2000" dirty="0">
                <a:latin typeface="Calibri" panose="020F0502020204030204" pitchFamily="34" charset="0"/>
                <a:cs typeface="Times New Roman" panose="02020603050405020304" pitchFamily="18" charset="0"/>
              </a:rPr>
              <a:t> </a:t>
            </a:r>
            <a:r>
              <a:rPr lang="en-US" sz="2000" dirty="0" err="1">
                <a:latin typeface="Calibri" panose="020F0502020204030204" pitchFamily="34" charset="0"/>
                <a:cs typeface="Times New Roman" panose="02020603050405020304" pitchFamily="18" charset="0"/>
              </a:rPr>
              <a:t>peneliti</a:t>
            </a:r>
            <a:r>
              <a:rPr lang="en-US" sz="2000" dirty="0">
                <a:latin typeface="Calibri" panose="020F0502020204030204" pitchFamily="34" charset="0"/>
                <a:cs typeface="Times New Roman" panose="02020603050405020304" pitchFamily="18" charset="0"/>
              </a:rPr>
              <a:t> </a:t>
            </a:r>
            <a:r>
              <a:rPr lang="en-US" sz="2000" dirty="0" err="1">
                <a:latin typeface="Calibri" panose="020F0502020204030204" pitchFamily="34" charset="0"/>
                <a:cs typeface="Times New Roman" panose="02020603050405020304" pitchFamily="18" charset="0"/>
              </a:rPr>
              <a:t>bertanya</a:t>
            </a:r>
            <a:r>
              <a:rPr lang="en-US" sz="2000" dirty="0">
                <a:latin typeface="Calibri" panose="020F0502020204030204" pitchFamily="34" charset="0"/>
                <a:cs typeface="Times New Roman" panose="02020603050405020304" pitchFamily="18" charset="0"/>
              </a:rPr>
              <a:t> </a:t>
            </a:r>
            <a:r>
              <a:rPr lang="en-US" sz="2000" dirty="0" err="1">
                <a:latin typeface="Calibri" panose="020F0502020204030204" pitchFamily="34" charset="0"/>
                <a:cs typeface="Times New Roman" panose="02020603050405020304" pitchFamily="18" charset="0"/>
              </a:rPr>
              <a:t>pada</a:t>
            </a:r>
            <a:r>
              <a:rPr lang="en-US" sz="2000" dirty="0">
                <a:latin typeface="Calibri" panose="020F0502020204030204" pitchFamily="34" charset="0"/>
                <a:cs typeface="Times New Roman" panose="02020603050405020304" pitchFamily="18" charset="0"/>
              </a:rPr>
              <a:t> orang-orang yang </a:t>
            </a:r>
            <a:r>
              <a:rPr lang="en-US" sz="2000" dirty="0" err="1">
                <a:latin typeface="Calibri" panose="020F0502020204030204" pitchFamily="34" charset="0"/>
                <a:cs typeface="Times New Roman" panose="02020603050405020304" pitchFamily="18" charset="0"/>
              </a:rPr>
              <a:t>dijumpai</a:t>
            </a:r>
            <a:r>
              <a:rPr lang="en-US" sz="2000" dirty="0">
                <a:latin typeface="Calibri" panose="020F0502020204030204" pitchFamily="34" charset="0"/>
                <a:cs typeface="Times New Roman" panose="02020603050405020304" pitchFamily="18" charset="0"/>
              </a:rPr>
              <a:t> </a:t>
            </a:r>
            <a:r>
              <a:rPr lang="en-US" sz="2000" dirty="0" err="1">
                <a:latin typeface="Calibri" panose="020F0502020204030204" pitchFamily="34" charset="0"/>
                <a:cs typeface="Times New Roman" panose="02020603050405020304" pitchFamily="18" charset="0"/>
              </a:rPr>
              <a:t>pada</a:t>
            </a:r>
            <a:r>
              <a:rPr lang="en-US" sz="2000" dirty="0">
                <a:latin typeface="Calibri" panose="020F0502020204030204" pitchFamily="34" charset="0"/>
                <a:cs typeface="Times New Roman" panose="02020603050405020304" pitchFamily="18" charset="0"/>
              </a:rPr>
              <a:t> </a:t>
            </a:r>
            <a:r>
              <a:rPr lang="en-US" sz="2000" dirty="0" err="1">
                <a:latin typeface="Calibri" panose="020F0502020204030204" pitchFamily="34" charset="0"/>
                <a:cs typeface="Times New Roman" panose="02020603050405020304" pitchFamily="18" charset="0"/>
              </a:rPr>
              <a:t>tempat</a:t>
            </a:r>
            <a:r>
              <a:rPr lang="en-US" sz="2000" dirty="0">
                <a:latin typeface="Calibri" panose="020F0502020204030204" pitchFamily="34" charset="0"/>
                <a:cs typeface="Times New Roman" panose="02020603050405020304" pitchFamily="18" charset="0"/>
              </a:rPr>
              <a:t> </a:t>
            </a:r>
            <a:r>
              <a:rPr lang="en-US" sz="2000" dirty="0" err="1">
                <a:latin typeface="Calibri" panose="020F0502020204030204" pitchFamily="34" charset="0"/>
                <a:cs typeface="Times New Roman" panose="02020603050405020304" pitchFamily="18" charset="0"/>
              </a:rPr>
              <a:t>tersebut</a:t>
            </a:r>
            <a:endParaRPr lang="en-US" sz="2000" dirty="0">
              <a:latin typeface="Calibri" panose="020F0502020204030204" pitchFamily="34" charset="0"/>
              <a:cs typeface="Times New Roman" panose="02020603050405020304" pitchFamily="18" charset="0"/>
            </a:endParaRPr>
          </a:p>
          <a:p>
            <a:pPr lvl="0" algn="just">
              <a:lnSpc>
                <a:spcPct val="110000"/>
              </a:lnSpc>
              <a:buFont typeface="Wingdings" pitchFamily="2" charset="2"/>
              <a:buChar char="Ø"/>
            </a:pPr>
            <a:r>
              <a:rPr lang="en-US" sz="2000" dirty="0" err="1">
                <a:latin typeface="Calibri" panose="020F0502020204030204" pitchFamily="34" charset="0"/>
                <a:cs typeface="Times New Roman" panose="02020603050405020304" pitchFamily="18" charset="0"/>
              </a:rPr>
              <a:t>Stelah</a:t>
            </a:r>
            <a:r>
              <a:rPr lang="en-US" sz="2000" dirty="0">
                <a:latin typeface="Calibri" panose="020F0502020204030204" pitchFamily="34" charset="0"/>
                <a:cs typeface="Times New Roman" panose="02020603050405020304" pitchFamily="18" charset="0"/>
              </a:rPr>
              <a:t> </a:t>
            </a:r>
            <a:r>
              <a:rPr lang="en-US" sz="2000" dirty="0" err="1">
                <a:latin typeface="Calibri" panose="020F0502020204030204" pitchFamily="34" charset="0"/>
                <a:cs typeface="Times New Roman" panose="02020603050405020304" pitchFamily="18" charset="0"/>
              </a:rPr>
              <a:t>mendpatkan</a:t>
            </a:r>
            <a:r>
              <a:rPr lang="en-US" sz="2000" dirty="0">
                <a:latin typeface="Calibri" panose="020F0502020204030204" pitchFamily="34" charset="0"/>
                <a:cs typeface="Times New Roman" panose="02020603050405020304" pitchFamily="18" charset="0"/>
              </a:rPr>
              <a:t> </a:t>
            </a:r>
            <a:r>
              <a:rPr lang="en-US" sz="2000" dirty="0" err="1">
                <a:latin typeface="Calibri" panose="020F0502020204030204" pitchFamily="34" charset="0"/>
                <a:cs typeface="Times New Roman" panose="02020603050405020304" pitchFamily="18" charset="0"/>
              </a:rPr>
              <a:t>jawaban</a:t>
            </a:r>
            <a:r>
              <a:rPr lang="en-US" sz="2000" dirty="0">
                <a:latin typeface="Calibri" panose="020F0502020204030204" pitchFamily="34" charset="0"/>
                <a:cs typeface="Times New Roman" panose="02020603050405020304" pitchFamily="18" charset="0"/>
              </a:rPr>
              <a:t>, </a:t>
            </a:r>
            <a:r>
              <a:rPr lang="en-US" sz="2000" dirty="0" err="1">
                <a:latin typeface="Calibri" panose="020F0502020204030204" pitchFamily="34" charset="0"/>
                <a:cs typeface="Times New Roman" panose="02020603050405020304" pitchFamily="18" charset="0"/>
              </a:rPr>
              <a:t>peneliti</a:t>
            </a:r>
            <a:r>
              <a:rPr lang="en-US" sz="2000" dirty="0">
                <a:latin typeface="Calibri" panose="020F0502020204030204" pitchFamily="34" charset="0"/>
                <a:cs typeface="Times New Roman" panose="02020603050405020304" pitchFamily="18" charset="0"/>
              </a:rPr>
              <a:t> </a:t>
            </a:r>
            <a:r>
              <a:rPr lang="en-US" sz="2000" dirty="0" err="1">
                <a:latin typeface="Calibri" panose="020F0502020204030204" pitchFamily="34" charset="0"/>
                <a:cs typeface="Times New Roman" panose="02020603050405020304" pitchFamily="18" charset="0"/>
              </a:rPr>
              <a:t>akan</a:t>
            </a:r>
            <a:r>
              <a:rPr lang="en-US" sz="2000" dirty="0">
                <a:latin typeface="Calibri" panose="020F0502020204030204" pitchFamily="34" charset="0"/>
                <a:cs typeface="Times New Roman" panose="02020603050405020304" pitchFamily="18" charset="0"/>
              </a:rPr>
              <a:t> </a:t>
            </a:r>
            <a:r>
              <a:rPr lang="en-US" sz="2000" dirty="0" err="1">
                <a:latin typeface="Calibri" panose="020F0502020204030204" pitchFamily="34" charset="0"/>
                <a:cs typeface="Times New Roman" panose="02020603050405020304" pitchFamily="18" charset="0"/>
              </a:rPr>
              <a:t>menganalisis</a:t>
            </a:r>
            <a:r>
              <a:rPr lang="en-US" sz="2000" dirty="0">
                <a:latin typeface="Calibri" panose="020F0502020204030204" pitchFamily="34" charset="0"/>
                <a:cs typeface="Times New Roman" panose="02020603050405020304" pitchFamily="18" charset="0"/>
              </a:rPr>
              <a:t> </a:t>
            </a:r>
            <a:r>
              <a:rPr lang="en-US" sz="2000" dirty="0" err="1">
                <a:latin typeface="Calibri" panose="020F0502020204030204" pitchFamily="34" charset="0"/>
                <a:cs typeface="Times New Roman" panose="02020603050405020304" pitchFamily="18" charset="0"/>
              </a:rPr>
              <a:t>apakah</a:t>
            </a:r>
            <a:r>
              <a:rPr lang="en-US" sz="2000" dirty="0">
                <a:latin typeface="Calibri" panose="020F0502020204030204" pitchFamily="34" charset="0"/>
                <a:cs typeface="Times New Roman" panose="02020603050405020304" pitchFamily="18" charset="0"/>
              </a:rPr>
              <a:t> </a:t>
            </a:r>
            <a:r>
              <a:rPr lang="en-US" sz="2000" dirty="0" err="1">
                <a:latin typeface="Calibri" panose="020F0502020204030204" pitchFamily="34" charset="0"/>
                <a:cs typeface="Times New Roman" panose="02020603050405020304" pitchFamily="18" charset="0"/>
              </a:rPr>
              <a:t>jawaban</a:t>
            </a:r>
            <a:r>
              <a:rPr lang="en-US" sz="2000" dirty="0">
                <a:latin typeface="Calibri" panose="020F0502020204030204" pitchFamily="34" charset="0"/>
                <a:cs typeface="Times New Roman" panose="02020603050405020304" pitchFamily="18" charset="0"/>
              </a:rPr>
              <a:t> yang </a:t>
            </a:r>
            <a:r>
              <a:rPr lang="en-US" sz="2000" dirty="0" err="1">
                <a:latin typeface="Calibri" panose="020F0502020204030204" pitchFamily="34" charset="0"/>
                <a:cs typeface="Times New Roman" panose="02020603050405020304" pitchFamily="18" charset="0"/>
              </a:rPr>
              <a:t>diberikan</a:t>
            </a:r>
            <a:r>
              <a:rPr lang="en-US" sz="2000" dirty="0">
                <a:latin typeface="Calibri" panose="020F0502020204030204" pitchFamily="34" charset="0"/>
                <a:cs typeface="Times New Roman" panose="02020603050405020304" pitchFamily="18" charset="0"/>
              </a:rPr>
              <a:t> </a:t>
            </a:r>
            <a:r>
              <a:rPr lang="en-US" sz="2000" dirty="0" err="1">
                <a:latin typeface="Calibri" panose="020F0502020204030204" pitchFamily="34" charset="0"/>
                <a:cs typeface="Times New Roman" panose="02020603050405020304" pitchFamily="18" charset="0"/>
              </a:rPr>
              <a:t>itu</a:t>
            </a:r>
            <a:r>
              <a:rPr lang="en-US" sz="2000" dirty="0">
                <a:latin typeface="Calibri" panose="020F0502020204030204" pitchFamily="34" charset="0"/>
                <a:cs typeface="Times New Roman" panose="02020603050405020304" pitchFamily="18" charset="0"/>
              </a:rPr>
              <a:t> </a:t>
            </a:r>
            <a:r>
              <a:rPr lang="en-US" sz="2000" dirty="0" err="1">
                <a:latin typeface="Calibri" panose="020F0502020204030204" pitchFamily="34" charset="0"/>
                <a:cs typeface="Times New Roman" panose="02020603050405020304" pitchFamily="18" charset="0"/>
              </a:rPr>
              <a:t>benar</a:t>
            </a:r>
            <a:r>
              <a:rPr lang="en-US" sz="2000" dirty="0">
                <a:latin typeface="Calibri" panose="020F0502020204030204" pitchFamily="34" charset="0"/>
                <a:cs typeface="Times New Roman" panose="02020603050405020304" pitchFamily="18" charset="0"/>
              </a:rPr>
              <a:t> </a:t>
            </a:r>
            <a:r>
              <a:rPr lang="en-US" sz="2000" dirty="0" err="1">
                <a:latin typeface="Calibri" panose="020F0502020204030204" pitchFamily="34" charset="0"/>
                <a:cs typeface="Times New Roman" panose="02020603050405020304" pitchFamily="18" charset="0"/>
              </a:rPr>
              <a:t>atau</a:t>
            </a:r>
            <a:r>
              <a:rPr lang="en-US" sz="2000" dirty="0">
                <a:latin typeface="Calibri" panose="020F0502020204030204" pitchFamily="34" charset="0"/>
                <a:cs typeface="Times New Roman" panose="02020603050405020304" pitchFamily="18" charset="0"/>
              </a:rPr>
              <a:t> </a:t>
            </a:r>
            <a:r>
              <a:rPr lang="en-US" sz="2000" dirty="0" err="1">
                <a:latin typeface="Calibri" panose="020F0502020204030204" pitchFamily="34" charset="0"/>
                <a:cs typeface="Times New Roman" panose="02020603050405020304" pitchFamily="18" charset="0"/>
              </a:rPr>
              <a:t>tidak</a:t>
            </a:r>
            <a:endParaRPr lang="en-US" sz="2000" dirty="0">
              <a:latin typeface="Calibri" panose="020F0502020204030204" pitchFamily="34" charset="0"/>
              <a:cs typeface="Times New Roman" panose="02020603050405020304" pitchFamily="18" charset="0"/>
            </a:endParaRPr>
          </a:p>
          <a:p>
            <a:pPr lvl="0" algn="just">
              <a:lnSpc>
                <a:spcPct val="110000"/>
              </a:lnSpc>
              <a:buFont typeface="Wingdings" pitchFamily="2" charset="2"/>
              <a:buChar char="Ø"/>
            </a:pPr>
            <a:r>
              <a:rPr lang="en-US" sz="2000" dirty="0" err="1">
                <a:latin typeface="Calibri" panose="020F0502020204030204" pitchFamily="34" charset="0"/>
                <a:cs typeface="Times New Roman" panose="02020603050405020304" pitchFamily="18" charset="0"/>
              </a:rPr>
              <a:t>Jika</a:t>
            </a:r>
            <a:r>
              <a:rPr lang="en-US" sz="2000" dirty="0">
                <a:latin typeface="Calibri" panose="020F0502020204030204" pitchFamily="34" charset="0"/>
                <a:cs typeface="Times New Roman" panose="02020603050405020304" pitchFamily="18" charset="0"/>
              </a:rPr>
              <a:t> </a:t>
            </a:r>
            <a:r>
              <a:rPr lang="en-US" sz="2000" dirty="0" err="1">
                <a:latin typeface="Calibri" panose="020F0502020204030204" pitchFamily="34" charset="0"/>
                <a:cs typeface="Times New Roman" panose="02020603050405020304" pitchFamily="18" charset="0"/>
              </a:rPr>
              <a:t>jawaban</a:t>
            </a:r>
            <a:r>
              <a:rPr lang="en-US" sz="2000" dirty="0">
                <a:latin typeface="Calibri" panose="020F0502020204030204" pitchFamily="34" charset="0"/>
                <a:cs typeface="Times New Roman" panose="02020603050405020304" pitchFamily="18" charset="0"/>
              </a:rPr>
              <a:t> </a:t>
            </a:r>
            <a:r>
              <a:rPr lang="en-US" sz="2000" dirty="0" err="1">
                <a:latin typeface="Calibri" panose="020F0502020204030204" pitchFamily="34" charset="0"/>
                <a:cs typeface="Times New Roman" panose="02020603050405020304" pitchFamily="18" charset="0"/>
              </a:rPr>
              <a:t>dirasa</a:t>
            </a:r>
            <a:r>
              <a:rPr lang="en-US" sz="2000" dirty="0">
                <a:latin typeface="Calibri" panose="020F0502020204030204" pitchFamily="34" charset="0"/>
                <a:cs typeface="Times New Roman" panose="02020603050405020304" pitchFamily="18" charset="0"/>
              </a:rPr>
              <a:t> </a:t>
            </a:r>
            <a:r>
              <a:rPr lang="en-US" sz="2000" dirty="0" err="1">
                <a:latin typeface="Calibri" panose="020F0502020204030204" pitchFamily="34" charset="0"/>
                <a:cs typeface="Times New Roman" panose="02020603050405020304" pitchFamily="18" charset="0"/>
              </a:rPr>
              <a:t>benar</a:t>
            </a:r>
            <a:r>
              <a:rPr lang="en-US" sz="2000" dirty="0">
                <a:latin typeface="Calibri" panose="020F0502020204030204" pitchFamily="34" charset="0"/>
                <a:cs typeface="Times New Roman" panose="02020603050405020304" pitchFamily="18" charset="0"/>
              </a:rPr>
              <a:t>, </a:t>
            </a:r>
            <a:r>
              <a:rPr lang="en-US" sz="2000" dirty="0" err="1">
                <a:latin typeface="Calibri" panose="020F0502020204030204" pitchFamily="34" charset="0"/>
                <a:cs typeface="Times New Roman" panose="02020603050405020304" pitchFamily="18" charset="0"/>
              </a:rPr>
              <a:t>maka</a:t>
            </a:r>
            <a:r>
              <a:rPr lang="en-US" sz="2000" dirty="0">
                <a:latin typeface="Calibri" panose="020F0502020204030204" pitchFamily="34" charset="0"/>
                <a:cs typeface="Times New Roman" panose="02020603050405020304" pitchFamily="18" charset="0"/>
              </a:rPr>
              <a:t> </a:t>
            </a:r>
            <a:r>
              <a:rPr lang="en-US" sz="2000" dirty="0" err="1">
                <a:latin typeface="Calibri" panose="020F0502020204030204" pitchFamily="34" charset="0"/>
                <a:cs typeface="Times New Roman" panose="02020603050405020304" pitchFamily="18" charset="0"/>
              </a:rPr>
              <a:t>dibuatlah</a:t>
            </a:r>
            <a:r>
              <a:rPr lang="en-US" sz="2000" dirty="0">
                <a:latin typeface="Calibri" panose="020F0502020204030204" pitchFamily="34" charset="0"/>
                <a:cs typeface="Times New Roman" panose="02020603050405020304" pitchFamily="18" charset="0"/>
              </a:rPr>
              <a:t> </a:t>
            </a:r>
            <a:r>
              <a:rPr lang="en-US" sz="2000" dirty="0" err="1">
                <a:latin typeface="Calibri" panose="020F0502020204030204" pitchFamily="34" charset="0"/>
                <a:cs typeface="Times New Roman" panose="02020603050405020304" pitchFamily="18" charset="0"/>
              </a:rPr>
              <a:t>kesimpulan</a:t>
            </a:r>
            <a:endParaRPr lang="en-US" sz="2000" dirty="0">
              <a:latin typeface="Calibri" panose="020F0502020204030204" pitchFamily="34" charset="0"/>
              <a:cs typeface="Times New Roman" panose="02020603050405020304" pitchFamily="18" charset="0"/>
            </a:endParaRPr>
          </a:p>
          <a:p>
            <a:pPr lvl="0" algn="just">
              <a:lnSpc>
                <a:spcPct val="110000"/>
              </a:lnSpc>
              <a:buFont typeface="Wingdings" pitchFamily="2" charset="2"/>
              <a:buChar char="Ø"/>
            </a:pPr>
            <a:r>
              <a:rPr lang="en-US" sz="2000" dirty="0" err="1">
                <a:latin typeface="Calibri" panose="020F0502020204030204" pitchFamily="34" charset="0"/>
                <a:cs typeface="Times New Roman" panose="02020603050405020304" pitchFamily="18" charset="0"/>
              </a:rPr>
              <a:t>Peneliti</a:t>
            </a:r>
            <a:r>
              <a:rPr lang="en-US" sz="2000" dirty="0">
                <a:latin typeface="Calibri" panose="020F0502020204030204" pitchFamily="34" charset="0"/>
                <a:cs typeface="Times New Roman" panose="02020603050405020304" pitchFamily="18" charset="0"/>
              </a:rPr>
              <a:t> </a:t>
            </a:r>
            <a:r>
              <a:rPr lang="en-US" sz="2000" dirty="0" err="1">
                <a:latin typeface="Calibri" panose="020F0502020204030204" pitchFamily="34" charset="0"/>
                <a:cs typeface="Times New Roman" panose="02020603050405020304" pitchFamily="18" charset="0"/>
              </a:rPr>
              <a:t>mencandra</a:t>
            </a:r>
            <a:r>
              <a:rPr lang="en-US" sz="2000" dirty="0">
                <a:latin typeface="Calibri" panose="020F0502020204030204" pitchFamily="34" charset="0"/>
                <a:cs typeface="Times New Roman" panose="02020603050405020304" pitchFamily="18" charset="0"/>
              </a:rPr>
              <a:t> </a:t>
            </a:r>
            <a:r>
              <a:rPr lang="en-US" sz="2000" dirty="0" err="1">
                <a:latin typeface="Calibri" panose="020F0502020204030204" pitchFamily="34" charset="0"/>
                <a:cs typeface="Times New Roman" panose="02020603050405020304" pitchFamily="18" charset="0"/>
              </a:rPr>
              <a:t>kembali</a:t>
            </a:r>
            <a:r>
              <a:rPr lang="en-US" sz="2000" dirty="0">
                <a:latin typeface="Calibri" panose="020F0502020204030204" pitchFamily="34" charset="0"/>
                <a:cs typeface="Times New Roman" panose="02020603050405020304" pitchFamily="18" charset="0"/>
              </a:rPr>
              <a:t> </a:t>
            </a:r>
            <a:r>
              <a:rPr lang="en-US" sz="2000" dirty="0" err="1">
                <a:latin typeface="Calibri" panose="020F0502020204030204" pitchFamily="34" charset="0"/>
                <a:cs typeface="Times New Roman" panose="02020603050405020304" pitchFamily="18" charset="0"/>
              </a:rPr>
              <a:t>terhadap</a:t>
            </a:r>
            <a:r>
              <a:rPr lang="en-US" sz="2000" dirty="0">
                <a:latin typeface="Calibri" panose="020F0502020204030204" pitchFamily="34" charset="0"/>
                <a:cs typeface="Times New Roman" panose="02020603050405020304" pitchFamily="18" charset="0"/>
              </a:rPr>
              <a:t> </a:t>
            </a:r>
            <a:r>
              <a:rPr lang="en-US" sz="2000" dirty="0" err="1">
                <a:latin typeface="Calibri" panose="020F0502020204030204" pitchFamily="34" charset="0"/>
                <a:cs typeface="Times New Roman" panose="02020603050405020304" pitchFamily="18" charset="0"/>
              </a:rPr>
              <a:t>kesimpulan</a:t>
            </a:r>
            <a:r>
              <a:rPr lang="en-US" sz="2000" dirty="0">
                <a:latin typeface="Calibri" panose="020F0502020204030204" pitchFamily="34" charset="0"/>
                <a:cs typeface="Times New Roman" panose="02020603050405020304" pitchFamily="18" charset="0"/>
              </a:rPr>
              <a:t> yang </a:t>
            </a:r>
            <a:r>
              <a:rPr lang="en-US" sz="2000" dirty="0" err="1">
                <a:latin typeface="Calibri" panose="020F0502020204030204" pitchFamily="34" charset="0"/>
                <a:cs typeface="Times New Roman" panose="02020603050405020304" pitchFamily="18" charset="0"/>
              </a:rPr>
              <a:t>telah</a:t>
            </a:r>
            <a:r>
              <a:rPr lang="en-US" sz="2000" dirty="0">
                <a:latin typeface="Calibri" panose="020F0502020204030204" pitchFamily="34" charset="0"/>
                <a:cs typeface="Times New Roman" panose="02020603050405020304" pitchFamily="18" charset="0"/>
              </a:rPr>
              <a:t> </a:t>
            </a:r>
            <a:r>
              <a:rPr lang="en-US" sz="2000" dirty="0" err="1">
                <a:latin typeface="Calibri" panose="020F0502020204030204" pitchFamily="34" charset="0"/>
                <a:cs typeface="Times New Roman" panose="02020603050405020304" pitchFamily="18" charset="0"/>
              </a:rPr>
              <a:t>dibuat</a:t>
            </a:r>
            <a:r>
              <a:rPr lang="en-US" sz="2000" dirty="0">
                <a:latin typeface="Calibri" panose="020F0502020204030204" pitchFamily="34" charset="0"/>
                <a:cs typeface="Times New Roman" panose="02020603050405020304" pitchFamily="18" charset="0"/>
              </a:rPr>
              <a:t>. </a:t>
            </a:r>
            <a:r>
              <a:rPr lang="en-US" sz="2000" dirty="0" err="1">
                <a:latin typeface="Calibri" panose="020F0502020204030204" pitchFamily="34" charset="0"/>
                <a:cs typeface="Times New Roman" panose="02020603050405020304" pitchFamily="18" charset="0"/>
              </a:rPr>
              <a:t>Apakah</a:t>
            </a:r>
            <a:r>
              <a:rPr lang="en-US" sz="2000" dirty="0">
                <a:latin typeface="Calibri" panose="020F0502020204030204" pitchFamily="34" charset="0"/>
                <a:cs typeface="Times New Roman" panose="02020603050405020304" pitchFamily="18" charset="0"/>
              </a:rPr>
              <a:t> </a:t>
            </a:r>
            <a:r>
              <a:rPr lang="en-US" sz="2000" dirty="0" err="1">
                <a:latin typeface="Calibri" panose="020F0502020204030204" pitchFamily="34" charset="0"/>
                <a:cs typeface="Times New Roman" panose="02020603050405020304" pitchFamily="18" charset="0"/>
              </a:rPr>
              <a:t>kesimpulan</a:t>
            </a:r>
            <a:r>
              <a:rPr lang="en-US" sz="2000" dirty="0">
                <a:latin typeface="Calibri" panose="020F0502020204030204" pitchFamily="34" charset="0"/>
                <a:cs typeface="Times New Roman" panose="02020603050405020304" pitchFamily="18" charset="0"/>
              </a:rPr>
              <a:t> yang </a:t>
            </a:r>
            <a:r>
              <a:rPr lang="en-US" sz="2000" dirty="0" err="1">
                <a:latin typeface="Calibri" panose="020F0502020204030204" pitchFamily="34" charset="0"/>
                <a:cs typeface="Times New Roman" panose="02020603050405020304" pitchFamily="18" charset="0"/>
              </a:rPr>
              <a:t>dibuat</a:t>
            </a:r>
            <a:r>
              <a:rPr lang="en-US" sz="2000" dirty="0">
                <a:latin typeface="Calibri" panose="020F0502020204030204" pitchFamily="34" charset="0"/>
                <a:cs typeface="Times New Roman" panose="02020603050405020304" pitchFamily="18" charset="0"/>
              </a:rPr>
              <a:t> </a:t>
            </a:r>
            <a:r>
              <a:rPr lang="en-US" sz="2000" dirty="0" err="1">
                <a:latin typeface="Calibri" panose="020F0502020204030204" pitchFamily="34" charset="0"/>
                <a:cs typeface="Times New Roman" panose="02020603050405020304" pitchFamily="18" charset="0"/>
              </a:rPr>
              <a:t>itu</a:t>
            </a:r>
            <a:r>
              <a:rPr lang="en-US" sz="2000" dirty="0">
                <a:latin typeface="Calibri" panose="020F0502020204030204" pitchFamily="34" charset="0"/>
                <a:cs typeface="Times New Roman" panose="02020603050405020304" pitchFamily="18" charset="0"/>
              </a:rPr>
              <a:t> </a:t>
            </a:r>
            <a:r>
              <a:rPr lang="en-US" sz="2000" dirty="0" err="1">
                <a:latin typeface="Calibri" panose="020F0502020204030204" pitchFamily="34" charset="0"/>
                <a:cs typeface="Times New Roman" panose="02020603050405020304" pitchFamily="18" charset="0"/>
              </a:rPr>
              <a:t>kredibel</a:t>
            </a:r>
            <a:r>
              <a:rPr lang="en-US" sz="2000" dirty="0">
                <a:latin typeface="Calibri" panose="020F0502020204030204" pitchFamily="34" charset="0"/>
                <a:cs typeface="Times New Roman" panose="02020603050405020304" pitchFamily="18" charset="0"/>
              </a:rPr>
              <a:t> </a:t>
            </a:r>
            <a:r>
              <a:rPr lang="en-US" sz="2000" dirty="0" err="1">
                <a:latin typeface="Calibri" panose="020F0502020204030204" pitchFamily="34" charset="0"/>
                <a:cs typeface="Times New Roman" panose="02020603050405020304" pitchFamily="18" charset="0"/>
              </a:rPr>
              <a:t>atau</a:t>
            </a:r>
            <a:r>
              <a:rPr lang="en-US" sz="2000" dirty="0">
                <a:latin typeface="Calibri" panose="020F0502020204030204" pitchFamily="34" charset="0"/>
                <a:cs typeface="Times New Roman" panose="02020603050405020304" pitchFamily="18" charset="0"/>
              </a:rPr>
              <a:t> </a:t>
            </a:r>
            <a:r>
              <a:rPr lang="en-US" sz="2000" dirty="0" err="1">
                <a:latin typeface="Calibri" panose="020F0502020204030204" pitchFamily="34" charset="0"/>
                <a:cs typeface="Times New Roman" panose="02020603050405020304" pitchFamily="18" charset="0"/>
              </a:rPr>
              <a:t>tidak</a:t>
            </a:r>
            <a:r>
              <a:rPr lang="en-US" sz="2000" dirty="0">
                <a:latin typeface="Calibri" panose="020F0502020204030204" pitchFamily="34" charset="0"/>
                <a:cs typeface="Times New Roman" panose="02020603050405020304" pitchFamily="18" charset="0"/>
              </a:rPr>
              <a:t>. </a:t>
            </a:r>
          </a:p>
          <a:p>
            <a:pPr marL="914400" lvl="3" indent="0" algn="just">
              <a:buNone/>
            </a:pPr>
            <a:endParaRPr lang="en-US"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45501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71600" y="836712"/>
            <a:ext cx="7408333" cy="3993307"/>
          </a:xfrm>
        </p:spPr>
        <p:txBody>
          <a:bodyPr>
            <a:normAutofit fontScale="92500" lnSpcReduction="20000"/>
          </a:bodyPr>
          <a:lstStyle/>
          <a:p>
            <a:pPr marL="0" indent="0" algn="ctr">
              <a:lnSpc>
                <a:spcPct val="150000"/>
              </a:lnSpc>
              <a:buNone/>
            </a:pPr>
            <a:r>
              <a:rPr lang="en-US" sz="3600" b="1" dirty="0" err="1">
                <a:latin typeface="Calibri" panose="020F0502020204030204" pitchFamily="34" charset="0"/>
                <a:cs typeface="Times New Roman" pitchFamily="18" charset="0"/>
              </a:rPr>
              <a:t>Penggunaan</a:t>
            </a:r>
            <a:r>
              <a:rPr lang="en-US" sz="3600" b="1" dirty="0">
                <a:latin typeface="Calibri" panose="020F0502020204030204" pitchFamily="34" charset="0"/>
                <a:cs typeface="Times New Roman" pitchFamily="18" charset="0"/>
              </a:rPr>
              <a:t> </a:t>
            </a:r>
            <a:r>
              <a:rPr lang="id-ID" sz="3600" b="1" dirty="0" err="1">
                <a:latin typeface="Calibri" panose="020F0502020204030204" pitchFamily="34" charset="0"/>
                <a:cs typeface="Times New Roman" pitchFamily="18" charset="0"/>
              </a:rPr>
              <a:t>M</a:t>
            </a:r>
            <a:r>
              <a:rPr lang="en-US" sz="3600" b="1" dirty="0" err="1">
                <a:latin typeface="Calibri" panose="020F0502020204030204" pitchFamily="34" charset="0"/>
                <a:cs typeface="Times New Roman" pitchFamily="18" charset="0"/>
              </a:rPr>
              <a:t>etode</a:t>
            </a:r>
            <a:r>
              <a:rPr lang="en-US" sz="3600" b="1" dirty="0">
                <a:latin typeface="Calibri" panose="020F0502020204030204" pitchFamily="34" charset="0"/>
                <a:cs typeface="Times New Roman" pitchFamily="18" charset="0"/>
              </a:rPr>
              <a:t> </a:t>
            </a:r>
            <a:r>
              <a:rPr lang="id-ID" sz="3600" b="1" dirty="0" err="1">
                <a:latin typeface="Calibri" panose="020F0502020204030204" pitchFamily="34" charset="0"/>
                <a:cs typeface="Times New Roman" pitchFamily="18" charset="0"/>
              </a:rPr>
              <a:t>K</a:t>
            </a:r>
            <a:r>
              <a:rPr lang="en-US" sz="3600" b="1" dirty="0" err="1">
                <a:latin typeface="Calibri" panose="020F0502020204030204" pitchFamily="34" charset="0"/>
                <a:cs typeface="Times New Roman" pitchFamily="18" charset="0"/>
              </a:rPr>
              <a:t>ualitatif</a:t>
            </a:r>
            <a:endParaRPr lang="id-ID" sz="3600" b="1" dirty="0">
              <a:latin typeface="Calibri" panose="020F0502020204030204" pitchFamily="34" charset="0"/>
              <a:cs typeface="Times New Roman" pitchFamily="18" charset="0"/>
            </a:endParaRPr>
          </a:p>
          <a:p>
            <a:pPr marL="0" indent="0" algn="ctr">
              <a:lnSpc>
                <a:spcPct val="150000"/>
              </a:lnSpc>
              <a:buNone/>
            </a:pPr>
            <a:endParaRPr lang="en-US" dirty="0">
              <a:latin typeface="Calibri" panose="020F0502020204030204" pitchFamily="34" charset="0"/>
              <a:cs typeface="Times New Roman" pitchFamily="18" charset="0"/>
            </a:endParaRPr>
          </a:p>
          <a:p>
            <a:pPr marL="0" indent="0" algn="just">
              <a:lnSpc>
                <a:spcPct val="150000"/>
              </a:lnSpc>
              <a:buNone/>
            </a:pPr>
            <a:r>
              <a:rPr lang="en-US" dirty="0" err="1">
                <a:latin typeface="Calibri" panose="020F0502020204030204" pitchFamily="34" charset="0"/>
                <a:cs typeface="Times New Roman" pitchFamily="18" charset="0"/>
              </a:rPr>
              <a:t>Metode</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kualitatif</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digunakan</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untuk</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kepentingan</a:t>
            </a:r>
            <a:r>
              <a:rPr lang="en-US" dirty="0">
                <a:latin typeface="Calibri" panose="020F0502020204030204" pitchFamily="34" charset="0"/>
                <a:cs typeface="Times New Roman" pitchFamily="18" charset="0"/>
              </a:rPr>
              <a:t> yang </a:t>
            </a:r>
            <a:r>
              <a:rPr lang="en-US" dirty="0" err="1">
                <a:latin typeface="Calibri" panose="020F0502020204030204" pitchFamily="34" charset="0"/>
                <a:cs typeface="Times New Roman" pitchFamily="18" charset="0"/>
              </a:rPr>
              <a:t>berbeda</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bila</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dibandingkan</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dengan</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metode</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kuantitatif</a:t>
            </a:r>
            <a:r>
              <a:rPr lang="en-US" dirty="0">
                <a:latin typeface="Calibri" panose="020F0502020204030204" pitchFamily="34" charset="0"/>
                <a:cs typeface="Times New Roman" pitchFamily="18" charset="0"/>
              </a:rPr>
              <a:t>. </a:t>
            </a:r>
            <a:r>
              <a:rPr lang="id-ID" dirty="0">
                <a:latin typeface="Calibri" panose="020F0502020204030204" pitchFamily="34" charset="0"/>
                <a:cs typeface="Times New Roman" pitchFamily="18" charset="0"/>
              </a:rPr>
              <a:t>Metode kualitatif merupakan metode yang fokus pada pengamatan yang mendalam. Penggunaan metode kuallitatif dalam penelitian dapat menghasilkan kajian atas suatu fenomena yanglebih komprehensif.</a:t>
            </a:r>
            <a:endParaRPr lang="en-US" dirty="0">
              <a:latin typeface="Calibri" panose="020F0502020204030204" pitchFamily="34" charset="0"/>
              <a:cs typeface="Times New Roman" pitchFamily="18" charset="0"/>
            </a:endParaRPr>
          </a:p>
        </p:txBody>
      </p:sp>
    </p:spTree>
    <p:extLst>
      <p:ext uri="{BB962C8B-B14F-4D97-AF65-F5344CB8AC3E}">
        <p14:creationId xmlns:p14="http://schemas.microsoft.com/office/powerpoint/2010/main" val="18969715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7" y="692696"/>
            <a:ext cx="8352928" cy="5433467"/>
          </a:xfrm>
        </p:spPr>
        <p:txBody>
          <a:bodyPr>
            <a:normAutofit fontScale="85000" lnSpcReduction="10000"/>
          </a:bodyPr>
          <a:lstStyle/>
          <a:p>
            <a:pPr marL="0" indent="0" algn="ctr">
              <a:lnSpc>
                <a:spcPct val="150000"/>
              </a:lnSpc>
              <a:buNone/>
            </a:pPr>
            <a:r>
              <a:rPr lang="en-US" sz="3500" b="1" dirty="0" err="1">
                <a:latin typeface="Calibri" panose="020F0502020204030204" pitchFamily="34" charset="0"/>
                <a:cs typeface="Times New Roman" pitchFamily="18" charset="0"/>
              </a:rPr>
              <a:t>Jangka</a:t>
            </a:r>
            <a:r>
              <a:rPr lang="en-US" sz="3500" b="1" dirty="0">
                <a:latin typeface="Calibri" panose="020F0502020204030204" pitchFamily="34" charset="0"/>
                <a:cs typeface="Times New Roman" pitchFamily="18" charset="0"/>
              </a:rPr>
              <a:t> </a:t>
            </a:r>
            <a:r>
              <a:rPr lang="en-US" sz="3500" b="1" dirty="0" err="1">
                <a:latin typeface="Calibri" panose="020F0502020204030204" pitchFamily="34" charset="0"/>
                <a:cs typeface="Times New Roman" pitchFamily="18" charset="0"/>
              </a:rPr>
              <a:t>waktu</a:t>
            </a:r>
            <a:r>
              <a:rPr lang="en-US" sz="3500" b="1" dirty="0">
                <a:latin typeface="Calibri" panose="020F0502020204030204" pitchFamily="34" charset="0"/>
                <a:cs typeface="Times New Roman" pitchFamily="18" charset="0"/>
              </a:rPr>
              <a:t> </a:t>
            </a:r>
            <a:r>
              <a:rPr lang="en-US" sz="3500" b="1" dirty="0" err="1">
                <a:latin typeface="Calibri" panose="020F0502020204030204" pitchFamily="34" charset="0"/>
                <a:cs typeface="Times New Roman" pitchFamily="18" charset="0"/>
              </a:rPr>
              <a:t>penelitian</a:t>
            </a:r>
            <a:r>
              <a:rPr lang="en-US" sz="3500" b="1" dirty="0">
                <a:latin typeface="Calibri" panose="020F0502020204030204" pitchFamily="34" charset="0"/>
                <a:cs typeface="Times New Roman" pitchFamily="18" charset="0"/>
              </a:rPr>
              <a:t> </a:t>
            </a:r>
            <a:r>
              <a:rPr lang="en-US" sz="3500" b="1" dirty="0" err="1">
                <a:latin typeface="Calibri" panose="020F0502020204030204" pitchFamily="34" charset="0"/>
                <a:cs typeface="Times New Roman" pitchFamily="18" charset="0"/>
              </a:rPr>
              <a:t>kualitatif</a:t>
            </a:r>
            <a:endParaRPr lang="id-ID" sz="3500" b="1" dirty="0">
              <a:latin typeface="Calibri" panose="020F0502020204030204" pitchFamily="34" charset="0"/>
              <a:cs typeface="Times New Roman" pitchFamily="18" charset="0"/>
            </a:endParaRPr>
          </a:p>
          <a:p>
            <a:pPr marL="0" indent="0" algn="ctr">
              <a:lnSpc>
                <a:spcPct val="150000"/>
              </a:lnSpc>
              <a:buNone/>
            </a:pPr>
            <a:endParaRPr lang="en-US" sz="3500" dirty="0">
              <a:latin typeface="Calibri" panose="020F0502020204030204" pitchFamily="34" charset="0"/>
              <a:cs typeface="Times New Roman" pitchFamily="18" charset="0"/>
            </a:endParaRPr>
          </a:p>
          <a:p>
            <a:pPr marL="0" indent="0" algn="just">
              <a:lnSpc>
                <a:spcPct val="150000"/>
              </a:lnSpc>
              <a:buNone/>
            </a:pPr>
            <a:r>
              <a:rPr lang="en-US" dirty="0" err="1">
                <a:latin typeface="Calibri" panose="020F0502020204030204" pitchFamily="34" charset="0"/>
                <a:cs typeface="Times New Roman" pitchFamily="18" charset="0"/>
              </a:rPr>
              <a:t>Pada</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umumnya</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jangka</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waktu</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penelitian</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kualitatif</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cukup</a:t>
            </a:r>
            <a:r>
              <a:rPr lang="en-US" dirty="0">
                <a:latin typeface="Calibri" panose="020F0502020204030204" pitchFamily="34" charset="0"/>
                <a:cs typeface="Times New Roman" pitchFamily="18" charset="0"/>
              </a:rPr>
              <a:t> lama, </a:t>
            </a:r>
            <a:r>
              <a:rPr lang="en-US" dirty="0" err="1">
                <a:latin typeface="Calibri" panose="020F0502020204030204" pitchFamily="34" charset="0"/>
                <a:cs typeface="Times New Roman" pitchFamily="18" charset="0"/>
              </a:rPr>
              <a:t>karena</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tujuan</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penelitian</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kualitatif</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adalah</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bersifat</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penemuan</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Bukan</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sekedar</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pembuktian</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hipotesis</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seperti</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dalam</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penelitian</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kuantitatif</a:t>
            </a:r>
            <a:r>
              <a:rPr lang="en-US" dirty="0">
                <a:latin typeface="Calibri" panose="020F0502020204030204" pitchFamily="34" charset="0"/>
                <a:cs typeface="Times New Roman" pitchFamily="18" charset="0"/>
              </a:rPr>
              <a:t>.</a:t>
            </a:r>
          </a:p>
          <a:p>
            <a:pPr marL="0" indent="0" algn="just">
              <a:lnSpc>
                <a:spcPct val="150000"/>
              </a:lnSpc>
              <a:buNone/>
            </a:pPr>
            <a:r>
              <a:rPr lang="en-US" dirty="0" err="1">
                <a:latin typeface="Calibri" panose="020F0502020204030204" pitchFamily="34" charset="0"/>
                <a:cs typeface="Times New Roman" pitchFamily="18" charset="0"/>
              </a:rPr>
              <a:t>Namun</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demikian</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kemungkinan</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jangka</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penelitian</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berlangsung</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dalam</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waktu</a:t>
            </a:r>
            <a:r>
              <a:rPr lang="en-US" dirty="0">
                <a:latin typeface="Calibri" panose="020F0502020204030204" pitchFamily="34" charset="0"/>
                <a:cs typeface="Times New Roman" pitchFamily="18" charset="0"/>
              </a:rPr>
              <a:t> yang </a:t>
            </a:r>
            <a:r>
              <a:rPr lang="en-US" dirty="0" err="1">
                <a:latin typeface="Calibri" panose="020F0502020204030204" pitchFamily="34" charset="0"/>
                <a:cs typeface="Times New Roman" pitchFamily="18" charset="0"/>
              </a:rPr>
              <a:t>pendek</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bila</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telah</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ditemukan</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sesuatu</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dan</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datanya</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sudah</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jenuh</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Ibarat</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mencari</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provokator</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atau</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mengurai</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masalah</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atau</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memahami</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makna</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kalau</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semua</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itu</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dapat</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ditemukan</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dalam</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satu</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minggu</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dan</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telah</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diuji</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kredibilitasnya</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maka</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penelitian</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kualitatif</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dinyatakan</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selesai</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sehingga</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tidak</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memerlukan</a:t>
            </a:r>
            <a:r>
              <a:rPr lang="en-US" dirty="0">
                <a:latin typeface="Calibri" panose="020F0502020204030204" pitchFamily="34" charset="0"/>
                <a:cs typeface="Times New Roman" pitchFamily="18" charset="0"/>
              </a:rPr>
              <a:t> </a:t>
            </a:r>
            <a:r>
              <a:rPr lang="en-US" dirty="0" err="1">
                <a:latin typeface="Calibri" panose="020F0502020204030204" pitchFamily="34" charset="0"/>
                <a:cs typeface="Times New Roman" pitchFamily="18" charset="0"/>
              </a:rPr>
              <a:t>waktu</a:t>
            </a:r>
            <a:r>
              <a:rPr lang="en-US" dirty="0">
                <a:latin typeface="Calibri" panose="020F0502020204030204" pitchFamily="34" charset="0"/>
                <a:cs typeface="Times New Roman" pitchFamily="18" charset="0"/>
              </a:rPr>
              <a:t> yang lama.</a:t>
            </a:r>
          </a:p>
          <a:p>
            <a:pPr marL="0" indent="0">
              <a:buNone/>
            </a:pPr>
            <a:endParaRPr lang="en-US" dirty="0"/>
          </a:p>
        </p:txBody>
      </p:sp>
    </p:spTree>
    <p:extLst>
      <p:ext uri="{BB962C8B-B14F-4D97-AF65-F5344CB8AC3E}">
        <p14:creationId xmlns:p14="http://schemas.microsoft.com/office/powerpoint/2010/main" val="6153047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0" y="620688"/>
            <a:ext cx="8496943" cy="5505475"/>
          </a:xfrm>
        </p:spPr>
        <p:txBody>
          <a:bodyPr>
            <a:normAutofit fontScale="25000" lnSpcReduction="20000"/>
          </a:bodyPr>
          <a:lstStyle/>
          <a:p>
            <a:pPr marL="0" indent="0" algn="ctr">
              <a:lnSpc>
                <a:spcPct val="120000"/>
              </a:lnSpc>
              <a:buNone/>
            </a:pPr>
            <a:r>
              <a:rPr lang="en-US" sz="12800" b="1" dirty="0" err="1">
                <a:latin typeface="Calibri" panose="020F0502020204030204" pitchFamily="34" charset="0"/>
                <a:cs typeface="Times New Roman" pitchFamily="18" charset="0"/>
              </a:rPr>
              <a:t>Kompetensi</a:t>
            </a:r>
            <a:r>
              <a:rPr lang="en-US" sz="12800" b="1" dirty="0">
                <a:latin typeface="Calibri" panose="020F0502020204030204" pitchFamily="34" charset="0"/>
                <a:cs typeface="Times New Roman" pitchFamily="18" charset="0"/>
              </a:rPr>
              <a:t> </a:t>
            </a:r>
            <a:r>
              <a:rPr lang="en-US" sz="12800" b="1" dirty="0" err="1">
                <a:latin typeface="Calibri" panose="020F0502020204030204" pitchFamily="34" charset="0"/>
                <a:cs typeface="Times New Roman" pitchFamily="18" charset="0"/>
              </a:rPr>
              <a:t>peneliti</a:t>
            </a:r>
            <a:r>
              <a:rPr lang="en-US" sz="12800" b="1" dirty="0">
                <a:latin typeface="Calibri" panose="020F0502020204030204" pitchFamily="34" charset="0"/>
                <a:cs typeface="Times New Roman" pitchFamily="18" charset="0"/>
              </a:rPr>
              <a:t> </a:t>
            </a:r>
            <a:r>
              <a:rPr lang="en-US" sz="12800" b="1" dirty="0" err="1">
                <a:latin typeface="Calibri" panose="020F0502020204030204" pitchFamily="34" charset="0"/>
                <a:cs typeface="Times New Roman" pitchFamily="18" charset="0"/>
              </a:rPr>
              <a:t>kualitatif</a:t>
            </a:r>
            <a:endParaRPr lang="en-US" sz="12800" dirty="0">
              <a:latin typeface="Calibri" panose="020F0502020204030204" pitchFamily="34" charset="0"/>
              <a:cs typeface="Times New Roman" pitchFamily="18" charset="0"/>
            </a:endParaRPr>
          </a:p>
          <a:p>
            <a:pPr marL="0" lvl="0" indent="0" algn="just">
              <a:lnSpc>
                <a:spcPct val="120000"/>
              </a:lnSpc>
              <a:buNone/>
            </a:pPr>
            <a:endParaRPr lang="id-ID" sz="7400" dirty="0">
              <a:latin typeface="Calibri" panose="020F0502020204030204" pitchFamily="34" charset="0"/>
              <a:cs typeface="Times New Roman" pitchFamily="18" charset="0"/>
            </a:endParaRPr>
          </a:p>
          <a:p>
            <a:pPr marL="0" lvl="0" indent="0" algn="just">
              <a:lnSpc>
                <a:spcPct val="120000"/>
              </a:lnSpc>
              <a:buNone/>
            </a:pPr>
            <a:endParaRPr lang="id-ID" sz="7400" dirty="0">
              <a:latin typeface="Calibri" panose="020F0502020204030204" pitchFamily="34" charset="0"/>
              <a:cs typeface="Times New Roman" pitchFamily="18" charset="0"/>
            </a:endParaRPr>
          </a:p>
          <a:p>
            <a:pPr lvl="0" algn="just">
              <a:lnSpc>
                <a:spcPct val="120000"/>
              </a:lnSpc>
            </a:pPr>
            <a:r>
              <a:rPr lang="en-US" sz="7400" dirty="0" err="1">
                <a:latin typeface="Calibri" panose="020F0502020204030204" pitchFamily="34" charset="0"/>
                <a:cs typeface="Times New Roman" pitchFamily="18" charset="0"/>
              </a:rPr>
              <a:t>Memiliki</a:t>
            </a:r>
            <a:r>
              <a:rPr lang="en-US" sz="7400" dirty="0">
                <a:latin typeface="Calibri" panose="020F0502020204030204" pitchFamily="34" charset="0"/>
                <a:cs typeface="Times New Roman" pitchFamily="18" charset="0"/>
              </a:rPr>
              <a:t> </a:t>
            </a:r>
            <a:r>
              <a:rPr lang="en-US" sz="7400" dirty="0" err="1">
                <a:latin typeface="Calibri" panose="020F0502020204030204" pitchFamily="34" charset="0"/>
                <a:cs typeface="Times New Roman" pitchFamily="18" charset="0"/>
              </a:rPr>
              <a:t>wawasan</a:t>
            </a:r>
            <a:r>
              <a:rPr lang="en-US" sz="7400" dirty="0">
                <a:latin typeface="Calibri" panose="020F0502020204030204" pitchFamily="34" charset="0"/>
                <a:cs typeface="Times New Roman" pitchFamily="18" charset="0"/>
              </a:rPr>
              <a:t> yang </a:t>
            </a:r>
            <a:r>
              <a:rPr lang="en-US" sz="7400" dirty="0" err="1">
                <a:latin typeface="Calibri" panose="020F0502020204030204" pitchFamily="34" charset="0"/>
                <a:cs typeface="Times New Roman" pitchFamily="18" charset="0"/>
              </a:rPr>
              <a:t>luas</a:t>
            </a:r>
            <a:r>
              <a:rPr lang="en-US" sz="7400" dirty="0">
                <a:latin typeface="Calibri" panose="020F0502020204030204" pitchFamily="34" charset="0"/>
                <a:cs typeface="Times New Roman" pitchFamily="18" charset="0"/>
              </a:rPr>
              <a:t> </a:t>
            </a:r>
            <a:r>
              <a:rPr lang="en-US" sz="7400" dirty="0" err="1">
                <a:latin typeface="Calibri" panose="020F0502020204030204" pitchFamily="34" charset="0"/>
                <a:cs typeface="Times New Roman" pitchFamily="18" charset="0"/>
              </a:rPr>
              <a:t>dan</a:t>
            </a:r>
            <a:r>
              <a:rPr lang="en-US" sz="7400" dirty="0">
                <a:latin typeface="Calibri" panose="020F0502020204030204" pitchFamily="34" charset="0"/>
                <a:cs typeface="Times New Roman" pitchFamily="18" charset="0"/>
              </a:rPr>
              <a:t> </a:t>
            </a:r>
            <a:r>
              <a:rPr lang="en-US" sz="7400" dirty="0" err="1">
                <a:latin typeface="Calibri" panose="020F0502020204030204" pitchFamily="34" charset="0"/>
                <a:cs typeface="Times New Roman" pitchFamily="18" charset="0"/>
              </a:rPr>
              <a:t>mendalam</a:t>
            </a:r>
            <a:r>
              <a:rPr lang="en-US" sz="7400" dirty="0">
                <a:latin typeface="Calibri" panose="020F0502020204030204" pitchFamily="34" charset="0"/>
                <a:cs typeface="Times New Roman" pitchFamily="18" charset="0"/>
              </a:rPr>
              <a:t> </a:t>
            </a:r>
            <a:r>
              <a:rPr lang="en-US" sz="7400" dirty="0" err="1">
                <a:latin typeface="Calibri" panose="020F0502020204030204" pitchFamily="34" charset="0"/>
                <a:cs typeface="Times New Roman" pitchFamily="18" charset="0"/>
              </a:rPr>
              <a:t>tentang</a:t>
            </a:r>
            <a:r>
              <a:rPr lang="en-US" sz="7400" dirty="0">
                <a:latin typeface="Calibri" panose="020F0502020204030204" pitchFamily="34" charset="0"/>
                <a:cs typeface="Times New Roman" pitchFamily="18" charset="0"/>
              </a:rPr>
              <a:t> </a:t>
            </a:r>
            <a:r>
              <a:rPr lang="en-US" sz="7400" dirty="0" err="1">
                <a:latin typeface="Calibri" panose="020F0502020204030204" pitchFamily="34" charset="0"/>
                <a:cs typeface="Times New Roman" pitchFamily="18" charset="0"/>
              </a:rPr>
              <a:t>bidang</a:t>
            </a:r>
            <a:r>
              <a:rPr lang="en-US" sz="7400" dirty="0">
                <a:latin typeface="Calibri" panose="020F0502020204030204" pitchFamily="34" charset="0"/>
                <a:cs typeface="Times New Roman" pitchFamily="18" charset="0"/>
              </a:rPr>
              <a:t> yang </a:t>
            </a:r>
            <a:r>
              <a:rPr lang="en-US" sz="7400" dirty="0" err="1">
                <a:latin typeface="Calibri" panose="020F0502020204030204" pitchFamily="34" charset="0"/>
                <a:cs typeface="Times New Roman" pitchFamily="18" charset="0"/>
              </a:rPr>
              <a:t>akan</a:t>
            </a:r>
            <a:r>
              <a:rPr lang="en-US" sz="7400" dirty="0">
                <a:latin typeface="Calibri" panose="020F0502020204030204" pitchFamily="34" charset="0"/>
                <a:cs typeface="Times New Roman" pitchFamily="18" charset="0"/>
              </a:rPr>
              <a:t> </a:t>
            </a:r>
            <a:r>
              <a:rPr lang="en-US" sz="7400" dirty="0" err="1">
                <a:latin typeface="Calibri" panose="020F0502020204030204" pitchFamily="34" charset="0"/>
                <a:cs typeface="Times New Roman" pitchFamily="18" charset="0"/>
              </a:rPr>
              <a:t>diteliti</a:t>
            </a:r>
            <a:endParaRPr lang="en-US" sz="7400" dirty="0">
              <a:latin typeface="Calibri" panose="020F0502020204030204" pitchFamily="34" charset="0"/>
              <a:cs typeface="Times New Roman" pitchFamily="18" charset="0"/>
            </a:endParaRPr>
          </a:p>
          <a:p>
            <a:pPr lvl="0" algn="just">
              <a:lnSpc>
                <a:spcPct val="120000"/>
              </a:lnSpc>
            </a:pPr>
            <a:r>
              <a:rPr lang="en-US" sz="7400" dirty="0" err="1">
                <a:latin typeface="Calibri" panose="020F0502020204030204" pitchFamily="34" charset="0"/>
                <a:cs typeface="Times New Roman" pitchFamily="18" charset="0"/>
              </a:rPr>
              <a:t>Mampu</a:t>
            </a:r>
            <a:r>
              <a:rPr lang="en-US" sz="7400" dirty="0">
                <a:latin typeface="Calibri" panose="020F0502020204030204" pitchFamily="34" charset="0"/>
                <a:cs typeface="Times New Roman" pitchFamily="18" charset="0"/>
              </a:rPr>
              <a:t> </a:t>
            </a:r>
            <a:r>
              <a:rPr lang="en-US" sz="7400" dirty="0" err="1">
                <a:latin typeface="Calibri" panose="020F0502020204030204" pitchFamily="34" charset="0"/>
                <a:cs typeface="Times New Roman" pitchFamily="18" charset="0"/>
              </a:rPr>
              <a:t>menciptakan</a:t>
            </a:r>
            <a:r>
              <a:rPr lang="en-US" sz="7400" dirty="0">
                <a:latin typeface="Calibri" panose="020F0502020204030204" pitchFamily="34" charset="0"/>
                <a:cs typeface="Times New Roman" pitchFamily="18" charset="0"/>
              </a:rPr>
              <a:t> rapport </a:t>
            </a:r>
            <a:r>
              <a:rPr lang="en-US" sz="7400" dirty="0" err="1">
                <a:latin typeface="Calibri" panose="020F0502020204030204" pitchFamily="34" charset="0"/>
                <a:cs typeface="Times New Roman" pitchFamily="18" charset="0"/>
              </a:rPr>
              <a:t>kepada</a:t>
            </a:r>
            <a:r>
              <a:rPr lang="en-US" sz="7400" dirty="0">
                <a:latin typeface="Calibri" panose="020F0502020204030204" pitchFamily="34" charset="0"/>
                <a:cs typeface="Times New Roman" pitchFamily="18" charset="0"/>
              </a:rPr>
              <a:t> </a:t>
            </a:r>
            <a:r>
              <a:rPr lang="en-US" sz="7400" dirty="0" err="1">
                <a:latin typeface="Calibri" panose="020F0502020204030204" pitchFamily="34" charset="0"/>
                <a:cs typeface="Times New Roman" pitchFamily="18" charset="0"/>
              </a:rPr>
              <a:t>setiap</a:t>
            </a:r>
            <a:r>
              <a:rPr lang="en-US" sz="7400" dirty="0">
                <a:latin typeface="Calibri" panose="020F0502020204030204" pitchFamily="34" charset="0"/>
                <a:cs typeface="Times New Roman" pitchFamily="18" charset="0"/>
              </a:rPr>
              <a:t> orang yang </a:t>
            </a:r>
            <a:r>
              <a:rPr lang="en-US" sz="7400" dirty="0" err="1">
                <a:latin typeface="Calibri" panose="020F0502020204030204" pitchFamily="34" charset="0"/>
                <a:cs typeface="Times New Roman" pitchFamily="18" charset="0"/>
              </a:rPr>
              <a:t>ada</a:t>
            </a:r>
            <a:r>
              <a:rPr lang="en-US" sz="7400" dirty="0">
                <a:latin typeface="Calibri" panose="020F0502020204030204" pitchFamily="34" charset="0"/>
                <a:cs typeface="Times New Roman" pitchFamily="18" charset="0"/>
              </a:rPr>
              <a:t> </a:t>
            </a:r>
            <a:r>
              <a:rPr lang="en-US" sz="7400" dirty="0" err="1">
                <a:latin typeface="Calibri" panose="020F0502020204030204" pitchFamily="34" charset="0"/>
                <a:cs typeface="Times New Roman" pitchFamily="18" charset="0"/>
              </a:rPr>
              <a:t>pada</a:t>
            </a:r>
            <a:r>
              <a:rPr lang="en-US" sz="7400" dirty="0">
                <a:latin typeface="Calibri" panose="020F0502020204030204" pitchFamily="34" charset="0"/>
                <a:cs typeface="Times New Roman" pitchFamily="18" charset="0"/>
              </a:rPr>
              <a:t> </a:t>
            </a:r>
            <a:r>
              <a:rPr lang="en-US" sz="7400" dirty="0" err="1">
                <a:latin typeface="Calibri" panose="020F0502020204030204" pitchFamily="34" charset="0"/>
                <a:cs typeface="Times New Roman" pitchFamily="18" charset="0"/>
              </a:rPr>
              <a:t>konteks</a:t>
            </a:r>
            <a:r>
              <a:rPr lang="en-US" sz="7400" dirty="0">
                <a:latin typeface="Calibri" panose="020F0502020204030204" pitchFamily="34" charset="0"/>
                <a:cs typeface="Times New Roman" pitchFamily="18" charset="0"/>
              </a:rPr>
              <a:t> </a:t>
            </a:r>
            <a:r>
              <a:rPr lang="en-US" sz="7400" dirty="0" err="1">
                <a:latin typeface="Calibri" panose="020F0502020204030204" pitchFamily="34" charset="0"/>
                <a:cs typeface="Times New Roman" pitchFamily="18" charset="0"/>
              </a:rPr>
              <a:t>sosial</a:t>
            </a:r>
            <a:r>
              <a:rPr lang="en-US" sz="7400" dirty="0">
                <a:latin typeface="Calibri" panose="020F0502020204030204" pitchFamily="34" charset="0"/>
                <a:cs typeface="Times New Roman" pitchFamily="18" charset="0"/>
              </a:rPr>
              <a:t> yang </a:t>
            </a:r>
            <a:r>
              <a:rPr lang="en-US" sz="7400" dirty="0" err="1">
                <a:latin typeface="Calibri" panose="020F0502020204030204" pitchFamily="34" charset="0"/>
                <a:cs typeface="Times New Roman" pitchFamily="18" charset="0"/>
              </a:rPr>
              <a:t>akan</a:t>
            </a:r>
            <a:r>
              <a:rPr lang="en-US" sz="7400" dirty="0">
                <a:latin typeface="Calibri" panose="020F0502020204030204" pitchFamily="34" charset="0"/>
                <a:cs typeface="Times New Roman" pitchFamily="18" charset="0"/>
              </a:rPr>
              <a:t> </a:t>
            </a:r>
            <a:r>
              <a:rPr lang="en-US" sz="7400" dirty="0" err="1">
                <a:latin typeface="Calibri" panose="020F0502020204030204" pitchFamily="34" charset="0"/>
                <a:cs typeface="Times New Roman" pitchFamily="18" charset="0"/>
              </a:rPr>
              <a:t>diteliti</a:t>
            </a:r>
            <a:r>
              <a:rPr lang="en-US" sz="7400" dirty="0">
                <a:latin typeface="Calibri" panose="020F0502020204030204" pitchFamily="34" charset="0"/>
                <a:cs typeface="Times New Roman" pitchFamily="18" charset="0"/>
              </a:rPr>
              <a:t>. </a:t>
            </a:r>
            <a:r>
              <a:rPr lang="en-US" sz="7400" dirty="0" err="1">
                <a:latin typeface="Calibri" panose="020F0502020204030204" pitchFamily="34" charset="0"/>
                <a:cs typeface="Times New Roman" pitchFamily="18" charset="0"/>
              </a:rPr>
              <a:t>Menciptakan</a:t>
            </a:r>
            <a:r>
              <a:rPr lang="en-US" sz="7400" dirty="0">
                <a:latin typeface="Calibri" panose="020F0502020204030204" pitchFamily="34" charset="0"/>
                <a:cs typeface="Times New Roman" pitchFamily="18" charset="0"/>
              </a:rPr>
              <a:t> rapport </a:t>
            </a:r>
            <a:r>
              <a:rPr lang="en-US" sz="7400" dirty="0" err="1">
                <a:latin typeface="Calibri" panose="020F0502020204030204" pitchFamily="34" charset="0"/>
                <a:cs typeface="Times New Roman" pitchFamily="18" charset="0"/>
              </a:rPr>
              <a:t>berarti</a:t>
            </a:r>
            <a:r>
              <a:rPr lang="en-US" sz="7400" dirty="0">
                <a:latin typeface="Calibri" panose="020F0502020204030204" pitchFamily="34" charset="0"/>
                <a:cs typeface="Times New Roman" pitchFamily="18" charset="0"/>
              </a:rPr>
              <a:t> </a:t>
            </a:r>
            <a:r>
              <a:rPr lang="en-US" sz="7400" dirty="0" err="1">
                <a:latin typeface="Calibri" panose="020F0502020204030204" pitchFamily="34" charset="0"/>
                <a:cs typeface="Times New Roman" pitchFamily="18" charset="0"/>
              </a:rPr>
              <a:t>mampu</a:t>
            </a:r>
            <a:r>
              <a:rPr lang="en-US" sz="7400" dirty="0">
                <a:latin typeface="Calibri" panose="020F0502020204030204" pitchFamily="34" charset="0"/>
                <a:cs typeface="Times New Roman" pitchFamily="18" charset="0"/>
              </a:rPr>
              <a:t> </a:t>
            </a:r>
            <a:r>
              <a:rPr lang="en-US" sz="7400" dirty="0" err="1">
                <a:latin typeface="Calibri" panose="020F0502020204030204" pitchFamily="34" charset="0"/>
                <a:cs typeface="Times New Roman" pitchFamily="18" charset="0"/>
              </a:rPr>
              <a:t>membangun</a:t>
            </a:r>
            <a:r>
              <a:rPr lang="en-US" sz="7400" dirty="0">
                <a:latin typeface="Calibri" panose="020F0502020204030204" pitchFamily="34" charset="0"/>
                <a:cs typeface="Times New Roman" pitchFamily="18" charset="0"/>
              </a:rPr>
              <a:t> </a:t>
            </a:r>
            <a:r>
              <a:rPr lang="en-US" sz="7400" dirty="0" err="1">
                <a:latin typeface="Calibri" panose="020F0502020204030204" pitchFamily="34" charset="0"/>
                <a:cs typeface="Times New Roman" pitchFamily="18" charset="0"/>
              </a:rPr>
              <a:t>hubungan</a:t>
            </a:r>
            <a:r>
              <a:rPr lang="en-US" sz="7400" dirty="0">
                <a:latin typeface="Calibri" panose="020F0502020204030204" pitchFamily="34" charset="0"/>
                <a:cs typeface="Times New Roman" pitchFamily="18" charset="0"/>
              </a:rPr>
              <a:t> yang </a:t>
            </a:r>
            <a:r>
              <a:rPr lang="en-US" sz="7400" dirty="0" err="1">
                <a:latin typeface="Calibri" panose="020F0502020204030204" pitchFamily="34" charset="0"/>
                <a:cs typeface="Times New Roman" pitchFamily="18" charset="0"/>
              </a:rPr>
              <a:t>akrab</a:t>
            </a:r>
            <a:r>
              <a:rPr lang="en-US" sz="7400" dirty="0">
                <a:latin typeface="Calibri" panose="020F0502020204030204" pitchFamily="34" charset="0"/>
                <a:cs typeface="Times New Roman" pitchFamily="18" charset="0"/>
              </a:rPr>
              <a:t> </a:t>
            </a:r>
            <a:r>
              <a:rPr lang="en-US" sz="7400" dirty="0" err="1">
                <a:latin typeface="Calibri" panose="020F0502020204030204" pitchFamily="34" charset="0"/>
                <a:cs typeface="Times New Roman" pitchFamily="18" charset="0"/>
              </a:rPr>
              <a:t>dengan</a:t>
            </a:r>
            <a:r>
              <a:rPr lang="en-US" sz="7400" dirty="0">
                <a:latin typeface="Calibri" panose="020F0502020204030204" pitchFamily="34" charset="0"/>
                <a:cs typeface="Times New Roman" pitchFamily="18" charset="0"/>
              </a:rPr>
              <a:t> </a:t>
            </a:r>
            <a:r>
              <a:rPr lang="en-US" sz="7400" dirty="0" err="1">
                <a:latin typeface="Calibri" panose="020F0502020204030204" pitchFamily="34" charset="0"/>
                <a:cs typeface="Times New Roman" pitchFamily="18" charset="0"/>
              </a:rPr>
              <a:t>setiap</a:t>
            </a:r>
            <a:r>
              <a:rPr lang="en-US" sz="7400" dirty="0">
                <a:latin typeface="Calibri" panose="020F0502020204030204" pitchFamily="34" charset="0"/>
                <a:cs typeface="Times New Roman" pitchFamily="18" charset="0"/>
              </a:rPr>
              <a:t> orang yang </a:t>
            </a:r>
            <a:r>
              <a:rPr lang="en-US" sz="7400" dirty="0" err="1">
                <a:latin typeface="Calibri" panose="020F0502020204030204" pitchFamily="34" charset="0"/>
                <a:cs typeface="Times New Roman" pitchFamily="18" charset="0"/>
              </a:rPr>
              <a:t>ada</a:t>
            </a:r>
            <a:r>
              <a:rPr lang="en-US" sz="7400" dirty="0">
                <a:latin typeface="Calibri" panose="020F0502020204030204" pitchFamily="34" charset="0"/>
                <a:cs typeface="Times New Roman" pitchFamily="18" charset="0"/>
              </a:rPr>
              <a:t> </a:t>
            </a:r>
            <a:r>
              <a:rPr lang="en-US" sz="7400" dirty="0" err="1">
                <a:latin typeface="Calibri" panose="020F0502020204030204" pitchFamily="34" charset="0"/>
                <a:cs typeface="Times New Roman" pitchFamily="18" charset="0"/>
              </a:rPr>
              <a:t>pada</a:t>
            </a:r>
            <a:r>
              <a:rPr lang="en-US" sz="7400" dirty="0">
                <a:latin typeface="Calibri" panose="020F0502020204030204" pitchFamily="34" charset="0"/>
                <a:cs typeface="Times New Roman" pitchFamily="18" charset="0"/>
              </a:rPr>
              <a:t> </a:t>
            </a:r>
            <a:r>
              <a:rPr lang="en-US" sz="7400" dirty="0" err="1">
                <a:latin typeface="Calibri" panose="020F0502020204030204" pitchFamily="34" charset="0"/>
                <a:cs typeface="Times New Roman" pitchFamily="18" charset="0"/>
              </a:rPr>
              <a:t>konteks</a:t>
            </a:r>
            <a:r>
              <a:rPr lang="en-US" sz="7400" dirty="0">
                <a:latin typeface="Calibri" panose="020F0502020204030204" pitchFamily="34" charset="0"/>
                <a:cs typeface="Times New Roman" pitchFamily="18" charset="0"/>
              </a:rPr>
              <a:t> </a:t>
            </a:r>
            <a:r>
              <a:rPr lang="en-US" sz="7400" dirty="0" err="1">
                <a:latin typeface="Calibri" panose="020F0502020204030204" pitchFamily="34" charset="0"/>
                <a:cs typeface="Times New Roman" pitchFamily="18" charset="0"/>
              </a:rPr>
              <a:t>sosial</a:t>
            </a:r>
            <a:r>
              <a:rPr lang="en-US" sz="7400" dirty="0">
                <a:latin typeface="Calibri" panose="020F0502020204030204" pitchFamily="34" charset="0"/>
                <a:cs typeface="Times New Roman" pitchFamily="18" charset="0"/>
              </a:rPr>
              <a:t>.</a:t>
            </a:r>
          </a:p>
          <a:p>
            <a:pPr lvl="0" algn="just">
              <a:lnSpc>
                <a:spcPct val="120000"/>
              </a:lnSpc>
            </a:pPr>
            <a:r>
              <a:rPr lang="en-US" sz="7400" dirty="0" err="1">
                <a:latin typeface="Calibri" panose="020F0502020204030204" pitchFamily="34" charset="0"/>
                <a:cs typeface="Times New Roman" pitchFamily="18" charset="0"/>
              </a:rPr>
              <a:t>Memilik</a:t>
            </a:r>
            <a:r>
              <a:rPr lang="en-US" sz="7400" dirty="0">
                <a:latin typeface="Calibri" panose="020F0502020204030204" pitchFamily="34" charset="0"/>
                <a:cs typeface="Times New Roman" pitchFamily="18" charset="0"/>
              </a:rPr>
              <a:t> </a:t>
            </a:r>
            <a:r>
              <a:rPr lang="en-US" sz="7400" dirty="0" err="1">
                <a:latin typeface="Calibri" panose="020F0502020204030204" pitchFamily="34" charset="0"/>
                <a:cs typeface="Times New Roman" pitchFamily="18" charset="0"/>
              </a:rPr>
              <a:t>kepekaan</a:t>
            </a:r>
            <a:r>
              <a:rPr lang="en-US" sz="7400" dirty="0">
                <a:latin typeface="Calibri" panose="020F0502020204030204" pitchFamily="34" charset="0"/>
                <a:cs typeface="Times New Roman" pitchFamily="18" charset="0"/>
              </a:rPr>
              <a:t> </a:t>
            </a:r>
            <a:r>
              <a:rPr lang="en-US" sz="7400" dirty="0" err="1">
                <a:latin typeface="Calibri" panose="020F0502020204030204" pitchFamily="34" charset="0"/>
                <a:cs typeface="Times New Roman" pitchFamily="18" charset="0"/>
              </a:rPr>
              <a:t>untuk</a:t>
            </a:r>
            <a:r>
              <a:rPr lang="en-US" sz="7400" dirty="0">
                <a:latin typeface="Calibri" panose="020F0502020204030204" pitchFamily="34" charset="0"/>
                <a:cs typeface="Times New Roman" pitchFamily="18" charset="0"/>
              </a:rPr>
              <a:t> </a:t>
            </a:r>
            <a:r>
              <a:rPr lang="en-US" sz="7400" dirty="0" err="1">
                <a:latin typeface="Calibri" panose="020F0502020204030204" pitchFamily="34" charset="0"/>
                <a:cs typeface="Times New Roman" pitchFamily="18" charset="0"/>
              </a:rPr>
              <a:t>melihat</a:t>
            </a:r>
            <a:r>
              <a:rPr lang="en-US" sz="7400" dirty="0">
                <a:latin typeface="Calibri" panose="020F0502020204030204" pitchFamily="34" charset="0"/>
                <a:cs typeface="Times New Roman" pitchFamily="18" charset="0"/>
              </a:rPr>
              <a:t> </a:t>
            </a:r>
            <a:r>
              <a:rPr lang="en-US" sz="7400" dirty="0" err="1">
                <a:latin typeface="Calibri" panose="020F0502020204030204" pitchFamily="34" charset="0"/>
                <a:cs typeface="Times New Roman" pitchFamily="18" charset="0"/>
              </a:rPr>
              <a:t>setiap</a:t>
            </a:r>
            <a:r>
              <a:rPr lang="en-US" sz="7400" dirty="0">
                <a:latin typeface="Calibri" panose="020F0502020204030204" pitchFamily="34" charset="0"/>
                <a:cs typeface="Times New Roman" pitchFamily="18" charset="0"/>
              </a:rPr>
              <a:t> </a:t>
            </a:r>
            <a:r>
              <a:rPr lang="en-US" sz="7400" dirty="0" err="1">
                <a:latin typeface="Calibri" panose="020F0502020204030204" pitchFamily="34" charset="0"/>
                <a:cs typeface="Times New Roman" pitchFamily="18" charset="0"/>
              </a:rPr>
              <a:t>gejala</a:t>
            </a:r>
            <a:r>
              <a:rPr lang="en-US" sz="7400" dirty="0">
                <a:latin typeface="Calibri" panose="020F0502020204030204" pitchFamily="34" charset="0"/>
                <a:cs typeface="Times New Roman" pitchFamily="18" charset="0"/>
              </a:rPr>
              <a:t> yang </a:t>
            </a:r>
            <a:r>
              <a:rPr lang="en-US" sz="7400" dirty="0" err="1">
                <a:latin typeface="Calibri" panose="020F0502020204030204" pitchFamily="34" charset="0"/>
                <a:cs typeface="Times New Roman" pitchFamily="18" charset="0"/>
              </a:rPr>
              <a:t>ada</a:t>
            </a:r>
            <a:r>
              <a:rPr lang="en-US" sz="7400" dirty="0">
                <a:latin typeface="Calibri" panose="020F0502020204030204" pitchFamily="34" charset="0"/>
                <a:cs typeface="Times New Roman" pitchFamily="18" charset="0"/>
              </a:rPr>
              <a:t> </a:t>
            </a:r>
            <a:r>
              <a:rPr lang="en-US" sz="7400" dirty="0" err="1">
                <a:latin typeface="Calibri" panose="020F0502020204030204" pitchFamily="34" charset="0"/>
                <a:cs typeface="Times New Roman" pitchFamily="18" charset="0"/>
              </a:rPr>
              <a:t>pada</a:t>
            </a:r>
            <a:r>
              <a:rPr lang="en-US" sz="7400" dirty="0">
                <a:latin typeface="Calibri" panose="020F0502020204030204" pitchFamily="34" charset="0"/>
                <a:cs typeface="Times New Roman" pitchFamily="18" charset="0"/>
              </a:rPr>
              <a:t> </a:t>
            </a:r>
            <a:r>
              <a:rPr lang="en-US" sz="7400" dirty="0" err="1">
                <a:latin typeface="Calibri" panose="020F0502020204030204" pitchFamily="34" charset="0"/>
                <a:cs typeface="Times New Roman" pitchFamily="18" charset="0"/>
              </a:rPr>
              <a:t>obyek</a:t>
            </a:r>
            <a:r>
              <a:rPr lang="en-US" sz="7400" dirty="0">
                <a:latin typeface="Calibri" panose="020F0502020204030204" pitchFamily="34" charset="0"/>
                <a:cs typeface="Times New Roman" pitchFamily="18" charset="0"/>
              </a:rPr>
              <a:t> </a:t>
            </a:r>
            <a:r>
              <a:rPr lang="en-US" sz="7400" dirty="0" err="1">
                <a:latin typeface="Calibri" panose="020F0502020204030204" pitchFamily="34" charset="0"/>
                <a:cs typeface="Times New Roman" pitchFamily="18" charset="0"/>
              </a:rPr>
              <a:t>penelitian</a:t>
            </a:r>
            <a:r>
              <a:rPr lang="en-US" sz="7400" dirty="0">
                <a:latin typeface="Calibri" panose="020F0502020204030204" pitchFamily="34" charset="0"/>
                <a:cs typeface="Times New Roman" pitchFamily="18" charset="0"/>
              </a:rPr>
              <a:t> (</a:t>
            </a:r>
            <a:r>
              <a:rPr lang="en-US" sz="7400" dirty="0" err="1">
                <a:latin typeface="Calibri" panose="020F0502020204030204" pitchFamily="34" charset="0"/>
                <a:cs typeface="Times New Roman" pitchFamily="18" charset="0"/>
              </a:rPr>
              <a:t>konteks</a:t>
            </a:r>
            <a:r>
              <a:rPr lang="en-US" sz="7400" dirty="0">
                <a:latin typeface="Calibri" panose="020F0502020204030204" pitchFamily="34" charset="0"/>
                <a:cs typeface="Times New Roman" pitchFamily="18" charset="0"/>
              </a:rPr>
              <a:t> </a:t>
            </a:r>
            <a:r>
              <a:rPr lang="en-US" sz="7400" dirty="0" err="1">
                <a:latin typeface="Calibri" panose="020F0502020204030204" pitchFamily="34" charset="0"/>
                <a:cs typeface="Times New Roman" pitchFamily="18" charset="0"/>
              </a:rPr>
              <a:t>sosial</a:t>
            </a:r>
            <a:r>
              <a:rPr lang="en-US" sz="7400" dirty="0">
                <a:latin typeface="Calibri" panose="020F0502020204030204" pitchFamily="34" charset="0"/>
                <a:cs typeface="Times New Roman" pitchFamily="18" charset="0"/>
              </a:rPr>
              <a:t>)</a:t>
            </a:r>
          </a:p>
          <a:p>
            <a:pPr lvl="0" algn="just">
              <a:lnSpc>
                <a:spcPct val="120000"/>
              </a:lnSpc>
            </a:pPr>
            <a:r>
              <a:rPr lang="en-US" sz="7400" dirty="0" err="1">
                <a:latin typeface="Calibri" panose="020F0502020204030204" pitchFamily="34" charset="0"/>
                <a:cs typeface="Times New Roman" pitchFamily="18" charset="0"/>
              </a:rPr>
              <a:t>Mampu</a:t>
            </a:r>
            <a:r>
              <a:rPr lang="en-US" sz="7400" dirty="0">
                <a:latin typeface="Calibri" panose="020F0502020204030204" pitchFamily="34" charset="0"/>
                <a:cs typeface="Times New Roman" pitchFamily="18" charset="0"/>
              </a:rPr>
              <a:t> </a:t>
            </a:r>
            <a:r>
              <a:rPr lang="en-US" sz="7400" dirty="0" err="1">
                <a:latin typeface="Calibri" panose="020F0502020204030204" pitchFamily="34" charset="0"/>
                <a:cs typeface="Times New Roman" pitchFamily="18" charset="0"/>
              </a:rPr>
              <a:t>menggali</a:t>
            </a:r>
            <a:r>
              <a:rPr lang="en-US" sz="7400" dirty="0">
                <a:latin typeface="Calibri" panose="020F0502020204030204" pitchFamily="34" charset="0"/>
                <a:cs typeface="Times New Roman" pitchFamily="18" charset="0"/>
              </a:rPr>
              <a:t> </a:t>
            </a:r>
            <a:r>
              <a:rPr lang="en-US" sz="7400" dirty="0" err="1">
                <a:latin typeface="Calibri" panose="020F0502020204030204" pitchFamily="34" charset="0"/>
                <a:cs typeface="Times New Roman" pitchFamily="18" charset="0"/>
              </a:rPr>
              <a:t>sumber</a:t>
            </a:r>
            <a:r>
              <a:rPr lang="en-US" sz="7400" dirty="0">
                <a:latin typeface="Calibri" panose="020F0502020204030204" pitchFamily="34" charset="0"/>
                <a:cs typeface="Times New Roman" pitchFamily="18" charset="0"/>
              </a:rPr>
              <a:t> data </a:t>
            </a:r>
            <a:r>
              <a:rPr lang="en-US" sz="7400" dirty="0" err="1">
                <a:latin typeface="Calibri" panose="020F0502020204030204" pitchFamily="34" charset="0"/>
                <a:cs typeface="Times New Roman" pitchFamily="18" charset="0"/>
              </a:rPr>
              <a:t>dengan</a:t>
            </a:r>
            <a:r>
              <a:rPr lang="en-US" sz="7400" dirty="0">
                <a:latin typeface="Calibri" panose="020F0502020204030204" pitchFamily="34" charset="0"/>
                <a:cs typeface="Times New Roman" pitchFamily="18" charset="0"/>
              </a:rPr>
              <a:t> </a:t>
            </a:r>
            <a:r>
              <a:rPr lang="en-US" sz="7400" dirty="0" err="1">
                <a:latin typeface="Calibri" panose="020F0502020204030204" pitchFamily="34" charset="0"/>
                <a:cs typeface="Times New Roman" pitchFamily="18" charset="0"/>
              </a:rPr>
              <a:t>observasi</a:t>
            </a:r>
            <a:r>
              <a:rPr lang="en-US" sz="7400" dirty="0">
                <a:latin typeface="Calibri" panose="020F0502020204030204" pitchFamily="34" charset="0"/>
                <a:cs typeface="Times New Roman" pitchFamily="18" charset="0"/>
              </a:rPr>
              <a:t> </a:t>
            </a:r>
            <a:r>
              <a:rPr lang="en-US" sz="7400" dirty="0" err="1">
                <a:latin typeface="Calibri" panose="020F0502020204030204" pitchFamily="34" charset="0"/>
                <a:cs typeface="Times New Roman" pitchFamily="18" charset="0"/>
              </a:rPr>
              <a:t>partisipan</a:t>
            </a:r>
            <a:r>
              <a:rPr lang="en-US" sz="7400" dirty="0">
                <a:latin typeface="Calibri" panose="020F0502020204030204" pitchFamily="34" charset="0"/>
                <a:cs typeface="Times New Roman" pitchFamily="18" charset="0"/>
              </a:rPr>
              <a:t>, </a:t>
            </a:r>
            <a:r>
              <a:rPr lang="en-US" sz="7400" dirty="0" err="1">
                <a:latin typeface="Calibri" panose="020F0502020204030204" pitchFamily="34" charset="0"/>
                <a:cs typeface="Times New Roman" pitchFamily="18" charset="0"/>
              </a:rPr>
              <a:t>dan</a:t>
            </a:r>
            <a:r>
              <a:rPr lang="en-US" sz="7400" dirty="0">
                <a:latin typeface="Calibri" panose="020F0502020204030204" pitchFamily="34" charset="0"/>
                <a:cs typeface="Times New Roman" pitchFamily="18" charset="0"/>
              </a:rPr>
              <a:t> </a:t>
            </a:r>
            <a:r>
              <a:rPr lang="en-US" sz="7400" dirty="0" err="1">
                <a:latin typeface="Calibri" panose="020F0502020204030204" pitchFamily="34" charset="0"/>
                <a:cs typeface="Times New Roman" pitchFamily="18" charset="0"/>
              </a:rPr>
              <a:t>wawancara</a:t>
            </a:r>
            <a:r>
              <a:rPr lang="en-US" sz="7400" dirty="0">
                <a:latin typeface="Calibri" panose="020F0502020204030204" pitchFamily="34" charset="0"/>
                <a:cs typeface="Times New Roman" pitchFamily="18" charset="0"/>
              </a:rPr>
              <a:t> </a:t>
            </a:r>
            <a:r>
              <a:rPr lang="en-US" sz="7400" dirty="0" err="1">
                <a:latin typeface="Calibri" panose="020F0502020204030204" pitchFamily="34" charset="0"/>
                <a:cs typeface="Times New Roman" pitchFamily="18" charset="0"/>
              </a:rPr>
              <a:t>mendalam</a:t>
            </a:r>
            <a:r>
              <a:rPr lang="en-US" sz="7400" dirty="0">
                <a:latin typeface="Calibri" panose="020F0502020204030204" pitchFamily="34" charset="0"/>
                <a:cs typeface="Times New Roman" pitchFamily="18" charset="0"/>
              </a:rPr>
              <a:t> </a:t>
            </a:r>
            <a:r>
              <a:rPr lang="en-US" sz="7400" dirty="0" err="1">
                <a:latin typeface="Calibri" panose="020F0502020204030204" pitchFamily="34" charset="0"/>
                <a:cs typeface="Times New Roman" pitchFamily="18" charset="0"/>
              </a:rPr>
              <a:t>secara</a:t>
            </a:r>
            <a:r>
              <a:rPr lang="en-US" sz="7400" dirty="0">
                <a:latin typeface="Calibri" panose="020F0502020204030204" pitchFamily="34" charset="0"/>
                <a:cs typeface="Times New Roman" pitchFamily="18" charset="0"/>
              </a:rPr>
              <a:t> </a:t>
            </a:r>
            <a:r>
              <a:rPr lang="en-US" sz="7400" dirty="0" err="1">
                <a:latin typeface="Calibri" panose="020F0502020204030204" pitchFamily="34" charset="0"/>
                <a:cs typeface="Times New Roman" pitchFamily="18" charset="0"/>
              </a:rPr>
              <a:t>triangulasi</a:t>
            </a:r>
            <a:r>
              <a:rPr lang="en-US" sz="7400" dirty="0">
                <a:latin typeface="Calibri" panose="020F0502020204030204" pitchFamily="34" charset="0"/>
                <a:cs typeface="Times New Roman" pitchFamily="18" charset="0"/>
              </a:rPr>
              <a:t>, </a:t>
            </a:r>
            <a:r>
              <a:rPr lang="en-US" sz="7400" dirty="0" err="1">
                <a:latin typeface="Calibri" panose="020F0502020204030204" pitchFamily="34" charset="0"/>
                <a:cs typeface="Times New Roman" pitchFamily="18" charset="0"/>
              </a:rPr>
              <a:t>serta</a:t>
            </a:r>
            <a:r>
              <a:rPr lang="en-US" sz="7400" dirty="0">
                <a:latin typeface="Calibri" panose="020F0502020204030204" pitchFamily="34" charset="0"/>
                <a:cs typeface="Times New Roman" pitchFamily="18" charset="0"/>
              </a:rPr>
              <a:t> </a:t>
            </a:r>
            <a:r>
              <a:rPr lang="en-US" sz="7400" dirty="0" err="1">
                <a:latin typeface="Calibri" panose="020F0502020204030204" pitchFamily="34" charset="0"/>
                <a:cs typeface="Times New Roman" pitchFamily="18" charset="0"/>
              </a:rPr>
              <a:t>sumber-sumber</a:t>
            </a:r>
            <a:r>
              <a:rPr lang="en-US" sz="7400" dirty="0">
                <a:latin typeface="Calibri" panose="020F0502020204030204" pitchFamily="34" charset="0"/>
                <a:cs typeface="Times New Roman" pitchFamily="18" charset="0"/>
              </a:rPr>
              <a:t> lain</a:t>
            </a:r>
          </a:p>
          <a:p>
            <a:pPr lvl="0" algn="just">
              <a:lnSpc>
                <a:spcPct val="120000"/>
              </a:lnSpc>
            </a:pPr>
            <a:r>
              <a:rPr lang="en-US" sz="7400" dirty="0" err="1">
                <a:latin typeface="Calibri" panose="020F0502020204030204" pitchFamily="34" charset="0"/>
                <a:cs typeface="Times New Roman" pitchFamily="18" charset="0"/>
              </a:rPr>
              <a:t>Mampu</a:t>
            </a:r>
            <a:r>
              <a:rPr lang="en-US" sz="7400" dirty="0">
                <a:latin typeface="Calibri" panose="020F0502020204030204" pitchFamily="34" charset="0"/>
                <a:cs typeface="Times New Roman" pitchFamily="18" charset="0"/>
              </a:rPr>
              <a:t> </a:t>
            </a:r>
            <a:r>
              <a:rPr lang="en-US" sz="7400" dirty="0" err="1">
                <a:latin typeface="Calibri" panose="020F0502020204030204" pitchFamily="34" charset="0"/>
                <a:cs typeface="Times New Roman" pitchFamily="18" charset="0"/>
              </a:rPr>
              <a:t>menganalisis</a:t>
            </a:r>
            <a:r>
              <a:rPr lang="en-US" sz="7400" dirty="0">
                <a:latin typeface="Calibri" panose="020F0502020204030204" pitchFamily="34" charset="0"/>
                <a:cs typeface="Times New Roman" pitchFamily="18" charset="0"/>
              </a:rPr>
              <a:t> data </a:t>
            </a:r>
            <a:r>
              <a:rPr lang="en-US" sz="7400" dirty="0" err="1">
                <a:latin typeface="Calibri" panose="020F0502020204030204" pitchFamily="34" charset="0"/>
                <a:cs typeface="Times New Roman" pitchFamily="18" charset="0"/>
              </a:rPr>
              <a:t>kualitatif</a:t>
            </a:r>
            <a:r>
              <a:rPr lang="en-US" sz="7400" dirty="0">
                <a:latin typeface="Calibri" panose="020F0502020204030204" pitchFamily="34" charset="0"/>
                <a:cs typeface="Times New Roman" pitchFamily="18" charset="0"/>
              </a:rPr>
              <a:t> </a:t>
            </a:r>
            <a:r>
              <a:rPr lang="en-US" sz="7400" dirty="0" err="1">
                <a:latin typeface="Calibri" panose="020F0502020204030204" pitchFamily="34" charset="0"/>
                <a:cs typeface="Times New Roman" pitchFamily="18" charset="0"/>
              </a:rPr>
              <a:t>secara</a:t>
            </a:r>
            <a:r>
              <a:rPr lang="en-US" sz="7400" dirty="0">
                <a:latin typeface="Calibri" panose="020F0502020204030204" pitchFamily="34" charset="0"/>
                <a:cs typeface="Times New Roman" pitchFamily="18" charset="0"/>
              </a:rPr>
              <a:t> </a:t>
            </a:r>
            <a:r>
              <a:rPr lang="en-US" sz="7400" dirty="0" err="1">
                <a:latin typeface="Calibri" panose="020F0502020204030204" pitchFamily="34" charset="0"/>
                <a:cs typeface="Times New Roman" pitchFamily="18" charset="0"/>
              </a:rPr>
              <a:t>induktif</a:t>
            </a:r>
            <a:r>
              <a:rPr lang="en-US" sz="7400" dirty="0">
                <a:latin typeface="Calibri" panose="020F0502020204030204" pitchFamily="34" charset="0"/>
                <a:cs typeface="Times New Roman" pitchFamily="18" charset="0"/>
              </a:rPr>
              <a:t> </a:t>
            </a:r>
            <a:r>
              <a:rPr lang="en-US" sz="7400" dirty="0" err="1">
                <a:latin typeface="Calibri" panose="020F0502020204030204" pitchFamily="34" charset="0"/>
                <a:cs typeface="Times New Roman" pitchFamily="18" charset="0"/>
              </a:rPr>
              <a:t>berkesinambungan</a:t>
            </a:r>
            <a:r>
              <a:rPr lang="en-US" sz="7400" dirty="0">
                <a:latin typeface="Calibri" panose="020F0502020204030204" pitchFamily="34" charset="0"/>
                <a:cs typeface="Times New Roman" pitchFamily="18" charset="0"/>
              </a:rPr>
              <a:t> </a:t>
            </a:r>
            <a:r>
              <a:rPr lang="en-US" sz="7400" dirty="0" err="1">
                <a:latin typeface="Calibri" panose="020F0502020204030204" pitchFamily="34" charset="0"/>
                <a:cs typeface="Times New Roman" pitchFamily="18" charset="0"/>
              </a:rPr>
              <a:t>mulai</a:t>
            </a:r>
            <a:r>
              <a:rPr lang="en-US" sz="7400" dirty="0">
                <a:latin typeface="Calibri" panose="020F0502020204030204" pitchFamily="34" charset="0"/>
                <a:cs typeface="Times New Roman" pitchFamily="18" charset="0"/>
              </a:rPr>
              <a:t> </a:t>
            </a:r>
            <a:r>
              <a:rPr lang="en-US" sz="7400" dirty="0" err="1">
                <a:latin typeface="Calibri" panose="020F0502020204030204" pitchFamily="34" charset="0"/>
                <a:cs typeface="Times New Roman" pitchFamily="18" charset="0"/>
              </a:rPr>
              <a:t>dari</a:t>
            </a:r>
            <a:r>
              <a:rPr lang="en-US" sz="7400" dirty="0">
                <a:latin typeface="Calibri" panose="020F0502020204030204" pitchFamily="34" charset="0"/>
                <a:cs typeface="Times New Roman" pitchFamily="18" charset="0"/>
              </a:rPr>
              <a:t> </a:t>
            </a:r>
            <a:r>
              <a:rPr lang="en-US" sz="7400" dirty="0" err="1">
                <a:latin typeface="Calibri" panose="020F0502020204030204" pitchFamily="34" charset="0"/>
                <a:cs typeface="Times New Roman" pitchFamily="18" charset="0"/>
              </a:rPr>
              <a:t>analisis</a:t>
            </a:r>
            <a:r>
              <a:rPr lang="en-US" sz="7400" dirty="0">
                <a:latin typeface="Calibri" panose="020F0502020204030204" pitchFamily="34" charset="0"/>
                <a:cs typeface="Times New Roman" pitchFamily="18" charset="0"/>
              </a:rPr>
              <a:t> </a:t>
            </a:r>
            <a:r>
              <a:rPr lang="en-US" sz="7400" dirty="0" err="1">
                <a:latin typeface="Calibri" panose="020F0502020204030204" pitchFamily="34" charset="0"/>
                <a:cs typeface="Times New Roman" pitchFamily="18" charset="0"/>
              </a:rPr>
              <a:t>deskriptif</a:t>
            </a:r>
            <a:r>
              <a:rPr lang="en-US" sz="7400" dirty="0">
                <a:latin typeface="Calibri" panose="020F0502020204030204" pitchFamily="34" charset="0"/>
                <a:cs typeface="Times New Roman" pitchFamily="18" charset="0"/>
              </a:rPr>
              <a:t>, domain, </a:t>
            </a:r>
            <a:r>
              <a:rPr lang="en-US" sz="7400" dirty="0" err="1">
                <a:latin typeface="Calibri" panose="020F0502020204030204" pitchFamily="34" charset="0"/>
                <a:cs typeface="Times New Roman" pitchFamily="18" charset="0"/>
              </a:rPr>
              <a:t>komponensial</a:t>
            </a:r>
            <a:r>
              <a:rPr lang="en-US" sz="7400" dirty="0">
                <a:latin typeface="Calibri" panose="020F0502020204030204" pitchFamily="34" charset="0"/>
                <a:cs typeface="Times New Roman" pitchFamily="18" charset="0"/>
              </a:rPr>
              <a:t>, </a:t>
            </a:r>
            <a:r>
              <a:rPr lang="en-US" sz="7400" dirty="0" err="1">
                <a:latin typeface="Calibri" panose="020F0502020204030204" pitchFamily="34" charset="0"/>
                <a:cs typeface="Times New Roman" pitchFamily="18" charset="0"/>
              </a:rPr>
              <a:t>dan</a:t>
            </a:r>
            <a:r>
              <a:rPr lang="en-US" sz="7400" dirty="0">
                <a:latin typeface="Calibri" panose="020F0502020204030204" pitchFamily="34" charset="0"/>
                <a:cs typeface="Times New Roman" pitchFamily="18" charset="0"/>
              </a:rPr>
              <a:t> </a:t>
            </a:r>
            <a:r>
              <a:rPr lang="en-US" sz="7400" dirty="0" err="1">
                <a:latin typeface="Calibri" panose="020F0502020204030204" pitchFamily="34" charset="0"/>
                <a:cs typeface="Times New Roman" pitchFamily="18" charset="0"/>
              </a:rPr>
              <a:t>tema</a:t>
            </a:r>
            <a:r>
              <a:rPr lang="en-US" sz="7400" dirty="0">
                <a:latin typeface="Calibri" panose="020F0502020204030204" pitchFamily="34" charset="0"/>
                <a:cs typeface="Times New Roman" pitchFamily="18" charset="0"/>
              </a:rPr>
              <a:t> </a:t>
            </a:r>
            <a:r>
              <a:rPr lang="en-US" sz="7400" dirty="0" err="1">
                <a:latin typeface="Calibri" panose="020F0502020204030204" pitchFamily="34" charset="0"/>
                <a:cs typeface="Times New Roman" pitchFamily="18" charset="0"/>
              </a:rPr>
              <a:t>kultural</a:t>
            </a:r>
            <a:r>
              <a:rPr lang="en-US" sz="7400" dirty="0">
                <a:latin typeface="Calibri" panose="020F0502020204030204" pitchFamily="34" charset="0"/>
                <a:cs typeface="Times New Roman" pitchFamily="18" charset="0"/>
              </a:rPr>
              <a:t>/</a:t>
            </a:r>
            <a:r>
              <a:rPr lang="en-US" sz="7400" dirty="0" err="1">
                <a:latin typeface="Calibri" panose="020F0502020204030204" pitchFamily="34" charset="0"/>
                <a:cs typeface="Times New Roman" pitchFamily="18" charset="0"/>
              </a:rPr>
              <a:t>budaya</a:t>
            </a:r>
            <a:endParaRPr lang="en-US" sz="7400" dirty="0">
              <a:latin typeface="Calibri" panose="020F0502020204030204" pitchFamily="34" charset="0"/>
              <a:cs typeface="Times New Roman" pitchFamily="18" charset="0"/>
            </a:endParaRPr>
          </a:p>
          <a:p>
            <a:pPr lvl="0" algn="just">
              <a:lnSpc>
                <a:spcPct val="120000"/>
              </a:lnSpc>
            </a:pPr>
            <a:r>
              <a:rPr lang="en-US" sz="7400" dirty="0" err="1">
                <a:latin typeface="Calibri" panose="020F0502020204030204" pitchFamily="34" charset="0"/>
                <a:cs typeface="Times New Roman" pitchFamily="18" charset="0"/>
              </a:rPr>
              <a:t>Mampu</a:t>
            </a:r>
            <a:r>
              <a:rPr lang="en-US" sz="7400" dirty="0">
                <a:latin typeface="Calibri" panose="020F0502020204030204" pitchFamily="34" charset="0"/>
                <a:cs typeface="Times New Roman" pitchFamily="18" charset="0"/>
              </a:rPr>
              <a:t> </a:t>
            </a:r>
            <a:r>
              <a:rPr lang="en-US" sz="7400" dirty="0" err="1">
                <a:latin typeface="Calibri" panose="020F0502020204030204" pitchFamily="34" charset="0"/>
                <a:cs typeface="Times New Roman" pitchFamily="18" charset="0"/>
              </a:rPr>
              <a:t>menguji</a:t>
            </a:r>
            <a:r>
              <a:rPr lang="en-US" sz="7400" dirty="0">
                <a:latin typeface="Calibri" panose="020F0502020204030204" pitchFamily="34" charset="0"/>
                <a:cs typeface="Times New Roman" pitchFamily="18" charset="0"/>
              </a:rPr>
              <a:t> </a:t>
            </a:r>
            <a:r>
              <a:rPr lang="en-US" sz="7400" dirty="0" err="1">
                <a:latin typeface="Calibri" panose="020F0502020204030204" pitchFamily="34" charset="0"/>
                <a:cs typeface="Times New Roman" pitchFamily="18" charset="0"/>
              </a:rPr>
              <a:t>kredibilitas</a:t>
            </a:r>
            <a:r>
              <a:rPr lang="en-US" sz="7400" dirty="0">
                <a:latin typeface="Calibri" panose="020F0502020204030204" pitchFamily="34" charset="0"/>
                <a:cs typeface="Times New Roman" pitchFamily="18" charset="0"/>
              </a:rPr>
              <a:t>, </a:t>
            </a:r>
            <a:r>
              <a:rPr lang="en-US" sz="7400" dirty="0" err="1">
                <a:latin typeface="Calibri" panose="020F0502020204030204" pitchFamily="34" charset="0"/>
                <a:cs typeface="Times New Roman" pitchFamily="18" charset="0"/>
              </a:rPr>
              <a:t>dependabilitas</a:t>
            </a:r>
            <a:r>
              <a:rPr lang="en-US" sz="7400" dirty="0">
                <a:latin typeface="Calibri" panose="020F0502020204030204" pitchFamily="34" charset="0"/>
                <a:cs typeface="Times New Roman" pitchFamily="18" charset="0"/>
              </a:rPr>
              <a:t>, </a:t>
            </a:r>
            <a:r>
              <a:rPr lang="en-US" sz="7400" dirty="0" err="1">
                <a:latin typeface="Calibri" panose="020F0502020204030204" pitchFamily="34" charset="0"/>
                <a:cs typeface="Times New Roman" pitchFamily="18" charset="0"/>
              </a:rPr>
              <a:t>konfirmabilitas</a:t>
            </a:r>
            <a:r>
              <a:rPr lang="en-US" sz="7400" dirty="0">
                <a:latin typeface="Calibri" panose="020F0502020204030204" pitchFamily="34" charset="0"/>
                <a:cs typeface="Times New Roman" pitchFamily="18" charset="0"/>
              </a:rPr>
              <a:t>, </a:t>
            </a:r>
            <a:r>
              <a:rPr lang="en-US" sz="7400" dirty="0" err="1">
                <a:latin typeface="Calibri" panose="020F0502020204030204" pitchFamily="34" charset="0"/>
                <a:cs typeface="Times New Roman" pitchFamily="18" charset="0"/>
              </a:rPr>
              <a:t>dan</a:t>
            </a:r>
            <a:r>
              <a:rPr lang="en-US" sz="7400" dirty="0">
                <a:latin typeface="Calibri" panose="020F0502020204030204" pitchFamily="34" charset="0"/>
                <a:cs typeface="Times New Roman" pitchFamily="18" charset="0"/>
              </a:rPr>
              <a:t> </a:t>
            </a:r>
            <a:r>
              <a:rPr lang="en-US" sz="7400" dirty="0" err="1">
                <a:latin typeface="Calibri" panose="020F0502020204030204" pitchFamily="34" charset="0"/>
                <a:cs typeface="Times New Roman" pitchFamily="18" charset="0"/>
              </a:rPr>
              <a:t>transferabilitas</a:t>
            </a:r>
            <a:r>
              <a:rPr lang="en-US" sz="7400" dirty="0">
                <a:latin typeface="Calibri" panose="020F0502020204030204" pitchFamily="34" charset="0"/>
                <a:cs typeface="Times New Roman" pitchFamily="18" charset="0"/>
              </a:rPr>
              <a:t> </a:t>
            </a:r>
            <a:r>
              <a:rPr lang="en-US" sz="7400" dirty="0" err="1">
                <a:latin typeface="Calibri" panose="020F0502020204030204" pitchFamily="34" charset="0"/>
                <a:cs typeface="Times New Roman" pitchFamily="18" charset="0"/>
              </a:rPr>
              <a:t>hasil</a:t>
            </a:r>
            <a:r>
              <a:rPr lang="en-US" sz="7400" dirty="0">
                <a:latin typeface="Calibri" panose="020F0502020204030204" pitchFamily="34" charset="0"/>
                <a:cs typeface="Times New Roman" pitchFamily="18" charset="0"/>
              </a:rPr>
              <a:t> </a:t>
            </a:r>
            <a:r>
              <a:rPr lang="en-US" sz="7400" dirty="0" err="1">
                <a:latin typeface="Calibri" panose="020F0502020204030204" pitchFamily="34" charset="0"/>
                <a:cs typeface="Times New Roman" pitchFamily="18" charset="0"/>
              </a:rPr>
              <a:t>penelitian</a:t>
            </a:r>
            <a:endParaRPr lang="en-US" sz="7400" dirty="0">
              <a:latin typeface="Calibri" panose="020F0502020204030204" pitchFamily="34" charset="0"/>
              <a:cs typeface="Times New Roman" pitchFamily="18" charset="0"/>
            </a:endParaRPr>
          </a:p>
          <a:p>
            <a:pPr lvl="0" algn="just">
              <a:lnSpc>
                <a:spcPct val="120000"/>
              </a:lnSpc>
            </a:pPr>
            <a:r>
              <a:rPr lang="en-US" sz="7400" dirty="0" err="1">
                <a:latin typeface="Calibri" panose="020F0502020204030204" pitchFamily="34" charset="0"/>
                <a:cs typeface="Times New Roman" pitchFamily="18" charset="0"/>
              </a:rPr>
              <a:t>Mampu</a:t>
            </a:r>
            <a:r>
              <a:rPr lang="en-US" sz="7400" dirty="0">
                <a:latin typeface="Calibri" panose="020F0502020204030204" pitchFamily="34" charset="0"/>
                <a:cs typeface="Times New Roman" pitchFamily="18" charset="0"/>
              </a:rPr>
              <a:t> </a:t>
            </a:r>
            <a:r>
              <a:rPr lang="en-US" sz="7400" dirty="0" err="1">
                <a:latin typeface="Calibri" panose="020F0502020204030204" pitchFamily="34" charset="0"/>
                <a:cs typeface="Times New Roman" pitchFamily="18" charset="0"/>
              </a:rPr>
              <a:t>menghasilkan</a:t>
            </a:r>
            <a:r>
              <a:rPr lang="en-US" sz="7400" dirty="0">
                <a:latin typeface="Calibri" panose="020F0502020204030204" pitchFamily="34" charset="0"/>
                <a:cs typeface="Times New Roman" pitchFamily="18" charset="0"/>
              </a:rPr>
              <a:t> </a:t>
            </a:r>
            <a:r>
              <a:rPr lang="en-US" sz="7400" dirty="0" err="1">
                <a:latin typeface="Calibri" panose="020F0502020204030204" pitchFamily="34" charset="0"/>
                <a:cs typeface="Times New Roman" pitchFamily="18" charset="0"/>
              </a:rPr>
              <a:t>temuan</a:t>
            </a:r>
            <a:r>
              <a:rPr lang="en-US" sz="7400" dirty="0">
                <a:latin typeface="Calibri" panose="020F0502020204030204" pitchFamily="34" charset="0"/>
                <a:cs typeface="Times New Roman" pitchFamily="18" charset="0"/>
              </a:rPr>
              <a:t> </a:t>
            </a:r>
            <a:r>
              <a:rPr lang="en-US" sz="7400" dirty="0" err="1">
                <a:latin typeface="Calibri" panose="020F0502020204030204" pitchFamily="34" charset="0"/>
                <a:cs typeface="Times New Roman" pitchFamily="18" charset="0"/>
              </a:rPr>
              <a:t>pengetahuan</a:t>
            </a:r>
            <a:r>
              <a:rPr lang="en-US" sz="7400" dirty="0">
                <a:latin typeface="Calibri" panose="020F0502020204030204" pitchFamily="34" charset="0"/>
                <a:cs typeface="Times New Roman" pitchFamily="18" charset="0"/>
              </a:rPr>
              <a:t>, </a:t>
            </a:r>
            <a:r>
              <a:rPr lang="en-US" sz="7400" dirty="0" err="1">
                <a:latin typeface="Calibri" panose="020F0502020204030204" pitchFamily="34" charset="0"/>
                <a:cs typeface="Times New Roman" pitchFamily="18" charset="0"/>
              </a:rPr>
              <a:t>hipotesis</a:t>
            </a:r>
            <a:r>
              <a:rPr lang="en-US" sz="7400" dirty="0">
                <a:latin typeface="Calibri" panose="020F0502020204030204" pitchFamily="34" charset="0"/>
                <a:cs typeface="Times New Roman" pitchFamily="18" charset="0"/>
              </a:rPr>
              <a:t> </a:t>
            </a:r>
            <a:r>
              <a:rPr lang="en-US" sz="7400" dirty="0" err="1">
                <a:latin typeface="Calibri" panose="020F0502020204030204" pitchFamily="34" charset="0"/>
                <a:cs typeface="Times New Roman" pitchFamily="18" charset="0"/>
              </a:rPr>
              <a:t>atau</a:t>
            </a:r>
            <a:r>
              <a:rPr lang="en-US" sz="7400" dirty="0">
                <a:latin typeface="Calibri" panose="020F0502020204030204" pitchFamily="34" charset="0"/>
                <a:cs typeface="Times New Roman" pitchFamily="18" charset="0"/>
              </a:rPr>
              <a:t> </a:t>
            </a:r>
            <a:r>
              <a:rPr lang="en-US" sz="7400" dirty="0" err="1">
                <a:latin typeface="Calibri" panose="020F0502020204030204" pitchFamily="34" charset="0"/>
                <a:cs typeface="Times New Roman" pitchFamily="18" charset="0"/>
              </a:rPr>
              <a:t>ilmu</a:t>
            </a:r>
            <a:r>
              <a:rPr lang="en-US" sz="7400" dirty="0">
                <a:latin typeface="Calibri" panose="020F0502020204030204" pitchFamily="34" charset="0"/>
                <a:cs typeface="Times New Roman" pitchFamily="18" charset="0"/>
              </a:rPr>
              <a:t> </a:t>
            </a:r>
            <a:r>
              <a:rPr lang="en-US" sz="7400" dirty="0" err="1">
                <a:latin typeface="Calibri" panose="020F0502020204030204" pitchFamily="34" charset="0"/>
                <a:cs typeface="Times New Roman" pitchFamily="18" charset="0"/>
              </a:rPr>
              <a:t>baru</a:t>
            </a:r>
            <a:endParaRPr lang="en-US" sz="7400" dirty="0">
              <a:latin typeface="Calibri" panose="020F0502020204030204" pitchFamily="34" charset="0"/>
              <a:cs typeface="Times New Roman" pitchFamily="18" charset="0"/>
            </a:endParaRPr>
          </a:p>
          <a:p>
            <a:pPr lvl="0" algn="just">
              <a:lnSpc>
                <a:spcPct val="120000"/>
              </a:lnSpc>
            </a:pPr>
            <a:r>
              <a:rPr lang="en-US" sz="7400" dirty="0" err="1">
                <a:latin typeface="Calibri" panose="020F0502020204030204" pitchFamily="34" charset="0"/>
                <a:cs typeface="Times New Roman" pitchFamily="18" charset="0"/>
              </a:rPr>
              <a:t>Mampu</a:t>
            </a:r>
            <a:r>
              <a:rPr lang="en-US" sz="7400" dirty="0">
                <a:latin typeface="Calibri" panose="020F0502020204030204" pitchFamily="34" charset="0"/>
                <a:cs typeface="Times New Roman" pitchFamily="18" charset="0"/>
              </a:rPr>
              <a:t> </a:t>
            </a:r>
            <a:r>
              <a:rPr lang="en-US" sz="7400" dirty="0" err="1">
                <a:latin typeface="Calibri" panose="020F0502020204030204" pitchFamily="34" charset="0"/>
                <a:cs typeface="Times New Roman" pitchFamily="18" charset="0"/>
              </a:rPr>
              <a:t>membuat</a:t>
            </a:r>
            <a:r>
              <a:rPr lang="en-US" sz="7400" dirty="0">
                <a:latin typeface="Calibri" panose="020F0502020204030204" pitchFamily="34" charset="0"/>
                <a:cs typeface="Times New Roman" pitchFamily="18" charset="0"/>
              </a:rPr>
              <a:t> </a:t>
            </a:r>
            <a:r>
              <a:rPr lang="en-US" sz="7400" dirty="0" err="1">
                <a:latin typeface="Calibri" panose="020F0502020204030204" pitchFamily="34" charset="0"/>
                <a:cs typeface="Times New Roman" pitchFamily="18" charset="0"/>
              </a:rPr>
              <a:t>laporan</a:t>
            </a:r>
            <a:r>
              <a:rPr lang="en-US" sz="7400" dirty="0">
                <a:latin typeface="Calibri" panose="020F0502020204030204" pitchFamily="34" charset="0"/>
                <a:cs typeface="Times New Roman" pitchFamily="18" charset="0"/>
              </a:rPr>
              <a:t> </a:t>
            </a:r>
            <a:r>
              <a:rPr lang="en-US" sz="7400" dirty="0" err="1">
                <a:latin typeface="Calibri" panose="020F0502020204030204" pitchFamily="34" charset="0"/>
                <a:cs typeface="Times New Roman" pitchFamily="18" charset="0"/>
              </a:rPr>
              <a:t>secara</a:t>
            </a:r>
            <a:r>
              <a:rPr lang="en-US" sz="7400" dirty="0">
                <a:latin typeface="Calibri" panose="020F0502020204030204" pitchFamily="34" charset="0"/>
                <a:cs typeface="Times New Roman" pitchFamily="18" charset="0"/>
              </a:rPr>
              <a:t> </a:t>
            </a:r>
            <a:r>
              <a:rPr lang="en-US" sz="7400" dirty="0" err="1">
                <a:latin typeface="Calibri" panose="020F0502020204030204" pitchFamily="34" charset="0"/>
                <a:cs typeface="Times New Roman" pitchFamily="18" charset="0"/>
              </a:rPr>
              <a:t>sistematis</a:t>
            </a:r>
            <a:r>
              <a:rPr lang="en-US" sz="7400" dirty="0">
                <a:latin typeface="Calibri" panose="020F0502020204030204" pitchFamily="34" charset="0"/>
                <a:cs typeface="Times New Roman" pitchFamily="18" charset="0"/>
              </a:rPr>
              <a:t>, </a:t>
            </a:r>
            <a:r>
              <a:rPr lang="en-US" sz="7400" dirty="0" err="1">
                <a:latin typeface="Calibri" panose="020F0502020204030204" pitchFamily="34" charset="0"/>
                <a:cs typeface="Times New Roman" pitchFamily="18" charset="0"/>
              </a:rPr>
              <a:t>jelas</a:t>
            </a:r>
            <a:r>
              <a:rPr lang="en-US" sz="7400" dirty="0">
                <a:latin typeface="Calibri" panose="020F0502020204030204" pitchFamily="34" charset="0"/>
                <a:cs typeface="Times New Roman" pitchFamily="18" charset="0"/>
              </a:rPr>
              <a:t>, </a:t>
            </a:r>
            <a:r>
              <a:rPr lang="en-US" sz="7400" dirty="0" err="1">
                <a:latin typeface="Calibri" panose="020F0502020204030204" pitchFamily="34" charset="0"/>
                <a:cs typeface="Times New Roman" pitchFamily="18" charset="0"/>
              </a:rPr>
              <a:t>lengkap</a:t>
            </a:r>
            <a:r>
              <a:rPr lang="en-US" sz="7400" dirty="0">
                <a:latin typeface="Calibri" panose="020F0502020204030204" pitchFamily="34" charset="0"/>
                <a:cs typeface="Times New Roman" pitchFamily="18" charset="0"/>
              </a:rPr>
              <a:t>, </a:t>
            </a:r>
            <a:r>
              <a:rPr lang="en-US" sz="7400" dirty="0" err="1">
                <a:latin typeface="Calibri" panose="020F0502020204030204" pitchFamily="34" charset="0"/>
                <a:cs typeface="Times New Roman" pitchFamily="18" charset="0"/>
              </a:rPr>
              <a:t>dan</a:t>
            </a:r>
            <a:r>
              <a:rPr lang="en-US" sz="7400" dirty="0">
                <a:latin typeface="Calibri" panose="020F0502020204030204" pitchFamily="34" charset="0"/>
                <a:cs typeface="Times New Roman" pitchFamily="18" charset="0"/>
              </a:rPr>
              <a:t> </a:t>
            </a:r>
            <a:r>
              <a:rPr lang="en-US" sz="7400" dirty="0" err="1">
                <a:latin typeface="Calibri" panose="020F0502020204030204" pitchFamily="34" charset="0"/>
                <a:cs typeface="Times New Roman" pitchFamily="18" charset="0"/>
              </a:rPr>
              <a:t>rinci</a:t>
            </a:r>
            <a:endParaRPr lang="en-US" sz="7400" dirty="0">
              <a:latin typeface="Calibri" panose="020F0502020204030204" pitchFamily="34" charset="0"/>
              <a:cs typeface="Times New Roman" pitchFamily="18" charset="0"/>
            </a:endParaRPr>
          </a:p>
          <a:p>
            <a:pPr marL="0" indent="0">
              <a:buNone/>
            </a:pPr>
            <a:endParaRPr lang="en-US" dirty="0">
              <a:latin typeface="Calibri" panose="020F0502020204030204" pitchFamily="34" charset="0"/>
            </a:endParaRPr>
          </a:p>
        </p:txBody>
      </p:sp>
    </p:spTree>
    <p:extLst>
      <p:ext uri="{BB962C8B-B14F-4D97-AF65-F5344CB8AC3E}">
        <p14:creationId xmlns:p14="http://schemas.microsoft.com/office/powerpoint/2010/main" val="311638935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 /></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236</TotalTime>
  <Words>1347</Words>
  <Application>Microsoft Office PowerPoint</Application>
  <PresentationFormat>Tampilan Layar (4:3)</PresentationFormat>
  <Paragraphs>104</Paragraphs>
  <Slides>22</Slides>
  <Notes>0</Notes>
  <HiddenSlides>0</HiddenSlides>
  <MMClips>0</MMClips>
  <ScaleCrop>false</ScaleCrop>
  <HeadingPairs>
    <vt:vector size="4" baseType="variant">
      <vt:variant>
        <vt:lpstr>Tema</vt:lpstr>
      </vt:variant>
      <vt:variant>
        <vt:i4>1</vt:i4>
      </vt:variant>
      <vt:variant>
        <vt:lpstr>Judul Slide</vt:lpstr>
      </vt:variant>
      <vt:variant>
        <vt:i4>22</vt:i4>
      </vt:variant>
    </vt:vector>
  </HeadingPairs>
  <TitlesOfParts>
    <vt:vector size="23" baseType="lpstr">
      <vt:lpstr>Waveform</vt:lpstr>
      <vt:lpstr>Presentasi PowerPoint</vt:lpstr>
      <vt:lpstr>Presentasi PowerPoint</vt:lpstr>
      <vt:lpstr>Presentasi PowerPoint</vt:lpstr>
      <vt:lpstr>Presentasi PowerPoint</vt:lpstr>
      <vt:lpstr>Presentasi PowerPoint</vt:lpstr>
      <vt:lpstr>Presentasi PowerPoint</vt:lpstr>
      <vt:lpstr>Presentasi PowerPoint</vt:lpstr>
      <vt:lpstr>Presentasi PowerPoint</vt:lpstr>
      <vt:lpstr>Presentasi PowerPoint</vt:lpstr>
      <vt:lpstr>Presentasi PowerPoint</vt:lpstr>
      <vt:lpstr>Presentasi PowerPoint</vt:lpstr>
      <vt:lpstr>Presentasi PowerPoint</vt:lpstr>
      <vt:lpstr>Ciri-Ciri Penelitian Kualitatif</vt:lpstr>
      <vt:lpstr>Presentasi PowerPoint</vt:lpstr>
      <vt:lpstr>Presentasi PowerPoint</vt:lpstr>
      <vt:lpstr>Presentasi PowerPoint</vt:lpstr>
      <vt:lpstr>Presentasi PowerPoint</vt:lpstr>
      <vt:lpstr>Prinsip Penelitian Kualitatif</vt:lpstr>
      <vt:lpstr>Kuantitatif vs Kualitatif</vt:lpstr>
      <vt:lpstr>Persamaan Penelitian Kualitatf dan Kuantitatif</vt:lpstr>
      <vt:lpstr>Presentasi PowerPoint</vt:lpstr>
      <vt:lpstr>Terima Kasih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Metode Penelitian Kualitatif</dc:title>
  <dc:creator>#ASUS</dc:creator>
  <cp:lastModifiedBy>Pengguna Tidak dikenal</cp:lastModifiedBy>
  <cp:revision>20</cp:revision>
  <dcterms:created xsi:type="dcterms:W3CDTF">2021-05-10T06:07:15Z</dcterms:created>
  <dcterms:modified xsi:type="dcterms:W3CDTF">2021-05-19T23:33:51Z</dcterms:modified>
</cp:coreProperties>
</file>