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5" r:id="rId3"/>
    <p:sldId id="264" r:id="rId4"/>
    <p:sldId id="260" r:id="rId5"/>
    <p:sldId id="323" r:id="rId6"/>
    <p:sldId id="324" r:id="rId7"/>
    <p:sldId id="325" r:id="rId8"/>
    <p:sldId id="326" r:id="rId9"/>
    <p:sldId id="327" r:id="rId10"/>
    <p:sldId id="328" r:id="rId11"/>
    <p:sldId id="330" r:id="rId12"/>
    <p:sldId id="331" r:id="rId13"/>
    <p:sldId id="332" r:id="rId14"/>
    <p:sldId id="333" r:id="rId15"/>
    <p:sldId id="334" r:id="rId16"/>
    <p:sldId id="335" r:id="rId17"/>
    <p:sldId id="269"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263" r:id="rId45"/>
    <p:sldId id="285" r:id="rId46"/>
    <p:sldId id="276" r:id="rId47"/>
  </p:sldIdLst>
  <p:sldSz cx="9144000" cy="6858000" type="screen4x3"/>
  <p:notesSz cx="6858000" cy="9144000"/>
  <p:custDataLst>
    <p:tags r:id="rId4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4105"/>
    <a:srgbClr val="2D1701"/>
    <a:srgbClr val="B74B09"/>
    <a:srgbClr val="2B200B"/>
    <a:srgbClr val="452207"/>
    <a:srgbClr val="FFFF99"/>
    <a:srgbClr val="996600"/>
    <a:srgbClr val="66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404" autoAdjust="0"/>
    <p:restoredTop sz="93609" autoAdjust="0"/>
  </p:normalViewPr>
  <p:slideViewPr>
    <p:cSldViewPr>
      <p:cViewPr>
        <p:scale>
          <a:sx n="90" d="100"/>
          <a:sy n="90" d="100"/>
        </p:scale>
        <p:origin x="-498" y="4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0E1BED1A-2796-4C7B-995F-885A95D8C1CC}" type="datetimeFigureOut">
              <a:rPr lang="en-US"/>
              <a:pPr>
                <a:defRPr/>
              </a:pPr>
              <a:t>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114D342-030E-4C9F-8EFC-402BA6F7E955}" type="slidenum">
              <a:rPr lang="en-US" altLang="en-US"/>
              <a:pPr/>
              <a:t>‹#›</a:t>
            </a:fld>
            <a:endParaRPr lang="en-US" altLang="en-US"/>
          </a:p>
        </p:txBody>
      </p:sp>
    </p:spTree>
    <p:extLst>
      <p:ext uri="{BB962C8B-B14F-4D97-AF65-F5344CB8AC3E}">
        <p14:creationId xmlns:p14="http://schemas.microsoft.com/office/powerpoint/2010/main" xmlns="" val="30872699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5E95EA-8AD7-4908-B2C9-12DAD53A0696}" type="slidenum">
              <a:rPr lang="en-US" altLang="en-US"/>
              <a:pPr eaLnBrk="1" hangingPunct="1"/>
              <a:t>46</a:t>
            </a:fld>
            <a:endParaRPr lang="en-US" altLang="en-US"/>
          </a:p>
        </p:txBody>
      </p:sp>
    </p:spTree>
    <p:extLst>
      <p:ext uri="{BB962C8B-B14F-4D97-AF65-F5344CB8AC3E}">
        <p14:creationId xmlns:p14="http://schemas.microsoft.com/office/powerpoint/2010/main" xmlns="" val="209087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4671F82-0291-4E78-AA4B-CE6BD7DE753A}" type="datetimeFigureOut">
              <a:rPr lang="en-US"/>
              <a:pPr>
                <a:defRPr/>
              </a:pPr>
              <a:t>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086B9A-AA35-47E8-89F6-B10A34EF1FE4}" type="slidenum">
              <a:rPr lang="en-US" altLang="en-US"/>
              <a:pPr/>
              <a:t>‹#›</a:t>
            </a:fld>
            <a:endParaRPr lang="en-US" altLang="en-US"/>
          </a:p>
        </p:txBody>
      </p:sp>
    </p:spTree>
    <p:extLst>
      <p:ext uri="{BB962C8B-B14F-4D97-AF65-F5344CB8AC3E}">
        <p14:creationId xmlns:p14="http://schemas.microsoft.com/office/powerpoint/2010/main" xmlns="" val="12747164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8BA494-631F-4FC8-AB6B-86696C34F67A}" type="datetimeFigureOut">
              <a:rPr lang="en-US"/>
              <a:pPr>
                <a:defRPr/>
              </a:pPr>
              <a:t>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31955A-3D58-49D9-86BA-98415293BE5A}" type="slidenum">
              <a:rPr lang="en-US" altLang="en-US"/>
              <a:pPr/>
              <a:t>‹#›</a:t>
            </a:fld>
            <a:endParaRPr lang="en-US" altLang="en-US"/>
          </a:p>
        </p:txBody>
      </p:sp>
    </p:spTree>
    <p:extLst>
      <p:ext uri="{BB962C8B-B14F-4D97-AF65-F5344CB8AC3E}">
        <p14:creationId xmlns:p14="http://schemas.microsoft.com/office/powerpoint/2010/main" xmlns="" val="14609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A2ECD0-E987-4DDF-942D-AB43E72B99B2}" type="datetimeFigureOut">
              <a:rPr lang="en-US"/>
              <a:pPr>
                <a:defRPr/>
              </a:pPr>
              <a:t>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1D9C4FA-4A3C-42C8-8AA8-B50E66C64328}" type="slidenum">
              <a:rPr lang="en-US" altLang="en-US"/>
              <a:pPr/>
              <a:t>‹#›</a:t>
            </a:fld>
            <a:endParaRPr lang="en-US" altLang="en-US"/>
          </a:p>
        </p:txBody>
      </p:sp>
    </p:spTree>
    <p:extLst>
      <p:ext uri="{BB962C8B-B14F-4D97-AF65-F5344CB8AC3E}">
        <p14:creationId xmlns:p14="http://schemas.microsoft.com/office/powerpoint/2010/main" xmlns="" val="30310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2A9F44-E7F3-4EA0-8829-246C7C2F082F}" type="datetimeFigureOut">
              <a:rPr lang="en-US"/>
              <a:pPr>
                <a:defRPr/>
              </a:pPr>
              <a:t>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4E1E80-DE7E-4886-AA30-42053800A8C1}" type="slidenum">
              <a:rPr lang="en-US" altLang="en-US"/>
              <a:pPr/>
              <a:t>‹#›</a:t>
            </a:fld>
            <a:endParaRPr lang="en-US" altLang="en-US"/>
          </a:p>
        </p:txBody>
      </p:sp>
    </p:spTree>
    <p:extLst>
      <p:ext uri="{BB962C8B-B14F-4D97-AF65-F5344CB8AC3E}">
        <p14:creationId xmlns:p14="http://schemas.microsoft.com/office/powerpoint/2010/main" xmlns="" val="34356081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78FD2C-371B-4036-8EE3-63C666ABDA3F}" type="datetimeFigureOut">
              <a:rPr lang="en-US"/>
              <a:pPr>
                <a:defRPr/>
              </a:pPr>
              <a:t>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B3534C-F2A0-47F3-8AAB-02CB936EB8DD}" type="slidenum">
              <a:rPr lang="en-US" altLang="en-US"/>
              <a:pPr/>
              <a:t>‹#›</a:t>
            </a:fld>
            <a:endParaRPr lang="en-US" altLang="en-US"/>
          </a:p>
        </p:txBody>
      </p:sp>
    </p:spTree>
    <p:extLst>
      <p:ext uri="{BB962C8B-B14F-4D97-AF65-F5344CB8AC3E}">
        <p14:creationId xmlns:p14="http://schemas.microsoft.com/office/powerpoint/2010/main" xmlns="" val="10115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9B7358-2F90-4C91-A69E-8335B524A618}" type="datetimeFigureOut">
              <a:rPr lang="en-US"/>
              <a:pPr>
                <a:defRPr/>
              </a:pPr>
              <a:t>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95ACDF2-745D-4B51-9894-CE4DA2CF4326}" type="slidenum">
              <a:rPr lang="en-US" altLang="en-US"/>
              <a:pPr/>
              <a:t>‹#›</a:t>
            </a:fld>
            <a:endParaRPr lang="en-US" altLang="en-US"/>
          </a:p>
        </p:txBody>
      </p:sp>
    </p:spTree>
    <p:extLst>
      <p:ext uri="{BB962C8B-B14F-4D97-AF65-F5344CB8AC3E}">
        <p14:creationId xmlns:p14="http://schemas.microsoft.com/office/powerpoint/2010/main" xmlns="" val="143147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95D62A-9065-4074-9F39-C16F334AA69B}" type="datetimeFigureOut">
              <a:rPr lang="en-US"/>
              <a:pPr>
                <a:defRPr/>
              </a:pPr>
              <a:t>11/4/2016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D108226-341D-4649-91B3-151A4723D404}" type="slidenum">
              <a:rPr lang="en-US" altLang="en-US"/>
              <a:pPr/>
              <a:t>‹#›</a:t>
            </a:fld>
            <a:endParaRPr lang="en-US" altLang="en-US"/>
          </a:p>
        </p:txBody>
      </p:sp>
    </p:spTree>
    <p:extLst>
      <p:ext uri="{BB962C8B-B14F-4D97-AF65-F5344CB8AC3E}">
        <p14:creationId xmlns:p14="http://schemas.microsoft.com/office/powerpoint/2010/main" xmlns="" val="127659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E3F73-5A10-481E-B211-232C0D539A62}" type="datetimeFigureOut">
              <a:rPr lang="en-US"/>
              <a:pPr>
                <a:defRPr/>
              </a:pPr>
              <a:t>11/4/2016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95887F9-523E-4DB9-8498-55D38C91ABF3}" type="slidenum">
              <a:rPr lang="en-US" altLang="en-US"/>
              <a:pPr/>
              <a:t>‹#›</a:t>
            </a:fld>
            <a:endParaRPr lang="en-US" altLang="en-US"/>
          </a:p>
        </p:txBody>
      </p:sp>
    </p:spTree>
    <p:extLst>
      <p:ext uri="{BB962C8B-B14F-4D97-AF65-F5344CB8AC3E}">
        <p14:creationId xmlns:p14="http://schemas.microsoft.com/office/powerpoint/2010/main" xmlns="" val="326965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48E60C-3ED9-420D-8707-0E8F3B261A41}" type="datetimeFigureOut">
              <a:rPr lang="en-US"/>
              <a:pPr>
                <a:defRPr/>
              </a:pPr>
              <a:t>11/4/2016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6A9CE4B-5259-4117-821D-6C567643CBB5}" type="slidenum">
              <a:rPr lang="en-US" altLang="en-US"/>
              <a:pPr/>
              <a:t>‹#›</a:t>
            </a:fld>
            <a:endParaRPr lang="en-US" altLang="en-US"/>
          </a:p>
        </p:txBody>
      </p:sp>
    </p:spTree>
    <p:extLst>
      <p:ext uri="{BB962C8B-B14F-4D97-AF65-F5344CB8AC3E}">
        <p14:creationId xmlns:p14="http://schemas.microsoft.com/office/powerpoint/2010/main" xmlns="" val="313306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A388A7-5039-4978-ABAE-9A374C01A807}" type="datetimeFigureOut">
              <a:rPr lang="en-US"/>
              <a:pPr>
                <a:defRPr/>
              </a:pPr>
              <a:t>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87870E-2602-4C93-8DB5-3D82D065E1D1}" type="slidenum">
              <a:rPr lang="en-US" altLang="en-US"/>
              <a:pPr/>
              <a:t>‹#›</a:t>
            </a:fld>
            <a:endParaRPr lang="en-US" altLang="en-US"/>
          </a:p>
        </p:txBody>
      </p:sp>
    </p:spTree>
    <p:extLst>
      <p:ext uri="{BB962C8B-B14F-4D97-AF65-F5344CB8AC3E}">
        <p14:creationId xmlns:p14="http://schemas.microsoft.com/office/powerpoint/2010/main" xmlns="" val="185459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34276F-512B-4B99-BDA8-76CCD0C59ED4}" type="datetimeFigureOut">
              <a:rPr lang="en-US"/>
              <a:pPr>
                <a:defRPr/>
              </a:pPr>
              <a:t>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ACD2216-636E-427B-ADED-7B4E500B6ED8}" type="slidenum">
              <a:rPr lang="en-US" altLang="en-US"/>
              <a:pPr/>
              <a:t>‹#›</a:t>
            </a:fld>
            <a:endParaRPr lang="en-US" altLang="en-US"/>
          </a:p>
        </p:txBody>
      </p:sp>
    </p:spTree>
    <p:extLst>
      <p:ext uri="{BB962C8B-B14F-4D97-AF65-F5344CB8AC3E}">
        <p14:creationId xmlns:p14="http://schemas.microsoft.com/office/powerpoint/2010/main" xmlns="" val="156398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F9650E-58FC-45BD-AA5A-C924D3D60844}" type="datetimeFigureOut">
              <a:rPr lang="en-US"/>
              <a:pPr>
                <a:defRPr/>
              </a:pPr>
              <a:t>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8BBA3CF-973C-40DF-BF59-B0EF3C7F37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oleObject" Target="../embeddings/oleObject5.bin"/><Relationship Id="rId3" Type="http://schemas.openxmlformats.org/officeDocument/2006/relationships/slide" Target="slide44.xml"/><Relationship Id="rId7" Type="http://schemas.openxmlformats.org/officeDocument/2006/relationships/image" Target="../media/image6.png"/><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2.xml"/><Relationship Id="rId11" Type="http://schemas.openxmlformats.org/officeDocument/2006/relationships/oleObject" Target="../embeddings/oleObject3.bin"/><Relationship Id="rId5" Type="http://schemas.openxmlformats.org/officeDocument/2006/relationships/slide" Target="slide6.xml"/><Relationship Id="rId10" Type="http://schemas.openxmlformats.org/officeDocument/2006/relationships/oleObject" Target="../embeddings/oleObject2.bin"/><Relationship Id="rId4" Type="http://schemas.openxmlformats.org/officeDocument/2006/relationships/slide" Target="slide4.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12" Type="http://schemas.openxmlformats.org/officeDocument/2006/relationships/image" Target="file:///G:\MODUL_MODUL_AJAR\MODUL%20FISIKA%20DASAR%20I\html\pic\10-10.bmp" TargetMode="Externa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2.png"/><Relationship Id="rId5" Type="http://schemas.openxmlformats.org/officeDocument/2006/relationships/slide" Target="slide2.xml"/><Relationship Id="rId10" Type="http://schemas.openxmlformats.org/officeDocument/2006/relationships/image" Target="file:///G:\MODUL_MODUL_AJAR\MODUL%20FISIKA%20DASAR%20I\html\pic\10-9.bmp" TargetMode="External"/><Relationship Id="rId4" Type="http://schemas.openxmlformats.org/officeDocument/2006/relationships/slide" Target="slide6.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6.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slide" Target="slide2.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6.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6.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6.png"/><Relationship Id="rId10" Type="http://schemas.openxmlformats.org/officeDocument/2006/relationships/image" Target="../media/image28.png"/><Relationship Id="rId4" Type="http://schemas.openxmlformats.org/officeDocument/2006/relationships/slide" Target="slide2.xm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6.xml"/><Relationship Id="rId4" Type="http://schemas.openxmlformats.org/officeDocument/2006/relationships/slide" Target="slide7.xm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7.xml"/><Relationship Id="rId4" Type="http://schemas.openxmlformats.org/officeDocument/2006/relationships/slide" Target="slide8.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4.xml"/><Relationship Id="rId7" Type="http://schemas.openxmlformats.org/officeDocument/2006/relationships/slide" Target="slide4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3.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46.xml"/><Relationship Id="rId7" Type="http://schemas.openxmlformats.org/officeDocument/2006/relationships/slide" Target="slide44.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46.xml"/><Relationship Id="rId4" Type="http://schemas.openxmlformats.org/officeDocument/2006/relationships/slide" Target="slide8.xml"/><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6.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46.xml"/><Relationship Id="rId4" Type="http://schemas.openxmlformats.org/officeDocument/2006/relationships/slide" Target="slide8.xml"/><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46.xml"/><Relationship Id="rId4" Type="http://schemas.openxmlformats.org/officeDocument/2006/relationships/slide" Target="slide8.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46.xml"/><Relationship Id="rId4" Type="http://schemas.openxmlformats.org/officeDocument/2006/relationships/slide" Target="slide8.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46.xml"/><Relationship Id="rId4" Type="http://schemas.openxmlformats.org/officeDocument/2006/relationships/slide" Target="slide8.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4.xml"/><Relationship Id="rId7" Type="http://schemas.openxmlformats.org/officeDocument/2006/relationships/slide" Target="slide4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4.xml"/><Relationship Id="rId9"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46.xml"/><Relationship Id="rId4" Type="http://schemas.openxmlformats.org/officeDocument/2006/relationships/slide" Target="slide8.xml"/></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44.xml"/><Relationship Id="rId7"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slide" Target="slide46.xml"/><Relationship Id="rId5" Type="http://schemas.openxmlformats.org/officeDocument/2006/relationships/slide" Target="slide8.xml"/><Relationship Id="rId10" Type="http://schemas.openxmlformats.org/officeDocument/2006/relationships/oleObject" Target="../embeddings/oleObject6.bin"/><Relationship Id="rId4" Type="http://schemas.openxmlformats.org/officeDocument/2006/relationships/slide" Target="slide4.xml"/><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44.xml"/><Relationship Id="rId7"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slide" Target="slide46.xml"/><Relationship Id="rId5" Type="http://schemas.openxmlformats.org/officeDocument/2006/relationships/slide" Target="slide8.xml"/><Relationship Id="rId10" Type="http://schemas.openxmlformats.org/officeDocument/2006/relationships/oleObject" Target="../embeddings/oleObject7.bin"/><Relationship Id="rId4" Type="http://schemas.openxmlformats.org/officeDocument/2006/relationships/slide" Target="slide4.xml"/><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10" Type="http://schemas.openxmlformats.org/officeDocument/2006/relationships/image" Target="../media/image36.png"/><Relationship Id="rId4" Type="http://schemas.openxmlformats.org/officeDocument/2006/relationships/slide" Target="slide6.xml"/><Relationship Id="rId9"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6.pn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6.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46.xml"/><Relationship Id="rId4" Type="http://schemas.openxmlformats.org/officeDocument/2006/relationships/slide" Target="slide8.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6.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6.png"/><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10" Type="http://schemas.openxmlformats.org/officeDocument/2006/relationships/image" Target="../media/image10.png"/><Relationship Id="rId4" Type="http://schemas.openxmlformats.org/officeDocument/2006/relationships/slide" Target="slide6.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12" Type="http://schemas.openxmlformats.org/officeDocument/2006/relationships/image" Target="../media/image14.png"/><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slide" Target="slide2.xml"/><Relationship Id="rId10" Type="http://schemas.openxmlformats.org/officeDocument/2006/relationships/image" Target="../media/image12.png"/><Relationship Id="rId4" Type="http://schemas.openxmlformats.org/officeDocument/2006/relationships/slide" Target="slide6.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slide" Target="slide6.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0"/>
            <a:ext cx="9144000" cy="6248400"/>
          </a:xfrm>
          <a:prstGeom prst="rect">
            <a:avLst/>
          </a:prstGeom>
          <a:solidFill>
            <a:schemeClr val="bg2">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0" y="6096000"/>
            <a:ext cx="1905000" cy="76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 name="Picture 12" descr="http://www1.villanova.edu/content/villanova/artsci/acsp/writingcenter/_jcr_content/pagecontent/image.img.jpg/1297116872337.jpg"/>
          <p:cNvPicPr>
            <a:picLocks noChangeAspect="1" noChangeArrowheads="1"/>
          </p:cNvPicPr>
          <p:nvPr/>
        </p:nvPicPr>
        <p:blipFill>
          <a:blip r:embed="rId2" cstate="print">
            <a:lum bright="-4000" contrast="26000"/>
          </a:blip>
          <a:srcRect/>
          <a:stretch>
            <a:fillRect/>
          </a:stretch>
        </p:blipFill>
        <p:spPr bwMode="auto">
          <a:xfrm>
            <a:off x="0" y="1676400"/>
            <a:ext cx="9144000" cy="3886200"/>
          </a:xfrm>
          <a:prstGeom prst="rect">
            <a:avLst/>
          </a:prstGeom>
          <a:noFill/>
          <a:ln w="9525">
            <a:noFill/>
            <a:miter lim="800000"/>
            <a:headEnd/>
            <a:tailEnd/>
          </a:ln>
          <a:effectLst>
            <a:softEdge rad="635000"/>
          </a:effectLst>
        </p:spPr>
      </p:pic>
      <p:sp>
        <p:nvSpPr>
          <p:cNvPr id="38" name="Rectangle 37"/>
          <p:cNvSpPr/>
          <p:nvPr/>
        </p:nvSpPr>
        <p:spPr>
          <a:xfrm>
            <a:off x="0" y="1676400"/>
            <a:ext cx="9144000" cy="76200"/>
          </a:xfrm>
          <a:prstGeom prst="rect">
            <a:avLst/>
          </a:prstGeom>
          <a:solidFill>
            <a:schemeClr val="tx1">
              <a:alpha val="86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pic>
        <p:nvPicPr>
          <p:cNvPr id="8198" name="Picture 12" descr="http://www1.villanova.edu/content/villanova/artsci/acsp/writingcenter/_jcr_content/pagecontent/image.img.jpg/129711687233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b="72549"/>
          <a:stretch>
            <a:fillRect/>
          </a:stretch>
        </p:blipFill>
        <p:spPr bwMode="auto">
          <a:xfrm>
            <a:off x="0" y="5791200"/>
            <a:ext cx="9144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0" y="1524000"/>
            <a:ext cx="9144000" cy="76200"/>
          </a:xfrm>
          <a:prstGeom prst="rect">
            <a:avLst/>
          </a:prstGeom>
          <a:solidFill>
            <a:schemeClr val="bg1">
              <a:alpha val="85882"/>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1" name="Title 1"/>
          <p:cNvSpPr txBox="1">
            <a:spLocks/>
          </p:cNvSpPr>
          <p:nvPr/>
        </p:nvSpPr>
        <p:spPr bwMode="auto">
          <a:xfrm>
            <a:off x="0" y="4495800"/>
            <a:ext cx="9144000" cy="1470025"/>
          </a:xfrm>
          <a:prstGeom prst="rect">
            <a:avLst/>
          </a:prstGeom>
          <a:solidFill>
            <a:schemeClr val="bg2">
              <a:lumMod val="10000"/>
              <a:alpha val="96863"/>
            </a:schemeClr>
          </a:solidFill>
          <a:ln w="9525">
            <a:noFill/>
            <a:miter lim="800000"/>
            <a:headEnd/>
            <a:tailEnd/>
          </a:ln>
        </p:spPr>
        <p:txBody>
          <a:bodyPr anchor="ctr"/>
          <a:lstStyle/>
          <a:p>
            <a:pPr algn="r">
              <a:defRPr/>
            </a:pPr>
            <a:r>
              <a:rPr lang="en-US" sz="4800" dirty="0" smtClean="0">
                <a:solidFill>
                  <a:schemeClr val="bg1"/>
                </a:solidFill>
              </a:rPr>
              <a:t>TEMPERATUR DAN PANAS</a:t>
            </a:r>
            <a:endParaRPr lang="en-US" sz="4800" b="1" dirty="0">
              <a:solidFill>
                <a:schemeClr val="bg1"/>
              </a:solidFill>
              <a:latin typeface="Arial" charset="0"/>
              <a:ea typeface="+mj-ea"/>
              <a:cs typeface="Arial" charset="0"/>
            </a:endParaRPr>
          </a:p>
        </p:txBody>
      </p:sp>
      <p:sp>
        <p:nvSpPr>
          <p:cNvPr id="42" name="Rectangle 41"/>
          <p:cNvSpPr/>
          <p:nvPr/>
        </p:nvSpPr>
        <p:spPr>
          <a:xfrm>
            <a:off x="0" y="0"/>
            <a:ext cx="9144000" cy="1524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338138" y="-29570"/>
            <a:ext cx="838200" cy="4525370"/>
          </a:xfrm>
          <a:prstGeom prst="rect">
            <a:avLst/>
          </a:prstGeom>
          <a:solidFill>
            <a:srgbClr val="4F2C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TextBox 4"/>
          <p:cNvSpPr txBox="1">
            <a:spLocks noChangeArrowheads="1"/>
          </p:cNvSpPr>
          <p:nvPr/>
        </p:nvSpPr>
        <p:spPr bwMode="auto">
          <a:xfrm>
            <a:off x="1487488" y="265113"/>
            <a:ext cx="6742112" cy="954087"/>
          </a:xfrm>
          <a:prstGeom prst="rect">
            <a:avLst/>
          </a:prstGeom>
          <a:noFill/>
          <a:ln w="9525">
            <a:noFill/>
            <a:miter lim="800000"/>
            <a:headEnd/>
            <a:tailEnd/>
          </a:ln>
          <a:effectLst>
            <a:outerShdw blurRad="50800" dist="38100" dir="5400000" algn="t" rotWithShape="0">
              <a:prstClr val="black">
                <a:alpha val="40000"/>
              </a:prstClr>
            </a:outerShdw>
          </a:effectLst>
        </p:spPr>
        <p:txBody>
          <a:bodyPr anchor="ctr">
            <a:spAutoFit/>
          </a:bodyPr>
          <a:lstStyle/>
          <a:p>
            <a:pPr>
              <a:defRPr/>
            </a:pPr>
            <a:r>
              <a:rPr lang="en-US" sz="2800" dirty="0" err="1">
                <a:latin typeface="Britannic Bold" pitchFamily="34" charset="0"/>
                <a:cs typeface="Arial" charset="0"/>
              </a:rPr>
              <a:t>Institut</a:t>
            </a:r>
            <a:r>
              <a:rPr lang="en-US" sz="2800" dirty="0">
                <a:latin typeface="Britannic Bold" pitchFamily="34" charset="0"/>
                <a:cs typeface="Arial" charset="0"/>
              </a:rPr>
              <a:t> </a:t>
            </a:r>
            <a:r>
              <a:rPr lang="en-US" sz="2800" dirty="0" err="1">
                <a:latin typeface="Britannic Bold" pitchFamily="34" charset="0"/>
                <a:cs typeface="Arial" charset="0"/>
              </a:rPr>
              <a:t>Teknologi</a:t>
            </a:r>
            <a:r>
              <a:rPr lang="en-US" sz="2800" dirty="0">
                <a:latin typeface="Britannic Bold" pitchFamily="34" charset="0"/>
                <a:cs typeface="Arial" charset="0"/>
              </a:rPr>
              <a:t> </a:t>
            </a:r>
            <a:r>
              <a:rPr lang="en-US" sz="2800" dirty="0" err="1">
                <a:latin typeface="Britannic Bold" pitchFamily="34" charset="0"/>
                <a:cs typeface="Arial" charset="0"/>
              </a:rPr>
              <a:t>Sepuluh</a:t>
            </a:r>
            <a:r>
              <a:rPr lang="en-US" sz="2800" dirty="0">
                <a:latin typeface="Britannic Bold" pitchFamily="34" charset="0"/>
                <a:cs typeface="Arial" charset="0"/>
              </a:rPr>
              <a:t> </a:t>
            </a:r>
            <a:r>
              <a:rPr lang="en-US" sz="2800" dirty="0" err="1">
                <a:latin typeface="Britannic Bold" pitchFamily="34" charset="0"/>
                <a:cs typeface="Arial" charset="0"/>
              </a:rPr>
              <a:t>Nopember</a:t>
            </a:r>
            <a:endParaRPr lang="en-US" sz="2800" dirty="0">
              <a:latin typeface="Britannic Bold" pitchFamily="34" charset="0"/>
              <a:cs typeface="Arial" charset="0"/>
            </a:endParaRPr>
          </a:p>
          <a:p>
            <a:pPr>
              <a:defRPr/>
            </a:pPr>
            <a:r>
              <a:rPr lang="en-US" sz="2800" dirty="0">
                <a:latin typeface="Britannic Bold" pitchFamily="34" charset="0"/>
                <a:cs typeface="Arial" charset="0"/>
              </a:rPr>
              <a:t>Surabaya</a:t>
            </a:r>
          </a:p>
        </p:txBody>
      </p:sp>
      <p:pic>
        <p:nvPicPr>
          <p:cNvPr id="45" name="Picture 2" descr="https://www.its.ac.id/files/images/lambang-its-color-std.png"/>
          <p:cNvPicPr>
            <a:picLocks noChangeAspect="1" noChangeArrowheads="1"/>
          </p:cNvPicPr>
          <p:nvPr/>
        </p:nvPicPr>
        <p:blipFill>
          <a:blip r:embed="rId4" cstate="print"/>
          <a:srcRect/>
          <a:stretch>
            <a:fillRect/>
          </a:stretch>
        </p:blipFill>
        <p:spPr bwMode="auto">
          <a:xfrm>
            <a:off x="185738" y="252412"/>
            <a:ext cx="1143000" cy="1141413"/>
          </a:xfrm>
          <a:prstGeom prst="rect">
            <a:avLst/>
          </a:prstGeom>
          <a:noFill/>
          <a:ln w="9525">
            <a:noFill/>
            <a:miter lim="800000"/>
            <a:headEnd/>
            <a:tailEnd/>
          </a:ln>
          <a:effectLst>
            <a:outerShdw dist="38100" dir="5400000" algn="t" rotWithShape="0">
              <a:srgbClr val="000000">
                <a:alpha val="39999"/>
              </a:srgbClr>
            </a:outerShdw>
          </a:effectLst>
        </p:spPr>
      </p:pic>
      <p:sp>
        <p:nvSpPr>
          <p:cNvPr id="2" name="TextBox 1"/>
          <p:cNvSpPr txBox="1"/>
          <p:nvPr/>
        </p:nvSpPr>
        <p:spPr>
          <a:xfrm>
            <a:off x="3429000" y="6027003"/>
            <a:ext cx="5257800" cy="830997"/>
          </a:xfrm>
          <a:prstGeom prst="rect">
            <a:avLst/>
          </a:prstGeom>
          <a:noFill/>
        </p:spPr>
        <p:txBody>
          <a:bodyPr wrap="square" rtlCol="0">
            <a:spAutoFit/>
          </a:bodyPr>
          <a:lstStyle/>
          <a:p>
            <a:pPr algn="r"/>
            <a:r>
              <a:rPr lang="en-US" sz="2400" dirty="0" err="1" smtClean="0">
                <a:effectLst>
                  <a:outerShdw blurRad="38100" dist="38100" dir="2700000" algn="tl">
                    <a:srgbClr val="000000">
                      <a:alpha val="43137"/>
                    </a:srgbClr>
                  </a:outerShdw>
                </a:effectLst>
              </a:rPr>
              <a:t>Oleh</a:t>
            </a:r>
            <a:r>
              <a:rPr lang="en-US" sz="2400" dirty="0" smtClean="0">
                <a:effectLst>
                  <a:outerShdw blurRad="38100" dist="38100" dir="2700000" algn="tl">
                    <a:srgbClr val="000000">
                      <a:alpha val="43137"/>
                    </a:srgbClr>
                  </a:outerShdw>
                </a:effectLst>
              </a:rPr>
              <a:t> : </a:t>
            </a:r>
            <a:r>
              <a:rPr lang="en-US" sz="2400" dirty="0" err="1" smtClean="0">
                <a:effectLst>
                  <a:outerShdw blurRad="38100" dist="38100" dir="2700000" algn="tl">
                    <a:srgbClr val="000000">
                      <a:alpha val="43137"/>
                    </a:srgbClr>
                  </a:outerShdw>
                </a:effectLst>
              </a:rPr>
              <a:t>Aulia</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Siti</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Aisjah</a:t>
            </a:r>
            <a:r>
              <a:rPr lang="en-US" sz="2400" dirty="0" smtClean="0">
                <a:effectLst>
                  <a:outerShdw blurRad="38100" dist="38100" dir="2700000" algn="tl">
                    <a:srgbClr val="000000">
                      <a:alpha val="43137"/>
                    </a:srgbClr>
                  </a:outerShdw>
                </a:effectLst>
              </a:rPr>
              <a:t>        </a:t>
            </a:r>
          </a:p>
          <a:p>
            <a:pPr algn="r"/>
            <a:r>
              <a:rPr lang="id-ID" sz="2400" dirty="0" smtClean="0">
                <a:effectLst>
                  <a:outerShdw blurRad="38100" dist="38100" dir="2700000" algn="tl">
                    <a:srgbClr val="000000">
                      <a:alpha val="43137"/>
                    </a:srgbClr>
                  </a:outerShdw>
                </a:effectLst>
              </a:rPr>
              <a:t>Tutug Dhanardono</a:t>
            </a:r>
            <a:endParaRPr lang="id-ID" sz="24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0" fill="hold"/>
                                        <p:tgtEl>
                                          <p:spTgt spid="45"/>
                                        </p:tgtEl>
                                        <p:attrNameLst>
                                          <p:attrName>ppt_w</p:attrName>
                                        </p:attrNameLst>
                                      </p:cBhvr>
                                      <p:tavLst>
                                        <p:tav tm="0" fmla="#ppt_w*sin(2.5*pi*$)">
                                          <p:val>
                                            <p:fltVal val="0"/>
                                          </p:val>
                                        </p:tav>
                                        <p:tav tm="100000">
                                          <p:val>
                                            <p:fltVal val="1"/>
                                          </p:val>
                                        </p:tav>
                                      </p:tavLst>
                                    </p:anim>
                                    <p:anim calcmode="lin" valueType="num">
                                      <p:cBhvr>
                                        <p:cTn id="8" dur="5000" fill="hold"/>
                                        <p:tgtEl>
                                          <p:spTgt spid="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685800"/>
            <a:ext cx="8077200" cy="61722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3"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4"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3"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3"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5" action="ppaction://hlinksldjump"/>
          </p:cNvPr>
          <p:cNvSpPr/>
          <p:nvPr/>
        </p:nvSpPr>
        <p:spPr>
          <a:xfrm>
            <a:off x="39624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4" action="ppaction://hlinksldjump"/>
          </p:cNvPr>
          <p:cNvSpPr/>
          <p:nvPr/>
        </p:nvSpPr>
        <p:spPr>
          <a:xfrm rot="10800000">
            <a:off x="3276600" y="63246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6" action="ppaction://hlinksldjump"/>
          </p:cNvPr>
          <p:cNvPicPr>
            <a:picLocks noChangeAspect="1" noChangeArrowheads="1"/>
          </p:cNvPicPr>
          <p:nvPr/>
        </p:nvPicPr>
        <p:blipFill>
          <a:blip r:embed="rId7" cstate="print">
            <a:lum bright="70000" contrast="-70000"/>
            <a:extLst>
              <a:ext uri="{28A0092B-C50C-407E-A947-70E740481C1C}">
                <a14:useLocalDpi xmlns:a14="http://schemas.microsoft.com/office/drawing/2010/main" xmlns="" val="0"/>
              </a:ext>
            </a:extLst>
          </a:blip>
          <a:srcRect/>
          <a:stretch>
            <a:fillRect/>
          </a:stretch>
        </p:blipFill>
        <p:spPr bwMode="auto">
          <a:xfrm>
            <a:off x="75438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8"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5400" y="63246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itle 1"/>
          <p:cNvSpPr txBox="1">
            <a:spLocks/>
          </p:cNvSpPr>
          <p:nvPr/>
        </p:nvSpPr>
        <p:spPr bwMode="auto">
          <a:xfrm>
            <a:off x="304800" y="609600"/>
            <a:ext cx="7848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Pemuaian</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Panjang</a:t>
            </a:r>
            <a:r>
              <a:rPr kumimoji="0" lang="id-ID" sz="3600" b="0" i="0" u="none" strike="noStrike" kern="1200" cap="none" spc="0" normalizeH="0" baseline="0" noProof="0" dirty="0" smtClean="0">
                <a:ln>
                  <a:noFill/>
                </a:ln>
                <a:solidFill>
                  <a:schemeClr val="tx1"/>
                </a:solidFill>
                <a:effectLst/>
                <a:uLnTx/>
                <a:uFillTx/>
                <a:latin typeface="+mj-lt"/>
                <a:ea typeface="+mj-ea"/>
                <a:cs typeface="+mj-cs"/>
              </a:rPr>
              <a:t>, luasan, volume</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1" name="Can 40"/>
          <p:cNvSpPr/>
          <p:nvPr/>
        </p:nvSpPr>
        <p:spPr>
          <a:xfrm rot="5400000">
            <a:off x="1790700" y="876300"/>
            <a:ext cx="457200" cy="3124200"/>
          </a:xfrm>
          <a:prstGeom prst="can">
            <a:avLst>
              <a:gd name="adj" fmla="val 39370"/>
            </a:avLst>
          </a:prstGeom>
          <a:solidFill>
            <a:srgbClr val="FB382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Can 41"/>
          <p:cNvSpPr/>
          <p:nvPr/>
        </p:nvSpPr>
        <p:spPr>
          <a:xfrm rot="5400000">
            <a:off x="1447800" y="1217613"/>
            <a:ext cx="457200" cy="2438400"/>
          </a:xfrm>
          <a:prstGeom prst="can">
            <a:avLst>
              <a:gd name="adj" fmla="val 493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Text Box 6"/>
          <p:cNvSpPr txBox="1">
            <a:spLocks noChangeArrowheads="1"/>
          </p:cNvSpPr>
          <p:nvPr/>
        </p:nvSpPr>
        <p:spPr bwMode="auto">
          <a:xfrm>
            <a:off x="304800" y="1066800"/>
            <a:ext cx="7924800" cy="641350"/>
          </a:xfrm>
          <a:prstGeom prst="rect">
            <a:avLst/>
          </a:prstGeom>
          <a:noFill/>
          <a:ln w="9525">
            <a:noFill/>
            <a:miter lim="800000"/>
            <a:headEnd/>
            <a:tailEnd/>
          </a:ln>
        </p:spPr>
        <p:txBody>
          <a:bodyPr wrap="square">
            <a:spAutoFit/>
          </a:bodyPr>
          <a:lstStyle/>
          <a:p>
            <a:r>
              <a:rPr lang="en-US" dirty="0" err="1"/>
              <a:t>Didefinisikan</a:t>
            </a:r>
            <a:r>
              <a:rPr lang="en-US" dirty="0"/>
              <a:t> </a:t>
            </a:r>
            <a:r>
              <a:rPr lang="en-US" dirty="0" err="1"/>
              <a:t>koefisien</a:t>
            </a:r>
            <a:r>
              <a:rPr lang="en-US" dirty="0"/>
              <a:t> </a:t>
            </a:r>
            <a:r>
              <a:rPr lang="en-US" dirty="0" err="1"/>
              <a:t>muai</a:t>
            </a:r>
            <a:r>
              <a:rPr lang="en-US" dirty="0"/>
              <a:t> </a:t>
            </a:r>
            <a:r>
              <a:rPr lang="en-US" dirty="0" err="1"/>
              <a:t>panjang</a:t>
            </a:r>
            <a:r>
              <a:rPr lang="en-US" dirty="0"/>
              <a:t>,</a:t>
            </a:r>
            <a:r>
              <a:rPr lang="el-GR" dirty="0">
                <a:cs typeface="Arial" charset="0"/>
              </a:rPr>
              <a:t>α</a:t>
            </a:r>
            <a:r>
              <a:rPr lang="en-US" dirty="0">
                <a:cs typeface="Arial" charset="0"/>
              </a:rPr>
              <a:t> , </a:t>
            </a:r>
            <a:r>
              <a:rPr lang="en-US" dirty="0" err="1">
                <a:cs typeface="Arial" charset="0"/>
              </a:rPr>
              <a:t>sebagai</a:t>
            </a:r>
            <a:r>
              <a:rPr lang="en-US" dirty="0">
                <a:cs typeface="Arial" charset="0"/>
              </a:rPr>
              <a:t> </a:t>
            </a:r>
            <a:r>
              <a:rPr lang="en-US" dirty="0" err="1">
                <a:cs typeface="Arial" charset="0"/>
              </a:rPr>
              <a:t>perbandingan</a:t>
            </a:r>
            <a:r>
              <a:rPr lang="en-US" dirty="0">
                <a:cs typeface="Arial" charset="0"/>
              </a:rPr>
              <a:t> </a:t>
            </a:r>
            <a:r>
              <a:rPr lang="en-US" dirty="0" err="1">
                <a:cs typeface="Arial" charset="0"/>
              </a:rPr>
              <a:t>fraksional</a:t>
            </a:r>
            <a:r>
              <a:rPr lang="en-US" dirty="0">
                <a:cs typeface="Arial" charset="0"/>
              </a:rPr>
              <a:t> </a:t>
            </a:r>
            <a:r>
              <a:rPr lang="en-US" dirty="0" err="1">
                <a:cs typeface="Arial" charset="0"/>
              </a:rPr>
              <a:t>panjang</a:t>
            </a:r>
            <a:r>
              <a:rPr lang="en-US" dirty="0">
                <a:cs typeface="Arial" charset="0"/>
              </a:rPr>
              <a:t>, </a:t>
            </a:r>
            <a:r>
              <a:rPr lang="el-GR" dirty="0">
                <a:cs typeface="Arial" charset="0"/>
              </a:rPr>
              <a:t>Δ</a:t>
            </a:r>
            <a:r>
              <a:rPr lang="en-US" dirty="0">
                <a:cs typeface="Arial" charset="0"/>
              </a:rPr>
              <a:t>L, </a:t>
            </a:r>
            <a:r>
              <a:rPr lang="en-US" dirty="0" err="1">
                <a:cs typeface="Arial" charset="0"/>
              </a:rPr>
              <a:t>dan</a:t>
            </a:r>
            <a:r>
              <a:rPr lang="en-US" dirty="0">
                <a:cs typeface="Arial" charset="0"/>
              </a:rPr>
              <a:t> </a:t>
            </a:r>
            <a:r>
              <a:rPr lang="en-US" dirty="0" err="1">
                <a:cs typeface="Arial" charset="0"/>
              </a:rPr>
              <a:t>perubahan</a:t>
            </a:r>
            <a:r>
              <a:rPr lang="en-US" dirty="0">
                <a:cs typeface="Arial" charset="0"/>
              </a:rPr>
              <a:t> </a:t>
            </a:r>
            <a:r>
              <a:rPr lang="en-US" dirty="0" err="1">
                <a:cs typeface="Arial" charset="0"/>
              </a:rPr>
              <a:t>suhu</a:t>
            </a:r>
            <a:r>
              <a:rPr lang="en-US" dirty="0">
                <a:cs typeface="Arial" charset="0"/>
              </a:rPr>
              <a:t>, </a:t>
            </a:r>
            <a:r>
              <a:rPr lang="el-GR" dirty="0">
                <a:cs typeface="Arial" charset="0"/>
              </a:rPr>
              <a:t>Δ</a:t>
            </a:r>
            <a:r>
              <a:rPr lang="en-US" dirty="0">
                <a:cs typeface="Arial" charset="0"/>
              </a:rPr>
              <a:t>t. </a:t>
            </a:r>
            <a:endParaRPr lang="el-GR" dirty="0">
              <a:cs typeface="Arial" charset="0"/>
            </a:endParaRPr>
          </a:p>
        </p:txBody>
      </p:sp>
      <p:graphicFrame>
        <p:nvGraphicFramePr>
          <p:cNvPr id="45" name="Object 2"/>
          <p:cNvGraphicFramePr>
            <a:graphicFrameLocks noChangeAspect="1"/>
          </p:cNvGraphicFramePr>
          <p:nvPr/>
        </p:nvGraphicFramePr>
        <p:xfrm>
          <a:off x="5105400" y="1676400"/>
          <a:ext cx="2576513" cy="1676400"/>
        </p:xfrm>
        <a:graphic>
          <a:graphicData uri="http://schemas.openxmlformats.org/presentationml/2006/ole">
            <p:oleObj spid="_x0000_s27650" name="Equation" r:id="rId10" imgW="723600" imgH="1066680" progId="Equation.3">
              <p:embed/>
            </p:oleObj>
          </a:graphicData>
        </a:graphic>
      </p:graphicFrame>
      <p:graphicFrame>
        <p:nvGraphicFramePr>
          <p:cNvPr id="46" name="Object 3"/>
          <p:cNvGraphicFramePr>
            <a:graphicFrameLocks noChangeAspect="1"/>
          </p:cNvGraphicFramePr>
          <p:nvPr/>
        </p:nvGraphicFramePr>
        <p:xfrm>
          <a:off x="609600" y="3276601"/>
          <a:ext cx="4424260" cy="1347788"/>
        </p:xfrm>
        <a:graphic>
          <a:graphicData uri="http://schemas.openxmlformats.org/presentationml/2006/ole">
            <p:oleObj spid="_x0000_s27651" name="Equation" r:id="rId11" imgW="1320480" imgH="571320" progId="Equation.3">
              <p:embed/>
            </p:oleObj>
          </a:graphicData>
        </a:graphic>
      </p:graphicFrame>
      <p:sp>
        <p:nvSpPr>
          <p:cNvPr id="47" name="TextBox 7"/>
          <p:cNvSpPr txBox="1">
            <a:spLocks noChangeArrowheads="1"/>
          </p:cNvSpPr>
          <p:nvPr/>
        </p:nvSpPr>
        <p:spPr bwMode="auto">
          <a:xfrm>
            <a:off x="2895600" y="2754313"/>
            <a:ext cx="466725" cy="369887"/>
          </a:xfrm>
          <a:prstGeom prst="rect">
            <a:avLst/>
          </a:prstGeom>
          <a:noFill/>
          <a:ln w="9525">
            <a:noFill/>
            <a:miter lim="800000"/>
            <a:headEnd/>
            <a:tailEnd/>
          </a:ln>
        </p:spPr>
        <p:txBody>
          <a:bodyPr wrap="none">
            <a:spAutoFit/>
          </a:bodyPr>
          <a:lstStyle/>
          <a:p>
            <a:r>
              <a:rPr lang="el-GR">
                <a:cs typeface="Arial" charset="0"/>
              </a:rPr>
              <a:t>Δ</a:t>
            </a:r>
            <a:r>
              <a:rPr lang="en-US">
                <a:cs typeface="Arial" charset="0"/>
              </a:rPr>
              <a:t>L</a:t>
            </a:r>
            <a:endParaRPr lang="id-ID"/>
          </a:p>
        </p:txBody>
      </p:sp>
      <p:sp>
        <p:nvSpPr>
          <p:cNvPr id="48" name="TextBox 8"/>
          <p:cNvSpPr txBox="1">
            <a:spLocks noChangeArrowheads="1"/>
          </p:cNvSpPr>
          <p:nvPr/>
        </p:nvSpPr>
        <p:spPr bwMode="auto">
          <a:xfrm>
            <a:off x="1524000" y="2743200"/>
            <a:ext cx="398463" cy="369888"/>
          </a:xfrm>
          <a:prstGeom prst="rect">
            <a:avLst/>
          </a:prstGeom>
          <a:noFill/>
          <a:ln w="9525">
            <a:noFill/>
            <a:miter lim="800000"/>
            <a:headEnd/>
            <a:tailEnd/>
          </a:ln>
        </p:spPr>
        <p:txBody>
          <a:bodyPr wrap="none">
            <a:spAutoFit/>
          </a:bodyPr>
          <a:lstStyle/>
          <a:p>
            <a:r>
              <a:rPr lang="en-US">
                <a:cs typeface="Arial" charset="0"/>
              </a:rPr>
              <a:t>L</a:t>
            </a:r>
            <a:r>
              <a:rPr lang="id-ID" baseline="-25000">
                <a:cs typeface="Arial" charset="0"/>
              </a:rPr>
              <a:t>0</a:t>
            </a:r>
            <a:endParaRPr lang="id-ID"/>
          </a:p>
        </p:txBody>
      </p:sp>
      <p:sp>
        <p:nvSpPr>
          <p:cNvPr id="49" name="TextBox 9"/>
          <p:cNvSpPr txBox="1">
            <a:spLocks noChangeArrowheads="1"/>
          </p:cNvSpPr>
          <p:nvPr/>
        </p:nvSpPr>
        <p:spPr bwMode="auto">
          <a:xfrm>
            <a:off x="1905000" y="1676400"/>
            <a:ext cx="312738" cy="369888"/>
          </a:xfrm>
          <a:prstGeom prst="rect">
            <a:avLst/>
          </a:prstGeom>
          <a:noFill/>
          <a:ln w="9525">
            <a:noFill/>
            <a:miter lim="800000"/>
            <a:headEnd/>
            <a:tailEnd/>
          </a:ln>
        </p:spPr>
        <p:txBody>
          <a:bodyPr wrap="none">
            <a:spAutoFit/>
          </a:bodyPr>
          <a:lstStyle/>
          <a:p>
            <a:r>
              <a:rPr lang="en-US">
                <a:cs typeface="Arial" charset="0"/>
              </a:rPr>
              <a:t>L</a:t>
            </a:r>
            <a:endParaRPr lang="id-ID"/>
          </a:p>
        </p:txBody>
      </p:sp>
      <p:cxnSp>
        <p:nvCxnSpPr>
          <p:cNvPr id="50" name="Straight Arrow Connector 49"/>
          <p:cNvCxnSpPr/>
          <p:nvPr/>
        </p:nvCxnSpPr>
        <p:spPr>
          <a:xfrm>
            <a:off x="2438400" y="1905000"/>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057400" y="2971800"/>
            <a:ext cx="685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09600" y="1905000"/>
            <a:ext cx="1066800"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33400" y="2971800"/>
            <a:ext cx="762000"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4" name="Object 3"/>
          <p:cNvGraphicFramePr>
            <a:graphicFrameLocks noChangeAspect="1"/>
          </p:cNvGraphicFramePr>
          <p:nvPr/>
        </p:nvGraphicFramePr>
        <p:xfrm>
          <a:off x="712788" y="4800600"/>
          <a:ext cx="4011612" cy="438150"/>
        </p:xfrm>
        <a:graphic>
          <a:graphicData uri="http://schemas.openxmlformats.org/presentationml/2006/ole">
            <p:oleObj spid="_x0000_s27652" name="Equation" r:id="rId12" imgW="1473120" imgH="228600" progId="Equation.3">
              <p:embed/>
            </p:oleObj>
          </a:graphicData>
        </a:graphic>
      </p:graphicFrame>
      <p:graphicFrame>
        <p:nvGraphicFramePr>
          <p:cNvPr id="55" name="Object 3"/>
          <p:cNvGraphicFramePr>
            <a:graphicFrameLocks noChangeAspect="1"/>
          </p:cNvGraphicFramePr>
          <p:nvPr/>
        </p:nvGraphicFramePr>
        <p:xfrm>
          <a:off x="247650" y="5410200"/>
          <a:ext cx="3873500" cy="438150"/>
        </p:xfrm>
        <a:graphic>
          <a:graphicData uri="http://schemas.openxmlformats.org/presentationml/2006/ole">
            <p:oleObj spid="_x0000_s27653" name="Equation" r:id="rId13" imgW="1422360" imgH="228600" progId="Equation.3">
              <p:embed/>
            </p:oleObj>
          </a:graphicData>
        </a:graphic>
      </p:graphicFrame>
      <p:sp>
        <p:nvSpPr>
          <p:cNvPr id="56" name="Text Box 6"/>
          <p:cNvSpPr txBox="1">
            <a:spLocks noChangeArrowheads="1"/>
          </p:cNvSpPr>
          <p:nvPr/>
        </p:nvSpPr>
        <p:spPr bwMode="auto">
          <a:xfrm>
            <a:off x="4876800" y="4267200"/>
            <a:ext cx="2514600" cy="381000"/>
          </a:xfrm>
          <a:prstGeom prst="rect">
            <a:avLst/>
          </a:prstGeom>
          <a:noFill/>
          <a:ln w="9525">
            <a:noFill/>
            <a:miter lim="800000"/>
            <a:headEnd/>
            <a:tailEnd/>
          </a:ln>
        </p:spPr>
        <p:txBody>
          <a:bodyPr wrap="square">
            <a:spAutoFit/>
          </a:bodyPr>
          <a:lstStyle/>
          <a:p>
            <a:r>
              <a:rPr lang="id-ID" dirty="0"/>
              <a:t>Pemuaian </a:t>
            </a:r>
            <a:r>
              <a:rPr lang="en-US" dirty="0" err="1"/>
              <a:t>panjang</a:t>
            </a:r>
            <a:r>
              <a:rPr lang="id-ID" dirty="0"/>
              <a:t>,   </a:t>
            </a:r>
            <a:endParaRPr lang="el-GR" dirty="0">
              <a:cs typeface="Arial" charset="0"/>
            </a:endParaRPr>
          </a:p>
        </p:txBody>
      </p:sp>
      <p:sp>
        <p:nvSpPr>
          <p:cNvPr id="57" name="Text Box 6"/>
          <p:cNvSpPr txBox="1">
            <a:spLocks noChangeArrowheads="1"/>
          </p:cNvSpPr>
          <p:nvPr/>
        </p:nvSpPr>
        <p:spPr bwMode="auto">
          <a:xfrm>
            <a:off x="4648200" y="4800600"/>
            <a:ext cx="3505200" cy="646331"/>
          </a:xfrm>
          <a:prstGeom prst="rect">
            <a:avLst/>
          </a:prstGeom>
          <a:noFill/>
          <a:ln w="9525">
            <a:noFill/>
            <a:miter lim="800000"/>
            <a:headEnd/>
            <a:tailEnd/>
          </a:ln>
        </p:spPr>
        <p:txBody>
          <a:bodyPr wrap="square">
            <a:spAutoFit/>
          </a:bodyPr>
          <a:lstStyle/>
          <a:p>
            <a:r>
              <a:rPr lang="id-ID" dirty="0"/>
              <a:t>Pemuaian luas, </a:t>
            </a:r>
            <a:r>
              <a:rPr lang="id-ID" dirty="0">
                <a:sym typeface="Symbol" pitchFamily="18" charset="2"/>
              </a:rPr>
              <a:t> = 2, bila  homogen </a:t>
            </a:r>
            <a:endParaRPr lang="el-GR" dirty="0">
              <a:cs typeface="Arial" charset="0"/>
            </a:endParaRPr>
          </a:p>
        </p:txBody>
      </p:sp>
      <p:sp>
        <p:nvSpPr>
          <p:cNvPr id="58" name="Text Box 6"/>
          <p:cNvSpPr txBox="1">
            <a:spLocks noChangeArrowheads="1"/>
          </p:cNvSpPr>
          <p:nvPr/>
        </p:nvSpPr>
        <p:spPr bwMode="auto">
          <a:xfrm>
            <a:off x="4572000" y="5410200"/>
            <a:ext cx="3581400" cy="646331"/>
          </a:xfrm>
          <a:prstGeom prst="rect">
            <a:avLst/>
          </a:prstGeom>
          <a:noFill/>
          <a:ln w="9525">
            <a:noFill/>
            <a:miter lim="800000"/>
            <a:headEnd/>
            <a:tailEnd/>
          </a:ln>
        </p:spPr>
        <p:txBody>
          <a:bodyPr wrap="square">
            <a:spAutoFit/>
          </a:bodyPr>
          <a:lstStyle/>
          <a:p>
            <a:r>
              <a:rPr lang="id-ID" dirty="0"/>
              <a:t>Pemuaian volume, </a:t>
            </a:r>
            <a:r>
              <a:rPr lang="id-ID" dirty="0">
                <a:sym typeface="Symbol" pitchFamily="18" charset="2"/>
              </a:rPr>
              <a:t> = 3, bila  homogen</a:t>
            </a:r>
            <a:r>
              <a:rPr lang="id-ID" dirty="0"/>
              <a:t> </a:t>
            </a:r>
            <a:endParaRPr lang="el-GR" dirty="0">
              <a:cs typeface="Arial" charset="0"/>
            </a:endParaRPr>
          </a:p>
        </p:txBody>
      </p:sp>
      <p:sp>
        <p:nvSpPr>
          <p:cNvPr id="59" name="Text Box 6"/>
          <p:cNvSpPr txBox="1">
            <a:spLocks noChangeArrowheads="1"/>
          </p:cNvSpPr>
          <p:nvPr/>
        </p:nvSpPr>
        <p:spPr bwMode="auto">
          <a:xfrm>
            <a:off x="228600" y="6019800"/>
            <a:ext cx="3886200" cy="369888"/>
          </a:xfrm>
          <a:prstGeom prst="rect">
            <a:avLst/>
          </a:prstGeom>
          <a:noFill/>
          <a:ln w="9525">
            <a:noFill/>
            <a:miter lim="800000"/>
            <a:headEnd/>
            <a:tailEnd/>
          </a:ln>
        </p:spPr>
        <p:txBody>
          <a:bodyPr>
            <a:spAutoFit/>
          </a:bodyPr>
          <a:lstStyle/>
          <a:p>
            <a:r>
              <a:rPr lang="id-ID" dirty="0"/>
              <a:t>L, A, V : panjang, luas, volume akhir </a:t>
            </a:r>
            <a:endParaRPr lang="el-GR" dirty="0">
              <a:cs typeface="Arial" charset="0"/>
            </a:endParaRPr>
          </a:p>
        </p:txBody>
      </p:sp>
      <p:sp>
        <p:nvSpPr>
          <p:cNvPr id="60" name="Text Box 6"/>
          <p:cNvSpPr txBox="1">
            <a:spLocks noChangeArrowheads="1"/>
          </p:cNvSpPr>
          <p:nvPr/>
        </p:nvSpPr>
        <p:spPr bwMode="auto">
          <a:xfrm>
            <a:off x="4495800" y="6019800"/>
            <a:ext cx="3505200" cy="646331"/>
          </a:xfrm>
          <a:prstGeom prst="rect">
            <a:avLst/>
          </a:prstGeom>
          <a:noFill/>
          <a:ln w="9525">
            <a:noFill/>
            <a:miter lim="800000"/>
            <a:headEnd/>
            <a:tailEnd/>
          </a:ln>
        </p:spPr>
        <p:txBody>
          <a:bodyPr wrap="square">
            <a:spAutoFit/>
          </a:bodyPr>
          <a:lstStyle/>
          <a:p>
            <a:r>
              <a:rPr lang="id-ID" dirty="0"/>
              <a:t>L</a:t>
            </a:r>
            <a:r>
              <a:rPr lang="id-ID" baseline="-25000" dirty="0"/>
              <a:t>0</a:t>
            </a:r>
            <a:r>
              <a:rPr lang="id-ID" dirty="0"/>
              <a:t> , A</a:t>
            </a:r>
            <a:r>
              <a:rPr lang="id-ID" baseline="-25000" dirty="0"/>
              <a:t>0</a:t>
            </a:r>
            <a:r>
              <a:rPr lang="id-ID" dirty="0"/>
              <a:t> , V</a:t>
            </a:r>
            <a:r>
              <a:rPr lang="id-ID" baseline="-25000" dirty="0"/>
              <a:t>0</a:t>
            </a:r>
            <a:r>
              <a:rPr lang="id-ID" dirty="0"/>
              <a:t> : panjang, luas, volume mula mula </a:t>
            </a:r>
            <a:endParaRPr lang="el-GR" dirty="0">
              <a:cs typeface="Arial" charset="0"/>
            </a:endParaRPr>
          </a:p>
        </p:txBody>
      </p:sp>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0"/>
                                        <p:tgtEl>
                                          <p:spTgt spid="42"/>
                                        </p:tgtEl>
                                      </p:cBhvr>
                                    </p:animEffect>
                                    <p:set>
                                      <p:cBhvr>
                                        <p:cTn id="7" dur="1" fill="hold">
                                          <p:stCondLst>
                                            <p:cond delay="4999"/>
                                          </p:stCondLst>
                                        </p:cTn>
                                        <p:tgtEl>
                                          <p:spTgt spid="4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0"/>
                                        <p:tgtEl>
                                          <p:spTgt spid="41"/>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2000"/>
                                        <p:tgtEl>
                                          <p:spTgt spid="41"/>
                                        </p:tgtEl>
                                      </p:cBhvr>
                                    </p:animEffect>
                                  </p:childTnLst>
                                </p:cTn>
                              </p:par>
                            </p:childTnLst>
                          </p:cTn>
                        </p:par>
                      </p:childTnLst>
                    </p:cTn>
                  </p:par>
                </p:childTnLst>
              </p:cTn>
              <p:nextCondLst>
                <p:cond evt="onClick" delay="0">
                  <p:tgtEl>
                    <p:spTgt spid="42"/>
                  </p:tgtEl>
                </p:cond>
              </p:nextCondLst>
            </p:seq>
          </p:childTnLst>
        </p:cTn>
      </p:par>
    </p:tnLst>
    <p:bldLst>
      <p:bldP spid="41" grpId="0" animBg="1"/>
      <p:bldP spid="41" grpId="1"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685800"/>
            <a:ext cx="8077200" cy="61722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39624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276600" y="63246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5438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63246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5" descr="G:\MODUL_MODUL_AJAR\MODUL FISIKA DASAR I\html\pic\10-9.bmp"/>
          <p:cNvPicPr>
            <a:picLocks noChangeAspect="1" noChangeArrowheads="1"/>
          </p:cNvPicPr>
          <p:nvPr/>
        </p:nvPicPr>
        <p:blipFill>
          <a:blip r:embed="rId9" r:link="rId10" cstate="print"/>
          <a:srcRect/>
          <a:stretch>
            <a:fillRect/>
          </a:stretch>
        </p:blipFill>
        <p:spPr bwMode="auto">
          <a:xfrm>
            <a:off x="1633537" y="1309687"/>
            <a:ext cx="4786313" cy="2619375"/>
          </a:xfrm>
          <a:prstGeom prst="rect">
            <a:avLst/>
          </a:prstGeom>
          <a:noFill/>
          <a:ln w="9525">
            <a:noFill/>
            <a:miter lim="800000"/>
            <a:headEnd/>
            <a:tailEnd/>
          </a:ln>
        </p:spPr>
      </p:pic>
      <p:pic>
        <p:nvPicPr>
          <p:cNvPr id="39" name="Picture 4" descr="G:\MODUL_MODUL_AJAR\MODUL FISIKA DASAR I\html\pic\10-10.bmp"/>
          <p:cNvPicPr>
            <a:picLocks noChangeAspect="1" noChangeArrowheads="1"/>
          </p:cNvPicPr>
          <p:nvPr/>
        </p:nvPicPr>
        <p:blipFill>
          <a:blip r:embed="rId11" r:link="rId12" cstate="print"/>
          <a:srcRect/>
          <a:stretch>
            <a:fillRect/>
          </a:stretch>
        </p:blipFill>
        <p:spPr bwMode="auto">
          <a:xfrm>
            <a:off x="1633537" y="4648200"/>
            <a:ext cx="4843463" cy="1585913"/>
          </a:xfrm>
          <a:prstGeom prst="rect">
            <a:avLst/>
          </a:prstGeom>
          <a:noFill/>
          <a:ln w="9525">
            <a:noFill/>
            <a:miter lim="800000"/>
            <a:headEnd/>
            <a:tailEnd/>
          </a:ln>
        </p:spPr>
      </p:pic>
      <p:sp>
        <p:nvSpPr>
          <p:cNvPr id="61" name="Rectangle 6"/>
          <p:cNvSpPr>
            <a:spLocks noChangeArrowheads="1"/>
          </p:cNvSpPr>
          <p:nvPr/>
        </p:nvSpPr>
        <p:spPr bwMode="auto">
          <a:xfrm>
            <a:off x="1557337" y="820737"/>
            <a:ext cx="3854450" cy="366713"/>
          </a:xfrm>
          <a:prstGeom prst="rect">
            <a:avLst/>
          </a:prstGeom>
          <a:noFill/>
          <a:ln w="9525">
            <a:noFill/>
            <a:miter lim="800000"/>
            <a:headEnd/>
            <a:tailEnd/>
          </a:ln>
        </p:spPr>
        <p:txBody>
          <a:bodyPr wrap="none" anchor="ctr">
            <a:spAutoFit/>
          </a:bodyPr>
          <a:lstStyle/>
          <a:p>
            <a:pPr algn="just" eaLnBrk="0" hangingPunct="0"/>
            <a:r>
              <a:rPr lang="fi-FI">
                <a:cs typeface="Times New Roman" pitchFamily="18" charset="0"/>
              </a:rPr>
              <a:t>Tabel VIII.1 Koefisien muai panjang.</a:t>
            </a:r>
            <a:endParaRPr lang="fi-FI"/>
          </a:p>
        </p:txBody>
      </p:sp>
      <p:sp>
        <p:nvSpPr>
          <p:cNvPr id="62" name="Rectangle 7"/>
          <p:cNvSpPr>
            <a:spLocks noChangeArrowheads="1"/>
          </p:cNvSpPr>
          <p:nvPr/>
        </p:nvSpPr>
        <p:spPr bwMode="auto">
          <a:xfrm>
            <a:off x="1709737" y="4191000"/>
            <a:ext cx="3778250" cy="366713"/>
          </a:xfrm>
          <a:prstGeom prst="rect">
            <a:avLst/>
          </a:prstGeom>
          <a:noFill/>
          <a:ln w="9525">
            <a:noFill/>
            <a:miter lim="800000"/>
            <a:headEnd/>
            <a:tailEnd/>
          </a:ln>
        </p:spPr>
        <p:txBody>
          <a:bodyPr wrap="none" anchor="ctr">
            <a:spAutoFit/>
          </a:bodyPr>
          <a:lstStyle/>
          <a:p>
            <a:pPr algn="just" eaLnBrk="0" hangingPunct="0"/>
            <a:r>
              <a:rPr lang="nl-NL">
                <a:cs typeface="Times New Roman" pitchFamily="18" charset="0"/>
              </a:rPr>
              <a:t>Tabel VIII.2 Koefisien muai volume.</a:t>
            </a:r>
            <a:endParaRPr lang="nl-NL"/>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685800"/>
            <a:ext cx="8077200" cy="61722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75438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6"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400" y="63246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itle 1"/>
          <p:cNvSpPr txBox="1">
            <a:spLocks/>
          </p:cNvSpPr>
          <p:nvPr/>
        </p:nvSpPr>
        <p:spPr bwMode="auto">
          <a:xfrm>
            <a:off x="2743200" y="714375"/>
            <a:ext cx="34290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KONSEP PANAS</a:t>
            </a:r>
            <a:endParaRPr kumimoji="0" lang="en-US" sz="3200" b="0" i="0" u="none" strike="noStrike" kern="1200" cap="none" spc="0" normalizeH="0" baseline="0" noProof="0" dirty="0">
              <a:ln>
                <a:noFill/>
              </a:ln>
              <a:effectLst/>
              <a:uLnTx/>
              <a:uFillTx/>
              <a:latin typeface="+mj-lt"/>
              <a:ea typeface="+mj-ea"/>
              <a:cs typeface="+mj-cs"/>
            </a:endParaRPr>
          </a:p>
        </p:txBody>
      </p:sp>
      <p:sp>
        <p:nvSpPr>
          <p:cNvPr id="22" name="TextBox 3"/>
          <p:cNvSpPr txBox="1">
            <a:spLocks noChangeArrowheads="1"/>
          </p:cNvSpPr>
          <p:nvPr/>
        </p:nvSpPr>
        <p:spPr bwMode="auto">
          <a:xfrm>
            <a:off x="381000" y="1143000"/>
            <a:ext cx="7772400" cy="1477963"/>
          </a:xfrm>
          <a:prstGeom prst="rect">
            <a:avLst/>
          </a:prstGeom>
          <a:noFill/>
          <a:ln w="9525">
            <a:noFill/>
            <a:miter lim="800000"/>
            <a:headEnd/>
            <a:tailEnd/>
          </a:ln>
        </p:spPr>
        <p:txBody>
          <a:bodyPr wrap="square">
            <a:spAutoFit/>
          </a:bodyPr>
          <a:lstStyle/>
          <a:p>
            <a:pPr algn="just"/>
            <a:r>
              <a:rPr lang="en-US" dirty="0" err="1"/>
              <a:t>Dua</a:t>
            </a:r>
            <a:r>
              <a:rPr lang="en-US" dirty="0"/>
              <a:t> </a:t>
            </a:r>
            <a:r>
              <a:rPr lang="en-US" dirty="0" err="1"/>
              <a:t>sistem</a:t>
            </a:r>
            <a:r>
              <a:rPr lang="en-US" dirty="0"/>
              <a:t> A </a:t>
            </a:r>
            <a:r>
              <a:rPr lang="en-US" dirty="0" err="1"/>
              <a:t>dan</a:t>
            </a:r>
            <a:r>
              <a:rPr lang="en-US" dirty="0"/>
              <a:t> B yang </a:t>
            </a:r>
            <a:r>
              <a:rPr lang="en-US" dirty="0" err="1"/>
              <a:t>berbeda</a:t>
            </a:r>
            <a:r>
              <a:rPr lang="en-US" dirty="0"/>
              <a:t> </a:t>
            </a:r>
            <a:r>
              <a:rPr lang="en-US" dirty="0" err="1"/>
              <a:t>suhunya</a:t>
            </a:r>
            <a:r>
              <a:rPr lang="en-US" dirty="0"/>
              <a:t>, </a:t>
            </a:r>
            <a:r>
              <a:rPr lang="en-US" dirty="0" err="1"/>
              <a:t>bila</a:t>
            </a:r>
            <a:r>
              <a:rPr lang="en-US" dirty="0"/>
              <a:t> </a:t>
            </a:r>
            <a:r>
              <a:rPr lang="en-US" dirty="0" err="1"/>
              <a:t>dihubungkan</a:t>
            </a:r>
            <a:r>
              <a:rPr lang="en-US" dirty="0"/>
              <a:t> </a:t>
            </a:r>
            <a:r>
              <a:rPr lang="en-US" dirty="0" err="1"/>
              <a:t>satu</a:t>
            </a:r>
            <a:r>
              <a:rPr lang="en-US" dirty="0"/>
              <a:t> </a:t>
            </a:r>
            <a:r>
              <a:rPr lang="en-US" dirty="0" err="1"/>
              <a:t>sama</a:t>
            </a:r>
            <a:r>
              <a:rPr lang="en-US" dirty="0"/>
              <a:t> lain </a:t>
            </a:r>
            <a:r>
              <a:rPr lang="en-US" dirty="0" err="1"/>
              <a:t>akan</a:t>
            </a:r>
            <a:r>
              <a:rPr lang="en-US" dirty="0"/>
              <a:t> </a:t>
            </a:r>
            <a:r>
              <a:rPr lang="en-US" dirty="0" err="1"/>
              <a:t>terjadi</a:t>
            </a:r>
            <a:r>
              <a:rPr lang="en-US" dirty="0"/>
              <a:t> </a:t>
            </a:r>
            <a:r>
              <a:rPr lang="en-US" dirty="0" err="1"/>
              <a:t>perubahan</a:t>
            </a:r>
            <a:r>
              <a:rPr lang="en-US" dirty="0"/>
              <a:t> </a:t>
            </a:r>
            <a:r>
              <a:rPr lang="en-US" dirty="0" err="1"/>
              <a:t>suhu</a:t>
            </a:r>
            <a:r>
              <a:rPr lang="en-US" dirty="0"/>
              <a:t> </a:t>
            </a:r>
            <a:r>
              <a:rPr lang="en-US" dirty="0" err="1"/>
              <a:t>sampai</a:t>
            </a:r>
            <a:r>
              <a:rPr lang="en-US" dirty="0"/>
              <a:t> </a:t>
            </a:r>
            <a:r>
              <a:rPr lang="en-US" dirty="0" err="1"/>
              <a:t>suhu</a:t>
            </a:r>
            <a:r>
              <a:rPr lang="en-US" dirty="0"/>
              <a:t> </a:t>
            </a:r>
            <a:r>
              <a:rPr lang="en-US" dirty="0" err="1"/>
              <a:t>keduanya</a:t>
            </a:r>
            <a:r>
              <a:rPr lang="en-US" dirty="0"/>
              <a:t> </a:t>
            </a:r>
            <a:r>
              <a:rPr lang="en-US" dirty="0" err="1"/>
              <a:t>sama</a:t>
            </a:r>
            <a:r>
              <a:rPr lang="en-US" dirty="0"/>
              <a:t> </a:t>
            </a:r>
            <a:r>
              <a:rPr lang="en-US" dirty="0" err="1"/>
              <a:t>besar</a:t>
            </a:r>
            <a:r>
              <a:rPr lang="en-US" dirty="0"/>
              <a:t> (</a:t>
            </a:r>
            <a:r>
              <a:rPr lang="en-US" dirty="0" err="1"/>
              <a:t>setimbang</a:t>
            </a:r>
            <a:r>
              <a:rPr lang="en-US" dirty="0"/>
              <a:t>). </a:t>
            </a:r>
            <a:r>
              <a:rPr lang="en-US" dirty="0" err="1"/>
              <a:t>Perihal</a:t>
            </a:r>
            <a:r>
              <a:rPr lang="en-US" dirty="0"/>
              <a:t> </a:t>
            </a:r>
            <a:r>
              <a:rPr lang="en-US" dirty="0" err="1"/>
              <a:t>perubahan</a:t>
            </a:r>
            <a:r>
              <a:rPr lang="en-US" dirty="0"/>
              <a:t> </a:t>
            </a:r>
            <a:r>
              <a:rPr lang="en-US" dirty="0" err="1"/>
              <a:t>suhu</a:t>
            </a:r>
            <a:r>
              <a:rPr lang="en-US" dirty="0"/>
              <a:t> yang </a:t>
            </a:r>
            <a:r>
              <a:rPr lang="en-US" dirty="0" err="1"/>
              <a:t>terjadi</a:t>
            </a:r>
            <a:r>
              <a:rPr lang="en-US" dirty="0"/>
              <a:t> </a:t>
            </a:r>
            <a:r>
              <a:rPr lang="en-US" dirty="0" err="1"/>
              <a:t>itu</a:t>
            </a:r>
            <a:r>
              <a:rPr lang="en-US" dirty="0"/>
              <a:t> </a:t>
            </a:r>
            <a:r>
              <a:rPr lang="en-US" dirty="0" err="1"/>
              <a:t>biasanya</a:t>
            </a:r>
            <a:r>
              <a:rPr lang="en-US" dirty="0"/>
              <a:t> </a:t>
            </a:r>
            <a:r>
              <a:rPr lang="en-US" dirty="0" err="1"/>
              <a:t>dikatakan</a:t>
            </a:r>
            <a:r>
              <a:rPr lang="en-US" dirty="0"/>
              <a:t> </a:t>
            </a:r>
            <a:r>
              <a:rPr lang="en-US" dirty="0" err="1"/>
              <a:t>bahwa</a:t>
            </a:r>
            <a:r>
              <a:rPr lang="en-US" dirty="0"/>
              <a:t> </a:t>
            </a:r>
            <a:r>
              <a:rPr lang="en-US" dirty="0" err="1"/>
              <a:t>pada</a:t>
            </a:r>
            <a:r>
              <a:rPr lang="en-US" dirty="0"/>
              <a:t> </a:t>
            </a:r>
            <a:r>
              <a:rPr lang="en-US" dirty="0" err="1"/>
              <a:t>peristiwa</a:t>
            </a:r>
            <a:r>
              <a:rPr lang="en-US" dirty="0"/>
              <a:t> </a:t>
            </a:r>
            <a:r>
              <a:rPr lang="en-US" dirty="0" err="1"/>
              <a:t>itu</a:t>
            </a:r>
            <a:r>
              <a:rPr lang="en-US" dirty="0"/>
              <a:t> </a:t>
            </a:r>
            <a:r>
              <a:rPr lang="en-US" dirty="0" err="1"/>
              <a:t>terjadi</a:t>
            </a:r>
            <a:r>
              <a:rPr lang="en-US" dirty="0"/>
              <a:t> </a:t>
            </a:r>
            <a:r>
              <a:rPr lang="en-US" dirty="0" err="1"/>
              <a:t>aliran</a:t>
            </a:r>
            <a:r>
              <a:rPr lang="en-US" dirty="0"/>
              <a:t> </a:t>
            </a:r>
            <a:r>
              <a:rPr lang="en-US" dirty="0" err="1"/>
              <a:t>panas</a:t>
            </a:r>
            <a:r>
              <a:rPr lang="en-US" dirty="0"/>
              <a:t> </a:t>
            </a:r>
            <a:r>
              <a:rPr lang="en-US" dirty="0" err="1"/>
              <a:t>atau</a:t>
            </a:r>
            <a:r>
              <a:rPr lang="en-US" dirty="0"/>
              <a:t> </a:t>
            </a:r>
            <a:r>
              <a:rPr lang="en-US" dirty="0" err="1"/>
              <a:t>perpindahan</a:t>
            </a:r>
            <a:r>
              <a:rPr lang="en-US" dirty="0"/>
              <a:t> </a:t>
            </a:r>
            <a:r>
              <a:rPr lang="en-US" dirty="0" err="1"/>
              <a:t>panas</a:t>
            </a:r>
            <a:r>
              <a:rPr lang="en-US" dirty="0"/>
              <a:t> </a:t>
            </a:r>
            <a:r>
              <a:rPr lang="en-US" dirty="0" err="1"/>
              <a:t>dari</a:t>
            </a:r>
            <a:r>
              <a:rPr lang="en-US" dirty="0"/>
              <a:t> A </a:t>
            </a:r>
            <a:r>
              <a:rPr lang="en-US" dirty="0" err="1"/>
              <a:t>ke</a:t>
            </a:r>
            <a:r>
              <a:rPr lang="en-US" dirty="0"/>
              <a:t> B </a:t>
            </a:r>
            <a:r>
              <a:rPr lang="en-US" dirty="0" err="1"/>
              <a:t>atau</a:t>
            </a:r>
            <a:r>
              <a:rPr lang="en-US" dirty="0"/>
              <a:t> </a:t>
            </a:r>
            <a:r>
              <a:rPr lang="en-US" dirty="0" err="1"/>
              <a:t>sebaliknya</a:t>
            </a:r>
            <a:r>
              <a:rPr lang="en-US" dirty="0"/>
              <a:t>.</a:t>
            </a:r>
          </a:p>
        </p:txBody>
      </p:sp>
      <p:sp>
        <p:nvSpPr>
          <p:cNvPr id="24" name="TextBox 4"/>
          <p:cNvSpPr txBox="1">
            <a:spLocks noChangeArrowheads="1"/>
          </p:cNvSpPr>
          <p:nvPr/>
        </p:nvSpPr>
        <p:spPr bwMode="auto">
          <a:xfrm>
            <a:off x="381000" y="2590800"/>
            <a:ext cx="7772400" cy="923330"/>
          </a:xfrm>
          <a:prstGeom prst="rect">
            <a:avLst/>
          </a:prstGeom>
          <a:noFill/>
          <a:ln w="9525">
            <a:noFill/>
            <a:miter lim="800000"/>
            <a:headEnd/>
            <a:tailEnd/>
          </a:ln>
        </p:spPr>
        <p:txBody>
          <a:bodyPr wrap="square">
            <a:spAutoFit/>
          </a:bodyPr>
          <a:lstStyle/>
          <a:p>
            <a:pPr algn="just"/>
            <a:r>
              <a:rPr lang="en-US" dirty="0" err="1"/>
              <a:t>Jumlah</a:t>
            </a:r>
            <a:r>
              <a:rPr lang="en-US" dirty="0"/>
              <a:t> </a:t>
            </a:r>
            <a:r>
              <a:rPr lang="en-US" dirty="0" err="1"/>
              <a:t>energi</a:t>
            </a:r>
            <a:r>
              <a:rPr lang="en-US" dirty="0"/>
              <a:t> yang </a:t>
            </a:r>
            <a:r>
              <a:rPr lang="en-US" dirty="0" err="1"/>
              <a:t>berpindah</a:t>
            </a:r>
            <a:r>
              <a:rPr lang="en-US" dirty="0"/>
              <a:t> </a:t>
            </a:r>
            <a:r>
              <a:rPr lang="en-US" dirty="0" err="1"/>
              <a:t>dalam</a:t>
            </a:r>
            <a:r>
              <a:rPr lang="en-US" dirty="0"/>
              <a:t> </a:t>
            </a:r>
            <a:r>
              <a:rPr lang="en-US" dirty="0" err="1"/>
              <a:t>kurun</a:t>
            </a:r>
            <a:r>
              <a:rPr lang="en-US" dirty="0"/>
              <a:t> </a:t>
            </a:r>
            <a:r>
              <a:rPr lang="en-US" dirty="0" err="1"/>
              <a:t>waktu</a:t>
            </a:r>
            <a:r>
              <a:rPr lang="en-US" dirty="0"/>
              <a:t> </a:t>
            </a:r>
            <a:r>
              <a:rPr lang="en-US" dirty="0" err="1"/>
              <a:t>tertentu</a:t>
            </a:r>
            <a:r>
              <a:rPr lang="en-US" dirty="0"/>
              <a:t> </a:t>
            </a:r>
            <a:r>
              <a:rPr lang="en-US" dirty="0" err="1"/>
              <a:t>disebut</a:t>
            </a:r>
            <a:r>
              <a:rPr lang="en-US" dirty="0"/>
              <a:t> </a:t>
            </a:r>
            <a:r>
              <a:rPr lang="en-US" dirty="0" err="1"/>
              <a:t>kuantitas</a:t>
            </a:r>
            <a:r>
              <a:rPr lang="en-US" dirty="0"/>
              <a:t> </a:t>
            </a:r>
            <a:r>
              <a:rPr lang="en-US" dirty="0" err="1"/>
              <a:t>panas</a:t>
            </a:r>
            <a:r>
              <a:rPr lang="en-US" dirty="0"/>
              <a:t> Q. </a:t>
            </a:r>
            <a:r>
              <a:rPr lang="en-US" dirty="0" err="1"/>
              <a:t>Satuan</a:t>
            </a:r>
            <a:r>
              <a:rPr lang="en-US" dirty="0"/>
              <a:t> </a:t>
            </a:r>
            <a:r>
              <a:rPr lang="en-US" dirty="0" err="1"/>
              <a:t>kuantitas</a:t>
            </a:r>
            <a:r>
              <a:rPr lang="en-US" dirty="0"/>
              <a:t> </a:t>
            </a:r>
            <a:r>
              <a:rPr lang="en-US" dirty="0" err="1"/>
              <a:t>panas</a:t>
            </a:r>
            <a:r>
              <a:rPr lang="en-US" dirty="0"/>
              <a:t> </a:t>
            </a:r>
            <a:r>
              <a:rPr lang="en-US" dirty="0" err="1"/>
              <a:t>adalah</a:t>
            </a:r>
            <a:r>
              <a:rPr lang="en-US" dirty="0"/>
              <a:t> </a:t>
            </a:r>
            <a:r>
              <a:rPr lang="en-US" dirty="0" err="1"/>
              <a:t>kalori</a:t>
            </a:r>
            <a:r>
              <a:rPr lang="en-US" dirty="0"/>
              <a:t>, yang </a:t>
            </a:r>
            <a:r>
              <a:rPr lang="en-US" dirty="0" err="1"/>
              <a:t>didefinisikan</a:t>
            </a:r>
            <a:r>
              <a:rPr lang="en-US" dirty="0"/>
              <a:t> </a:t>
            </a:r>
            <a:r>
              <a:rPr lang="en-US" dirty="0" err="1"/>
              <a:t>sebagai</a:t>
            </a:r>
            <a:r>
              <a:rPr lang="en-US" dirty="0"/>
              <a:t> : </a:t>
            </a:r>
          </a:p>
        </p:txBody>
      </p:sp>
      <p:sp>
        <p:nvSpPr>
          <p:cNvPr id="25" name="TextBox 5"/>
          <p:cNvSpPr txBox="1">
            <a:spLocks noChangeArrowheads="1"/>
          </p:cNvSpPr>
          <p:nvPr/>
        </p:nvSpPr>
        <p:spPr bwMode="auto">
          <a:xfrm>
            <a:off x="304800" y="3505200"/>
            <a:ext cx="7924800" cy="1190625"/>
          </a:xfrm>
          <a:prstGeom prst="rect">
            <a:avLst/>
          </a:prstGeom>
          <a:noFill/>
          <a:ln w="9525">
            <a:noFill/>
            <a:miter lim="800000"/>
            <a:headEnd/>
            <a:tailEnd/>
          </a:ln>
        </p:spPr>
        <p:txBody>
          <a:bodyPr wrap="square">
            <a:spAutoFit/>
          </a:bodyPr>
          <a:lstStyle/>
          <a:p>
            <a:pPr algn="just"/>
            <a:r>
              <a:rPr lang="en-US" b="1" dirty="0">
                <a:solidFill>
                  <a:srgbClr val="FF0000"/>
                </a:solidFill>
              </a:rPr>
              <a:t>“1 </a:t>
            </a:r>
            <a:r>
              <a:rPr lang="en-US" b="1" dirty="0" err="1">
                <a:solidFill>
                  <a:srgbClr val="FF0000"/>
                </a:solidFill>
              </a:rPr>
              <a:t>Kalori</a:t>
            </a:r>
            <a:r>
              <a:rPr lang="en-US" b="1" dirty="0">
                <a:solidFill>
                  <a:srgbClr val="FF0000"/>
                </a:solidFill>
              </a:rPr>
              <a:t> </a:t>
            </a:r>
            <a:r>
              <a:rPr lang="en-US" b="1" dirty="0" err="1">
                <a:solidFill>
                  <a:srgbClr val="FF0000"/>
                </a:solidFill>
              </a:rPr>
              <a:t>adalah</a:t>
            </a:r>
            <a:r>
              <a:rPr lang="en-US" b="1" dirty="0">
                <a:solidFill>
                  <a:srgbClr val="FF0000"/>
                </a:solidFill>
              </a:rPr>
              <a:t> </a:t>
            </a:r>
            <a:r>
              <a:rPr lang="en-US" b="1" dirty="0" err="1">
                <a:solidFill>
                  <a:srgbClr val="FF0000"/>
                </a:solidFill>
              </a:rPr>
              <a:t>jumlah</a:t>
            </a:r>
            <a:r>
              <a:rPr lang="en-US" b="1" dirty="0">
                <a:solidFill>
                  <a:srgbClr val="FF0000"/>
                </a:solidFill>
              </a:rPr>
              <a:t> </a:t>
            </a:r>
            <a:r>
              <a:rPr lang="en-US" b="1" dirty="0" err="1">
                <a:solidFill>
                  <a:srgbClr val="FF0000"/>
                </a:solidFill>
              </a:rPr>
              <a:t>panas</a:t>
            </a:r>
            <a:r>
              <a:rPr lang="en-US" b="1" dirty="0">
                <a:solidFill>
                  <a:srgbClr val="FF0000"/>
                </a:solidFill>
              </a:rPr>
              <a:t> yang </a:t>
            </a:r>
            <a:r>
              <a:rPr lang="en-US" b="1" dirty="0" err="1">
                <a:solidFill>
                  <a:srgbClr val="FF0000"/>
                </a:solidFill>
              </a:rPr>
              <a:t>diperlukan</a:t>
            </a:r>
            <a:r>
              <a:rPr lang="en-US" b="1" dirty="0">
                <a:solidFill>
                  <a:srgbClr val="FF0000"/>
                </a:solidFill>
              </a:rPr>
              <a:t> </a:t>
            </a:r>
            <a:r>
              <a:rPr lang="en-US" b="1" dirty="0" err="1">
                <a:solidFill>
                  <a:srgbClr val="FF0000"/>
                </a:solidFill>
              </a:rPr>
              <a:t>untuk</a:t>
            </a:r>
            <a:r>
              <a:rPr lang="en-US" b="1" dirty="0">
                <a:solidFill>
                  <a:srgbClr val="FF0000"/>
                </a:solidFill>
              </a:rPr>
              <a:t> </a:t>
            </a:r>
            <a:r>
              <a:rPr lang="en-US" b="1" dirty="0" err="1">
                <a:solidFill>
                  <a:srgbClr val="FF0000"/>
                </a:solidFill>
              </a:rPr>
              <a:t>menaikkan</a:t>
            </a:r>
            <a:r>
              <a:rPr lang="en-US" b="1" dirty="0">
                <a:solidFill>
                  <a:srgbClr val="FF0000"/>
                </a:solidFill>
              </a:rPr>
              <a:t> </a:t>
            </a:r>
            <a:r>
              <a:rPr lang="en-US" b="1" dirty="0" err="1">
                <a:solidFill>
                  <a:srgbClr val="FF0000"/>
                </a:solidFill>
              </a:rPr>
              <a:t>temperatur</a:t>
            </a:r>
            <a:r>
              <a:rPr lang="en-US" b="1" dirty="0">
                <a:solidFill>
                  <a:srgbClr val="FF0000"/>
                </a:solidFill>
              </a:rPr>
              <a:t> 1 gram air </a:t>
            </a:r>
            <a:r>
              <a:rPr lang="en-US" b="1" dirty="0" err="1">
                <a:solidFill>
                  <a:srgbClr val="FF0000"/>
                </a:solidFill>
              </a:rPr>
              <a:t>dengan</a:t>
            </a:r>
            <a:r>
              <a:rPr lang="en-US" b="1" dirty="0">
                <a:solidFill>
                  <a:srgbClr val="FF0000"/>
                </a:solidFill>
              </a:rPr>
              <a:t> 1ºC </a:t>
            </a:r>
            <a:r>
              <a:rPr lang="en-US" b="1" dirty="0" err="1">
                <a:solidFill>
                  <a:srgbClr val="FF0000"/>
                </a:solidFill>
              </a:rPr>
              <a:t>dari</a:t>
            </a:r>
            <a:r>
              <a:rPr lang="en-US" b="1" dirty="0">
                <a:solidFill>
                  <a:srgbClr val="FF0000"/>
                </a:solidFill>
              </a:rPr>
              <a:t> </a:t>
            </a:r>
            <a:r>
              <a:rPr lang="en-US" b="1" dirty="0" err="1">
                <a:solidFill>
                  <a:srgbClr val="FF0000"/>
                </a:solidFill>
              </a:rPr>
              <a:t>temperatur</a:t>
            </a:r>
            <a:r>
              <a:rPr lang="en-US" b="1" dirty="0">
                <a:solidFill>
                  <a:srgbClr val="FF0000"/>
                </a:solidFill>
              </a:rPr>
              <a:t> 14,5ºC </a:t>
            </a:r>
            <a:r>
              <a:rPr lang="en-US" b="1" dirty="0" err="1">
                <a:solidFill>
                  <a:srgbClr val="FF0000"/>
                </a:solidFill>
              </a:rPr>
              <a:t>menjadi</a:t>
            </a:r>
            <a:r>
              <a:rPr lang="en-US" b="1" dirty="0">
                <a:solidFill>
                  <a:srgbClr val="FF0000"/>
                </a:solidFill>
              </a:rPr>
              <a:t> 15,5</a:t>
            </a:r>
            <a:r>
              <a:rPr lang="en-US" b="1" baseline="30000" dirty="0">
                <a:solidFill>
                  <a:srgbClr val="FF0000"/>
                </a:solidFill>
              </a:rPr>
              <a:t>0</a:t>
            </a:r>
            <a:r>
              <a:rPr lang="en-US" b="1" dirty="0">
                <a:solidFill>
                  <a:srgbClr val="FF0000"/>
                </a:solidFill>
              </a:rPr>
              <a:t>C </a:t>
            </a:r>
            <a:r>
              <a:rPr lang="en-US" b="1" dirty="0" err="1">
                <a:solidFill>
                  <a:srgbClr val="FF0000"/>
                </a:solidFill>
              </a:rPr>
              <a:t>pada</a:t>
            </a:r>
            <a:r>
              <a:rPr lang="en-US" b="1" dirty="0">
                <a:solidFill>
                  <a:srgbClr val="FF0000"/>
                </a:solidFill>
              </a:rPr>
              <a:t> </a:t>
            </a:r>
            <a:r>
              <a:rPr lang="en-US" b="1" dirty="0" err="1">
                <a:solidFill>
                  <a:srgbClr val="FF0000"/>
                </a:solidFill>
              </a:rPr>
              <a:t>tekanan</a:t>
            </a:r>
            <a:r>
              <a:rPr lang="en-US" b="1" dirty="0">
                <a:solidFill>
                  <a:srgbClr val="FF0000"/>
                </a:solidFill>
              </a:rPr>
              <a:t> 1 atm.” </a:t>
            </a:r>
          </a:p>
          <a:p>
            <a:pPr algn="just"/>
            <a:r>
              <a:rPr lang="en-US" dirty="0" err="1">
                <a:solidFill>
                  <a:srgbClr val="FF0000"/>
                </a:solidFill>
              </a:rPr>
              <a:t>Kalori</a:t>
            </a:r>
            <a:r>
              <a:rPr lang="en-US" dirty="0">
                <a:solidFill>
                  <a:srgbClr val="FF0000"/>
                </a:solidFill>
              </a:rPr>
              <a:t> </a:t>
            </a:r>
            <a:r>
              <a:rPr lang="en-US" dirty="0" err="1">
                <a:solidFill>
                  <a:srgbClr val="FF0000"/>
                </a:solidFill>
              </a:rPr>
              <a:t>diatas</a:t>
            </a:r>
            <a:r>
              <a:rPr lang="en-US" dirty="0">
                <a:solidFill>
                  <a:srgbClr val="FF0000"/>
                </a:solidFill>
              </a:rPr>
              <a:t> </a:t>
            </a:r>
            <a:r>
              <a:rPr lang="en-US" dirty="0" err="1">
                <a:solidFill>
                  <a:srgbClr val="FF0000"/>
                </a:solidFill>
              </a:rPr>
              <a:t>dikenal</a:t>
            </a:r>
            <a:r>
              <a:rPr lang="en-US" dirty="0">
                <a:solidFill>
                  <a:srgbClr val="FF0000"/>
                </a:solidFill>
              </a:rPr>
              <a:t> </a:t>
            </a:r>
            <a:r>
              <a:rPr lang="en-US" dirty="0" err="1">
                <a:solidFill>
                  <a:srgbClr val="FF0000"/>
                </a:solidFill>
              </a:rPr>
              <a:t>sebagai</a:t>
            </a:r>
            <a:r>
              <a:rPr lang="en-US" dirty="0">
                <a:solidFill>
                  <a:srgbClr val="FF0000"/>
                </a:solidFill>
              </a:rPr>
              <a:t> “</a:t>
            </a:r>
            <a:r>
              <a:rPr lang="en-US" dirty="0" err="1">
                <a:solidFill>
                  <a:srgbClr val="FF0000"/>
                </a:solidFill>
              </a:rPr>
              <a:t>kalori</a:t>
            </a:r>
            <a:r>
              <a:rPr lang="en-US" dirty="0">
                <a:solidFill>
                  <a:srgbClr val="FF0000"/>
                </a:solidFill>
              </a:rPr>
              <a:t> 15º”.</a:t>
            </a:r>
          </a:p>
        </p:txBody>
      </p:sp>
      <p:sp>
        <p:nvSpPr>
          <p:cNvPr id="26" name="TextBox 6"/>
          <p:cNvSpPr txBox="1">
            <a:spLocks noChangeArrowheads="1"/>
          </p:cNvSpPr>
          <p:nvPr/>
        </p:nvSpPr>
        <p:spPr bwMode="auto">
          <a:xfrm>
            <a:off x="304800" y="4724400"/>
            <a:ext cx="7848600" cy="915987"/>
          </a:xfrm>
          <a:prstGeom prst="rect">
            <a:avLst/>
          </a:prstGeom>
          <a:noFill/>
          <a:ln w="9525">
            <a:noFill/>
            <a:miter lim="800000"/>
            <a:headEnd/>
            <a:tailEnd/>
          </a:ln>
        </p:spPr>
        <p:txBody>
          <a:bodyPr wrap="square">
            <a:spAutoFit/>
          </a:bodyPr>
          <a:lstStyle/>
          <a:p>
            <a:pPr algn="just"/>
            <a:r>
              <a:rPr lang="en-US" dirty="0" err="1"/>
              <a:t>Selain</a:t>
            </a:r>
            <a:r>
              <a:rPr lang="en-US" dirty="0"/>
              <a:t> </a:t>
            </a:r>
            <a:r>
              <a:rPr lang="en-US" dirty="0" err="1"/>
              <a:t>dinyatakan</a:t>
            </a:r>
            <a:r>
              <a:rPr lang="en-US" dirty="0"/>
              <a:t> </a:t>
            </a:r>
            <a:r>
              <a:rPr lang="en-US" dirty="0" err="1"/>
              <a:t>dalam</a:t>
            </a:r>
            <a:r>
              <a:rPr lang="en-US" dirty="0"/>
              <a:t> </a:t>
            </a:r>
            <a:r>
              <a:rPr lang="en-US" dirty="0" err="1"/>
              <a:t>kalori</a:t>
            </a:r>
            <a:r>
              <a:rPr lang="en-US" dirty="0"/>
              <a:t>, </a:t>
            </a:r>
            <a:r>
              <a:rPr lang="en-US" dirty="0" err="1"/>
              <a:t>satuan</a:t>
            </a:r>
            <a:r>
              <a:rPr lang="en-US" dirty="0"/>
              <a:t> </a:t>
            </a:r>
            <a:r>
              <a:rPr lang="en-US" dirty="0" err="1"/>
              <a:t>kuantitas</a:t>
            </a:r>
            <a:r>
              <a:rPr lang="en-US" dirty="0"/>
              <a:t> </a:t>
            </a:r>
            <a:r>
              <a:rPr lang="en-US" dirty="0" err="1"/>
              <a:t>panas</a:t>
            </a:r>
            <a:r>
              <a:rPr lang="en-US" dirty="0"/>
              <a:t> </a:t>
            </a:r>
            <a:r>
              <a:rPr lang="en-US" dirty="0" err="1"/>
              <a:t>dapat</a:t>
            </a:r>
            <a:r>
              <a:rPr lang="en-US" dirty="0"/>
              <a:t> </a:t>
            </a:r>
            <a:r>
              <a:rPr lang="en-US" dirty="0" err="1"/>
              <a:t>juga</a:t>
            </a:r>
            <a:r>
              <a:rPr lang="en-US" dirty="0"/>
              <a:t> </a:t>
            </a:r>
            <a:r>
              <a:rPr lang="en-US" dirty="0" err="1"/>
              <a:t>dinyatakan</a:t>
            </a:r>
            <a:r>
              <a:rPr lang="en-US" dirty="0"/>
              <a:t> </a:t>
            </a:r>
            <a:r>
              <a:rPr lang="en-US" dirty="0" err="1"/>
              <a:t>dalam</a:t>
            </a:r>
            <a:r>
              <a:rPr lang="en-US" dirty="0"/>
              <a:t> Joule. </a:t>
            </a:r>
          </a:p>
          <a:p>
            <a:pPr algn="just"/>
            <a:r>
              <a:rPr lang="en-US" dirty="0"/>
              <a:t>1 </a:t>
            </a:r>
            <a:r>
              <a:rPr lang="en-US" dirty="0" err="1"/>
              <a:t>Kalori</a:t>
            </a:r>
            <a:r>
              <a:rPr lang="en-US" dirty="0"/>
              <a:t> 15º (</a:t>
            </a:r>
            <a:r>
              <a:rPr lang="en-US" dirty="0" err="1"/>
              <a:t>atau</a:t>
            </a:r>
            <a:r>
              <a:rPr lang="en-US" dirty="0"/>
              <a:t> 1 </a:t>
            </a:r>
            <a:r>
              <a:rPr lang="en-US" dirty="0" err="1"/>
              <a:t>Kalori</a:t>
            </a:r>
            <a:r>
              <a:rPr lang="en-US" dirty="0"/>
              <a:t>) = 4,186 Joule </a:t>
            </a:r>
            <a:r>
              <a:rPr lang="en-US" dirty="0">
                <a:cs typeface="Arial" charset="0"/>
              </a:rPr>
              <a:t>≈ 4,2 Joule</a:t>
            </a:r>
          </a:p>
        </p:txBody>
      </p:sp>
      <p:sp>
        <p:nvSpPr>
          <p:cNvPr id="29" name="TextBox 7"/>
          <p:cNvSpPr txBox="1">
            <a:spLocks noChangeArrowheads="1"/>
          </p:cNvSpPr>
          <p:nvPr/>
        </p:nvSpPr>
        <p:spPr bwMode="auto">
          <a:xfrm>
            <a:off x="304800" y="5638800"/>
            <a:ext cx="7924800" cy="1190625"/>
          </a:xfrm>
          <a:prstGeom prst="rect">
            <a:avLst/>
          </a:prstGeom>
          <a:noFill/>
          <a:ln w="9525">
            <a:noFill/>
            <a:miter lim="800000"/>
            <a:headEnd/>
            <a:tailEnd/>
          </a:ln>
        </p:spPr>
        <p:txBody>
          <a:bodyPr wrap="square">
            <a:spAutoFit/>
          </a:bodyPr>
          <a:lstStyle/>
          <a:p>
            <a:r>
              <a:rPr lang="en-US" dirty="0" err="1"/>
              <a:t>Dalam</a:t>
            </a:r>
            <a:r>
              <a:rPr lang="en-US" dirty="0"/>
              <a:t> </a:t>
            </a:r>
            <a:r>
              <a:rPr lang="en-US" dirty="0" err="1"/>
              <a:t>sistem</a:t>
            </a:r>
            <a:r>
              <a:rPr lang="en-US" dirty="0"/>
              <a:t> </a:t>
            </a:r>
            <a:r>
              <a:rPr lang="en-US" dirty="0" err="1"/>
              <a:t>satuan</a:t>
            </a:r>
            <a:r>
              <a:rPr lang="en-US" dirty="0"/>
              <a:t> </a:t>
            </a:r>
            <a:r>
              <a:rPr lang="en-US" dirty="0" err="1"/>
              <a:t>Inggris</a:t>
            </a:r>
            <a:r>
              <a:rPr lang="en-US" dirty="0"/>
              <a:t>, </a:t>
            </a:r>
            <a:r>
              <a:rPr lang="en-US" dirty="0" err="1"/>
              <a:t>satuan</a:t>
            </a:r>
            <a:r>
              <a:rPr lang="en-US" dirty="0"/>
              <a:t> </a:t>
            </a:r>
            <a:r>
              <a:rPr lang="en-US" dirty="0" err="1"/>
              <a:t>kuantitas</a:t>
            </a:r>
            <a:r>
              <a:rPr lang="en-US" dirty="0"/>
              <a:t> </a:t>
            </a:r>
            <a:r>
              <a:rPr lang="en-US" dirty="0" err="1"/>
              <a:t>panas</a:t>
            </a:r>
            <a:r>
              <a:rPr lang="en-US" dirty="0"/>
              <a:t> </a:t>
            </a:r>
            <a:r>
              <a:rPr lang="en-US" dirty="0" err="1"/>
              <a:t>dinyatakan</a:t>
            </a:r>
            <a:r>
              <a:rPr lang="en-US" dirty="0"/>
              <a:t> </a:t>
            </a:r>
            <a:r>
              <a:rPr lang="en-US" dirty="0" err="1"/>
              <a:t>dengan</a:t>
            </a:r>
            <a:r>
              <a:rPr lang="en-US" dirty="0"/>
              <a:t> </a:t>
            </a:r>
            <a:r>
              <a:rPr lang="en-US" dirty="0" smtClean="0"/>
              <a:t>	BTU </a:t>
            </a:r>
            <a:r>
              <a:rPr lang="en-US" dirty="0"/>
              <a:t>(British Thermal Unit) yang </a:t>
            </a:r>
            <a:r>
              <a:rPr lang="en-US" dirty="0" err="1"/>
              <a:t>mempunyai</a:t>
            </a:r>
            <a:r>
              <a:rPr lang="en-US" dirty="0"/>
              <a:t> </a:t>
            </a:r>
            <a:r>
              <a:rPr lang="en-US" dirty="0" err="1"/>
              <a:t>hubungan</a:t>
            </a:r>
            <a:r>
              <a:rPr lang="en-US" dirty="0"/>
              <a:t> : </a:t>
            </a:r>
          </a:p>
          <a:p>
            <a:r>
              <a:rPr lang="en-US" dirty="0"/>
              <a:t>	</a:t>
            </a:r>
            <a:r>
              <a:rPr lang="en-US" dirty="0" smtClean="0"/>
              <a:t>	1 </a:t>
            </a:r>
            <a:r>
              <a:rPr lang="en-US" dirty="0"/>
              <a:t>BTU / </a:t>
            </a:r>
            <a:r>
              <a:rPr lang="en-US" dirty="0" err="1"/>
              <a:t>lbmºF</a:t>
            </a:r>
            <a:r>
              <a:rPr lang="en-US" dirty="0"/>
              <a:t> = 1 </a:t>
            </a:r>
            <a:r>
              <a:rPr lang="en-US" dirty="0" err="1"/>
              <a:t>Kal</a:t>
            </a:r>
            <a:r>
              <a:rPr lang="en-US" dirty="0"/>
              <a:t>/</a:t>
            </a:r>
            <a:r>
              <a:rPr lang="en-US" dirty="0" err="1"/>
              <a:t>gramºC</a:t>
            </a:r>
            <a:r>
              <a:rPr lang="en-US" dirty="0"/>
              <a:t> </a:t>
            </a:r>
          </a:p>
          <a:p>
            <a:r>
              <a:rPr lang="en-US" dirty="0" smtClean="0"/>
              <a:t>	</a:t>
            </a:r>
            <a:r>
              <a:rPr lang="en-US" dirty="0" err="1" smtClean="0"/>
              <a:t>atau</a:t>
            </a:r>
            <a:r>
              <a:rPr lang="en-US" dirty="0" smtClean="0"/>
              <a:t> </a:t>
            </a:r>
            <a:r>
              <a:rPr lang="en-US" dirty="0"/>
              <a:t>: 	</a:t>
            </a:r>
            <a:r>
              <a:rPr lang="en-US" dirty="0" smtClean="0"/>
              <a:t>1 </a:t>
            </a:r>
            <a:r>
              <a:rPr lang="en-US" dirty="0"/>
              <a:t>BTU = 251,996 </a:t>
            </a:r>
            <a:r>
              <a:rPr lang="en-US" dirty="0" err="1"/>
              <a:t>Kalori</a:t>
            </a:r>
            <a:r>
              <a:rPr lang="en-US" dirty="0"/>
              <a:t> </a:t>
            </a:r>
            <a:r>
              <a:rPr lang="en-US" dirty="0">
                <a:cs typeface="Arial" charset="0"/>
              </a:rPr>
              <a:t>≈</a:t>
            </a:r>
            <a:r>
              <a:rPr lang="en-US" dirty="0"/>
              <a:t> 252 </a:t>
            </a:r>
            <a:r>
              <a:rPr lang="en-US" dirty="0" err="1"/>
              <a:t>Kalori</a:t>
            </a:r>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685800"/>
            <a:ext cx="8077200" cy="61722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75438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6"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400" y="63246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itle 1"/>
          <p:cNvSpPr txBox="1">
            <a:spLocks/>
          </p:cNvSpPr>
          <p:nvPr/>
        </p:nvSpPr>
        <p:spPr bwMode="auto">
          <a:xfrm>
            <a:off x="457200" y="744537"/>
            <a:ext cx="7696200" cy="62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KAPASITAS PANAS</a:t>
            </a:r>
            <a:endParaRPr kumimoji="0" lang="en-US" sz="3600" b="1" i="0" u="none" strike="noStrike" kern="1200" cap="none" spc="0" normalizeH="0" baseline="0" noProof="0" dirty="0">
              <a:ln>
                <a:noFill/>
              </a:ln>
              <a:effectLst/>
              <a:uLnTx/>
              <a:uFillTx/>
              <a:latin typeface="+mj-lt"/>
              <a:ea typeface="+mj-ea"/>
              <a:cs typeface="+mj-cs"/>
            </a:endParaRPr>
          </a:p>
        </p:txBody>
      </p:sp>
      <p:sp>
        <p:nvSpPr>
          <p:cNvPr id="33" name="Content Placeholder 2"/>
          <p:cNvSpPr>
            <a:spLocks noGrp="1"/>
          </p:cNvSpPr>
          <p:nvPr>
            <p:ph idx="1"/>
          </p:nvPr>
        </p:nvSpPr>
        <p:spPr>
          <a:xfrm>
            <a:off x="457200" y="1371600"/>
            <a:ext cx="7620000" cy="1036638"/>
          </a:xfrm>
        </p:spPr>
        <p:txBody>
          <a:bodyPr/>
          <a:lstStyle/>
          <a:p>
            <a:pPr marL="0" indent="0" eaLnBrk="1" hangingPunct="1">
              <a:buFont typeface="Wingdings 2" pitchFamily="18" charset="2"/>
              <a:buNone/>
              <a:defRPr/>
            </a:pPr>
            <a:r>
              <a:rPr lang="en-US" sz="2000" dirty="0" err="1" smtClean="0"/>
              <a:t>Jumlah</a:t>
            </a:r>
            <a:r>
              <a:rPr lang="en-US" sz="2000" dirty="0" smtClean="0"/>
              <a:t> </a:t>
            </a:r>
            <a:r>
              <a:rPr lang="en-US" sz="2000" dirty="0" err="1" smtClean="0"/>
              <a:t>panas</a:t>
            </a:r>
            <a:r>
              <a:rPr lang="en-US" sz="2000" dirty="0" smtClean="0"/>
              <a:t> yang </a:t>
            </a:r>
            <a:r>
              <a:rPr lang="en-US" sz="2000" dirty="0" err="1" smtClean="0"/>
              <a:t>diperlukan</a:t>
            </a:r>
            <a:r>
              <a:rPr lang="en-US" sz="2000" dirty="0" smtClean="0"/>
              <a:t> </a:t>
            </a:r>
            <a:r>
              <a:rPr lang="en-US" sz="2000" dirty="0" err="1" smtClean="0"/>
              <a:t>untuk</a:t>
            </a:r>
            <a:r>
              <a:rPr lang="en-US" sz="2000" dirty="0" smtClean="0"/>
              <a:t> </a:t>
            </a:r>
            <a:r>
              <a:rPr lang="en-US" sz="2000" dirty="0" err="1" smtClean="0"/>
              <a:t>menaikkan</a:t>
            </a:r>
            <a:r>
              <a:rPr lang="en-US" sz="2000" dirty="0" smtClean="0"/>
              <a:t> </a:t>
            </a:r>
            <a:r>
              <a:rPr lang="en-US" sz="2000" dirty="0" err="1" smtClean="0"/>
              <a:t>temperatur</a:t>
            </a:r>
            <a:r>
              <a:rPr lang="en-US" sz="2000" dirty="0" smtClean="0"/>
              <a:t> </a:t>
            </a:r>
            <a:r>
              <a:rPr lang="en-US" sz="2000" dirty="0" err="1" smtClean="0"/>
              <a:t>suatu</a:t>
            </a:r>
            <a:r>
              <a:rPr lang="en-US" sz="2000" dirty="0" smtClean="0"/>
              <a:t> </a:t>
            </a:r>
            <a:r>
              <a:rPr lang="en-US" sz="2000" dirty="0" err="1" smtClean="0"/>
              <a:t>benda</a:t>
            </a:r>
            <a:r>
              <a:rPr lang="en-US" sz="2000" dirty="0" smtClean="0"/>
              <a:t> </a:t>
            </a:r>
            <a:r>
              <a:rPr lang="en-US" sz="2000" dirty="0" err="1" smtClean="0"/>
              <a:t>dibagi</a:t>
            </a:r>
            <a:r>
              <a:rPr lang="en-US" sz="2000" dirty="0" smtClean="0"/>
              <a:t> </a:t>
            </a:r>
            <a:r>
              <a:rPr lang="en-US" sz="2000" dirty="0" err="1" smtClean="0"/>
              <a:t>dengan</a:t>
            </a:r>
            <a:r>
              <a:rPr lang="en-US" sz="2000" dirty="0" smtClean="0"/>
              <a:t> </a:t>
            </a:r>
            <a:r>
              <a:rPr lang="en-US" sz="2000" dirty="0" err="1" smtClean="0"/>
              <a:t>besar</a:t>
            </a:r>
            <a:r>
              <a:rPr lang="en-US" sz="2000" dirty="0" smtClean="0"/>
              <a:t> </a:t>
            </a:r>
            <a:r>
              <a:rPr lang="en-US" sz="2000" dirty="0" err="1" smtClean="0"/>
              <a:t>perubahan</a:t>
            </a:r>
            <a:r>
              <a:rPr lang="en-US" sz="2000" dirty="0" smtClean="0"/>
              <a:t> </a:t>
            </a:r>
            <a:r>
              <a:rPr lang="en-US" sz="2000" dirty="0" err="1" smtClean="0"/>
              <a:t>temperatur</a:t>
            </a:r>
            <a:r>
              <a:rPr lang="en-US" sz="2000" dirty="0" smtClean="0"/>
              <a:t> yang </a:t>
            </a:r>
            <a:r>
              <a:rPr lang="en-US" sz="2000" dirty="0" err="1" smtClean="0"/>
              <a:t>dicapai</a:t>
            </a:r>
            <a:r>
              <a:rPr lang="en-US" sz="2000" dirty="0" smtClean="0"/>
              <a:t> </a:t>
            </a:r>
            <a:r>
              <a:rPr lang="en-US" sz="2000" dirty="0" err="1" smtClean="0"/>
              <a:t>disebut</a:t>
            </a:r>
            <a:r>
              <a:rPr lang="en-US" sz="2000" dirty="0" smtClean="0"/>
              <a:t> </a:t>
            </a:r>
            <a:r>
              <a:rPr lang="en-US" sz="2000" dirty="0" err="1" smtClean="0"/>
              <a:t>kapasitas</a:t>
            </a:r>
            <a:r>
              <a:rPr lang="en-US" sz="2000" dirty="0" smtClean="0"/>
              <a:t> </a:t>
            </a:r>
            <a:r>
              <a:rPr lang="en-US" sz="2000" dirty="0" err="1" smtClean="0"/>
              <a:t>panas</a:t>
            </a:r>
            <a:r>
              <a:rPr lang="en-US" sz="2000" dirty="0" smtClean="0"/>
              <a:t>.</a:t>
            </a:r>
          </a:p>
          <a:p>
            <a:pPr eaLnBrk="1" hangingPunct="1">
              <a:defRPr/>
            </a:pPr>
            <a:endParaRPr lang="en-US" sz="2000" dirty="0" smtClean="0"/>
          </a:p>
        </p:txBody>
      </p:sp>
      <p:pic>
        <p:nvPicPr>
          <p:cNvPr id="34" name="Picture 2" descr="10-13"/>
          <p:cNvPicPr>
            <a:picLocks noChangeAspect="1" noChangeArrowheads="1"/>
          </p:cNvPicPr>
          <p:nvPr/>
        </p:nvPicPr>
        <p:blipFill>
          <a:blip r:embed="rId8" cstate="print">
            <a:lum bright="-20000" contrast="40000"/>
          </a:blip>
          <a:srcRect r="78748"/>
          <a:stretch>
            <a:fillRect/>
          </a:stretch>
        </p:blipFill>
        <p:spPr bwMode="auto">
          <a:xfrm>
            <a:off x="685800" y="2667000"/>
            <a:ext cx="1371600" cy="668337"/>
          </a:xfrm>
          <a:prstGeom prst="rect">
            <a:avLst/>
          </a:prstGeom>
          <a:noFill/>
          <a:ln w="9525">
            <a:noFill/>
            <a:miter lim="800000"/>
            <a:headEnd/>
            <a:tailEnd/>
          </a:ln>
        </p:spPr>
      </p:pic>
      <p:sp>
        <p:nvSpPr>
          <p:cNvPr id="36" name="Rectangle 3"/>
          <p:cNvSpPr>
            <a:spLocks noChangeArrowheads="1"/>
          </p:cNvSpPr>
          <p:nvPr/>
        </p:nvSpPr>
        <p:spPr bwMode="auto">
          <a:xfrm>
            <a:off x="533400" y="3352800"/>
            <a:ext cx="7543800" cy="708025"/>
          </a:xfrm>
          <a:prstGeom prst="rect">
            <a:avLst/>
          </a:prstGeom>
          <a:noFill/>
          <a:ln w="9525">
            <a:noFill/>
            <a:miter lim="800000"/>
            <a:headEnd/>
            <a:tailEnd/>
          </a:ln>
        </p:spPr>
        <p:txBody>
          <a:bodyPr wrap="square" anchor="ctr">
            <a:spAutoFit/>
          </a:bodyPr>
          <a:lstStyle/>
          <a:p>
            <a:pPr algn="just"/>
            <a:r>
              <a:rPr lang="en-US" sz="2000" dirty="0" err="1">
                <a:latin typeface="Franklin Gothic Book" pitchFamily="34" charset="0"/>
                <a:cs typeface="Times New Roman" pitchFamily="18" charset="0"/>
              </a:rPr>
              <a:t>Kapasitas</a:t>
            </a:r>
            <a:r>
              <a:rPr lang="en-US" sz="2000" dirty="0">
                <a:latin typeface="Franklin Gothic Book" pitchFamily="34" charset="0"/>
                <a:cs typeface="Times New Roman" pitchFamily="18" charset="0"/>
              </a:rPr>
              <a:t> </a:t>
            </a:r>
            <a:r>
              <a:rPr lang="en-US" sz="2000" dirty="0" err="1">
                <a:latin typeface="Franklin Gothic Book" pitchFamily="34" charset="0"/>
                <a:cs typeface="Times New Roman" pitchFamily="18" charset="0"/>
              </a:rPr>
              <a:t>panas</a:t>
            </a:r>
            <a:r>
              <a:rPr lang="en-US" sz="2000" dirty="0">
                <a:latin typeface="Franklin Gothic Book" pitchFamily="34" charset="0"/>
                <a:cs typeface="Times New Roman" pitchFamily="18" charset="0"/>
              </a:rPr>
              <a:t> </a:t>
            </a:r>
            <a:r>
              <a:rPr lang="en-US" sz="2000" dirty="0" err="1">
                <a:latin typeface="Franklin Gothic Book" pitchFamily="34" charset="0"/>
                <a:cs typeface="Times New Roman" pitchFamily="18" charset="0"/>
              </a:rPr>
              <a:t>jenis</a:t>
            </a:r>
            <a:r>
              <a:rPr lang="en-US" sz="2000" dirty="0">
                <a:latin typeface="Franklin Gothic Book" pitchFamily="34" charset="0"/>
                <a:cs typeface="Times New Roman" pitchFamily="18" charset="0"/>
              </a:rPr>
              <a:t> </a:t>
            </a:r>
            <a:r>
              <a:rPr lang="en-US" sz="2000" dirty="0" err="1">
                <a:latin typeface="Franklin Gothic Book" pitchFamily="34" charset="0"/>
                <a:cs typeface="Times New Roman" pitchFamily="18" charset="0"/>
              </a:rPr>
              <a:t>didefinisikan</a:t>
            </a:r>
            <a:r>
              <a:rPr lang="en-US" sz="2000" dirty="0">
                <a:latin typeface="Franklin Gothic Book" pitchFamily="34" charset="0"/>
                <a:cs typeface="Times New Roman" pitchFamily="18" charset="0"/>
              </a:rPr>
              <a:t> </a:t>
            </a:r>
            <a:r>
              <a:rPr lang="en-US" sz="2000" dirty="0" err="1">
                <a:latin typeface="Franklin Gothic Book" pitchFamily="34" charset="0"/>
                <a:cs typeface="Times New Roman" pitchFamily="18" charset="0"/>
              </a:rPr>
              <a:t>sebagai</a:t>
            </a:r>
            <a:r>
              <a:rPr lang="en-US" sz="2000" dirty="0">
                <a:latin typeface="Franklin Gothic Book" pitchFamily="34" charset="0"/>
                <a:cs typeface="Times New Roman" pitchFamily="18" charset="0"/>
              </a:rPr>
              <a:t> </a:t>
            </a:r>
            <a:r>
              <a:rPr lang="en-US" sz="2000" dirty="0" err="1">
                <a:latin typeface="Franklin Gothic Book" pitchFamily="34" charset="0"/>
                <a:cs typeface="Times New Roman" pitchFamily="18" charset="0"/>
              </a:rPr>
              <a:t>perbandingan</a:t>
            </a:r>
            <a:r>
              <a:rPr lang="en-US" sz="2000" dirty="0">
                <a:latin typeface="Franklin Gothic Book" pitchFamily="34" charset="0"/>
                <a:cs typeface="Times New Roman" pitchFamily="18" charset="0"/>
              </a:rPr>
              <a:t> </a:t>
            </a:r>
            <a:r>
              <a:rPr lang="en-US" sz="2000" dirty="0" err="1">
                <a:latin typeface="Franklin Gothic Book" pitchFamily="34" charset="0"/>
                <a:cs typeface="Times New Roman" pitchFamily="18" charset="0"/>
              </a:rPr>
              <a:t>panas</a:t>
            </a:r>
            <a:r>
              <a:rPr lang="en-US" sz="2000" dirty="0">
                <a:latin typeface="Franklin Gothic Book" pitchFamily="34" charset="0"/>
                <a:cs typeface="Times New Roman" pitchFamily="18" charset="0"/>
              </a:rPr>
              <a:t> </a:t>
            </a:r>
            <a:r>
              <a:rPr lang="en-US" sz="2000" dirty="0" err="1">
                <a:latin typeface="Franklin Gothic Book" pitchFamily="34" charset="0"/>
                <a:cs typeface="Times New Roman" pitchFamily="18" charset="0"/>
              </a:rPr>
              <a:t>dQ</a:t>
            </a:r>
            <a:r>
              <a:rPr lang="en-US" sz="2000" dirty="0">
                <a:latin typeface="Franklin Gothic Book" pitchFamily="34" charset="0"/>
                <a:cs typeface="Times New Roman" pitchFamily="18" charset="0"/>
              </a:rPr>
              <a:t> </a:t>
            </a:r>
            <a:r>
              <a:rPr lang="en-US" sz="2000" dirty="0" err="1">
                <a:latin typeface="Franklin Gothic Book" pitchFamily="34" charset="0"/>
                <a:cs typeface="Times New Roman" pitchFamily="18" charset="0"/>
              </a:rPr>
              <a:t>terhadap</a:t>
            </a:r>
            <a:r>
              <a:rPr lang="en-US" sz="2000" dirty="0">
                <a:latin typeface="Franklin Gothic Book" pitchFamily="34" charset="0"/>
                <a:cs typeface="Times New Roman" pitchFamily="18" charset="0"/>
              </a:rPr>
              <a:t> </a:t>
            </a:r>
            <a:r>
              <a:rPr lang="en-US" sz="2000" dirty="0" err="1">
                <a:latin typeface="Franklin Gothic Book" pitchFamily="34" charset="0"/>
                <a:cs typeface="Times New Roman" pitchFamily="18" charset="0"/>
              </a:rPr>
              <a:t>hasil</a:t>
            </a:r>
            <a:r>
              <a:rPr lang="en-US" sz="2000" dirty="0">
                <a:latin typeface="Franklin Gothic Book" pitchFamily="34" charset="0"/>
                <a:cs typeface="Times New Roman" pitchFamily="18" charset="0"/>
              </a:rPr>
              <a:t> kali </a:t>
            </a:r>
            <a:r>
              <a:rPr lang="en-US" sz="2000" dirty="0" err="1">
                <a:latin typeface="Franklin Gothic Book" pitchFamily="34" charset="0"/>
                <a:cs typeface="Times New Roman" pitchFamily="18" charset="0"/>
              </a:rPr>
              <a:t>massa</a:t>
            </a:r>
            <a:r>
              <a:rPr lang="en-US" sz="2000" dirty="0">
                <a:latin typeface="Franklin Gothic Book" pitchFamily="34" charset="0"/>
                <a:cs typeface="Times New Roman" pitchFamily="18" charset="0"/>
              </a:rPr>
              <a:t> m </a:t>
            </a:r>
            <a:r>
              <a:rPr lang="en-US" sz="2000" dirty="0" err="1">
                <a:latin typeface="Franklin Gothic Book" pitchFamily="34" charset="0"/>
                <a:cs typeface="Times New Roman" pitchFamily="18" charset="0"/>
              </a:rPr>
              <a:t>dan</a:t>
            </a:r>
            <a:r>
              <a:rPr lang="en-US" sz="2000" dirty="0">
                <a:latin typeface="Franklin Gothic Book" pitchFamily="34" charset="0"/>
                <a:cs typeface="Times New Roman" pitchFamily="18" charset="0"/>
              </a:rPr>
              <a:t> </a:t>
            </a:r>
            <a:r>
              <a:rPr lang="en-US" sz="2000" dirty="0" err="1">
                <a:latin typeface="Franklin Gothic Book" pitchFamily="34" charset="0"/>
                <a:cs typeface="Times New Roman" pitchFamily="18" charset="0"/>
              </a:rPr>
              <a:t>perubahan</a:t>
            </a:r>
            <a:r>
              <a:rPr lang="en-US" sz="2000" dirty="0">
                <a:latin typeface="Franklin Gothic Book" pitchFamily="34" charset="0"/>
                <a:cs typeface="Times New Roman" pitchFamily="18" charset="0"/>
              </a:rPr>
              <a:t> </a:t>
            </a:r>
            <a:r>
              <a:rPr lang="en-US" sz="2000" dirty="0" err="1">
                <a:latin typeface="Franklin Gothic Book" pitchFamily="34" charset="0"/>
                <a:cs typeface="Times New Roman" pitchFamily="18" charset="0"/>
              </a:rPr>
              <a:t>temperatur</a:t>
            </a:r>
            <a:r>
              <a:rPr lang="en-US" sz="2000" dirty="0">
                <a:latin typeface="Franklin Gothic Book" pitchFamily="34" charset="0"/>
                <a:cs typeface="Times New Roman" pitchFamily="18" charset="0"/>
              </a:rPr>
              <a:t>.</a:t>
            </a:r>
            <a:endParaRPr lang="en-US" sz="2000" dirty="0">
              <a:latin typeface="Franklin Gothic Book" pitchFamily="34" charset="0"/>
            </a:endParaRPr>
          </a:p>
        </p:txBody>
      </p:sp>
      <p:pic>
        <p:nvPicPr>
          <p:cNvPr id="37" name="Picture 4" descr="10-14"/>
          <p:cNvPicPr>
            <a:picLocks noChangeAspect="1" noChangeArrowheads="1"/>
          </p:cNvPicPr>
          <p:nvPr/>
        </p:nvPicPr>
        <p:blipFill>
          <a:blip r:embed="rId9" cstate="print">
            <a:lum bright="-20000" contrast="40000"/>
          </a:blip>
          <a:srcRect r="62766"/>
          <a:stretch>
            <a:fillRect/>
          </a:stretch>
        </p:blipFill>
        <p:spPr bwMode="auto">
          <a:xfrm>
            <a:off x="685800" y="4267200"/>
            <a:ext cx="2667000" cy="600075"/>
          </a:xfrm>
          <a:prstGeom prst="rect">
            <a:avLst/>
          </a:prstGeom>
          <a:noFill/>
          <a:ln w="9525">
            <a:noFill/>
            <a:miter lim="800000"/>
            <a:headEnd/>
            <a:tailEnd/>
          </a:ln>
        </p:spPr>
      </p:pic>
      <p:sp>
        <p:nvSpPr>
          <p:cNvPr id="38" name="Rectangle 6"/>
          <p:cNvSpPr>
            <a:spLocks noChangeArrowheads="1"/>
          </p:cNvSpPr>
          <p:nvPr/>
        </p:nvSpPr>
        <p:spPr bwMode="auto">
          <a:xfrm>
            <a:off x="914400" y="5164137"/>
            <a:ext cx="6934200" cy="369888"/>
          </a:xfrm>
          <a:prstGeom prst="rect">
            <a:avLst/>
          </a:prstGeom>
          <a:noFill/>
          <a:ln w="9525">
            <a:noFill/>
            <a:miter lim="800000"/>
            <a:headEnd/>
            <a:tailEnd/>
          </a:ln>
        </p:spPr>
        <p:txBody>
          <a:bodyPr>
            <a:spAutoFit/>
          </a:bodyPr>
          <a:lstStyle/>
          <a:p>
            <a:r>
              <a:rPr lang="en-US" dirty="0" err="1"/>
              <a:t>Untuk</a:t>
            </a:r>
            <a:r>
              <a:rPr lang="en-US" dirty="0"/>
              <a:t> </a:t>
            </a:r>
            <a:r>
              <a:rPr lang="en-US" dirty="0" err="1"/>
              <a:t>kapasitas</a:t>
            </a:r>
            <a:r>
              <a:rPr lang="en-US" dirty="0"/>
              <a:t> </a:t>
            </a:r>
            <a:r>
              <a:rPr lang="en-US" dirty="0" err="1"/>
              <a:t>panas</a:t>
            </a:r>
            <a:r>
              <a:rPr lang="en-US" dirty="0"/>
              <a:t> </a:t>
            </a:r>
            <a:r>
              <a:rPr lang="en-US" dirty="0" err="1"/>
              <a:t>jenis</a:t>
            </a:r>
            <a:r>
              <a:rPr lang="en-US" dirty="0"/>
              <a:t> </a:t>
            </a:r>
            <a:r>
              <a:rPr lang="en-US" dirty="0" err="1"/>
              <a:t>molekul</a:t>
            </a:r>
            <a:r>
              <a:rPr lang="en-US" dirty="0"/>
              <a:t> </a:t>
            </a:r>
            <a:r>
              <a:rPr lang="en-US" dirty="0" err="1"/>
              <a:t>dapat</a:t>
            </a:r>
            <a:r>
              <a:rPr lang="en-US" dirty="0"/>
              <a:t> </a:t>
            </a:r>
            <a:r>
              <a:rPr lang="en-US" dirty="0" err="1"/>
              <a:t>dituliskan</a:t>
            </a:r>
            <a:r>
              <a:rPr lang="en-US" dirty="0"/>
              <a:t> :</a:t>
            </a:r>
          </a:p>
        </p:txBody>
      </p:sp>
      <p:sp>
        <p:nvSpPr>
          <p:cNvPr id="39" name="Rectangle 7"/>
          <p:cNvSpPr>
            <a:spLocks noChangeArrowheads="1"/>
          </p:cNvSpPr>
          <p:nvPr/>
        </p:nvSpPr>
        <p:spPr bwMode="auto">
          <a:xfrm>
            <a:off x="3810000" y="4402137"/>
            <a:ext cx="2971800" cy="400050"/>
          </a:xfrm>
          <a:prstGeom prst="rect">
            <a:avLst/>
          </a:prstGeom>
          <a:noFill/>
          <a:ln w="9525">
            <a:noFill/>
            <a:miter lim="800000"/>
            <a:headEnd/>
            <a:tailEnd/>
          </a:ln>
        </p:spPr>
        <p:txBody>
          <a:bodyPr wrap="none">
            <a:spAutoFit/>
          </a:bodyPr>
          <a:lstStyle/>
          <a:p>
            <a:r>
              <a:rPr lang="en-US" sz="2000" dirty="0"/>
              <a:t>(</a:t>
            </a:r>
            <a:r>
              <a:rPr lang="en-US" sz="2000" dirty="0" err="1"/>
              <a:t>biasa</a:t>
            </a:r>
            <a:r>
              <a:rPr lang="en-US" sz="2000" dirty="0"/>
              <a:t> </a:t>
            </a:r>
            <a:r>
              <a:rPr lang="en-US" sz="2000" dirty="0" err="1"/>
              <a:t>ditulis</a:t>
            </a:r>
            <a:r>
              <a:rPr lang="en-US" sz="2000" dirty="0"/>
              <a:t> c,  C</a:t>
            </a:r>
            <a:r>
              <a:rPr lang="en-US" sz="2000" baseline="-25000" dirty="0"/>
              <a:t>m </a:t>
            </a:r>
            <a:r>
              <a:rPr lang="en-US" sz="2000" dirty="0"/>
              <a:t> = c) </a:t>
            </a:r>
          </a:p>
        </p:txBody>
      </p:sp>
      <p:pic>
        <p:nvPicPr>
          <p:cNvPr id="41" name="Picture 5" descr="10-15"/>
          <p:cNvPicPr>
            <a:picLocks noChangeAspect="1" noChangeArrowheads="1"/>
          </p:cNvPicPr>
          <p:nvPr/>
        </p:nvPicPr>
        <p:blipFill>
          <a:blip r:embed="rId10" cstate="print">
            <a:lum bright="-20000" contrast="40000"/>
          </a:blip>
          <a:srcRect r="62366"/>
          <a:stretch>
            <a:fillRect/>
          </a:stretch>
        </p:blipFill>
        <p:spPr bwMode="auto">
          <a:xfrm>
            <a:off x="762000" y="5849937"/>
            <a:ext cx="2667000" cy="627063"/>
          </a:xfrm>
          <a:prstGeom prst="rect">
            <a:avLst/>
          </a:prstGeom>
          <a:noFill/>
          <a:ln w="9525">
            <a:noFill/>
            <a:miter lim="800000"/>
            <a:headEnd/>
            <a:tailEnd/>
          </a:ln>
        </p:spPr>
      </p:pic>
      <p:sp>
        <p:nvSpPr>
          <p:cNvPr id="42" name="Rectangle 9"/>
          <p:cNvSpPr>
            <a:spLocks noChangeArrowheads="1"/>
          </p:cNvSpPr>
          <p:nvPr/>
        </p:nvSpPr>
        <p:spPr bwMode="auto">
          <a:xfrm>
            <a:off x="3657600" y="5956300"/>
            <a:ext cx="2484438" cy="400050"/>
          </a:xfrm>
          <a:prstGeom prst="rect">
            <a:avLst/>
          </a:prstGeom>
          <a:noFill/>
          <a:ln w="9525">
            <a:noFill/>
            <a:miter lim="800000"/>
            <a:headEnd/>
            <a:tailEnd/>
          </a:ln>
        </p:spPr>
        <p:txBody>
          <a:bodyPr wrap="none">
            <a:spAutoFit/>
          </a:bodyPr>
          <a:lstStyle/>
          <a:p>
            <a:r>
              <a:rPr lang="en-US" sz="2000" dirty="0"/>
              <a:t>n = </a:t>
            </a:r>
            <a:r>
              <a:rPr lang="en-US" sz="2000" dirty="0" err="1"/>
              <a:t>jumlah</a:t>
            </a:r>
            <a:r>
              <a:rPr lang="en-US" sz="2000" dirty="0"/>
              <a:t> </a:t>
            </a:r>
            <a:r>
              <a:rPr lang="en-US" sz="2000" dirty="0" err="1"/>
              <a:t>molekul</a:t>
            </a:r>
            <a:r>
              <a:rPr lang="en-US" sz="2000" dirty="0"/>
              <a:t>) </a:t>
            </a:r>
          </a:p>
        </p:txBody>
      </p:sp>
      <p:sp>
        <p:nvSpPr>
          <p:cNvPr id="44" name="Rectangle 7"/>
          <p:cNvSpPr>
            <a:spLocks noChangeArrowheads="1"/>
          </p:cNvSpPr>
          <p:nvPr/>
        </p:nvSpPr>
        <p:spPr bwMode="auto">
          <a:xfrm>
            <a:off x="6248400" y="5926137"/>
            <a:ext cx="1752600" cy="400050"/>
          </a:xfrm>
          <a:prstGeom prst="rect">
            <a:avLst/>
          </a:prstGeom>
          <a:noFill/>
          <a:ln w="9525">
            <a:noFill/>
            <a:miter lim="800000"/>
            <a:headEnd/>
            <a:tailEnd/>
          </a:ln>
        </p:spPr>
        <p:txBody>
          <a:bodyPr>
            <a:spAutoFit/>
          </a:bodyPr>
          <a:lstStyle/>
          <a:p>
            <a:r>
              <a:rPr lang="en-US" sz="2000"/>
              <a:t>…………(2.3)</a:t>
            </a:r>
          </a:p>
        </p:txBody>
      </p:sp>
      <p:sp>
        <p:nvSpPr>
          <p:cNvPr id="45" name="Rectangle 7"/>
          <p:cNvSpPr>
            <a:spLocks noChangeArrowheads="1"/>
          </p:cNvSpPr>
          <p:nvPr/>
        </p:nvSpPr>
        <p:spPr bwMode="auto">
          <a:xfrm>
            <a:off x="6629400" y="4402137"/>
            <a:ext cx="1524000" cy="400050"/>
          </a:xfrm>
          <a:prstGeom prst="rect">
            <a:avLst/>
          </a:prstGeom>
          <a:noFill/>
          <a:ln w="9525">
            <a:noFill/>
            <a:miter lim="800000"/>
            <a:headEnd/>
            <a:tailEnd/>
          </a:ln>
        </p:spPr>
        <p:txBody>
          <a:bodyPr>
            <a:spAutoFit/>
          </a:bodyPr>
          <a:lstStyle/>
          <a:p>
            <a:r>
              <a:rPr lang="en-US" sz="2000" dirty="0"/>
              <a:t>………(2.2)</a:t>
            </a:r>
          </a:p>
        </p:txBody>
      </p:sp>
      <p:sp>
        <p:nvSpPr>
          <p:cNvPr id="46" name="Rectangle 7"/>
          <p:cNvSpPr>
            <a:spLocks noChangeArrowheads="1"/>
          </p:cNvSpPr>
          <p:nvPr/>
        </p:nvSpPr>
        <p:spPr bwMode="auto">
          <a:xfrm>
            <a:off x="5943600" y="2801937"/>
            <a:ext cx="1752600" cy="400050"/>
          </a:xfrm>
          <a:prstGeom prst="rect">
            <a:avLst/>
          </a:prstGeom>
          <a:noFill/>
          <a:ln w="9525">
            <a:noFill/>
            <a:miter lim="800000"/>
            <a:headEnd/>
            <a:tailEnd/>
          </a:ln>
        </p:spPr>
        <p:txBody>
          <a:bodyPr>
            <a:spAutoFit/>
          </a:bodyPr>
          <a:lstStyle/>
          <a:p>
            <a:r>
              <a:rPr lang="en-US" sz="2000" dirty="0"/>
              <a:t>…………(2.1)</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685800"/>
            <a:ext cx="8077200" cy="61722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75438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6"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400" y="63246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Content Placeholder 2"/>
          <p:cNvSpPr>
            <a:spLocks noGrp="1"/>
          </p:cNvSpPr>
          <p:nvPr>
            <p:ph idx="1"/>
          </p:nvPr>
        </p:nvSpPr>
        <p:spPr>
          <a:xfrm>
            <a:off x="304800" y="1371600"/>
            <a:ext cx="7924800" cy="4800600"/>
          </a:xfrm>
        </p:spPr>
        <p:txBody>
          <a:bodyPr/>
          <a:lstStyle/>
          <a:p>
            <a:pPr marL="60325" indent="-60325" eaLnBrk="1" hangingPunct="1">
              <a:buFont typeface="Wingdings 2" pitchFamily="18" charset="2"/>
              <a:buNone/>
            </a:pPr>
            <a:r>
              <a:rPr lang="en-US" sz="2800" dirty="0" err="1" smtClean="0"/>
              <a:t>Berdasarkan</a:t>
            </a:r>
            <a:r>
              <a:rPr lang="en-US" sz="2800" dirty="0" smtClean="0"/>
              <a:t> </a:t>
            </a:r>
            <a:r>
              <a:rPr lang="en-US" sz="2800" dirty="0" err="1" smtClean="0"/>
              <a:t>persamaan</a:t>
            </a:r>
            <a:r>
              <a:rPr lang="en-US" sz="2800" dirty="0" smtClean="0"/>
              <a:t> (2.</a:t>
            </a:r>
            <a:r>
              <a:rPr lang="id-ID" sz="2800" dirty="0" smtClean="0"/>
              <a:t>1</a:t>
            </a:r>
            <a:r>
              <a:rPr lang="en-US" sz="2800" dirty="0" smtClean="0"/>
              <a:t>), </a:t>
            </a:r>
            <a:r>
              <a:rPr lang="en-US" sz="2800" dirty="0" err="1" smtClean="0"/>
              <a:t>kuantitas</a:t>
            </a:r>
            <a:r>
              <a:rPr lang="en-US" sz="2800" dirty="0" smtClean="0"/>
              <a:t> </a:t>
            </a:r>
            <a:r>
              <a:rPr lang="en-US" sz="2800" dirty="0" err="1" smtClean="0"/>
              <a:t>panas</a:t>
            </a:r>
            <a:r>
              <a:rPr lang="en-US" sz="2800" dirty="0" smtClean="0"/>
              <a:t> Q yang </a:t>
            </a:r>
            <a:r>
              <a:rPr lang="en-US" sz="2800" dirty="0" err="1" smtClean="0"/>
              <a:t>harus</a:t>
            </a:r>
            <a:r>
              <a:rPr lang="en-US" sz="2800" dirty="0" smtClean="0"/>
              <a:t> </a:t>
            </a:r>
            <a:r>
              <a:rPr lang="en-US" sz="2800" dirty="0" err="1" smtClean="0"/>
              <a:t>diberikan</a:t>
            </a:r>
            <a:r>
              <a:rPr lang="en-US" sz="2800" dirty="0" smtClean="0"/>
              <a:t> </a:t>
            </a:r>
            <a:r>
              <a:rPr lang="en-US" sz="2800" dirty="0" err="1" smtClean="0"/>
              <a:t>kepada</a:t>
            </a:r>
            <a:r>
              <a:rPr lang="en-US" sz="2800" dirty="0" smtClean="0"/>
              <a:t> </a:t>
            </a:r>
            <a:r>
              <a:rPr lang="en-US" sz="2800" dirty="0" err="1" smtClean="0"/>
              <a:t>benda</a:t>
            </a:r>
            <a:r>
              <a:rPr lang="en-US" sz="2800" dirty="0" smtClean="0"/>
              <a:t> </a:t>
            </a:r>
            <a:r>
              <a:rPr lang="en-US" sz="2800" dirty="0" err="1" smtClean="0"/>
              <a:t>bermassa</a:t>
            </a:r>
            <a:r>
              <a:rPr lang="en-US" sz="2800" dirty="0" smtClean="0"/>
              <a:t> m </a:t>
            </a:r>
            <a:r>
              <a:rPr lang="en-US" sz="2800" dirty="0" err="1" smtClean="0"/>
              <a:t>untuk</a:t>
            </a:r>
            <a:r>
              <a:rPr lang="en-US" sz="2800" dirty="0" smtClean="0"/>
              <a:t> </a:t>
            </a:r>
            <a:r>
              <a:rPr lang="en-US" sz="2800" dirty="0" err="1" smtClean="0"/>
              <a:t>mengubah</a:t>
            </a:r>
            <a:r>
              <a:rPr lang="en-US" sz="2800" dirty="0" smtClean="0"/>
              <a:t> </a:t>
            </a:r>
            <a:r>
              <a:rPr lang="en-US" sz="2800" dirty="0" err="1" smtClean="0"/>
              <a:t>suhunya</a:t>
            </a:r>
            <a:r>
              <a:rPr lang="en-US" sz="2800" dirty="0" smtClean="0"/>
              <a:t> </a:t>
            </a:r>
            <a:r>
              <a:rPr lang="en-US" sz="2800" dirty="0" err="1" smtClean="0"/>
              <a:t>dari</a:t>
            </a:r>
            <a:r>
              <a:rPr lang="en-US" sz="2800" dirty="0" smtClean="0"/>
              <a:t> T</a:t>
            </a:r>
            <a:r>
              <a:rPr lang="en-US" sz="2800" baseline="-25000" dirty="0" smtClean="0"/>
              <a:t>1</a:t>
            </a:r>
            <a:r>
              <a:rPr lang="en-US" sz="2800" dirty="0" smtClean="0"/>
              <a:t> </a:t>
            </a:r>
            <a:r>
              <a:rPr lang="en-US" sz="2800" dirty="0" err="1" smtClean="0"/>
              <a:t>menjadi</a:t>
            </a:r>
            <a:r>
              <a:rPr lang="en-US" sz="2800" dirty="0" smtClean="0"/>
              <a:t> T</a:t>
            </a:r>
            <a:r>
              <a:rPr lang="en-US" sz="2800" baseline="-25000" dirty="0" smtClean="0"/>
              <a:t>2</a:t>
            </a:r>
            <a:r>
              <a:rPr lang="en-US" sz="2800" dirty="0" smtClean="0"/>
              <a:t> </a:t>
            </a:r>
            <a:r>
              <a:rPr lang="en-US" sz="2800" dirty="0" err="1" smtClean="0"/>
              <a:t>ialah</a:t>
            </a:r>
            <a:endParaRPr lang="en-US" sz="2800" dirty="0" smtClean="0"/>
          </a:p>
          <a:p>
            <a:pPr marL="60325" indent="-60325" eaLnBrk="1" hangingPunct="1">
              <a:buFont typeface="Wingdings 2" pitchFamily="18" charset="2"/>
              <a:buNone/>
            </a:pPr>
            <a:r>
              <a:rPr lang="en-US" sz="2800" dirty="0" smtClean="0"/>
              <a:t> 	Q = </a:t>
            </a:r>
            <a:r>
              <a:rPr lang="en-US" sz="2800" dirty="0" err="1" smtClean="0"/>
              <a:t>m</a:t>
            </a:r>
            <a:r>
              <a:rPr lang="en-US" sz="2800" dirty="0" err="1" smtClean="0">
                <a:sym typeface="Symbol" pitchFamily="18" charset="2"/>
              </a:rPr>
              <a:t></a:t>
            </a:r>
            <a:r>
              <a:rPr lang="en-US" sz="2800" dirty="0" err="1" smtClean="0"/>
              <a:t>c</a:t>
            </a:r>
            <a:r>
              <a:rPr lang="en-US" sz="2800" dirty="0" smtClean="0"/>
              <a:t> </a:t>
            </a:r>
            <a:r>
              <a:rPr lang="en-US" sz="2800" dirty="0" err="1" smtClean="0"/>
              <a:t>dt</a:t>
            </a:r>
            <a:r>
              <a:rPr lang="en-US" sz="2800" dirty="0" smtClean="0"/>
              <a:t> 				……..(2.4) </a:t>
            </a:r>
          </a:p>
          <a:p>
            <a:pPr marL="60325" indent="-60325" eaLnBrk="1" hangingPunct="1">
              <a:buFont typeface="Wingdings 2" pitchFamily="18" charset="2"/>
              <a:buNone/>
            </a:pPr>
            <a:r>
              <a:rPr lang="en-US" sz="2800" dirty="0" err="1" smtClean="0"/>
              <a:t>Kapasitas</a:t>
            </a:r>
            <a:r>
              <a:rPr lang="en-US" sz="2800" dirty="0" smtClean="0"/>
              <a:t> </a:t>
            </a:r>
            <a:r>
              <a:rPr lang="en-US" sz="2800" dirty="0" err="1" smtClean="0"/>
              <a:t>panas</a:t>
            </a:r>
            <a:r>
              <a:rPr lang="en-US" sz="2800" dirty="0" smtClean="0"/>
              <a:t> </a:t>
            </a:r>
            <a:r>
              <a:rPr lang="en-US" sz="2800" dirty="0" err="1" smtClean="0"/>
              <a:t>jenis</a:t>
            </a:r>
            <a:r>
              <a:rPr lang="en-US" sz="2800" dirty="0" smtClean="0"/>
              <a:t> </a:t>
            </a:r>
            <a:r>
              <a:rPr lang="en-US" sz="2800" dirty="0" err="1" smtClean="0"/>
              <a:t>tiap</a:t>
            </a:r>
            <a:r>
              <a:rPr lang="en-US" sz="2800" dirty="0" smtClean="0"/>
              <a:t> </a:t>
            </a:r>
            <a:r>
              <a:rPr lang="en-US" sz="2800" dirty="0" err="1" smtClean="0"/>
              <a:t>bahan</a:t>
            </a:r>
            <a:r>
              <a:rPr lang="en-US" sz="2800" dirty="0" smtClean="0"/>
              <a:t> </a:t>
            </a:r>
            <a:r>
              <a:rPr lang="en-US" sz="2800" dirty="0" err="1" smtClean="0"/>
              <a:t>berubah</a:t>
            </a:r>
            <a:r>
              <a:rPr lang="en-US" sz="2800" dirty="0" smtClean="0"/>
              <a:t> </a:t>
            </a:r>
            <a:r>
              <a:rPr lang="en-US" sz="2800" dirty="0" err="1" smtClean="0"/>
              <a:t>akibat</a:t>
            </a:r>
            <a:r>
              <a:rPr lang="en-US" sz="2800" dirty="0" smtClean="0"/>
              <a:t> </a:t>
            </a:r>
            <a:r>
              <a:rPr lang="en-US" sz="2800" dirty="0" err="1" smtClean="0"/>
              <a:t>suhu</a:t>
            </a:r>
            <a:r>
              <a:rPr lang="en-US" sz="2800" dirty="0" smtClean="0"/>
              <a:t> </a:t>
            </a:r>
            <a:r>
              <a:rPr lang="en-US" sz="2800" dirty="0" err="1" smtClean="0"/>
              <a:t>atau</a:t>
            </a:r>
            <a:r>
              <a:rPr lang="en-US" sz="2800" dirty="0" smtClean="0"/>
              <a:t> c </a:t>
            </a:r>
            <a:r>
              <a:rPr lang="en-US" sz="2800" dirty="0" err="1" smtClean="0"/>
              <a:t>merupakan</a:t>
            </a:r>
            <a:r>
              <a:rPr lang="en-US" sz="2800" dirty="0" smtClean="0"/>
              <a:t> </a:t>
            </a:r>
            <a:r>
              <a:rPr lang="en-US" sz="2800" dirty="0" err="1" smtClean="0"/>
              <a:t>fungsi</a:t>
            </a:r>
            <a:r>
              <a:rPr lang="en-US" sz="2800" dirty="0" smtClean="0"/>
              <a:t> T. </a:t>
            </a:r>
            <a:r>
              <a:rPr lang="en-US" sz="2800" dirty="0" err="1" smtClean="0"/>
              <a:t>Dalam</a:t>
            </a:r>
            <a:r>
              <a:rPr lang="en-US" sz="2800" dirty="0" smtClean="0"/>
              <a:t> </a:t>
            </a:r>
            <a:r>
              <a:rPr lang="en-US" sz="2800" dirty="0" err="1" smtClean="0"/>
              <a:t>daerah</a:t>
            </a:r>
            <a:r>
              <a:rPr lang="en-US" sz="2800" dirty="0" smtClean="0"/>
              <a:t> </a:t>
            </a:r>
            <a:r>
              <a:rPr lang="en-US" sz="2800" dirty="0" err="1" smtClean="0"/>
              <a:t>suhu</a:t>
            </a:r>
            <a:r>
              <a:rPr lang="en-US" sz="2800" dirty="0" smtClean="0"/>
              <a:t> </a:t>
            </a:r>
            <a:r>
              <a:rPr lang="en-US" sz="2800" dirty="0" err="1" smtClean="0"/>
              <a:t>dimana</a:t>
            </a:r>
            <a:r>
              <a:rPr lang="en-US" sz="2800" dirty="0" smtClean="0"/>
              <a:t> c </a:t>
            </a:r>
            <a:r>
              <a:rPr lang="en-US" sz="2800" dirty="0" err="1" smtClean="0"/>
              <a:t>dapat</a:t>
            </a:r>
            <a:r>
              <a:rPr lang="en-US" sz="2800" dirty="0" smtClean="0"/>
              <a:t> </a:t>
            </a:r>
            <a:r>
              <a:rPr lang="en-US" sz="2800" dirty="0" err="1" smtClean="0"/>
              <a:t>dianggap</a:t>
            </a:r>
            <a:r>
              <a:rPr lang="en-US" sz="2800" dirty="0" smtClean="0"/>
              <a:t> </a:t>
            </a:r>
            <a:r>
              <a:rPr lang="en-US" sz="2800" dirty="0" err="1" smtClean="0"/>
              <a:t>konstan</a:t>
            </a:r>
            <a:r>
              <a:rPr lang="en-US" sz="2800" dirty="0" smtClean="0"/>
              <a:t>, </a:t>
            </a:r>
            <a:r>
              <a:rPr lang="en-US" sz="2800" dirty="0" err="1" smtClean="0"/>
              <a:t>persamaan</a:t>
            </a:r>
            <a:r>
              <a:rPr lang="en-US" sz="2800" dirty="0" smtClean="0"/>
              <a:t> (</a:t>
            </a:r>
            <a:r>
              <a:rPr lang="id-ID" sz="2800" dirty="0" smtClean="0"/>
              <a:t>2</a:t>
            </a:r>
            <a:r>
              <a:rPr lang="en-US" sz="2800" dirty="0" smtClean="0"/>
              <a:t>.</a:t>
            </a:r>
            <a:r>
              <a:rPr lang="id-ID" sz="2800" dirty="0" smtClean="0"/>
              <a:t>4</a:t>
            </a:r>
            <a:r>
              <a:rPr lang="en-US" sz="2800" dirty="0" smtClean="0"/>
              <a:t>) </a:t>
            </a:r>
            <a:r>
              <a:rPr lang="en-US" sz="2800" dirty="0" err="1" smtClean="0"/>
              <a:t>menjadi</a:t>
            </a:r>
            <a:r>
              <a:rPr lang="en-US" sz="2800" dirty="0" smtClean="0"/>
              <a:t> : </a:t>
            </a:r>
          </a:p>
          <a:p>
            <a:pPr marL="60325" indent="-60325" eaLnBrk="1" hangingPunct="1">
              <a:buFont typeface="Wingdings 2" pitchFamily="18" charset="2"/>
              <a:buNone/>
            </a:pPr>
            <a:r>
              <a:rPr lang="en-US" sz="2800" dirty="0" smtClean="0"/>
              <a:t>		Q = mc (T</a:t>
            </a:r>
            <a:r>
              <a:rPr lang="en-US" sz="2800" baseline="-25000" dirty="0" smtClean="0"/>
              <a:t>2 </a:t>
            </a:r>
            <a:r>
              <a:rPr lang="en-US" sz="2800" dirty="0" smtClean="0"/>
              <a:t>- T</a:t>
            </a:r>
            <a:r>
              <a:rPr lang="en-US" sz="2800" baseline="-25000" dirty="0" smtClean="0"/>
              <a:t>1</a:t>
            </a:r>
            <a:r>
              <a:rPr lang="en-US" sz="2800" dirty="0" smtClean="0"/>
              <a:t>)				…...(2.5) </a:t>
            </a:r>
          </a:p>
          <a:p>
            <a:pPr marL="60325" indent="-60325" eaLnBrk="1" hangingPunct="1">
              <a:buFont typeface="Wingdings 2" pitchFamily="18" charset="2"/>
              <a:buNone/>
            </a:pPr>
            <a:endParaRPr lang="en-US" sz="2800" dirty="0" smtClean="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685800"/>
            <a:ext cx="8077200" cy="61722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75438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6"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400" y="63246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itle 1"/>
          <p:cNvSpPr txBox="1">
            <a:spLocks/>
          </p:cNvSpPr>
          <p:nvPr/>
        </p:nvSpPr>
        <p:spPr bwMode="auto">
          <a:xfrm>
            <a:off x="457200" y="701675"/>
            <a:ext cx="74676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effectLst/>
                <a:uLnTx/>
                <a:uFillTx/>
                <a:latin typeface="+mj-lt"/>
                <a:ea typeface="+mj-ea"/>
                <a:cs typeface="+mj-cs"/>
              </a:rPr>
              <a:t>PANAS LATEN</a:t>
            </a:r>
            <a:endParaRPr kumimoji="0" lang="en-US" sz="2800" b="0" i="0" u="none" strike="noStrike" kern="1200" cap="none" spc="0" normalizeH="0" baseline="0" noProof="0" dirty="0">
              <a:ln>
                <a:noFill/>
              </a:ln>
              <a:effectLst/>
              <a:uLnTx/>
              <a:uFillTx/>
              <a:latin typeface="+mj-lt"/>
              <a:ea typeface="+mj-ea"/>
              <a:cs typeface="+mj-cs"/>
            </a:endParaRPr>
          </a:p>
        </p:txBody>
      </p:sp>
      <p:sp>
        <p:nvSpPr>
          <p:cNvPr id="18" name="Content Placeholder 2"/>
          <p:cNvSpPr>
            <a:spLocks noGrp="1"/>
          </p:cNvSpPr>
          <p:nvPr>
            <p:ph idx="1"/>
          </p:nvPr>
        </p:nvSpPr>
        <p:spPr>
          <a:xfrm>
            <a:off x="381000" y="1447800"/>
            <a:ext cx="7772400" cy="5410200"/>
          </a:xfrm>
        </p:spPr>
        <p:txBody>
          <a:bodyPr/>
          <a:lstStyle/>
          <a:p>
            <a:pPr marL="0" indent="0" eaLnBrk="1" hangingPunct="1">
              <a:buFont typeface="Wingdings 2" pitchFamily="18" charset="2"/>
              <a:buNone/>
              <a:defRPr/>
            </a:pPr>
            <a:r>
              <a:rPr lang="en-US" sz="2400" dirty="0" err="1" smtClean="0"/>
              <a:t>Pada</a:t>
            </a:r>
            <a:r>
              <a:rPr lang="en-US" sz="2400" dirty="0" smtClean="0"/>
              <a:t> </a:t>
            </a:r>
            <a:r>
              <a:rPr lang="en-US" sz="2400" dirty="0" err="1" smtClean="0"/>
              <a:t>peristiwa</a:t>
            </a:r>
            <a:r>
              <a:rPr lang="en-US" sz="2400" dirty="0" smtClean="0"/>
              <a:t> </a:t>
            </a:r>
            <a:r>
              <a:rPr lang="en-US" sz="2400" dirty="0" err="1" smtClean="0"/>
              <a:t>melebur</a:t>
            </a:r>
            <a:r>
              <a:rPr lang="en-US" sz="2400" dirty="0" smtClean="0"/>
              <a:t> </a:t>
            </a:r>
            <a:r>
              <a:rPr lang="en-US" sz="2400" dirty="0" err="1" smtClean="0"/>
              <a:t>atau</a:t>
            </a:r>
            <a:r>
              <a:rPr lang="en-US" sz="2400" dirty="0" smtClean="0"/>
              <a:t> </a:t>
            </a:r>
            <a:r>
              <a:rPr lang="en-US" sz="2400" dirty="0" err="1" smtClean="0"/>
              <a:t>meleleh</a:t>
            </a:r>
            <a:r>
              <a:rPr lang="en-US" sz="2400" dirty="0" smtClean="0"/>
              <a:t>, </a:t>
            </a:r>
            <a:r>
              <a:rPr lang="en-US" sz="2400" dirty="0" err="1" smtClean="0"/>
              <a:t>panas</a:t>
            </a:r>
            <a:r>
              <a:rPr lang="en-US" sz="2400" dirty="0" smtClean="0"/>
              <a:t> </a:t>
            </a:r>
            <a:r>
              <a:rPr lang="en-US" sz="2400" dirty="0" err="1" smtClean="0"/>
              <a:t>diserap</a:t>
            </a:r>
            <a:r>
              <a:rPr lang="en-US" sz="2400" dirty="0" smtClean="0"/>
              <a:t> </a:t>
            </a:r>
            <a:r>
              <a:rPr lang="en-US" sz="2400" dirty="0" err="1" smtClean="0"/>
              <a:t>atau</a:t>
            </a:r>
            <a:r>
              <a:rPr lang="en-US" sz="2400" dirty="0" smtClean="0"/>
              <a:t> </a:t>
            </a:r>
            <a:r>
              <a:rPr lang="en-US" sz="2400" dirty="0" err="1" smtClean="0"/>
              <a:t>dikeluarkan</a:t>
            </a:r>
            <a:r>
              <a:rPr lang="en-US" sz="2400" dirty="0" smtClean="0"/>
              <a:t> </a:t>
            </a:r>
            <a:r>
              <a:rPr lang="en-US" sz="2400" dirty="0" err="1" smtClean="0"/>
              <a:t>oleh</a:t>
            </a:r>
            <a:r>
              <a:rPr lang="en-US" sz="2400" dirty="0" smtClean="0"/>
              <a:t> </a:t>
            </a:r>
            <a:r>
              <a:rPr lang="en-US" sz="2400" dirty="0" err="1" smtClean="0"/>
              <a:t>benda</a:t>
            </a:r>
            <a:r>
              <a:rPr lang="en-US" sz="2400" dirty="0" smtClean="0"/>
              <a:t> yang </a:t>
            </a:r>
            <a:r>
              <a:rPr lang="en-US" sz="2400" dirty="0" err="1" smtClean="0"/>
              <a:t>mengalami</a:t>
            </a:r>
            <a:r>
              <a:rPr lang="en-US" sz="2400" dirty="0" smtClean="0"/>
              <a:t> </a:t>
            </a:r>
            <a:r>
              <a:rPr lang="en-US" sz="2400" dirty="0" err="1" smtClean="0"/>
              <a:t>perubahan</a:t>
            </a:r>
            <a:r>
              <a:rPr lang="en-US" sz="2400" dirty="0" smtClean="0"/>
              <a:t> </a:t>
            </a:r>
            <a:r>
              <a:rPr lang="en-US" sz="2400" dirty="0" err="1" smtClean="0"/>
              <a:t>fasa</a:t>
            </a:r>
            <a:r>
              <a:rPr lang="en-US" sz="2400" dirty="0" smtClean="0"/>
              <a:t> </a:t>
            </a:r>
            <a:r>
              <a:rPr lang="en-US" sz="2400" dirty="0" err="1" smtClean="0"/>
              <a:t>tersebut</a:t>
            </a:r>
            <a:r>
              <a:rPr lang="en-US" sz="2400" dirty="0" smtClean="0"/>
              <a:t>, </a:t>
            </a:r>
            <a:r>
              <a:rPr lang="en-US" sz="2400" dirty="0" err="1" smtClean="0"/>
              <a:t>demikian</a:t>
            </a:r>
            <a:r>
              <a:rPr lang="en-US" sz="2400" dirty="0" smtClean="0"/>
              <a:t> </a:t>
            </a:r>
            <a:r>
              <a:rPr lang="en-US" sz="2400" dirty="0" err="1" smtClean="0"/>
              <a:t>juga</a:t>
            </a:r>
            <a:r>
              <a:rPr lang="en-US" sz="2400" dirty="0" smtClean="0"/>
              <a:t> </a:t>
            </a:r>
            <a:r>
              <a:rPr lang="en-US" sz="2400" dirty="0" err="1" smtClean="0"/>
              <a:t>pada</a:t>
            </a:r>
            <a:r>
              <a:rPr lang="en-US" sz="2400" dirty="0" smtClean="0"/>
              <a:t> </a:t>
            </a:r>
            <a:r>
              <a:rPr lang="en-US" sz="2400" dirty="0" err="1" smtClean="0"/>
              <a:t>peristiwa</a:t>
            </a:r>
            <a:r>
              <a:rPr lang="en-US" sz="2400" dirty="0" smtClean="0"/>
              <a:t> </a:t>
            </a:r>
            <a:r>
              <a:rPr lang="en-US" sz="2400" dirty="0" err="1" smtClean="0"/>
              <a:t>mendidih</a:t>
            </a:r>
            <a:r>
              <a:rPr lang="en-US" sz="2400" dirty="0" smtClean="0"/>
              <a:t>, </a:t>
            </a:r>
            <a:r>
              <a:rPr lang="en-US" sz="2400" dirty="0" err="1" smtClean="0"/>
              <a:t>mengembun</a:t>
            </a:r>
            <a:r>
              <a:rPr lang="en-US" sz="2400" dirty="0" smtClean="0"/>
              <a:t> </a:t>
            </a:r>
            <a:r>
              <a:rPr lang="en-US" sz="2400" dirty="0" err="1" smtClean="0"/>
              <a:t>dan</a:t>
            </a:r>
            <a:r>
              <a:rPr lang="en-US" sz="2400" dirty="0" smtClean="0"/>
              <a:t> </a:t>
            </a:r>
            <a:r>
              <a:rPr lang="en-US" sz="2400" dirty="0" err="1" smtClean="0"/>
              <a:t>sublemasi</a:t>
            </a:r>
            <a:r>
              <a:rPr lang="en-US" sz="2400" dirty="0" smtClean="0"/>
              <a:t>.</a:t>
            </a:r>
          </a:p>
          <a:p>
            <a:pPr marL="0" indent="0" eaLnBrk="1" hangingPunct="1">
              <a:buFont typeface="Wingdings 2" pitchFamily="18" charset="2"/>
              <a:buNone/>
              <a:defRPr/>
            </a:pPr>
            <a:r>
              <a:rPr lang="en-US" sz="2400" dirty="0" err="1" smtClean="0"/>
              <a:t>Banyaknya</a:t>
            </a:r>
            <a:r>
              <a:rPr lang="en-US" sz="2400" dirty="0" smtClean="0"/>
              <a:t> </a:t>
            </a:r>
            <a:r>
              <a:rPr lang="en-US" sz="2400" dirty="0" err="1" smtClean="0"/>
              <a:t>panas</a:t>
            </a:r>
            <a:r>
              <a:rPr lang="en-US" sz="2400" dirty="0" smtClean="0"/>
              <a:t> </a:t>
            </a:r>
            <a:r>
              <a:rPr lang="en-US" sz="2400" dirty="0" err="1" smtClean="0"/>
              <a:t>persatuan</a:t>
            </a:r>
            <a:r>
              <a:rPr lang="en-US" sz="2400" dirty="0" smtClean="0"/>
              <a:t> </a:t>
            </a:r>
            <a:r>
              <a:rPr lang="en-US" sz="2400" dirty="0" err="1" smtClean="0"/>
              <a:t>massa</a:t>
            </a:r>
            <a:r>
              <a:rPr lang="en-US" sz="2400" dirty="0" smtClean="0"/>
              <a:t> </a:t>
            </a:r>
            <a:r>
              <a:rPr lang="en-US" sz="2400" dirty="0" err="1" smtClean="0"/>
              <a:t>benda</a:t>
            </a:r>
            <a:r>
              <a:rPr lang="en-US" sz="2400" dirty="0" smtClean="0"/>
              <a:t> </a:t>
            </a:r>
            <a:r>
              <a:rPr lang="en-US" sz="2400" dirty="0" err="1" smtClean="0"/>
              <a:t>pada</a:t>
            </a:r>
            <a:r>
              <a:rPr lang="en-US" sz="2400" dirty="0" smtClean="0"/>
              <a:t> </a:t>
            </a:r>
            <a:r>
              <a:rPr lang="en-US" sz="2400" dirty="0" err="1" smtClean="0"/>
              <a:t>waktu</a:t>
            </a:r>
            <a:r>
              <a:rPr lang="en-US" sz="2400" dirty="0" smtClean="0"/>
              <a:t> </a:t>
            </a:r>
            <a:r>
              <a:rPr lang="en-US" sz="2400" dirty="0" err="1" smtClean="0"/>
              <a:t>terjadi</a:t>
            </a:r>
            <a:r>
              <a:rPr lang="en-US" sz="2400" dirty="0" smtClean="0"/>
              <a:t> </a:t>
            </a:r>
            <a:r>
              <a:rPr lang="en-US" sz="2400" dirty="0" err="1" smtClean="0"/>
              <a:t>perubahan</a:t>
            </a:r>
            <a:r>
              <a:rPr lang="en-US" sz="2400" dirty="0" smtClean="0"/>
              <a:t> </a:t>
            </a:r>
            <a:r>
              <a:rPr lang="id-ID" sz="2400" dirty="0" smtClean="0"/>
              <a:t>f</a:t>
            </a:r>
            <a:r>
              <a:rPr lang="en-US" sz="2400" dirty="0" err="1" smtClean="0"/>
              <a:t>asa</a:t>
            </a:r>
            <a:r>
              <a:rPr lang="en-US" sz="2400" dirty="0" smtClean="0"/>
              <a:t> </a:t>
            </a:r>
            <a:r>
              <a:rPr lang="en-US" sz="2400" dirty="0" err="1" smtClean="0"/>
              <a:t>disebut</a:t>
            </a:r>
            <a:r>
              <a:rPr lang="en-US" sz="2400" dirty="0" smtClean="0"/>
              <a:t> </a:t>
            </a:r>
            <a:r>
              <a:rPr lang="en-US" sz="2400" dirty="0" err="1" smtClean="0"/>
              <a:t>panas</a:t>
            </a:r>
            <a:r>
              <a:rPr lang="en-US" sz="2400" dirty="0" smtClean="0"/>
              <a:t> </a:t>
            </a:r>
            <a:r>
              <a:rPr lang="en-US" sz="2400" dirty="0" err="1" smtClean="0"/>
              <a:t>Laten</a:t>
            </a:r>
            <a:r>
              <a:rPr lang="en-US" sz="2400" dirty="0" smtClean="0"/>
              <a:t> (L).</a:t>
            </a:r>
          </a:p>
          <a:p>
            <a:pPr marL="0" indent="0" eaLnBrk="1" hangingPunct="1">
              <a:buFont typeface="Wingdings 2" pitchFamily="18" charset="2"/>
              <a:buNone/>
              <a:defRPr/>
            </a:pPr>
            <a:r>
              <a:rPr lang="en-US" sz="2400" dirty="0" err="1" smtClean="0"/>
              <a:t>Secara</a:t>
            </a:r>
            <a:r>
              <a:rPr lang="en-US" sz="2400" dirty="0" smtClean="0"/>
              <a:t> </a:t>
            </a:r>
            <a:r>
              <a:rPr lang="en-US" sz="2400" dirty="0" err="1" smtClean="0"/>
              <a:t>matematik</a:t>
            </a:r>
            <a:r>
              <a:rPr lang="en-US" sz="2400" dirty="0" smtClean="0"/>
              <a:t> </a:t>
            </a:r>
            <a:r>
              <a:rPr lang="en-US" sz="2400" dirty="0" err="1" smtClean="0"/>
              <a:t>ditulis</a:t>
            </a:r>
            <a:r>
              <a:rPr lang="en-US" sz="2400" dirty="0" smtClean="0"/>
              <a:t> : </a:t>
            </a:r>
            <a:endParaRPr lang="id-ID" sz="2400" dirty="0" smtClean="0"/>
          </a:p>
          <a:p>
            <a:pPr marL="0" indent="0" eaLnBrk="1" hangingPunct="1">
              <a:buFont typeface="Wingdings 2" pitchFamily="18" charset="2"/>
              <a:buNone/>
              <a:defRPr/>
            </a:pPr>
            <a:r>
              <a:rPr lang="en-US" sz="2400" dirty="0" smtClean="0"/>
              <a:t>	Q  =  </a:t>
            </a:r>
            <a:r>
              <a:rPr lang="en-US" sz="2400" dirty="0" err="1" smtClean="0"/>
              <a:t>mL</a:t>
            </a:r>
            <a:r>
              <a:rPr lang="en-US" sz="2400" dirty="0" smtClean="0"/>
              <a:t>				……....(2.6) </a:t>
            </a:r>
          </a:p>
          <a:p>
            <a:pPr marL="0" indent="0" eaLnBrk="1" hangingPunct="1">
              <a:buFont typeface="Wingdings 2" pitchFamily="18" charset="2"/>
              <a:buNone/>
              <a:defRPr/>
            </a:pPr>
            <a:r>
              <a:rPr lang="en-US" sz="2400" dirty="0" err="1" smtClean="0"/>
              <a:t>dengan</a:t>
            </a:r>
            <a:r>
              <a:rPr lang="en-US" sz="2400" dirty="0" smtClean="0"/>
              <a:t> :</a:t>
            </a:r>
          </a:p>
          <a:p>
            <a:pPr marL="0" indent="0" eaLnBrk="1" hangingPunct="1">
              <a:buFont typeface="Wingdings 2" pitchFamily="18" charset="2"/>
              <a:buNone/>
              <a:defRPr/>
            </a:pPr>
            <a:r>
              <a:rPr lang="en-US" sz="2400" dirty="0" smtClean="0"/>
              <a:t>Q  = </a:t>
            </a:r>
            <a:r>
              <a:rPr lang="en-US" sz="2400" dirty="0" err="1" smtClean="0"/>
              <a:t>panas</a:t>
            </a:r>
            <a:r>
              <a:rPr lang="en-US" sz="2400" dirty="0" smtClean="0"/>
              <a:t> yang </a:t>
            </a:r>
            <a:r>
              <a:rPr lang="en-US" sz="2400" dirty="0" err="1" smtClean="0"/>
              <a:t>diserap</a:t>
            </a:r>
            <a:r>
              <a:rPr lang="en-US" sz="2400" dirty="0" smtClean="0"/>
              <a:t> / </a:t>
            </a:r>
            <a:r>
              <a:rPr lang="en-US" sz="2400" dirty="0" err="1" smtClean="0"/>
              <a:t>dikeluarkan</a:t>
            </a:r>
            <a:r>
              <a:rPr lang="en-US" sz="2400" dirty="0" smtClean="0"/>
              <a:t> </a:t>
            </a:r>
            <a:r>
              <a:rPr lang="en-US" sz="2400" dirty="0" err="1" smtClean="0"/>
              <a:t>pada</a:t>
            </a:r>
            <a:r>
              <a:rPr lang="en-US" sz="2400" dirty="0" smtClean="0"/>
              <a:t> </a:t>
            </a:r>
            <a:r>
              <a:rPr lang="en-US" sz="2400" dirty="0" err="1" smtClean="0"/>
              <a:t>perubahan</a:t>
            </a:r>
            <a:r>
              <a:rPr lang="en-US" sz="2400" dirty="0" smtClean="0"/>
              <a:t> </a:t>
            </a:r>
            <a:r>
              <a:rPr lang="en-US" sz="2400" dirty="0" err="1" smtClean="0"/>
              <a:t>fasa</a:t>
            </a:r>
            <a:r>
              <a:rPr lang="en-US" sz="2400" dirty="0" smtClean="0"/>
              <a:t> </a:t>
            </a:r>
          </a:p>
          <a:p>
            <a:pPr marL="0" lvl="2" indent="0" eaLnBrk="1" hangingPunct="1">
              <a:buFont typeface="Wingdings 2" pitchFamily="18" charset="2"/>
              <a:buNone/>
              <a:defRPr/>
            </a:pPr>
            <a:r>
              <a:rPr lang="en-US" dirty="0" smtClean="0"/>
              <a:t>m = </a:t>
            </a:r>
            <a:r>
              <a:rPr lang="en-US" dirty="0" err="1" smtClean="0"/>
              <a:t>massa</a:t>
            </a:r>
            <a:r>
              <a:rPr lang="en-US" dirty="0" smtClean="0"/>
              <a:t> </a:t>
            </a:r>
            <a:r>
              <a:rPr lang="en-US" dirty="0" err="1" smtClean="0"/>
              <a:t>benda</a:t>
            </a:r>
            <a:r>
              <a:rPr lang="en-US" dirty="0" smtClean="0"/>
              <a:t> </a:t>
            </a:r>
          </a:p>
          <a:p>
            <a:pPr marL="0" indent="0" eaLnBrk="1" hangingPunct="1">
              <a:buFont typeface="Wingdings 2" pitchFamily="18" charset="2"/>
              <a:buNone/>
              <a:defRPr/>
            </a:pPr>
            <a:r>
              <a:rPr lang="en-US" sz="2400" dirty="0" smtClean="0"/>
              <a:t>L  = </a:t>
            </a:r>
            <a:r>
              <a:rPr lang="en-US" sz="2400" dirty="0" err="1" smtClean="0"/>
              <a:t>panas</a:t>
            </a:r>
            <a:r>
              <a:rPr lang="en-US" sz="2400" dirty="0" smtClean="0"/>
              <a:t> </a:t>
            </a:r>
            <a:r>
              <a:rPr lang="en-US" sz="2400" dirty="0" err="1" smtClean="0"/>
              <a:t>Laten</a:t>
            </a:r>
            <a:endParaRPr lang="en-US" sz="2400" dirty="0" smtClean="0"/>
          </a:p>
          <a:p>
            <a:pPr eaLnBrk="1" hangingPunct="1">
              <a:defRPr/>
            </a:pPr>
            <a:endParaRPr lang="en-US" sz="2400" dirty="0" smtClean="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685800"/>
            <a:ext cx="8077200" cy="61722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75438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6"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400" y="63246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itle 1"/>
          <p:cNvSpPr txBox="1">
            <a:spLocks/>
          </p:cNvSpPr>
          <p:nvPr/>
        </p:nvSpPr>
        <p:spPr bwMode="auto">
          <a:xfrm>
            <a:off x="228600" y="838200"/>
            <a:ext cx="3733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KALORIMETER</a:t>
            </a:r>
            <a:endParaRPr kumimoji="0" lang="en-US" sz="4400" b="0" i="0" u="none" strike="noStrike" kern="1200" cap="none" spc="0" normalizeH="0" baseline="0" noProof="0" dirty="0">
              <a:ln>
                <a:noFill/>
              </a:ln>
              <a:effectLst/>
              <a:uLnTx/>
              <a:uFillTx/>
              <a:latin typeface="+mj-lt"/>
              <a:ea typeface="+mj-ea"/>
              <a:cs typeface="+mj-cs"/>
            </a:endParaRPr>
          </a:p>
        </p:txBody>
      </p:sp>
      <p:sp>
        <p:nvSpPr>
          <p:cNvPr id="24" name="Content Placeholder 2"/>
          <p:cNvSpPr>
            <a:spLocks noGrp="1"/>
          </p:cNvSpPr>
          <p:nvPr>
            <p:ph idx="1"/>
          </p:nvPr>
        </p:nvSpPr>
        <p:spPr>
          <a:xfrm>
            <a:off x="381000" y="1295400"/>
            <a:ext cx="7696200" cy="1219200"/>
          </a:xfrm>
        </p:spPr>
        <p:txBody>
          <a:bodyPr/>
          <a:lstStyle/>
          <a:p>
            <a:pPr marL="0" indent="0" eaLnBrk="1" hangingPunct="1">
              <a:buFont typeface="Wingdings 2" pitchFamily="18" charset="2"/>
              <a:buNone/>
              <a:defRPr/>
            </a:pPr>
            <a:r>
              <a:rPr lang="en-US" sz="2400" dirty="0" err="1" smtClean="0"/>
              <a:t>Kalorimeter</a:t>
            </a:r>
            <a:r>
              <a:rPr lang="en-US" sz="2400" dirty="0" smtClean="0"/>
              <a:t> </a:t>
            </a:r>
            <a:r>
              <a:rPr lang="en-US" sz="2400" dirty="0" err="1" smtClean="0"/>
              <a:t>adalah</a:t>
            </a:r>
            <a:r>
              <a:rPr lang="en-US" sz="2400" dirty="0" smtClean="0"/>
              <a:t> </a:t>
            </a:r>
            <a:r>
              <a:rPr lang="en-US" sz="2400" dirty="0" err="1" smtClean="0"/>
              <a:t>alat</a:t>
            </a:r>
            <a:r>
              <a:rPr lang="en-US" sz="2400" dirty="0" smtClean="0"/>
              <a:t> yang </a:t>
            </a:r>
            <a:r>
              <a:rPr lang="en-US" sz="2400" dirty="0" err="1" smtClean="0"/>
              <a:t>digunakan</a:t>
            </a:r>
            <a:r>
              <a:rPr lang="en-US" sz="2400" dirty="0" smtClean="0"/>
              <a:t> </a:t>
            </a:r>
            <a:r>
              <a:rPr lang="en-US" sz="2400" dirty="0" err="1" smtClean="0"/>
              <a:t>untuk</a:t>
            </a:r>
            <a:r>
              <a:rPr lang="en-US" sz="2400" dirty="0" smtClean="0"/>
              <a:t> </a:t>
            </a:r>
            <a:r>
              <a:rPr lang="en-US" sz="2400" dirty="0" err="1" smtClean="0"/>
              <a:t>menentukan</a:t>
            </a:r>
            <a:r>
              <a:rPr lang="en-US" sz="2400" dirty="0" smtClean="0"/>
              <a:t> </a:t>
            </a:r>
            <a:r>
              <a:rPr lang="en-US" sz="2400" dirty="0" err="1" smtClean="0"/>
              <a:t>besarnya</a:t>
            </a:r>
            <a:r>
              <a:rPr lang="en-US" sz="2400" dirty="0" smtClean="0"/>
              <a:t> </a:t>
            </a:r>
            <a:r>
              <a:rPr lang="en-US" sz="2400" dirty="0" err="1" smtClean="0"/>
              <a:t>kapasitas</a:t>
            </a:r>
            <a:r>
              <a:rPr lang="en-US" sz="2400" dirty="0" smtClean="0"/>
              <a:t> </a:t>
            </a:r>
            <a:r>
              <a:rPr lang="en-US" sz="2400" dirty="0" err="1" smtClean="0"/>
              <a:t>panas</a:t>
            </a:r>
            <a:r>
              <a:rPr lang="en-US" sz="2400" dirty="0" smtClean="0"/>
              <a:t> </a:t>
            </a:r>
            <a:r>
              <a:rPr lang="en-US" sz="2400" dirty="0" err="1" smtClean="0"/>
              <a:t>suatu</a:t>
            </a:r>
            <a:r>
              <a:rPr lang="en-US" sz="2400" dirty="0" smtClean="0"/>
              <a:t> </a:t>
            </a:r>
            <a:r>
              <a:rPr lang="en-US" sz="2400" dirty="0" err="1" smtClean="0"/>
              <a:t>zat</a:t>
            </a:r>
            <a:r>
              <a:rPr lang="en-US" sz="2400" dirty="0" smtClean="0"/>
              <a:t>. </a:t>
            </a:r>
          </a:p>
          <a:p>
            <a:pPr eaLnBrk="1" hangingPunct="1">
              <a:buFont typeface="Wingdings 2" pitchFamily="18" charset="2"/>
              <a:buNone/>
              <a:defRPr/>
            </a:pPr>
            <a:r>
              <a:rPr lang="en-US" sz="2400" dirty="0" err="1" smtClean="0"/>
              <a:t>Macam</a:t>
            </a:r>
            <a:r>
              <a:rPr lang="en-US" sz="2400" dirty="0" smtClean="0"/>
              <a:t> </a:t>
            </a:r>
            <a:r>
              <a:rPr lang="en-US" sz="2400" dirty="0" err="1" smtClean="0"/>
              <a:t>kalorimeter</a:t>
            </a:r>
            <a:r>
              <a:rPr lang="en-US" sz="2400" dirty="0" smtClean="0"/>
              <a:t> :</a:t>
            </a:r>
            <a:endParaRPr lang="en-US" sz="2400" dirty="0"/>
          </a:p>
        </p:txBody>
      </p:sp>
      <p:pic>
        <p:nvPicPr>
          <p:cNvPr id="25" name="Picture 2" descr="gbr810"/>
          <p:cNvPicPr>
            <a:picLocks noChangeAspect="1" noChangeArrowheads="1"/>
          </p:cNvPicPr>
          <p:nvPr/>
        </p:nvPicPr>
        <p:blipFill>
          <a:blip r:embed="rId8" cstate="print">
            <a:lum bright="-20000" contrast="40000"/>
          </a:blip>
          <a:srcRect/>
          <a:stretch>
            <a:fillRect/>
          </a:stretch>
        </p:blipFill>
        <p:spPr bwMode="auto">
          <a:xfrm>
            <a:off x="304800" y="2667000"/>
            <a:ext cx="2438400" cy="2698750"/>
          </a:xfrm>
          <a:prstGeom prst="rect">
            <a:avLst/>
          </a:prstGeom>
          <a:noFill/>
          <a:ln w="9525">
            <a:noFill/>
            <a:miter lim="800000"/>
            <a:headEnd/>
            <a:tailEnd/>
          </a:ln>
        </p:spPr>
      </p:pic>
      <p:pic>
        <p:nvPicPr>
          <p:cNvPr id="26" name="Picture 3" descr="gbr811"/>
          <p:cNvPicPr>
            <a:picLocks noChangeAspect="1" noChangeArrowheads="1"/>
          </p:cNvPicPr>
          <p:nvPr/>
        </p:nvPicPr>
        <p:blipFill>
          <a:blip r:embed="rId9" cstate="print">
            <a:lum bright="-20000" contrast="40000"/>
          </a:blip>
          <a:srcRect/>
          <a:stretch>
            <a:fillRect/>
          </a:stretch>
        </p:blipFill>
        <p:spPr bwMode="auto">
          <a:xfrm>
            <a:off x="3155950" y="2057400"/>
            <a:ext cx="5073650" cy="2209800"/>
          </a:xfrm>
          <a:prstGeom prst="rect">
            <a:avLst/>
          </a:prstGeom>
          <a:noFill/>
          <a:ln w="9525">
            <a:noFill/>
            <a:miter lim="800000"/>
            <a:headEnd/>
            <a:tailEnd/>
          </a:ln>
        </p:spPr>
      </p:pic>
      <p:sp>
        <p:nvSpPr>
          <p:cNvPr id="29" name="TextBox 5"/>
          <p:cNvSpPr txBox="1">
            <a:spLocks noChangeArrowheads="1"/>
          </p:cNvSpPr>
          <p:nvPr/>
        </p:nvSpPr>
        <p:spPr bwMode="auto">
          <a:xfrm>
            <a:off x="4419600" y="4267200"/>
            <a:ext cx="3090863" cy="400050"/>
          </a:xfrm>
          <a:prstGeom prst="rect">
            <a:avLst/>
          </a:prstGeom>
          <a:noFill/>
          <a:ln w="9525">
            <a:noFill/>
            <a:miter lim="800000"/>
            <a:headEnd/>
            <a:tailEnd/>
          </a:ln>
        </p:spPr>
        <p:txBody>
          <a:bodyPr wrap="none">
            <a:spAutoFit/>
          </a:bodyPr>
          <a:lstStyle/>
          <a:p>
            <a:r>
              <a:rPr lang="en-US" sz="2000" dirty="0" err="1"/>
              <a:t>Kalorimeter</a:t>
            </a:r>
            <a:r>
              <a:rPr lang="en-US" sz="2000" dirty="0"/>
              <a:t> </a:t>
            </a:r>
            <a:r>
              <a:rPr lang="en-US" sz="2000" dirty="0" err="1"/>
              <a:t>arus</a:t>
            </a:r>
            <a:r>
              <a:rPr lang="en-US" sz="2000" dirty="0"/>
              <a:t> </a:t>
            </a:r>
            <a:r>
              <a:rPr lang="en-US" sz="2000" dirty="0" err="1"/>
              <a:t>kontinyu</a:t>
            </a:r>
            <a:endParaRPr lang="en-US" sz="2000" dirty="0"/>
          </a:p>
        </p:txBody>
      </p:sp>
      <p:sp>
        <p:nvSpPr>
          <p:cNvPr id="30" name="TextBox 6"/>
          <p:cNvSpPr txBox="1">
            <a:spLocks noChangeArrowheads="1"/>
          </p:cNvSpPr>
          <p:nvPr/>
        </p:nvSpPr>
        <p:spPr bwMode="auto">
          <a:xfrm>
            <a:off x="347663" y="5410200"/>
            <a:ext cx="2166937" cy="708025"/>
          </a:xfrm>
          <a:prstGeom prst="rect">
            <a:avLst/>
          </a:prstGeom>
          <a:noFill/>
          <a:ln w="9525">
            <a:noFill/>
            <a:miter lim="800000"/>
            <a:headEnd/>
            <a:tailEnd/>
          </a:ln>
        </p:spPr>
        <p:txBody>
          <a:bodyPr wrap="none">
            <a:spAutoFit/>
          </a:bodyPr>
          <a:lstStyle/>
          <a:p>
            <a:r>
              <a:rPr lang="en-US" sz="2000" dirty="0" err="1"/>
              <a:t>Kalorimeter</a:t>
            </a:r>
            <a:r>
              <a:rPr lang="en-US" sz="2000" dirty="0"/>
              <a:t> air</a:t>
            </a:r>
          </a:p>
          <a:p>
            <a:r>
              <a:rPr lang="en-US" sz="2000" dirty="0" err="1"/>
              <a:t>berdinding</a:t>
            </a:r>
            <a:r>
              <a:rPr lang="en-US" sz="2000" dirty="0"/>
              <a:t> </a:t>
            </a:r>
            <a:r>
              <a:rPr lang="en-US" sz="2000" dirty="0" err="1"/>
              <a:t>ganda</a:t>
            </a:r>
            <a:endParaRPr lang="en-US" sz="2000" dirty="0"/>
          </a:p>
        </p:txBody>
      </p:sp>
      <p:pic>
        <p:nvPicPr>
          <p:cNvPr id="33" name="Picture 4" descr="gbr812"/>
          <p:cNvPicPr>
            <a:picLocks noChangeAspect="1" noChangeArrowheads="1"/>
          </p:cNvPicPr>
          <p:nvPr/>
        </p:nvPicPr>
        <p:blipFill>
          <a:blip r:embed="rId10" cstate="print">
            <a:lum bright="-20000" contrast="40000"/>
          </a:blip>
          <a:srcRect/>
          <a:stretch>
            <a:fillRect/>
          </a:stretch>
        </p:blipFill>
        <p:spPr bwMode="auto">
          <a:xfrm>
            <a:off x="2971800" y="4648200"/>
            <a:ext cx="3390900" cy="2181225"/>
          </a:xfrm>
          <a:prstGeom prst="rect">
            <a:avLst/>
          </a:prstGeom>
          <a:noFill/>
          <a:ln w="9525">
            <a:noFill/>
            <a:miter lim="800000"/>
            <a:headEnd/>
            <a:tailEnd/>
          </a:ln>
        </p:spPr>
      </p:pic>
      <p:sp>
        <p:nvSpPr>
          <p:cNvPr id="34" name="TextBox 8"/>
          <p:cNvSpPr txBox="1">
            <a:spLocks noChangeArrowheads="1"/>
          </p:cNvSpPr>
          <p:nvPr/>
        </p:nvSpPr>
        <p:spPr bwMode="auto">
          <a:xfrm>
            <a:off x="6172200" y="5638800"/>
            <a:ext cx="2065338" cy="400050"/>
          </a:xfrm>
          <a:prstGeom prst="rect">
            <a:avLst/>
          </a:prstGeom>
          <a:noFill/>
          <a:ln w="9525">
            <a:noFill/>
            <a:miter lim="800000"/>
            <a:headEnd/>
            <a:tailEnd/>
          </a:ln>
        </p:spPr>
        <p:txBody>
          <a:bodyPr wrap="none">
            <a:spAutoFit/>
          </a:bodyPr>
          <a:lstStyle/>
          <a:p>
            <a:r>
              <a:rPr lang="en-US" sz="2000" dirty="0" err="1"/>
              <a:t>Kalorimeter</a:t>
            </a:r>
            <a:r>
              <a:rPr lang="en-US" sz="2000" dirty="0"/>
              <a:t> </a:t>
            </a:r>
            <a:r>
              <a:rPr lang="en-US" sz="2000" dirty="0" err="1"/>
              <a:t>bom</a:t>
            </a:r>
            <a:endParaRPr lang="en-US" sz="2000"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43" name="Rounded Rectangle 42">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45" name="Rounded Rectangle 44">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46" name="Rounded Rectangle 45"/>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49" name="Isosceles Triangle 48"/>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54" name="Isosceles Triangle 53"/>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57" name="Rounded Rectangle 56">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41" name="Round Diagonal Corner Rectangle 40"/>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ight Arrow 51">
            <a:hlinkClick r:id="rId4" action="ppaction://hlinksldjump"/>
          </p:cNvPr>
          <p:cNvSpPr/>
          <p:nvPr/>
        </p:nvSpPr>
        <p:spPr>
          <a:xfrm>
            <a:off x="44196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ight Arrow 52">
            <a:hlinkClick r:id="rId5" action="ppaction://hlinksldjump"/>
          </p:cNvPr>
          <p:cNvSpPr/>
          <p:nvPr/>
        </p:nvSpPr>
        <p:spPr>
          <a:xfrm rot="10800000">
            <a:off x="37338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042" name="Picture 20" descr="http://png-3.findicons.com/files/icons/1742/ecqlipse_2/128/home.png">
            <a:hlinkClick r:id="rId6" action="ppaction://hlinksldjump"/>
          </p:cNvPr>
          <p:cNvPicPr>
            <a:picLocks noChangeAspect="1" noChangeArrowheads="1"/>
          </p:cNvPicPr>
          <p:nvPr/>
        </p:nvPicPr>
        <p:blipFill>
          <a:blip r:embed="rId7"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Rounded Rectangle 84">
            <a:hlinkClick r:id="rId8"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044" name="Picture 12" descr="http://4.bp.blogspot.com/-VPLqur-gw3A/T1MynDDoE0I/AAAAAAAAAuw/4EWYbA084hY/s1600/lambang-its.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Content Placeholder 2"/>
          <p:cNvSpPr>
            <a:spLocks noGrp="1"/>
          </p:cNvSpPr>
          <p:nvPr>
            <p:ph idx="1"/>
          </p:nvPr>
        </p:nvSpPr>
        <p:spPr>
          <a:xfrm>
            <a:off x="381000" y="1676400"/>
            <a:ext cx="8001000" cy="3733800"/>
          </a:xfrm>
        </p:spPr>
        <p:txBody>
          <a:bodyPr/>
          <a:lstStyle/>
          <a:p>
            <a:pPr marL="0" indent="0" eaLnBrk="1" hangingPunct="1">
              <a:buFont typeface="Wingdings 2" pitchFamily="18" charset="2"/>
              <a:buNone/>
              <a:defRPr/>
            </a:pPr>
            <a:r>
              <a:rPr lang="en-US" sz="2400" b="1" dirty="0" smtClean="0"/>
              <a:t>Cara </a:t>
            </a:r>
            <a:r>
              <a:rPr lang="en-US" sz="2400" b="1" dirty="0" err="1" smtClean="0"/>
              <a:t>kerja</a:t>
            </a:r>
            <a:r>
              <a:rPr lang="en-US" sz="2400" b="1" dirty="0" smtClean="0"/>
              <a:t> </a:t>
            </a:r>
            <a:r>
              <a:rPr lang="en-US" sz="2400" b="1" dirty="0" err="1" smtClean="0"/>
              <a:t>kalorimeter</a:t>
            </a:r>
            <a:r>
              <a:rPr lang="en-US" sz="2400" b="1" dirty="0" smtClean="0"/>
              <a:t> air </a:t>
            </a:r>
            <a:r>
              <a:rPr lang="en-US" sz="2400" b="1" dirty="0" err="1" smtClean="0"/>
              <a:t>berdinding</a:t>
            </a:r>
            <a:r>
              <a:rPr lang="en-US" sz="2400" b="1" dirty="0" smtClean="0"/>
              <a:t> </a:t>
            </a:r>
            <a:r>
              <a:rPr lang="en-US" sz="2400" b="1" dirty="0" err="1" smtClean="0"/>
              <a:t>ganda</a:t>
            </a:r>
            <a:r>
              <a:rPr lang="en-US" sz="2400" b="1" dirty="0" smtClean="0"/>
              <a:t> : </a:t>
            </a:r>
          </a:p>
          <a:p>
            <a:pPr marL="0" indent="0" eaLnBrk="1" hangingPunct="1">
              <a:buFont typeface="Wingdings 2" pitchFamily="18" charset="2"/>
              <a:buNone/>
              <a:defRPr/>
            </a:pPr>
            <a:r>
              <a:rPr lang="en-US" sz="2400" dirty="0" smtClean="0"/>
              <a:t>Massa </a:t>
            </a:r>
            <a:r>
              <a:rPr lang="en-US" sz="2400" dirty="0" err="1" smtClean="0"/>
              <a:t>kalorimeter</a:t>
            </a:r>
            <a:r>
              <a:rPr lang="en-US" sz="2400" dirty="0" smtClean="0"/>
              <a:t> , m</a:t>
            </a:r>
            <a:r>
              <a:rPr lang="en-US" sz="2400" baseline="-25000" dirty="0" smtClean="0"/>
              <a:t>c</a:t>
            </a:r>
            <a:r>
              <a:rPr lang="en-US" sz="2400" dirty="0" smtClean="0"/>
              <a:t> ,</a:t>
            </a:r>
            <a:r>
              <a:rPr lang="en-US" sz="2400" dirty="0" err="1" smtClean="0"/>
              <a:t>panas</a:t>
            </a:r>
            <a:r>
              <a:rPr lang="en-US" sz="2400" dirty="0" smtClean="0"/>
              <a:t> </a:t>
            </a:r>
            <a:r>
              <a:rPr lang="en-US" sz="2400" dirty="0" err="1" smtClean="0"/>
              <a:t>jeniskalorimeter</a:t>
            </a:r>
            <a:r>
              <a:rPr lang="en-US" sz="2400" dirty="0" smtClean="0"/>
              <a:t> , c</a:t>
            </a:r>
            <a:r>
              <a:rPr lang="en-US" sz="2400" baseline="-25000" dirty="0" smtClean="0"/>
              <a:t>c</a:t>
            </a:r>
            <a:r>
              <a:rPr lang="en-US" sz="2400" dirty="0" smtClean="0"/>
              <a:t>, </a:t>
            </a:r>
            <a:r>
              <a:rPr lang="en-US" sz="2400" dirty="0" err="1" smtClean="0"/>
              <a:t>dan</a:t>
            </a:r>
            <a:r>
              <a:rPr lang="en-US" sz="2400" dirty="0" smtClean="0"/>
              <a:t> </a:t>
            </a:r>
            <a:r>
              <a:rPr lang="en-US" sz="2400" dirty="0" err="1" smtClean="0"/>
              <a:t>massa</a:t>
            </a:r>
            <a:r>
              <a:rPr lang="en-US" sz="2400" dirty="0" smtClean="0"/>
              <a:t> air,  m</a:t>
            </a:r>
            <a:r>
              <a:rPr lang="en-US" sz="2400" baseline="-25000" dirty="0" smtClean="0"/>
              <a:t>a</a:t>
            </a:r>
            <a:r>
              <a:rPr lang="en-US" sz="2400" dirty="0" smtClean="0"/>
              <a:t>. </a:t>
            </a:r>
            <a:r>
              <a:rPr lang="en-US" sz="2400" dirty="0" err="1" smtClean="0"/>
              <a:t>telah</a:t>
            </a:r>
            <a:r>
              <a:rPr lang="en-US" sz="2400" dirty="0" smtClean="0"/>
              <a:t> </a:t>
            </a:r>
            <a:r>
              <a:rPr lang="en-US" sz="2400" dirty="0" err="1" smtClean="0"/>
              <a:t>diketahui</a:t>
            </a:r>
            <a:r>
              <a:rPr lang="en-US" sz="2400" dirty="0" smtClean="0"/>
              <a:t> </a:t>
            </a:r>
          </a:p>
          <a:p>
            <a:pPr marL="0" indent="0" eaLnBrk="1" hangingPunct="1">
              <a:buFont typeface="Wingdings 2" pitchFamily="18" charset="2"/>
              <a:buNone/>
              <a:defRPr/>
            </a:pPr>
            <a:r>
              <a:rPr lang="en-US" sz="2400" dirty="0" err="1" smtClean="0"/>
              <a:t>Sepotong</a:t>
            </a:r>
            <a:r>
              <a:rPr lang="en-US" sz="2400" dirty="0" smtClean="0"/>
              <a:t> </a:t>
            </a:r>
            <a:r>
              <a:rPr lang="en-US" sz="2400" dirty="0" err="1" smtClean="0"/>
              <a:t>bahan</a:t>
            </a:r>
            <a:r>
              <a:rPr lang="en-US" sz="2400" dirty="0" smtClean="0"/>
              <a:t> yang </a:t>
            </a:r>
            <a:r>
              <a:rPr lang="en-US" sz="2400" dirty="0" err="1" smtClean="0"/>
              <a:t>akan</a:t>
            </a:r>
            <a:r>
              <a:rPr lang="en-US" sz="2400" dirty="0" smtClean="0"/>
              <a:t> </a:t>
            </a:r>
            <a:r>
              <a:rPr lang="en-US" sz="2400" dirty="0" err="1" smtClean="0"/>
              <a:t>di</a:t>
            </a:r>
            <a:r>
              <a:rPr lang="en-US" sz="2400" dirty="0" smtClean="0"/>
              <a:t> </a:t>
            </a:r>
            <a:r>
              <a:rPr lang="en-US" sz="2400" dirty="0" err="1" smtClean="0"/>
              <a:t>cari</a:t>
            </a:r>
            <a:r>
              <a:rPr lang="en-US" sz="2400" dirty="0" smtClean="0"/>
              <a:t> </a:t>
            </a:r>
            <a:r>
              <a:rPr lang="en-US" sz="2400" dirty="0" err="1" smtClean="0"/>
              <a:t>panas</a:t>
            </a:r>
            <a:r>
              <a:rPr lang="en-US" sz="2400" dirty="0" smtClean="0"/>
              <a:t> </a:t>
            </a:r>
            <a:r>
              <a:rPr lang="en-US" sz="2400" dirty="0" err="1" smtClean="0"/>
              <a:t>jenisnya</a:t>
            </a:r>
            <a:r>
              <a:rPr lang="en-US" sz="2400" dirty="0" smtClean="0"/>
              <a:t> (</a:t>
            </a:r>
            <a:r>
              <a:rPr lang="en-US" sz="2400" dirty="0" err="1" smtClean="0"/>
              <a:t>yaitu</a:t>
            </a:r>
            <a:r>
              <a:rPr lang="en-US" sz="2400" dirty="0" smtClean="0"/>
              <a:t>  </a:t>
            </a:r>
            <a:r>
              <a:rPr lang="en-US" sz="2400" dirty="0" err="1" smtClean="0"/>
              <a:t>c</a:t>
            </a:r>
            <a:r>
              <a:rPr lang="en-US" sz="2400" baseline="-25000" dirty="0" err="1" smtClean="0"/>
              <a:t>b</a:t>
            </a:r>
            <a:r>
              <a:rPr lang="en-US" sz="2400" dirty="0" smtClean="0"/>
              <a:t>.) </a:t>
            </a:r>
            <a:r>
              <a:rPr lang="en-US" sz="2400" dirty="0" err="1" smtClean="0"/>
              <a:t>bertemperatur</a:t>
            </a:r>
            <a:r>
              <a:rPr lang="en-US" sz="2400" dirty="0" smtClean="0"/>
              <a:t> t</a:t>
            </a:r>
            <a:r>
              <a:rPr lang="en-US" sz="2400" baseline="-25000" dirty="0" smtClean="0"/>
              <a:t>1</a:t>
            </a:r>
            <a:r>
              <a:rPr lang="en-US" sz="2400" dirty="0" smtClean="0"/>
              <a:t>. </a:t>
            </a:r>
            <a:r>
              <a:rPr lang="en-US" sz="2400" dirty="0" err="1" smtClean="0"/>
              <a:t>bermassa</a:t>
            </a:r>
            <a:r>
              <a:rPr lang="en-US" sz="2400" dirty="0" smtClean="0"/>
              <a:t> </a:t>
            </a:r>
            <a:r>
              <a:rPr lang="en-US" sz="2400" dirty="0" err="1" smtClean="0"/>
              <a:t>m</a:t>
            </a:r>
            <a:r>
              <a:rPr lang="en-US" sz="2400" baseline="-25000" dirty="0" err="1" smtClean="0"/>
              <a:t>b</a:t>
            </a:r>
            <a:r>
              <a:rPr lang="en-US" sz="2400" dirty="0" smtClean="0"/>
              <a:t> .  </a:t>
            </a:r>
            <a:r>
              <a:rPr lang="en-US" sz="2400" dirty="0" err="1" smtClean="0"/>
              <a:t>dimasukkan</a:t>
            </a:r>
            <a:r>
              <a:rPr lang="en-US" sz="2400" dirty="0" smtClean="0"/>
              <a:t> </a:t>
            </a:r>
            <a:r>
              <a:rPr lang="en-US" sz="2400" dirty="0" err="1" smtClean="0"/>
              <a:t>ke</a:t>
            </a:r>
            <a:r>
              <a:rPr lang="en-US" sz="2400" dirty="0" smtClean="0"/>
              <a:t> </a:t>
            </a:r>
            <a:r>
              <a:rPr lang="en-US" sz="2400" dirty="0" err="1" smtClean="0"/>
              <a:t>dalam</a:t>
            </a:r>
            <a:r>
              <a:rPr lang="en-US" sz="2400" dirty="0" smtClean="0"/>
              <a:t> </a:t>
            </a:r>
            <a:r>
              <a:rPr lang="en-US" sz="2400" dirty="0" err="1" smtClean="0"/>
              <a:t>kalorimeter</a:t>
            </a:r>
            <a:r>
              <a:rPr lang="en-US" sz="2400" dirty="0" smtClean="0"/>
              <a:t> </a:t>
            </a:r>
            <a:r>
              <a:rPr lang="en-US" sz="2400" dirty="0" err="1" smtClean="0"/>
              <a:t>dan</a:t>
            </a:r>
            <a:r>
              <a:rPr lang="en-US" sz="2400" dirty="0" smtClean="0"/>
              <a:t> </a:t>
            </a:r>
            <a:r>
              <a:rPr lang="en-US" sz="2400" dirty="0" err="1" smtClean="0"/>
              <a:t>diaduk-aduk</a:t>
            </a:r>
            <a:r>
              <a:rPr lang="en-US" sz="2400" dirty="0" smtClean="0"/>
              <a:t> </a:t>
            </a:r>
            <a:r>
              <a:rPr lang="en-US" sz="2400" dirty="0" err="1" smtClean="0"/>
              <a:t>hingga</a:t>
            </a:r>
            <a:r>
              <a:rPr lang="en-US" sz="2400" dirty="0" smtClean="0"/>
              <a:t> </a:t>
            </a:r>
            <a:r>
              <a:rPr lang="en-US" sz="2400" dirty="0" err="1" smtClean="0"/>
              <a:t>temperatur</a:t>
            </a:r>
            <a:r>
              <a:rPr lang="en-US" sz="2400" dirty="0" smtClean="0"/>
              <a:t> air yang </a:t>
            </a:r>
            <a:r>
              <a:rPr lang="en-US" sz="2400" dirty="0" err="1" smtClean="0"/>
              <a:t>ditunjukkan</a:t>
            </a:r>
            <a:r>
              <a:rPr lang="en-US" sz="2400" dirty="0" smtClean="0"/>
              <a:t> </a:t>
            </a:r>
            <a:r>
              <a:rPr lang="en-US" sz="2400" dirty="0" err="1" smtClean="0"/>
              <a:t>termometer</a:t>
            </a:r>
            <a:r>
              <a:rPr lang="en-US" sz="2400" dirty="0" smtClean="0"/>
              <a:t> </a:t>
            </a:r>
            <a:r>
              <a:rPr lang="en-US" sz="2400" dirty="0" err="1" smtClean="0"/>
              <a:t>menjadi</a:t>
            </a:r>
            <a:r>
              <a:rPr lang="en-US" sz="2400" dirty="0" smtClean="0"/>
              <a:t>, </a:t>
            </a:r>
            <a:r>
              <a:rPr lang="en-US" sz="2400" dirty="0" err="1" smtClean="0"/>
              <a:t>misal</a:t>
            </a:r>
            <a:r>
              <a:rPr lang="en-US" sz="2400" dirty="0" smtClean="0"/>
              <a:t>  t</a:t>
            </a:r>
            <a:r>
              <a:rPr lang="en-US" sz="2400" baseline="-25000" dirty="0" smtClean="0"/>
              <a:t>2</a:t>
            </a:r>
            <a:r>
              <a:rPr lang="en-US" sz="2400" dirty="0" smtClean="0"/>
              <a:t> </a:t>
            </a:r>
          </a:p>
          <a:p>
            <a:pPr eaLnBrk="1" hangingPunct="1">
              <a:buFont typeface="Wingdings 2" pitchFamily="18" charset="2"/>
              <a:buNone/>
              <a:defRPr/>
            </a:pPr>
            <a:endParaRPr lang="en-US" sz="2400"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37" name="Rounded Rectangle 36">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39" name="Rounded Rectangle 38">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40" name="Rounded Rectangle 39"/>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43" name="Isosceles Triangle 42"/>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4" name="Isosceles Triangle 43"/>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46" name="Rounded Rectangle 45">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24" name="Round Diagonal Corner Rectangle 23"/>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25" name="Right Arrow 24">
            <a:hlinkClick r:id="rId4" action="ppaction://hlinksldjump"/>
          </p:cNvPr>
          <p:cNvSpPr/>
          <p:nvPr/>
        </p:nvSpPr>
        <p:spPr>
          <a:xfrm>
            <a:off x="42672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ight Arrow 28">
            <a:hlinkClick r:id="rId3" action="ppaction://hlinksldjump"/>
          </p:cNvPr>
          <p:cNvSpPr/>
          <p:nvPr/>
        </p:nvSpPr>
        <p:spPr>
          <a:xfrm rot="10800000">
            <a:off x="35814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3326"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Rounded Rectangle 37">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3328"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381000" y="1305342"/>
            <a:ext cx="7696200" cy="4893647"/>
          </a:xfrm>
          <a:prstGeom prst="rect">
            <a:avLst/>
          </a:prstGeom>
        </p:spPr>
        <p:txBody>
          <a:bodyPr wrap="square">
            <a:spAutoFit/>
          </a:bodyPr>
          <a:lstStyle/>
          <a:p>
            <a:pPr marL="0" indent="0" eaLnBrk="1" hangingPunct="1">
              <a:buFont typeface="Wingdings 2" pitchFamily="18" charset="2"/>
              <a:buNone/>
              <a:defRPr/>
            </a:pPr>
            <a:r>
              <a:rPr lang="en-US" sz="2400" dirty="0" err="1" smtClean="0"/>
              <a:t>Jika</a:t>
            </a:r>
            <a:r>
              <a:rPr lang="en-US" sz="2400" dirty="0" smtClean="0"/>
              <a:t> </a:t>
            </a:r>
            <a:r>
              <a:rPr lang="en-US" sz="2400" dirty="0" err="1" smtClean="0"/>
              <a:t>selama</a:t>
            </a:r>
            <a:r>
              <a:rPr lang="en-US" sz="2400" dirty="0" smtClean="0"/>
              <a:t> </a:t>
            </a:r>
            <a:r>
              <a:rPr lang="en-US" sz="2400" dirty="0" err="1" smtClean="0"/>
              <a:t>percobaan</a:t>
            </a:r>
            <a:r>
              <a:rPr lang="en-US" sz="2400" dirty="0" smtClean="0"/>
              <a:t> </a:t>
            </a:r>
            <a:r>
              <a:rPr lang="en-US" sz="2400" dirty="0" err="1" smtClean="0"/>
              <a:t>ini</a:t>
            </a:r>
            <a:r>
              <a:rPr lang="en-US" sz="2400" dirty="0" smtClean="0"/>
              <a:t> </a:t>
            </a:r>
            <a:r>
              <a:rPr lang="en-US" sz="2400" dirty="0" err="1" smtClean="0"/>
              <a:t>tidak</a:t>
            </a:r>
            <a:r>
              <a:rPr lang="en-US" sz="2400" dirty="0" smtClean="0"/>
              <a:t> </a:t>
            </a:r>
            <a:r>
              <a:rPr lang="en-US" sz="2400" dirty="0" err="1" smtClean="0"/>
              <a:t>ada</a:t>
            </a:r>
            <a:r>
              <a:rPr lang="en-US" sz="2400" dirty="0" smtClean="0"/>
              <a:t> </a:t>
            </a:r>
            <a:r>
              <a:rPr lang="en-US" sz="2400" dirty="0" err="1" smtClean="0"/>
              <a:t>panas</a:t>
            </a:r>
            <a:r>
              <a:rPr lang="en-US" sz="2400" dirty="0" smtClean="0"/>
              <a:t> yang </a:t>
            </a:r>
            <a:r>
              <a:rPr lang="en-US" sz="2400" dirty="0" err="1" smtClean="0"/>
              <a:t>hilang</a:t>
            </a:r>
            <a:r>
              <a:rPr lang="en-US" sz="2400" dirty="0" smtClean="0"/>
              <a:t> </a:t>
            </a:r>
            <a:r>
              <a:rPr lang="en-US" sz="2400" dirty="0" err="1" smtClean="0"/>
              <a:t>dari</a:t>
            </a:r>
            <a:r>
              <a:rPr lang="en-US" sz="2400" dirty="0" smtClean="0"/>
              <a:t> </a:t>
            </a:r>
            <a:r>
              <a:rPr lang="en-US" sz="2400" dirty="0" err="1" smtClean="0"/>
              <a:t>kalori</a:t>
            </a:r>
            <a:r>
              <a:rPr lang="en-US" sz="2400" dirty="0" smtClean="0"/>
              <a:t> meter, </a:t>
            </a:r>
            <a:r>
              <a:rPr lang="en-US" sz="2400" dirty="0" err="1" smtClean="0"/>
              <a:t>maka</a:t>
            </a:r>
            <a:r>
              <a:rPr lang="en-US" sz="2400" dirty="0" smtClean="0"/>
              <a:t> </a:t>
            </a:r>
            <a:r>
              <a:rPr lang="en-US" sz="2400" dirty="0" err="1" smtClean="0"/>
              <a:t>panas</a:t>
            </a:r>
            <a:r>
              <a:rPr lang="en-US" sz="2400" dirty="0" smtClean="0"/>
              <a:t> yang </a:t>
            </a:r>
            <a:r>
              <a:rPr lang="en-US" sz="2400" dirty="0" err="1" smtClean="0"/>
              <a:t>diberikan</a:t>
            </a:r>
            <a:r>
              <a:rPr lang="en-US" sz="2400" dirty="0" smtClean="0"/>
              <a:t> </a:t>
            </a:r>
            <a:r>
              <a:rPr lang="en-US" sz="2400" dirty="0" err="1" smtClean="0"/>
              <a:t>oleh</a:t>
            </a:r>
            <a:r>
              <a:rPr lang="en-US" sz="2400" dirty="0" smtClean="0"/>
              <a:t> </a:t>
            </a:r>
            <a:r>
              <a:rPr lang="en-US" sz="2400" dirty="0" err="1" smtClean="0"/>
              <a:t>potongan</a:t>
            </a:r>
            <a:r>
              <a:rPr lang="en-US" sz="2400" dirty="0" smtClean="0"/>
              <a:t> </a:t>
            </a:r>
            <a:r>
              <a:rPr lang="en-US" sz="2400" dirty="0" err="1" smtClean="0"/>
              <a:t>bahan</a:t>
            </a:r>
            <a:r>
              <a:rPr lang="en-US" sz="2400" dirty="0" smtClean="0"/>
              <a:t> </a:t>
            </a:r>
            <a:r>
              <a:rPr lang="en-US" sz="2400" dirty="0" err="1" smtClean="0"/>
              <a:t>waktu</a:t>
            </a:r>
            <a:r>
              <a:rPr lang="en-US" sz="2400" dirty="0" smtClean="0"/>
              <a:t> </a:t>
            </a:r>
            <a:r>
              <a:rPr lang="en-US" sz="2400" dirty="0" err="1" smtClean="0"/>
              <a:t>temperatur</a:t>
            </a:r>
            <a:r>
              <a:rPr lang="en-US" sz="2400" dirty="0" smtClean="0"/>
              <a:t> </a:t>
            </a:r>
            <a:r>
              <a:rPr lang="en-US" sz="2400" dirty="0" err="1" smtClean="0"/>
              <a:t>turun</a:t>
            </a:r>
            <a:r>
              <a:rPr lang="en-US" sz="2400" dirty="0" smtClean="0"/>
              <a:t> </a:t>
            </a:r>
            <a:r>
              <a:rPr lang="en-US" sz="2400" dirty="0" err="1" smtClean="0"/>
              <a:t>dari</a:t>
            </a:r>
            <a:r>
              <a:rPr lang="en-US" sz="2400" dirty="0" smtClean="0"/>
              <a:t> </a:t>
            </a:r>
            <a:r>
              <a:rPr lang="en-US" sz="2400" dirty="0" err="1" smtClean="0"/>
              <a:t>t</a:t>
            </a:r>
            <a:r>
              <a:rPr lang="en-US" sz="2400" baseline="-25000" dirty="0" err="1" smtClean="0"/>
              <a:t>s</a:t>
            </a:r>
            <a:r>
              <a:rPr lang="en-US" sz="2400" dirty="0" smtClean="0"/>
              <a:t> </a:t>
            </a:r>
            <a:r>
              <a:rPr lang="en-US" sz="2400" dirty="0" err="1" smtClean="0"/>
              <a:t>menjadi</a:t>
            </a:r>
            <a:r>
              <a:rPr lang="en-US" sz="2400" dirty="0" smtClean="0"/>
              <a:t> t</a:t>
            </a:r>
            <a:r>
              <a:rPr lang="en-US" sz="2400" baseline="-25000" dirty="0" smtClean="0"/>
              <a:t>2</a:t>
            </a:r>
            <a:r>
              <a:rPr lang="en-US" sz="2400" dirty="0" smtClean="0"/>
              <a:t> </a:t>
            </a:r>
            <a:r>
              <a:rPr lang="en-US" sz="2400" dirty="0" err="1" smtClean="0"/>
              <a:t>sama</a:t>
            </a:r>
            <a:r>
              <a:rPr lang="en-US" sz="2400" dirty="0" smtClean="0"/>
              <a:t> </a:t>
            </a:r>
            <a:r>
              <a:rPr lang="en-US" sz="2400" dirty="0" err="1" smtClean="0"/>
              <a:t>dengan</a:t>
            </a:r>
            <a:r>
              <a:rPr lang="en-US" sz="2400" dirty="0" smtClean="0"/>
              <a:t> </a:t>
            </a:r>
            <a:r>
              <a:rPr lang="en-US" sz="2400" dirty="0" err="1" smtClean="0"/>
              <a:t>panas</a:t>
            </a:r>
            <a:r>
              <a:rPr lang="en-US" sz="2400" dirty="0" smtClean="0"/>
              <a:t> yang </a:t>
            </a:r>
            <a:r>
              <a:rPr lang="en-US" sz="2400" dirty="0" err="1" smtClean="0"/>
              <a:t>diterima</a:t>
            </a:r>
            <a:r>
              <a:rPr lang="en-US" sz="2400" dirty="0" smtClean="0"/>
              <a:t> </a:t>
            </a:r>
            <a:r>
              <a:rPr lang="en-US" sz="2400" dirty="0" err="1" smtClean="0"/>
              <a:t>oleh</a:t>
            </a:r>
            <a:r>
              <a:rPr lang="en-US" sz="2400" dirty="0" smtClean="0"/>
              <a:t> air </a:t>
            </a:r>
            <a:r>
              <a:rPr lang="en-US" sz="2400" dirty="0" err="1" smtClean="0"/>
              <a:t>dan</a:t>
            </a:r>
            <a:r>
              <a:rPr lang="en-US" sz="2400" dirty="0" smtClean="0"/>
              <a:t> </a:t>
            </a:r>
            <a:r>
              <a:rPr lang="en-US" sz="2400" dirty="0" err="1" smtClean="0"/>
              <a:t>bejana</a:t>
            </a:r>
            <a:r>
              <a:rPr lang="en-US" sz="2400" dirty="0" smtClean="0"/>
              <a:t> </a:t>
            </a:r>
            <a:r>
              <a:rPr lang="en-US" sz="2400" dirty="0" err="1" smtClean="0"/>
              <a:t>kalorimeter</a:t>
            </a:r>
            <a:r>
              <a:rPr lang="en-US" sz="2400" dirty="0" smtClean="0"/>
              <a:t> (</a:t>
            </a:r>
            <a:r>
              <a:rPr lang="en-US" sz="2400" dirty="0" err="1" smtClean="0"/>
              <a:t>azas</a:t>
            </a:r>
            <a:r>
              <a:rPr lang="en-US" sz="2400" dirty="0" smtClean="0"/>
              <a:t> black), </a:t>
            </a:r>
            <a:r>
              <a:rPr lang="en-US" sz="2400" dirty="0" err="1" smtClean="0"/>
              <a:t>jadi</a:t>
            </a:r>
            <a:r>
              <a:rPr lang="en-US" sz="2400" dirty="0" smtClean="0"/>
              <a:t>  </a:t>
            </a:r>
          </a:p>
          <a:p>
            <a:pPr eaLnBrk="1" hangingPunct="1">
              <a:buFont typeface="Wingdings 2" pitchFamily="18" charset="2"/>
              <a:buNone/>
              <a:defRPr/>
            </a:pPr>
            <a:endParaRPr lang="en-US" sz="2400" dirty="0" smtClean="0"/>
          </a:p>
          <a:p>
            <a:pPr eaLnBrk="1" hangingPunct="1">
              <a:buFont typeface="Wingdings 2" pitchFamily="18" charset="2"/>
              <a:buNone/>
              <a:defRPr/>
            </a:pPr>
            <a:r>
              <a:rPr lang="en-US" sz="2400" dirty="0" err="1" smtClean="0"/>
              <a:t>m</a:t>
            </a:r>
            <a:r>
              <a:rPr lang="en-US" sz="2400" baseline="-25000" dirty="0" err="1" smtClean="0"/>
              <a:t>b</a:t>
            </a:r>
            <a:r>
              <a:rPr lang="en-US" sz="2400" dirty="0" smtClean="0"/>
              <a:t> </a:t>
            </a:r>
            <a:r>
              <a:rPr lang="en-US" sz="2400" dirty="0" err="1" smtClean="0"/>
              <a:t>c</a:t>
            </a:r>
            <a:r>
              <a:rPr lang="en-US" sz="2400" baseline="-25000" dirty="0" err="1" smtClean="0"/>
              <a:t>b</a:t>
            </a:r>
            <a:r>
              <a:rPr lang="en-US" sz="2400" dirty="0" smtClean="0"/>
              <a:t> (t</a:t>
            </a:r>
            <a:r>
              <a:rPr lang="en-US" sz="2400" baseline="-25000" dirty="0" smtClean="0"/>
              <a:t>s</a:t>
            </a:r>
            <a:r>
              <a:rPr lang="en-US" sz="2400" dirty="0" smtClean="0"/>
              <a:t>-t</a:t>
            </a:r>
            <a:r>
              <a:rPr lang="en-US" sz="2400" baseline="-25000" dirty="0" smtClean="0"/>
              <a:t>2</a:t>
            </a:r>
            <a:r>
              <a:rPr lang="en-US" sz="2400" dirty="0" smtClean="0"/>
              <a:t>) = m</a:t>
            </a:r>
            <a:r>
              <a:rPr lang="en-US" sz="2400" baseline="-25000" dirty="0" smtClean="0"/>
              <a:t>a</a:t>
            </a:r>
            <a:r>
              <a:rPr lang="en-US" sz="2400" dirty="0" smtClean="0"/>
              <a:t> c</a:t>
            </a:r>
            <a:r>
              <a:rPr lang="en-US" sz="2400" baseline="-25000" dirty="0" smtClean="0"/>
              <a:t>a</a:t>
            </a:r>
            <a:r>
              <a:rPr lang="en-US" sz="2400" dirty="0" smtClean="0"/>
              <a:t> (t</a:t>
            </a:r>
            <a:r>
              <a:rPr lang="en-US" sz="2400" baseline="-25000" dirty="0" smtClean="0"/>
              <a:t>2</a:t>
            </a:r>
            <a:r>
              <a:rPr lang="en-US" sz="2400" dirty="0" smtClean="0"/>
              <a:t> – t</a:t>
            </a:r>
            <a:r>
              <a:rPr lang="en-US" sz="2400" baseline="-25000" dirty="0" smtClean="0"/>
              <a:t>1</a:t>
            </a:r>
            <a:r>
              <a:rPr lang="en-US" sz="2400" dirty="0" smtClean="0"/>
              <a:t> ) + m</a:t>
            </a:r>
            <a:r>
              <a:rPr lang="en-US" sz="2400" baseline="-25000" dirty="0" smtClean="0"/>
              <a:t>c</a:t>
            </a:r>
            <a:r>
              <a:rPr lang="en-US" sz="2400" dirty="0" smtClean="0"/>
              <a:t> c</a:t>
            </a:r>
            <a:r>
              <a:rPr lang="en-US" sz="2400" baseline="-25000" dirty="0" smtClean="0"/>
              <a:t>c</a:t>
            </a:r>
            <a:r>
              <a:rPr lang="en-US" sz="2400" dirty="0" smtClean="0"/>
              <a:t> (t</a:t>
            </a:r>
            <a:r>
              <a:rPr lang="en-US" sz="2400" baseline="-25000" dirty="0" smtClean="0"/>
              <a:t>2</a:t>
            </a:r>
            <a:r>
              <a:rPr lang="en-US" sz="2400" dirty="0" smtClean="0"/>
              <a:t> – t</a:t>
            </a:r>
            <a:r>
              <a:rPr lang="en-US" sz="2400" baseline="-25000" dirty="0" smtClean="0"/>
              <a:t>1</a:t>
            </a:r>
            <a:r>
              <a:rPr lang="en-US" sz="2400" dirty="0" smtClean="0"/>
              <a:t> ) 			..(2.7) </a:t>
            </a:r>
          </a:p>
          <a:p>
            <a:pPr eaLnBrk="1" hangingPunct="1">
              <a:buFont typeface="Wingdings 2" pitchFamily="18" charset="2"/>
              <a:buNone/>
              <a:defRPr/>
            </a:pPr>
            <a:endParaRPr lang="en-US" sz="2400" dirty="0" smtClean="0"/>
          </a:p>
          <a:p>
            <a:pPr marL="0" indent="0" eaLnBrk="1" hangingPunct="1">
              <a:buFont typeface="Wingdings 2" pitchFamily="18" charset="2"/>
              <a:buNone/>
              <a:defRPr/>
            </a:pPr>
            <a:r>
              <a:rPr lang="en-US" sz="2400" dirty="0" smtClean="0"/>
              <a:t>m</a:t>
            </a:r>
            <a:r>
              <a:rPr lang="en-US" sz="2400" baseline="-25000" dirty="0" smtClean="0"/>
              <a:t>c</a:t>
            </a:r>
            <a:r>
              <a:rPr lang="en-US" sz="2400" dirty="0" smtClean="0"/>
              <a:t> c</a:t>
            </a:r>
            <a:r>
              <a:rPr lang="en-US" sz="2400" baseline="-25000" dirty="0" smtClean="0"/>
              <a:t>c</a:t>
            </a:r>
            <a:r>
              <a:rPr lang="en-US" sz="2400" dirty="0" smtClean="0"/>
              <a:t> </a:t>
            </a:r>
            <a:r>
              <a:rPr lang="en-US" sz="2400" dirty="0" err="1" smtClean="0"/>
              <a:t>dengan</a:t>
            </a:r>
            <a:r>
              <a:rPr lang="en-US" sz="2400" dirty="0" smtClean="0"/>
              <a:t>  </a:t>
            </a:r>
            <a:r>
              <a:rPr lang="en-US" sz="2400" dirty="0" err="1" smtClean="0"/>
              <a:t>merupakan</a:t>
            </a:r>
            <a:r>
              <a:rPr lang="en-US" sz="2400" dirty="0" smtClean="0"/>
              <a:t> </a:t>
            </a:r>
            <a:r>
              <a:rPr lang="en-US" sz="2400" dirty="0" err="1" smtClean="0"/>
              <a:t>harga</a:t>
            </a:r>
            <a:r>
              <a:rPr lang="en-US" sz="2400" dirty="0" smtClean="0"/>
              <a:t> air </a:t>
            </a:r>
            <a:r>
              <a:rPr lang="en-US" sz="2400" dirty="0" err="1" smtClean="0"/>
              <a:t>dari</a:t>
            </a:r>
            <a:r>
              <a:rPr lang="en-US" sz="2400" dirty="0" smtClean="0"/>
              <a:t> </a:t>
            </a:r>
            <a:r>
              <a:rPr lang="en-US" sz="2400" dirty="0" err="1" smtClean="0"/>
              <a:t>kalorimeter</a:t>
            </a:r>
            <a:r>
              <a:rPr lang="en-US" sz="2400" dirty="0" smtClean="0"/>
              <a:t>, </a:t>
            </a:r>
            <a:r>
              <a:rPr lang="en-US" sz="2400" dirty="0" err="1" smtClean="0"/>
              <a:t>sedang</a:t>
            </a:r>
            <a:r>
              <a:rPr lang="en-US" sz="2400" dirty="0" smtClean="0"/>
              <a:t> </a:t>
            </a:r>
            <a:r>
              <a:rPr lang="en-US" sz="2400" dirty="0" err="1" smtClean="0"/>
              <a:t>panas</a:t>
            </a:r>
            <a:r>
              <a:rPr lang="en-US" sz="2400" dirty="0" smtClean="0"/>
              <a:t> </a:t>
            </a:r>
            <a:r>
              <a:rPr lang="en-US" sz="2400" dirty="0" err="1" smtClean="0"/>
              <a:t>jenis</a:t>
            </a:r>
            <a:r>
              <a:rPr lang="en-US" sz="2400" dirty="0" smtClean="0"/>
              <a:t> air </a:t>
            </a:r>
            <a:r>
              <a:rPr lang="en-US" sz="2400" dirty="0" err="1" smtClean="0"/>
              <a:t>dianggap</a:t>
            </a:r>
            <a:r>
              <a:rPr lang="en-US" sz="2400" dirty="0" smtClean="0"/>
              <a:t> 1. Dari </a:t>
            </a:r>
            <a:r>
              <a:rPr lang="en-US" sz="2400" dirty="0" err="1" smtClean="0"/>
              <a:t>persamaan</a:t>
            </a:r>
            <a:r>
              <a:rPr lang="en-US" sz="2400" dirty="0" smtClean="0"/>
              <a:t> </a:t>
            </a:r>
            <a:r>
              <a:rPr lang="en-US" sz="2400" dirty="0" err="1" smtClean="0"/>
              <a:t>diatas</a:t>
            </a:r>
            <a:r>
              <a:rPr lang="en-US" sz="2400" dirty="0" smtClean="0"/>
              <a:t> </a:t>
            </a:r>
            <a:r>
              <a:rPr lang="en-US" sz="2400" dirty="0" err="1" smtClean="0"/>
              <a:t>c</a:t>
            </a:r>
            <a:r>
              <a:rPr lang="en-US" sz="2400" baseline="-25000" dirty="0" err="1" smtClean="0"/>
              <a:t>b</a:t>
            </a:r>
            <a:r>
              <a:rPr lang="en-US" sz="2400" dirty="0" smtClean="0"/>
              <a:t> </a:t>
            </a:r>
            <a:r>
              <a:rPr lang="en-US" sz="2400" dirty="0" err="1" smtClean="0"/>
              <a:t>dapat</a:t>
            </a:r>
            <a:r>
              <a:rPr lang="en-US" sz="2400" dirty="0" smtClean="0"/>
              <a:t> </a:t>
            </a:r>
            <a:r>
              <a:rPr lang="en-US" sz="2400" dirty="0" err="1" smtClean="0"/>
              <a:t>di</a:t>
            </a:r>
            <a:r>
              <a:rPr lang="en-US" sz="2400" dirty="0" smtClean="0"/>
              <a:t> </a:t>
            </a:r>
            <a:r>
              <a:rPr lang="en-US" sz="2400" dirty="0" err="1" smtClean="0"/>
              <a:t>hitung</a:t>
            </a:r>
            <a:r>
              <a:rPr lang="en-US" sz="2400" dirty="0" smtClean="0"/>
              <a:t> </a:t>
            </a:r>
            <a:r>
              <a:rPr lang="en-US" sz="2400" dirty="0" err="1" smtClean="0"/>
              <a:t>karena</a:t>
            </a:r>
            <a:r>
              <a:rPr lang="en-US" sz="2400" dirty="0" smtClean="0"/>
              <a:t> </a:t>
            </a:r>
            <a:r>
              <a:rPr lang="en-US" sz="2400" dirty="0" err="1" smtClean="0"/>
              <a:t>besaran-besaran</a:t>
            </a:r>
            <a:r>
              <a:rPr lang="en-US" sz="2400" dirty="0" smtClean="0"/>
              <a:t> </a:t>
            </a:r>
            <a:r>
              <a:rPr lang="en-US" sz="2400" dirty="0" err="1" smtClean="0"/>
              <a:t>lainnya</a:t>
            </a:r>
            <a:r>
              <a:rPr lang="en-US" sz="2400" dirty="0" smtClean="0"/>
              <a:t> </a:t>
            </a:r>
            <a:r>
              <a:rPr lang="en-US" sz="2400" dirty="0" err="1" smtClean="0"/>
              <a:t>sudah</a:t>
            </a:r>
            <a:r>
              <a:rPr lang="en-US" sz="2400" dirty="0" smtClean="0"/>
              <a:t> </a:t>
            </a:r>
            <a:r>
              <a:rPr lang="en-US" sz="2400" dirty="0" err="1" smtClean="0"/>
              <a:t>diketahui</a:t>
            </a:r>
            <a:r>
              <a:rPr lang="en-US" sz="2400" dirty="0" smtClean="0"/>
              <a:t>. </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39" name="Rounded Rectangle 38">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41" name="Rounded Rectangle 40">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42" name="Rounded Rectangle 41"/>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48" name="Isosceles Triangle 47"/>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9" name="Isosceles Triangle 48"/>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52" name="Rounded Rectangle 51">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ound Diagonal Corner Rectangle 33"/>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ight Arrow 34">
            <a:hlinkClick r:id="rId4" action="ppaction://hlinksldjump"/>
          </p:cNvPr>
          <p:cNvSpPr/>
          <p:nvPr/>
        </p:nvSpPr>
        <p:spPr>
          <a:xfrm>
            <a:off x="43434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ight Arrow 35">
            <a:hlinkClick r:id="rId5" action="ppaction://hlinksldjump"/>
          </p:cNvPr>
          <p:cNvSpPr/>
          <p:nvPr/>
        </p:nvSpPr>
        <p:spPr>
          <a:xfrm rot="10800000">
            <a:off x="36576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2064" name="Picture 20" descr="http://png-3.findicons.com/files/icons/1742/ecqlipse_2/128/home.png">
            <a:hlinkClick r:id="rId6" action="ppaction://hlinksldjump"/>
          </p:cNvPr>
          <p:cNvPicPr>
            <a:picLocks noChangeAspect="1" noChangeArrowheads="1"/>
          </p:cNvPicPr>
          <p:nvPr/>
        </p:nvPicPr>
        <p:blipFill>
          <a:blip r:embed="rId7"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 name="Rounded Rectangle 71">
            <a:hlinkClick r:id="rId8"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2066" name="Picture 12" descr="http://4.bp.blogspot.com/-VPLqur-gw3A/T1MynDDoE0I/AAAAAAAAAuw/4EWYbA084hY/s1600/lambang-its.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itle 1"/>
          <p:cNvSpPr txBox="1">
            <a:spLocks/>
          </p:cNvSpPr>
          <p:nvPr/>
        </p:nvSpPr>
        <p:spPr bwMode="auto">
          <a:xfrm>
            <a:off x="457200" y="1066800"/>
            <a:ext cx="7924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PERUBAHAN </a:t>
            </a:r>
            <a:r>
              <a:rPr kumimoji="0" lang="id-ID" sz="3200" b="0" i="0" u="none" strike="noStrike" kern="1200" cap="none" spc="0" normalizeH="0" baseline="0" noProof="0" dirty="0" smtClean="0">
                <a:ln>
                  <a:noFill/>
                </a:ln>
                <a:effectLst/>
                <a:uLnTx/>
                <a:uFillTx/>
                <a:latin typeface="+mj-lt"/>
                <a:ea typeface="+mj-ea"/>
                <a:cs typeface="+mj-cs"/>
              </a:rPr>
              <a:t>FASA </a:t>
            </a:r>
            <a:endParaRPr kumimoji="0" lang="en-US" sz="3200" b="0" i="0" u="none" strike="noStrike" kern="1200" cap="none" spc="0" normalizeH="0" baseline="0" noProof="0" dirty="0">
              <a:ln>
                <a:noFill/>
              </a:ln>
              <a:effectLst/>
              <a:uLnTx/>
              <a:uFillTx/>
              <a:latin typeface="+mj-lt"/>
              <a:ea typeface="+mj-ea"/>
              <a:cs typeface="+mj-cs"/>
            </a:endParaRPr>
          </a:p>
        </p:txBody>
      </p:sp>
      <p:sp>
        <p:nvSpPr>
          <p:cNvPr id="18" name="Content Placeholder 2"/>
          <p:cNvSpPr>
            <a:spLocks noGrp="1"/>
          </p:cNvSpPr>
          <p:nvPr>
            <p:ph idx="1"/>
          </p:nvPr>
        </p:nvSpPr>
        <p:spPr>
          <a:xfrm>
            <a:off x="381000" y="1676400"/>
            <a:ext cx="7772400" cy="4724400"/>
          </a:xfrm>
        </p:spPr>
        <p:txBody>
          <a:bodyPr/>
          <a:lstStyle/>
          <a:p>
            <a:pPr marL="0" indent="0">
              <a:buFont typeface="Wingdings 2" pitchFamily="18" charset="2"/>
              <a:buNone/>
            </a:pPr>
            <a:r>
              <a:rPr lang="en-US" sz="2800" dirty="0" err="1" smtClean="0"/>
              <a:t>Keadaan</a:t>
            </a:r>
            <a:r>
              <a:rPr lang="en-US" sz="2800" dirty="0" smtClean="0"/>
              <a:t> </a:t>
            </a:r>
            <a:r>
              <a:rPr lang="en-US" sz="2800" dirty="0" err="1" smtClean="0"/>
              <a:t>suatu</a:t>
            </a:r>
            <a:r>
              <a:rPr lang="en-US" sz="2800" dirty="0" smtClean="0"/>
              <a:t> </a:t>
            </a:r>
            <a:r>
              <a:rPr lang="en-US" sz="2800" dirty="0" err="1" smtClean="0"/>
              <a:t>benda</a:t>
            </a:r>
            <a:r>
              <a:rPr lang="en-US" sz="2800" dirty="0" smtClean="0"/>
              <a:t> </a:t>
            </a:r>
            <a:r>
              <a:rPr lang="en-US" sz="2800" dirty="0" err="1" smtClean="0"/>
              <a:t>pada</a:t>
            </a:r>
            <a:r>
              <a:rPr lang="en-US" sz="2800" dirty="0" smtClean="0"/>
              <a:t> </a:t>
            </a:r>
            <a:r>
              <a:rPr lang="en-US" sz="2800" dirty="0" err="1" smtClean="0"/>
              <a:t>umumnya</a:t>
            </a:r>
            <a:r>
              <a:rPr lang="en-US" sz="2800" dirty="0" smtClean="0"/>
              <a:t> </a:t>
            </a:r>
            <a:r>
              <a:rPr lang="en-US" sz="2800" dirty="0" err="1" smtClean="0"/>
              <a:t>tergantung</a:t>
            </a:r>
            <a:r>
              <a:rPr lang="en-US" sz="2800" dirty="0" smtClean="0"/>
              <a:t> </a:t>
            </a:r>
            <a:r>
              <a:rPr lang="en-US" sz="2800" dirty="0" err="1" smtClean="0"/>
              <a:t>dari</a:t>
            </a:r>
            <a:r>
              <a:rPr lang="en-US" sz="2800" dirty="0" smtClean="0"/>
              <a:t> </a:t>
            </a:r>
            <a:r>
              <a:rPr lang="en-US" sz="2800" dirty="0" err="1" smtClean="0"/>
              <a:t>temperaturnya</a:t>
            </a:r>
            <a:r>
              <a:rPr lang="en-US" sz="2800" dirty="0" smtClean="0"/>
              <a:t>. Benda </a:t>
            </a:r>
            <a:r>
              <a:rPr lang="en-US" sz="2800" dirty="0" err="1" smtClean="0"/>
              <a:t>dapat</a:t>
            </a:r>
            <a:r>
              <a:rPr lang="en-US" sz="2800" dirty="0" smtClean="0"/>
              <a:t> </a:t>
            </a:r>
            <a:r>
              <a:rPr lang="en-US" sz="2800" dirty="0" err="1" smtClean="0"/>
              <a:t>berada</a:t>
            </a:r>
            <a:r>
              <a:rPr lang="en-US" sz="2800" dirty="0" smtClean="0"/>
              <a:t> </a:t>
            </a:r>
            <a:r>
              <a:rPr lang="en-US" sz="2800" dirty="0" err="1" smtClean="0"/>
              <a:t>dalam</a:t>
            </a:r>
            <a:r>
              <a:rPr lang="en-US" sz="2800" dirty="0" smtClean="0"/>
              <a:t> </a:t>
            </a:r>
            <a:r>
              <a:rPr lang="id-ID" sz="2800" dirty="0" smtClean="0"/>
              <a:t>f</a:t>
            </a:r>
            <a:r>
              <a:rPr lang="en-US" sz="2800" dirty="0" err="1" smtClean="0"/>
              <a:t>asa</a:t>
            </a:r>
            <a:r>
              <a:rPr lang="en-US" sz="2800" dirty="0" smtClean="0"/>
              <a:t> </a:t>
            </a:r>
            <a:r>
              <a:rPr lang="en-US" sz="2800" dirty="0" err="1" smtClean="0"/>
              <a:t>padat</a:t>
            </a:r>
            <a:r>
              <a:rPr lang="en-US" sz="2800" dirty="0" smtClean="0"/>
              <a:t>, </a:t>
            </a:r>
            <a:r>
              <a:rPr lang="en-US" sz="2800" dirty="0" err="1" smtClean="0"/>
              <a:t>cair</a:t>
            </a:r>
            <a:r>
              <a:rPr lang="en-US" sz="2800" dirty="0" smtClean="0"/>
              <a:t> </a:t>
            </a:r>
            <a:r>
              <a:rPr lang="en-US" sz="2800" dirty="0" err="1" smtClean="0"/>
              <a:t>atau</a:t>
            </a:r>
            <a:r>
              <a:rPr lang="en-US" sz="2800" dirty="0" smtClean="0"/>
              <a:t> gas, </a:t>
            </a:r>
          </a:p>
          <a:p>
            <a:pPr marL="0" indent="0">
              <a:buFont typeface="Wingdings 2" pitchFamily="18" charset="2"/>
              <a:buNone/>
            </a:pPr>
            <a:endParaRPr lang="en-US" sz="2800" dirty="0" smtClean="0"/>
          </a:p>
          <a:p>
            <a:pPr marL="0" indent="0">
              <a:buFont typeface="Wingdings 2" pitchFamily="18" charset="2"/>
              <a:buNone/>
            </a:pPr>
            <a:r>
              <a:rPr lang="en-US" sz="2800" dirty="0" err="1" smtClean="0"/>
              <a:t>Bahan</a:t>
            </a:r>
            <a:r>
              <a:rPr lang="en-US" sz="2800" dirty="0" smtClean="0"/>
              <a:t> </a:t>
            </a:r>
            <a:r>
              <a:rPr lang="en-US" sz="2800" dirty="0" err="1" smtClean="0"/>
              <a:t>pada</a:t>
            </a:r>
            <a:r>
              <a:rPr lang="en-US" sz="2800" dirty="0" smtClean="0"/>
              <a:t> </a:t>
            </a:r>
            <a:r>
              <a:rPr lang="en-US" sz="2800" dirty="0" err="1" smtClean="0"/>
              <a:t>umumnya</a:t>
            </a:r>
            <a:r>
              <a:rPr lang="en-US" sz="2800" dirty="0" smtClean="0"/>
              <a:t> </a:t>
            </a:r>
            <a:r>
              <a:rPr lang="en-US" sz="2800" dirty="0" err="1" smtClean="0"/>
              <a:t>hanya</a:t>
            </a:r>
            <a:r>
              <a:rPr lang="en-US" sz="2800" dirty="0" smtClean="0"/>
              <a:t> </a:t>
            </a:r>
            <a:r>
              <a:rPr lang="en-US" sz="2800" dirty="0" err="1" smtClean="0"/>
              <a:t>berada</a:t>
            </a:r>
            <a:r>
              <a:rPr lang="en-US" sz="2800" dirty="0" smtClean="0"/>
              <a:t> </a:t>
            </a:r>
            <a:r>
              <a:rPr lang="en-US" sz="2800" dirty="0" err="1" smtClean="0"/>
              <a:t>pada</a:t>
            </a:r>
            <a:r>
              <a:rPr lang="en-US" sz="2800" dirty="0" smtClean="0"/>
              <a:t> </a:t>
            </a:r>
            <a:r>
              <a:rPr lang="id-ID" sz="2800" dirty="0" smtClean="0"/>
              <a:t>f</a:t>
            </a:r>
            <a:r>
              <a:rPr lang="en-US" sz="2800" dirty="0" err="1" smtClean="0"/>
              <a:t>asa</a:t>
            </a:r>
            <a:r>
              <a:rPr lang="en-US" sz="2800" dirty="0" smtClean="0"/>
              <a:t> gas </a:t>
            </a:r>
            <a:r>
              <a:rPr lang="en-US" sz="2800" dirty="0" err="1" smtClean="0"/>
              <a:t>bila</a:t>
            </a:r>
            <a:r>
              <a:rPr lang="en-US" sz="2800" dirty="0" smtClean="0"/>
              <a:t> </a:t>
            </a:r>
            <a:r>
              <a:rPr lang="en-US" sz="2800" dirty="0" err="1" smtClean="0"/>
              <a:t>temperaturnya</a:t>
            </a:r>
            <a:r>
              <a:rPr lang="en-US" sz="2800" dirty="0" smtClean="0"/>
              <a:t> </a:t>
            </a:r>
            <a:r>
              <a:rPr lang="en-US" sz="2800" dirty="0" err="1" smtClean="0"/>
              <a:t>tinggi</a:t>
            </a:r>
            <a:r>
              <a:rPr lang="en-US" sz="2800" dirty="0" smtClean="0"/>
              <a:t> </a:t>
            </a:r>
            <a:r>
              <a:rPr lang="en-US" sz="2800" dirty="0" err="1" smtClean="0"/>
              <a:t>dan</a:t>
            </a:r>
            <a:r>
              <a:rPr lang="en-US" sz="2800" dirty="0" smtClean="0"/>
              <a:t> </a:t>
            </a:r>
            <a:r>
              <a:rPr lang="en-US" sz="2800" dirty="0" err="1" smtClean="0"/>
              <a:t>tekanan</a:t>
            </a:r>
            <a:r>
              <a:rPr lang="en-US" sz="2800" dirty="0" smtClean="0"/>
              <a:t> </a:t>
            </a:r>
            <a:r>
              <a:rPr lang="en-US" sz="2800" dirty="0" err="1" smtClean="0"/>
              <a:t>rendah</a:t>
            </a:r>
            <a:r>
              <a:rPr lang="en-US" sz="2800" dirty="0" smtClean="0"/>
              <a:t>. </a:t>
            </a:r>
          </a:p>
          <a:p>
            <a:pPr marL="0" indent="0">
              <a:buFont typeface="Wingdings 2" pitchFamily="18" charset="2"/>
              <a:buNone/>
            </a:pPr>
            <a:endParaRPr lang="en-US" sz="2800" dirty="0" smtClean="0"/>
          </a:p>
          <a:p>
            <a:pPr marL="0" indent="0">
              <a:buFont typeface="Wingdings 2" pitchFamily="18" charset="2"/>
              <a:buNone/>
            </a:pPr>
            <a:r>
              <a:rPr lang="en-US" sz="2800" dirty="0" err="1" smtClean="0"/>
              <a:t>Pada</a:t>
            </a:r>
            <a:r>
              <a:rPr lang="en-US" sz="2800" dirty="0" smtClean="0"/>
              <a:t> </a:t>
            </a:r>
            <a:r>
              <a:rPr lang="en-US" sz="2800" dirty="0" err="1" smtClean="0"/>
              <a:t>temperatur</a:t>
            </a:r>
            <a:r>
              <a:rPr lang="en-US" sz="2800" dirty="0" smtClean="0"/>
              <a:t> yang </a:t>
            </a:r>
            <a:r>
              <a:rPr lang="en-US" sz="2800" dirty="0" err="1" smtClean="0"/>
              <a:t>rendah</a:t>
            </a:r>
            <a:r>
              <a:rPr lang="en-US" sz="2800" dirty="0" smtClean="0"/>
              <a:t> </a:t>
            </a:r>
            <a:r>
              <a:rPr lang="en-US" sz="2800" dirty="0" err="1" smtClean="0"/>
              <a:t>dan</a:t>
            </a:r>
            <a:r>
              <a:rPr lang="en-US" sz="2800" dirty="0" smtClean="0"/>
              <a:t> </a:t>
            </a:r>
            <a:r>
              <a:rPr lang="en-US" sz="2800" dirty="0" err="1" smtClean="0"/>
              <a:t>tekanan</a:t>
            </a:r>
            <a:r>
              <a:rPr lang="en-US" sz="2800" dirty="0" smtClean="0"/>
              <a:t> yang </a:t>
            </a:r>
            <a:r>
              <a:rPr lang="en-US" sz="2800" dirty="0" err="1" smtClean="0"/>
              <a:t>tinggi</a:t>
            </a:r>
            <a:r>
              <a:rPr lang="en-US" sz="2800" dirty="0" smtClean="0"/>
              <a:t>, gas </a:t>
            </a:r>
            <a:r>
              <a:rPr lang="en-US" sz="2800" dirty="0" err="1" smtClean="0"/>
              <a:t>berubah</a:t>
            </a:r>
            <a:r>
              <a:rPr lang="en-US" sz="2800" dirty="0" smtClean="0"/>
              <a:t> </a:t>
            </a:r>
            <a:r>
              <a:rPr lang="en-US" sz="2800" dirty="0" err="1" smtClean="0"/>
              <a:t>ke</a:t>
            </a:r>
            <a:r>
              <a:rPr lang="en-US" sz="2800" dirty="0" smtClean="0"/>
              <a:t> </a:t>
            </a:r>
            <a:r>
              <a:rPr lang="id-ID" sz="2800" dirty="0" smtClean="0"/>
              <a:t>f</a:t>
            </a:r>
            <a:r>
              <a:rPr lang="en-US" sz="2800" dirty="0" err="1" smtClean="0"/>
              <a:t>asa</a:t>
            </a:r>
            <a:r>
              <a:rPr lang="en-US" sz="2800" dirty="0" smtClean="0"/>
              <a:t> </a:t>
            </a:r>
            <a:r>
              <a:rPr lang="en-US" sz="2800" dirty="0" err="1" smtClean="0"/>
              <a:t>cair</a:t>
            </a:r>
            <a:r>
              <a:rPr lang="en-US" sz="2800" dirty="0" smtClean="0"/>
              <a:t> </a:t>
            </a:r>
            <a:r>
              <a:rPr lang="en-US" sz="2800" dirty="0" err="1" smtClean="0"/>
              <a:t>atau</a:t>
            </a:r>
            <a:r>
              <a:rPr lang="en-US" sz="2800" dirty="0" smtClean="0"/>
              <a:t> </a:t>
            </a:r>
            <a:r>
              <a:rPr lang="id-ID" sz="2800" dirty="0" smtClean="0"/>
              <a:t>f</a:t>
            </a:r>
            <a:r>
              <a:rPr lang="en-US" sz="2800" dirty="0" err="1" smtClean="0"/>
              <a:t>asa</a:t>
            </a:r>
            <a:r>
              <a:rPr lang="en-US" sz="2800" dirty="0" smtClean="0"/>
              <a:t> </a:t>
            </a:r>
            <a:r>
              <a:rPr lang="en-US" sz="2800" dirty="0" err="1" smtClean="0"/>
              <a:t>padat</a:t>
            </a:r>
            <a:r>
              <a:rPr lang="en-US" sz="2800" dirty="0" smtClean="0"/>
              <a:t>.</a:t>
            </a:r>
          </a:p>
          <a:p>
            <a:pPr marL="0" indent="0">
              <a:buFont typeface="Wingdings 2" pitchFamily="18" charset="2"/>
              <a:buNone/>
            </a:pPr>
            <a:endParaRPr lang="en-US" sz="2800" dirty="0" smtClean="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hlinkHover r:id="rId2" action="ppaction://hlinksldjump"/>
          </p:cNvPr>
          <p:cNvSpPr/>
          <p:nvPr/>
        </p:nvSpPr>
        <p:spPr>
          <a:xfrm>
            <a:off x="0" y="1752600"/>
            <a:ext cx="9144000" cy="3657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a:hlinkClick r:id="rId3" action="ppaction://hlinksldjump"/>
          </p:cNvPr>
          <p:cNvSpPr/>
          <p:nvPr/>
        </p:nvSpPr>
        <p:spPr>
          <a:xfrm>
            <a:off x="4800600" y="609600"/>
            <a:ext cx="3124200" cy="457200"/>
          </a:xfrm>
          <a:prstGeom prst="roundRect">
            <a:avLst/>
          </a:prstGeom>
          <a:noFill/>
          <a:ln w="57150">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lang="en-US" b="1" dirty="0" err="1" smtClean="0">
                <a:solidFill>
                  <a:schemeClr val="bg1"/>
                </a:solidFill>
                <a:latin typeface="Century Gothic" pitchFamily="34" charset="0"/>
                <a:cs typeface="Arial" pitchFamily="34" charset="0"/>
              </a:rPr>
              <a:t>Termometer</a:t>
            </a:r>
            <a:endParaRPr lang="en-US" b="1" dirty="0" smtClean="0">
              <a:solidFill>
                <a:schemeClr val="bg1"/>
              </a:solidFill>
              <a:latin typeface="Century Gothic" pitchFamily="34" charset="0"/>
              <a:cs typeface="Arial" pitchFamily="34" charset="0"/>
            </a:endParaRPr>
          </a:p>
        </p:txBody>
      </p:sp>
      <p:sp>
        <p:nvSpPr>
          <p:cNvPr id="9" name="Rounded Rectangle 8">
            <a:hlinkClick r:id="rId4" action="ppaction://hlinksldjump"/>
          </p:cNvPr>
          <p:cNvSpPr/>
          <p:nvPr/>
        </p:nvSpPr>
        <p:spPr>
          <a:xfrm>
            <a:off x="4800600" y="1360714"/>
            <a:ext cx="3124200" cy="457200"/>
          </a:xfrm>
          <a:prstGeom prst="roundRect">
            <a:avLst/>
          </a:prstGeom>
          <a:noFill/>
          <a:ln w="57150">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lang="en-US" b="1" dirty="0" err="1" smtClean="0">
                <a:solidFill>
                  <a:schemeClr val="bg1"/>
                </a:solidFill>
                <a:latin typeface="Century Gothic" pitchFamily="34" charset="0"/>
                <a:cs typeface="Arial" pitchFamily="34" charset="0"/>
              </a:rPr>
              <a:t>Pemuaian</a:t>
            </a:r>
            <a:endParaRPr lang="en-US" b="1" dirty="0">
              <a:solidFill>
                <a:schemeClr val="bg1"/>
              </a:solidFill>
              <a:latin typeface="Century Gothic" pitchFamily="34" charset="0"/>
              <a:cs typeface="Arial" pitchFamily="34" charset="0"/>
            </a:endParaRPr>
          </a:p>
        </p:txBody>
      </p:sp>
      <p:sp>
        <p:nvSpPr>
          <p:cNvPr id="73" name="Rounded Rectangle 72">
            <a:hlinkClick r:id="rId5" action="ppaction://hlinksldjump"/>
          </p:cNvPr>
          <p:cNvSpPr/>
          <p:nvPr/>
        </p:nvSpPr>
        <p:spPr>
          <a:xfrm>
            <a:off x="533400" y="685800"/>
            <a:ext cx="4114800" cy="838200"/>
          </a:xfrm>
          <a:prstGeom prst="roundRect">
            <a:avLst/>
          </a:prstGeom>
          <a:solidFill>
            <a:schemeClr val="bg1"/>
          </a:solidFill>
          <a:ln w="34925">
            <a:noFill/>
          </a:ln>
          <a:effectLst>
            <a:innerShdw blurRad="63500" dist="50800" dir="2700000">
              <a:prstClr val="black">
                <a:alpha val="50000"/>
              </a:prstClr>
            </a:innerShdw>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3600" b="1" dirty="0">
                <a:solidFill>
                  <a:schemeClr val="tx1"/>
                </a:solidFill>
                <a:latin typeface="Century Gothic" pitchFamily="34" charset="0"/>
                <a:cs typeface="Arial" pitchFamily="34" charset="0"/>
              </a:rPr>
              <a:t>Pengantar</a:t>
            </a:r>
          </a:p>
        </p:txBody>
      </p:sp>
      <p:sp>
        <p:nvSpPr>
          <p:cNvPr id="74" name="Rounded Rectangle 73">
            <a:hlinkHover r:id="rId2" action="ppaction://hlinksldjump"/>
          </p:cNvPr>
          <p:cNvSpPr/>
          <p:nvPr/>
        </p:nvSpPr>
        <p:spPr>
          <a:xfrm>
            <a:off x="533400" y="1600200"/>
            <a:ext cx="4114800" cy="838200"/>
          </a:xfrm>
          <a:prstGeom prst="roundRect">
            <a:avLst/>
          </a:prstGeom>
          <a:solidFill>
            <a:schemeClr val="bg1"/>
          </a:solidFill>
          <a:ln w="34925">
            <a:noFill/>
          </a:ln>
          <a:effectLst>
            <a:innerShdw blurRad="63500" dist="50800" dir="2700000">
              <a:prstClr val="black">
                <a:alpha val="50000"/>
              </a:prstClr>
            </a:innerShdw>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3600" b="1" dirty="0" err="1">
                <a:solidFill>
                  <a:schemeClr val="tx1"/>
                </a:solidFill>
                <a:latin typeface="Century Gothic" pitchFamily="34" charset="0"/>
                <a:cs typeface="Arial" pitchFamily="34" charset="0"/>
              </a:rPr>
              <a:t>Materi</a:t>
            </a:r>
          </a:p>
        </p:txBody>
      </p:sp>
      <p:sp>
        <p:nvSpPr>
          <p:cNvPr id="76" name="Rounded Rectangle 75">
            <a:hlinkClick r:id="rId6" action="ppaction://hlinksldjump"/>
          </p:cNvPr>
          <p:cNvSpPr/>
          <p:nvPr/>
        </p:nvSpPr>
        <p:spPr>
          <a:xfrm>
            <a:off x="533400" y="2514600"/>
            <a:ext cx="4114800" cy="838200"/>
          </a:xfrm>
          <a:prstGeom prst="roundRect">
            <a:avLst/>
          </a:prstGeom>
          <a:solidFill>
            <a:schemeClr val="bg1"/>
          </a:solidFill>
          <a:ln w="34925">
            <a:noFill/>
          </a:ln>
          <a:effectLst>
            <a:innerShdw blurRad="63500" dist="50800" dir="2700000">
              <a:prstClr val="black">
                <a:alpha val="50000"/>
              </a:prstClr>
            </a:innerShdw>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3600" b="1" dirty="0" err="1">
                <a:solidFill>
                  <a:schemeClr val="tx1"/>
                </a:solidFill>
                <a:latin typeface="Century Gothic" pitchFamily="34" charset="0"/>
                <a:cs typeface="Arial" pitchFamily="34" charset="0"/>
              </a:rPr>
              <a:t>Contoh Soal</a:t>
            </a:r>
          </a:p>
        </p:txBody>
      </p:sp>
      <p:sp>
        <p:nvSpPr>
          <p:cNvPr id="77" name="Rounded Rectangle 76">
            <a:hlinkClick r:id="rId7" action="ppaction://hlinksldjump"/>
          </p:cNvPr>
          <p:cNvSpPr/>
          <p:nvPr/>
        </p:nvSpPr>
        <p:spPr>
          <a:xfrm>
            <a:off x="533400" y="4343400"/>
            <a:ext cx="4114800" cy="838200"/>
          </a:xfrm>
          <a:prstGeom prst="roundRect">
            <a:avLst/>
          </a:prstGeom>
          <a:solidFill>
            <a:schemeClr val="bg1"/>
          </a:solidFill>
          <a:ln w="34925">
            <a:noFill/>
          </a:ln>
          <a:effectLst>
            <a:innerShdw blurRad="63500" dist="50800" dir="2700000">
              <a:prstClr val="black">
                <a:alpha val="50000"/>
              </a:prstClr>
            </a:innerShdw>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3600" b="1" dirty="0" err="1">
                <a:solidFill>
                  <a:schemeClr val="tx1"/>
                </a:solidFill>
                <a:latin typeface="Century Gothic" pitchFamily="34" charset="0"/>
                <a:cs typeface="Arial" pitchFamily="34" charset="0"/>
              </a:rPr>
              <a:t>Latihan</a:t>
            </a:r>
          </a:p>
        </p:txBody>
      </p:sp>
      <p:sp>
        <p:nvSpPr>
          <p:cNvPr id="78" name="Rounded Rectangle 77">
            <a:hlinkClick r:id="rId8" action="ppaction://hlinksldjump"/>
          </p:cNvPr>
          <p:cNvSpPr/>
          <p:nvPr/>
        </p:nvSpPr>
        <p:spPr>
          <a:xfrm>
            <a:off x="533400" y="5257800"/>
            <a:ext cx="4114800" cy="838200"/>
          </a:xfrm>
          <a:prstGeom prst="roundRect">
            <a:avLst/>
          </a:prstGeom>
          <a:solidFill>
            <a:schemeClr val="bg1"/>
          </a:solidFill>
          <a:ln w="34925">
            <a:noFill/>
          </a:ln>
          <a:effectLst>
            <a:innerShdw blurRad="63500" dist="50800" dir="2700000">
              <a:prstClr val="black">
                <a:alpha val="50000"/>
              </a:prstClr>
            </a:innerShdw>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3600" b="1" dirty="0" err="1">
                <a:solidFill>
                  <a:schemeClr val="tx1"/>
                </a:solidFill>
                <a:latin typeface="Century Gothic" pitchFamily="34" charset="0"/>
                <a:cs typeface="Arial" pitchFamily="34" charset="0"/>
              </a:rPr>
              <a:t>Asesmen</a:t>
            </a:r>
            <a:endParaRPr lang="en-US" sz="3600" b="1" dirty="0">
              <a:solidFill>
                <a:schemeClr val="tx1"/>
              </a:solidFill>
              <a:latin typeface="Century Gothic" pitchFamily="34" charset="0"/>
              <a:cs typeface="Arial" pitchFamily="34" charset="0"/>
            </a:endParaRPr>
          </a:p>
        </p:txBody>
      </p:sp>
      <p:sp>
        <p:nvSpPr>
          <p:cNvPr id="79" name="Rounded Rectangle 78">
            <a:hlinkClick r:id="rId6" action="ppaction://hlinksldjump"/>
          </p:cNvPr>
          <p:cNvSpPr/>
          <p:nvPr/>
        </p:nvSpPr>
        <p:spPr>
          <a:xfrm>
            <a:off x="533400" y="3429000"/>
            <a:ext cx="4114800" cy="838200"/>
          </a:xfrm>
          <a:prstGeom prst="roundRect">
            <a:avLst/>
          </a:prstGeom>
          <a:solidFill>
            <a:schemeClr val="bg1"/>
          </a:solidFill>
          <a:ln w="34925">
            <a:noFill/>
          </a:ln>
          <a:effectLst>
            <a:innerShdw blurRad="63500" dist="50800" dir="2700000">
              <a:prstClr val="black">
                <a:alpha val="50000"/>
              </a:prstClr>
            </a:innerShdw>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3600" b="1" dirty="0" err="1">
                <a:solidFill>
                  <a:schemeClr val="tx1"/>
                </a:solidFill>
                <a:latin typeface="Century Gothic" pitchFamily="34" charset="0"/>
                <a:cs typeface="Arial" pitchFamily="34" charset="0"/>
              </a:rPr>
              <a:t>Ringkasan</a:t>
            </a:r>
          </a:p>
        </p:txBody>
      </p:sp>
      <p:sp>
        <p:nvSpPr>
          <p:cNvPr id="85" name="Rectangle 84">
            <a:hlinkHover r:id="rId2" action="ppaction://hlinksldjump"/>
          </p:cNvPr>
          <p:cNvSpPr/>
          <p:nvPr/>
        </p:nvSpPr>
        <p:spPr>
          <a:xfrm>
            <a:off x="0" y="2667000"/>
            <a:ext cx="4419600" cy="419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Rounded Rectangle 11">
            <a:hlinkClick r:id="rId4" action="ppaction://hlinksldjump"/>
          </p:cNvPr>
          <p:cNvSpPr/>
          <p:nvPr/>
        </p:nvSpPr>
        <p:spPr>
          <a:xfrm>
            <a:off x="4800600" y="2111828"/>
            <a:ext cx="3124200" cy="457200"/>
          </a:xfrm>
          <a:prstGeom prst="roundRect">
            <a:avLst/>
          </a:prstGeom>
          <a:noFill/>
          <a:ln w="57150">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lang="en-US" b="1" dirty="0" err="1" smtClean="0">
                <a:solidFill>
                  <a:schemeClr val="bg1"/>
                </a:solidFill>
                <a:latin typeface="Century Gothic" pitchFamily="34" charset="0"/>
                <a:cs typeface="Arial" pitchFamily="34" charset="0"/>
              </a:rPr>
              <a:t>Kalor</a:t>
            </a:r>
            <a:r>
              <a:rPr lang="en-US" b="1" dirty="0" smtClean="0">
                <a:solidFill>
                  <a:schemeClr val="bg1"/>
                </a:solidFill>
                <a:latin typeface="Century Gothic" pitchFamily="34" charset="0"/>
                <a:cs typeface="Arial" pitchFamily="34" charset="0"/>
              </a:rPr>
              <a:t>/</a:t>
            </a:r>
            <a:r>
              <a:rPr lang="en-US" b="1" dirty="0" err="1" smtClean="0">
                <a:solidFill>
                  <a:schemeClr val="bg1"/>
                </a:solidFill>
                <a:latin typeface="Century Gothic" pitchFamily="34" charset="0"/>
                <a:cs typeface="Arial" pitchFamily="34" charset="0"/>
              </a:rPr>
              <a:t>Panas</a:t>
            </a:r>
            <a:endParaRPr lang="en-US" b="1" dirty="0">
              <a:solidFill>
                <a:schemeClr val="bg1"/>
              </a:solidFill>
              <a:latin typeface="Century Gothic" pitchFamily="34" charset="0"/>
              <a:cs typeface="Arial" pitchFamily="34" charset="0"/>
            </a:endParaRPr>
          </a:p>
        </p:txBody>
      </p:sp>
      <p:sp>
        <p:nvSpPr>
          <p:cNvPr id="13" name="Rounded Rectangle 12">
            <a:hlinkClick r:id="rId4" action="ppaction://hlinksldjump"/>
          </p:cNvPr>
          <p:cNvSpPr/>
          <p:nvPr/>
        </p:nvSpPr>
        <p:spPr>
          <a:xfrm>
            <a:off x="4800600" y="2862942"/>
            <a:ext cx="3505200" cy="381000"/>
          </a:xfrm>
          <a:prstGeom prst="roundRect">
            <a:avLst/>
          </a:prstGeom>
          <a:noFill/>
          <a:ln w="57150">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marL="396875" indent="-396875" eaLnBrk="1" hangingPunct="1"/>
            <a:r>
              <a:rPr lang="en-US" b="1" dirty="0" smtClean="0">
                <a:solidFill>
                  <a:schemeClr val="bg1"/>
                </a:solidFill>
              </a:rPr>
              <a:t>KALORIMETRI DAN KALORIMETER</a:t>
            </a:r>
          </a:p>
        </p:txBody>
      </p:sp>
      <p:sp>
        <p:nvSpPr>
          <p:cNvPr id="14" name="Rounded Rectangle 13">
            <a:hlinkClick r:id="rId4" action="ppaction://hlinksldjump"/>
          </p:cNvPr>
          <p:cNvSpPr/>
          <p:nvPr/>
        </p:nvSpPr>
        <p:spPr>
          <a:xfrm>
            <a:off x="4800600" y="3537856"/>
            <a:ext cx="3886200" cy="457200"/>
          </a:xfrm>
          <a:prstGeom prst="roundRect">
            <a:avLst/>
          </a:prstGeom>
          <a:noFill/>
          <a:ln w="57150">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marL="396875" indent="-396875" eaLnBrk="1" hangingPunct="1"/>
            <a:r>
              <a:rPr lang="en-US" b="1" dirty="0" smtClean="0">
                <a:solidFill>
                  <a:schemeClr val="bg1"/>
                </a:solidFill>
              </a:rPr>
              <a:t>PERUBAHAN FASE DAN PANAS LATEN</a:t>
            </a:r>
            <a:endParaRPr lang="id-ID" b="1" dirty="0" smtClean="0">
              <a:solidFill>
                <a:schemeClr val="bg1"/>
              </a:solidFill>
            </a:endParaRPr>
          </a:p>
        </p:txBody>
      </p:sp>
      <p:sp>
        <p:nvSpPr>
          <p:cNvPr id="16" name="Rounded Rectangle 15">
            <a:hlinkClick r:id="rId4" action="ppaction://hlinksldjump"/>
          </p:cNvPr>
          <p:cNvSpPr/>
          <p:nvPr/>
        </p:nvSpPr>
        <p:spPr>
          <a:xfrm>
            <a:off x="4800600" y="4288970"/>
            <a:ext cx="3886200" cy="457200"/>
          </a:xfrm>
          <a:prstGeom prst="roundRect">
            <a:avLst/>
          </a:prstGeom>
          <a:noFill/>
          <a:ln w="57150">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marL="396875" indent="-396875" eaLnBrk="1" hangingPunct="1"/>
            <a:r>
              <a:rPr lang="en-US" b="1" dirty="0" smtClean="0">
                <a:solidFill>
                  <a:schemeClr val="bg1"/>
                </a:solidFill>
              </a:rPr>
              <a:t>PERPINDAHAN PANAS KONDUKSI</a:t>
            </a:r>
            <a:endParaRPr lang="id-ID" b="1" dirty="0" smtClean="0">
              <a:solidFill>
                <a:schemeClr val="bg1"/>
              </a:solidFill>
            </a:endParaRPr>
          </a:p>
        </p:txBody>
      </p:sp>
      <p:sp>
        <p:nvSpPr>
          <p:cNvPr id="17" name="Rounded Rectangle 16">
            <a:hlinkClick r:id="rId4" action="ppaction://hlinksldjump"/>
          </p:cNvPr>
          <p:cNvSpPr/>
          <p:nvPr/>
        </p:nvSpPr>
        <p:spPr>
          <a:xfrm>
            <a:off x="4800600" y="5040084"/>
            <a:ext cx="3886200" cy="457200"/>
          </a:xfrm>
          <a:prstGeom prst="roundRect">
            <a:avLst/>
          </a:prstGeom>
          <a:noFill/>
          <a:ln w="57150">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marL="396875" indent="-396875" eaLnBrk="1" hangingPunct="1"/>
            <a:r>
              <a:rPr lang="en-US" b="1" dirty="0" smtClean="0">
                <a:solidFill>
                  <a:schemeClr val="bg1"/>
                </a:solidFill>
              </a:rPr>
              <a:t>PERPINDAHAN PANAS KONVEKSI</a:t>
            </a:r>
            <a:endParaRPr lang="id-ID" b="1" dirty="0" smtClean="0">
              <a:solidFill>
                <a:schemeClr val="bg1"/>
              </a:solidFill>
            </a:endParaRPr>
          </a:p>
        </p:txBody>
      </p:sp>
      <p:sp>
        <p:nvSpPr>
          <p:cNvPr id="18" name="Rounded Rectangle 17">
            <a:hlinkClick r:id="rId4" action="ppaction://hlinksldjump"/>
          </p:cNvPr>
          <p:cNvSpPr/>
          <p:nvPr/>
        </p:nvSpPr>
        <p:spPr>
          <a:xfrm>
            <a:off x="4800600" y="5791200"/>
            <a:ext cx="3886200" cy="457200"/>
          </a:xfrm>
          <a:prstGeom prst="roundRect">
            <a:avLst/>
          </a:prstGeom>
          <a:noFill/>
          <a:ln w="57150">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marL="396875" indent="-396875" eaLnBrk="1" hangingPunct="1"/>
            <a:r>
              <a:rPr lang="en-US" b="1" dirty="0" smtClean="0">
                <a:solidFill>
                  <a:schemeClr val="bg1"/>
                </a:solidFill>
              </a:rPr>
              <a:t>PERPINDAHAN PANAS RADIASI</a:t>
            </a:r>
            <a:endParaRPr lang="id-ID" b="1" dirty="0" smtClean="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82575" y="-558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5" name="Round Diagonal Corner Rectangle 54"/>
          <p:cNvSpPr/>
          <p:nvPr/>
        </p:nvSpPr>
        <p:spPr>
          <a:xfrm>
            <a:off x="152400" y="990600"/>
            <a:ext cx="8077200" cy="56388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Right Arrow 57">
            <a:hlinkClick r:id="rId2" action="ppaction://hlinksldjump"/>
          </p:cNvPr>
          <p:cNvSpPr/>
          <p:nvPr/>
        </p:nvSpPr>
        <p:spPr>
          <a:xfrm>
            <a:off x="4419600" y="6324600"/>
            <a:ext cx="533400" cy="5334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ight Arrow 60">
            <a:hlinkClick r:id="rId3" action="ppaction://hlinksldjump"/>
          </p:cNvPr>
          <p:cNvSpPr/>
          <p:nvPr/>
        </p:nvSpPr>
        <p:spPr>
          <a:xfrm rot="10800000">
            <a:off x="37338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4352" name="Picture 20" descr="http://png-3.findicons.com/files/icons/1742/ecqlipse_2/128/home.png">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4" name="Picture 12" descr="http://4.bp.blogspot.com/-VPLqur-gw3A/T1MynDDoE0I/AAAAAAAAAuw/4EWYbA084hY/s1600/lambang-its.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2"/>
          <p:cNvSpPr>
            <a:spLocks noGrp="1"/>
          </p:cNvSpPr>
          <p:nvPr>
            <p:ph idx="1"/>
          </p:nvPr>
        </p:nvSpPr>
        <p:spPr>
          <a:xfrm>
            <a:off x="457200" y="1143000"/>
            <a:ext cx="7696200" cy="1676400"/>
          </a:xfrm>
        </p:spPr>
        <p:txBody>
          <a:bodyPr/>
          <a:lstStyle/>
          <a:p>
            <a:pPr marL="0" indent="0">
              <a:buFont typeface="Wingdings 2" pitchFamily="18" charset="2"/>
              <a:buNone/>
            </a:pPr>
            <a:r>
              <a:rPr lang="id-ID" sz="2400" b="1" dirty="0" smtClean="0"/>
              <a:t>T</a:t>
            </a:r>
            <a:r>
              <a:rPr lang="en-US" sz="2400" b="1" dirty="0" err="1" smtClean="0"/>
              <a:t>injau</a:t>
            </a:r>
            <a:r>
              <a:rPr lang="en-US" sz="2400" b="1" dirty="0" smtClean="0"/>
              <a:t> </a:t>
            </a:r>
            <a:r>
              <a:rPr lang="en-US" sz="2400" b="1" dirty="0" err="1" smtClean="0"/>
              <a:t>suatu</a:t>
            </a:r>
            <a:r>
              <a:rPr lang="en-US" sz="2400" b="1" dirty="0" smtClean="0"/>
              <a:t> </a:t>
            </a:r>
            <a:r>
              <a:rPr lang="en-US" sz="2400" b="1" dirty="0" err="1" smtClean="0"/>
              <a:t>benda</a:t>
            </a:r>
            <a:r>
              <a:rPr lang="en-US" sz="2400" b="1" dirty="0" smtClean="0"/>
              <a:t> </a:t>
            </a:r>
            <a:r>
              <a:rPr lang="en-US" sz="2400" b="1" dirty="0" err="1" smtClean="0"/>
              <a:t>dalam</a:t>
            </a:r>
            <a:r>
              <a:rPr lang="en-US" sz="2400" b="1" dirty="0" smtClean="0"/>
              <a:t> </a:t>
            </a:r>
            <a:r>
              <a:rPr lang="en-US" sz="2400" b="1" dirty="0" err="1" smtClean="0"/>
              <a:t>keadaan</a:t>
            </a:r>
            <a:r>
              <a:rPr lang="en-US" sz="2400" b="1" dirty="0" smtClean="0"/>
              <a:t> </a:t>
            </a:r>
            <a:r>
              <a:rPr lang="en-US" sz="2400" b="1" dirty="0" err="1" smtClean="0"/>
              <a:t>padat</a:t>
            </a:r>
            <a:r>
              <a:rPr lang="en-US" sz="2400" b="1" dirty="0" smtClean="0"/>
              <a:t> </a:t>
            </a:r>
            <a:r>
              <a:rPr lang="en-US" sz="2400" b="1" dirty="0" err="1" smtClean="0"/>
              <a:t>dengan</a:t>
            </a:r>
            <a:r>
              <a:rPr lang="en-US" sz="2400" b="1" dirty="0" smtClean="0"/>
              <a:t> </a:t>
            </a:r>
            <a:r>
              <a:rPr lang="en-US" sz="2400" b="1" dirty="0" err="1" smtClean="0"/>
              <a:t>suhu</a:t>
            </a:r>
            <a:r>
              <a:rPr lang="en-US" sz="2400" b="1" dirty="0" smtClean="0"/>
              <a:t> T</a:t>
            </a:r>
            <a:r>
              <a:rPr lang="en-US" sz="2400" b="1" baseline="-25000" dirty="0" smtClean="0"/>
              <a:t>1</a:t>
            </a:r>
            <a:r>
              <a:rPr lang="en-US" sz="2400" b="1" dirty="0" smtClean="0"/>
              <a:t> </a:t>
            </a:r>
            <a:r>
              <a:rPr lang="en-US" sz="2400" b="1" dirty="0" err="1" smtClean="0"/>
              <a:t>akan</a:t>
            </a:r>
            <a:r>
              <a:rPr lang="en-US" sz="2400" b="1" dirty="0" smtClean="0"/>
              <a:t> </a:t>
            </a:r>
            <a:r>
              <a:rPr lang="id-ID" sz="2400" b="1" dirty="0" smtClean="0"/>
              <a:t>di</a:t>
            </a:r>
            <a:r>
              <a:rPr lang="en-US" sz="2400" b="1" dirty="0" err="1" smtClean="0"/>
              <a:t>ubah</a:t>
            </a:r>
            <a:r>
              <a:rPr lang="en-US" sz="2400" b="1" dirty="0" smtClean="0"/>
              <a:t> </a:t>
            </a:r>
            <a:r>
              <a:rPr lang="en-US" sz="2400" b="1" dirty="0" err="1" smtClean="0"/>
              <a:t>menjadi</a:t>
            </a:r>
            <a:r>
              <a:rPr lang="en-US" sz="2400" b="1" dirty="0" smtClean="0"/>
              <a:t> </a:t>
            </a:r>
            <a:r>
              <a:rPr lang="en-US" sz="2400" b="1" dirty="0" err="1" smtClean="0"/>
              <a:t>bentuk</a:t>
            </a:r>
            <a:r>
              <a:rPr lang="en-US" sz="2400" b="1" dirty="0" smtClean="0"/>
              <a:t> gas </a:t>
            </a:r>
            <a:r>
              <a:rPr lang="en-US" sz="2400" b="1" dirty="0" err="1" smtClean="0"/>
              <a:t>dengan</a:t>
            </a:r>
            <a:r>
              <a:rPr lang="en-US" sz="2400" b="1" dirty="0" smtClean="0"/>
              <a:t> </a:t>
            </a:r>
            <a:r>
              <a:rPr lang="en-US" sz="2400" b="1" dirty="0" err="1" smtClean="0"/>
              <a:t>suhu</a:t>
            </a:r>
            <a:r>
              <a:rPr lang="en-US" sz="2400" b="1" dirty="0" smtClean="0"/>
              <a:t> T</a:t>
            </a:r>
            <a:r>
              <a:rPr lang="en-US" sz="2400" b="1" baseline="-25000" dirty="0" smtClean="0"/>
              <a:t>2</a:t>
            </a:r>
            <a:r>
              <a:rPr lang="en-US" sz="2400" b="1" dirty="0" smtClean="0"/>
              <a:t>. </a:t>
            </a:r>
            <a:r>
              <a:rPr lang="id-ID" sz="2400" b="1" dirty="0" smtClean="0"/>
              <a:t> D</a:t>
            </a:r>
            <a:r>
              <a:rPr lang="en-US" sz="2400" b="1" dirty="0" err="1" smtClean="0"/>
              <a:t>iagram</a:t>
            </a:r>
            <a:r>
              <a:rPr lang="en-US" sz="2400" b="1" dirty="0" smtClean="0"/>
              <a:t> </a:t>
            </a:r>
            <a:r>
              <a:rPr lang="id-ID" sz="2400" b="1" dirty="0" smtClean="0"/>
              <a:t>f</a:t>
            </a:r>
            <a:r>
              <a:rPr lang="en-US" sz="2400" b="1" dirty="0" err="1" smtClean="0"/>
              <a:t>asa</a:t>
            </a:r>
            <a:r>
              <a:rPr lang="en-US" sz="2400" b="1" dirty="0" smtClean="0"/>
              <a:t> </a:t>
            </a:r>
            <a:r>
              <a:rPr lang="en-US" sz="2400" b="1" dirty="0" err="1" smtClean="0"/>
              <a:t>dari</a:t>
            </a:r>
            <a:r>
              <a:rPr lang="en-US" sz="2400" b="1" dirty="0" smtClean="0"/>
              <a:t> </a:t>
            </a:r>
            <a:r>
              <a:rPr lang="en-US" sz="2400" b="1" dirty="0" err="1" smtClean="0"/>
              <a:t>proses</a:t>
            </a:r>
            <a:r>
              <a:rPr lang="en-US" sz="2400" b="1" dirty="0" smtClean="0"/>
              <a:t> </a:t>
            </a:r>
            <a:r>
              <a:rPr lang="en-US" sz="2400" b="1" dirty="0" err="1" smtClean="0"/>
              <a:t>perubahan</a:t>
            </a:r>
            <a:r>
              <a:rPr lang="en-US" sz="2400" b="1" dirty="0" smtClean="0"/>
              <a:t> </a:t>
            </a:r>
            <a:r>
              <a:rPr lang="en-US" sz="2400" b="1" dirty="0" err="1" smtClean="0"/>
              <a:t>tersebut</a:t>
            </a:r>
            <a:r>
              <a:rPr lang="en-US" sz="2400" b="1" dirty="0" smtClean="0"/>
              <a:t> </a:t>
            </a:r>
            <a:r>
              <a:rPr lang="en-US" sz="2400" b="1" dirty="0" err="1" smtClean="0"/>
              <a:t>dapat</a:t>
            </a:r>
            <a:r>
              <a:rPr lang="en-US" sz="2400" b="1" dirty="0" smtClean="0"/>
              <a:t> </a:t>
            </a:r>
            <a:r>
              <a:rPr lang="id-ID" sz="2400" b="1" dirty="0" smtClean="0"/>
              <a:t>di</a:t>
            </a:r>
            <a:r>
              <a:rPr lang="en-US" sz="2400" b="1" dirty="0" err="1" smtClean="0"/>
              <a:t>lihat</a:t>
            </a:r>
            <a:r>
              <a:rPr lang="en-US" sz="2400" b="1" dirty="0" smtClean="0"/>
              <a:t> </a:t>
            </a:r>
            <a:r>
              <a:rPr lang="en-US" sz="2400" b="1" dirty="0" err="1" smtClean="0"/>
              <a:t>pada</a:t>
            </a:r>
            <a:r>
              <a:rPr lang="en-US" sz="2400" b="1" dirty="0" smtClean="0"/>
              <a:t> </a:t>
            </a:r>
            <a:r>
              <a:rPr lang="en-US" sz="2400" b="1" dirty="0" err="1" smtClean="0"/>
              <a:t>gambar</a:t>
            </a:r>
            <a:r>
              <a:rPr lang="en-US" sz="2400" b="1" dirty="0" smtClean="0"/>
              <a:t> </a:t>
            </a:r>
            <a:r>
              <a:rPr lang="en-US" sz="2400" b="1" dirty="0" err="1" smtClean="0"/>
              <a:t>berikut</a:t>
            </a:r>
            <a:r>
              <a:rPr lang="en-US" sz="2400" b="1" dirty="0" smtClean="0"/>
              <a:t> :</a:t>
            </a:r>
          </a:p>
        </p:txBody>
      </p:sp>
      <p:grpSp>
        <p:nvGrpSpPr>
          <p:cNvPr id="36" name="Group 35"/>
          <p:cNvGrpSpPr/>
          <p:nvPr/>
        </p:nvGrpSpPr>
        <p:grpSpPr>
          <a:xfrm>
            <a:off x="1066800" y="2221469"/>
            <a:ext cx="6324600" cy="4179331"/>
            <a:chOff x="838200" y="2133601"/>
            <a:chExt cx="6324600" cy="4179331"/>
          </a:xfrm>
        </p:grpSpPr>
        <p:cxnSp>
          <p:nvCxnSpPr>
            <p:cNvPr id="19" name="Elbow Connector 18"/>
            <p:cNvCxnSpPr/>
            <p:nvPr/>
          </p:nvCxnSpPr>
          <p:spPr>
            <a:xfrm>
              <a:off x="1295400" y="2743201"/>
              <a:ext cx="5867400" cy="3124200"/>
            </a:xfrm>
            <a:prstGeom prst="bentConnector3">
              <a:avLst>
                <a:gd name="adj1" fmla="val 869"/>
              </a:avLst>
            </a:prstGeom>
            <a:ln w="57150"/>
          </p:spPr>
          <p:style>
            <a:lnRef idx="1">
              <a:schemeClr val="accent1"/>
            </a:lnRef>
            <a:fillRef idx="0">
              <a:schemeClr val="accent1"/>
            </a:fillRef>
            <a:effectRef idx="0">
              <a:schemeClr val="accent1"/>
            </a:effectRef>
            <a:fontRef idx="minor">
              <a:schemeClr val="tx1"/>
            </a:fontRef>
          </p:style>
        </p:cxnSp>
        <p:sp>
          <p:nvSpPr>
            <p:cNvPr id="21" name="TextBox 24"/>
            <p:cNvSpPr txBox="1">
              <a:spLocks noChangeArrowheads="1"/>
            </p:cNvSpPr>
            <p:nvPr/>
          </p:nvSpPr>
          <p:spPr bwMode="auto">
            <a:xfrm>
              <a:off x="1752600" y="4800601"/>
              <a:ext cx="603250" cy="276225"/>
            </a:xfrm>
            <a:prstGeom prst="rect">
              <a:avLst/>
            </a:prstGeom>
            <a:noFill/>
            <a:ln w="9525">
              <a:noFill/>
              <a:miter lim="800000"/>
              <a:headEnd/>
              <a:tailEnd/>
            </a:ln>
          </p:spPr>
          <p:txBody>
            <a:bodyPr wrap="none" lIns="0" tIns="0" rIns="0" bIns="0">
              <a:spAutoFit/>
            </a:bodyPr>
            <a:lstStyle/>
            <a:p>
              <a:r>
                <a:rPr lang="en-US"/>
                <a:t>Padat</a:t>
              </a:r>
            </a:p>
          </p:txBody>
        </p:sp>
        <p:sp>
          <p:nvSpPr>
            <p:cNvPr id="22" name="TextBox 25"/>
            <p:cNvSpPr txBox="1">
              <a:spLocks noChangeArrowheads="1"/>
            </p:cNvSpPr>
            <p:nvPr/>
          </p:nvSpPr>
          <p:spPr bwMode="auto">
            <a:xfrm>
              <a:off x="2590800" y="4038601"/>
              <a:ext cx="1225550" cy="274638"/>
            </a:xfrm>
            <a:prstGeom prst="rect">
              <a:avLst/>
            </a:prstGeom>
            <a:noFill/>
            <a:ln w="9525">
              <a:noFill/>
              <a:miter lim="800000"/>
              <a:headEnd/>
              <a:tailEnd/>
            </a:ln>
          </p:spPr>
          <p:txBody>
            <a:bodyPr wrap="none" lIns="0" tIns="0" rIns="0" bIns="0">
              <a:spAutoFit/>
            </a:bodyPr>
            <a:lstStyle/>
            <a:p>
              <a:r>
                <a:rPr lang="en-US"/>
                <a:t>Padat + cair</a:t>
              </a:r>
            </a:p>
          </p:txBody>
        </p:sp>
        <p:sp>
          <p:nvSpPr>
            <p:cNvPr id="23" name="TextBox 26"/>
            <p:cNvSpPr txBox="1">
              <a:spLocks noChangeArrowheads="1"/>
            </p:cNvSpPr>
            <p:nvPr/>
          </p:nvSpPr>
          <p:spPr bwMode="auto">
            <a:xfrm>
              <a:off x="4495800" y="3581401"/>
              <a:ext cx="368300" cy="274638"/>
            </a:xfrm>
            <a:prstGeom prst="rect">
              <a:avLst/>
            </a:prstGeom>
            <a:noFill/>
            <a:ln w="9525">
              <a:noFill/>
              <a:miter lim="800000"/>
              <a:headEnd/>
              <a:tailEnd/>
            </a:ln>
          </p:spPr>
          <p:txBody>
            <a:bodyPr wrap="none" lIns="0" tIns="0" rIns="0" bIns="0">
              <a:spAutoFit/>
            </a:bodyPr>
            <a:lstStyle/>
            <a:p>
              <a:r>
                <a:rPr lang="en-US"/>
                <a:t>cair</a:t>
              </a:r>
            </a:p>
          </p:txBody>
        </p:sp>
        <p:sp>
          <p:nvSpPr>
            <p:cNvPr id="24" name="TextBox 27"/>
            <p:cNvSpPr txBox="1">
              <a:spLocks noChangeArrowheads="1"/>
            </p:cNvSpPr>
            <p:nvPr/>
          </p:nvSpPr>
          <p:spPr bwMode="auto">
            <a:xfrm>
              <a:off x="5486400" y="3200401"/>
              <a:ext cx="1060450" cy="274638"/>
            </a:xfrm>
            <a:prstGeom prst="rect">
              <a:avLst/>
            </a:prstGeom>
            <a:noFill/>
            <a:ln w="9525">
              <a:noFill/>
              <a:miter lim="800000"/>
              <a:headEnd/>
              <a:tailEnd/>
            </a:ln>
          </p:spPr>
          <p:txBody>
            <a:bodyPr wrap="none" lIns="0" tIns="0" rIns="0" bIns="0">
              <a:spAutoFit/>
            </a:bodyPr>
            <a:lstStyle/>
            <a:p>
              <a:r>
                <a:rPr lang="en-US"/>
                <a:t>Cair + uap</a:t>
              </a:r>
            </a:p>
          </p:txBody>
        </p:sp>
        <p:sp>
          <p:nvSpPr>
            <p:cNvPr id="25" name="TextBox 29"/>
            <p:cNvSpPr txBox="1">
              <a:spLocks noChangeArrowheads="1"/>
            </p:cNvSpPr>
            <p:nvPr/>
          </p:nvSpPr>
          <p:spPr bwMode="auto">
            <a:xfrm>
              <a:off x="6248400" y="2438401"/>
              <a:ext cx="419100" cy="274638"/>
            </a:xfrm>
            <a:prstGeom prst="rect">
              <a:avLst/>
            </a:prstGeom>
            <a:noFill/>
            <a:ln w="9525">
              <a:noFill/>
              <a:miter lim="800000"/>
              <a:headEnd/>
              <a:tailEnd/>
            </a:ln>
          </p:spPr>
          <p:txBody>
            <a:bodyPr wrap="none" lIns="0" tIns="0" rIns="0" bIns="0">
              <a:spAutoFit/>
            </a:bodyPr>
            <a:lstStyle/>
            <a:p>
              <a:r>
                <a:rPr lang="en-US"/>
                <a:t>Uap</a:t>
              </a:r>
            </a:p>
          </p:txBody>
        </p:sp>
        <p:sp>
          <p:nvSpPr>
            <p:cNvPr id="26" name="TextBox 32"/>
            <p:cNvSpPr txBox="1">
              <a:spLocks noChangeArrowheads="1"/>
            </p:cNvSpPr>
            <p:nvPr/>
          </p:nvSpPr>
          <p:spPr bwMode="auto">
            <a:xfrm>
              <a:off x="3733800" y="5943600"/>
              <a:ext cx="3372718" cy="369332"/>
            </a:xfrm>
            <a:prstGeom prst="rect">
              <a:avLst/>
            </a:prstGeom>
            <a:noFill/>
            <a:ln w="28575">
              <a:noFill/>
              <a:miter lim="800000"/>
              <a:headEnd/>
              <a:tailEnd/>
            </a:ln>
          </p:spPr>
          <p:txBody>
            <a:bodyPr wrap="none" lIns="0" tIns="0" rIns="0" bIns="0">
              <a:spAutoFit/>
            </a:bodyPr>
            <a:lstStyle/>
            <a:p>
              <a:r>
                <a:rPr lang="en-US" sz="2400" dirty="0" err="1"/>
                <a:t>Panas</a:t>
              </a:r>
              <a:r>
                <a:rPr lang="en-US" sz="2400" dirty="0"/>
                <a:t> yang </a:t>
              </a:r>
              <a:r>
                <a:rPr lang="en-US" sz="2400" dirty="0" err="1"/>
                <a:t>diberikan</a:t>
              </a:r>
              <a:r>
                <a:rPr lang="en-US" sz="2400" dirty="0"/>
                <a:t>, Q</a:t>
              </a:r>
            </a:p>
          </p:txBody>
        </p:sp>
        <p:sp>
          <p:nvSpPr>
            <p:cNvPr id="27" name="TextBox 33"/>
            <p:cNvSpPr txBox="1">
              <a:spLocks noChangeArrowheads="1"/>
            </p:cNvSpPr>
            <p:nvPr/>
          </p:nvSpPr>
          <p:spPr bwMode="auto">
            <a:xfrm rot="-5400000">
              <a:off x="74613" y="3743325"/>
              <a:ext cx="1897062" cy="369888"/>
            </a:xfrm>
            <a:prstGeom prst="rect">
              <a:avLst/>
            </a:prstGeom>
            <a:noFill/>
            <a:ln w="9525">
              <a:noFill/>
              <a:miter lim="800000"/>
              <a:headEnd/>
              <a:tailEnd/>
            </a:ln>
          </p:spPr>
          <p:txBody>
            <a:bodyPr wrap="none" lIns="0" tIns="0" rIns="0" bIns="0">
              <a:spAutoFit/>
            </a:bodyPr>
            <a:lstStyle/>
            <a:p>
              <a:r>
                <a:rPr lang="en-US" sz="2400" dirty="0" err="1"/>
                <a:t>Temperaturt</a:t>
              </a:r>
              <a:r>
                <a:rPr lang="en-US" sz="2400" dirty="0"/>
                <a:t>, t</a:t>
              </a:r>
            </a:p>
          </p:txBody>
        </p:sp>
        <p:cxnSp>
          <p:nvCxnSpPr>
            <p:cNvPr id="20" name="Straight Connector 23"/>
            <p:cNvCxnSpPr>
              <a:cxnSpLocks noChangeShapeType="1"/>
            </p:cNvCxnSpPr>
            <p:nvPr/>
          </p:nvCxnSpPr>
          <p:spPr bwMode="auto">
            <a:xfrm rot="5400000" flipH="1" flipV="1">
              <a:off x="6246019" y="2361407"/>
              <a:ext cx="992188" cy="536575"/>
            </a:xfrm>
            <a:prstGeom prst="line">
              <a:avLst/>
            </a:prstGeom>
            <a:noFill/>
            <a:ln w="28575" algn="ctr">
              <a:solidFill>
                <a:srgbClr val="33CC33"/>
              </a:solidFill>
              <a:round/>
              <a:headEnd/>
              <a:tailEnd/>
            </a:ln>
          </p:spPr>
        </p:cxnSp>
        <p:sp>
          <p:nvSpPr>
            <p:cNvPr id="29" name="Line 16"/>
            <p:cNvSpPr>
              <a:spLocks noChangeShapeType="1"/>
            </p:cNvSpPr>
            <p:nvPr/>
          </p:nvSpPr>
          <p:spPr bwMode="auto">
            <a:xfrm flipV="1">
              <a:off x="1752600" y="4419601"/>
              <a:ext cx="533400" cy="914400"/>
            </a:xfrm>
            <a:prstGeom prst="line">
              <a:avLst/>
            </a:prstGeom>
            <a:noFill/>
            <a:ln w="28575">
              <a:solidFill>
                <a:srgbClr val="33CC33"/>
              </a:solidFill>
              <a:round/>
              <a:headEnd/>
              <a:tailEnd/>
            </a:ln>
          </p:spPr>
          <p:txBody>
            <a:bodyPr/>
            <a:lstStyle/>
            <a:p>
              <a:endParaRPr lang="en-US"/>
            </a:p>
          </p:txBody>
        </p:sp>
        <p:sp>
          <p:nvSpPr>
            <p:cNvPr id="30" name="Line 19"/>
            <p:cNvSpPr>
              <a:spLocks noChangeShapeType="1"/>
            </p:cNvSpPr>
            <p:nvPr/>
          </p:nvSpPr>
          <p:spPr bwMode="auto">
            <a:xfrm>
              <a:off x="2286000" y="4419601"/>
              <a:ext cx="2362200" cy="0"/>
            </a:xfrm>
            <a:prstGeom prst="line">
              <a:avLst/>
            </a:prstGeom>
            <a:noFill/>
            <a:ln w="28575">
              <a:solidFill>
                <a:srgbClr val="33CC33"/>
              </a:solidFill>
              <a:round/>
              <a:headEnd/>
              <a:tailEnd/>
            </a:ln>
          </p:spPr>
          <p:txBody>
            <a:bodyPr/>
            <a:lstStyle/>
            <a:p>
              <a:endParaRPr lang="en-US"/>
            </a:p>
          </p:txBody>
        </p:sp>
        <p:sp>
          <p:nvSpPr>
            <p:cNvPr id="31" name="Line 22"/>
            <p:cNvSpPr>
              <a:spLocks noChangeShapeType="1"/>
            </p:cNvSpPr>
            <p:nvPr/>
          </p:nvSpPr>
          <p:spPr bwMode="auto">
            <a:xfrm flipV="1">
              <a:off x="4648200" y="3124201"/>
              <a:ext cx="685800" cy="1295400"/>
            </a:xfrm>
            <a:prstGeom prst="line">
              <a:avLst/>
            </a:prstGeom>
            <a:noFill/>
            <a:ln w="28575">
              <a:solidFill>
                <a:srgbClr val="33CC33"/>
              </a:solidFill>
              <a:round/>
              <a:headEnd/>
              <a:tailEnd/>
            </a:ln>
          </p:spPr>
          <p:txBody>
            <a:bodyPr/>
            <a:lstStyle/>
            <a:p>
              <a:endParaRPr lang="en-US"/>
            </a:p>
          </p:txBody>
        </p:sp>
        <p:sp>
          <p:nvSpPr>
            <p:cNvPr id="32" name="Line 23"/>
            <p:cNvSpPr>
              <a:spLocks noChangeShapeType="1"/>
            </p:cNvSpPr>
            <p:nvPr/>
          </p:nvSpPr>
          <p:spPr bwMode="auto">
            <a:xfrm>
              <a:off x="5334000" y="3124200"/>
              <a:ext cx="1143000" cy="0"/>
            </a:xfrm>
            <a:prstGeom prst="line">
              <a:avLst/>
            </a:prstGeom>
            <a:noFill/>
            <a:ln w="28575">
              <a:solidFill>
                <a:srgbClr val="33CC33"/>
              </a:solidFill>
              <a:round/>
              <a:headEnd/>
              <a:tailEnd/>
            </a:ln>
          </p:spPr>
          <p:txBody>
            <a:bodyPr/>
            <a:lstStyle/>
            <a:p>
              <a:endParaRPr lang="en-US"/>
            </a:p>
          </p:txBody>
        </p:sp>
      </p:grpSp>
      <p:sp>
        <p:nvSpPr>
          <p:cNvPr id="37" name="Rounded Rectangle 36">
            <a:hlinkClick r:id="rId7"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38" name="Rounded Rectangle 37">
            <a:hlinkClick r:id="rId8"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39" name="Rounded Rectangle 38">
            <a:hlinkClick r:id="rId7"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40" name="Rounded Rectangle 39"/>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41"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42" name="Isosceles Triangle 41"/>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3" name="Isosceles Triangle 42"/>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44" name="Rounded Rectangle 43">
            <a:hlinkClick r:id="rId7"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45" name="Rounded Rectangle 44">
            <a:hlinkClick r:id="rId3"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 Diagonal Corner Rectangle 54"/>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38" name="Rectangle 5"/>
          <p:cNvSpPr>
            <a:spLocks noChangeArrowheads="1"/>
          </p:cNvSpPr>
          <p:nvPr/>
        </p:nvSpPr>
        <p:spPr bwMode="auto">
          <a:xfrm>
            <a:off x="282575" y="-558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 name="Rounded Rectangle 55">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57" name="Rounded Rectangle 56">
            <a:hlinkClick r:id="rId3" action="ppaction://hlinksldjump"/>
          </p:cNvPr>
          <p:cNvSpPr/>
          <p:nvPr/>
        </p:nvSpPr>
        <p:spPr>
          <a:xfrm>
            <a:off x="1524000" y="76200"/>
            <a:ext cx="1524000" cy="45720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59" name="Rounded Rectangle 58">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60" name="Rounded Rectangle 59"/>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63" name="Isosceles Triangle 62"/>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4" name="Isosceles Triangle 63"/>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66" name="Rounded Rectangle 65">
            <a:hlinkClick r:id="rId2" action="ppaction://hlinksldjump"/>
          </p:cNvPr>
          <p:cNvSpPr/>
          <p:nvPr/>
        </p:nvSpPr>
        <p:spPr>
          <a:xfrm>
            <a:off x="3048000" y="76200"/>
            <a:ext cx="1524000" cy="45720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58" name="Right Arrow 57">
            <a:hlinkClick r:id="rId4" action="ppaction://hlinksldjump"/>
          </p:cNvPr>
          <p:cNvSpPr/>
          <p:nvPr/>
        </p:nvSpPr>
        <p:spPr>
          <a:xfrm>
            <a:off x="4419600" y="6324600"/>
            <a:ext cx="533400" cy="5334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ight Arrow 60">
            <a:hlinkClick r:id="rId5" action="ppaction://hlinksldjump"/>
          </p:cNvPr>
          <p:cNvSpPr/>
          <p:nvPr/>
        </p:nvSpPr>
        <p:spPr>
          <a:xfrm rot="10800000">
            <a:off x="37338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4352" name="Picture 20" descr="http://png-3.findicons.com/files/icons/1742/ecqlipse_2/128/home.png">
            <a:hlinkClick r:id="rId6" action="ppaction://hlinksldjump"/>
          </p:cNvPr>
          <p:cNvPicPr>
            <a:picLocks noChangeAspect="1" noChangeArrowheads="1"/>
          </p:cNvPicPr>
          <p:nvPr/>
        </p:nvPicPr>
        <p:blipFill>
          <a:blip r:embed="rId7"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Rounded Rectangle 74">
            <a:hlinkClick r:id="rId5"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4354"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3"/>
          <p:cNvSpPr txBox="1">
            <a:spLocks/>
          </p:cNvSpPr>
          <p:nvPr/>
        </p:nvSpPr>
        <p:spPr bwMode="auto">
          <a:xfrm>
            <a:off x="228600" y="1782762"/>
            <a:ext cx="7924800" cy="438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sz="2400" b="0" i="0" u="none" strike="noStrike" kern="1200" cap="none" spc="0" normalizeH="0" baseline="0" noProof="0" dirty="0" err="1" smtClean="0">
                <a:ln>
                  <a:noFill/>
                </a:ln>
                <a:effectLst/>
                <a:uLnTx/>
                <a:uFillTx/>
                <a:latin typeface="+mn-lt"/>
                <a:ea typeface="+mn-ea"/>
                <a:cs typeface="+mn-cs"/>
              </a:rPr>
              <a:t>Titik</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lebur</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perak</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dalam</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skala</a:t>
            </a:r>
            <a:r>
              <a:rPr kumimoji="0" lang="en-US" sz="2400" b="0" i="0" u="none" strike="noStrike" kern="1200" cap="none" spc="0" normalizeH="0" baseline="0" noProof="0" dirty="0" smtClean="0">
                <a:ln>
                  <a:noFill/>
                </a:ln>
                <a:effectLst/>
                <a:uLnTx/>
                <a:uFillTx/>
                <a:latin typeface="+mn-lt"/>
                <a:ea typeface="+mn-ea"/>
                <a:cs typeface="+mn-cs"/>
              </a:rPr>
              <a:t> Fahrenheit </a:t>
            </a:r>
            <a:r>
              <a:rPr kumimoji="0" lang="en-US" sz="2400" b="0" i="0" u="none" strike="noStrike" kern="1200" cap="none" spc="0" normalizeH="0" baseline="0" noProof="0" dirty="0" err="1" smtClean="0">
                <a:ln>
                  <a:noFill/>
                </a:ln>
                <a:effectLst/>
                <a:uLnTx/>
                <a:uFillTx/>
                <a:latin typeface="+mn-lt"/>
                <a:ea typeface="+mn-ea"/>
                <a:cs typeface="+mn-cs"/>
              </a:rPr>
              <a:t>adalah</a:t>
            </a:r>
            <a:r>
              <a:rPr kumimoji="0" lang="en-US" sz="2400" b="0" i="0" u="none" strike="noStrike" kern="1200" cap="none" spc="0" normalizeH="0" baseline="0" noProof="0" dirty="0" smtClean="0">
                <a:ln>
                  <a:noFill/>
                </a:ln>
                <a:effectLst/>
                <a:uLnTx/>
                <a:uFillTx/>
                <a:latin typeface="+mn-lt"/>
                <a:ea typeface="+mn-ea"/>
                <a:cs typeface="+mn-cs"/>
              </a:rPr>
              <a:t> 1760°F. </a:t>
            </a:r>
            <a:r>
              <a:rPr kumimoji="0" lang="en-US" sz="2400" b="0" i="0" u="none" strike="noStrike" kern="1200" cap="none" spc="0" normalizeH="0" baseline="0" noProof="0" dirty="0" err="1" smtClean="0">
                <a:ln>
                  <a:noFill/>
                </a:ln>
                <a:effectLst/>
                <a:uLnTx/>
                <a:uFillTx/>
                <a:latin typeface="+mn-lt"/>
                <a:ea typeface="+mn-ea"/>
                <a:cs typeface="+mn-cs"/>
              </a:rPr>
              <a:t>Nyatakan</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titik</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lebur</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itu</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dalam</a:t>
            </a:r>
            <a:r>
              <a:rPr kumimoji="0" lang="en-US" sz="2400" b="0" i="0" u="none" strike="noStrike" kern="1200" cap="none" spc="0" normalizeH="0" baseline="0" noProof="0" dirty="0" smtClean="0">
                <a:ln>
                  <a:noFill/>
                </a:ln>
                <a:effectLst/>
                <a:uLnTx/>
                <a:uFillTx/>
                <a:latin typeface="+mn-lt"/>
                <a:ea typeface="+mn-ea"/>
                <a:cs typeface="+mn-cs"/>
              </a:rPr>
              <a:t> °C, K, </a:t>
            </a:r>
            <a:r>
              <a:rPr kumimoji="0" lang="en-US" sz="2400" b="0" i="0" u="none" strike="noStrike" kern="1200" cap="none" spc="0" normalizeH="0" baseline="0" noProof="0" dirty="0" err="1" smtClean="0">
                <a:ln>
                  <a:noFill/>
                </a:ln>
                <a:effectLst/>
                <a:uLnTx/>
                <a:uFillTx/>
                <a:latin typeface="+mn-lt"/>
                <a:ea typeface="+mn-ea"/>
                <a:cs typeface="+mn-cs"/>
              </a:rPr>
              <a:t>dan</a:t>
            </a:r>
            <a:r>
              <a:rPr kumimoji="0" lang="en-US" sz="2400" b="0" i="0" u="none" strike="noStrike" kern="1200" cap="none" spc="0" normalizeH="0" baseline="0" noProof="0" dirty="0" smtClean="0">
                <a:ln>
                  <a:noFill/>
                </a:ln>
                <a:effectLst/>
                <a:uLnTx/>
                <a:uFillTx/>
                <a:latin typeface="+mn-lt"/>
                <a:ea typeface="+mn-ea"/>
                <a:cs typeface="+mn-cs"/>
              </a:rPr>
              <a:t> °R. </a:t>
            </a: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sz="2400" b="0" i="0" u="none" strike="noStrike" kern="1200" cap="none" spc="0" normalizeH="0" baseline="0" noProof="0" dirty="0" err="1" smtClean="0">
                <a:ln>
                  <a:noFill/>
                </a:ln>
                <a:effectLst/>
                <a:uLnTx/>
                <a:uFillTx/>
                <a:latin typeface="+mn-lt"/>
                <a:ea typeface="+mn-ea"/>
                <a:cs typeface="+mn-cs"/>
              </a:rPr>
              <a:t>Penyelesaian</a:t>
            </a:r>
            <a:r>
              <a:rPr kumimoji="0" lang="en-US" sz="2400" b="0" i="0" u="none" strike="noStrike" kern="1200" cap="none" spc="0" normalizeH="0" baseline="0" noProof="0" dirty="0" smtClean="0">
                <a:ln>
                  <a:noFill/>
                </a:ln>
                <a:effectLst/>
                <a:uLnTx/>
                <a:uFillTx/>
                <a:latin typeface="+mn-lt"/>
                <a:ea typeface="+mn-ea"/>
                <a:cs typeface="+mn-cs"/>
              </a:rPr>
              <a:t> :</a:t>
            </a: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sz="2400" b="0" i="0" u="none" strike="noStrike" kern="1200" cap="none" spc="0" normalizeH="0" baseline="0" noProof="0" dirty="0" smtClean="0">
                <a:ln>
                  <a:noFill/>
                </a:ln>
                <a:effectLst/>
                <a:uLnTx/>
                <a:uFillTx/>
                <a:latin typeface="+mn-lt"/>
                <a:ea typeface="+mn-ea"/>
                <a:cs typeface="+mn-cs"/>
              </a:rPr>
              <a:t>		t </a:t>
            </a:r>
            <a:r>
              <a:rPr kumimoji="0" lang="en-US" sz="2400" b="0" i="0" u="none" strike="noStrike" kern="1200" cap="none" spc="0" normalizeH="0" baseline="30000" noProof="0" dirty="0" smtClean="0">
                <a:ln>
                  <a:noFill/>
                </a:ln>
                <a:effectLst/>
                <a:uLnTx/>
                <a:uFillTx/>
                <a:latin typeface="+mn-lt"/>
                <a:ea typeface="+mn-ea"/>
                <a:cs typeface="+mn-cs"/>
              </a:rPr>
              <a:t>0</a:t>
            </a:r>
            <a:r>
              <a:rPr kumimoji="0" lang="en-US" sz="2400" b="0" i="0" u="none" strike="noStrike" kern="1200" cap="none" spc="0" normalizeH="0" baseline="0" noProof="0" dirty="0" smtClean="0">
                <a:ln>
                  <a:noFill/>
                </a:ln>
                <a:effectLst/>
                <a:uLnTx/>
                <a:uFillTx/>
                <a:latin typeface="+mn-lt"/>
                <a:ea typeface="+mn-ea"/>
                <a:cs typeface="+mn-cs"/>
              </a:rPr>
              <a:t>F = 9/5 t </a:t>
            </a:r>
            <a:r>
              <a:rPr kumimoji="0" lang="en-US" sz="2400" b="0" i="0" u="none" strike="noStrike" kern="1200" cap="none" spc="0" normalizeH="0" baseline="30000" noProof="0" dirty="0" smtClean="0">
                <a:ln>
                  <a:noFill/>
                </a:ln>
                <a:effectLst/>
                <a:uLnTx/>
                <a:uFillTx/>
                <a:latin typeface="+mn-lt"/>
                <a:ea typeface="+mn-ea"/>
                <a:cs typeface="+mn-cs"/>
              </a:rPr>
              <a:t>0</a:t>
            </a:r>
            <a:r>
              <a:rPr kumimoji="0" lang="en-US" sz="2400" b="0" i="0" u="none" strike="noStrike" kern="1200" cap="none" spc="0" normalizeH="0" baseline="0" noProof="0" dirty="0" smtClean="0">
                <a:ln>
                  <a:noFill/>
                </a:ln>
                <a:effectLst/>
                <a:uLnTx/>
                <a:uFillTx/>
                <a:latin typeface="+mn-lt"/>
                <a:ea typeface="+mn-ea"/>
                <a:cs typeface="+mn-cs"/>
              </a:rPr>
              <a:t>C + 32 </a:t>
            </a: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sz="2400" b="0" i="0" u="none" strike="noStrike" kern="1200" cap="none" spc="0" normalizeH="0" baseline="0" noProof="0" dirty="0" smtClean="0">
                <a:ln>
                  <a:noFill/>
                </a:ln>
                <a:effectLst/>
                <a:uLnTx/>
                <a:uFillTx/>
                <a:latin typeface="+mn-lt"/>
                <a:ea typeface="+mn-ea"/>
                <a:cs typeface="+mn-cs"/>
              </a:rPr>
              <a:t>		1760 = 9/5 t + 32 </a:t>
            </a: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sz="2400" b="0" i="0" u="none" strike="noStrike" kern="1200" cap="none" spc="0" normalizeH="0" baseline="0" noProof="0" dirty="0" smtClean="0">
                <a:ln>
                  <a:noFill/>
                </a:ln>
                <a:effectLst/>
                <a:uLnTx/>
                <a:uFillTx/>
                <a:latin typeface="+mn-lt"/>
                <a:ea typeface="+mn-ea"/>
                <a:cs typeface="+mn-cs"/>
              </a:rPr>
              <a:t>		9/5 t = 1728    </a:t>
            </a:r>
            <a:r>
              <a:rPr kumimoji="0" lang="en-US" sz="2400" b="0" i="0" u="none" strike="noStrike" kern="1200" cap="none" spc="0" normalizeH="0" baseline="0" noProof="0" dirty="0" err="1" smtClean="0">
                <a:ln>
                  <a:noFill/>
                </a:ln>
                <a:effectLst/>
                <a:uLnTx/>
                <a:uFillTx/>
                <a:latin typeface="+mn-lt"/>
                <a:ea typeface="+mn-ea"/>
                <a:cs typeface="+mn-cs"/>
              </a:rPr>
              <a:t>atau</a:t>
            </a:r>
            <a:r>
              <a:rPr kumimoji="0" lang="en-US" sz="2400" b="0" i="0" u="none" strike="noStrike" kern="1200" cap="none" spc="0" normalizeH="0" baseline="0" noProof="0" dirty="0" smtClean="0">
                <a:ln>
                  <a:noFill/>
                </a:ln>
                <a:effectLst/>
                <a:uLnTx/>
                <a:uFillTx/>
                <a:latin typeface="+mn-lt"/>
                <a:ea typeface="+mn-ea"/>
                <a:cs typeface="+mn-cs"/>
              </a:rPr>
              <a:t> </a:t>
            </a:r>
            <a:r>
              <a:rPr kumimoji="0" lang="id-ID"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smtClean="0">
                <a:ln>
                  <a:noFill/>
                </a:ln>
                <a:effectLst/>
                <a:uLnTx/>
                <a:uFillTx/>
                <a:latin typeface="+mn-lt"/>
                <a:ea typeface="+mn-ea"/>
                <a:cs typeface="+mn-cs"/>
              </a:rPr>
              <a:t>		 		</a:t>
            </a: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sz="2400" b="0" i="0" u="none" strike="noStrike" kern="1200" cap="none" spc="0" normalizeH="0" baseline="0" noProof="0" dirty="0" smtClean="0">
                <a:ln>
                  <a:noFill/>
                </a:ln>
                <a:effectLst/>
                <a:uLnTx/>
                <a:uFillTx/>
                <a:latin typeface="+mn-lt"/>
                <a:ea typeface="+mn-ea"/>
                <a:cs typeface="+mn-cs"/>
              </a:rPr>
              <a:t>t </a:t>
            </a:r>
            <a:r>
              <a:rPr kumimoji="0" lang="en-US" sz="2400" b="0" i="0" u="none" strike="noStrike" kern="1200" cap="none" spc="0" normalizeH="0" baseline="30000" noProof="0" dirty="0" smtClean="0">
                <a:ln>
                  <a:noFill/>
                </a:ln>
                <a:effectLst/>
                <a:uLnTx/>
                <a:uFillTx/>
                <a:latin typeface="+mn-lt"/>
                <a:ea typeface="+mn-ea"/>
                <a:cs typeface="+mn-cs"/>
              </a:rPr>
              <a:t>0</a:t>
            </a:r>
            <a:r>
              <a:rPr kumimoji="0" lang="en-US" sz="2400" b="0" i="0" u="none" strike="noStrike" kern="1200" cap="none" spc="0" normalizeH="0" baseline="0" noProof="0" dirty="0" smtClean="0">
                <a:ln>
                  <a:noFill/>
                </a:ln>
                <a:effectLst/>
                <a:uLnTx/>
                <a:uFillTx/>
                <a:latin typeface="+mn-lt"/>
                <a:ea typeface="+mn-ea"/>
                <a:cs typeface="+mn-cs"/>
              </a:rPr>
              <a:t>C = T – 273,15 </a:t>
            </a: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sz="2400" b="0" i="0" u="none" strike="noStrike" kern="1200" cap="none" spc="0" normalizeH="0" baseline="0" noProof="0" dirty="0" smtClean="0">
                <a:ln>
                  <a:noFill/>
                </a:ln>
                <a:effectLst/>
                <a:uLnTx/>
                <a:uFillTx/>
                <a:latin typeface="+mn-lt"/>
                <a:ea typeface="+mn-ea"/>
                <a:cs typeface="+mn-cs"/>
              </a:rPr>
              <a:t>T = t </a:t>
            </a:r>
            <a:r>
              <a:rPr kumimoji="0" lang="en-US" sz="2400" b="0" i="0" u="none" strike="noStrike" kern="1200" cap="none" spc="0" normalizeH="0" baseline="30000" noProof="0" dirty="0" smtClean="0">
                <a:ln>
                  <a:noFill/>
                </a:ln>
                <a:effectLst/>
                <a:uLnTx/>
                <a:uFillTx/>
                <a:latin typeface="+mn-lt"/>
                <a:ea typeface="+mn-ea"/>
                <a:cs typeface="+mn-cs"/>
              </a:rPr>
              <a:t>0</a:t>
            </a:r>
            <a:r>
              <a:rPr kumimoji="0" lang="en-US" sz="2400" b="0" i="0" u="none" strike="noStrike" kern="1200" cap="none" spc="0" normalizeH="0" baseline="0" noProof="0" dirty="0" smtClean="0">
                <a:ln>
                  <a:noFill/>
                </a:ln>
                <a:effectLst/>
                <a:uLnTx/>
                <a:uFillTx/>
                <a:latin typeface="+mn-lt"/>
                <a:ea typeface="+mn-ea"/>
                <a:cs typeface="+mn-cs"/>
              </a:rPr>
              <a:t>C + 273,15 </a:t>
            </a: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sz="2400" b="0" i="0" u="none" strike="noStrike" kern="1200" cap="none" spc="0" normalizeH="0" baseline="0" noProof="0" dirty="0" smtClean="0">
                <a:ln>
                  <a:noFill/>
                </a:ln>
                <a:effectLst/>
                <a:uLnTx/>
                <a:uFillTx/>
                <a:latin typeface="+mn-lt"/>
                <a:ea typeface="+mn-ea"/>
                <a:cs typeface="+mn-cs"/>
              </a:rPr>
              <a:t>   = 960 + 273,15 = 1233,15 K </a:t>
            </a: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sz="2400" b="0" i="0" u="none" strike="noStrike" kern="1200" cap="none" spc="0" normalizeH="0" baseline="0" noProof="0" dirty="0" smtClean="0">
                <a:ln>
                  <a:noFill/>
                </a:ln>
                <a:effectLst/>
                <a:uLnTx/>
                <a:uFillTx/>
                <a:latin typeface="+mn-lt"/>
                <a:ea typeface="+mn-ea"/>
                <a:cs typeface="+mn-cs"/>
              </a:rPr>
              <a:t>		t </a:t>
            </a:r>
            <a:r>
              <a:rPr kumimoji="0" lang="en-US" sz="2400" b="0" i="0" u="none" strike="noStrike" kern="1200" cap="none" spc="0" normalizeH="0" baseline="30000" noProof="0" dirty="0" smtClean="0">
                <a:ln>
                  <a:noFill/>
                </a:ln>
                <a:effectLst/>
                <a:uLnTx/>
                <a:uFillTx/>
                <a:latin typeface="+mn-lt"/>
                <a:ea typeface="+mn-ea"/>
                <a:cs typeface="+mn-cs"/>
              </a:rPr>
              <a:t>0</a:t>
            </a:r>
            <a:r>
              <a:rPr kumimoji="0" lang="en-US" sz="2400" b="0" i="0" u="none" strike="noStrike" kern="1200" cap="none" spc="0" normalizeH="0" baseline="0" noProof="0" dirty="0" smtClean="0">
                <a:ln>
                  <a:noFill/>
                </a:ln>
                <a:effectLst/>
                <a:uLnTx/>
                <a:uFillTx/>
                <a:latin typeface="+mn-lt"/>
                <a:ea typeface="+mn-ea"/>
                <a:cs typeface="+mn-cs"/>
              </a:rPr>
              <a:t>F = t </a:t>
            </a:r>
            <a:r>
              <a:rPr kumimoji="0" lang="en-US" sz="2400" b="0" i="0" u="none" strike="noStrike" kern="1200" cap="none" spc="0" normalizeH="0" baseline="30000" noProof="0" dirty="0" smtClean="0">
                <a:ln>
                  <a:noFill/>
                </a:ln>
                <a:effectLst/>
                <a:uLnTx/>
                <a:uFillTx/>
                <a:latin typeface="+mn-lt"/>
                <a:ea typeface="+mn-ea"/>
                <a:cs typeface="+mn-cs"/>
              </a:rPr>
              <a:t>0</a:t>
            </a:r>
            <a:r>
              <a:rPr kumimoji="0" lang="en-US" sz="2400" b="0" i="0" u="none" strike="noStrike" kern="1200" cap="none" spc="0" normalizeH="0" baseline="0" noProof="0" dirty="0" smtClean="0">
                <a:ln>
                  <a:noFill/>
                </a:ln>
                <a:effectLst/>
                <a:uLnTx/>
                <a:uFillTx/>
                <a:latin typeface="+mn-lt"/>
                <a:ea typeface="+mn-ea"/>
                <a:cs typeface="+mn-cs"/>
              </a:rPr>
              <a:t>R – 459,67 </a:t>
            </a: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sz="2400" b="0" i="0" u="none" strike="noStrike" kern="1200" cap="none" spc="0" normalizeH="0" baseline="0" noProof="0" dirty="0" smtClean="0">
                <a:ln>
                  <a:noFill/>
                </a:ln>
                <a:effectLst/>
                <a:uLnTx/>
                <a:uFillTx/>
                <a:latin typeface="+mn-lt"/>
                <a:ea typeface="+mn-ea"/>
                <a:cs typeface="+mn-cs"/>
              </a:rPr>
              <a:t>		t </a:t>
            </a:r>
            <a:r>
              <a:rPr kumimoji="0" lang="en-US" sz="2400" b="0" i="0" u="none" strike="noStrike" kern="1200" cap="none" spc="0" normalizeH="0" baseline="30000" noProof="0" dirty="0" smtClean="0">
                <a:ln>
                  <a:noFill/>
                </a:ln>
                <a:effectLst/>
                <a:uLnTx/>
                <a:uFillTx/>
                <a:latin typeface="+mn-lt"/>
                <a:ea typeface="+mn-ea"/>
                <a:cs typeface="+mn-cs"/>
              </a:rPr>
              <a:t>0</a:t>
            </a:r>
            <a:r>
              <a:rPr kumimoji="0" lang="en-US" sz="2400" b="0" i="0" u="none" strike="noStrike" kern="1200" cap="none" spc="0" normalizeH="0" baseline="0" noProof="0" dirty="0" smtClean="0">
                <a:ln>
                  <a:noFill/>
                </a:ln>
                <a:effectLst/>
                <a:uLnTx/>
                <a:uFillTx/>
                <a:latin typeface="+mn-lt"/>
                <a:ea typeface="+mn-ea"/>
                <a:cs typeface="+mn-cs"/>
              </a:rPr>
              <a:t>R = t </a:t>
            </a:r>
            <a:r>
              <a:rPr kumimoji="0" lang="en-US" sz="2400" b="0" i="0" u="none" strike="noStrike" kern="1200" cap="none" spc="0" normalizeH="0" baseline="30000" noProof="0" dirty="0" smtClean="0">
                <a:ln>
                  <a:noFill/>
                </a:ln>
                <a:effectLst/>
                <a:uLnTx/>
                <a:uFillTx/>
                <a:latin typeface="+mn-lt"/>
                <a:ea typeface="+mn-ea"/>
                <a:cs typeface="+mn-cs"/>
              </a:rPr>
              <a:t>0</a:t>
            </a:r>
            <a:r>
              <a:rPr kumimoji="0" lang="en-US" sz="2400" b="0" i="0" u="none" strike="noStrike" kern="1200" cap="none" spc="0" normalizeH="0" baseline="0" noProof="0" dirty="0" smtClean="0">
                <a:ln>
                  <a:noFill/>
                </a:ln>
                <a:effectLst/>
                <a:uLnTx/>
                <a:uFillTx/>
                <a:latin typeface="+mn-lt"/>
                <a:ea typeface="+mn-ea"/>
                <a:cs typeface="+mn-cs"/>
              </a:rPr>
              <a:t>F + 459,67 </a:t>
            </a:r>
          </a:p>
          <a:p>
            <a:pPr marL="0" marR="0" lvl="0" indent="0" algn="l"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n-US" sz="2400" b="0" i="0" u="none" strike="noStrike" kern="1200" cap="none" spc="0" normalizeH="0" baseline="0" noProof="0" dirty="0" smtClean="0">
                <a:ln>
                  <a:noFill/>
                </a:ln>
                <a:effectLst/>
                <a:uLnTx/>
                <a:uFillTx/>
                <a:latin typeface="+mn-lt"/>
                <a:ea typeface="+mn-ea"/>
                <a:cs typeface="+mn-cs"/>
              </a:rPr>
              <a:t>		       = 1760 + 459,67 = 2219,67°R </a:t>
            </a:r>
          </a:p>
        </p:txBody>
      </p:sp>
      <p:pic>
        <p:nvPicPr>
          <p:cNvPr id="20" name="Picture 4" descr="10-3"/>
          <p:cNvPicPr>
            <a:picLocks noChangeAspect="1" noChangeArrowheads="1"/>
          </p:cNvPicPr>
          <p:nvPr/>
        </p:nvPicPr>
        <p:blipFill>
          <a:blip r:embed="rId9" cstate="print">
            <a:lum bright="-20000" contrast="40000"/>
          </a:blip>
          <a:srcRect/>
          <a:stretch>
            <a:fillRect/>
          </a:stretch>
        </p:blipFill>
        <p:spPr bwMode="auto">
          <a:xfrm>
            <a:off x="5029201" y="2859088"/>
            <a:ext cx="2565949" cy="640080"/>
          </a:xfrm>
          <a:prstGeom prst="rect">
            <a:avLst/>
          </a:prstGeom>
          <a:noFill/>
          <a:ln w="9525">
            <a:noFill/>
            <a:miter lim="800000"/>
            <a:headEnd/>
            <a:tailEnd/>
          </a:ln>
        </p:spPr>
      </p:pic>
      <p:sp>
        <p:nvSpPr>
          <p:cNvPr id="21" name="TextBox 32"/>
          <p:cNvSpPr txBox="1">
            <a:spLocks noChangeArrowheads="1"/>
          </p:cNvSpPr>
          <p:nvPr/>
        </p:nvSpPr>
        <p:spPr bwMode="auto">
          <a:xfrm>
            <a:off x="762000" y="1219200"/>
            <a:ext cx="1695977" cy="369332"/>
          </a:xfrm>
          <a:prstGeom prst="rect">
            <a:avLst/>
          </a:prstGeom>
          <a:noFill/>
          <a:ln w="28575">
            <a:noFill/>
            <a:miter lim="800000"/>
            <a:headEnd/>
            <a:tailEnd/>
          </a:ln>
        </p:spPr>
        <p:txBody>
          <a:bodyPr wrap="none" lIns="0" tIns="0" rIns="0" bIns="0">
            <a:spAutoFit/>
          </a:bodyPr>
          <a:lstStyle/>
          <a:p>
            <a:r>
              <a:rPr lang="en-US" sz="2400" dirty="0" err="1" smtClean="0"/>
              <a:t>Contoh</a:t>
            </a:r>
            <a:r>
              <a:rPr lang="en-US" sz="2400" dirty="0" smtClean="0"/>
              <a:t> </a:t>
            </a:r>
            <a:r>
              <a:rPr lang="en-US" sz="2400" dirty="0" err="1" smtClean="0"/>
              <a:t>Soal</a:t>
            </a:r>
            <a:endParaRPr lang="en-US" sz="2400"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82575" y="-558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 name="Rounded Rectangle 55">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57" name="Rounded Rectangle 56">
            <a:hlinkClick r:id="rId3" action="ppaction://hlinksldjump"/>
          </p:cNvPr>
          <p:cNvSpPr/>
          <p:nvPr/>
        </p:nvSpPr>
        <p:spPr>
          <a:xfrm>
            <a:off x="1524000" y="76200"/>
            <a:ext cx="1524000" cy="45720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59" name="Rounded Rectangle 58">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60" name="Rounded Rectangle 59"/>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63" name="Isosceles Triangle 62"/>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4" name="Isosceles Triangle 63"/>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66" name="Rounded Rectangle 65">
            <a:hlinkClick r:id="rId2" action="ppaction://hlinksldjump"/>
          </p:cNvPr>
          <p:cNvSpPr/>
          <p:nvPr/>
        </p:nvSpPr>
        <p:spPr>
          <a:xfrm>
            <a:off x="3048000" y="76200"/>
            <a:ext cx="1524000" cy="45720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55" name="Round Diagonal Corner Rectangle 54"/>
          <p:cNvSpPr/>
          <p:nvPr/>
        </p:nvSpPr>
        <p:spPr>
          <a:xfrm>
            <a:off x="152400" y="762000"/>
            <a:ext cx="8077200" cy="5867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   </a:t>
            </a:r>
            <a:endParaRPr lang="en-US" dirty="0"/>
          </a:p>
        </p:txBody>
      </p:sp>
      <p:sp>
        <p:nvSpPr>
          <p:cNvPr id="7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4352" name="Picture 20" descr="http://png-3.findicons.com/files/icons/1742/ecqlipse_2/128/home.png">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Rounded Rectangle 74">
            <a:hlinkClick r:id="rId6"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4354" name="Picture 12" descr="http://4.bp.blogspot.com/-VPLqur-gw3A/T1MynDDoE0I/AAAAAAAAAuw/4EWYbA084hY/s1600/lambang-it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1"/>
          <p:cNvSpPr txBox="1">
            <a:spLocks/>
          </p:cNvSpPr>
          <p:nvPr/>
        </p:nvSpPr>
        <p:spPr bwMode="auto">
          <a:xfrm>
            <a:off x="1143000" y="685800"/>
            <a:ext cx="57912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err="1" smtClean="0">
                <a:ln>
                  <a:noFill/>
                </a:ln>
                <a:effectLst/>
                <a:uLnTx/>
                <a:uFillTx/>
                <a:latin typeface="+mj-lt"/>
                <a:ea typeface="+mj-ea"/>
                <a:cs typeface="+mj-cs"/>
              </a:rPr>
              <a:t>Contoh</a:t>
            </a:r>
            <a:r>
              <a:rPr kumimoji="0" lang="en-US" sz="2400" b="1" i="1" u="none" strike="noStrike" kern="1200" cap="none" spc="0" normalizeH="0" baseline="0" noProof="0" dirty="0" smtClean="0">
                <a:ln>
                  <a:noFill/>
                </a:ln>
                <a:effectLst/>
                <a:uLnTx/>
                <a:uFillTx/>
                <a:latin typeface="+mj-lt"/>
                <a:ea typeface="+mj-ea"/>
                <a:cs typeface="+mj-cs"/>
              </a:rPr>
              <a:t>  </a:t>
            </a:r>
            <a:r>
              <a:rPr kumimoji="0" lang="en-US" sz="2400" b="1" i="1" u="none" strike="noStrike" kern="1200" cap="none" spc="0" normalizeH="0" baseline="0" noProof="0" dirty="0" err="1" smtClean="0">
                <a:ln>
                  <a:noFill/>
                </a:ln>
                <a:effectLst/>
                <a:uLnTx/>
                <a:uFillTx/>
                <a:latin typeface="+mj-lt"/>
                <a:ea typeface="+mj-ea"/>
                <a:cs typeface="+mj-cs"/>
              </a:rPr>
              <a:t>soal</a:t>
            </a:r>
            <a:endParaRPr kumimoji="0" lang="en-US" sz="2400" b="0" i="0" u="none" strike="noStrike" kern="1200" cap="none" spc="0" normalizeH="0" baseline="0" noProof="0" dirty="0">
              <a:ln>
                <a:noFill/>
              </a:ln>
              <a:effectLst/>
              <a:uLnTx/>
              <a:uFillTx/>
              <a:latin typeface="+mj-lt"/>
              <a:ea typeface="+mj-ea"/>
              <a:cs typeface="+mj-cs"/>
            </a:endParaRPr>
          </a:p>
        </p:txBody>
      </p:sp>
      <p:sp>
        <p:nvSpPr>
          <p:cNvPr id="19" name="Content Placeholder 2"/>
          <p:cNvSpPr>
            <a:spLocks noGrp="1"/>
          </p:cNvSpPr>
          <p:nvPr>
            <p:ph idx="1"/>
          </p:nvPr>
        </p:nvSpPr>
        <p:spPr>
          <a:xfrm>
            <a:off x="304800" y="1143000"/>
            <a:ext cx="7924800" cy="5486400"/>
          </a:xfrm>
        </p:spPr>
        <p:txBody>
          <a:bodyPr/>
          <a:lstStyle/>
          <a:p>
            <a:pPr marL="0" indent="0" eaLnBrk="1" hangingPunct="1">
              <a:buFont typeface="Wingdings 2" pitchFamily="18" charset="2"/>
              <a:buNone/>
            </a:pPr>
            <a:r>
              <a:rPr lang="en-US" sz="2400" dirty="0" smtClean="0"/>
              <a:t>Volume bola </a:t>
            </a:r>
            <a:r>
              <a:rPr lang="en-US" sz="2400" dirty="0" err="1" smtClean="0"/>
              <a:t>termometer</a:t>
            </a:r>
            <a:r>
              <a:rPr lang="en-US" sz="2400" dirty="0" smtClean="0"/>
              <a:t> air </a:t>
            </a:r>
            <a:r>
              <a:rPr lang="en-US" sz="2400" dirty="0" err="1" smtClean="0"/>
              <a:t>raksa</a:t>
            </a:r>
            <a:r>
              <a:rPr lang="en-US" sz="2400" dirty="0" smtClean="0"/>
              <a:t> </a:t>
            </a:r>
            <a:r>
              <a:rPr lang="en-US" sz="2400" dirty="0" err="1" smtClean="0"/>
              <a:t>dalam</a:t>
            </a:r>
            <a:r>
              <a:rPr lang="en-US" sz="2400" dirty="0" smtClean="0"/>
              <a:t> </a:t>
            </a:r>
            <a:r>
              <a:rPr lang="en-US" sz="2400" dirty="0" err="1" smtClean="0"/>
              <a:t>gelas</a:t>
            </a:r>
            <a:r>
              <a:rPr lang="en-US" sz="2400" dirty="0" smtClean="0"/>
              <a:t> </a:t>
            </a:r>
            <a:r>
              <a:rPr lang="en-US" sz="2400" dirty="0" err="1" smtClean="0"/>
              <a:t>pada</a:t>
            </a:r>
            <a:r>
              <a:rPr lang="en-US" sz="2400" dirty="0" smtClean="0"/>
              <a:t> 0</a:t>
            </a:r>
            <a:r>
              <a:rPr lang="en-US" sz="2400" dirty="0" smtClean="0">
                <a:sym typeface="Symbol" pitchFamily="18" charset="2"/>
              </a:rPr>
              <a:t></a:t>
            </a:r>
            <a:r>
              <a:rPr lang="en-US" sz="2400" dirty="0" smtClean="0"/>
              <a:t>C </a:t>
            </a:r>
            <a:r>
              <a:rPr lang="en-US" sz="2400" dirty="0" err="1" smtClean="0"/>
              <a:t>adalah</a:t>
            </a:r>
            <a:r>
              <a:rPr lang="en-US" sz="2400" dirty="0" smtClean="0"/>
              <a:t> 0,15 cm³, </a:t>
            </a:r>
            <a:r>
              <a:rPr lang="en-US" sz="2400" dirty="0" err="1" smtClean="0"/>
              <a:t>sedang</a:t>
            </a:r>
            <a:r>
              <a:rPr lang="en-US" sz="2400" dirty="0" smtClean="0"/>
              <a:t> </a:t>
            </a:r>
            <a:r>
              <a:rPr lang="en-US" sz="2400" dirty="0" err="1" smtClean="0"/>
              <a:t>luas</a:t>
            </a:r>
            <a:r>
              <a:rPr lang="en-US" sz="2400" dirty="0" smtClean="0"/>
              <a:t> </a:t>
            </a:r>
            <a:r>
              <a:rPr lang="en-US" sz="2400" dirty="0" err="1" smtClean="0"/>
              <a:t>penampang</a:t>
            </a:r>
            <a:r>
              <a:rPr lang="en-US" sz="2400" dirty="0" smtClean="0"/>
              <a:t> </a:t>
            </a:r>
            <a:r>
              <a:rPr lang="en-US" sz="2400" dirty="0" err="1" smtClean="0"/>
              <a:t>tabungnya</a:t>
            </a:r>
            <a:r>
              <a:rPr lang="en-US" sz="2400" dirty="0" smtClean="0"/>
              <a:t> 10</a:t>
            </a:r>
            <a:r>
              <a:rPr lang="en-US" sz="2400" baseline="30000" dirty="0" smtClean="0"/>
              <a:t>-3</a:t>
            </a:r>
            <a:r>
              <a:rPr lang="en-US" sz="2400" dirty="0" smtClean="0"/>
              <a:t>m². </a:t>
            </a:r>
            <a:r>
              <a:rPr lang="en-US" sz="2400" dirty="0" err="1" smtClean="0"/>
              <a:t>Koefisien</a:t>
            </a:r>
            <a:r>
              <a:rPr lang="en-US" sz="2400" dirty="0" smtClean="0"/>
              <a:t> </a:t>
            </a:r>
            <a:r>
              <a:rPr lang="en-US" sz="2400" dirty="0" err="1" smtClean="0"/>
              <a:t>muai</a:t>
            </a:r>
            <a:r>
              <a:rPr lang="en-US" sz="2400" dirty="0" smtClean="0"/>
              <a:t> </a:t>
            </a:r>
            <a:r>
              <a:rPr lang="en-US" sz="2400" dirty="0" err="1" smtClean="0"/>
              <a:t>panjang</a:t>
            </a:r>
            <a:r>
              <a:rPr lang="en-US" sz="2400" dirty="0" smtClean="0"/>
              <a:t> </a:t>
            </a:r>
            <a:r>
              <a:rPr lang="en-US" sz="2400" dirty="0" err="1" smtClean="0"/>
              <a:t>gelas</a:t>
            </a:r>
            <a:r>
              <a:rPr lang="en-US" sz="2400" dirty="0" smtClean="0"/>
              <a:t> </a:t>
            </a:r>
            <a:r>
              <a:rPr lang="en-US" sz="2400" dirty="0" err="1" smtClean="0"/>
              <a:t>adalah</a:t>
            </a:r>
            <a:r>
              <a:rPr lang="en-US" sz="2400" dirty="0" smtClean="0"/>
              <a:t> 5.10</a:t>
            </a:r>
            <a:r>
              <a:rPr lang="en-US" sz="2400" baseline="30000" dirty="0" smtClean="0"/>
              <a:t>-6</a:t>
            </a:r>
            <a:r>
              <a:rPr lang="en-US" sz="2400" dirty="0" smtClean="0"/>
              <a:t> (</a:t>
            </a:r>
            <a:r>
              <a:rPr lang="en-US" sz="2400" dirty="0" smtClean="0">
                <a:sym typeface="Symbol" pitchFamily="18" charset="2"/>
              </a:rPr>
              <a:t></a:t>
            </a:r>
            <a:r>
              <a:rPr lang="en-US" sz="2400" dirty="0" smtClean="0"/>
              <a:t>C</a:t>
            </a:r>
            <a:r>
              <a:rPr lang="en-US" sz="2400" baseline="30000" dirty="0" smtClean="0"/>
              <a:t>-1</a:t>
            </a:r>
            <a:r>
              <a:rPr lang="en-US" sz="2400" dirty="0" smtClean="0"/>
              <a:t>), </a:t>
            </a:r>
            <a:r>
              <a:rPr lang="en-US" sz="2400" dirty="0" err="1" smtClean="0"/>
              <a:t>sedangkan</a:t>
            </a:r>
            <a:r>
              <a:rPr lang="en-US" sz="2400" dirty="0" smtClean="0"/>
              <a:t> </a:t>
            </a:r>
            <a:r>
              <a:rPr lang="en-US" sz="2400" dirty="0" err="1" smtClean="0"/>
              <a:t>koefisien</a:t>
            </a:r>
            <a:r>
              <a:rPr lang="en-US" sz="2400" dirty="0" smtClean="0"/>
              <a:t> </a:t>
            </a:r>
            <a:r>
              <a:rPr lang="en-US" sz="2400" dirty="0" err="1" smtClean="0"/>
              <a:t>muai</a:t>
            </a:r>
            <a:r>
              <a:rPr lang="en-US" sz="2400" dirty="0" smtClean="0"/>
              <a:t> </a:t>
            </a:r>
            <a:r>
              <a:rPr lang="en-US" sz="2400" dirty="0" err="1" smtClean="0"/>
              <a:t>ruang</a:t>
            </a:r>
            <a:r>
              <a:rPr lang="en-US" sz="2400" dirty="0" smtClean="0"/>
              <a:t> air </a:t>
            </a:r>
            <a:r>
              <a:rPr lang="en-US" sz="2400" dirty="0" err="1" smtClean="0"/>
              <a:t>raksa</a:t>
            </a:r>
            <a:r>
              <a:rPr lang="en-US" sz="2400" dirty="0" smtClean="0"/>
              <a:t> 0,182.10</a:t>
            </a:r>
            <a:r>
              <a:rPr lang="en-US" sz="2400" baseline="30000" dirty="0" smtClean="0"/>
              <a:t>-3</a:t>
            </a:r>
            <a:r>
              <a:rPr lang="en-US" sz="2400" dirty="0" smtClean="0"/>
              <a:t> (</a:t>
            </a:r>
            <a:r>
              <a:rPr lang="en-US" sz="2400" dirty="0" smtClean="0">
                <a:sym typeface="Symbol" pitchFamily="18" charset="2"/>
              </a:rPr>
              <a:t></a:t>
            </a:r>
            <a:r>
              <a:rPr lang="en-US" sz="2400" dirty="0" smtClean="0"/>
              <a:t>C</a:t>
            </a:r>
            <a:r>
              <a:rPr lang="en-US" sz="2400" baseline="30000" dirty="0" smtClean="0"/>
              <a:t>-1</a:t>
            </a:r>
            <a:r>
              <a:rPr lang="en-US" sz="2400" dirty="0" smtClean="0"/>
              <a:t>). </a:t>
            </a:r>
            <a:r>
              <a:rPr lang="en-US" sz="2400" dirty="0" err="1" smtClean="0"/>
              <a:t>Kalau</a:t>
            </a:r>
            <a:r>
              <a:rPr lang="en-US" sz="2400" dirty="0" smtClean="0"/>
              <a:t> </a:t>
            </a:r>
            <a:r>
              <a:rPr lang="en-US" sz="2400" dirty="0" err="1" smtClean="0"/>
              <a:t>pada</a:t>
            </a:r>
            <a:r>
              <a:rPr lang="en-US" sz="2400" dirty="0" smtClean="0"/>
              <a:t> 0</a:t>
            </a:r>
            <a:r>
              <a:rPr lang="en-US" sz="2400" dirty="0" smtClean="0">
                <a:sym typeface="Symbol" pitchFamily="18" charset="2"/>
              </a:rPr>
              <a:t></a:t>
            </a:r>
            <a:r>
              <a:rPr lang="en-US" sz="2400" dirty="0" smtClean="0"/>
              <a:t>C air </a:t>
            </a:r>
            <a:r>
              <a:rPr lang="en-US" sz="2400" dirty="0" err="1" smtClean="0"/>
              <a:t>raksa</a:t>
            </a:r>
            <a:r>
              <a:rPr lang="en-US" sz="2400" dirty="0" smtClean="0"/>
              <a:t> </a:t>
            </a:r>
            <a:r>
              <a:rPr lang="en-US" sz="2400" dirty="0" err="1" smtClean="0"/>
              <a:t>tepat</a:t>
            </a:r>
            <a:r>
              <a:rPr lang="en-US" sz="2400" dirty="0" smtClean="0"/>
              <a:t> </a:t>
            </a:r>
            <a:r>
              <a:rPr lang="en-US" sz="2400" dirty="0" err="1" smtClean="0"/>
              <a:t>memenuhi</a:t>
            </a:r>
            <a:r>
              <a:rPr lang="en-US" sz="2400" dirty="0" smtClean="0"/>
              <a:t> </a:t>
            </a:r>
            <a:r>
              <a:rPr lang="en-US" sz="2400" dirty="0" err="1" smtClean="0"/>
              <a:t>seluruh</a:t>
            </a:r>
            <a:r>
              <a:rPr lang="en-US" sz="2400" dirty="0" smtClean="0"/>
              <a:t> bola, </a:t>
            </a:r>
            <a:r>
              <a:rPr lang="en-US" sz="2400" dirty="0" err="1" smtClean="0"/>
              <a:t>berapa</a:t>
            </a:r>
            <a:r>
              <a:rPr lang="en-US" sz="2400" dirty="0" smtClean="0"/>
              <a:t> </a:t>
            </a:r>
            <a:r>
              <a:rPr lang="en-US" sz="2400" dirty="0" err="1" smtClean="0"/>
              <a:t>tinggi</a:t>
            </a:r>
            <a:r>
              <a:rPr lang="en-US" sz="2400" dirty="0" smtClean="0"/>
              <a:t> </a:t>
            </a:r>
            <a:r>
              <a:rPr lang="en-US" sz="2400" dirty="0" err="1" smtClean="0"/>
              <a:t>kolom</a:t>
            </a:r>
            <a:r>
              <a:rPr lang="en-US" sz="2400" dirty="0" smtClean="0"/>
              <a:t> air </a:t>
            </a:r>
            <a:r>
              <a:rPr lang="en-US" sz="2400" dirty="0" err="1" smtClean="0"/>
              <a:t>raksa</a:t>
            </a:r>
            <a:r>
              <a:rPr lang="en-US" sz="2400" dirty="0" smtClean="0"/>
              <a:t> </a:t>
            </a:r>
            <a:r>
              <a:rPr lang="en-US" sz="2400" dirty="0" err="1" smtClean="0"/>
              <a:t>pada</a:t>
            </a:r>
            <a:r>
              <a:rPr lang="en-US" sz="2400" dirty="0" smtClean="0"/>
              <a:t> </a:t>
            </a:r>
            <a:r>
              <a:rPr lang="en-US" sz="2400" dirty="0" err="1" smtClean="0"/>
              <a:t>temperatur</a:t>
            </a:r>
            <a:r>
              <a:rPr lang="en-US" sz="2400" dirty="0" smtClean="0"/>
              <a:t> 100°C. </a:t>
            </a:r>
          </a:p>
          <a:p>
            <a:pPr marL="0" indent="0" eaLnBrk="1" hangingPunct="1">
              <a:buFont typeface="Wingdings 2" pitchFamily="18" charset="2"/>
              <a:buNone/>
            </a:pPr>
            <a:r>
              <a:rPr lang="en-US" sz="2400" dirty="0" err="1" smtClean="0"/>
              <a:t>Penyelesaian</a:t>
            </a:r>
            <a:r>
              <a:rPr lang="en-US" sz="2400" dirty="0" smtClean="0"/>
              <a:t> :</a:t>
            </a:r>
          </a:p>
          <a:p>
            <a:pPr marL="0" indent="0" eaLnBrk="1" hangingPunct="1">
              <a:buFont typeface="Wingdings 2" pitchFamily="18" charset="2"/>
              <a:buNone/>
            </a:pPr>
            <a:r>
              <a:rPr lang="en-US" sz="2400" dirty="0" err="1" smtClean="0"/>
              <a:t>Pada</a:t>
            </a:r>
            <a:r>
              <a:rPr lang="en-US" sz="2400" dirty="0" smtClean="0"/>
              <a:t> </a:t>
            </a:r>
            <a:r>
              <a:rPr lang="en-US" sz="2400" dirty="0" err="1" smtClean="0"/>
              <a:t>temperatur</a:t>
            </a:r>
            <a:r>
              <a:rPr lang="en-US" sz="2400" dirty="0" smtClean="0"/>
              <a:t> 100°C, volume Hg </a:t>
            </a:r>
            <a:r>
              <a:rPr lang="en-US" sz="2400" dirty="0" err="1" smtClean="0"/>
              <a:t>adalah</a:t>
            </a:r>
            <a:r>
              <a:rPr lang="en-US" sz="2400" dirty="0" smtClean="0"/>
              <a:t> : </a:t>
            </a:r>
          </a:p>
          <a:p>
            <a:pPr marL="0" indent="0" eaLnBrk="1" hangingPunct="1">
              <a:buFont typeface="Wingdings 2" pitchFamily="18" charset="2"/>
              <a:buNone/>
            </a:pPr>
            <a:r>
              <a:rPr lang="en-US" sz="2400" dirty="0" err="1" smtClean="0"/>
              <a:t>V’</a:t>
            </a:r>
            <a:r>
              <a:rPr lang="en-US" sz="2400" baseline="-25000" dirty="0" err="1" smtClean="0"/>
              <a:t>hg</a:t>
            </a:r>
            <a:r>
              <a:rPr lang="en-US" sz="2400" dirty="0" smtClean="0"/>
              <a:t> = </a:t>
            </a:r>
            <a:r>
              <a:rPr lang="en-US" sz="2400" dirty="0" err="1" smtClean="0"/>
              <a:t>Vº</a:t>
            </a:r>
            <a:r>
              <a:rPr lang="en-US" sz="2400" baseline="-25000" dirty="0" err="1" smtClean="0"/>
              <a:t>hg</a:t>
            </a:r>
            <a:r>
              <a:rPr lang="en-US" sz="2400" dirty="0" smtClean="0"/>
              <a:t>(1+</a:t>
            </a:r>
            <a:r>
              <a:rPr lang="en-US" sz="2400" dirty="0" smtClean="0">
                <a:sym typeface="Symbol" pitchFamily="18" charset="2"/>
              </a:rPr>
              <a:t></a:t>
            </a:r>
            <a:r>
              <a:rPr lang="en-US" sz="2400" dirty="0" smtClean="0"/>
              <a:t> </a:t>
            </a:r>
            <a:r>
              <a:rPr lang="en-US" sz="2400" dirty="0" smtClean="0">
                <a:sym typeface="Symbol" pitchFamily="18" charset="2"/>
              </a:rPr>
              <a:t></a:t>
            </a:r>
            <a:r>
              <a:rPr lang="en-US" sz="2400" dirty="0" smtClean="0"/>
              <a:t>t) </a:t>
            </a:r>
          </a:p>
          <a:p>
            <a:pPr marL="0" indent="0" eaLnBrk="1" hangingPunct="1">
              <a:buFont typeface="Wingdings 2" pitchFamily="18" charset="2"/>
              <a:buNone/>
            </a:pPr>
            <a:r>
              <a:rPr lang="en-US" sz="2400" dirty="0" smtClean="0"/>
              <a:t>        = 0,15 [1+(0,182.10</a:t>
            </a:r>
            <a:r>
              <a:rPr lang="en-US" sz="2400" baseline="30000" dirty="0" smtClean="0"/>
              <a:t>-3</a:t>
            </a:r>
            <a:r>
              <a:rPr lang="en-US" sz="2400" dirty="0" smtClean="0"/>
              <a:t>).100] = 0,15273 cm³ </a:t>
            </a:r>
          </a:p>
          <a:p>
            <a:pPr marL="0" indent="0" eaLnBrk="1" hangingPunct="1">
              <a:buFont typeface="Wingdings 2" pitchFamily="18" charset="2"/>
              <a:buNone/>
            </a:pPr>
            <a:r>
              <a:rPr lang="en-US" sz="2400" dirty="0" smtClean="0"/>
              <a:t>Volume bola </a:t>
            </a:r>
            <a:r>
              <a:rPr lang="en-US" sz="2400" dirty="0" err="1" smtClean="0"/>
              <a:t>pada</a:t>
            </a:r>
            <a:r>
              <a:rPr lang="en-US" sz="2400" dirty="0" smtClean="0"/>
              <a:t> </a:t>
            </a:r>
            <a:r>
              <a:rPr lang="en-US" sz="2400" dirty="0" err="1" smtClean="0"/>
              <a:t>temperatur</a:t>
            </a:r>
            <a:r>
              <a:rPr lang="en-US" sz="2400" dirty="0" smtClean="0"/>
              <a:t> 100°C </a:t>
            </a:r>
            <a:r>
              <a:rPr lang="en-US" sz="2400" dirty="0" err="1" smtClean="0"/>
              <a:t>adalah</a:t>
            </a:r>
            <a:r>
              <a:rPr lang="en-US" sz="2400" dirty="0" smtClean="0"/>
              <a:t> :</a:t>
            </a:r>
          </a:p>
          <a:p>
            <a:pPr marL="0" indent="0" eaLnBrk="1" hangingPunct="1">
              <a:buFont typeface="Wingdings 2" pitchFamily="18" charset="2"/>
              <a:buNone/>
            </a:pPr>
            <a:r>
              <a:rPr lang="en-US" sz="2400" dirty="0" smtClean="0"/>
              <a:t>	</a:t>
            </a:r>
            <a:r>
              <a:rPr lang="en-US" sz="2400" dirty="0" err="1" smtClean="0"/>
              <a:t>V’</a:t>
            </a:r>
            <a:r>
              <a:rPr lang="en-US" sz="2400" baseline="-25000" dirty="0" err="1" smtClean="0"/>
              <a:t>bola</a:t>
            </a:r>
            <a:r>
              <a:rPr lang="en-US" sz="2400" dirty="0" smtClean="0"/>
              <a:t> = </a:t>
            </a:r>
            <a:r>
              <a:rPr lang="en-US" sz="2400" dirty="0" err="1" smtClean="0"/>
              <a:t>Vº</a:t>
            </a:r>
            <a:r>
              <a:rPr lang="en-US" sz="2400" baseline="-25000" dirty="0" err="1" smtClean="0"/>
              <a:t>bola</a:t>
            </a:r>
            <a:r>
              <a:rPr lang="en-US" sz="2400" dirty="0" smtClean="0"/>
              <a:t> (1+3</a:t>
            </a:r>
            <a:r>
              <a:rPr lang="en-US" sz="2400" dirty="0" smtClean="0">
                <a:sym typeface="Symbol" pitchFamily="18" charset="2"/>
              </a:rPr>
              <a:t></a:t>
            </a:r>
            <a:r>
              <a:rPr lang="en-US" sz="2400" baseline="-25000" dirty="0" smtClean="0"/>
              <a:t>gelas</a:t>
            </a:r>
            <a:r>
              <a:rPr lang="en-US" sz="2400" dirty="0" smtClean="0"/>
              <a:t> </a:t>
            </a:r>
            <a:r>
              <a:rPr lang="en-US" sz="2400" dirty="0" smtClean="0">
                <a:sym typeface="Symbol" pitchFamily="18" charset="2"/>
              </a:rPr>
              <a:t></a:t>
            </a:r>
            <a:r>
              <a:rPr lang="en-US" sz="2400" dirty="0" smtClean="0"/>
              <a:t>t) </a:t>
            </a:r>
          </a:p>
          <a:p>
            <a:pPr marL="0" indent="0" eaLnBrk="1" hangingPunct="1">
              <a:buFont typeface="Wingdings 2" pitchFamily="18" charset="2"/>
              <a:buNone/>
            </a:pPr>
            <a:r>
              <a:rPr lang="en-US" sz="2400" dirty="0" smtClean="0"/>
              <a:t>	          = 0,15 [ 1+3(5.10</a:t>
            </a:r>
            <a:r>
              <a:rPr lang="en-US" sz="2400" baseline="30000" dirty="0" smtClean="0"/>
              <a:t>-6</a:t>
            </a:r>
            <a:r>
              <a:rPr lang="en-US" sz="2400" dirty="0" smtClean="0"/>
              <a:t>).100] = 0,150225 cm³ </a:t>
            </a:r>
          </a:p>
          <a:p>
            <a:pPr marL="0" indent="0" eaLnBrk="1" hangingPunct="1">
              <a:buFont typeface="Wingdings 2" pitchFamily="18" charset="2"/>
              <a:buNone/>
            </a:pPr>
            <a:r>
              <a:rPr lang="en-US" sz="2400" dirty="0" smtClean="0"/>
              <a:t>			 </a:t>
            </a:r>
          </a:p>
          <a:p>
            <a:pPr marL="0" indent="0" eaLnBrk="1" hangingPunct="1">
              <a:buFont typeface="Wingdings 2" pitchFamily="18" charset="2"/>
              <a:buNone/>
            </a:pPr>
            <a:endParaRPr lang="en-US" sz="2400" dirty="0" smtClean="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82575" y="-558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 name="Rounded Rectangle 55">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57" name="Rounded Rectangle 56">
            <a:hlinkClick r:id="rId3" action="ppaction://hlinksldjump"/>
          </p:cNvPr>
          <p:cNvSpPr/>
          <p:nvPr/>
        </p:nvSpPr>
        <p:spPr>
          <a:xfrm>
            <a:off x="1524000" y="76200"/>
            <a:ext cx="1524000" cy="45720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59" name="Rounded Rectangle 58">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60" name="Rounded Rectangle 59"/>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63" name="Isosceles Triangle 62"/>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4" name="Isosceles Triangle 63"/>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66" name="Rounded Rectangle 65">
            <a:hlinkClick r:id="rId2" action="ppaction://hlinksldjump"/>
          </p:cNvPr>
          <p:cNvSpPr/>
          <p:nvPr/>
        </p:nvSpPr>
        <p:spPr>
          <a:xfrm>
            <a:off x="3048000" y="76200"/>
            <a:ext cx="1524000" cy="45720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55" name="Round Diagonal Corner Rectangle 54"/>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Right Arrow 57">
            <a:hlinkClick r:id="rId4" action="ppaction://hlinksldjump"/>
          </p:cNvPr>
          <p:cNvSpPr/>
          <p:nvPr/>
        </p:nvSpPr>
        <p:spPr>
          <a:xfrm>
            <a:off x="4419600" y="6324600"/>
            <a:ext cx="533400" cy="5334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ight Arrow 60">
            <a:hlinkClick r:id="rId5" action="ppaction://hlinksldjump"/>
          </p:cNvPr>
          <p:cNvSpPr/>
          <p:nvPr/>
        </p:nvSpPr>
        <p:spPr>
          <a:xfrm rot="10800000">
            <a:off x="37338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4352" name="Picture 20" descr="http://png-3.findicons.com/files/icons/1742/ecqlipse_2/128/home.png">
            <a:hlinkClick r:id="rId6" action="ppaction://hlinksldjump"/>
          </p:cNvPr>
          <p:cNvPicPr>
            <a:picLocks noChangeAspect="1" noChangeArrowheads="1"/>
          </p:cNvPicPr>
          <p:nvPr/>
        </p:nvPicPr>
        <p:blipFill>
          <a:blip r:embed="rId7"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Rounded Rectangle 74">
            <a:hlinkClick r:id="rId5"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4354"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7"/>
          <p:cNvSpPr/>
          <p:nvPr/>
        </p:nvSpPr>
        <p:spPr>
          <a:xfrm>
            <a:off x="457200" y="1295400"/>
            <a:ext cx="7620000" cy="2308324"/>
          </a:xfrm>
          <a:prstGeom prst="rect">
            <a:avLst/>
          </a:prstGeom>
        </p:spPr>
        <p:txBody>
          <a:bodyPr wrap="square">
            <a:spAutoFit/>
          </a:bodyPr>
          <a:lstStyle/>
          <a:p>
            <a:pPr marL="0" indent="0" eaLnBrk="1" hangingPunct="1">
              <a:buFont typeface="Wingdings 2" pitchFamily="18" charset="2"/>
              <a:buNone/>
            </a:pPr>
            <a:r>
              <a:rPr lang="en-US" sz="2400" dirty="0" smtClean="0"/>
              <a:t>Volume Hg yang </a:t>
            </a:r>
            <a:r>
              <a:rPr lang="en-US" sz="2400" dirty="0" err="1" smtClean="0"/>
              <a:t>keluar</a:t>
            </a:r>
            <a:r>
              <a:rPr lang="en-US" sz="2400" dirty="0" smtClean="0"/>
              <a:t> </a:t>
            </a:r>
            <a:r>
              <a:rPr lang="en-US" sz="2400" dirty="0" err="1" smtClean="0"/>
              <a:t>dari</a:t>
            </a:r>
            <a:r>
              <a:rPr lang="en-US" sz="2400" dirty="0" smtClean="0"/>
              <a:t> bola </a:t>
            </a:r>
            <a:r>
              <a:rPr lang="en-US" sz="2400" dirty="0" err="1" smtClean="0"/>
              <a:t>adalah</a:t>
            </a:r>
            <a:endParaRPr lang="en-US" sz="2400" dirty="0" smtClean="0"/>
          </a:p>
          <a:p>
            <a:pPr marL="0" indent="0" eaLnBrk="1" hangingPunct="1">
              <a:buFont typeface="Wingdings 2" pitchFamily="18" charset="2"/>
              <a:buNone/>
            </a:pPr>
            <a:r>
              <a:rPr lang="en-US" sz="2400" dirty="0" smtClean="0"/>
              <a:t>	</a:t>
            </a:r>
            <a:r>
              <a:rPr lang="en-US" sz="2400" dirty="0" err="1" smtClean="0"/>
              <a:t>V’</a:t>
            </a:r>
            <a:r>
              <a:rPr lang="en-US" sz="2400" baseline="-25000" dirty="0" err="1" smtClean="0"/>
              <a:t>Hg</a:t>
            </a:r>
            <a:r>
              <a:rPr lang="en-US" sz="2400" dirty="0" err="1" smtClean="0"/>
              <a:t>-V’</a:t>
            </a:r>
            <a:r>
              <a:rPr lang="en-US" sz="2400" baseline="-25000" dirty="0" err="1" smtClean="0"/>
              <a:t>bola</a:t>
            </a:r>
            <a:r>
              <a:rPr lang="en-US" sz="2400" dirty="0" smtClean="0"/>
              <a:t> = 2,5.10</a:t>
            </a:r>
            <a:r>
              <a:rPr lang="en-US" sz="2400" baseline="30000" dirty="0" smtClean="0"/>
              <a:t>-3</a:t>
            </a:r>
            <a:r>
              <a:rPr lang="en-US" sz="2400" dirty="0" smtClean="0"/>
              <a:t> cm³ </a:t>
            </a:r>
          </a:p>
          <a:p>
            <a:pPr marL="0" indent="0" eaLnBrk="1" hangingPunct="1">
              <a:buFont typeface="Wingdings 2" pitchFamily="18" charset="2"/>
              <a:buNone/>
            </a:pPr>
            <a:r>
              <a:rPr lang="en-US" sz="2400" dirty="0" err="1" smtClean="0"/>
              <a:t>Luas</a:t>
            </a:r>
            <a:r>
              <a:rPr lang="en-US" sz="2400" dirty="0" smtClean="0"/>
              <a:t> </a:t>
            </a:r>
            <a:r>
              <a:rPr lang="en-US" sz="2400" dirty="0" err="1" smtClean="0"/>
              <a:t>penampang</a:t>
            </a:r>
            <a:r>
              <a:rPr lang="en-US" sz="2400" dirty="0" smtClean="0"/>
              <a:t> </a:t>
            </a:r>
            <a:r>
              <a:rPr lang="en-US" sz="2400" dirty="0" err="1" smtClean="0"/>
              <a:t>tabung</a:t>
            </a:r>
            <a:r>
              <a:rPr lang="en-US" sz="2400" dirty="0" smtClean="0"/>
              <a:t> </a:t>
            </a:r>
            <a:r>
              <a:rPr lang="en-US" sz="2400" dirty="0" err="1" smtClean="0"/>
              <a:t>pada</a:t>
            </a:r>
            <a:r>
              <a:rPr lang="en-US" sz="2400" dirty="0" smtClean="0"/>
              <a:t> 100°C </a:t>
            </a:r>
            <a:r>
              <a:rPr lang="en-US" sz="2400" dirty="0" err="1" smtClean="0"/>
              <a:t>adalah</a:t>
            </a:r>
            <a:r>
              <a:rPr lang="en-US" sz="2400" dirty="0" smtClean="0"/>
              <a:t> : </a:t>
            </a:r>
          </a:p>
          <a:p>
            <a:pPr marL="0" indent="0" eaLnBrk="1" hangingPunct="1">
              <a:buFont typeface="Wingdings 2" pitchFamily="18" charset="2"/>
              <a:buNone/>
            </a:pPr>
            <a:r>
              <a:rPr lang="en-US" sz="2400" dirty="0" smtClean="0"/>
              <a:t>	A</a:t>
            </a:r>
            <a:r>
              <a:rPr lang="en-US" sz="2400" baseline="-25000" dirty="0" smtClean="0"/>
              <a:t>100</a:t>
            </a:r>
            <a:r>
              <a:rPr lang="en-US" sz="2400" dirty="0" smtClean="0"/>
              <a:t> = </a:t>
            </a:r>
            <a:r>
              <a:rPr lang="en-US" sz="2400" dirty="0" err="1" smtClean="0"/>
              <a:t>A</a:t>
            </a:r>
            <a:r>
              <a:rPr lang="en-US" sz="2400" baseline="-25000" dirty="0" err="1" smtClean="0"/>
              <a:t>o</a:t>
            </a:r>
            <a:r>
              <a:rPr lang="en-US" sz="2400" dirty="0" smtClean="0"/>
              <a:t> (1 + 2</a:t>
            </a:r>
            <a:r>
              <a:rPr lang="en-US" sz="2400" dirty="0" smtClean="0">
                <a:sym typeface="Symbol" pitchFamily="18" charset="2"/>
              </a:rPr>
              <a:t></a:t>
            </a:r>
            <a:r>
              <a:rPr lang="en-US" sz="2400" dirty="0" smtClean="0"/>
              <a:t>t) </a:t>
            </a:r>
          </a:p>
          <a:p>
            <a:pPr marL="0" indent="0" eaLnBrk="1" hangingPunct="1">
              <a:buFont typeface="Wingdings 2" pitchFamily="18" charset="2"/>
              <a:buNone/>
            </a:pPr>
            <a:r>
              <a:rPr lang="en-US" sz="2400" dirty="0" smtClean="0"/>
              <a:t>	        = 10</a:t>
            </a:r>
            <a:r>
              <a:rPr lang="en-US" sz="2400" baseline="30000" dirty="0" smtClean="0"/>
              <a:t>-3</a:t>
            </a:r>
            <a:r>
              <a:rPr lang="en-US" sz="2400" dirty="0" smtClean="0"/>
              <a:t> [1+2.5.10</a:t>
            </a:r>
            <a:r>
              <a:rPr lang="en-US" sz="2400" baseline="30000" dirty="0" smtClean="0"/>
              <a:t>-6</a:t>
            </a:r>
            <a:r>
              <a:rPr lang="en-US" sz="2400" dirty="0" smtClean="0"/>
              <a:t>.100] = 0,001 cm² </a:t>
            </a:r>
          </a:p>
          <a:p>
            <a:pPr marL="0" indent="0" eaLnBrk="1" hangingPunct="1">
              <a:buFont typeface="Wingdings 2" pitchFamily="18" charset="2"/>
              <a:buNone/>
            </a:pPr>
            <a:r>
              <a:rPr lang="en-US" sz="2400" dirty="0" err="1" smtClean="0"/>
              <a:t>Jadi</a:t>
            </a:r>
            <a:r>
              <a:rPr lang="en-US" sz="2400" dirty="0" smtClean="0"/>
              <a:t> </a:t>
            </a:r>
            <a:r>
              <a:rPr lang="en-US" sz="2400" dirty="0" err="1" smtClean="0"/>
              <a:t>tinggi</a:t>
            </a:r>
            <a:r>
              <a:rPr lang="en-US" sz="2400" dirty="0" smtClean="0"/>
              <a:t> </a:t>
            </a:r>
            <a:r>
              <a:rPr lang="en-US" sz="2400" dirty="0" err="1" smtClean="0"/>
              <a:t>kolom</a:t>
            </a:r>
            <a:r>
              <a:rPr lang="en-US" sz="2400" dirty="0" smtClean="0"/>
              <a:t> air </a:t>
            </a:r>
            <a:r>
              <a:rPr lang="en-US" sz="2400" dirty="0" err="1" smtClean="0"/>
              <a:t>raksa</a:t>
            </a:r>
            <a:r>
              <a:rPr lang="en-US" sz="2400" dirty="0" smtClean="0"/>
              <a:t> </a:t>
            </a:r>
            <a:r>
              <a:rPr lang="en-US" sz="2400" dirty="0" err="1" smtClean="0"/>
              <a:t>sekarang</a:t>
            </a:r>
            <a:r>
              <a:rPr lang="en-US" sz="2400" dirty="0" smtClean="0"/>
              <a:t> </a:t>
            </a:r>
            <a:r>
              <a:rPr lang="en-US" sz="2400" dirty="0" err="1" smtClean="0"/>
              <a:t>adalah</a:t>
            </a:r>
            <a:r>
              <a:rPr lang="en-US" sz="2400" dirty="0" smtClean="0"/>
              <a:t> : </a:t>
            </a:r>
          </a:p>
        </p:txBody>
      </p:sp>
      <p:pic>
        <p:nvPicPr>
          <p:cNvPr id="19" name="Picture 2" descr="10-11"/>
          <p:cNvPicPr>
            <a:picLocks noChangeAspect="1" noChangeArrowheads="1"/>
          </p:cNvPicPr>
          <p:nvPr/>
        </p:nvPicPr>
        <p:blipFill>
          <a:blip r:embed="rId9" cstate="print">
            <a:lum bright="-20000" contrast="40000"/>
          </a:blip>
          <a:srcRect/>
          <a:stretch>
            <a:fillRect/>
          </a:stretch>
        </p:blipFill>
        <p:spPr bwMode="auto">
          <a:xfrm>
            <a:off x="1295400" y="3810000"/>
            <a:ext cx="4495800" cy="73090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82575" y="-558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 name="Rounded Rectangle 55">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57" name="Rounded Rectangle 56">
            <a:hlinkClick r:id="rId3" action="ppaction://hlinksldjump"/>
          </p:cNvPr>
          <p:cNvSpPr/>
          <p:nvPr/>
        </p:nvSpPr>
        <p:spPr>
          <a:xfrm>
            <a:off x="1524000" y="76200"/>
            <a:ext cx="1524000" cy="45720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59" name="Rounded Rectangle 58">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60" name="Rounded Rectangle 59"/>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63" name="Isosceles Triangle 62"/>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4" name="Isosceles Triangle 63"/>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66" name="Rounded Rectangle 65">
            <a:hlinkClick r:id="rId2" action="ppaction://hlinksldjump"/>
          </p:cNvPr>
          <p:cNvSpPr/>
          <p:nvPr/>
        </p:nvSpPr>
        <p:spPr>
          <a:xfrm>
            <a:off x="3048000" y="76200"/>
            <a:ext cx="1524000" cy="45720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55" name="Round Diagonal Corner Rectangle 54"/>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Right Arrow 57">
            <a:hlinkClick r:id="rId4" action="ppaction://hlinksldjump"/>
          </p:cNvPr>
          <p:cNvSpPr/>
          <p:nvPr/>
        </p:nvSpPr>
        <p:spPr>
          <a:xfrm>
            <a:off x="4419600" y="6324600"/>
            <a:ext cx="533400" cy="5334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ight Arrow 60">
            <a:hlinkClick r:id="rId5" action="ppaction://hlinksldjump"/>
          </p:cNvPr>
          <p:cNvSpPr/>
          <p:nvPr/>
        </p:nvSpPr>
        <p:spPr>
          <a:xfrm rot="10800000">
            <a:off x="37338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4352" name="Picture 20" descr="http://png-3.findicons.com/files/icons/1742/ecqlipse_2/128/home.png">
            <a:hlinkClick r:id="rId6" action="ppaction://hlinksldjump"/>
          </p:cNvPr>
          <p:cNvPicPr>
            <a:picLocks noChangeAspect="1" noChangeArrowheads="1"/>
          </p:cNvPicPr>
          <p:nvPr/>
        </p:nvPicPr>
        <p:blipFill>
          <a:blip r:embed="rId7"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Rounded Rectangle 74">
            <a:hlinkClick r:id="rId5"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4354"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itle 1"/>
          <p:cNvSpPr txBox="1">
            <a:spLocks/>
          </p:cNvSpPr>
          <p:nvPr/>
        </p:nvSpPr>
        <p:spPr bwMode="auto">
          <a:xfrm>
            <a:off x="457200" y="1036638"/>
            <a:ext cx="75438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smtClean="0">
                <a:ln>
                  <a:noFill/>
                </a:ln>
                <a:effectLst/>
                <a:uLnTx/>
                <a:uFillTx/>
                <a:latin typeface="+mj-lt"/>
                <a:ea typeface="+mj-ea"/>
                <a:cs typeface="+mj-cs"/>
              </a:rPr>
              <a:t>Contoh</a:t>
            </a:r>
            <a:r>
              <a:rPr kumimoji="0" lang="en-US" sz="3200" b="0" i="0" u="none" strike="noStrike" kern="1200" cap="none" spc="0" normalizeH="0" baseline="0" noProof="0" dirty="0" smtClean="0">
                <a:ln>
                  <a:noFill/>
                </a:ln>
                <a:effectLst/>
                <a:uLnTx/>
                <a:uFillTx/>
                <a:latin typeface="+mj-lt"/>
                <a:ea typeface="+mj-ea"/>
                <a:cs typeface="+mj-cs"/>
              </a:rPr>
              <a:t> </a:t>
            </a:r>
            <a:r>
              <a:rPr kumimoji="0" lang="en-US" sz="3200" b="0" i="0" u="none" strike="noStrike" kern="1200" cap="none" spc="0" normalizeH="0" baseline="0" noProof="0" dirty="0" err="1" smtClean="0">
                <a:ln>
                  <a:noFill/>
                </a:ln>
                <a:effectLst/>
                <a:uLnTx/>
                <a:uFillTx/>
                <a:latin typeface="+mj-lt"/>
                <a:ea typeface="+mj-ea"/>
                <a:cs typeface="+mj-cs"/>
              </a:rPr>
              <a:t>soal</a:t>
            </a:r>
            <a:endParaRPr kumimoji="0" lang="en-US" sz="3200" b="0" i="0" u="none" strike="noStrike" kern="1200" cap="none" spc="0" normalizeH="0" baseline="0" noProof="0" dirty="0">
              <a:ln>
                <a:noFill/>
              </a:ln>
              <a:effectLst/>
              <a:uLnTx/>
              <a:uFillTx/>
              <a:latin typeface="+mj-lt"/>
              <a:ea typeface="+mj-ea"/>
              <a:cs typeface="+mj-cs"/>
            </a:endParaRPr>
          </a:p>
        </p:txBody>
      </p:sp>
      <p:sp>
        <p:nvSpPr>
          <p:cNvPr id="21" name="Content Placeholder 2"/>
          <p:cNvSpPr>
            <a:spLocks noGrp="1"/>
          </p:cNvSpPr>
          <p:nvPr>
            <p:ph idx="1"/>
          </p:nvPr>
        </p:nvSpPr>
        <p:spPr>
          <a:xfrm>
            <a:off x="304800" y="1676400"/>
            <a:ext cx="7848600" cy="3322637"/>
          </a:xfrm>
        </p:spPr>
        <p:txBody>
          <a:bodyPr/>
          <a:lstStyle/>
          <a:p>
            <a:pPr marL="0" indent="0" algn="just">
              <a:buFont typeface="Wingdings 2" pitchFamily="18" charset="2"/>
              <a:buNone/>
            </a:pPr>
            <a:r>
              <a:rPr lang="en-US" sz="2400" b="1" dirty="0" smtClean="0"/>
              <a:t>Air </a:t>
            </a:r>
            <a:r>
              <a:rPr lang="en-US" sz="2400" b="1" dirty="0" err="1" smtClean="0"/>
              <a:t>dengan</a:t>
            </a:r>
            <a:r>
              <a:rPr lang="en-US" sz="2400" b="1" dirty="0" smtClean="0"/>
              <a:t> </a:t>
            </a:r>
            <a:r>
              <a:rPr lang="en-US" sz="2400" b="1" dirty="0" err="1" smtClean="0"/>
              <a:t>massa</a:t>
            </a:r>
            <a:r>
              <a:rPr lang="en-US" sz="2400" b="1" dirty="0" smtClean="0"/>
              <a:t> 100 gr. </a:t>
            </a:r>
            <a:r>
              <a:rPr lang="en-US" sz="2400" b="1" dirty="0" err="1" smtClean="0"/>
              <a:t>Berada</a:t>
            </a:r>
            <a:r>
              <a:rPr lang="en-US" sz="2400" b="1" dirty="0" smtClean="0"/>
              <a:t> </a:t>
            </a:r>
            <a:r>
              <a:rPr lang="en-US" sz="2400" b="1" dirty="0" err="1" smtClean="0"/>
              <a:t>pada</a:t>
            </a:r>
            <a:r>
              <a:rPr lang="en-US" sz="2400" b="1" dirty="0" smtClean="0"/>
              <a:t> </a:t>
            </a:r>
            <a:r>
              <a:rPr lang="en-US" sz="2400" b="1" dirty="0" err="1" smtClean="0"/>
              <a:t>temperatur</a:t>
            </a:r>
            <a:r>
              <a:rPr lang="en-US" sz="2400" b="1" dirty="0" smtClean="0"/>
              <a:t>  100 </a:t>
            </a:r>
            <a:r>
              <a:rPr lang="en-US" sz="2400" b="1" dirty="0" smtClean="0">
                <a:sym typeface="Symbol" pitchFamily="18" charset="2"/>
              </a:rPr>
              <a:t></a:t>
            </a:r>
            <a:r>
              <a:rPr lang="en-US" sz="2400" b="1" dirty="0" smtClean="0"/>
              <a:t>C. </a:t>
            </a:r>
            <a:r>
              <a:rPr lang="en-US" sz="2400" b="1" dirty="0" err="1" smtClean="0"/>
              <a:t>kemudian</a:t>
            </a:r>
            <a:r>
              <a:rPr lang="en-US" sz="2400" b="1" dirty="0" smtClean="0"/>
              <a:t> </a:t>
            </a:r>
            <a:r>
              <a:rPr lang="en-US" sz="2400" b="1" dirty="0" err="1" smtClean="0"/>
              <a:t>kedalam</a:t>
            </a:r>
            <a:r>
              <a:rPr lang="en-US" sz="2400" b="1" dirty="0" smtClean="0"/>
              <a:t> air </a:t>
            </a:r>
            <a:r>
              <a:rPr lang="en-US" sz="2400" b="1" dirty="0" err="1" smtClean="0"/>
              <a:t>tersebut</a:t>
            </a:r>
            <a:r>
              <a:rPr lang="en-US" sz="2400" b="1" dirty="0" smtClean="0"/>
              <a:t> </a:t>
            </a:r>
            <a:r>
              <a:rPr lang="en-US" sz="2400" b="1" dirty="0" err="1" smtClean="0"/>
              <a:t>dimasukkan</a:t>
            </a:r>
            <a:r>
              <a:rPr lang="en-US" sz="2400" b="1" dirty="0" smtClean="0"/>
              <a:t> </a:t>
            </a:r>
            <a:r>
              <a:rPr lang="en-US" sz="2400" b="1" dirty="0" err="1" smtClean="0"/>
              <a:t>sebungkah</a:t>
            </a:r>
            <a:r>
              <a:rPr lang="en-US" sz="2400" b="1" dirty="0" smtClean="0"/>
              <a:t> </a:t>
            </a:r>
            <a:r>
              <a:rPr lang="en-US" sz="2400" b="1" dirty="0" err="1" smtClean="0"/>
              <a:t>es</a:t>
            </a:r>
            <a:r>
              <a:rPr lang="en-US" sz="2400" b="1" dirty="0" smtClean="0"/>
              <a:t> (</a:t>
            </a:r>
            <a:r>
              <a:rPr lang="en-US" sz="2400" b="1" dirty="0" err="1" smtClean="0"/>
              <a:t>massa</a:t>
            </a:r>
            <a:r>
              <a:rPr lang="en-US" sz="2400" b="1" dirty="0" smtClean="0"/>
              <a:t> 100 </a:t>
            </a:r>
            <a:r>
              <a:rPr lang="en-US" sz="2400" b="1" dirty="0" err="1" smtClean="0"/>
              <a:t>gr</a:t>
            </a:r>
            <a:r>
              <a:rPr lang="en-US" sz="2400" b="1" dirty="0" smtClean="0"/>
              <a:t>) </a:t>
            </a:r>
            <a:r>
              <a:rPr lang="en-US" sz="2400" b="1" dirty="0" err="1" smtClean="0"/>
              <a:t>dengan</a:t>
            </a:r>
            <a:r>
              <a:rPr lang="en-US" sz="2400" b="1" dirty="0" smtClean="0"/>
              <a:t> </a:t>
            </a:r>
            <a:r>
              <a:rPr lang="en-US" sz="2400" b="1" dirty="0" err="1" smtClean="0"/>
              <a:t>temperatur</a:t>
            </a:r>
            <a:r>
              <a:rPr lang="en-US" sz="2400" b="1" dirty="0" smtClean="0"/>
              <a:t>  -40</a:t>
            </a:r>
            <a:r>
              <a:rPr lang="en-US" sz="2400" b="1" dirty="0" smtClean="0">
                <a:sym typeface="Symbol" pitchFamily="18" charset="2"/>
              </a:rPr>
              <a:t></a:t>
            </a:r>
            <a:r>
              <a:rPr lang="en-US" sz="2400" b="1" dirty="0" smtClean="0"/>
              <a:t>C. </a:t>
            </a:r>
            <a:r>
              <a:rPr lang="en-US" sz="2400" b="1" dirty="0" err="1" smtClean="0"/>
              <a:t>bila</a:t>
            </a:r>
            <a:r>
              <a:rPr lang="en-US" sz="2400" b="1" dirty="0" smtClean="0"/>
              <a:t> </a:t>
            </a:r>
            <a:r>
              <a:rPr lang="en-US" sz="2400" b="1" dirty="0" err="1" smtClean="0"/>
              <a:t>dianggap</a:t>
            </a:r>
            <a:r>
              <a:rPr lang="en-US" sz="2400" b="1" dirty="0" smtClean="0"/>
              <a:t> </a:t>
            </a:r>
            <a:r>
              <a:rPr lang="en-US" sz="2400" b="1" dirty="0" err="1" smtClean="0"/>
              <a:t>tempat</a:t>
            </a:r>
            <a:r>
              <a:rPr lang="en-US" sz="2400" b="1" dirty="0" smtClean="0"/>
              <a:t> </a:t>
            </a:r>
            <a:r>
              <a:rPr lang="en-US" sz="2400" b="1" dirty="0" err="1" smtClean="0"/>
              <a:t>dimana</a:t>
            </a:r>
            <a:r>
              <a:rPr lang="en-US" sz="2400" b="1" dirty="0" smtClean="0"/>
              <a:t> air </a:t>
            </a:r>
            <a:r>
              <a:rPr lang="en-US" sz="2400" b="1" dirty="0" err="1" smtClean="0"/>
              <a:t>berada</a:t>
            </a:r>
            <a:r>
              <a:rPr lang="en-US" sz="2400" b="1" dirty="0" smtClean="0"/>
              <a:t> </a:t>
            </a:r>
            <a:r>
              <a:rPr lang="en-US" sz="2400" b="1" dirty="0" err="1" smtClean="0"/>
              <a:t>tidak</a:t>
            </a:r>
            <a:r>
              <a:rPr lang="en-US" sz="2400" b="1" dirty="0" smtClean="0"/>
              <a:t> </a:t>
            </a:r>
            <a:r>
              <a:rPr lang="en-US" sz="2400" b="1" dirty="0" err="1" smtClean="0"/>
              <a:t>ikut</a:t>
            </a:r>
            <a:r>
              <a:rPr lang="en-US" sz="2400" b="1" dirty="0" smtClean="0"/>
              <a:t> </a:t>
            </a:r>
            <a:r>
              <a:rPr lang="en-US" sz="2400" b="1" dirty="0" err="1" smtClean="0"/>
              <a:t>mengalami</a:t>
            </a:r>
            <a:r>
              <a:rPr lang="en-US" sz="2400" b="1" dirty="0" smtClean="0"/>
              <a:t> </a:t>
            </a:r>
            <a:r>
              <a:rPr lang="en-US" sz="2400" b="1" dirty="0" err="1" smtClean="0"/>
              <a:t>perubahan</a:t>
            </a:r>
            <a:r>
              <a:rPr lang="en-US" sz="2400" b="1" dirty="0" smtClean="0"/>
              <a:t> </a:t>
            </a:r>
            <a:r>
              <a:rPr lang="en-US" sz="2400" b="1" dirty="0" err="1" smtClean="0"/>
              <a:t>temperatur</a:t>
            </a:r>
            <a:r>
              <a:rPr lang="en-US" sz="2400" b="1" dirty="0" smtClean="0"/>
              <a:t>, </a:t>
            </a:r>
            <a:r>
              <a:rPr lang="en-US" sz="2400" b="1" dirty="0" err="1" smtClean="0"/>
              <a:t>berapakah</a:t>
            </a:r>
            <a:r>
              <a:rPr lang="en-US" sz="2400" b="1" dirty="0" smtClean="0"/>
              <a:t> </a:t>
            </a:r>
            <a:r>
              <a:rPr lang="en-US" sz="2400" b="1" dirty="0" err="1" smtClean="0"/>
              <a:t>masa</a:t>
            </a:r>
            <a:r>
              <a:rPr lang="en-US" sz="2400" b="1" dirty="0" smtClean="0"/>
              <a:t> </a:t>
            </a:r>
            <a:r>
              <a:rPr lang="en-US" sz="2400" b="1" dirty="0" err="1" smtClean="0"/>
              <a:t>es</a:t>
            </a:r>
            <a:r>
              <a:rPr lang="en-US" sz="2400" b="1" dirty="0" smtClean="0"/>
              <a:t> yang </a:t>
            </a:r>
            <a:r>
              <a:rPr lang="en-US" sz="2400" b="1" dirty="0" err="1" smtClean="0"/>
              <a:t>mencair</a:t>
            </a:r>
            <a:r>
              <a:rPr lang="en-US" sz="2400" b="1" dirty="0" smtClean="0"/>
              <a:t> ?. (</a:t>
            </a:r>
            <a:r>
              <a:rPr lang="en-US" sz="2400" b="1" dirty="0" err="1" smtClean="0"/>
              <a:t>c</a:t>
            </a:r>
            <a:r>
              <a:rPr lang="en-US" sz="2400" b="1" baseline="-25000" dirty="0" err="1" smtClean="0"/>
              <a:t>es</a:t>
            </a:r>
            <a:r>
              <a:rPr lang="en-US" sz="2400" b="1" dirty="0" smtClean="0"/>
              <a:t>  = 0,5 </a:t>
            </a:r>
            <a:r>
              <a:rPr lang="en-US" sz="2400" b="1" dirty="0" err="1" smtClean="0"/>
              <a:t>kal</a:t>
            </a:r>
            <a:r>
              <a:rPr lang="en-US" sz="2400" b="1" dirty="0" smtClean="0"/>
              <a:t>/</a:t>
            </a:r>
            <a:r>
              <a:rPr lang="en-US" sz="2400" b="1" dirty="0" err="1" smtClean="0"/>
              <a:t>gr</a:t>
            </a:r>
            <a:r>
              <a:rPr lang="en-US" sz="2400" b="1" dirty="0" err="1" smtClean="0">
                <a:sym typeface="Symbol" pitchFamily="18" charset="2"/>
              </a:rPr>
              <a:t></a:t>
            </a:r>
            <a:r>
              <a:rPr lang="en-US" sz="2400" b="1" dirty="0" err="1" smtClean="0"/>
              <a:t>C</a:t>
            </a:r>
            <a:r>
              <a:rPr lang="en-US" sz="2400" b="1" dirty="0" smtClean="0"/>
              <a:t>, </a:t>
            </a:r>
            <a:r>
              <a:rPr lang="en-US" sz="2400" b="1" dirty="0" err="1" smtClean="0"/>
              <a:t>c</a:t>
            </a:r>
            <a:r>
              <a:rPr lang="en-US" sz="2400" b="1" baseline="-25000" dirty="0" err="1" smtClean="0"/>
              <a:t>air</a:t>
            </a:r>
            <a:r>
              <a:rPr lang="en-US" sz="2400" b="1" dirty="0" smtClean="0"/>
              <a:t>  = 1 </a:t>
            </a:r>
            <a:r>
              <a:rPr lang="en-US" sz="2400" b="1" dirty="0" err="1" smtClean="0"/>
              <a:t>kal</a:t>
            </a:r>
            <a:r>
              <a:rPr lang="en-US" sz="2400" b="1" dirty="0" smtClean="0"/>
              <a:t>/</a:t>
            </a:r>
            <a:r>
              <a:rPr lang="en-US" sz="2400" b="1" dirty="0" err="1" smtClean="0"/>
              <a:t>gr</a:t>
            </a:r>
            <a:r>
              <a:rPr lang="en-US" sz="2400" b="1" dirty="0" err="1" smtClean="0">
                <a:sym typeface="Symbol" pitchFamily="18" charset="2"/>
              </a:rPr>
              <a:t></a:t>
            </a:r>
            <a:r>
              <a:rPr lang="en-US" sz="2400" b="1" dirty="0" err="1" smtClean="0"/>
              <a:t>C</a:t>
            </a:r>
            <a:r>
              <a:rPr lang="en-US" sz="2400" b="1" dirty="0" smtClean="0"/>
              <a:t>, </a:t>
            </a:r>
          </a:p>
          <a:p>
            <a:pPr marL="0" indent="0">
              <a:buFont typeface="Wingdings 2" pitchFamily="18" charset="2"/>
              <a:buNone/>
            </a:pPr>
            <a:r>
              <a:rPr lang="en-US" sz="2400" b="1" dirty="0" err="1" smtClean="0"/>
              <a:t>Kalor</a:t>
            </a:r>
            <a:r>
              <a:rPr lang="en-US" sz="2400" b="1" dirty="0" smtClean="0"/>
              <a:t> </a:t>
            </a:r>
            <a:r>
              <a:rPr lang="en-US" sz="2400" b="1" dirty="0" err="1" smtClean="0"/>
              <a:t>lebur</a:t>
            </a:r>
            <a:r>
              <a:rPr lang="en-US" sz="2400" b="1" dirty="0" smtClean="0"/>
              <a:t> </a:t>
            </a:r>
            <a:r>
              <a:rPr lang="en-US" sz="2400" b="1" dirty="0" err="1" smtClean="0"/>
              <a:t>es</a:t>
            </a:r>
            <a:r>
              <a:rPr lang="en-US" sz="2400" b="1" dirty="0" smtClean="0"/>
              <a:t> = 80 </a:t>
            </a:r>
            <a:r>
              <a:rPr lang="en-US" sz="2400" b="1" dirty="0" err="1" smtClean="0"/>
              <a:t>kal</a:t>
            </a:r>
            <a:r>
              <a:rPr lang="en-US" sz="2400" b="1" dirty="0" smtClean="0"/>
              <a:t>/gr. )</a:t>
            </a:r>
          </a:p>
          <a:p>
            <a:pPr marL="0" indent="0">
              <a:buFont typeface="Wingdings 2" pitchFamily="18" charset="2"/>
              <a:buNone/>
            </a:pPr>
            <a:endParaRPr lang="en-US" sz="2400" b="1" dirty="0" smtClean="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82575" y="-558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 name="Rounded Rectangle 55">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57" name="Rounded Rectangle 56">
            <a:hlinkClick r:id="rId3" action="ppaction://hlinksldjump"/>
          </p:cNvPr>
          <p:cNvSpPr/>
          <p:nvPr/>
        </p:nvSpPr>
        <p:spPr>
          <a:xfrm>
            <a:off x="1524000" y="76200"/>
            <a:ext cx="1524000" cy="45720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59" name="Rounded Rectangle 58">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60" name="Rounded Rectangle 59"/>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63" name="Isosceles Triangle 62"/>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4" name="Isosceles Triangle 63"/>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66" name="Rounded Rectangle 65">
            <a:hlinkClick r:id="rId2" action="ppaction://hlinksldjump"/>
          </p:cNvPr>
          <p:cNvSpPr/>
          <p:nvPr/>
        </p:nvSpPr>
        <p:spPr>
          <a:xfrm>
            <a:off x="3048000" y="76200"/>
            <a:ext cx="1524000" cy="45720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55" name="Round Diagonal Corner Rectangle 54"/>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Right Arrow 57">
            <a:hlinkClick r:id="rId4" action="ppaction://hlinksldjump"/>
          </p:cNvPr>
          <p:cNvSpPr/>
          <p:nvPr/>
        </p:nvSpPr>
        <p:spPr>
          <a:xfrm>
            <a:off x="4419600" y="6324600"/>
            <a:ext cx="533400" cy="5334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ight Arrow 60">
            <a:hlinkClick r:id="rId5" action="ppaction://hlinksldjump"/>
          </p:cNvPr>
          <p:cNvSpPr/>
          <p:nvPr/>
        </p:nvSpPr>
        <p:spPr>
          <a:xfrm rot="10800000">
            <a:off x="37338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4352" name="Picture 20" descr="http://png-3.findicons.com/files/icons/1742/ecqlipse_2/128/home.png">
            <a:hlinkClick r:id="rId6" action="ppaction://hlinksldjump"/>
          </p:cNvPr>
          <p:cNvPicPr>
            <a:picLocks noChangeAspect="1" noChangeArrowheads="1"/>
          </p:cNvPicPr>
          <p:nvPr/>
        </p:nvPicPr>
        <p:blipFill>
          <a:blip r:embed="rId7"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Rounded Rectangle 74">
            <a:hlinkClick r:id="rId5"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4354"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itle 1"/>
          <p:cNvSpPr txBox="1">
            <a:spLocks/>
          </p:cNvSpPr>
          <p:nvPr/>
        </p:nvSpPr>
        <p:spPr bwMode="auto">
          <a:xfrm>
            <a:off x="457200" y="1066800"/>
            <a:ext cx="7620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effectLst/>
                <a:uLnTx/>
                <a:uFillTx/>
                <a:latin typeface="+mj-lt"/>
                <a:ea typeface="+mj-ea"/>
                <a:cs typeface="+mj-cs"/>
              </a:rPr>
              <a:t>Penyelesaian</a:t>
            </a:r>
            <a:r>
              <a:rPr kumimoji="0" lang="en-US" sz="2400" b="0" i="0" u="none" strike="noStrike" kern="1200" cap="none" spc="0" normalizeH="0" baseline="0" noProof="0" dirty="0" smtClean="0">
                <a:ln>
                  <a:noFill/>
                </a:ln>
                <a:effectLst/>
                <a:uLnTx/>
                <a:uFillTx/>
                <a:latin typeface="+mj-lt"/>
                <a:ea typeface="+mj-ea"/>
                <a:cs typeface="+mj-cs"/>
              </a:rPr>
              <a:t> :</a:t>
            </a:r>
            <a:endParaRPr kumimoji="0" lang="en-US" sz="2400" b="0" i="0" u="none" strike="noStrike" kern="1200" cap="none" spc="0" normalizeH="0" baseline="0" noProof="0" dirty="0">
              <a:ln>
                <a:noFill/>
              </a:ln>
              <a:effectLst/>
              <a:uLnTx/>
              <a:uFillTx/>
              <a:latin typeface="+mj-lt"/>
              <a:ea typeface="+mj-ea"/>
              <a:cs typeface="+mj-cs"/>
            </a:endParaRPr>
          </a:p>
        </p:txBody>
      </p:sp>
      <p:sp>
        <p:nvSpPr>
          <p:cNvPr id="24" name="Content Placeholder 2"/>
          <p:cNvSpPr>
            <a:spLocks noGrp="1"/>
          </p:cNvSpPr>
          <p:nvPr>
            <p:ph idx="1"/>
          </p:nvPr>
        </p:nvSpPr>
        <p:spPr>
          <a:xfrm>
            <a:off x="457200" y="1600200"/>
            <a:ext cx="7391400" cy="4191000"/>
          </a:xfrm>
        </p:spPr>
        <p:txBody>
          <a:bodyPr/>
          <a:lstStyle/>
          <a:p>
            <a:pPr marL="0" indent="0">
              <a:buFont typeface="Wingdings 2" pitchFamily="18" charset="2"/>
              <a:buNone/>
            </a:pPr>
            <a:r>
              <a:rPr lang="en-US" sz="2400" b="1" dirty="0" err="1" smtClean="0"/>
              <a:t>Andaikan</a:t>
            </a:r>
            <a:r>
              <a:rPr lang="en-US" sz="2400" b="1" dirty="0" smtClean="0"/>
              <a:t> </a:t>
            </a:r>
            <a:r>
              <a:rPr lang="en-US" sz="2400" b="1" dirty="0" err="1" smtClean="0"/>
              <a:t>temperatur</a:t>
            </a:r>
            <a:r>
              <a:rPr lang="en-US" sz="2400" b="1" dirty="0" smtClean="0"/>
              <a:t> </a:t>
            </a:r>
            <a:r>
              <a:rPr lang="en-US" sz="2400" b="1" dirty="0" err="1" smtClean="0"/>
              <a:t>akhir</a:t>
            </a:r>
            <a:r>
              <a:rPr lang="en-US" sz="2400" b="1" dirty="0" smtClean="0"/>
              <a:t> yang </a:t>
            </a:r>
            <a:r>
              <a:rPr lang="en-US" sz="2400" b="1" dirty="0" err="1" smtClean="0"/>
              <a:t>dicapai</a:t>
            </a:r>
            <a:r>
              <a:rPr lang="en-US" sz="2400" b="1" dirty="0" smtClean="0"/>
              <a:t> </a:t>
            </a:r>
            <a:r>
              <a:rPr lang="en-US" sz="2400" b="1" dirty="0" err="1" smtClean="0"/>
              <a:t>adalah</a:t>
            </a:r>
            <a:r>
              <a:rPr lang="en-US" sz="2400" b="1" dirty="0" smtClean="0"/>
              <a:t> 0</a:t>
            </a:r>
            <a:r>
              <a:rPr lang="en-US" sz="2400" b="1" dirty="0" smtClean="0">
                <a:sym typeface="Symbol" pitchFamily="18" charset="2"/>
              </a:rPr>
              <a:t></a:t>
            </a:r>
            <a:r>
              <a:rPr lang="en-US" sz="2400" b="1" dirty="0" smtClean="0"/>
              <a:t>C.</a:t>
            </a:r>
          </a:p>
          <a:p>
            <a:pPr marL="0" indent="0">
              <a:buFont typeface="Wingdings 2" pitchFamily="18" charset="2"/>
              <a:buNone/>
            </a:pPr>
            <a:r>
              <a:rPr lang="en-US" sz="2400" b="1" dirty="0" err="1" smtClean="0"/>
              <a:t>Maka</a:t>
            </a:r>
            <a:r>
              <a:rPr lang="en-US" sz="2400" b="1" dirty="0" smtClean="0"/>
              <a:t> </a:t>
            </a:r>
            <a:r>
              <a:rPr lang="en-US" sz="2400" b="1" dirty="0" err="1" smtClean="0"/>
              <a:t>panas</a:t>
            </a:r>
            <a:r>
              <a:rPr lang="en-US" sz="2400" b="1" dirty="0" smtClean="0"/>
              <a:t> yang </a:t>
            </a:r>
            <a:r>
              <a:rPr lang="en-US" sz="2400" b="1" dirty="0" err="1" smtClean="0"/>
              <a:t>dikeluarkan</a:t>
            </a:r>
            <a:r>
              <a:rPr lang="en-US" sz="2400" b="1" dirty="0" smtClean="0"/>
              <a:t> </a:t>
            </a:r>
            <a:r>
              <a:rPr lang="en-US" sz="2400" b="1" dirty="0" err="1" smtClean="0"/>
              <a:t>oleh</a:t>
            </a:r>
            <a:r>
              <a:rPr lang="en-US" sz="2400" b="1" dirty="0" smtClean="0"/>
              <a:t> air </a:t>
            </a:r>
            <a:r>
              <a:rPr lang="en-US" sz="2400" b="1" dirty="0" err="1" smtClean="0"/>
              <a:t>adalah</a:t>
            </a:r>
            <a:r>
              <a:rPr lang="en-US" sz="2400" b="1" dirty="0" smtClean="0"/>
              <a:t> : </a:t>
            </a:r>
          </a:p>
          <a:p>
            <a:pPr marL="0" indent="0">
              <a:buFont typeface="Wingdings 2" pitchFamily="18" charset="2"/>
              <a:buNone/>
            </a:pPr>
            <a:r>
              <a:rPr lang="en-US" sz="2400" b="1" dirty="0" smtClean="0"/>
              <a:t>Q</a:t>
            </a:r>
            <a:r>
              <a:rPr lang="en-US" sz="2400" b="1" baseline="-25000" dirty="0" smtClean="0"/>
              <a:t>1</a:t>
            </a:r>
            <a:r>
              <a:rPr lang="en-US" sz="2400" b="1" dirty="0" smtClean="0"/>
              <a:t> = </a:t>
            </a:r>
            <a:r>
              <a:rPr lang="en-US" sz="2400" b="1" dirty="0" err="1" smtClean="0"/>
              <a:t>m</a:t>
            </a:r>
            <a:r>
              <a:rPr lang="en-US" sz="2400" b="1" baseline="-25000" dirty="0" err="1" smtClean="0"/>
              <a:t>air</a:t>
            </a:r>
            <a:r>
              <a:rPr lang="en-US" sz="2400" b="1" dirty="0" smtClean="0"/>
              <a:t> . </a:t>
            </a:r>
            <a:r>
              <a:rPr lang="en-US" sz="2400" b="1" dirty="0" err="1" smtClean="0"/>
              <a:t>C</a:t>
            </a:r>
            <a:r>
              <a:rPr lang="en-US" sz="2400" b="1" baseline="-25000" dirty="0" err="1" smtClean="0"/>
              <a:t>air</a:t>
            </a:r>
            <a:r>
              <a:rPr lang="en-US" sz="2400" b="1" dirty="0" smtClean="0"/>
              <a:t> . </a:t>
            </a:r>
            <a:r>
              <a:rPr lang="en-US" sz="2400" b="1" dirty="0" smtClean="0">
                <a:sym typeface="Symbol" pitchFamily="18" charset="2"/>
              </a:rPr>
              <a:t></a:t>
            </a:r>
            <a:r>
              <a:rPr lang="en-US" sz="2400" b="1" dirty="0" smtClean="0"/>
              <a:t>t </a:t>
            </a:r>
          </a:p>
          <a:p>
            <a:pPr marL="0" indent="0">
              <a:buFont typeface="Wingdings 2" pitchFamily="18" charset="2"/>
              <a:buNone/>
            </a:pPr>
            <a:r>
              <a:rPr lang="en-US" sz="2400" b="1" dirty="0" smtClean="0"/>
              <a:t>     = 100.1.(100 - 0) =10.000 </a:t>
            </a:r>
            <a:r>
              <a:rPr lang="en-US" sz="2400" b="1" dirty="0" err="1" smtClean="0"/>
              <a:t>kalori</a:t>
            </a:r>
            <a:r>
              <a:rPr lang="en-US" sz="2400" b="1" dirty="0" smtClean="0"/>
              <a:t> </a:t>
            </a:r>
          </a:p>
          <a:p>
            <a:pPr marL="0" indent="0">
              <a:buFont typeface="Wingdings 2" pitchFamily="18" charset="2"/>
              <a:buNone/>
            </a:pPr>
            <a:r>
              <a:rPr lang="en-US" sz="2400" b="1" dirty="0" err="1" smtClean="0"/>
              <a:t>panas</a:t>
            </a:r>
            <a:r>
              <a:rPr lang="en-US" sz="2400" b="1" dirty="0" smtClean="0"/>
              <a:t> yang </a:t>
            </a:r>
            <a:r>
              <a:rPr lang="en-US" sz="2400" b="1" dirty="0" err="1" smtClean="0"/>
              <a:t>dibutuhkan</a:t>
            </a:r>
            <a:r>
              <a:rPr lang="en-US" sz="2400" b="1" dirty="0" smtClean="0"/>
              <a:t> </a:t>
            </a:r>
            <a:r>
              <a:rPr lang="en-US" sz="2400" b="1" dirty="0" err="1" smtClean="0"/>
              <a:t>es</a:t>
            </a:r>
            <a:r>
              <a:rPr lang="en-US" sz="2400" b="1" dirty="0" smtClean="0"/>
              <a:t> u</a:t>
            </a:r>
            <a:r>
              <a:rPr lang="id-ID" sz="2400" b="1" dirty="0" smtClean="0"/>
              <a:t>nt</a:t>
            </a:r>
            <a:r>
              <a:rPr lang="en-US" sz="2400" b="1" dirty="0" err="1" smtClean="0"/>
              <a:t>uk</a:t>
            </a:r>
            <a:r>
              <a:rPr lang="en-US" sz="2400" b="1" dirty="0" smtClean="0"/>
              <a:t> </a:t>
            </a:r>
            <a:r>
              <a:rPr lang="en-US" sz="2400" b="1" dirty="0" err="1" smtClean="0"/>
              <a:t>menaikkan</a:t>
            </a:r>
            <a:r>
              <a:rPr lang="en-US" sz="2400" b="1" dirty="0" smtClean="0"/>
              <a:t> </a:t>
            </a:r>
            <a:r>
              <a:rPr lang="en-US" sz="2400" b="1" dirty="0" err="1" smtClean="0"/>
              <a:t>suhunya</a:t>
            </a:r>
            <a:r>
              <a:rPr lang="en-US" sz="2400" b="1" dirty="0" smtClean="0"/>
              <a:t> </a:t>
            </a:r>
            <a:r>
              <a:rPr lang="en-US" sz="2400" b="1" dirty="0" err="1" smtClean="0"/>
              <a:t>menjadi</a:t>
            </a:r>
            <a:r>
              <a:rPr lang="en-US" sz="2400" b="1" dirty="0" smtClean="0"/>
              <a:t> 0</a:t>
            </a:r>
            <a:r>
              <a:rPr lang="en-US" sz="2400" b="1" dirty="0" smtClean="0">
                <a:sym typeface="Symbol" pitchFamily="18" charset="2"/>
              </a:rPr>
              <a:t></a:t>
            </a:r>
            <a:r>
              <a:rPr lang="en-US" sz="2400" b="1" dirty="0" smtClean="0"/>
              <a:t>C </a:t>
            </a:r>
            <a:r>
              <a:rPr lang="en-US" sz="2400" b="1" dirty="0" err="1" smtClean="0"/>
              <a:t>adalah</a:t>
            </a:r>
            <a:r>
              <a:rPr lang="en-US" sz="2400" b="1" dirty="0" smtClean="0"/>
              <a:t> </a:t>
            </a:r>
          </a:p>
          <a:p>
            <a:pPr marL="0" indent="0">
              <a:buFont typeface="Wingdings 2" pitchFamily="18" charset="2"/>
              <a:buNone/>
            </a:pPr>
            <a:r>
              <a:rPr lang="en-US" sz="2400" b="1" dirty="0" smtClean="0"/>
              <a:t>Q</a:t>
            </a:r>
            <a:r>
              <a:rPr lang="en-US" sz="2400" b="1" baseline="-25000" dirty="0" smtClean="0"/>
              <a:t>2</a:t>
            </a:r>
            <a:r>
              <a:rPr lang="en-US" sz="2400" b="1" dirty="0" smtClean="0"/>
              <a:t> = </a:t>
            </a:r>
            <a:r>
              <a:rPr lang="en-US" sz="2400" b="1" dirty="0" err="1" smtClean="0"/>
              <a:t>m</a:t>
            </a:r>
            <a:r>
              <a:rPr lang="en-US" sz="2400" b="1" baseline="-25000" dirty="0" err="1" smtClean="0"/>
              <a:t>es</a:t>
            </a:r>
            <a:r>
              <a:rPr lang="en-US" sz="2400" b="1" dirty="0" smtClean="0"/>
              <a:t> . </a:t>
            </a:r>
            <a:r>
              <a:rPr lang="en-US" sz="2400" b="1" dirty="0" err="1" smtClean="0"/>
              <a:t>C</a:t>
            </a:r>
            <a:r>
              <a:rPr lang="en-US" sz="2400" b="1" baseline="-25000" dirty="0" err="1" smtClean="0"/>
              <a:t>es</a:t>
            </a:r>
            <a:r>
              <a:rPr lang="en-US" sz="2400" b="1" dirty="0" smtClean="0"/>
              <a:t> . </a:t>
            </a:r>
            <a:r>
              <a:rPr lang="en-US" sz="2400" b="1" dirty="0" smtClean="0">
                <a:sym typeface="Symbol" pitchFamily="18" charset="2"/>
              </a:rPr>
              <a:t></a:t>
            </a:r>
            <a:r>
              <a:rPr lang="en-US" sz="2400" b="1" dirty="0" smtClean="0"/>
              <a:t>t </a:t>
            </a:r>
          </a:p>
          <a:p>
            <a:pPr marL="0" indent="0">
              <a:buFont typeface="Wingdings 2" pitchFamily="18" charset="2"/>
              <a:buNone/>
            </a:pPr>
            <a:r>
              <a:rPr lang="en-US" sz="2400" b="1" dirty="0" smtClean="0"/>
              <a:t>     = 100.0,5 [0-(-40)] </a:t>
            </a:r>
          </a:p>
          <a:p>
            <a:pPr marL="0" indent="0">
              <a:buFont typeface="Wingdings 2" pitchFamily="18" charset="2"/>
              <a:buNone/>
            </a:pPr>
            <a:r>
              <a:rPr lang="en-US" sz="2400" b="1" dirty="0" smtClean="0"/>
              <a:t>     = 200</a:t>
            </a:r>
            <a:r>
              <a:rPr lang="id-ID" sz="2400" b="1" dirty="0" smtClean="0"/>
              <a:t>0 </a:t>
            </a:r>
            <a:r>
              <a:rPr lang="en-US" sz="2400" b="1" dirty="0" err="1" smtClean="0"/>
              <a:t>kalori</a:t>
            </a:r>
            <a:r>
              <a:rPr lang="en-US" sz="2400" b="1" dirty="0" smtClean="0"/>
              <a:t> </a:t>
            </a:r>
          </a:p>
          <a:p>
            <a:pPr marL="0" indent="0">
              <a:buFont typeface="Wingdings 2" pitchFamily="18" charset="2"/>
              <a:buNone/>
            </a:pPr>
            <a:endParaRPr lang="en-US" sz="2400" b="1" dirty="0" smtClean="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82575" y="-558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 name="Rounded Rectangle 55">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57" name="Rounded Rectangle 56">
            <a:hlinkClick r:id="rId3" action="ppaction://hlinksldjump"/>
          </p:cNvPr>
          <p:cNvSpPr/>
          <p:nvPr/>
        </p:nvSpPr>
        <p:spPr>
          <a:xfrm>
            <a:off x="1524000" y="76200"/>
            <a:ext cx="1524000" cy="45720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59" name="Rounded Rectangle 58">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60" name="Rounded Rectangle 59"/>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63" name="Isosceles Triangle 62"/>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4" name="Isosceles Triangle 63"/>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66" name="Rounded Rectangle 65">
            <a:hlinkClick r:id="rId2" action="ppaction://hlinksldjump"/>
          </p:cNvPr>
          <p:cNvSpPr/>
          <p:nvPr/>
        </p:nvSpPr>
        <p:spPr>
          <a:xfrm>
            <a:off x="3048000" y="76200"/>
            <a:ext cx="1524000" cy="45720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55" name="Round Diagonal Corner Rectangle 54"/>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Right Arrow 57">
            <a:hlinkClick r:id="rId4" action="ppaction://hlinksldjump"/>
          </p:cNvPr>
          <p:cNvSpPr/>
          <p:nvPr/>
        </p:nvSpPr>
        <p:spPr>
          <a:xfrm>
            <a:off x="4419600" y="6324600"/>
            <a:ext cx="533400" cy="5334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ight Arrow 60">
            <a:hlinkClick r:id="rId5" action="ppaction://hlinksldjump"/>
          </p:cNvPr>
          <p:cNvSpPr/>
          <p:nvPr/>
        </p:nvSpPr>
        <p:spPr>
          <a:xfrm rot="10800000">
            <a:off x="37338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4352" name="Picture 20" descr="http://png-3.findicons.com/files/icons/1742/ecqlipse_2/128/home.png">
            <a:hlinkClick r:id="rId6" action="ppaction://hlinksldjump"/>
          </p:cNvPr>
          <p:cNvPicPr>
            <a:picLocks noChangeAspect="1" noChangeArrowheads="1"/>
          </p:cNvPicPr>
          <p:nvPr/>
        </p:nvPicPr>
        <p:blipFill>
          <a:blip r:embed="rId7"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Rounded Rectangle 74">
            <a:hlinkClick r:id="rId5"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4354"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Content Placeholder 2"/>
          <p:cNvSpPr>
            <a:spLocks noGrp="1"/>
          </p:cNvSpPr>
          <p:nvPr>
            <p:ph idx="1"/>
          </p:nvPr>
        </p:nvSpPr>
        <p:spPr>
          <a:xfrm>
            <a:off x="304800" y="1600200"/>
            <a:ext cx="7848600" cy="2819400"/>
          </a:xfrm>
        </p:spPr>
        <p:txBody>
          <a:bodyPr/>
          <a:lstStyle/>
          <a:p>
            <a:pPr marL="0" indent="0">
              <a:buFont typeface="Wingdings 2" pitchFamily="18" charset="2"/>
              <a:buNone/>
            </a:pPr>
            <a:r>
              <a:rPr lang="en-US" sz="2400" b="1" dirty="0" err="1" smtClean="0"/>
              <a:t>Panas</a:t>
            </a:r>
            <a:r>
              <a:rPr lang="en-US" sz="2400" b="1" dirty="0" smtClean="0"/>
              <a:t> yang </a:t>
            </a:r>
            <a:r>
              <a:rPr lang="en-US" sz="2400" b="1" dirty="0" err="1" smtClean="0"/>
              <a:t>tersedia</a:t>
            </a:r>
            <a:r>
              <a:rPr lang="en-US" sz="2400" b="1" dirty="0" smtClean="0"/>
              <a:t> </a:t>
            </a:r>
            <a:r>
              <a:rPr lang="en-US" sz="2400" b="1" dirty="0" err="1" smtClean="0"/>
              <a:t>untuk</a:t>
            </a:r>
            <a:r>
              <a:rPr lang="en-US" sz="2400" b="1" dirty="0" smtClean="0"/>
              <a:t> </a:t>
            </a:r>
            <a:r>
              <a:rPr lang="en-US" sz="2400" b="1" dirty="0" err="1" smtClean="0"/>
              <a:t>mengubah</a:t>
            </a:r>
            <a:r>
              <a:rPr lang="en-US" sz="2400" b="1" dirty="0" smtClean="0"/>
              <a:t> phase </a:t>
            </a:r>
            <a:r>
              <a:rPr lang="en-US" sz="2400" b="1" dirty="0" err="1" smtClean="0"/>
              <a:t>es</a:t>
            </a:r>
            <a:r>
              <a:rPr lang="en-US" sz="2400" b="1" dirty="0" smtClean="0"/>
              <a:t> </a:t>
            </a:r>
            <a:r>
              <a:rPr lang="en-US" sz="2400" b="1" dirty="0" err="1" smtClean="0"/>
              <a:t>sebesar</a:t>
            </a:r>
            <a:r>
              <a:rPr lang="en-US" sz="2400" b="1" dirty="0" smtClean="0"/>
              <a:t> : </a:t>
            </a:r>
          </a:p>
          <a:p>
            <a:pPr marL="0" indent="0">
              <a:buFont typeface="Wingdings 2" pitchFamily="18" charset="2"/>
              <a:buNone/>
            </a:pPr>
            <a:r>
              <a:rPr lang="en-US" sz="2400" b="1" dirty="0" smtClean="0"/>
              <a:t>Q</a:t>
            </a:r>
            <a:r>
              <a:rPr lang="en-US" sz="2400" b="1" baseline="-25000" dirty="0" smtClean="0"/>
              <a:t>1 </a:t>
            </a:r>
            <a:r>
              <a:rPr lang="en-US" sz="2400" b="1" dirty="0" smtClean="0"/>
              <a:t>- Q</a:t>
            </a:r>
            <a:r>
              <a:rPr lang="en-US" sz="2400" b="1" baseline="-25000" dirty="0" smtClean="0"/>
              <a:t>2</a:t>
            </a:r>
            <a:r>
              <a:rPr lang="en-US" sz="2400" b="1" dirty="0" smtClean="0"/>
              <a:t> = 10.000 - 2000  = 8.000 </a:t>
            </a:r>
            <a:r>
              <a:rPr lang="en-US" sz="2400" b="1" dirty="0" err="1" smtClean="0"/>
              <a:t>kalori</a:t>
            </a:r>
            <a:r>
              <a:rPr lang="en-US" sz="2400" b="1" dirty="0" smtClean="0"/>
              <a:t> </a:t>
            </a:r>
          </a:p>
          <a:p>
            <a:pPr marL="0" indent="0">
              <a:buFont typeface="Wingdings 2" pitchFamily="18" charset="2"/>
              <a:buNone/>
            </a:pPr>
            <a:r>
              <a:rPr lang="en-US" sz="2400" b="1" dirty="0" err="1" smtClean="0"/>
              <a:t>Panas</a:t>
            </a:r>
            <a:r>
              <a:rPr lang="en-US" sz="2400" b="1" dirty="0" smtClean="0"/>
              <a:t> yang </a:t>
            </a:r>
            <a:r>
              <a:rPr lang="en-US" sz="2400" b="1" dirty="0" err="1" smtClean="0"/>
              <a:t>dibutuhkan</a:t>
            </a:r>
            <a:r>
              <a:rPr lang="en-US" sz="2400" b="1" dirty="0" smtClean="0"/>
              <a:t> </a:t>
            </a:r>
            <a:r>
              <a:rPr lang="en-US" sz="2400" b="1" dirty="0" err="1" smtClean="0"/>
              <a:t>untuk</a:t>
            </a:r>
            <a:r>
              <a:rPr lang="en-US" sz="2400" b="1" dirty="0" smtClean="0"/>
              <a:t> </a:t>
            </a:r>
            <a:r>
              <a:rPr lang="en-US" sz="2400" b="1" dirty="0" err="1" smtClean="0"/>
              <a:t>mencairkan</a:t>
            </a:r>
            <a:r>
              <a:rPr lang="en-US" sz="2400" b="1" dirty="0" smtClean="0"/>
              <a:t> </a:t>
            </a:r>
            <a:r>
              <a:rPr lang="en-US" sz="2400" b="1" dirty="0" err="1" smtClean="0"/>
              <a:t>es</a:t>
            </a:r>
            <a:r>
              <a:rPr lang="en-US" sz="2400" b="1" dirty="0" smtClean="0"/>
              <a:t> </a:t>
            </a:r>
            <a:r>
              <a:rPr lang="en-US" sz="2400" b="1" dirty="0" err="1" smtClean="0"/>
              <a:t>seluruhnya</a:t>
            </a:r>
            <a:r>
              <a:rPr lang="en-US" sz="2400" b="1" dirty="0" smtClean="0"/>
              <a:t> </a:t>
            </a:r>
            <a:r>
              <a:rPr lang="en-US" sz="2400" b="1" dirty="0" err="1" smtClean="0"/>
              <a:t>adalah</a:t>
            </a:r>
            <a:r>
              <a:rPr lang="en-US" sz="2400" b="1" dirty="0" smtClean="0"/>
              <a:t> : </a:t>
            </a:r>
          </a:p>
          <a:p>
            <a:pPr marL="0" indent="0">
              <a:buFont typeface="Wingdings 2" pitchFamily="18" charset="2"/>
              <a:buNone/>
            </a:pPr>
            <a:r>
              <a:rPr lang="en-US" sz="2400" b="1" dirty="0" err="1" smtClean="0"/>
              <a:t>m</a:t>
            </a:r>
            <a:r>
              <a:rPr lang="en-US" sz="2400" b="1" baseline="-25000" dirty="0" err="1" smtClean="0"/>
              <a:t>es</a:t>
            </a:r>
            <a:r>
              <a:rPr lang="en-US" sz="2400" b="1" dirty="0" smtClean="0"/>
              <a:t> x </a:t>
            </a:r>
            <a:r>
              <a:rPr lang="en-US" sz="2400" b="1" dirty="0" err="1" smtClean="0"/>
              <a:t>kalor</a:t>
            </a:r>
            <a:r>
              <a:rPr lang="en-US" sz="2400" b="1" dirty="0" smtClean="0"/>
              <a:t> </a:t>
            </a:r>
            <a:r>
              <a:rPr lang="en-US" sz="2400" b="1" dirty="0" err="1" smtClean="0"/>
              <a:t>lebur</a:t>
            </a:r>
            <a:r>
              <a:rPr lang="en-US" sz="2400" b="1" dirty="0" smtClean="0"/>
              <a:t> = 100.80 = 8.000 </a:t>
            </a:r>
            <a:r>
              <a:rPr lang="en-US" sz="2400" b="1" dirty="0" err="1" smtClean="0"/>
              <a:t>kalori</a:t>
            </a:r>
            <a:r>
              <a:rPr lang="en-US" sz="2400" b="1" dirty="0" smtClean="0"/>
              <a:t>. </a:t>
            </a:r>
          </a:p>
          <a:p>
            <a:pPr marL="0" indent="0">
              <a:buFont typeface="Wingdings 2" pitchFamily="18" charset="2"/>
              <a:buNone/>
            </a:pPr>
            <a:r>
              <a:rPr lang="en-US" sz="2400" b="1" dirty="0" err="1" smtClean="0"/>
              <a:t>Karena</a:t>
            </a:r>
            <a:r>
              <a:rPr lang="en-US" sz="2400" b="1" dirty="0" smtClean="0"/>
              <a:t> </a:t>
            </a:r>
            <a:r>
              <a:rPr lang="en-US" sz="2400" b="1" dirty="0" err="1" smtClean="0"/>
              <a:t>panas</a:t>
            </a:r>
            <a:r>
              <a:rPr lang="en-US" sz="2400" b="1" dirty="0" smtClean="0"/>
              <a:t> yang </a:t>
            </a:r>
            <a:r>
              <a:rPr lang="en-US" sz="2400" b="1" dirty="0" err="1" smtClean="0"/>
              <a:t>tesedia</a:t>
            </a:r>
            <a:r>
              <a:rPr lang="en-US" sz="2400" b="1" dirty="0" smtClean="0"/>
              <a:t> </a:t>
            </a:r>
            <a:r>
              <a:rPr lang="en-US" sz="2400" b="1" dirty="0" err="1" smtClean="0"/>
              <a:t>dan</a:t>
            </a:r>
            <a:r>
              <a:rPr lang="en-US" sz="2400" b="1" dirty="0" smtClean="0"/>
              <a:t> yang </a:t>
            </a:r>
            <a:r>
              <a:rPr lang="en-US" sz="2400" b="1" dirty="0" err="1" smtClean="0"/>
              <a:t>dibutuhkan</a:t>
            </a:r>
            <a:r>
              <a:rPr lang="en-US" sz="2400" b="1" dirty="0" smtClean="0"/>
              <a:t> </a:t>
            </a:r>
            <a:r>
              <a:rPr lang="en-US" sz="2400" b="1" dirty="0" err="1" smtClean="0"/>
              <a:t>sama</a:t>
            </a:r>
            <a:r>
              <a:rPr lang="en-US" sz="2400" b="1" dirty="0" smtClean="0"/>
              <a:t> </a:t>
            </a:r>
            <a:r>
              <a:rPr lang="en-US" sz="2400" b="1" dirty="0" err="1" smtClean="0"/>
              <a:t>besar</a:t>
            </a:r>
            <a:r>
              <a:rPr lang="en-US" sz="2400" b="1" dirty="0" smtClean="0"/>
              <a:t>, </a:t>
            </a:r>
            <a:r>
              <a:rPr lang="en-US" sz="2400" b="1" dirty="0" err="1" smtClean="0"/>
              <a:t>berarti</a:t>
            </a:r>
            <a:r>
              <a:rPr lang="en-US" sz="2400" b="1" dirty="0" smtClean="0"/>
              <a:t> </a:t>
            </a:r>
            <a:r>
              <a:rPr lang="en-US" sz="2400" b="1" dirty="0" err="1" smtClean="0"/>
              <a:t>semua</a:t>
            </a:r>
            <a:r>
              <a:rPr lang="en-US" sz="2400" b="1" dirty="0" smtClean="0"/>
              <a:t> </a:t>
            </a:r>
            <a:r>
              <a:rPr lang="en-US" sz="2400" b="1" dirty="0" err="1" smtClean="0"/>
              <a:t>es</a:t>
            </a:r>
            <a:r>
              <a:rPr lang="en-US" sz="2400" b="1" dirty="0" smtClean="0"/>
              <a:t> </a:t>
            </a:r>
            <a:r>
              <a:rPr lang="en-US" sz="2400" b="1" dirty="0" err="1" smtClean="0"/>
              <a:t>mencair</a:t>
            </a:r>
            <a:r>
              <a:rPr lang="en-US" sz="2400" b="1" dirty="0" smtClean="0"/>
              <a:t>.</a:t>
            </a:r>
          </a:p>
          <a:p>
            <a:pPr marL="0" indent="0">
              <a:buFont typeface="Wingdings 2" pitchFamily="18" charset="2"/>
              <a:buNone/>
            </a:pPr>
            <a:endParaRPr lang="en-US" sz="2400" b="1" dirty="0" smtClean="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itle 1"/>
          <p:cNvSpPr txBox="1">
            <a:spLocks/>
          </p:cNvSpPr>
          <p:nvPr/>
        </p:nvSpPr>
        <p:spPr bwMode="auto">
          <a:xfrm>
            <a:off x="228600" y="1143000"/>
            <a:ext cx="8686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smtClean="0">
                <a:ln>
                  <a:noFill/>
                </a:ln>
                <a:effectLst/>
                <a:uLnTx/>
                <a:uFillTx/>
                <a:latin typeface="+mj-lt"/>
                <a:ea typeface="+mj-ea"/>
                <a:cs typeface="+mj-cs"/>
              </a:rPr>
              <a:t>Perpindahan</a:t>
            </a:r>
            <a:r>
              <a:rPr kumimoji="0" lang="en-US" sz="2800" b="0" i="0" u="none" strike="noStrike" kern="1200" cap="none" spc="0" normalizeH="0" baseline="0" noProof="0" dirty="0" smtClean="0">
                <a:ln>
                  <a:noFill/>
                </a:ln>
                <a:effectLst/>
                <a:uLnTx/>
                <a:uFillTx/>
                <a:latin typeface="+mj-lt"/>
                <a:ea typeface="+mj-ea"/>
                <a:cs typeface="+mj-cs"/>
              </a:rPr>
              <a:t> </a:t>
            </a:r>
            <a:r>
              <a:rPr kumimoji="0" lang="en-US" sz="2800" b="0" i="0" u="none" strike="noStrike" kern="1200" cap="none" spc="0" normalizeH="0" baseline="0" noProof="0" dirty="0" err="1" smtClean="0">
                <a:ln>
                  <a:noFill/>
                </a:ln>
                <a:effectLst/>
                <a:uLnTx/>
                <a:uFillTx/>
                <a:latin typeface="+mj-lt"/>
                <a:ea typeface="+mj-ea"/>
                <a:cs typeface="+mj-cs"/>
              </a:rPr>
              <a:t>panas</a:t>
            </a:r>
            <a:endParaRPr kumimoji="0" lang="en-US" sz="2800" b="0" i="0" u="none" strike="noStrike" kern="1200" cap="none" spc="0" normalizeH="0" baseline="0" noProof="0" dirty="0">
              <a:ln>
                <a:noFill/>
              </a:ln>
              <a:effectLst/>
              <a:uLnTx/>
              <a:uFillTx/>
              <a:latin typeface="+mj-lt"/>
              <a:ea typeface="+mj-ea"/>
              <a:cs typeface="+mj-cs"/>
            </a:endParaRPr>
          </a:p>
        </p:txBody>
      </p:sp>
      <p:sp>
        <p:nvSpPr>
          <p:cNvPr id="24" name="Content Placeholder 2"/>
          <p:cNvSpPr>
            <a:spLocks noGrp="1"/>
          </p:cNvSpPr>
          <p:nvPr>
            <p:ph idx="1"/>
          </p:nvPr>
        </p:nvSpPr>
        <p:spPr>
          <a:xfrm>
            <a:off x="304800" y="1905000"/>
            <a:ext cx="7696200" cy="3810000"/>
          </a:xfrm>
        </p:spPr>
        <p:txBody>
          <a:bodyPr/>
          <a:lstStyle/>
          <a:p>
            <a:pPr eaLnBrk="1" hangingPunct="1"/>
            <a:r>
              <a:rPr lang="en-US" sz="2400" b="1" dirty="0" err="1" smtClean="0"/>
              <a:t>Perpindahan</a:t>
            </a:r>
            <a:r>
              <a:rPr lang="en-US" sz="2400" b="1" dirty="0" smtClean="0"/>
              <a:t> </a:t>
            </a:r>
            <a:r>
              <a:rPr lang="en-US" sz="2400" b="1" dirty="0" err="1" smtClean="0"/>
              <a:t>panas</a:t>
            </a:r>
            <a:r>
              <a:rPr lang="en-US" sz="2400" b="1" dirty="0" smtClean="0"/>
              <a:t> </a:t>
            </a:r>
            <a:r>
              <a:rPr lang="en-US" sz="2400" b="1" dirty="0" err="1" smtClean="0"/>
              <a:t>konduksi</a:t>
            </a:r>
            <a:r>
              <a:rPr lang="en-US" sz="2400" b="1" dirty="0" smtClean="0"/>
              <a:t> </a:t>
            </a:r>
            <a:r>
              <a:rPr lang="en-US" sz="2400" dirty="0" smtClean="0"/>
              <a:t>(</a:t>
            </a:r>
            <a:r>
              <a:rPr lang="en-US" sz="2400" dirty="0" err="1" smtClean="0"/>
              <a:t>molekul</a:t>
            </a:r>
            <a:r>
              <a:rPr lang="en-US" sz="2400" dirty="0" smtClean="0"/>
              <a:t> </a:t>
            </a:r>
            <a:r>
              <a:rPr lang="en-US" sz="2400" dirty="0" err="1" smtClean="0"/>
              <a:t>penghantar</a:t>
            </a:r>
            <a:r>
              <a:rPr lang="en-US" sz="2400" dirty="0" smtClean="0"/>
              <a:t> </a:t>
            </a:r>
            <a:r>
              <a:rPr lang="en-US" sz="2400" dirty="0" err="1" smtClean="0"/>
              <a:t>panas</a:t>
            </a:r>
            <a:r>
              <a:rPr lang="en-US" sz="2400" dirty="0" smtClean="0"/>
              <a:t> </a:t>
            </a:r>
            <a:r>
              <a:rPr lang="en-US" sz="2400" dirty="0" err="1" smtClean="0"/>
              <a:t>tidak</a:t>
            </a:r>
            <a:r>
              <a:rPr lang="en-US" sz="2400" dirty="0" smtClean="0"/>
              <a:t> </a:t>
            </a:r>
            <a:r>
              <a:rPr lang="en-US" sz="2400" dirty="0" err="1" smtClean="0"/>
              <a:t>berpindah</a:t>
            </a:r>
            <a:r>
              <a:rPr lang="en-US" sz="2400" dirty="0" smtClean="0"/>
              <a:t> </a:t>
            </a:r>
            <a:r>
              <a:rPr lang="en-US" sz="2400" dirty="0" err="1" smtClean="0"/>
              <a:t>tempat</a:t>
            </a:r>
            <a:r>
              <a:rPr lang="en-US" sz="2400" dirty="0" smtClean="0"/>
              <a:t>, </a:t>
            </a:r>
            <a:r>
              <a:rPr lang="en-US" sz="2400" dirty="0" err="1" smtClean="0"/>
              <a:t>energi</a:t>
            </a:r>
            <a:r>
              <a:rPr lang="en-US" sz="2400" dirty="0" smtClean="0"/>
              <a:t> </a:t>
            </a:r>
            <a:r>
              <a:rPr lang="en-US" sz="2400" dirty="0" err="1" smtClean="0"/>
              <a:t>panas</a:t>
            </a:r>
            <a:r>
              <a:rPr lang="en-US" sz="2400" dirty="0" smtClean="0"/>
              <a:t> </a:t>
            </a:r>
            <a:r>
              <a:rPr lang="en-US" sz="2400" dirty="0" err="1" smtClean="0"/>
              <a:t>berpindah</a:t>
            </a:r>
            <a:r>
              <a:rPr lang="en-US" sz="2400" dirty="0" smtClean="0"/>
              <a:t> </a:t>
            </a:r>
            <a:r>
              <a:rPr lang="en-US" sz="2400" dirty="0" err="1" smtClean="0"/>
              <a:t>dengan</a:t>
            </a:r>
            <a:r>
              <a:rPr lang="en-US" sz="2400" dirty="0" smtClean="0"/>
              <a:t> </a:t>
            </a:r>
            <a:r>
              <a:rPr lang="en-US" sz="2400" dirty="0" err="1" smtClean="0"/>
              <a:t>cara</a:t>
            </a:r>
            <a:r>
              <a:rPr lang="en-US" sz="2400" dirty="0" smtClean="0"/>
              <a:t> </a:t>
            </a:r>
            <a:r>
              <a:rPr lang="en-US" sz="2400" dirty="0" err="1" smtClean="0"/>
              <a:t>dirambatkan</a:t>
            </a:r>
            <a:r>
              <a:rPr lang="en-US" sz="2400" dirty="0" smtClean="0"/>
              <a:t>)</a:t>
            </a:r>
          </a:p>
          <a:p>
            <a:pPr eaLnBrk="1" hangingPunct="1"/>
            <a:r>
              <a:rPr lang="en-US" sz="2400" b="1" dirty="0" err="1" smtClean="0"/>
              <a:t>Perpindahan</a:t>
            </a:r>
            <a:r>
              <a:rPr lang="en-US" sz="2400" b="1" dirty="0" smtClean="0"/>
              <a:t> </a:t>
            </a:r>
            <a:r>
              <a:rPr lang="en-US" sz="2400" b="1" dirty="0" err="1" smtClean="0"/>
              <a:t>panas</a:t>
            </a:r>
            <a:r>
              <a:rPr lang="en-US" sz="2400" b="1" dirty="0" smtClean="0"/>
              <a:t> </a:t>
            </a:r>
            <a:r>
              <a:rPr lang="en-US" sz="2400" b="1" dirty="0" err="1" smtClean="0"/>
              <a:t>koveksi</a:t>
            </a:r>
            <a:r>
              <a:rPr lang="en-US" sz="2400" b="1" dirty="0" smtClean="0"/>
              <a:t> </a:t>
            </a:r>
            <a:r>
              <a:rPr lang="en-US" sz="2400" dirty="0" err="1" smtClean="0"/>
              <a:t>molekul</a:t>
            </a:r>
            <a:r>
              <a:rPr lang="en-US" sz="2400" dirty="0" smtClean="0"/>
              <a:t> </a:t>
            </a:r>
            <a:r>
              <a:rPr lang="en-US" sz="2400" dirty="0" err="1" smtClean="0"/>
              <a:t>penghantar</a:t>
            </a:r>
            <a:r>
              <a:rPr lang="en-US" sz="2400" dirty="0" smtClean="0"/>
              <a:t> </a:t>
            </a:r>
            <a:r>
              <a:rPr lang="en-US" sz="2400" dirty="0" err="1" smtClean="0"/>
              <a:t>panas</a:t>
            </a:r>
            <a:r>
              <a:rPr lang="en-US" sz="2400" dirty="0" smtClean="0"/>
              <a:t> </a:t>
            </a:r>
            <a:r>
              <a:rPr lang="en-US" sz="2400" dirty="0" err="1" smtClean="0"/>
              <a:t>berpindah</a:t>
            </a:r>
            <a:r>
              <a:rPr lang="en-US" sz="2400" dirty="0" smtClean="0"/>
              <a:t> </a:t>
            </a:r>
            <a:r>
              <a:rPr lang="en-US" sz="2400" dirty="0" err="1" smtClean="0"/>
              <a:t>tempat</a:t>
            </a:r>
            <a:r>
              <a:rPr lang="en-US" sz="2400" dirty="0" smtClean="0"/>
              <a:t>, </a:t>
            </a:r>
            <a:r>
              <a:rPr lang="en-US" sz="2400" dirty="0" err="1" smtClean="0"/>
              <a:t>energi</a:t>
            </a:r>
            <a:r>
              <a:rPr lang="en-US" sz="2400" dirty="0" smtClean="0"/>
              <a:t> </a:t>
            </a:r>
            <a:r>
              <a:rPr lang="en-US" sz="2400" dirty="0" err="1" smtClean="0"/>
              <a:t>panas</a:t>
            </a:r>
            <a:r>
              <a:rPr lang="en-US" sz="2400" dirty="0" smtClean="0"/>
              <a:t> </a:t>
            </a:r>
            <a:r>
              <a:rPr lang="en-US" sz="2400" dirty="0" err="1" smtClean="0"/>
              <a:t>berpindah</a:t>
            </a:r>
            <a:r>
              <a:rPr lang="en-US" sz="2400" dirty="0" smtClean="0"/>
              <a:t> </a:t>
            </a:r>
            <a:r>
              <a:rPr lang="en-US" sz="2400" dirty="0" err="1" smtClean="0"/>
              <a:t>dengan</a:t>
            </a:r>
            <a:r>
              <a:rPr lang="en-US" sz="2400" dirty="0" smtClean="0"/>
              <a:t> </a:t>
            </a:r>
            <a:r>
              <a:rPr lang="en-US" sz="2400" dirty="0" err="1" smtClean="0"/>
              <a:t>cara</a:t>
            </a:r>
            <a:r>
              <a:rPr lang="en-US" sz="2400" dirty="0" smtClean="0"/>
              <a:t> </a:t>
            </a:r>
            <a:r>
              <a:rPr lang="en-US" sz="2400" dirty="0" err="1" smtClean="0"/>
              <a:t>dialirkan</a:t>
            </a:r>
            <a:r>
              <a:rPr lang="en-US" sz="2400" dirty="0" smtClean="0"/>
              <a:t>)</a:t>
            </a:r>
          </a:p>
          <a:p>
            <a:pPr eaLnBrk="1" hangingPunct="1"/>
            <a:r>
              <a:rPr lang="en-US" sz="2400" b="1" dirty="0" err="1" smtClean="0"/>
              <a:t>Perpindahan</a:t>
            </a:r>
            <a:r>
              <a:rPr lang="en-US" sz="2400" b="1" dirty="0" smtClean="0"/>
              <a:t> </a:t>
            </a:r>
            <a:r>
              <a:rPr lang="en-US" sz="2400" b="1" dirty="0" err="1" smtClean="0"/>
              <a:t>panas</a:t>
            </a:r>
            <a:r>
              <a:rPr lang="en-US" sz="2400" b="1" dirty="0" smtClean="0"/>
              <a:t> </a:t>
            </a:r>
            <a:r>
              <a:rPr lang="en-US" sz="2400" b="1" dirty="0" err="1" smtClean="0"/>
              <a:t>radiasi</a:t>
            </a:r>
            <a:r>
              <a:rPr lang="en-US" sz="2400" b="1" dirty="0" smtClean="0"/>
              <a:t> </a:t>
            </a:r>
            <a:r>
              <a:rPr lang="en-US" sz="2400" dirty="0" smtClean="0"/>
              <a:t>(</a:t>
            </a:r>
            <a:r>
              <a:rPr lang="en-US" sz="2400" dirty="0" err="1" smtClean="0"/>
              <a:t>tidak</a:t>
            </a:r>
            <a:r>
              <a:rPr lang="en-US" sz="2400" dirty="0" smtClean="0"/>
              <a:t> </a:t>
            </a:r>
            <a:r>
              <a:rPr lang="en-US" sz="2400" dirty="0" err="1" smtClean="0"/>
              <a:t>perlu</a:t>
            </a:r>
            <a:r>
              <a:rPr lang="en-US" sz="2400" dirty="0" smtClean="0"/>
              <a:t> </a:t>
            </a:r>
            <a:r>
              <a:rPr lang="en-US" sz="2400" dirty="0" err="1" smtClean="0"/>
              <a:t>molekul</a:t>
            </a:r>
            <a:r>
              <a:rPr lang="en-US" sz="2400" dirty="0" smtClean="0"/>
              <a:t> </a:t>
            </a:r>
            <a:r>
              <a:rPr lang="en-US" sz="2400" dirty="0" err="1" smtClean="0"/>
              <a:t>penghantar</a:t>
            </a:r>
            <a:r>
              <a:rPr lang="en-US" sz="2400" dirty="0" smtClean="0"/>
              <a:t>, </a:t>
            </a:r>
            <a:r>
              <a:rPr lang="en-US" sz="2400" dirty="0" err="1" smtClean="0"/>
              <a:t>energi</a:t>
            </a:r>
            <a:r>
              <a:rPr lang="en-US" sz="2400" dirty="0" smtClean="0"/>
              <a:t> </a:t>
            </a:r>
            <a:r>
              <a:rPr lang="en-US" sz="2400" dirty="0" err="1" smtClean="0"/>
              <a:t>panas</a:t>
            </a:r>
            <a:r>
              <a:rPr lang="en-US" sz="2400" dirty="0" smtClean="0"/>
              <a:t> </a:t>
            </a:r>
            <a:r>
              <a:rPr lang="en-US" sz="2400" dirty="0" err="1" smtClean="0"/>
              <a:t>berpindah</a:t>
            </a:r>
            <a:r>
              <a:rPr lang="en-US" sz="2400" dirty="0" smtClean="0"/>
              <a:t> </a:t>
            </a:r>
            <a:r>
              <a:rPr lang="en-US" sz="2400" dirty="0" err="1" smtClean="0"/>
              <a:t>dengan</a:t>
            </a:r>
            <a:r>
              <a:rPr lang="en-US" sz="2400" dirty="0" smtClean="0"/>
              <a:t> </a:t>
            </a:r>
            <a:r>
              <a:rPr lang="en-US" sz="2400" dirty="0" err="1" smtClean="0"/>
              <a:t>cara</a:t>
            </a:r>
            <a:r>
              <a:rPr lang="en-US" sz="2400" dirty="0" smtClean="0"/>
              <a:t> </a:t>
            </a:r>
            <a:r>
              <a:rPr lang="en-US" sz="2400" dirty="0" err="1" smtClean="0"/>
              <a:t>dipancarkan</a:t>
            </a:r>
            <a:endParaRPr lang="en-US" sz="2400" dirty="0" smtClean="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 descr="11-1"/>
          <p:cNvPicPr>
            <a:picLocks noChangeAspect="1" noChangeArrowheads="1"/>
          </p:cNvPicPr>
          <p:nvPr/>
        </p:nvPicPr>
        <p:blipFill>
          <a:blip r:embed="rId9" cstate="print">
            <a:lum bright="-20000" contrast="40000"/>
          </a:blip>
          <a:srcRect/>
          <a:stretch>
            <a:fillRect/>
          </a:stretch>
        </p:blipFill>
        <p:spPr bwMode="auto">
          <a:xfrm>
            <a:off x="228600" y="1143000"/>
            <a:ext cx="7778750" cy="3048000"/>
          </a:xfrm>
          <a:prstGeom prst="rect">
            <a:avLst/>
          </a:prstGeom>
          <a:noFill/>
          <a:ln w="9525">
            <a:noFill/>
            <a:miter lim="800000"/>
            <a:headEnd/>
            <a:tailEnd/>
          </a:ln>
        </p:spPr>
      </p:pic>
      <p:sp>
        <p:nvSpPr>
          <p:cNvPr id="29" name="TextBox 4"/>
          <p:cNvSpPr txBox="1">
            <a:spLocks noChangeArrowheads="1"/>
          </p:cNvSpPr>
          <p:nvPr/>
        </p:nvSpPr>
        <p:spPr bwMode="auto">
          <a:xfrm>
            <a:off x="304800" y="4038600"/>
            <a:ext cx="7848600" cy="1938992"/>
          </a:xfrm>
          <a:prstGeom prst="rect">
            <a:avLst/>
          </a:prstGeom>
          <a:noFill/>
          <a:ln w="9525">
            <a:noFill/>
            <a:miter lim="800000"/>
            <a:headEnd/>
            <a:tailEnd/>
          </a:ln>
        </p:spPr>
        <p:txBody>
          <a:bodyPr wrap="square">
            <a:spAutoFit/>
          </a:bodyPr>
          <a:lstStyle/>
          <a:p>
            <a:r>
              <a:rPr lang="en-US" sz="2400" dirty="0" err="1"/>
              <a:t>Sebuah</a:t>
            </a:r>
            <a:r>
              <a:rPr lang="en-US" sz="2400" dirty="0"/>
              <a:t> </a:t>
            </a:r>
            <a:r>
              <a:rPr lang="en-US" sz="2400" dirty="0" err="1"/>
              <a:t>bahan</a:t>
            </a:r>
            <a:r>
              <a:rPr lang="en-US" sz="2400" dirty="0"/>
              <a:t> </a:t>
            </a:r>
            <a:r>
              <a:rPr lang="en-US" sz="2400" dirty="0" err="1"/>
              <a:t>berbentuk</a:t>
            </a:r>
            <a:r>
              <a:rPr lang="en-US" sz="2400" dirty="0"/>
              <a:t> </a:t>
            </a:r>
            <a:r>
              <a:rPr lang="en-US" sz="2400" dirty="0" err="1"/>
              <a:t>batang</a:t>
            </a:r>
            <a:r>
              <a:rPr lang="en-US" sz="2400" dirty="0"/>
              <a:t> </a:t>
            </a:r>
            <a:r>
              <a:rPr lang="en-US" sz="2400" dirty="0" err="1"/>
              <a:t>berpenampang</a:t>
            </a:r>
            <a:r>
              <a:rPr lang="en-US" sz="2400" dirty="0"/>
              <a:t> A </a:t>
            </a:r>
            <a:r>
              <a:rPr lang="en-US" sz="2400" dirty="0" err="1"/>
              <a:t>dan</a:t>
            </a:r>
            <a:r>
              <a:rPr lang="en-US" sz="2400" dirty="0"/>
              <a:t> </a:t>
            </a:r>
            <a:r>
              <a:rPr lang="en-US" sz="2400" dirty="0" err="1"/>
              <a:t>panjang</a:t>
            </a:r>
            <a:r>
              <a:rPr lang="en-US" sz="2400" dirty="0"/>
              <a:t> L. </a:t>
            </a:r>
            <a:r>
              <a:rPr lang="en-US" sz="2400" dirty="0" err="1"/>
              <a:t>Masing-masing</a:t>
            </a:r>
            <a:r>
              <a:rPr lang="en-US" sz="2400" dirty="0"/>
              <a:t> </a:t>
            </a:r>
            <a:r>
              <a:rPr lang="en-US" sz="2400" dirty="0" err="1"/>
              <a:t>ujung</a:t>
            </a:r>
            <a:r>
              <a:rPr lang="en-US" sz="2400" dirty="0"/>
              <a:t> </a:t>
            </a:r>
            <a:r>
              <a:rPr lang="en-US" sz="2400" dirty="0" err="1"/>
              <a:t>batang</a:t>
            </a:r>
            <a:r>
              <a:rPr lang="en-US" sz="2400" dirty="0"/>
              <a:t> </a:t>
            </a:r>
            <a:r>
              <a:rPr lang="en-US" sz="2400" dirty="0" err="1"/>
              <a:t>tersebut</a:t>
            </a:r>
            <a:r>
              <a:rPr lang="en-US" sz="2400" dirty="0"/>
              <a:t> </a:t>
            </a:r>
            <a:r>
              <a:rPr lang="en-US" sz="2400" dirty="0" err="1"/>
              <a:t>adalah</a:t>
            </a:r>
            <a:r>
              <a:rPr lang="en-US" sz="2400" dirty="0"/>
              <a:t> T</a:t>
            </a:r>
            <a:r>
              <a:rPr lang="en-US" sz="2400" baseline="-25000" dirty="0"/>
              <a:t>1</a:t>
            </a:r>
            <a:r>
              <a:rPr lang="en-US" sz="2400" dirty="0"/>
              <a:t> </a:t>
            </a:r>
            <a:r>
              <a:rPr lang="en-US" sz="2400" dirty="0" err="1"/>
              <a:t>dan</a:t>
            </a:r>
            <a:r>
              <a:rPr lang="en-US" sz="2400" dirty="0"/>
              <a:t> T</a:t>
            </a:r>
            <a:r>
              <a:rPr lang="en-US" sz="2400" baseline="-25000" dirty="0"/>
              <a:t>2 </a:t>
            </a:r>
            <a:r>
              <a:rPr lang="en-US" sz="2400" dirty="0"/>
              <a:t>(T</a:t>
            </a:r>
            <a:r>
              <a:rPr lang="en-US" sz="2400" baseline="-25000" dirty="0"/>
              <a:t>1</a:t>
            </a:r>
            <a:r>
              <a:rPr lang="en-US" sz="2400" dirty="0"/>
              <a:t> &gt; T</a:t>
            </a:r>
            <a:r>
              <a:rPr lang="en-US" sz="2400" baseline="-25000" dirty="0"/>
              <a:t>2</a:t>
            </a:r>
            <a:r>
              <a:rPr lang="en-US" sz="2400" dirty="0"/>
              <a:t>),  </a:t>
            </a:r>
            <a:r>
              <a:rPr lang="en-US" sz="2400" dirty="0" err="1"/>
              <a:t>maka</a:t>
            </a:r>
            <a:r>
              <a:rPr lang="en-US" sz="2400" dirty="0"/>
              <a:t> </a:t>
            </a:r>
            <a:r>
              <a:rPr lang="en-US" sz="2400" dirty="0" err="1"/>
              <a:t>setiap</a:t>
            </a:r>
            <a:r>
              <a:rPr lang="en-US" sz="2400" dirty="0"/>
              <a:t> </a:t>
            </a:r>
            <a:r>
              <a:rPr lang="en-US" sz="2400" dirty="0" err="1"/>
              <a:t>saat</a:t>
            </a:r>
            <a:r>
              <a:rPr lang="en-US" sz="2400" dirty="0"/>
              <a:t> </a:t>
            </a:r>
            <a:r>
              <a:rPr lang="en-US" sz="2400" dirty="0" err="1"/>
              <a:t>akan</a:t>
            </a:r>
            <a:r>
              <a:rPr lang="en-US" sz="2400" dirty="0"/>
              <a:t> </a:t>
            </a:r>
            <a:r>
              <a:rPr lang="en-US" sz="2400" dirty="0" err="1"/>
              <a:t>terjadi</a:t>
            </a:r>
            <a:r>
              <a:rPr lang="en-US" sz="2400" dirty="0"/>
              <a:t> </a:t>
            </a:r>
            <a:r>
              <a:rPr lang="en-US" sz="2400" dirty="0" err="1"/>
              <a:t>perpindahan</a:t>
            </a:r>
            <a:r>
              <a:rPr lang="en-US" sz="2400" dirty="0"/>
              <a:t> </a:t>
            </a:r>
            <a:r>
              <a:rPr lang="en-US" sz="2400" dirty="0" err="1"/>
              <a:t>panas</a:t>
            </a:r>
            <a:r>
              <a:rPr lang="en-US" sz="2400" dirty="0"/>
              <a:t> </a:t>
            </a:r>
            <a:r>
              <a:rPr lang="en-US" sz="2400" dirty="0" err="1"/>
              <a:t>konduksi</a:t>
            </a:r>
            <a:r>
              <a:rPr lang="en-US" sz="2400" dirty="0"/>
              <a:t> </a:t>
            </a:r>
            <a:r>
              <a:rPr lang="en-US" sz="2400" dirty="0" err="1"/>
              <a:t>dari</a:t>
            </a:r>
            <a:r>
              <a:rPr lang="en-US" sz="2400" dirty="0"/>
              <a:t> </a:t>
            </a:r>
            <a:r>
              <a:rPr lang="en-US" sz="2400" dirty="0" err="1"/>
              <a:t>tempat</a:t>
            </a:r>
            <a:r>
              <a:rPr lang="en-US" sz="2400" dirty="0"/>
              <a:t> T</a:t>
            </a:r>
            <a:r>
              <a:rPr lang="en-US" sz="2400" baseline="-25000" dirty="0"/>
              <a:t>1</a:t>
            </a:r>
            <a:r>
              <a:rPr lang="en-US" sz="2400" dirty="0"/>
              <a:t> </a:t>
            </a:r>
            <a:r>
              <a:rPr lang="en-US" sz="2400" dirty="0" err="1"/>
              <a:t>ke</a:t>
            </a:r>
            <a:r>
              <a:rPr lang="en-US" sz="2400" dirty="0"/>
              <a:t> </a:t>
            </a:r>
            <a:r>
              <a:rPr lang="en-US" sz="2400" dirty="0" err="1"/>
              <a:t>tempat</a:t>
            </a:r>
            <a:r>
              <a:rPr lang="en-US" sz="2400" dirty="0"/>
              <a:t> T</a:t>
            </a:r>
            <a:r>
              <a:rPr lang="en-US" sz="2400" baseline="-25000" dirty="0"/>
              <a:t>2</a:t>
            </a:r>
            <a:r>
              <a:rPr lang="en-US" sz="2400" dirty="0"/>
              <a:t>. (</a:t>
            </a:r>
            <a:r>
              <a:rPr lang="en-US" sz="2400" dirty="0" err="1"/>
              <a:t>dari</a:t>
            </a:r>
            <a:r>
              <a:rPr lang="en-US" sz="2400" dirty="0"/>
              <a:t> </a:t>
            </a:r>
            <a:r>
              <a:rPr lang="en-US" sz="2400" dirty="0" err="1"/>
              <a:t>kiri</a:t>
            </a:r>
            <a:r>
              <a:rPr lang="en-US" sz="2400" dirty="0"/>
              <a:t> </a:t>
            </a:r>
            <a:r>
              <a:rPr lang="en-US" sz="2400" dirty="0" err="1"/>
              <a:t>ke</a:t>
            </a:r>
            <a:r>
              <a:rPr lang="en-US" sz="2400" dirty="0"/>
              <a:t> </a:t>
            </a:r>
            <a:r>
              <a:rPr lang="en-US" sz="2400" dirty="0" err="1"/>
              <a:t>kanan</a:t>
            </a:r>
            <a:r>
              <a:rPr lang="en-US" sz="2400" dirty="0"/>
              <a:t>)</a:t>
            </a:r>
          </a:p>
        </p:txBody>
      </p:sp>
      <p:sp>
        <p:nvSpPr>
          <p:cNvPr id="25" name="Title 1"/>
          <p:cNvSpPr txBox="1">
            <a:spLocks/>
          </p:cNvSpPr>
          <p:nvPr/>
        </p:nvSpPr>
        <p:spPr bwMode="auto">
          <a:xfrm>
            <a:off x="304800" y="8382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effectLst/>
                <a:uLnTx/>
                <a:uFillTx/>
                <a:latin typeface="+mj-lt"/>
                <a:ea typeface="+mj-ea"/>
                <a:cs typeface="+mj-cs"/>
              </a:rPr>
              <a:t>Perpindahan</a:t>
            </a:r>
            <a:r>
              <a:rPr kumimoji="0" lang="en-US" sz="2400" b="1" i="0" u="none" strike="noStrike" kern="1200" cap="none" spc="0" normalizeH="0" baseline="0" noProof="0" dirty="0" smtClean="0">
                <a:ln>
                  <a:noFill/>
                </a:ln>
                <a:effectLst/>
                <a:uLnTx/>
                <a:uFillTx/>
                <a:latin typeface="+mj-lt"/>
                <a:ea typeface="+mj-ea"/>
                <a:cs typeface="+mj-cs"/>
              </a:rPr>
              <a:t> </a:t>
            </a:r>
            <a:r>
              <a:rPr kumimoji="0" lang="en-US" sz="2400" b="1" i="0" u="none" strike="noStrike" kern="1200" cap="none" spc="0" normalizeH="0" baseline="0" noProof="0" dirty="0" err="1" smtClean="0">
                <a:ln>
                  <a:noFill/>
                </a:ln>
                <a:effectLst/>
                <a:uLnTx/>
                <a:uFillTx/>
                <a:latin typeface="+mj-lt"/>
                <a:ea typeface="+mj-ea"/>
                <a:cs typeface="+mj-cs"/>
              </a:rPr>
              <a:t>panas</a:t>
            </a:r>
            <a:r>
              <a:rPr kumimoji="0" lang="en-US" sz="2400" b="1" i="0" u="none" strike="noStrike" kern="1200" cap="none" spc="0" normalizeH="0" baseline="0" noProof="0" dirty="0" smtClean="0">
                <a:ln>
                  <a:noFill/>
                </a:ln>
                <a:effectLst/>
                <a:uLnTx/>
                <a:uFillTx/>
                <a:latin typeface="+mj-lt"/>
                <a:ea typeface="+mj-ea"/>
                <a:cs typeface="+mj-cs"/>
              </a:rPr>
              <a:t> </a:t>
            </a:r>
            <a:r>
              <a:rPr kumimoji="0" lang="en-US" sz="2400" b="1" i="0" u="none" strike="noStrike" kern="1200" cap="none" spc="0" normalizeH="0" baseline="0" noProof="0" dirty="0" err="1" smtClean="0">
                <a:ln>
                  <a:noFill/>
                </a:ln>
                <a:effectLst/>
                <a:uLnTx/>
                <a:uFillTx/>
                <a:latin typeface="+mj-lt"/>
                <a:ea typeface="+mj-ea"/>
                <a:cs typeface="+mj-cs"/>
              </a:rPr>
              <a:t>konduksi</a:t>
            </a:r>
            <a:endParaRPr kumimoji="0" lang="en-US" sz="24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Content Placeholder 2"/>
          <p:cNvSpPr>
            <a:spLocks noGrp="1"/>
          </p:cNvSpPr>
          <p:nvPr>
            <p:ph idx="1"/>
          </p:nvPr>
        </p:nvSpPr>
        <p:spPr>
          <a:xfrm>
            <a:off x="304800" y="1447800"/>
            <a:ext cx="7772400" cy="4495800"/>
          </a:xfrm>
        </p:spPr>
        <p:txBody>
          <a:bodyPr/>
          <a:lstStyle/>
          <a:p>
            <a:pPr marL="0" indent="0" eaLnBrk="1" hangingPunct="1">
              <a:buFont typeface="Wingdings 2" pitchFamily="18" charset="2"/>
              <a:buNone/>
            </a:pPr>
            <a:r>
              <a:rPr lang="en-US" sz="2400" dirty="0" err="1" smtClean="0"/>
              <a:t>Didefinisikan</a:t>
            </a:r>
            <a:r>
              <a:rPr lang="en-US" sz="2400" dirty="0" smtClean="0"/>
              <a:t> </a:t>
            </a:r>
            <a:r>
              <a:rPr lang="en-US" sz="2400" dirty="0" err="1" smtClean="0"/>
              <a:t>arus</a:t>
            </a:r>
            <a:r>
              <a:rPr lang="en-US" sz="2400" dirty="0" smtClean="0"/>
              <a:t> </a:t>
            </a:r>
            <a:r>
              <a:rPr lang="en-US" sz="2400" dirty="0" err="1" smtClean="0"/>
              <a:t>panas</a:t>
            </a:r>
            <a:r>
              <a:rPr lang="en-US" sz="2400" dirty="0" smtClean="0"/>
              <a:t> H </a:t>
            </a:r>
            <a:r>
              <a:rPr lang="en-US" sz="2400" dirty="0" err="1" smtClean="0"/>
              <a:t>sebagai</a:t>
            </a:r>
            <a:r>
              <a:rPr lang="en-US" sz="2400" dirty="0" smtClean="0"/>
              <a:t> </a:t>
            </a:r>
            <a:r>
              <a:rPr lang="en-US" sz="2400" dirty="0" err="1" smtClean="0"/>
              <a:t>perbandingan</a:t>
            </a:r>
            <a:r>
              <a:rPr lang="en-US" sz="2400" dirty="0" smtClean="0"/>
              <a:t> </a:t>
            </a:r>
            <a:r>
              <a:rPr lang="en-US" sz="2400" dirty="0" err="1" smtClean="0"/>
              <a:t>antara</a:t>
            </a:r>
            <a:r>
              <a:rPr lang="en-US" sz="2400" dirty="0" smtClean="0"/>
              <a:t> </a:t>
            </a:r>
            <a:r>
              <a:rPr lang="en-US" sz="2400" dirty="0" err="1" smtClean="0"/>
              <a:t>panas</a:t>
            </a:r>
            <a:r>
              <a:rPr lang="en-US" sz="2400" dirty="0" smtClean="0"/>
              <a:t> yang </a:t>
            </a:r>
            <a:r>
              <a:rPr lang="en-US" sz="2400" dirty="0" err="1" smtClean="0"/>
              <a:t>berpindah</a:t>
            </a:r>
            <a:r>
              <a:rPr lang="en-US" sz="2400" dirty="0" smtClean="0"/>
              <a:t> </a:t>
            </a:r>
            <a:r>
              <a:rPr lang="en-US" sz="2400" dirty="0" err="1" smtClean="0"/>
              <a:t>persatuan</a:t>
            </a:r>
            <a:r>
              <a:rPr lang="en-US" sz="2400" dirty="0" smtClean="0"/>
              <a:t> </a:t>
            </a:r>
            <a:r>
              <a:rPr lang="en-US" sz="2400" dirty="0" err="1" smtClean="0"/>
              <a:t>waktu</a:t>
            </a:r>
            <a:r>
              <a:rPr lang="en-US" sz="2400" dirty="0" smtClean="0"/>
              <a:t> : </a:t>
            </a:r>
          </a:p>
          <a:p>
            <a:pPr marL="0" indent="0" eaLnBrk="1" hangingPunct="1">
              <a:buFont typeface="Wingdings 2" pitchFamily="18" charset="2"/>
              <a:buNone/>
            </a:pPr>
            <a:r>
              <a:rPr lang="en-US" sz="2400" dirty="0" smtClean="0"/>
              <a:t>H = </a:t>
            </a:r>
            <a:r>
              <a:rPr lang="en-US" sz="2400" dirty="0" err="1" smtClean="0"/>
              <a:t>dQ</a:t>
            </a:r>
            <a:r>
              <a:rPr lang="en-US" sz="2400" dirty="0" smtClean="0"/>
              <a:t>/</a:t>
            </a:r>
            <a:r>
              <a:rPr lang="en-US" sz="2400" dirty="0" err="1" smtClean="0"/>
              <a:t>dt</a:t>
            </a:r>
            <a:r>
              <a:rPr lang="en-US" sz="2400" dirty="0" smtClean="0"/>
              <a:t> 		    ……………………(2.8)</a:t>
            </a:r>
          </a:p>
          <a:p>
            <a:pPr marL="0" indent="0" eaLnBrk="1" hangingPunct="1">
              <a:buFont typeface="Wingdings 2" pitchFamily="18" charset="2"/>
              <a:buNone/>
            </a:pPr>
            <a:r>
              <a:rPr lang="en-US" sz="2400" dirty="0" err="1" smtClean="0"/>
              <a:t>Didefinisikan</a:t>
            </a:r>
            <a:r>
              <a:rPr lang="en-US" sz="2400" dirty="0" smtClean="0"/>
              <a:t> </a:t>
            </a:r>
            <a:r>
              <a:rPr lang="en-US" sz="2400" dirty="0" err="1" smtClean="0"/>
              <a:t>konduktivitas</a:t>
            </a:r>
            <a:r>
              <a:rPr lang="en-US" sz="2400" dirty="0" smtClean="0"/>
              <a:t> </a:t>
            </a:r>
            <a:r>
              <a:rPr lang="en-US" sz="2400" dirty="0" err="1" smtClean="0"/>
              <a:t>panas</a:t>
            </a:r>
            <a:r>
              <a:rPr lang="en-US" sz="2400" dirty="0" smtClean="0"/>
              <a:t> k </a:t>
            </a:r>
            <a:r>
              <a:rPr lang="en-US" sz="2400" dirty="0" err="1" smtClean="0"/>
              <a:t>sebagai</a:t>
            </a:r>
            <a:r>
              <a:rPr lang="en-US" sz="2400" dirty="0" smtClean="0"/>
              <a:t> </a:t>
            </a:r>
            <a:r>
              <a:rPr lang="en-US" sz="2400" dirty="0" err="1" smtClean="0"/>
              <a:t>arus</a:t>
            </a:r>
            <a:r>
              <a:rPr lang="en-US" sz="2400" dirty="0" smtClean="0"/>
              <a:t> </a:t>
            </a:r>
            <a:r>
              <a:rPr lang="en-US" sz="2400" dirty="0" err="1" smtClean="0"/>
              <a:t>panas</a:t>
            </a:r>
            <a:r>
              <a:rPr lang="en-US" sz="2400" dirty="0" smtClean="0"/>
              <a:t> per </a:t>
            </a:r>
            <a:r>
              <a:rPr lang="en-US" sz="2400" dirty="0" err="1" smtClean="0"/>
              <a:t>gradien</a:t>
            </a:r>
            <a:r>
              <a:rPr lang="en-US" sz="2400" dirty="0" smtClean="0"/>
              <a:t> </a:t>
            </a:r>
            <a:r>
              <a:rPr lang="en-US" sz="2400" dirty="0" err="1" smtClean="0"/>
              <a:t>temperatur</a:t>
            </a:r>
            <a:r>
              <a:rPr lang="en-US" sz="2400" dirty="0" smtClean="0"/>
              <a:t> per </a:t>
            </a:r>
            <a:r>
              <a:rPr lang="en-US" sz="2400" dirty="0" err="1" smtClean="0"/>
              <a:t>luas</a:t>
            </a:r>
            <a:r>
              <a:rPr lang="en-US" sz="2400" dirty="0" smtClean="0"/>
              <a:t> </a:t>
            </a:r>
            <a:r>
              <a:rPr lang="en-US" sz="2400" dirty="0" err="1" smtClean="0"/>
              <a:t>penampang</a:t>
            </a:r>
            <a:r>
              <a:rPr lang="en-US" sz="2400" dirty="0" smtClean="0"/>
              <a:t> : </a:t>
            </a:r>
          </a:p>
          <a:p>
            <a:pPr marL="0" indent="0" eaLnBrk="1" hangingPunct="1">
              <a:buFont typeface="Wingdings 2" pitchFamily="18" charset="2"/>
              <a:buNone/>
            </a:pPr>
            <a:r>
              <a:rPr lang="en-US" sz="2400" dirty="0" smtClean="0"/>
              <a:t>k = - H/(A </a:t>
            </a:r>
            <a:r>
              <a:rPr lang="en-US" sz="2400" dirty="0" err="1" smtClean="0"/>
              <a:t>dT</a:t>
            </a:r>
            <a:r>
              <a:rPr lang="en-US" sz="2400" dirty="0" smtClean="0"/>
              <a:t>/</a:t>
            </a:r>
            <a:r>
              <a:rPr lang="en-US" sz="2400" dirty="0" err="1" smtClean="0"/>
              <a:t>dx</a:t>
            </a:r>
            <a:r>
              <a:rPr lang="en-US" sz="2400" dirty="0" smtClean="0"/>
              <a:t>)                 ………………………(2.9)</a:t>
            </a:r>
          </a:p>
          <a:p>
            <a:pPr marL="0" indent="0" eaLnBrk="1" hangingPunct="1">
              <a:buFont typeface="Wingdings 2" pitchFamily="18" charset="2"/>
              <a:buNone/>
            </a:pPr>
            <a:r>
              <a:rPr lang="en-US" sz="2400" dirty="0" err="1" smtClean="0"/>
              <a:t>dengan</a:t>
            </a:r>
            <a:r>
              <a:rPr lang="en-US" sz="2400" dirty="0" smtClean="0"/>
              <a:t>  </a:t>
            </a:r>
            <a:r>
              <a:rPr lang="en-US" sz="2400" dirty="0" err="1" smtClean="0"/>
              <a:t>dT</a:t>
            </a:r>
            <a:r>
              <a:rPr lang="en-US" sz="2400" dirty="0" smtClean="0"/>
              <a:t>/</a:t>
            </a:r>
            <a:r>
              <a:rPr lang="en-US" sz="2400" dirty="0" err="1" smtClean="0"/>
              <a:t>dx</a:t>
            </a:r>
            <a:r>
              <a:rPr lang="en-US" sz="2400" dirty="0" smtClean="0"/>
              <a:t>  </a:t>
            </a:r>
            <a:r>
              <a:rPr lang="en-US" sz="2400" dirty="0" err="1" smtClean="0"/>
              <a:t>disebut</a:t>
            </a:r>
            <a:r>
              <a:rPr lang="en-US" sz="2400" dirty="0" smtClean="0"/>
              <a:t> </a:t>
            </a:r>
            <a:r>
              <a:rPr lang="en-US" sz="2400" dirty="0" err="1" smtClean="0"/>
              <a:t>gradien</a:t>
            </a:r>
            <a:r>
              <a:rPr lang="en-US" sz="2400" dirty="0" smtClean="0"/>
              <a:t> </a:t>
            </a:r>
            <a:r>
              <a:rPr lang="en-US" sz="2400" dirty="0" err="1" smtClean="0"/>
              <a:t>temperatur</a:t>
            </a:r>
            <a:r>
              <a:rPr lang="en-US" sz="2400" dirty="0" smtClean="0"/>
              <a:t>. </a:t>
            </a:r>
          </a:p>
          <a:p>
            <a:pPr marL="0" indent="0" eaLnBrk="1" hangingPunct="1">
              <a:buFont typeface="Wingdings 2" pitchFamily="18" charset="2"/>
              <a:buNone/>
            </a:pPr>
            <a:endParaRPr lang="en-US" sz="2400" dirty="0" smtClean="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hlinkClick r:id="rId3"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19" name="Rounded Rectangle 18">
            <a:hlinkClick r:id="rId4" action="ppaction://hlinksldjump"/>
          </p:cNvPr>
          <p:cNvSpPr/>
          <p:nvPr/>
        </p:nvSpPr>
        <p:spPr>
          <a:xfrm>
            <a:off x="1524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0" name="Rounded Rectangle 19">
            <a:hlinkClick r:id="rId3"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21" name="Rounded Rectangle 20">
            <a:hlinkClick r:id="rId3"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2" name="Rounded Rectangle 21"/>
          <p:cNvSpPr/>
          <p:nvPr/>
        </p:nvSpPr>
        <p:spPr>
          <a:xfrm>
            <a:off x="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0" y="76200"/>
            <a:ext cx="1492776" cy="381001"/>
            <a:chOff x="0" y="76200"/>
            <a:chExt cx="1876718" cy="457201"/>
          </a:xfrm>
          <a:solidFill>
            <a:schemeClr val="bg2">
              <a:lumMod val="75000"/>
            </a:schemeClr>
          </a:solidFill>
        </p:grpSpPr>
        <p:sp>
          <p:nvSpPr>
            <p:cNvPr id="37" name="Isosceles Triangle 36"/>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8" name="Isosceles Triangle 37"/>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16" name="Round Diagonal Corner Rectangle 15"/>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Pengantar</a:t>
            </a:r>
            <a:endParaRPr lang="id-ID" dirty="0">
              <a:solidFill>
                <a:schemeClr val="bg1"/>
              </a:solidFill>
            </a:endParaRPr>
          </a:p>
        </p:txBody>
      </p:sp>
      <p:pic>
        <p:nvPicPr>
          <p:cNvPr id="11277"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Rounded Rectangle 30">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1279"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txBox="1">
            <a:spLocks/>
          </p:cNvSpPr>
          <p:nvPr/>
        </p:nvSpPr>
        <p:spPr bwMode="auto">
          <a:xfrm>
            <a:off x="1371600" y="990600"/>
            <a:ext cx="5410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fontAlgn="auto">
              <a:spcAft>
                <a:spcPts val="0"/>
              </a:spcAft>
              <a:defRPr/>
            </a:pPr>
            <a:r>
              <a:rPr lang="en-US" sz="3200" dirty="0" smtClean="0">
                <a:latin typeface="+mj-lt"/>
                <a:ea typeface="+mj-ea"/>
                <a:cs typeface="+mj-cs"/>
              </a:rPr>
              <a:t>TEMPERATUR</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atau</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r>
              <a:rPr lang="en-US" sz="3200" dirty="0" smtClean="0"/>
              <a:t>SUHU</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5" name="Rectangle 5"/>
          <p:cNvSpPr>
            <a:spLocks noChangeArrowheads="1"/>
          </p:cNvSpPr>
          <p:nvPr/>
        </p:nvSpPr>
        <p:spPr bwMode="auto">
          <a:xfrm>
            <a:off x="228600" y="1447800"/>
            <a:ext cx="7772400" cy="2554545"/>
          </a:xfrm>
          <a:prstGeom prst="rect">
            <a:avLst/>
          </a:prstGeom>
          <a:noFill/>
          <a:ln w="9525">
            <a:noFill/>
            <a:miter lim="800000"/>
            <a:headEnd/>
            <a:tailEnd/>
          </a:ln>
        </p:spPr>
        <p:txBody>
          <a:bodyPr wrap="square">
            <a:spAutoFit/>
          </a:bodyPr>
          <a:lstStyle/>
          <a:p>
            <a:pPr marL="231775" indent="-231775">
              <a:buFont typeface="Wingdings" pitchFamily="2" charset="2"/>
              <a:buChar char="Ø"/>
            </a:pPr>
            <a:r>
              <a:rPr lang="en-US" sz="2000" b="1" dirty="0" err="1">
                <a:latin typeface="Franklin Gothic Book" pitchFamily="34" charset="0"/>
              </a:rPr>
              <a:t>Besaran</a:t>
            </a:r>
            <a:r>
              <a:rPr lang="en-US" sz="2000" b="1" dirty="0">
                <a:latin typeface="Franklin Gothic Book" pitchFamily="34" charset="0"/>
              </a:rPr>
              <a:t> </a:t>
            </a:r>
            <a:r>
              <a:rPr lang="en-US" sz="2000" b="1" dirty="0" err="1">
                <a:latin typeface="Franklin Gothic Book" pitchFamily="34" charset="0"/>
              </a:rPr>
              <a:t>fisis</a:t>
            </a:r>
            <a:r>
              <a:rPr lang="en-US" sz="2000" b="1" dirty="0">
                <a:latin typeface="Franklin Gothic Book" pitchFamily="34" charset="0"/>
              </a:rPr>
              <a:t> yang </a:t>
            </a:r>
            <a:r>
              <a:rPr lang="en-US" sz="2000" b="1" dirty="0" err="1">
                <a:latin typeface="Franklin Gothic Book" pitchFamily="34" charset="0"/>
              </a:rPr>
              <a:t>menentukan</a:t>
            </a:r>
            <a:r>
              <a:rPr lang="en-US" sz="2000" b="1" dirty="0">
                <a:latin typeface="Franklin Gothic Book" pitchFamily="34" charset="0"/>
              </a:rPr>
              <a:t> </a:t>
            </a:r>
            <a:r>
              <a:rPr lang="en-US" sz="2000" b="1" dirty="0" err="1">
                <a:latin typeface="Franklin Gothic Book" pitchFamily="34" charset="0"/>
              </a:rPr>
              <a:t>besar</a:t>
            </a:r>
            <a:r>
              <a:rPr lang="en-US" sz="2000" b="1" dirty="0">
                <a:latin typeface="Franklin Gothic Book" pitchFamily="34" charset="0"/>
              </a:rPr>
              <a:t> </a:t>
            </a:r>
            <a:r>
              <a:rPr lang="en-US" sz="2000" b="1" dirty="0" err="1">
                <a:latin typeface="Franklin Gothic Book" pitchFamily="34" charset="0"/>
              </a:rPr>
              <a:t>kecil</a:t>
            </a:r>
            <a:r>
              <a:rPr lang="en-US" sz="2000" b="1" dirty="0">
                <a:latin typeface="Franklin Gothic Book" pitchFamily="34" charset="0"/>
              </a:rPr>
              <a:t> </a:t>
            </a:r>
            <a:r>
              <a:rPr lang="en-US" sz="2000" b="1" dirty="0" err="1">
                <a:latin typeface="Franklin Gothic Book" pitchFamily="34" charset="0"/>
              </a:rPr>
              <a:t>ukuran</a:t>
            </a:r>
            <a:r>
              <a:rPr lang="en-US" sz="2000" b="1" dirty="0">
                <a:latin typeface="Franklin Gothic Book" pitchFamily="34" charset="0"/>
              </a:rPr>
              <a:t> </a:t>
            </a:r>
            <a:r>
              <a:rPr lang="en-US" sz="2000" b="1" dirty="0" err="1">
                <a:latin typeface="Franklin Gothic Book" pitchFamily="34" charset="0"/>
              </a:rPr>
              <a:t>panas</a:t>
            </a:r>
            <a:r>
              <a:rPr lang="en-US" sz="2000" b="1" dirty="0">
                <a:latin typeface="Franklin Gothic Book" pitchFamily="34" charset="0"/>
              </a:rPr>
              <a:t> </a:t>
            </a:r>
            <a:r>
              <a:rPr lang="en-US" sz="2000" b="1" dirty="0" err="1">
                <a:latin typeface="Franklin Gothic Book" pitchFamily="34" charset="0"/>
              </a:rPr>
              <a:t>suatu</a:t>
            </a:r>
            <a:r>
              <a:rPr lang="en-US" sz="2000" b="1" dirty="0">
                <a:latin typeface="Franklin Gothic Book" pitchFamily="34" charset="0"/>
              </a:rPr>
              <a:t> </a:t>
            </a:r>
            <a:r>
              <a:rPr lang="en-US" sz="2000" b="1" dirty="0" err="1">
                <a:latin typeface="Franklin Gothic Book" pitchFamily="34" charset="0"/>
              </a:rPr>
              <a:t>benda</a:t>
            </a:r>
            <a:r>
              <a:rPr lang="en-US" sz="2000" b="1" dirty="0">
                <a:latin typeface="Franklin Gothic Book" pitchFamily="34" charset="0"/>
              </a:rPr>
              <a:t> </a:t>
            </a:r>
            <a:r>
              <a:rPr lang="en-US" sz="2000" b="1" dirty="0" err="1">
                <a:latin typeface="Franklin Gothic Book" pitchFamily="34" charset="0"/>
              </a:rPr>
              <a:t>secara</a:t>
            </a:r>
            <a:r>
              <a:rPr lang="en-US" sz="2000" b="1" dirty="0">
                <a:latin typeface="Franklin Gothic Book" pitchFamily="34" charset="0"/>
              </a:rPr>
              <a:t> </a:t>
            </a:r>
            <a:r>
              <a:rPr lang="en-US" sz="2000" b="1" dirty="0" err="1">
                <a:latin typeface="Franklin Gothic Book" pitchFamily="34" charset="0"/>
              </a:rPr>
              <a:t>relatif</a:t>
            </a:r>
            <a:r>
              <a:rPr lang="en-US" sz="2000" b="1" dirty="0">
                <a:latin typeface="Franklin Gothic Book" pitchFamily="34" charset="0"/>
              </a:rPr>
              <a:t> </a:t>
            </a:r>
            <a:r>
              <a:rPr lang="en-US" sz="2000" b="1" dirty="0" err="1" smtClean="0">
                <a:latin typeface="Franklin Gothic Book" pitchFamily="34" charset="0"/>
              </a:rPr>
              <a:t>disebut</a:t>
            </a:r>
            <a:r>
              <a:rPr lang="en-US" sz="2000" b="1" dirty="0" smtClean="0">
                <a:latin typeface="Franklin Gothic Book" pitchFamily="34" charset="0"/>
              </a:rPr>
              <a:t> </a:t>
            </a:r>
            <a:r>
              <a:rPr lang="en-US" sz="2000" b="1" dirty="0" err="1" smtClean="0">
                <a:latin typeface="Franklin Gothic Book" pitchFamily="34" charset="0"/>
              </a:rPr>
              <a:t>temperatur</a:t>
            </a:r>
            <a:r>
              <a:rPr lang="en-US" sz="2000" b="1" dirty="0" smtClean="0">
                <a:latin typeface="Franklin Gothic Book" pitchFamily="34" charset="0"/>
              </a:rPr>
              <a:t>  </a:t>
            </a:r>
            <a:r>
              <a:rPr lang="en-US" sz="2000" b="1" dirty="0" err="1" smtClean="0">
                <a:latin typeface="Franklin Gothic Book" pitchFamily="34" charset="0"/>
              </a:rPr>
              <a:t>atau</a:t>
            </a:r>
            <a:r>
              <a:rPr lang="en-US" sz="2000" b="1" dirty="0" smtClean="0">
                <a:latin typeface="Franklin Gothic Book" pitchFamily="34" charset="0"/>
              </a:rPr>
              <a:t>  </a:t>
            </a:r>
            <a:r>
              <a:rPr lang="en-US" sz="2000" b="1" dirty="0" err="1" smtClean="0">
                <a:latin typeface="Franklin Gothic Book" pitchFamily="34" charset="0"/>
              </a:rPr>
              <a:t>suhu</a:t>
            </a:r>
            <a:r>
              <a:rPr lang="en-US" sz="2000" b="1" dirty="0" smtClean="0">
                <a:latin typeface="Franklin Gothic Book" pitchFamily="34" charset="0"/>
              </a:rPr>
              <a:t> .</a:t>
            </a:r>
            <a:endParaRPr lang="en-US" sz="2000" b="1" dirty="0">
              <a:latin typeface="Franklin Gothic Book" pitchFamily="34" charset="0"/>
            </a:endParaRPr>
          </a:p>
          <a:p>
            <a:pPr marL="231775" indent="-231775">
              <a:buFont typeface="Wingdings" pitchFamily="2" charset="2"/>
              <a:buChar char="Ø"/>
            </a:pPr>
            <a:endParaRPr lang="en-US" sz="2000" b="1" dirty="0">
              <a:latin typeface="Franklin Gothic Book" pitchFamily="34" charset="0"/>
            </a:endParaRPr>
          </a:p>
          <a:p>
            <a:pPr marL="231775" indent="-231775" algn="just">
              <a:buFont typeface="Wingdings" pitchFamily="2" charset="2"/>
              <a:buChar char="Ø"/>
            </a:pPr>
            <a:r>
              <a:rPr lang="en-US" sz="2000" b="1" dirty="0" err="1">
                <a:latin typeface="Franklin Gothic Book" pitchFamily="34" charset="0"/>
              </a:rPr>
              <a:t>Beberapa</a:t>
            </a:r>
            <a:r>
              <a:rPr lang="en-US" sz="2000" b="1" dirty="0">
                <a:latin typeface="Franklin Gothic Book" pitchFamily="34" charset="0"/>
              </a:rPr>
              <a:t> </a:t>
            </a:r>
            <a:r>
              <a:rPr lang="en-US" sz="2000" b="1" dirty="0" err="1">
                <a:latin typeface="Franklin Gothic Book" pitchFamily="34" charset="0"/>
              </a:rPr>
              <a:t>sifat</a:t>
            </a:r>
            <a:r>
              <a:rPr lang="en-US" sz="2000" b="1" dirty="0">
                <a:latin typeface="Franklin Gothic Book" pitchFamily="34" charset="0"/>
              </a:rPr>
              <a:t> </a:t>
            </a:r>
            <a:r>
              <a:rPr lang="en-US" sz="2000" b="1" dirty="0" err="1">
                <a:latin typeface="Franklin Gothic Book" pitchFamily="34" charset="0"/>
              </a:rPr>
              <a:t>benda</a:t>
            </a:r>
            <a:r>
              <a:rPr lang="en-US" sz="2000" b="1" dirty="0">
                <a:latin typeface="Franklin Gothic Book" pitchFamily="34" charset="0"/>
              </a:rPr>
              <a:t> </a:t>
            </a:r>
            <a:r>
              <a:rPr lang="en-US" sz="2000" b="1" dirty="0" err="1">
                <a:latin typeface="Franklin Gothic Book" pitchFamily="34" charset="0"/>
              </a:rPr>
              <a:t>akan</a:t>
            </a:r>
            <a:r>
              <a:rPr lang="en-US" sz="2000" b="1" dirty="0">
                <a:latin typeface="Franklin Gothic Book" pitchFamily="34" charset="0"/>
              </a:rPr>
              <a:t> </a:t>
            </a:r>
            <a:r>
              <a:rPr lang="en-US" sz="2000" b="1" dirty="0" err="1">
                <a:latin typeface="Franklin Gothic Book" pitchFamily="34" charset="0"/>
              </a:rPr>
              <a:t>mengalami</a:t>
            </a:r>
            <a:r>
              <a:rPr lang="en-US" sz="2000" b="1" dirty="0">
                <a:latin typeface="Franklin Gothic Book" pitchFamily="34" charset="0"/>
              </a:rPr>
              <a:t> </a:t>
            </a:r>
            <a:r>
              <a:rPr lang="en-US" sz="2000" b="1" dirty="0" err="1">
                <a:latin typeface="Franklin Gothic Book" pitchFamily="34" charset="0"/>
              </a:rPr>
              <a:t>perubahan</a:t>
            </a:r>
            <a:r>
              <a:rPr lang="en-US" sz="2000" b="1" dirty="0">
                <a:latin typeface="Franklin Gothic Book" pitchFamily="34" charset="0"/>
              </a:rPr>
              <a:t> </a:t>
            </a:r>
            <a:r>
              <a:rPr lang="en-US" sz="2000" b="1" dirty="0" err="1">
                <a:latin typeface="Franklin Gothic Book" pitchFamily="34" charset="0"/>
              </a:rPr>
              <a:t>dengan</a:t>
            </a:r>
            <a:r>
              <a:rPr lang="en-US" sz="2000" b="1" dirty="0">
                <a:latin typeface="Franklin Gothic Book" pitchFamily="34" charset="0"/>
              </a:rPr>
              <a:t> </a:t>
            </a:r>
            <a:r>
              <a:rPr lang="en-US" sz="2000" b="1" dirty="0" err="1">
                <a:latin typeface="Franklin Gothic Book" pitchFamily="34" charset="0"/>
              </a:rPr>
              <a:t>adanya</a:t>
            </a:r>
            <a:r>
              <a:rPr lang="en-US" sz="2000" b="1" dirty="0">
                <a:latin typeface="Franklin Gothic Book" pitchFamily="34" charset="0"/>
              </a:rPr>
              <a:t> </a:t>
            </a:r>
            <a:r>
              <a:rPr lang="en-US" sz="2000" b="1" dirty="0" err="1">
                <a:latin typeface="Franklin Gothic Book" pitchFamily="34" charset="0"/>
              </a:rPr>
              <a:t>perubahan</a:t>
            </a:r>
            <a:r>
              <a:rPr lang="en-US" sz="2000" b="1" dirty="0">
                <a:latin typeface="Franklin Gothic Book" pitchFamily="34" charset="0"/>
              </a:rPr>
              <a:t> </a:t>
            </a:r>
            <a:r>
              <a:rPr lang="en-US" sz="2000" b="1" dirty="0" err="1">
                <a:latin typeface="Franklin Gothic Book" pitchFamily="34" charset="0"/>
              </a:rPr>
              <a:t>temperatur</a:t>
            </a:r>
            <a:r>
              <a:rPr lang="en-US" sz="2000" b="1" dirty="0">
                <a:latin typeface="Franklin Gothic Book" pitchFamily="34" charset="0"/>
              </a:rPr>
              <a:t>, </a:t>
            </a:r>
            <a:r>
              <a:rPr lang="en-US" sz="2000" b="1" dirty="0" err="1">
                <a:latin typeface="Franklin Gothic Book" pitchFamily="34" charset="0"/>
              </a:rPr>
              <a:t>misalnya</a:t>
            </a:r>
            <a:r>
              <a:rPr lang="en-US" sz="2000" b="1" dirty="0">
                <a:latin typeface="Franklin Gothic Book" pitchFamily="34" charset="0"/>
              </a:rPr>
              <a:t> </a:t>
            </a:r>
            <a:r>
              <a:rPr lang="en-US" sz="2000" b="1" dirty="0" err="1">
                <a:latin typeface="Franklin Gothic Book" pitchFamily="34" charset="0"/>
              </a:rPr>
              <a:t>memuai</a:t>
            </a:r>
            <a:r>
              <a:rPr lang="en-US" sz="2000" b="1" dirty="0">
                <a:latin typeface="Franklin Gothic Book" pitchFamily="34" charset="0"/>
              </a:rPr>
              <a:t>. </a:t>
            </a:r>
          </a:p>
          <a:p>
            <a:pPr marL="231775" indent="-231775" algn="just">
              <a:buFont typeface="Wingdings" pitchFamily="2" charset="2"/>
              <a:buChar char="Ø"/>
            </a:pPr>
            <a:endParaRPr lang="en-US" sz="2000" b="1" dirty="0">
              <a:latin typeface="Franklin Gothic Book" pitchFamily="34" charset="0"/>
            </a:endParaRPr>
          </a:p>
          <a:p>
            <a:pPr marL="231775" indent="-231775" algn="just">
              <a:buFont typeface="Wingdings" pitchFamily="2" charset="2"/>
              <a:buChar char="Ø"/>
            </a:pPr>
            <a:r>
              <a:rPr lang="en-US" sz="2000" b="1" dirty="0" err="1">
                <a:latin typeface="Franklin Gothic Book" pitchFamily="34" charset="0"/>
              </a:rPr>
              <a:t>Dengan</a:t>
            </a:r>
            <a:r>
              <a:rPr lang="en-US" sz="2000" b="1" dirty="0">
                <a:latin typeface="Franklin Gothic Book" pitchFamily="34" charset="0"/>
              </a:rPr>
              <a:t> </a:t>
            </a:r>
            <a:r>
              <a:rPr lang="en-US" sz="2000" b="1" dirty="0" err="1">
                <a:latin typeface="Franklin Gothic Book" pitchFamily="34" charset="0"/>
              </a:rPr>
              <a:t>sifat</a:t>
            </a:r>
            <a:r>
              <a:rPr lang="en-US" sz="2000" b="1" dirty="0">
                <a:latin typeface="Franklin Gothic Book" pitchFamily="34" charset="0"/>
              </a:rPr>
              <a:t> </a:t>
            </a:r>
            <a:r>
              <a:rPr lang="en-US" sz="2000" b="1" dirty="0" err="1">
                <a:latin typeface="Franklin Gothic Book" pitchFamily="34" charset="0"/>
              </a:rPr>
              <a:t>itulah</a:t>
            </a:r>
            <a:r>
              <a:rPr lang="en-US" sz="2000" b="1" dirty="0">
                <a:latin typeface="Franklin Gothic Book" pitchFamily="34" charset="0"/>
              </a:rPr>
              <a:t> </a:t>
            </a:r>
            <a:r>
              <a:rPr lang="en-US" sz="2000" b="1" dirty="0" err="1" smtClean="0">
                <a:latin typeface="Franklin Gothic Book" pitchFamily="34" charset="0"/>
              </a:rPr>
              <a:t>dapat</a:t>
            </a:r>
            <a:r>
              <a:rPr lang="en-US" sz="2000" b="1" dirty="0" smtClean="0">
                <a:latin typeface="Franklin Gothic Book" pitchFamily="34" charset="0"/>
              </a:rPr>
              <a:t> </a:t>
            </a:r>
            <a:r>
              <a:rPr lang="en-US" sz="2000" b="1" dirty="0" err="1" smtClean="0">
                <a:latin typeface="Franklin Gothic Book" pitchFamily="34" charset="0"/>
              </a:rPr>
              <a:t>dibuat</a:t>
            </a:r>
            <a:r>
              <a:rPr lang="en-US" sz="2000" b="1" dirty="0" smtClean="0">
                <a:latin typeface="Franklin Gothic Book" pitchFamily="34" charset="0"/>
              </a:rPr>
              <a:t> </a:t>
            </a:r>
            <a:r>
              <a:rPr lang="en-US" sz="2000" b="1" dirty="0" err="1" smtClean="0">
                <a:latin typeface="Franklin Gothic Book" pitchFamily="34" charset="0"/>
              </a:rPr>
              <a:t>alat</a:t>
            </a:r>
            <a:r>
              <a:rPr lang="en-US" sz="2000" b="1" dirty="0" smtClean="0">
                <a:latin typeface="Franklin Gothic Book" pitchFamily="34" charset="0"/>
              </a:rPr>
              <a:t> </a:t>
            </a:r>
            <a:r>
              <a:rPr lang="en-US" sz="2000" b="1" dirty="0" err="1">
                <a:latin typeface="Franklin Gothic Book" pitchFamily="34" charset="0"/>
              </a:rPr>
              <a:t>pengukur</a:t>
            </a:r>
            <a:r>
              <a:rPr lang="en-US" sz="2000" b="1" dirty="0">
                <a:latin typeface="Franklin Gothic Book" pitchFamily="34" charset="0"/>
              </a:rPr>
              <a:t> </a:t>
            </a:r>
            <a:r>
              <a:rPr lang="en-US" sz="2000" b="1" dirty="0" err="1">
                <a:latin typeface="Franklin Gothic Book" pitchFamily="34" charset="0"/>
              </a:rPr>
              <a:t>temperatur</a:t>
            </a:r>
            <a:r>
              <a:rPr lang="en-US" sz="2000" b="1" dirty="0">
                <a:latin typeface="Franklin Gothic Book" pitchFamily="34" charset="0"/>
              </a:rPr>
              <a:t> yang </a:t>
            </a:r>
            <a:r>
              <a:rPr lang="en-US" sz="2000" b="1" dirty="0" err="1">
                <a:latin typeface="Franklin Gothic Book" pitchFamily="34" charset="0"/>
              </a:rPr>
              <a:t>disebut</a:t>
            </a:r>
            <a:r>
              <a:rPr lang="en-US" sz="2000" b="1" dirty="0">
                <a:latin typeface="Franklin Gothic Book" pitchFamily="34" charset="0"/>
              </a:rPr>
              <a:t> </a:t>
            </a:r>
            <a:r>
              <a:rPr lang="en-US" sz="2000" b="1" dirty="0" err="1">
                <a:latin typeface="Franklin Gothic Book" pitchFamily="34" charset="0"/>
              </a:rPr>
              <a:t>Termometer</a:t>
            </a:r>
            <a:r>
              <a:rPr lang="en-US" sz="2000" b="1" dirty="0">
                <a:latin typeface="Franklin Gothic Book" pitchFamily="34" charset="0"/>
              </a:rPr>
              <a:t>. </a:t>
            </a:r>
          </a:p>
        </p:txBody>
      </p:sp>
      <p:sp>
        <p:nvSpPr>
          <p:cNvPr id="29" name="Rectangle 6"/>
          <p:cNvSpPr>
            <a:spLocks noChangeArrowheads="1"/>
          </p:cNvSpPr>
          <p:nvPr/>
        </p:nvSpPr>
        <p:spPr bwMode="auto">
          <a:xfrm>
            <a:off x="457200" y="4391561"/>
            <a:ext cx="4648200" cy="1323439"/>
          </a:xfrm>
          <a:prstGeom prst="rect">
            <a:avLst/>
          </a:prstGeom>
          <a:noFill/>
          <a:ln w="9525">
            <a:noFill/>
            <a:miter lim="800000"/>
            <a:headEnd/>
            <a:tailEnd/>
          </a:ln>
        </p:spPr>
        <p:txBody>
          <a:bodyPr wrap="square">
            <a:spAutoFit/>
          </a:bodyPr>
          <a:lstStyle/>
          <a:p>
            <a:pPr marL="231775" indent="-231775"/>
            <a:r>
              <a:rPr lang="en-US" sz="2000" b="1" dirty="0" err="1" smtClean="0">
                <a:latin typeface="Franklin Gothic Book" pitchFamily="34" charset="0"/>
              </a:rPr>
              <a:t>Macam-macam</a:t>
            </a:r>
            <a:r>
              <a:rPr lang="en-US" sz="2000" b="1" dirty="0" smtClean="0">
                <a:latin typeface="Franklin Gothic Book" pitchFamily="34" charset="0"/>
              </a:rPr>
              <a:t>  </a:t>
            </a:r>
            <a:r>
              <a:rPr lang="en-US" sz="2000" b="1" dirty="0" err="1" smtClean="0">
                <a:latin typeface="Franklin Gothic Book" pitchFamily="34" charset="0"/>
              </a:rPr>
              <a:t>Termometer</a:t>
            </a:r>
            <a:r>
              <a:rPr lang="en-US" sz="2000" b="1" dirty="0" smtClean="0">
                <a:latin typeface="Franklin Gothic Book" pitchFamily="34" charset="0"/>
              </a:rPr>
              <a:t> :</a:t>
            </a:r>
          </a:p>
          <a:p>
            <a:pPr marL="231775" indent="-231775">
              <a:buFont typeface="Arial" charset="0"/>
              <a:buChar char="•"/>
            </a:pPr>
            <a:r>
              <a:rPr lang="en-US" sz="2000" b="1" dirty="0" err="1" smtClean="0">
                <a:latin typeface="Franklin Gothic Book" pitchFamily="34" charset="0"/>
              </a:rPr>
              <a:t>Cairan</a:t>
            </a:r>
            <a:r>
              <a:rPr lang="en-US" sz="2000" b="1" dirty="0" smtClean="0">
                <a:latin typeface="Franklin Gothic Book" pitchFamily="34" charset="0"/>
              </a:rPr>
              <a:t> </a:t>
            </a:r>
            <a:r>
              <a:rPr lang="en-US" sz="2000" b="1" dirty="0" err="1" smtClean="0">
                <a:latin typeface="Franklin Gothic Book" pitchFamily="34" charset="0"/>
              </a:rPr>
              <a:t>di</a:t>
            </a:r>
            <a:r>
              <a:rPr lang="en-US" sz="2000" b="1" dirty="0" smtClean="0">
                <a:latin typeface="Franklin Gothic Book" pitchFamily="34" charset="0"/>
              </a:rPr>
              <a:t> </a:t>
            </a:r>
            <a:r>
              <a:rPr lang="en-US" sz="2000" b="1" dirty="0" err="1" smtClean="0">
                <a:latin typeface="Franklin Gothic Book" pitchFamily="34" charset="0"/>
              </a:rPr>
              <a:t>dalam</a:t>
            </a:r>
            <a:r>
              <a:rPr lang="en-US" sz="2000" b="1" dirty="0" smtClean="0">
                <a:latin typeface="Franklin Gothic Book" pitchFamily="34" charset="0"/>
              </a:rPr>
              <a:t> </a:t>
            </a:r>
            <a:r>
              <a:rPr lang="en-US" sz="2000" b="1" dirty="0" err="1" smtClean="0">
                <a:latin typeface="Franklin Gothic Book" pitchFamily="34" charset="0"/>
              </a:rPr>
              <a:t>gelas</a:t>
            </a:r>
            <a:endParaRPr lang="en-US" sz="2000" b="1" dirty="0" smtClean="0">
              <a:latin typeface="Franklin Gothic Book" pitchFamily="34" charset="0"/>
            </a:endParaRPr>
          </a:p>
          <a:p>
            <a:pPr marL="231775" indent="-231775">
              <a:buFont typeface="Arial" charset="0"/>
              <a:buChar char="•"/>
            </a:pPr>
            <a:r>
              <a:rPr lang="en-US" sz="2000" b="1" dirty="0" err="1" smtClean="0">
                <a:latin typeface="Franklin Gothic Book" pitchFamily="34" charset="0"/>
              </a:rPr>
              <a:t>Logam</a:t>
            </a:r>
            <a:r>
              <a:rPr lang="en-US" sz="2000" b="1" dirty="0" smtClean="0">
                <a:latin typeface="Franklin Gothic Book" pitchFamily="34" charset="0"/>
              </a:rPr>
              <a:t> </a:t>
            </a:r>
            <a:r>
              <a:rPr lang="en-US" sz="2000" b="1" dirty="0">
                <a:latin typeface="Franklin Gothic Book" pitchFamily="34" charset="0"/>
              </a:rPr>
              <a:t>bimetal, </a:t>
            </a:r>
            <a:r>
              <a:rPr lang="en-US" sz="2000" b="1" dirty="0" err="1" smtClean="0">
                <a:latin typeface="Franklin Gothic Book" pitchFamily="34" charset="0"/>
              </a:rPr>
              <a:t>termostat</a:t>
            </a:r>
            <a:endParaRPr lang="en-US" sz="2000" b="1" dirty="0" smtClean="0">
              <a:latin typeface="Franklin Gothic Book" pitchFamily="34" charset="0"/>
            </a:endParaRPr>
          </a:p>
          <a:p>
            <a:pPr marL="231775" indent="-231775">
              <a:buFont typeface="Arial" charset="0"/>
              <a:buChar char="•"/>
            </a:pPr>
            <a:r>
              <a:rPr lang="en-US" sz="2000" b="1" dirty="0" err="1" smtClean="0">
                <a:latin typeface="Franklin Gothic Book" pitchFamily="34" charset="0"/>
              </a:rPr>
              <a:t>Hambatan</a:t>
            </a:r>
            <a:r>
              <a:rPr lang="en-US" sz="2000" b="1" dirty="0" smtClean="0">
                <a:latin typeface="Franklin Gothic Book" pitchFamily="34" charset="0"/>
              </a:rPr>
              <a:t> </a:t>
            </a:r>
            <a:r>
              <a:rPr lang="en-US" sz="2000" b="1" dirty="0" err="1" smtClean="0">
                <a:latin typeface="Franklin Gothic Book" pitchFamily="34" charset="0"/>
              </a:rPr>
              <a:t>listrik</a:t>
            </a:r>
            <a:r>
              <a:rPr lang="en-US" sz="2000" b="1" dirty="0" smtClean="0">
                <a:latin typeface="Franklin Gothic Book" pitchFamily="34" charset="0"/>
              </a:rPr>
              <a:t>, </a:t>
            </a:r>
            <a:r>
              <a:rPr lang="en-US" sz="2000" b="1" dirty="0" err="1" smtClean="0">
                <a:latin typeface="Franklin Gothic Book" pitchFamily="34" charset="0"/>
              </a:rPr>
              <a:t>termokopel</a:t>
            </a:r>
            <a:r>
              <a:rPr lang="en-US" sz="2000" b="1" dirty="0" smtClean="0">
                <a:latin typeface="Franklin Gothic Book" pitchFamily="34" charset="0"/>
              </a:rPr>
              <a:t>, </a:t>
            </a:r>
            <a:r>
              <a:rPr lang="en-US" sz="2000" b="1" dirty="0" err="1" smtClean="0">
                <a:latin typeface="Franklin Gothic Book" pitchFamily="34" charset="0"/>
              </a:rPr>
              <a:t>termistor</a:t>
            </a:r>
            <a:endParaRPr lang="en-US" sz="2000" b="1" dirty="0" smtClean="0">
              <a:latin typeface="Franklin Gothic Book" pitchFamily="34" charset="0"/>
            </a:endParaRPr>
          </a:p>
        </p:txBody>
      </p:sp>
      <p:grpSp>
        <p:nvGrpSpPr>
          <p:cNvPr id="33" name="Group 7"/>
          <p:cNvGrpSpPr>
            <a:grpSpLocks/>
          </p:cNvGrpSpPr>
          <p:nvPr/>
        </p:nvGrpSpPr>
        <p:grpSpPr bwMode="auto">
          <a:xfrm>
            <a:off x="5334000" y="3581400"/>
            <a:ext cx="838200" cy="3398838"/>
            <a:chOff x="6248400" y="2392680"/>
            <a:chExt cx="838200" cy="3398520"/>
          </a:xfrm>
        </p:grpSpPr>
        <p:sp>
          <p:nvSpPr>
            <p:cNvPr id="34" name="Oval 33"/>
            <p:cNvSpPr/>
            <p:nvPr/>
          </p:nvSpPr>
          <p:spPr>
            <a:xfrm>
              <a:off x="6248400" y="4953078"/>
              <a:ext cx="838200" cy="8381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6537325" y="2392680"/>
              <a:ext cx="228600" cy="25905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6" name="Rectangle 35"/>
          <p:cNvSpPr/>
          <p:nvPr/>
        </p:nvSpPr>
        <p:spPr>
          <a:xfrm>
            <a:off x="5654675" y="4130675"/>
            <a:ext cx="166688" cy="1898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6446838" y="4038600"/>
            <a:ext cx="2286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Block Arc 39"/>
          <p:cNvSpPr/>
          <p:nvPr/>
        </p:nvSpPr>
        <p:spPr>
          <a:xfrm rot="16200000">
            <a:off x="5562601" y="4572000"/>
            <a:ext cx="2819400" cy="1143000"/>
          </a:xfrm>
          <a:prstGeom prst="blockArc">
            <a:avLst>
              <a:gd name="adj1" fmla="val 11754138"/>
              <a:gd name="adj2" fmla="val 21169375"/>
              <a:gd name="adj3" fmla="val 2177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1" name="Rectangle 40"/>
          <p:cNvSpPr/>
          <p:nvPr/>
        </p:nvSpPr>
        <p:spPr>
          <a:xfrm>
            <a:off x="6675438" y="4038600"/>
            <a:ext cx="2286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Block Arc 41"/>
          <p:cNvSpPr/>
          <p:nvPr/>
        </p:nvSpPr>
        <p:spPr>
          <a:xfrm rot="16200000">
            <a:off x="5807076" y="4572000"/>
            <a:ext cx="2819400" cy="1143000"/>
          </a:xfrm>
          <a:prstGeom prst="blockArc">
            <a:avLst>
              <a:gd name="adj1" fmla="val 11754138"/>
              <a:gd name="adj2" fmla="val 21169375"/>
              <a:gd name="adj3" fmla="val 217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aphicFrame>
        <p:nvGraphicFramePr>
          <p:cNvPr id="43" name="Object 44"/>
          <p:cNvGraphicFramePr>
            <a:graphicFrameLocks noChangeAspect="1"/>
          </p:cNvGraphicFramePr>
          <p:nvPr/>
        </p:nvGraphicFramePr>
        <p:xfrm>
          <a:off x="7361238" y="4876800"/>
          <a:ext cx="512763" cy="809625"/>
        </p:xfrm>
        <a:graphic>
          <a:graphicData uri="http://schemas.openxmlformats.org/presentationml/2006/ole">
            <p:oleObj spid="_x0000_s6146" name="Visio" r:id="rId9" imgW="512369" imgH="1160374" progId="">
              <p:embed/>
            </p:oleObj>
          </a:graphicData>
        </a:graphic>
      </p:graphicFrame>
    </p:spTree>
  </p:cSld>
  <p:clrMapOvr>
    <a:masterClrMapping/>
  </p:clrMapOvr>
  <p:transition>
    <p:comb/>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1" nodeType="clickEffect">
                                  <p:stCondLst>
                                    <p:cond delay="0"/>
                                  </p:stCondLst>
                                  <p:childTnLst>
                                    <p:animEffect transition="out" filter="wipe(up)">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3" fill="hold" nodeType="clickEffect">
                                  <p:stCondLst>
                                    <p:cond delay="0"/>
                                  </p:stCondLst>
                                  <p:childTnLst>
                                    <p:anim calcmode="lin" valueType="num">
                                      <p:cBhvr additive="base">
                                        <p:cTn id="16" dur="500"/>
                                        <p:tgtEl>
                                          <p:spTgt spid="33"/>
                                        </p:tgtEl>
                                        <p:attrNameLst>
                                          <p:attrName>ppt_x</p:attrName>
                                        </p:attrNameLst>
                                      </p:cBhvr>
                                      <p:tavLst>
                                        <p:tav tm="0">
                                          <p:val>
                                            <p:strVal val="ppt_x"/>
                                          </p:val>
                                        </p:tav>
                                        <p:tav tm="100000">
                                          <p:val>
                                            <p:strVal val="1+ppt_w/2"/>
                                          </p:val>
                                        </p:tav>
                                      </p:tavLst>
                                    </p:anim>
                                    <p:anim calcmode="lin" valueType="num">
                                      <p:cBhvr additive="base">
                                        <p:cTn id="17" dur="500"/>
                                        <p:tgtEl>
                                          <p:spTgt spid="33"/>
                                        </p:tgtEl>
                                        <p:attrNameLst>
                                          <p:attrName>ppt_y</p:attrName>
                                        </p:attrNameLst>
                                      </p:cBhvr>
                                      <p:tavLst>
                                        <p:tav tm="0">
                                          <p:val>
                                            <p:strVal val="ppt_y"/>
                                          </p:val>
                                        </p:tav>
                                        <p:tav tm="100000">
                                          <p:val>
                                            <p:strVal val="0-ppt_h/2"/>
                                          </p:val>
                                        </p:tav>
                                      </p:tavLst>
                                    </p:anim>
                                    <p:set>
                                      <p:cBhvr>
                                        <p:cTn id="18"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9" restart="whenNotActive" fill="hold" evtFilter="cancelBubble" nodeType="interactiveSeq">
                <p:stCondLst>
                  <p:cond evt="onClick" delay="0">
                    <p:tgtEl>
                      <p:spTgt spid="39"/>
                    </p:tgtEl>
                  </p:cond>
                </p:stCondLst>
                <p:endSync evt="end" delay="0">
                  <p:rtn val="all"/>
                </p:endSync>
                <p:childTnLst>
                  <p:par>
                    <p:cTn id="20" fill="hold">
                      <p:stCondLst>
                        <p:cond delay="0"/>
                      </p:stCondLst>
                      <p:childTnLst>
                        <p:par>
                          <p:cTn id="21" fill="hold">
                            <p:stCondLst>
                              <p:cond delay="0"/>
                            </p:stCondLst>
                            <p:childTnLst>
                              <p:par>
                                <p:cTn id="22" presetID="22" presetClass="exit" presetSubtype="4" fill="hold" grpId="0" nodeType="withEffect">
                                  <p:stCondLst>
                                    <p:cond delay="0"/>
                                  </p:stCondLst>
                                  <p:childTnLst>
                                    <p:animEffect transition="out" filter="wipe(down)">
                                      <p:cBhvr>
                                        <p:cTn id="23" dur="2000"/>
                                        <p:tgtEl>
                                          <p:spTgt spid="39"/>
                                        </p:tgtEl>
                                      </p:cBhvr>
                                    </p:animEffect>
                                    <p:set>
                                      <p:cBhvr>
                                        <p:cTn id="24" dur="1" fill="hold">
                                          <p:stCondLst>
                                            <p:cond delay="1999"/>
                                          </p:stCondLst>
                                        </p:cTn>
                                        <p:tgtEl>
                                          <p:spTgt spid="39"/>
                                        </p:tgtEl>
                                        <p:attrNameLst>
                                          <p:attrName>style.visibility</p:attrName>
                                        </p:attrNameLst>
                                      </p:cBhvr>
                                      <p:to>
                                        <p:strVal val="hidden"/>
                                      </p:to>
                                    </p:set>
                                  </p:childTnLst>
                                </p:cTn>
                              </p:par>
                              <p:par>
                                <p:cTn id="25" presetID="2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2000"/>
                                        <p:tgtEl>
                                          <p:spTgt spid="40"/>
                                        </p:tgtEl>
                                      </p:cBhvr>
                                    </p:animEffect>
                                  </p:childTnLst>
                                </p:cTn>
                              </p:par>
                              <p:par>
                                <p:cTn id="28" presetID="22" presetClass="exit" presetSubtype="4" fill="hold" grpId="0" nodeType="withEffect">
                                  <p:stCondLst>
                                    <p:cond delay="0"/>
                                  </p:stCondLst>
                                  <p:childTnLst>
                                    <p:animEffect transition="out" filter="wipe(down)">
                                      <p:cBhvr>
                                        <p:cTn id="29" dur="2000"/>
                                        <p:tgtEl>
                                          <p:spTgt spid="41"/>
                                        </p:tgtEl>
                                      </p:cBhvr>
                                    </p:animEffect>
                                    <p:set>
                                      <p:cBhvr>
                                        <p:cTn id="30" dur="1" fill="hold">
                                          <p:stCondLst>
                                            <p:cond delay="1999"/>
                                          </p:stCondLst>
                                        </p:cTn>
                                        <p:tgtEl>
                                          <p:spTgt spid="41"/>
                                        </p:tgtEl>
                                        <p:attrNameLst>
                                          <p:attrName>style.visibility</p:attrName>
                                        </p:attrNameLst>
                                      </p:cBhvr>
                                      <p:to>
                                        <p:strVal val="hidden"/>
                                      </p:to>
                                    </p:set>
                                  </p:childTnLst>
                                </p:cTn>
                              </p:par>
                              <p:par>
                                <p:cTn id="31" presetID="22" presetClass="entr" presetSubtype="4"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down)">
                                      <p:cBhvr>
                                        <p:cTn id="33" dur="2000"/>
                                        <p:tgtEl>
                                          <p:spTgt spid="42"/>
                                        </p:tgtEl>
                                      </p:cBhvr>
                                    </p:animEffect>
                                  </p:child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43"/>
                    </p:tgtEl>
                  </p:cond>
                </p:stCondLst>
                <p:endSync evt="end" delay="0">
                  <p:rtn val="all"/>
                </p:endSync>
                <p:childTnLst>
                  <p:par>
                    <p:cTn id="35" fill="hold">
                      <p:stCondLst>
                        <p:cond delay="0"/>
                      </p:stCondLst>
                      <p:childTnLst>
                        <p:par>
                          <p:cTn id="36" fill="hold">
                            <p:stCondLst>
                              <p:cond delay="0"/>
                            </p:stCondLst>
                            <p:childTnLst>
                              <p:par>
                                <p:cTn id="37" presetID="6" presetClass="emph" presetSubtype="0" fill="hold" nodeType="withEffect">
                                  <p:stCondLst>
                                    <p:cond delay="0"/>
                                  </p:stCondLst>
                                  <p:childTnLst>
                                    <p:animScale>
                                      <p:cBhvr>
                                        <p:cTn id="38" dur="2000" fill="hold"/>
                                        <p:tgtEl>
                                          <p:spTgt spid="43"/>
                                        </p:tgtEl>
                                      </p:cBhvr>
                                      <p:by x="150000" y="150000"/>
                                    </p:animScale>
                                  </p:childTnLst>
                                </p:cTn>
                              </p:par>
                            </p:childTnLst>
                          </p:cTn>
                        </p:par>
                      </p:childTnLst>
                    </p:cTn>
                  </p:par>
                </p:childTnLst>
              </p:cTn>
              <p:nextCondLst>
                <p:cond evt="onClick" delay="0">
                  <p:tgtEl>
                    <p:spTgt spid="43"/>
                  </p:tgtEl>
                </p:cond>
              </p:nextCondLst>
            </p:seq>
          </p:childTnLst>
        </p:cTn>
      </p:par>
    </p:tnLst>
    <p:bldLst>
      <p:bldP spid="36" grpId="0" animBg="1"/>
      <p:bldP spid="36" grpId="1" animBg="1"/>
      <p:bldP spid="39" grpId="0" animBg="1"/>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Content Placeholder 2"/>
          <p:cNvSpPr>
            <a:spLocks noGrp="1"/>
          </p:cNvSpPr>
          <p:nvPr>
            <p:ph idx="1"/>
          </p:nvPr>
        </p:nvSpPr>
        <p:spPr>
          <a:xfrm>
            <a:off x="304800" y="1447800"/>
            <a:ext cx="7772400" cy="4495800"/>
          </a:xfrm>
        </p:spPr>
        <p:txBody>
          <a:bodyPr/>
          <a:lstStyle/>
          <a:p>
            <a:pPr marL="0" indent="0" eaLnBrk="1" hangingPunct="1">
              <a:buFont typeface="Wingdings 2" pitchFamily="18" charset="2"/>
              <a:buNone/>
            </a:pPr>
            <a:r>
              <a:rPr lang="en-US" sz="2400" dirty="0" err="1" smtClean="0"/>
              <a:t>Tanda</a:t>
            </a:r>
            <a:r>
              <a:rPr lang="en-US" sz="2400" dirty="0" smtClean="0"/>
              <a:t> </a:t>
            </a:r>
            <a:r>
              <a:rPr lang="en-US" sz="2400" dirty="0" err="1" smtClean="0"/>
              <a:t>negatif</a:t>
            </a:r>
            <a:r>
              <a:rPr lang="en-US" sz="2400" dirty="0" smtClean="0"/>
              <a:t> </a:t>
            </a:r>
            <a:r>
              <a:rPr lang="en-US" sz="2400" dirty="0" err="1" smtClean="0"/>
              <a:t>diberikan</a:t>
            </a:r>
            <a:r>
              <a:rPr lang="en-US" sz="2400" dirty="0" smtClean="0"/>
              <a:t> </a:t>
            </a:r>
            <a:r>
              <a:rPr lang="en-US" sz="2400" dirty="0" err="1" smtClean="0"/>
              <a:t>karena</a:t>
            </a:r>
            <a:r>
              <a:rPr lang="en-US" sz="2400" dirty="0" smtClean="0"/>
              <a:t> H </a:t>
            </a:r>
            <a:r>
              <a:rPr lang="en-US" sz="2400" dirty="0" err="1" smtClean="0"/>
              <a:t>adalah</a:t>
            </a:r>
            <a:r>
              <a:rPr lang="en-US" sz="2400" dirty="0" smtClean="0"/>
              <a:t> </a:t>
            </a:r>
            <a:r>
              <a:rPr lang="en-US" sz="2400" dirty="0" err="1" smtClean="0"/>
              <a:t>positif</a:t>
            </a:r>
            <a:r>
              <a:rPr lang="en-US" sz="2400" dirty="0" smtClean="0"/>
              <a:t> (</a:t>
            </a:r>
            <a:r>
              <a:rPr lang="en-US" sz="2400" dirty="0" err="1" smtClean="0"/>
              <a:t>panas</a:t>
            </a:r>
            <a:r>
              <a:rPr lang="en-US" sz="2400" dirty="0" smtClean="0"/>
              <a:t> </a:t>
            </a:r>
            <a:r>
              <a:rPr lang="en-US" sz="2400" dirty="0" err="1" smtClean="0"/>
              <a:t>berpindah</a:t>
            </a:r>
            <a:r>
              <a:rPr lang="en-US" sz="2400" dirty="0" smtClean="0"/>
              <a:t> </a:t>
            </a:r>
            <a:r>
              <a:rPr lang="en-US" sz="2400" dirty="0" err="1" smtClean="0"/>
              <a:t>dari</a:t>
            </a:r>
            <a:r>
              <a:rPr lang="en-US" sz="2400" dirty="0" smtClean="0"/>
              <a:t> </a:t>
            </a:r>
            <a:r>
              <a:rPr lang="en-US" sz="2400" dirty="0" err="1" smtClean="0"/>
              <a:t>kiri</a:t>
            </a:r>
            <a:r>
              <a:rPr lang="en-US" sz="2400" dirty="0" smtClean="0"/>
              <a:t> </a:t>
            </a:r>
            <a:r>
              <a:rPr lang="en-US" sz="2400" dirty="0" err="1" smtClean="0"/>
              <a:t>ke</a:t>
            </a:r>
            <a:r>
              <a:rPr lang="en-US" sz="2400" dirty="0" smtClean="0"/>
              <a:t> </a:t>
            </a:r>
            <a:r>
              <a:rPr lang="en-US" sz="2400" dirty="0" err="1" smtClean="0"/>
              <a:t>kanan</a:t>
            </a:r>
            <a:r>
              <a:rPr lang="en-US" sz="2400" dirty="0" smtClean="0"/>
              <a:t>), </a:t>
            </a:r>
            <a:r>
              <a:rPr lang="en-US" sz="2400" dirty="0" err="1" smtClean="0"/>
              <a:t>bila</a:t>
            </a:r>
            <a:r>
              <a:rPr lang="en-US" sz="2400" dirty="0" smtClean="0"/>
              <a:t> </a:t>
            </a:r>
            <a:r>
              <a:rPr lang="en-US" sz="2400" dirty="0" err="1" smtClean="0"/>
              <a:t>gradien</a:t>
            </a:r>
            <a:r>
              <a:rPr lang="en-US" sz="2400" dirty="0" smtClean="0"/>
              <a:t> </a:t>
            </a:r>
            <a:r>
              <a:rPr lang="en-US" sz="2400" dirty="0" err="1" smtClean="0"/>
              <a:t>temperatur</a:t>
            </a:r>
            <a:r>
              <a:rPr lang="en-US" sz="2400" dirty="0" smtClean="0"/>
              <a:t> </a:t>
            </a:r>
            <a:r>
              <a:rPr lang="en-US" sz="2400" dirty="0" err="1" smtClean="0"/>
              <a:t>adalah</a:t>
            </a:r>
            <a:r>
              <a:rPr lang="en-US" sz="2400" dirty="0" smtClean="0"/>
              <a:t> </a:t>
            </a:r>
            <a:r>
              <a:rPr lang="en-US" sz="2400" dirty="0" err="1" smtClean="0"/>
              <a:t>negatif</a:t>
            </a:r>
            <a:r>
              <a:rPr lang="en-US" sz="2400" dirty="0" smtClean="0"/>
              <a:t>, </a:t>
            </a:r>
            <a:r>
              <a:rPr lang="en-US" sz="2400" dirty="0" err="1" smtClean="0"/>
              <a:t>Sehingga</a:t>
            </a:r>
            <a:r>
              <a:rPr lang="en-US" sz="2400" dirty="0" smtClean="0"/>
              <a:t>, </a:t>
            </a:r>
          </a:p>
          <a:p>
            <a:pPr marL="0" indent="0" eaLnBrk="1" hangingPunct="1">
              <a:buFont typeface="Wingdings 2" pitchFamily="18" charset="2"/>
              <a:buNone/>
            </a:pPr>
            <a:r>
              <a:rPr lang="en-US" sz="2400" dirty="0" smtClean="0"/>
              <a:t>	H = - kA </a:t>
            </a:r>
            <a:r>
              <a:rPr lang="en-US" sz="2400" dirty="0" err="1" smtClean="0"/>
              <a:t>dT</a:t>
            </a:r>
            <a:r>
              <a:rPr lang="en-US" sz="2400" dirty="0" smtClean="0"/>
              <a:t>/</a:t>
            </a:r>
            <a:r>
              <a:rPr lang="en-US" sz="2400" dirty="0" err="1" smtClean="0"/>
              <a:t>dx</a:t>
            </a:r>
            <a:r>
              <a:rPr lang="en-US" sz="2400" dirty="0" smtClean="0"/>
              <a:t> 		       	 …………………(2.10). </a:t>
            </a:r>
          </a:p>
          <a:p>
            <a:pPr marL="0" indent="0" eaLnBrk="1" hangingPunct="1">
              <a:buFont typeface="Wingdings 2" pitchFamily="18" charset="2"/>
              <a:buNone/>
            </a:pPr>
            <a:r>
              <a:rPr lang="en-US" sz="2400" dirty="0" err="1" smtClean="0"/>
              <a:t>atau</a:t>
            </a:r>
            <a:r>
              <a:rPr lang="en-US" sz="2400" dirty="0" smtClean="0"/>
              <a:t>  	H = kA(T</a:t>
            </a:r>
            <a:r>
              <a:rPr lang="en-US" sz="2400" baseline="-25000" dirty="0" smtClean="0"/>
              <a:t>1</a:t>
            </a:r>
            <a:r>
              <a:rPr lang="en-US" sz="2400" dirty="0" smtClean="0"/>
              <a:t> – T</a:t>
            </a:r>
            <a:r>
              <a:rPr lang="en-US" sz="2400" baseline="-25000" dirty="0" smtClean="0"/>
              <a:t>2</a:t>
            </a:r>
            <a:r>
              <a:rPr lang="en-US" sz="2400" dirty="0" smtClean="0"/>
              <a:t>)/L      		  …………………(2.11). </a:t>
            </a:r>
          </a:p>
          <a:p>
            <a:pPr marL="0" indent="0" eaLnBrk="1" hangingPunct="1">
              <a:buFont typeface="Wingdings 2" pitchFamily="18" charset="2"/>
              <a:buNone/>
            </a:pPr>
            <a:endParaRPr lang="en-US" sz="2400" dirty="0" smtClean="0"/>
          </a:p>
          <a:p>
            <a:pPr marL="0" indent="0" eaLnBrk="1" hangingPunct="1">
              <a:buFont typeface="Wingdings 2" pitchFamily="18" charset="2"/>
              <a:buNone/>
            </a:pPr>
            <a:r>
              <a:rPr lang="en-US" sz="2400" dirty="0" err="1" smtClean="0"/>
              <a:t>dengan</a:t>
            </a:r>
            <a:r>
              <a:rPr lang="en-US" sz="2400" dirty="0" smtClean="0"/>
              <a:t> L = </a:t>
            </a:r>
            <a:r>
              <a:rPr lang="en-US" sz="2400" dirty="0" err="1" smtClean="0"/>
              <a:t>Panjang</a:t>
            </a:r>
            <a:r>
              <a:rPr lang="en-US" sz="2400" dirty="0" smtClean="0"/>
              <a:t> </a:t>
            </a:r>
            <a:r>
              <a:rPr lang="en-US" sz="2400" dirty="0" err="1" smtClean="0"/>
              <a:t>benda</a:t>
            </a:r>
            <a:endParaRPr lang="en-US" sz="2400" dirty="0" smtClean="0"/>
          </a:p>
          <a:p>
            <a:pPr marL="0" indent="0" eaLnBrk="1" hangingPunct="1">
              <a:buFont typeface="Wingdings 2" pitchFamily="18" charset="2"/>
              <a:buNone/>
            </a:pPr>
            <a:endParaRPr lang="en-US" sz="2400" dirty="0" smtClean="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 descr="11-2"/>
          <p:cNvPicPr>
            <a:picLocks noChangeAspect="1" noChangeArrowheads="1"/>
          </p:cNvPicPr>
          <p:nvPr/>
        </p:nvPicPr>
        <p:blipFill>
          <a:blip r:embed="rId9" cstate="print"/>
          <a:srcRect/>
          <a:stretch>
            <a:fillRect/>
          </a:stretch>
        </p:blipFill>
        <p:spPr bwMode="auto">
          <a:xfrm>
            <a:off x="762000" y="914400"/>
            <a:ext cx="7467600" cy="5464679"/>
          </a:xfrm>
          <a:prstGeom prst="rect">
            <a:avLst/>
          </a:prstGeom>
          <a:solidFill>
            <a:schemeClr val="bg2"/>
          </a:solid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762000"/>
            <a:ext cx="8077200" cy="57150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1"/>
          <p:cNvSpPr txBox="1">
            <a:spLocks/>
          </p:cNvSpPr>
          <p:nvPr/>
        </p:nvSpPr>
        <p:spPr bwMode="auto">
          <a:xfrm>
            <a:off x="457200" y="762000"/>
            <a:ext cx="762000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j-lt"/>
                <a:ea typeface="+mj-ea"/>
                <a:cs typeface="+mj-cs"/>
              </a:rPr>
              <a:t>PERPINDAHAN PANAS KONVEKSI</a:t>
            </a:r>
            <a:endParaRPr kumimoji="0" lang="id-ID"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Content Placeholder 2"/>
          <p:cNvSpPr>
            <a:spLocks noGrp="1"/>
          </p:cNvSpPr>
          <p:nvPr>
            <p:ph idx="1"/>
          </p:nvPr>
        </p:nvSpPr>
        <p:spPr>
          <a:xfrm>
            <a:off x="304800" y="1219200"/>
            <a:ext cx="7772400" cy="4572000"/>
          </a:xfrm>
        </p:spPr>
        <p:txBody>
          <a:bodyPr/>
          <a:lstStyle/>
          <a:p>
            <a:pPr marL="0" indent="0">
              <a:buFont typeface="Wingdings 2" pitchFamily="18" charset="2"/>
              <a:buNone/>
              <a:defRPr/>
            </a:pPr>
            <a:r>
              <a:rPr lang="id-ID" sz="2400" dirty="0" smtClean="0"/>
              <a:t>Suatu kasus umum yang sering tertjadi adalah konveksi alami dari dinding atau pipa pada temperatur tetap dan dilingkungi oleh tekanan atmosfer dimana  temperaturnya berbeda sebesar ΔT dengan dinding pipa. </a:t>
            </a:r>
          </a:p>
          <a:p>
            <a:pPr>
              <a:defRPr/>
            </a:pPr>
            <a:r>
              <a:rPr lang="id-ID" sz="2400" dirty="0" smtClean="0"/>
              <a:t>Bentuk matematik peristiwa konveksi ini sangat rumit, tidak semudah konduksi, karena panas yang hilang atau yang masuk dari suatu permukaan yang berhubungan dengan suatu fluida tergantung berbagai hal antara lain : </a:t>
            </a:r>
          </a:p>
          <a:p>
            <a:pPr>
              <a:defRPr/>
            </a:pPr>
            <a:r>
              <a:rPr lang="id-ID" sz="2400" dirty="0" smtClean="0"/>
              <a:t>Bentuk permukaan  : melengkung, horizontal, vertikal.</a:t>
            </a:r>
          </a:p>
          <a:p>
            <a:pPr>
              <a:defRPr/>
            </a:pPr>
            <a:r>
              <a:rPr lang="id-ID" sz="2400" dirty="0" smtClean="0"/>
              <a:t>Jenis fluida yang berhubungan dengan permukaan gas atau cairan.</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762000"/>
            <a:ext cx="8077200" cy="57150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1"/>
          <p:cNvSpPr txBox="1">
            <a:spLocks/>
          </p:cNvSpPr>
          <p:nvPr/>
        </p:nvSpPr>
        <p:spPr bwMode="auto">
          <a:xfrm>
            <a:off x="457200" y="762000"/>
            <a:ext cx="762000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j-lt"/>
                <a:ea typeface="+mj-ea"/>
                <a:cs typeface="+mj-cs"/>
              </a:rPr>
              <a:t>PERPINDAHAN PANAS KONVEKSI</a:t>
            </a:r>
            <a:endParaRPr kumimoji="0" lang="id-ID"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Content Placeholder 2"/>
          <p:cNvSpPr>
            <a:spLocks noGrp="1"/>
          </p:cNvSpPr>
          <p:nvPr>
            <p:ph idx="1"/>
          </p:nvPr>
        </p:nvSpPr>
        <p:spPr>
          <a:xfrm>
            <a:off x="304800" y="1219200"/>
            <a:ext cx="7772400" cy="5257800"/>
          </a:xfrm>
        </p:spPr>
        <p:txBody>
          <a:bodyPr/>
          <a:lstStyle/>
          <a:p>
            <a:pPr>
              <a:defRPr/>
            </a:pPr>
            <a:r>
              <a:rPr lang="id-ID" sz="2400" dirty="0" smtClean="0"/>
              <a:t>Karakteristik fluida : rapat massa, viskositas, panas jenis, konduktivitas panas.</a:t>
            </a:r>
          </a:p>
          <a:p>
            <a:pPr>
              <a:defRPr/>
            </a:pPr>
            <a:r>
              <a:rPr lang="id-ID" sz="2400" dirty="0" smtClean="0"/>
              <a:t>Kecepatan fluida : </a:t>
            </a:r>
          </a:p>
          <a:p>
            <a:pPr lvl="1">
              <a:defRPr/>
            </a:pPr>
            <a:r>
              <a:rPr lang="id-ID" sz="2400" dirty="0" smtClean="0"/>
              <a:t>Bila kecepatan cukup kecil akan menimbulkan aliran laminer.</a:t>
            </a:r>
          </a:p>
          <a:p>
            <a:pPr lvl="1">
              <a:defRPr/>
            </a:pPr>
            <a:r>
              <a:rPr lang="id-ID" sz="2400" dirty="0" smtClean="0"/>
              <a:t>Bila kecepatan cukup besar akan menimbulkan aliran turbulen.</a:t>
            </a:r>
          </a:p>
          <a:p>
            <a:pPr>
              <a:defRPr/>
            </a:pPr>
            <a:r>
              <a:rPr lang="id-ID" sz="2400" dirty="0" smtClean="0"/>
              <a:t>Keadaan fluida  : Terjadi penguapan, pengembunan, pembentukan lapisan.</a:t>
            </a:r>
            <a:endParaRPr lang="id-ID" sz="2400" dirty="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762000"/>
            <a:ext cx="8077200" cy="57150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1"/>
          <p:cNvSpPr txBox="1">
            <a:spLocks/>
          </p:cNvSpPr>
          <p:nvPr/>
        </p:nvSpPr>
        <p:spPr bwMode="auto">
          <a:xfrm>
            <a:off x="457200" y="762000"/>
            <a:ext cx="762000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j-lt"/>
                <a:ea typeface="+mj-ea"/>
                <a:cs typeface="+mj-cs"/>
              </a:rPr>
              <a:t>PERPINDAHAN PANAS KONVEKSI</a:t>
            </a:r>
            <a:endParaRPr kumimoji="0" lang="id-ID"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Content Placeholder 2"/>
          <p:cNvSpPr>
            <a:spLocks noGrp="1"/>
          </p:cNvSpPr>
          <p:nvPr>
            <p:ph idx="1"/>
          </p:nvPr>
        </p:nvSpPr>
        <p:spPr>
          <a:xfrm>
            <a:off x="228600" y="1295400"/>
            <a:ext cx="7848600" cy="4419600"/>
          </a:xfrm>
        </p:spPr>
        <p:txBody>
          <a:bodyPr/>
          <a:lstStyle/>
          <a:p>
            <a:pPr marL="0" indent="0">
              <a:buFont typeface="Wingdings 2" pitchFamily="18" charset="2"/>
              <a:buNone/>
              <a:defRPr/>
            </a:pPr>
            <a:r>
              <a:rPr lang="id-ID" sz="2400" dirty="0" smtClean="0">
                <a:cs typeface="Arial" pitchFamily="34" charset="0"/>
              </a:rPr>
              <a:t>Penghitungan arus panas biasanya menggunakan persamaan :</a:t>
            </a:r>
          </a:p>
          <a:p>
            <a:pPr marL="0" indent="0">
              <a:buFont typeface="Wingdings 2" pitchFamily="18" charset="2"/>
              <a:buNone/>
              <a:defRPr/>
            </a:pPr>
            <a:r>
              <a:rPr lang="id-ID" sz="2400" dirty="0" smtClean="0">
                <a:cs typeface="Arial" pitchFamily="34" charset="0"/>
              </a:rPr>
              <a:t>             H = h A ΔT                                                                 </a:t>
            </a:r>
          </a:p>
          <a:p>
            <a:pPr marL="0" indent="0">
              <a:buFont typeface="Wingdings 2" pitchFamily="18" charset="2"/>
              <a:buNone/>
              <a:defRPr/>
            </a:pPr>
            <a:r>
              <a:rPr lang="id-ID" sz="2400" dirty="0" smtClean="0">
                <a:cs typeface="Arial" pitchFamily="34" charset="0"/>
              </a:rPr>
              <a:t> dengan </a:t>
            </a:r>
          </a:p>
          <a:p>
            <a:pPr marL="536575" indent="-536575">
              <a:buFont typeface="Wingdings 2" pitchFamily="18" charset="2"/>
              <a:buNone/>
              <a:defRPr/>
            </a:pPr>
            <a:r>
              <a:rPr lang="id-ID" sz="2400" dirty="0" smtClean="0">
                <a:cs typeface="Arial" pitchFamily="34" charset="0"/>
              </a:rPr>
              <a:t>H   : arus panas konveksi ( panas yang diperoleh atau yang hilang karena konveksi oleh suatu permukaan per satuan waktu), </a:t>
            </a:r>
          </a:p>
          <a:p>
            <a:pPr marL="355600" indent="-355600">
              <a:buFont typeface="Wingdings 2" pitchFamily="18" charset="2"/>
              <a:buNone/>
              <a:defRPr/>
            </a:pPr>
            <a:r>
              <a:rPr lang="id-ID" sz="2400" dirty="0" smtClean="0">
                <a:cs typeface="Arial" pitchFamily="34" charset="0"/>
              </a:rPr>
              <a:t>A   : adalah luas permukaan, dan </a:t>
            </a:r>
          </a:p>
          <a:p>
            <a:pPr marL="536575" indent="-536575">
              <a:buFont typeface="Wingdings 2" pitchFamily="18" charset="2"/>
              <a:buNone/>
              <a:defRPr/>
            </a:pPr>
            <a:r>
              <a:rPr lang="id-ID" sz="2400" dirty="0" smtClean="0">
                <a:cs typeface="Arial" pitchFamily="34" charset="0"/>
              </a:rPr>
              <a:t>ΔT : adalah perbedaan temperatur permukaan dan badan utama fluida (fulida dibawah permukaan),</a:t>
            </a:r>
          </a:p>
          <a:p>
            <a:pPr marL="355600" indent="-355600">
              <a:buFont typeface="Wingdings 2" pitchFamily="18" charset="2"/>
              <a:buNone/>
              <a:defRPr/>
            </a:pPr>
            <a:r>
              <a:rPr lang="id-ID" sz="2400" dirty="0" smtClean="0">
                <a:cs typeface="Arial" pitchFamily="34" charset="0"/>
              </a:rPr>
              <a:t>h   : adalah koefisien konveksi.</a:t>
            </a:r>
          </a:p>
          <a:p>
            <a:pPr marL="0" indent="0">
              <a:buFont typeface="Wingdings 2" pitchFamily="18" charset="2"/>
              <a:buNone/>
              <a:defRPr/>
            </a:pPr>
            <a:endParaRPr lang="id-ID" sz="2400" dirty="0" smtClean="0">
              <a:cs typeface="Arial" pitchFamily="34" charset="0"/>
            </a:endParaRPr>
          </a:p>
          <a:p>
            <a:pPr marL="0" indent="0">
              <a:defRPr/>
            </a:pPr>
            <a:endParaRPr lang="id-ID" sz="2400" dirty="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762000"/>
            <a:ext cx="8077200" cy="57150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1"/>
          <p:cNvSpPr txBox="1">
            <a:spLocks/>
          </p:cNvSpPr>
          <p:nvPr/>
        </p:nvSpPr>
        <p:spPr bwMode="auto">
          <a:xfrm>
            <a:off x="457200" y="762000"/>
            <a:ext cx="762000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j-lt"/>
                <a:ea typeface="+mj-ea"/>
                <a:cs typeface="+mj-cs"/>
              </a:rPr>
              <a:t>PERPINDAHAN PANAS KONVEKSI</a:t>
            </a:r>
            <a:endParaRPr kumimoji="0" lang="id-ID"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Rectangle 21"/>
          <p:cNvSpPr/>
          <p:nvPr/>
        </p:nvSpPr>
        <p:spPr>
          <a:xfrm>
            <a:off x="152400" y="1595735"/>
            <a:ext cx="8229600" cy="830997"/>
          </a:xfrm>
          <a:prstGeom prst="rect">
            <a:avLst/>
          </a:prstGeom>
        </p:spPr>
        <p:txBody>
          <a:bodyPr wrap="square">
            <a:spAutoFit/>
          </a:bodyPr>
          <a:lstStyle/>
          <a:p>
            <a:r>
              <a:rPr lang="id-ID" sz="2400" dirty="0" smtClean="0">
                <a:latin typeface="+mn-lt"/>
              </a:rPr>
              <a:t>Tabel : Koefisien konveksi alami di udara pada tekanan</a:t>
            </a:r>
            <a:r>
              <a:rPr lang="en-US" sz="2400" dirty="0" smtClean="0">
                <a:latin typeface="+mn-lt"/>
              </a:rPr>
              <a:t> </a:t>
            </a:r>
            <a:r>
              <a:rPr lang="id-ID" sz="2400" dirty="0" smtClean="0">
                <a:latin typeface="+mn-lt"/>
              </a:rPr>
              <a:t>atmosfir.</a:t>
            </a:r>
          </a:p>
          <a:p>
            <a:r>
              <a:rPr lang="en-US" sz="2400" dirty="0" smtClean="0">
                <a:latin typeface="+mn-lt"/>
              </a:rPr>
              <a:t> </a:t>
            </a:r>
            <a:r>
              <a:rPr lang="id-ID" sz="2400" dirty="0" smtClean="0">
                <a:latin typeface="+mn-lt"/>
              </a:rPr>
              <a:t> </a:t>
            </a:r>
            <a:endParaRPr lang="en-US" sz="2400" dirty="0">
              <a:latin typeface="+mn-lt"/>
            </a:endParaRPr>
          </a:p>
        </p:txBody>
      </p:sp>
      <p:graphicFrame>
        <p:nvGraphicFramePr>
          <p:cNvPr id="25" name="Table 24"/>
          <p:cNvGraphicFramePr>
            <a:graphicFrameLocks noGrp="1"/>
          </p:cNvGraphicFramePr>
          <p:nvPr/>
        </p:nvGraphicFramePr>
        <p:xfrm>
          <a:off x="304800" y="2133600"/>
          <a:ext cx="7848600" cy="1752600"/>
        </p:xfrm>
        <a:graphic>
          <a:graphicData uri="http://schemas.openxmlformats.org/drawingml/2006/table">
            <a:tbl>
              <a:tblPr/>
              <a:tblGrid>
                <a:gridCol w="4038600"/>
                <a:gridCol w="3810000"/>
              </a:tblGrid>
              <a:tr h="584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Times New Roman" pitchFamily="18" charset="0"/>
                        </a:rPr>
                        <a:t>PERALATAN</a:t>
                      </a:r>
                    </a:p>
                  </a:txBody>
                  <a:tcPr marL="68580" marR="68580" marT="0" marB="0" horzOverflow="overflow">
                    <a:lnL w="57150" cap="flat" cmpd="dbl" algn="ctr">
                      <a:solidFill>
                        <a:srgbClr val="00FFFF"/>
                      </a:solidFill>
                      <a:prstDash val="solid"/>
                      <a:round/>
                      <a:headEnd type="none" w="med" len="med"/>
                      <a:tailEnd type="none" w="med" len="med"/>
                    </a:lnL>
                    <a:lnR w="57150" cap="flat" cmpd="dbl" algn="ctr">
                      <a:solidFill>
                        <a:srgbClr val="00FFFF"/>
                      </a:solidFill>
                      <a:prstDash val="solid"/>
                      <a:round/>
                      <a:headEnd type="none" w="med" len="med"/>
                      <a:tailEnd type="none" w="med" len="med"/>
                    </a:lnR>
                    <a:lnT w="57150" cap="flat" cmpd="dbl" algn="ctr">
                      <a:solidFill>
                        <a:srgbClr val="00FFFF"/>
                      </a:solidFill>
                      <a:prstDash val="solid"/>
                      <a:round/>
                      <a:headEnd type="none" w="med" len="med"/>
                      <a:tailEnd type="none" w="med" len="med"/>
                    </a:lnT>
                    <a:lnB w="57150" cap="flat" cmpd="dbl" algn="ctr">
                      <a:solidFill>
                        <a:srgbClr val="00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KOEFISIEN KONVEKSI, 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kal det</a:t>
                      </a:r>
                      <a:r>
                        <a:rPr kumimoji="0" lang="id-ID" sz="18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cm</a:t>
                      </a:r>
                      <a:r>
                        <a:rPr kumimoji="0" lang="id-ID" sz="18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a:t>
                      </a:r>
                      <a:r>
                        <a:rPr kumimoji="0" lang="id-ID" sz="1800" b="0" i="0" u="none" strike="noStrike" cap="none" normalizeH="0" baseline="30000" smtClean="0">
                          <a:ln>
                            <a:noFill/>
                          </a:ln>
                          <a:solidFill>
                            <a:schemeClr val="tx1"/>
                          </a:solidFill>
                          <a:effectLst/>
                          <a:latin typeface="Times New Roman" pitchFamily="18" charset="0"/>
                          <a:cs typeface="Times New Roman" pitchFamily="18" charset="0"/>
                        </a:rPr>
                        <a:t>0</a:t>
                      </a: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C)</a:t>
                      </a:r>
                      <a:r>
                        <a:rPr kumimoji="0" lang="id-ID" sz="1800" b="0"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id-ID"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57150" cap="flat" cmpd="dbl" algn="ctr">
                      <a:solidFill>
                        <a:srgbClr val="00FFFF"/>
                      </a:solidFill>
                      <a:prstDash val="solid"/>
                      <a:round/>
                      <a:headEnd type="none" w="med" len="med"/>
                      <a:tailEnd type="none" w="med" len="med"/>
                    </a:lnL>
                    <a:lnR w="57150" cap="flat" cmpd="dbl" algn="ctr">
                      <a:solidFill>
                        <a:srgbClr val="00FFFF"/>
                      </a:solidFill>
                      <a:prstDash val="solid"/>
                      <a:round/>
                      <a:headEnd type="none" w="med" len="med"/>
                      <a:tailEnd type="none" w="med" len="med"/>
                    </a:lnR>
                    <a:lnT w="57150" cap="flat" cmpd="dbl" algn="ctr">
                      <a:solidFill>
                        <a:srgbClr val="00FFFF"/>
                      </a:solidFill>
                      <a:prstDash val="solid"/>
                      <a:round/>
                      <a:headEnd type="none" w="med" len="med"/>
                      <a:tailEnd type="none" w="med" len="med"/>
                    </a:lnT>
                    <a:lnB w="57150" cap="flat" cmpd="dbl" algn="ctr">
                      <a:solidFill>
                        <a:srgbClr val="00FFFF"/>
                      </a:solidFill>
                      <a:prstDash val="solid"/>
                      <a:round/>
                      <a:headEnd type="none" w="med" len="med"/>
                      <a:tailEnd type="none" w="med" len="med"/>
                    </a:lnB>
                    <a:lnTlToBr>
                      <a:noFill/>
                    </a:lnTlToBr>
                    <a:lnBlToTr>
                      <a:noFill/>
                    </a:lnBlToTr>
                    <a:solidFill>
                      <a:srgbClr val="D9D9D9"/>
                    </a:solid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imes New Roman" pitchFamily="18" charset="0"/>
                          <a:cs typeface="Times New Roman" pitchFamily="18" charset="0"/>
                        </a:rPr>
                        <a:t>Pelat horizontal, menghadap ke atas</a:t>
                      </a:r>
                    </a:p>
                  </a:txBody>
                  <a:tcPr marL="68580" marR="68580" marT="0" marB="0" horzOverflow="overflow">
                    <a:lnL w="57150" cap="flat" cmpd="dbl" algn="ctr">
                      <a:solidFill>
                        <a:srgbClr val="00FFFF"/>
                      </a:solidFill>
                      <a:prstDash val="solid"/>
                      <a:round/>
                      <a:headEnd type="none" w="med" len="med"/>
                      <a:tailEnd type="none" w="med" len="med"/>
                    </a:lnL>
                    <a:lnR w="57150" cap="flat" cmpd="dbl" algn="ctr">
                      <a:solidFill>
                        <a:srgbClr val="00FFFF"/>
                      </a:solidFill>
                      <a:prstDash val="solid"/>
                      <a:round/>
                      <a:headEnd type="none" w="med" len="med"/>
                      <a:tailEnd type="none" w="med" len="med"/>
                    </a:lnR>
                    <a:lnT w="57150" cap="flat" cmpd="dbl" algn="ctr">
                      <a:solidFill>
                        <a:srgbClr val="00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0,595 x10</a:t>
                      </a:r>
                      <a:r>
                        <a:rPr kumimoji="0" lang="id-ID" sz="1800" b="0" i="0" u="none" strike="noStrike" cap="none" normalizeH="0" baseline="30000" smtClean="0">
                          <a:ln>
                            <a:noFill/>
                          </a:ln>
                          <a:solidFill>
                            <a:schemeClr val="tx1"/>
                          </a:solidFill>
                          <a:effectLst/>
                          <a:latin typeface="Times New Roman" pitchFamily="18" charset="0"/>
                          <a:cs typeface="Times New Roman" pitchFamily="18" charset="0"/>
                        </a:rPr>
                        <a:t>-4</a:t>
                      </a: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id-ID" sz="1800" b="0" i="0" u="none" strike="noStrike" cap="none" normalizeH="0" baseline="0" smtClean="0">
                          <a:ln>
                            <a:noFill/>
                          </a:ln>
                          <a:solidFill>
                            <a:schemeClr val="tx1"/>
                          </a:solidFill>
                          <a:effectLst/>
                          <a:latin typeface="Lucida Console" pitchFamily="49" charset="0"/>
                          <a:cs typeface="Times New Roman" pitchFamily="18" charset="0"/>
                        </a:rPr>
                        <a:t>Δ</a:t>
                      </a: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T)</a:t>
                      </a:r>
                      <a:r>
                        <a:rPr kumimoji="0" lang="id-ID" sz="1800" b="0" i="0" u="none" strike="noStrike" cap="none" normalizeH="0" baseline="30000" smtClean="0">
                          <a:ln>
                            <a:noFill/>
                          </a:ln>
                          <a:solidFill>
                            <a:schemeClr val="tx1"/>
                          </a:solidFill>
                          <a:effectLst/>
                          <a:latin typeface="Times New Roman" pitchFamily="18" charset="0"/>
                          <a:cs typeface="Times New Roman" pitchFamily="18" charset="0"/>
                        </a:rPr>
                        <a:t>1/4</a:t>
                      </a:r>
                      <a:endParaRPr kumimoji="0" lang="id-ID"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57150" cap="flat" cmpd="dbl" algn="ctr">
                      <a:solidFill>
                        <a:srgbClr val="00FFFF"/>
                      </a:solidFill>
                      <a:prstDash val="solid"/>
                      <a:round/>
                      <a:headEnd type="none" w="med" len="med"/>
                      <a:tailEnd type="none" w="med" len="med"/>
                    </a:lnL>
                    <a:lnR w="57150" cap="flat" cmpd="dbl" algn="ctr">
                      <a:solidFill>
                        <a:srgbClr val="00FFFF"/>
                      </a:solidFill>
                      <a:prstDash val="solid"/>
                      <a:round/>
                      <a:headEnd type="none" w="med" len="med"/>
                      <a:tailEnd type="none" w="med" len="med"/>
                    </a:lnR>
                    <a:lnT w="57150" cap="flat" cmpd="dbl" algn="ctr">
                      <a:solidFill>
                        <a:srgbClr val="00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imes New Roman" pitchFamily="18" charset="0"/>
                          <a:cs typeface="Times New Roman" pitchFamily="18" charset="0"/>
                        </a:rPr>
                        <a:t>Pelat horizontal, menghadap ke bawah</a:t>
                      </a:r>
                    </a:p>
                  </a:txBody>
                  <a:tcPr marL="68580" marR="68580" marT="0" marB="0" horzOverflow="overflow">
                    <a:lnL w="57150" cap="flat" cmpd="dbl" algn="ctr">
                      <a:solidFill>
                        <a:srgbClr val="00FFFF"/>
                      </a:solidFill>
                      <a:prstDash val="solid"/>
                      <a:round/>
                      <a:headEnd type="none" w="med" len="med"/>
                      <a:tailEnd type="none" w="med" len="med"/>
                    </a:lnL>
                    <a:lnR w="57150" cap="flat" cmpd="dbl" algn="ctr">
                      <a:solidFill>
                        <a:srgbClr val="00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0,314 x10</a:t>
                      </a:r>
                      <a:r>
                        <a:rPr kumimoji="0" lang="id-ID" sz="1800" b="0" i="0" u="none" strike="noStrike" cap="none" normalizeH="0" baseline="30000" smtClean="0">
                          <a:ln>
                            <a:noFill/>
                          </a:ln>
                          <a:solidFill>
                            <a:schemeClr val="tx1"/>
                          </a:solidFill>
                          <a:effectLst/>
                          <a:latin typeface="Times New Roman" pitchFamily="18" charset="0"/>
                          <a:cs typeface="Times New Roman" pitchFamily="18" charset="0"/>
                        </a:rPr>
                        <a:t>-4</a:t>
                      </a: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id-ID" sz="1800" b="0" i="0" u="none" strike="noStrike" cap="none" normalizeH="0" baseline="0" smtClean="0">
                          <a:ln>
                            <a:noFill/>
                          </a:ln>
                          <a:solidFill>
                            <a:schemeClr val="tx1"/>
                          </a:solidFill>
                          <a:effectLst/>
                          <a:latin typeface="Lucida Console" pitchFamily="49" charset="0"/>
                          <a:cs typeface="Times New Roman" pitchFamily="18" charset="0"/>
                        </a:rPr>
                        <a:t>Δ</a:t>
                      </a: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T)</a:t>
                      </a:r>
                      <a:r>
                        <a:rPr kumimoji="0" lang="id-ID" sz="1800" b="0" i="0" u="none" strike="noStrike" cap="none" normalizeH="0" baseline="30000" smtClean="0">
                          <a:ln>
                            <a:noFill/>
                          </a:ln>
                          <a:solidFill>
                            <a:schemeClr val="tx1"/>
                          </a:solidFill>
                          <a:effectLst/>
                          <a:latin typeface="Times New Roman" pitchFamily="18" charset="0"/>
                          <a:cs typeface="Times New Roman" pitchFamily="18" charset="0"/>
                        </a:rPr>
                        <a:t>1/4</a:t>
                      </a:r>
                      <a:endParaRPr kumimoji="0" lang="id-ID"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57150" cap="flat" cmpd="dbl" algn="ctr">
                      <a:solidFill>
                        <a:srgbClr val="00FFFF"/>
                      </a:solidFill>
                      <a:prstDash val="solid"/>
                      <a:round/>
                      <a:headEnd type="none" w="med" len="med"/>
                      <a:tailEnd type="none" w="med" len="med"/>
                    </a:lnL>
                    <a:lnR w="57150" cap="flat" cmpd="dbl" algn="ctr">
                      <a:solidFill>
                        <a:srgbClr val="00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imes New Roman" pitchFamily="18" charset="0"/>
                          <a:cs typeface="Times New Roman" pitchFamily="18" charset="0"/>
                        </a:rPr>
                        <a:t>Pelat vertikal</a:t>
                      </a:r>
                    </a:p>
                  </a:txBody>
                  <a:tcPr marL="68580" marR="68580" marT="0" marB="0" horzOverflow="overflow">
                    <a:lnL w="57150" cap="flat" cmpd="dbl" algn="ctr">
                      <a:solidFill>
                        <a:srgbClr val="00FFFF"/>
                      </a:solidFill>
                      <a:prstDash val="solid"/>
                      <a:round/>
                      <a:headEnd type="none" w="med" len="med"/>
                      <a:tailEnd type="none" w="med" len="med"/>
                    </a:lnL>
                    <a:lnR w="57150" cap="flat" cmpd="dbl" algn="ctr">
                      <a:solidFill>
                        <a:srgbClr val="00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0,424 x10</a:t>
                      </a:r>
                      <a:r>
                        <a:rPr kumimoji="0" lang="id-ID" sz="1800" b="0" i="0" u="none" strike="noStrike" cap="none" normalizeH="0" baseline="30000" smtClean="0">
                          <a:ln>
                            <a:noFill/>
                          </a:ln>
                          <a:solidFill>
                            <a:schemeClr val="tx1"/>
                          </a:solidFill>
                          <a:effectLst/>
                          <a:latin typeface="Times New Roman" pitchFamily="18" charset="0"/>
                          <a:cs typeface="Times New Roman" pitchFamily="18" charset="0"/>
                        </a:rPr>
                        <a:t>-4</a:t>
                      </a: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id-ID" sz="1800" b="0" i="0" u="none" strike="noStrike" cap="none" normalizeH="0" baseline="0" smtClean="0">
                          <a:ln>
                            <a:noFill/>
                          </a:ln>
                          <a:solidFill>
                            <a:schemeClr val="tx1"/>
                          </a:solidFill>
                          <a:effectLst/>
                          <a:latin typeface="Lucida Console" pitchFamily="49" charset="0"/>
                          <a:cs typeface="Times New Roman" pitchFamily="18" charset="0"/>
                        </a:rPr>
                        <a:t>Δ</a:t>
                      </a:r>
                      <a:r>
                        <a:rPr kumimoji="0" lang="id-ID" sz="1800" b="0" i="0" u="none" strike="noStrike" cap="none" normalizeH="0" baseline="0" smtClean="0">
                          <a:ln>
                            <a:noFill/>
                          </a:ln>
                          <a:solidFill>
                            <a:schemeClr val="tx1"/>
                          </a:solidFill>
                          <a:effectLst/>
                          <a:latin typeface="Times New Roman" pitchFamily="18" charset="0"/>
                          <a:cs typeface="Times New Roman" pitchFamily="18" charset="0"/>
                        </a:rPr>
                        <a:t>T)</a:t>
                      </a:r>
                      <a:r>
                        <a:rPr kumimoji="0" lang="id-ID" sz="1800" b="0" i="0" u="none" strike="noStrike" cap="none" normalizeH="0" baseline="30000" smtClean="0">
                          <a:ln>
                            <a:noFill/>
                          </a:ln>
                          <a:solidFill>
                            <a:schemeClr val="tx1"/>
                          </a:solidFill>
                          <a:effectLst/>
                          <a:latin typeface="Times New Roman" pitchFamily="18" charset="0"/>
                          <a:cs typeface="Times New Roman" pitchFamily="18" charset="0"/>
                        </a:rPr>
                        <a:t>1/4</a:t>
                      </a:r>
                      <a:endParaRPr kumimoji="0" lang="id-ID"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57150" cap="flat" cmpd="dbl" algn="ctr">
                      <a:solidFill>
                        <a:srgbClr val="00FFFF"/>
                      </a:solidFill>
                      <a:prstDash val="solid"/>
                      <a:round/>
                      <a:headEnd type="none" w="med" len="med"/>
                      <a:tailEnd type="none" w="med" len="med"/>
                    </a:lnL>
                    <a:lnR w="57150" cap="flat" cmpd="dbl" algn="ctr">
                      <a:solidFill>
                        <a:srgbClr val="00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imes New Roman" pitchFamily="18" charset="0"/>
                          <a:cs typeface="Times New Roman" pitchFamily="18" charset="0"/>
                        </a:rPr>
                        <a:t>Pipa vertikal atau horizontal (diameter D)</a:t>
                      </a:r>
                    </a:p>
                  </a:txBody>
                  <a:tcPr marL="68580" marR="68580" marT="0" marB="0" horzOverflow="overflow">
                    <a:lnL w="57150" cap="flat" cmpd="dbl" algn="ctr">
                      <a:solidFill>
                        <a:srgbClr val="00FFFF"/>
                      </a:solidFill>
                      <a:prstDash val="solid"/>
                      <a:round/>
                      <a:headEnd type="none" w="med" len="med"/>
                      <a:tailEnd type="none" w="med" len="med"/>
                    </a:lnL>
                    <a:lnR w="57150" cap="flat" cmpd="dbl" algn="ctr">
                      <a:solidFill>
                        <a:srgbClr val="00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imes New Roman" pitchFamily="18" charset="0"/>
                          <a:cs typeface="Times New Roman" pitchFamily="18" charset="0"/>
                        </a:rPr>
                        <a:t> 1.00 x10</a:t>
                      </a:r>
                      <a:r>
                        <a:rPr kumimoji="0" lang="id-ID" sz="1800" b="0" i="0" u="none" strike="noStrike" cap="none" normalizeH="0" baseline="30000" dirty="0" smtClean="0">
                          <a:ln>
                            <a:noFill/>
                          </a:ln>
                          <a:solidFill>
                            <a:schemeClr val="tx1"/>
                          </a:solidFill>
                          <a:effectLst/>
                          <a:latin typeface="Times New Roman" pitchFamily="18" charset="0"/>
                          <a:cs typeface="Times New Roman" pitchFamily="18" charset="0"/>
                        </a:rPr>
                        <a:t>-4</a:t>
                      </a:r>
                      <a:r>
                        <a:rPr kumimoji="0" lang="id-ID"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d-ID" sz="1800" b="0" i="0" u="none" strike="noStrike" cap="none" normalizeH="0" baseline="0" dirty="0" smtClean="0">
                          <a:ln>
                            <a:noFill/>
                          </a:ln>
                          <a:solidFill>
                            <a:schemeClr val="tx1"/>
                          </a:solidFill>
                          <a:effectLst/>
                          <a:latin typeface="Lucida Console" pitchFamily="49" charset="0"/>
                          <a:cs typeface="Times New Roman" pitchFamily="18" charset="0"/>
                        </a:rPr>
                        <a:t>Δ</a:t>
                      </a:r>
                      <a:r>
                        <a:rPr kumimoji="0" lang="id-ID" sz="1800" b="0" i="0" u="none" strike="noStrike" cap="none" normalizeH="0" baseline="0" dirty="0" smtClean="0">
                          <a:ln>
                            <a:noFill/>
                          </a:ln>
                          <a:solidFill>
                            <a:schemeClr val="tx1"/>
                          </a:solidFill>
                          <a:effectLst/>
                          <a:latin typeface="Times New Roman" pitchFamily="18" charset="0"/>
                          <a:cs typeface="Times New Roman" pitchFamily="18" charset="0"/>
                        </a:rPr>
                        <a:t>T/D)</a:t>
                      </a:r>
                      <a:r>
                        <a:rPr kumimoji="0" lang="id-ID" sz="1800" b="0" i="0" u="none" strike="noStrike" cap="none" normalizeH="0" baseline="30000" dirty="0" smtClean="0">
                          <a:ln>
                            <a:noFill/>
                          </a:ln>
                          <a:solidFill>
                            <a:schemeClr val="tx1"/>
                          </a:solidFill>
                          <a:effectLst/>
                          <a:latin typeface="Times New Roman" pitchFamily="18" charset="0"/>
                          <a:cs typeface="Times New Roman" pitchFamily="18" charset="0"/>
                        </a:rPr>
                        <a:t>1/4</a:t>
                      </a:r>
                      <a:endParaRPr kumimoji="0" lang="id-ID"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57150" cap="flat" cmpd="dbl" algn="ctr">
                      <a:solidFill>
                        <a:srgbClr val="00FFFF"/>
                      </a:solidFill>
                      <a:prstDash val="solid"/>
                      <a:round/>
                      <a:headEnd type="none" w="med" len="med"/>
                      <a:tailEnd type="none" w="med" len="med"/>
                    </a:lnL>
                    <a:lnR w="57150" cap="flat" cmpd="dbl" algn="ctr">
                      <a:solidFill>
                        <a:srgbClr val="00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FFFF"/>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 Diagonal Corner Rectangle 54"/>
          <p:cNvSpPr/>
          <p:nvPr/>
        </p:nvSpPr>
        <p:spPr>
          <a:xfrm>
            <a:off x="152400" y="990600"/>
            <a:ext cx="8077200" cy="5867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38" name="Rectangle 5"/>
          <p:cNvSpPr>
            <a:spLocks noChangeArrowheads="1"/>
          </p:cNvSpPr>
          <p:nvPr/>
        </p:nvSpPr>
        <p:spPr bwMode="auto">
          <a:xfrm>
            <a:off x="282575" y="-558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 name="Rounded Rectangle 55">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57" name="Rounded Rectangle 56">
            <a:hlinkClick r:id="rId3" action="ppaction://hlinksldjump"/>
          </p:cNvPr>
          <p:cNvSpPr/>
          <p:nvPr/>
        </p:nvSpPr>
        <p:spPr>
          <a:xfrm>
            <a:off x="1524000" y="76200"/>
            <a:ext cx="1524000" cy="45720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59" name="Rounded Rectangle 58">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60" name="Rounded Rectangle 59"/>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63" name="Isosceles Triangle 62"/>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4" name="Isosceles Triangle 63"/>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66" name="Rounded Rectangle 65">
            <a:hlinkClick r:id="rId2" action="ppaction://hlinksldjump"/>
          </p:cNvPr>
          <p:cNvSpPr/>
          <p:nvPr/>
        </p:nvSpPr>
        <p:spPr>
          <a:xfrm>
            <a:off x="3048000" y="76200"/>
            <a:ext cx="1524000" cy="45720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58" name="Right Arrow 57">
            <a:hlinkClick r:id="rId4" action="ppaction://hlinksldjump"/>
          </p:cNvPr>
          <p:cNvSpPr/>
          <p:nvPr/>
        </p:nvSpPr>
        <p:spPr>
          <a:xfrm>
            <a:off x="4419600" y="6324600"/>
            <a:ext cx="533400" cy="5334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ight Arrow 60">
            <a:hlinkClick r:id="rId5" action="ppaction://hlinksldjump"/>
          </p:cNvPr>
          <p:cNvSpPr/>
          <p:nvPr/>
        </p:nvSpPr>
        <p:spPr>
          <a:xfrm rot="10800000">
            <a:off x="37338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4352" name="Picture 20" descr="http://png-3.findicons.com/files/icons/1742/ecqlipse_2/128/home.png">
            <a:hlinkClick r:id="rId6" action="ppaction://hlinksldjump"/>
          </p:cNvPr>
          <p:cNvPicPr>
            <a:picLocks noChangeAspect="1" noChangeArrowheads="1"/>
          </p:cNvPicPr>
          <p:nvPr/>
        </p:nvPicPr>
        <p:blipFill>
          <a:blip r:embed="rId7"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Rounded Rectangle 74">
            <a:hlinkClick r:id="rId5"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4354"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Box 32"/>
          <p:cNvSpPr txBox="1">
            <a:spLocks noChangeArrowheads="1"/>
          </p:cNvSpPr>
          <p:nvPr/>
        </p:nvSpPr>
        <p:spPr bwMode="auto">
          <a:xfrm>
            <a:off x="762000" y="1219200"/>
            <a:ext cx="1695977" cy="369332"/>
          </a:xfrm>
          <a:prstGeom prst="rect">
            <a:avLst/>
          </a:prstGeom>
          <a:noFill/>
          <a:ln w="28575">
            <a:noFill/>
            <a:miter lim="800000"/>
            <a:headEnd/>
            <a:tailEnd/>
          </a:ln>
        </p:spPr>
        <p:txBody>
          <a:bodyPr wrap="none" lIns="0" tIns="0" rIns="0" bIns="0">
            <a:spAutoFit/>
          </a:bodyPr>
          <a:lstStyle/>
          <a:p>
            <a:r>
              <a:rPr lang="en-US" sz="2400" dirty="0" err="1" smtClean="0"/>
              <a:t>Contoh</a:t>
            </a:r>
            <a:r>
              <a:rPr lang="en-US" sz="2400" dirty="0" smtClean="0"/>
              <a:t> </a:t>
            </a:r>
            <a:r>
              <a:rPr lang="en-US" sz="2400" dirty="0" err="1" smtClean="0"/>
              <a:t>Soal</a:t>
            </a:r>
            <a:endParaRPr lang="en-US" sz="2400" dirty="0"/>
          </a:p>
        </p:txBody>
      </p:sp>
      <p:sp>
        <p:nvSpPr>
          <p:cNvPr id="22" name="Content Placeholder 2"/>
          <p:cNvSpPr>
            <a:spLocks noGrp="1"/>
          </p:cNvSpPr>
          <p:nvPr>
            <p:ph idx="1"/>
          </p:nvPr>
        </p:nvSpPr>
        <p:spPr>
          <a:xfrm>
            <a:off x="228600" y="1676400"/>
            <a:ext cx="7924800" cy="4800600"/>
          </a:xfrm>
        </p:spPr>
        <p:txBody>
          <a:bodyPr/>
          <a:lstStyle/>
          <a:p>
            <a:pPr marL="0" indent="0">
              <a:buFont typeface="Wingdings 2" pitchFamily="18" charset="2"/>
              <a:buNone/>
              <a:defRPr/>
            </a:pPr>
            <a:r>
              <a:rPr lang="id-ID" sz="2000" dirty="0" smtClean="0">
                <a:latin typeface="Times New Roman" pitchFamily="18" charset="0"/>
                <a:cs typeface="Times New Roman" pitchFamily="18" charset="0"/>
              </a:rPr>
              <a:t>Sebuah dinding datar yang permukaannya mempunyai suhu konstan 100 </a:t>
            </a:r>
            <a:r>
              <a:rPr lang="id-ID" sz="2000" baseline="30000" dirty="0" smtClean="0">
                <a:latin typeface="Times New Roman" pitchFamily="18" charset="0"/>
                <a:cs typeface="Times New Roman" pitchFamily="18" charset="0"/>
              </a:rPr>
              <a:t>0</a:t>
            </a:r>
            <a:r>
              <a:rPr lang="id-ID" sz="2000" dirty="0" smtClean="0">
                <a:latin typeface="Times New Roman" pitchFamily="18" charset="0"/>
                <a:cs typeface="Times New Roman" pitchFamily="18" charset="0"/>
              </a:rPr>
              <a:t>C dan udara sekelilingnya 20 </a:t>
            </a:r>
            <a:r>
              <a:rPr lang="id-ID" sz="2000" baseline="30000" dirty="0" smtClean="0">
                <a:latin typeface="Times New Roman" pitchFamily="18" charset="0"/>
                <a:cs typeface="Times New Roman" pitchFamily="18" charset="0"/>
              </a:rPr>
              <a:t>0</a:t>
            </a:r>
            <a:r>
              <a:rPr lang="id-ID" sz="2000" dirty="0" smtClean="0">
                <a:latin typeface="Times New Roman" pitchFamily="18" charset="0"/>
                <a:cs typeface="Times New Roman" pitchFamily="18" charset="0"/>
              </a:rPr>
              <a:t>C tekanan 1 atm. Berapa panas yang hilang dari kedua permukaan dinding  akibat konveksi alam ini untuk tiap 1 m</a:t>
            </a:r>
            <a:r>
              <a:rPr lang="id-ID" sz="2000" baseline="30000" dirty="0" smtClean="0">
                <a:latin typeface="Times New Roman" pitchFamily="18" charset="0"/>
                <a:cs typeface="Times New Roman" pitchFamily="18" charset="0"/>
              </a:rPr>
              <a:t>2</a:t>
            </a:r>
            <a:r>
              <a:rPr lang="id-ID" sz="2000" dirty="0" smtClean="0">
                <a:latin typeface="Times New Roman" pitchFamily="18" charset="0"/>
                <a:cs typeface="Times New Roman" pitchFamily="18" charset="0"/>
              </a:rPr>
              <a:t> dalam 1 jam jika :</a:t>
            </a:r>
          </a:p>
          <a:p>
            <a:pPr marL="236538" indent="-236538">
              <a:buClrTx/>
              <a:buSzPct val="100000"/>
              <a:buFont typeface="Wingdings 2" pitchFamily="18" charset="2"/>
              <a:buAutoNum type="alphaLcPeriod"/>
              <a:defRPr/>
            </a:pPr>
            <a:r>
              <a:rPr lang="id-ID" sz="2000" dirty="0" smtClean="0">
                <a:latin typeface="Times New Roman" pitchFamily="18" charset="0"/>
                <a:cs typeface="Times New Roman" pitchFamily="18" charset="0"/>
              </a:rPr>
              <a:t>Dinding itu letaknya vertikal</a:t>
            </a:r>
          </a:p>
          <a:p>
            <a:pPr marL="236538" indent="-236538">
              <a:buClrTx/>
              <a:buSzPct val="100000"/>
              <a:buFont typeface="Wingdings 2" pitchFamily="18" charset="2"/>
              <a:buAutoNum type="alphaLcPeriod"/>
              <a:defRPr/>
            </a:pPr>
            <a:r>
              <a:rPr lang="id-ID" sz="2000" dirty="0" smtClean="0">
                <a:latin typeface="Times New Roman" pitchFamily="18" charset="0"/>
                <a:cs typeface="Times New Roman" pitchFamily="18" charset="0"/>
              </a:rPr>
              <a:t> Dinding itu letaknya horizontal</a:t>
            </a:r>
          </a:p>
          <a:p>
            <a:pPr marL="457200" indent="-457200">
              <a:buClrTx/>
              <a:buFont typeface="Wingdings 2" pitchFamily="18" charset="2"/>
              <a:buNone/>
              <a:defRPr/>
            </a:pPr>
            <a:r>
              <a:rPr lang="id-ID" sz="2000" dirty="0" smtClean="0">
                <a:latin typeface="Times New Roman" pitchFamily="18" charset="0"/>
                <a:cs typeface="Times New Roman" pitchFamily="18" charset="0"/>
              </a:rPr>
              <a:t>Penyelesaian :</a:t>
            </a:r>
          </a:p>
          <a:p>
            <a:pPr marL="457200" indent="-457200">
              <a:buClrTx/>
              <a:buFont typeface="Wingdings 2" pitchFamily="18" charset="2"/>
              <a:buNone/>
              <a:defRPr/>
            </a:pPr>
            <a:r>
              <a:rPr lang="id-ID" sz="2000" dirty="0" smtClean="0">
                <a:latin typeface="Times New Roman" pitchFamily="18" charset="0"/>
                <a:cs typeface="Times New Roman" pitchFamily="18" charset="0"/>
              </a:rPr>
              <a:t>1 m</a:t>
            </a:r>
            <a:r>
              <a:rPr lang="id-ID" sz="2000" baseline="30000" dirty="0" smtClean="0">
                <a:latin typeface="Times New Roman" pitchFamily="18" charset="0"/>
                <a:cs typeface="Times New Roman" pitchFamily="18" charset="0"/>
              </a:rPr>
              <a:t>2</a:t>
            </a:r>
            <a:r>
              <a:rPr lang="id-ID" sz="2000" dirty="0" smtClean="0">
                <a:latin typeface="Times New Roman" pitchFamily="18" charset="0"/>
                <a:cs typeface="Times New Roman" pitchFamily="18" charset="0"/>
              </a:rPr>
              <a:t>  = 10</a:t>
            </a:r>
            <a:r>
              <a:rPr lang="id-ID" sz="2000" baseline="30000" dirty="0" smtClean="0">
                <a:latin typeface="Times New Roman" pitchFamily="18" charset="0"/>
                <a:cs typeface="Times New Roman" pitchFamily="18" charset="0"/>
              </a:rPr>
              <a:t>4</a:t>
            </a:r>
            <a:r>
              <a:rPr lang="id-ID" sz="2000" dirty="0" smtClean="0">
                <a:latin typeface="Times New Roman" pitchFamily="18" charset="0"/>
                <a:cs typeface="Times New Roman" pitchFamily="18" charset="0"/>
              </a:rPr>
              <a:t>  cm</a:t>
            </a:r>
            <a:r>
              <a:rPr lang="id-ID" sz="2000" baseline="30000" dirty="0" smtClean="0">
                <a:latin typeface="Times New Roman" pitchFamily="18" charset="0"/>
                <a:cs typeface="Times New Roman" pitchFamily="18" charset="0"/>
              </a:rPr>
              <a:t>2</a:t>
            </a:r>
            <a:endParaRPr lang="id-ID" sz="2000" dirty="0" smtClean="0">
              <a:latin typeface="Times New Roman" pitchFamily="18" charset="0"/>
              <a:cs typeface="Times New Roman" pitchFamily="18" charset="0"/>
            </a:endParaRPr>
          </a:p>
          <a:p>
            <a:pPr marL="457200" indent="-457200">
              <a:buClrTx/>
              <a:buFont typeface="Wingdings 2" pitchFamily="18" charset="2"/>
              <a:buNone/>
              <a:defRPr/>
            </a:pPr>
            <a:r>
              <a:rPr lang="id-ID" sz="2000" dirty="0" smtClean="0">
                <a:latin typeface="Times New Roman" pitchFamily="18" charset="0"/>
                <a:cs typeface="Times New Roman" pitchFamily="18" charset="0"/>
              </a:rPr>
              <a:t>1 jam = 3600 detik</a:t>
            </a:r>
          </a:p>
          <a:p>
            <a:pPr marL="457200" indent="-457200">
              <a:buClrTx/>
              <a:buFont typeface="Wingdings 2" pitchFamily="18" charset="2"/>
              <a:buNone/>
              <a:defRPr/>
            </a:pPr>
            <a:r>
              <a:rPr lang="id-ID" sz="2000" dirty="0" smtClean="0">
                <a:latin typeface="Times New Roman" pitchFamily="18" charset="0"/>
                <a:cs typeface="Times New Roman" pitchFamily="18" charset="0"/>
              </a:rPr>
              <a:t>a. </a:t>
            </a:r>
            <a:r>
              <a:rPr lang="id-ID" sz="2000" u="sng" dirty="0" smtClean="0">
                <a:latin typeface="Times New Roman" pitchFamily="18" charset="0"/>
                <a:cs typeface="Times New Roman" pitchFamily="18" charset="0"/>
              </a:rPr>
              <a:t>Untuk dinding vertikal </a:t>
            </a:r>
            <a:r>
              <a:rPr lang="id-ID" sz="2000" dirty="0" smtClean="0">
                <a:latin typeface="Times New Roman" pitchFamily="18" charset="0"/>
                <a:cs typeface="Times New Roman" pitchFamily="18" charset="0"/>
              </a:rPr>
              <a:t>:</a:t>
            </a:r>
          </a:p>
          <a:p>
            <a:pPr marL="457200" indent="-457200">
              <a:buClrTx/>
              <a:buFont typeface="Wingdings 2" pitchFamily="18" charset="2"/>
              <a:buNone/>
              <a:defRPr/>
            </a:pPr>
            <a:r>
              <a:rPr lang="id-ID"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id-ID" sz="2000" dirty="0" smtClean="0">
                <a:latin typeface="Times New Roman" pitchFamily="18" charset="0"/>
                <a:cs typeface="Times New Roman" pitchFamily="18" charset="0"/>
              </a:rPr>
              <a:t>h = 0,424 . 10</a:t>
            </a:r>
            <a:r>
              <a:rPr lang="id-ID" sz="2000" baseline="30000" dirty="0" smtClean="0">
                <a:latin typeface="Times New Roman" pitchFamily="18" charset="0"/>
                <a:cs typeface="Times New Roman" pitchFamily="18" charset="0"/>
              </a:rPr>
              <a:t>-4 </a:t>
            </a:r>
            <a:r>
              <a:rPr lang="id-ID" sz="2000" dirty="0" smtClean="0">
                <a:latin typeface="Times New Roman" pitchFamily="18" charset="0"/>
                <a:cs typeface="Times New Roman" pitchFamily="18" charset="0"/>
              </a:rPr>
              <a:t> (100 - 20)</a:t>
            </a:r>
            <a:r>
              <a:rPr lang="id-ID" sz="2000" baseline="30000" dirty="0" smtClean="0">
                <a:latin typeface="Times New Roman" pitchFamily="18" charset="0"/>
                <a:cs typeface="Times New Roman" pitchFamily="18" charset="0"/>
              </a:rPr>
              <a:t>1/4 </a:t>
            </a:r>
            <a:r>
              <a:rPr lang="id-ID" sz="2000" dirty="0" smtClean="0">
                <a:latin typeface="Times New Roman" pitchFamily="18" charset="0"/>
                <a:cs typeface="Times New Roman" pitchFamily="18" charset="0"/>
              </a:rPr>
              <a:t> = 1,268. 10</a:t>
            </a:r>
            <a:r>
              <a:rPr lang="id-ID" sz="2000" baseline="30000" dirty="0" smtClean="0">
                <a:latin typeface="Times New Roman" pitchFamily="18" charset="0"/>
                <a:cs typeface="Times New Roman" pitchFamily="18" charset="0"/>
              </a:rPr>
              <a:t>-4 </a:t>
            </a:r>
            <a:r>
              <a:rPr lang="id-ID" sz="2000" dirty="0" smtClean="0">
                <a:latin typeface="Times New Roman" pitchFamily="18" charset="0"/>
                <a:cs typeface="Times New Roman" pitchFamily="18" charset="0"/>
              </a:rPr>
              <a:t> kal/det cm</a:t>
            </a:r>
            <a:r>
              <a:rPr lang="id-ID" sz="2000" baseline="30000" dirty="0" smtClean="0">
                <a:latin typeface="Times New Roman" pitchFamily="18" charset="0"/>
                <a:cs typeface="Times New Roman" pitchFamily="18" charset="0"/>
              </a:rPr>
              <a:t>2  0</a:t>
            </a:r>
            <a:r>
              <a:rPr lang="id-ID" sz="2000" dirty="0" smtClean="0">
                <a:latin typeface="Times New Roman" pitchFamily="18" charset="0"/>
                <a:cs typeface="Times New Roman" pitchFamily="18" charset="0"/>
              </a:rPr>
              <a:t>C</a:t>
            </a:r>
          </a:p>
          <a:p>
            <a:pPr marL="850900" indent="0">
              <a:buClrTx/>
              <a:buFont typeface="Wingdings 2" pitchFamily="18" charset="2"/>
              <a:buNone/>
              <a:defRPr/>
            </a:pPr>
            <a:r>
              <a:rPr lang="id-ID" sz="2000" dirty="0" smtClean="0">
                <a:latin typeface="Times New Roman" pitchFamily="18" charset="0"/>
                <a:cs typeface="Times New Roman" pitchFamily="18" charset="0"/>
              </a:rPr>
              <a:t> Arus panas dihitung dengan nilai koefisien konveksi 2x, karena dinding mempunyai 2  permukaan</a:t>
            </a:r>
            <a:endParaRPr lang="id-ID" sz="2000"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 Diagonal Corner Rectangle 54"/>
          <p:cNvSpPr/>
          <p:nvPr/>
        </p:nvSpPr>
        <p:spPr>
          <a:xfrm>
            <a:off x="152400" y="990600"/>
            <a:ext cx="8077200" cy="5867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38" name="Rectangle 5"/>
          <p:cNvSpPr>
            <a:spLocks noChangeArrowheads="1"/>
          </p:cNvSpPr>
          <p:nvPr/>
        </p:nvSpPr>
        <p:spPr bwMode="auto">
          <a:xfrm>
            <a:off x="282575" y="-558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 name="Rounded Rectangle 55">
            <a:hlinkClick r:id="rId3"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57" name="Rounded Rectangle 56">
            <a:hlinkClick r:id="rId4" action="ppaction://hlinksldjump"/>
          </p:cNvPr>
          <p:cNvSpPr/>
          <p:nvPr/>
        </p:nvSpPr>
        <p:spPr>
          <a:xfrm>
            <a:off x="1524000" y="76200"/>
            <a:ext cx="1524000" cy="45720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59" name="Rounded Rectangle 58">
            <a:hlinkClick r:id="rId3"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60" name="Rounded Rectangle 59"/>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63" name="Isosceles Triangle 62"/>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4" name="Isosceles Triangle 63"/>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66" name="Rounded Rectangle 65">
            <a:hlinkClick r:id="rId3" action="ppaction://hlinksldjump"/>
          </p:cNvPr>
          <p:cNvSpPr/>
          <p:nvPr/>
        </p:nvSpPr>
        <p:spPr>
          <a:xfrm>
            <a:off x="3048000" y="76200"/>
            <a:ext cx="1524000" cy="45720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58" name="Right Arrow 57">
            <a:hlinkClick r:id="rId5" action="ppaction://hlinksldjump"/>
          </p:cNvPr>
          <p:cNvSpPr/>
          <p:nvPr/>
        </p:nvSpPr>
        <p:spPr>
          <a:xfrm>
            <a:off x="4419600" y="6324600"/>
            <a:ext cx="533400" cy="5334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ight Arrow 60">
            <a:hlinkClick r:id="rId6" action="ppaction://hlinksldjump"/>
          </p:cNvPr>
          <p:cNvSpPr/>
          <p:nvPr/>
        </p:nvSpPr>
        <p:spPr>
          <a:xfrm rot="10800000">
            <a:off x="37338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4352" name="Picture 20" descr="http://png-3.findicons.com/files/icons/1742/ecqlipse_2/128/home.png">
            <a:hlinkClick r:id="rId7" action="ppaction://hlinksldjump"/>
          </p:cNvPr>
          <p:cNvPicPr>
            <a:picLocks noChangeAspect="1" noChangeArrowheads="1"/>
          </p:cNvPicPr>
          <p:nvPr/>
        </p:nvPicPr>
        <p:blipFill>
          <a:blip r:embed="rId8"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Rounded Rectangle 74">
            <a:hlinkClick r:id="rId6"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4354" name="Picture 12" descr="http://4.bp.blogspot.com/-VPLqur-gw3A/T1MynDDoE0I/AAAAAAAAAuw/4EWYbA084hY/s1600/lambang-its.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Content Placeholder 2"/>
          <p:cNvSpPr>
            <a:spLocks noGrp="1"/>
          </p:cNvSpPr>
          <p:nvPr>
            <p:ph idx="1"/>
          </p:nvPr>
        </p:nvSpPr>
        <p:spPr>
          <a:xfrm>
            <a:off x="457200" y="1371600"/>
            <a:ext cx="7772400" cy="5105400"/>
          </a:xfrm>
        </p:spPr>
        <p:txBody>
          <a:bodyPr/>
          <a:lstStyle/>
          <a:p>
            <a:pPr marL="457200" indent="-457200">
              <a:buClrTx/>
              <a:buFont typeface="Wingdings 2" pitchFamily="18" charset="2"/>
              <a:buNone/>
              <a:defRPr/>
            </a:pPr>
            <a:r>
              <a:rPr lang="id-ID" sz="2400" dirty="0" smtClean="0">
                <a:latin typeface="Times New Roman" pitchFamily="18" charset="0"/>
                <a:cs typeface="Times New Roman" pitchFamily="18" charset="0"/>
              </a:rPr>
              <a:t>b. </a:t>
            </a:r>
            <a:r>
              <a:rPr lang="id-ID" sz="2400" u="sng" dirty="0" smtClean="0">
                <a:latin typeface="Times New Roman" pitchFamily="18" charset="0"/>
                <a:cs typeface="Times New Roman" pitchFamily="18" charset="0"/>
              </a:rPr>
              <a:t>Untuk dinding horizontal </a:t>
            </a:r>
            <a:r>
              <a:rPr lang="id-ID" sz="2400" dirty="0" smtClean="0">
                <a:latin typeface="Times New Roman" pitchFamily="18" charset="0"/>
                <a:cs typeface="Times New Roman" pitchFamily="18" charset="0"/>
              </a:rPr>
              <a:t>:</a:t>
            </a:r>
          </a:p>
          <a:p>
            <a:pPr marL="457200" indent="-457200">
              <a:buClrTx/>
              <a:buFont typeface="Wingdings 2" pitchFamily="18" charset="2"/>
              <a:buNone/>
              <a:defRPr/>
            </a:pPr>
            <a:r>
              <a:rPr lang="id-ID" sz="2400" dirty="0" smtClean="0">
                <a:latin typeface="Times New Roman" pitchFamily="18" charset="0"/>
                <a:cs typeface="Times New Roman" pitchFamily="18" charset="0"/>
              </a:rPr>
              <a:t>	</a:t>
            </a:r>
          </a:p>
          <a:p>
            <a:pPr marL="441325" indent="-441325">
              <a:buClrTx/>
              <a:buFont typeface="Wingdings" pitchFamily="2" charset="2"/>
              <a:buChar char="Ø"/>
              <a:defRPr/>
            </a:pPr>
            <a:r>
              <a:rPr lang="id-ID" sz="2400" dirty="0" smtClean="0">
                <a:latin typeface="Times New Roman" pitchFamily="18" charset="0"/>
                <a:cs typeface="Times New Roman" pitchFamily="18" charset="0"/>
              </a:rPr>
              <a:t>Untuk pelat horizontal menghadap ke atas :  </a:t>
            </a:r>
          </a:p>
          <a:p>
            <a:pPr marL="457200" indent="-457200">
              <a:buClrTx/>
              <a:buFont typeface="Wingdings 2" pitchFamily="18" charset="2"/>
              <a:buNone/>
              <a:defRPr/>
            </a:pPr>
            <a:r>
              <a:rPr lang="id-ID" sz="2400" dirty="0" smtClean="0">
                <a:latin typeface="Times New Roman" pitchFamily="18" charset="0"/>
                <a:cs typeface="Times New Roman" pitchFamily="18" charset="0"/>
              </a:rPr>
              <a:t>     h = 0,595 . 10</a:t>
            </a:r>
            <a:r>
              <a:rPr lang="id-ID" sz="2400" baseline="30000" dirty="0" smtClean="0">
                <a:latin typeface="Times New Roman" pitchFamily="18" charset="0"/>
                <a:cs typeface="Times New Roman" pitchFamily="18" charset="0"/>
              </a:rPr>
              <a:t>-4 </a:t>
            </a:r>
            <a:r>
              <a:rPr lang="id-ID" sz="2400" dirty="0" smtClean="0">
                <a:latin typeface="Times New Roman" pitchFamily="18" charset="0"/>
                <a:cs typeface="Times New Roman" pitchFamily="18" charset="0"/>
              </a:rPr>
              <a:t> (100 - 20)</a:t>
            </a:r>
            <a:r>
              <a:rPr lang="id-ID" sz="2400" baseline="30000" dirty="0" smtClean="0">
                <a:latin typeface="Times New Roman" pitchFamily="18" charset="0"/>
                <a:cs typeface="Times New Roman" pitchFamily="18" charset="0"/>
              </a:rPr>
              <a:t>1/4 </a:t>
            </a:r>
            <a:r>
              <a:rPr lang="id-ID" sz="2400" dirty="0" smtClean="0">
                <a:latin typeface="Times New Roman" pitchFamily="18" charset="0"/>
                <a:cs typeface="Times New Roman" pitchFamily="18" charset="0"/>
              </a:rPr>
              <a:t> = 1,779. 10</a:t>
            </a:r>
            <a:r>
              <a:rPr lang="id-ID" sz="2400" baseline="30000" dirty="0" smtClean="0">
                <a:latin typeface="Times New Roman" pitchFamily="18" charset="0"/>
                <a:cs typeface="Times New Roman" pitchFamily="18" charset="0"/>
              </a:rPr>
              <a:t>-4 </a:t>
            </a:r>
            <a:r>
              <a:rPr lang="id-ID" sz="2400" dirty="0" smtClean="0">
                <a:latin typeface="Times New Roman" pitchFamily="18" charset="0"/>
                <a:cs typeface="Times New Roman" pitchFamily="18" charset="0"/>
              </a:rPr>
              <a:t> kal/det cm</a:t>
            </a:r>
            <a:r>
              <a:rPr lang="id-ID" sz="2400" baseline="30000" dirty="0" smtClean="0">
                <a:latin typeface="Times New Roman" pitchFamily="18" charset="0"/>
                <a:cs typeface="Times New Roman" pitchFamily="18" charset="0"/>
              </a:rPr>
              <a:t>2  0</a:t>
            </a:r>
            <a:r>
              <a:rPr lang="id-ID" sz="2400" dirty="0" smtClean="0">
                <a:latin typeface="Times New Roman" pitchFamily="18" charset="0"/>
                <a:cs typeface="Times New Roman" pitchFamily="18" charset="0"/>
              </a:rPr>
              <a:t>C</a:t>
            </a: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p:txBody>
      </p:sp>
      <p:graphicFrame>
        <p:nvGraphicFramePr>
          <p:cNvPr id="24" name="Object 2"/>
          <p:cNvGraphicFramePr>
            <a:graphicFrameLocks noChangeAspect="1"/>
          </p:cNvGraphicFramePr>
          <p:nvPr/>
        </p:nvGraphicFramePr>
        <p:xfrm>
          <a:off x="457200" y="3810000"/>
          <a:ext cx="7497233" cy="1600200"/>
        </p:xfrm>
        <a:graphic>
          <a:graphicData uri="http://schemas.openxmlformats.org/presentationml/2006/ole">
            <p:oleObj spid="_x0000_s29698" name="Equation" r:id="rId10" imgW="4343400" imgH="927000" progId="Equation.3">
              <p:embed/>
            </p:oleObj>
          </a:graphicData>
        </a:graphic>
      </p:graphicFrame>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 Diagonal Corner Rectangle 54"/>
          <p:cNvSpPr/>
          <p:nvPr/>
        </p:nvSpPr>
        <p:spPr>
          <a:xfrm>
            <a:off x="152400" y="990600"/>
            <a:ext cx="8077200" cy="5867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38" name="Rectangle 5"/>
          <p:cNvSpPr>
            <a:spLocks noChangeArrowheads="1"/>
          </p:cNvSpPr>
          <p:nvPr/>
        </p:nvSpPr>
        <p:spPr bwMode="auto">
          <a:xfrm>
            <a:off x="282575" y="-558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 name="Rounded Rectangle 55">
            <a:hlinkClick r:id="rId3"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57" name="Rounded Rectangle 56">
            <a:hlinkClick r:id="rId4" action="ppaction://hlinksldjump"/>
          </p:cNvPr>
          <p:cNvSpPr/>
          <p:nvPr/>
        </p:nvSpPr>
        <p:spPr>
          <a:xfrm>
            <a:off x="1524000" y="76200"/>
            <a:ext cx="1524000" cy="45720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59" name="Rounded Rectangle 58">
            <a:hlinkClick r:id="rId3"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60" name="Rounded Rectangle 59"/>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63" name="Isosceles Triangle 62"/>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4" name="Isosceles Triangle 63"/>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66" name="Rounded Rectangle 65">
            <a:hlinkClick r:id="rId3" action="ppaction://hlinksldjump"/>
          </p:cNvPr>
          <p:cNvSpPr/>
          <p:nvPr/>
        </p:nvSpPr>
        <p:spPr>
          <a:xfrm>
            <a:off x="3048000" y="76200"/>
            <a:ext cx="1524000" cy="45720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58" name="Right Arrow 57">
            <a:hlinkClick r:id="rId5" action="ppaction://hlinksldjump"/>
          </p:cNvPr>
          <p:cNvSpPr/>
          <p:nvPr/>
        </p:nvSpPr>
        <p:spPr>
          <a:xfrm>
            <a:off x="4419600" y="6324600"/>
            <a:ext cx="533400" cy="5334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ight Arrow 60">
            <a:hlinkClick r:id="rId6" action="ppaction://hlinksldjump"/>
          </p:cNvPr>
          <p:cNvSpPr/>
          <p:nvPr/>
        </p:nvSpPr>
        <p:spPr>
          <a:xfrm rot="10800000">
            <a:off x="37338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4352" name="Picture 20" descr="http://png-3.findicons.com/files/icons/1742/ecqlipse_2/128/home.png">
            <a:hlinkClick r:id="rId7" action="ppaction://hlinksldjump"/>
          </p:cNvPr>
          <p:cNvPicPr>
            <a:picLocks noChangeAspect="1" noChangeArrowheads="1"/>
          </p:cNvPicPr>
          <p:nvPr/>
        </p:nvPicPr>
        <p:blipFill>
          <a:blip r:embed="rId8"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Rounded Rectangle 74">
            <a:hlinkClick r:id="rId6"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4354" name="Picture 12" descr="http://4.bp.blogspot.com/-VPLqur-gw3A/T1MynDDoE0I/AAAAAAAAAuw/4EWYbA084hY/s1600/lambang-its.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Content Placeholder 2"/>
          <p:cNvSpPr>
            <a:spLocks noGrp="1"/>
          </p:cNvSpPr>
          <p:nvPr>
            <p:ph idx="1"/>
          </p:nvPr>
        </p:nvSpPr>
        <p:spPr>
          <a:xfrm>
            <a:off x="304800" y="1219200"/>
            <a:ext cx="7772400" cy="5486400"/>
          </a:xfrm>
        </p:spPr>
        <p:txBody>
          <a:bodyPr/>
          <a:lstStyle/>
          <a:p>
            <a:pPr marL="457200" indent="-457200">
              <a:buClrTx/>
              <a:buFont typeface="Wingdings" pitchFamily="2" charset="2"/>
              <a:buChar char="Ø"/>
              <a:defRPr/>
            </a:pPr>
            <a:r>
              <a:rPr lang="id-ID" sz="2400" dirty="0" smtClean="0">
                <a:latin typeface="Times New Roman" pitchFamily="18" charset="0"/>
                <a:cs typeface="Times New Roman" pitchFamily="18" charset="0"/>
              </a:rPr>
              <a:t>Untuk pelat horizontal menghadap ke bawah :  </a:t>
            </a:r>
          </a:p>
          <a:p>
            <a:pPr marL="457200" indent="-457200">
              <a:buClrTx/>
              <a:buFont typeface="Wingdings 2" pitchFamily="18" charset="2"/>
              <a:buNone/>
              <a:defRPr/>
            </a:pPr>
            <a:r>
              <a:rPr lang="id-ID" sz="2400" dirty="0" smtClean="0">
                <a:latin typeface="Times New Roman" pitchFamily="18" charset="0"/>
                <a:cs typeface="Times New Roman" pitchFamily="18" charset="0"/>
              </a:rPr>
              <a:t>     h = 0,314 . 10</a:t>
            </a:r>
            <a:r>
              <a:rPr lang="id-ID" sz="2400" baseline="30000" dirty="0" smtClean="0">
                <a:latin typeface="Times New Roman" pitchFamily="18" charset="0"/>
                <a:cs typeface="Times New Roman" pitchFamily="18" charset="0"/>
              </a:rPr>
              <a:t>-4 </a:t>
            </a:r>
            <a:r>
              <a:rPr lang="id-ID" sz="2400" dirty="0" smtClean="0">
                <a:latin typeface="Times New Roman" pitchFamily="18" charset="0"/>
                <a:cs typeface="Times New Roman" pitchFamily="18" charset="0"/>
              </a:rPr>
              <a:t> (100 - 20)</a:t>
            </a:r>
            <a:r>
              <a:rPr lang="id-ID" sz="2400" baseline="30000" dirty="0" smtClean="0">
                <a:latin typeface="Times New Roman" pitchFamily="18" charset="0"/>
                <a:cs typeface="Times New Roman" pitchFamily="18" charset="0"/>
              </a:rPr>
              <a:t>1/4 </a:t>
            </a:r>
            <a:r>
              <a:rPr lang="id-ID" sz="2400" dirty="0" smtClean="0">
                <a:latin typeface="Times New Roman" pitchFamily="18" charset="0"/>
                <a:cs typeface="Times New Roman" pitchFamily="18" charset="0"/>
              </a:rPr>
              <a:t> = 0,939. 10</a:t>
            </a:r>
            <a:r>
              <a:rPr lang="id-ID" sz="2400" baseline="30000" dirty="0" smtClean="0">
                <a:latin typeface="Times New Roman" pitchFamily="18" charset="0"/>
                <a:cs typeface="Times New Roman" pitchFamily="18" charset="0"/>
              </a:rPr>
              <a:t>-4 </a:t>
            </a:r>
            <a:r>
              <a:rPr lang="id-ID" sz="2400" dirty="0" smtClean="0">
                <a:latin typeface="Times New Roman" pitchFamily="18" charset="0"/>
                <a:cs typeface="Times New Roman" pitchFamily="18" charset="0"/>
              </a:rPr>
              <a:t> kal/det cm</a:t>
            </a:r>
            <a:r>
              <a:rPr lang="id-ID" sz="2400" baseline="30000" dirty="0" smtClean="0">
                <a:latin typeface="Times New Roman" pitchFamily="18" charset="0"/>
                <a:cs typeface="Times New Roman" pitchFamily="18" charset="0"/>
              </a:rPr>
              <a:t>2  0</a:t>
            </a:r>
            <a:r>
              <a:rPr lang="id-ID" sz="2400" dirty="0" smtClean="0">
                <a:latin typeface="Times New Roman" pitchFamily="18" charset="0"/>
                <a:cs typeface="Times New Roman" pitchFamily="18" charset="0"/>
              </a:rPr>
              <a:t>C</a:t>
            </a: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a:p>
            <a:pPr marL="441325" indent="-441325">
              <a:buClrTx/>
              <a:buFont typeface="Wingdings 2" pitchFamily="18" charset="2"/>
              <a:buNone/>
              <a:defRPr/>
            </a:pPr>
            <a:r>
              <a:rPr lang="id-ID" sz="2400" dirty="0" smtClean="0">
                <a:latin typeface="Times New Roman" pitchFamily="18" charset="0"/>
                <a:cs typeface="Times New Roman" pitchFamily="18" charset="0"/>
              </a:rPr>
              <a:t>      Jadi Panas yang hilang untuk tiap 1 m</a:t>
            </a:r>
            <a:r>
              <a:rPr lang="id-ID" sz="2400" baseline="30000" dirty="0" smtClean="0">
                <a:latin typeface="Times New Roman" pitchFamily="18" charset="0"/>
                <a:cs typeface="Times New Roman" pitchFamily="18" charset="0"/>
              </a:rPr>
              <a:t>2</a:t>
            </a:r>
            <a:r>
              <a:rPr lang="id-ID" sz="2400" dirty="0" smtClean="0">
                <a:latin typeface="Times New Roman" pitchFamily="18" charset="0"/>
                <a:cs typeface="Times New Roman" pitchFamily="18" charset="0"/>
              </a:rPr>
              <a:t>  dalam 1 jam  </a:t>
            </a:r>
          </a:p>
          <a:p>
            <a:pPr marL="457200" indent="-457200">
              <a:buClrTx/>
              <a:buFont typeface="Wingdings 2" pitchFamily="18" charset="2"/>
              <a:buNone/>
              <a:defRPr/>
            </a:pPr>
            <a:r>
              <a:rPr lang="id-ID" sz="2400" dirty="0" smtClean="0">
                <a:latin typeface="Times New Roman" pitchFamily="18" charset="0"/>
                <a:cs typeface="Times New Roman" pitchFamily="18" charset="0"/>
              </a:rPr>
              <a:t>     Q = Q</a:t>
            </a:r>
            <a:r>
              <a:rPr lang="id-ID" sz="2400" baseline="-25000" dirty="0" smtClean="0">
                <a:latin typeface="Times New Roman" pitchFamily="18" charset="0"/>
                <a:cs typeface="Times New Roman" pitchFamily="18" charset="0"/>
              </a:rPr>
              <a:t>1</a:t>
            </a:r>
            <a:r>
              <a:rPr lang="id-ID" sz="2400" dirty="0" smtClean="0">
                <a:latin typeface="Times New Roman" pitchFamily="18" charset="0"/>
                <a:cs typeface="Times New Roman" pitchFamily="18" charset="0"/>
              </a:rPr>
              <a:t>  +  Q</a:t>
            </a:r>
            <a:r>
              <a:rPr lang="id-ID" sz="2400" baseline="-25000" dirty="0" smtClean="0">
                <a:latin typeface="Times New Roman" pitchFamily="18" charset="0"/>
                <a:cs typeface="Times New Roman" pitchFamily="18" charset="0"/>
              </a:rPr>
              <a:t>2</a:t>
            </a:r>
            <a:r>
              <a:rPr lang="id-ID" sz="2400" dirty="0" smtClean="0">
                <a:latin typeface="Times New Roman" pitchFamily="18" charset="0"/>
                <a:cs typeface="Times New Roman" pitchFamily="18" charset="0"/>
              </a:rPr>
              <a:t>  =  78,278 10</a:t>
            </a:r>
            <a:r>
              <a:rPr lang="id-ID" sz="2400" baseline="30000" dirty="0" smtClean="0">
                <a:latin typeface="Times New Roman" pitchFamily="18" charset="0"/>
                <a:cs typeface="Times New Roman" pitchFamily="18" charset="0"/>
              </a:rPr>
              <a:t>4</a:t>
            </a:r>
            <a:r>
              <a:rPr lang="id-ID" sz="2400" dirty="0" smtClean="0">
                <a:latin typeface="Times New Roman" pitchFamily="18" charset="0"/>
                <a:cs typeface="Times New Roman" pitchFamily="18" charset="0"/>
              </a:rPr>
              <a:t>  kal</a:t>
            </a: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p:txBody>
      </p:sp>
      <p:graphicFrame>
        <p:nvGraphicFramePr>
          <p:cNvPr id="25" name="Object 3"/>
          <p:cNvGraphicFramePr>
            <a:graphicFrameLocks noChangeAspect="1"/>
          </p:cNvGraphicFramePr>
          <p:nvPr/>
        </p:nvGraphicFramePr>
        <p:xfrm>
          <a:off x="609600" y="2362200"/>
          <a:ext cx="7563908" cy="1600200"/>
        </p:xfrm>
        <a:graphic>
          <a:graphicData uri="http://schemas.openxmlformats.org/presentationml/2006/ole">
            <p:oleObj spid="_x0000_s30723" name="Equation" r:id="rId10" imgW="4381200" imgH="927000" progId="Equation.3">
              <p:embed/>
            </p:oleObj>
          </a:graphicData>
        </a:graphic>
      </p:graphicFrame>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762000"/>
            <a:ext cx="8077200" cy="57150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1"/>
          <p:cNvSpPr txBox="1">
            <a:spLocks/>
          </p:cNvSpPr>
          <p:nvPr/>
        </p:nvSpPr>
        <p:spPr bwMode="auto">
          <a:xfrm>
            <a:off x="457200" y="762000"/>
            <a:ext cx="762000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j-lt"/>
                <a:ea typeface="+mj-ea"/>
                <a:cs typeface="+mj-cs"/>
              </a:rPr>
              <a:t>PERPINDAHAN PANAS </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RADIASI</a:t>
            </a:r>
            <a:endParaRPr kumimoji="0" lang="id-ID"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Content Placeholder 2"/>
          <p:cNvSpPr>
            <a:spLocks noGrp="1"/>
          </p:cNvSpPr>
          <p:nvPr>
            <p:ph idx="1"/>
          </p:nvPr>
        </p:nvSpPr>
        <p:spPr>
          <a:xfrm>
            <a:off x="228600" y="1295400"/>
            <a:ext cx="7848600" cy="4419600"/>
          </a:xfrm>
        </p:spPr>
        <p:txBody>
          <a:bodyPr/>
          <a:lstStyle/>
          <a:p>
            <a:pPr marL="0" indent="0" algn="just">
              <a:buFont typeface="Wingdings 2" pitchFamily="18" charset="2"/>
              <a:buNone/>
            </a:pPr>
            <a:r>
              <a:rPr lang="id-ID" sz="2400" dirty="0" smtClean="0"/>
              <a:t>Radiasi berhubungan dengan emisi energi  dari suatu permukaan benda secara terus menerus. Energi tersebut dinamakan energi radian yang merupakan bentuk dari energi gelombang magnetik. </a:t>
            </a:r>
          </a:p>
          <a:p>
            <a:pPr marL="0" indent="0" algn="just">
              <a:buFont typeface="Wingdings 2" pitchFamily="18" charset="2"/>
              <a:buNone/>
            </a:pPr>
            <a:r>
              <a:rPr lang="id-ID" sz="2400" dirty="0" smtClean="0"/>
              <a:t>Energi radian yang diemisikan (dipancarkan) oleh suatu permukaan tergantung pada sifat permukaan dan temperaturnya.</a:t>
            </a:r>
          </a:p>
          <a:p>
            <a:pPr marL="0" indent="0">
              <a:buFont typeface="Wingdings 2" pitchFamily="18" charset="2"/>
              <a:buNone/>
              <a:defRPr/>
            </a:pPr>
            <a:endParaRPr lang="id-ID" sz="2400" dirty="0" smtClean="0">
              <a:cs typeface="Arial" pitchFamily="34" charset="0"/>
            </a:endParaRPr>
          </a:p>
          <a:p>
            <a:pPr marL="0" indent="0">
              <a:defRPr/>
            </a:pPr>
            <a:endParaRPr lang="id-ID" sz="2400" dirty="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Title 1"/>
          <p:cNvSpPr txBox="1">
            <a:spLocks/>
          </p:cNvSpPr>
          <p:nvPr/>
        </p:nvSpPr>
        <p:spPr bwMode="auto">
          <a:xfrm>
            <a:off x="457200" y="76231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j-lt"/>
                <a:ea typeface="+mj-ea"/>
                <a:cs typeface="+mj-cs"/>
              </a:rPr>
              <a:t>SKALA TEMPERATUR</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5" name="Content Placeholder 2"/>
          <p:cNvSpPr>
            <a:spLocks noGrp="1"/>
          </p:cNvSpPr>
          <p:nvPr>
            <p:ph idx="1"/>
          </p:nvPr>
        </p:nvSpPr>
        <p:spPr>
          <a:xfrm>
            <a:off x="152400" y="1600200"/>
            <a:ext cx="8153400" cy="1828800"/>
          </a:xfrm>
        </p:spPr>
        <p:txBody>
          <a:bodyPr/>
          <a:lstStyle/>
          <a:p>
            <a:pPr eaLnBrk="1" hangingPunct="1"/>
            <a:r>
              <a:rPr lang="en-US" sz="2800" dirty="0" err="1" smtClean="0"/>
              <a:t>Celcius</a:t>
            </a:r>
            <a:r>
              <a:rPr lang="en-US" sz="2800" dirty="0" smtClean="0"/>
              <a:t> (centigrade)       : </a:t>
            </a:r>
            <a:r>
              <a:rPr lang="en-US" sz="2800" baseline="30000" dirty="0" smtClean="0"/>
              <a:t>0</a:t>
            </a:r>
            <a:r>
              <a:rPr lang="en-US" sz="2800" dirty="0" smtClean="0"/>
              <a:t> C  (t)</a:t>
            </a:r>
          </a:p>
          <a:p>
            <a:pPr eaLnBrk="1" hangingPunct="1"/>
            <a:r>
              <a:rPr lang="en-US" sz="2800" dirty="0" smtClean="0"/>
              <a:t>Fahrenheit		   : </a:t>
            </a:r>
            <a:r>
              <a:rPr lang="en-US" sz="2800" baseline="30000" dirty="0" smtClean="0"/>
              <a:t>0</a:t>
            </a:r>
            <a:r>
              <a:rPr lang="en-US" sz="2800" dirty="0" smtClean="0"/>
              <a:t> F  (t)</a:t>
            </a:r>
          </a:p>
          <a:p>
            <a:pPr eaLnBrk="1" hangingPunct="1"/>
            <a:r>
              <a:rPr lang="en-US" sz="2800" dirty="0" smtClean="0"/>
              <a:t>Kelvin			   : K (T) (</a:t>
            </a:r>
            <a:r>
              <a:rPr lang="en-US" sz="2800" dirty="0" err="1" smtClean="0"/>
              <a:t>temperatur</a:t>
            </a:r>
            <a:r>
              <a:rPr lang="en-US" sz="2800" dirty="0" smtClean="0"/>
              <a:t> </a:t>
            </a:r>
            <a:r>
              <a:rPr lang="en-US" sz="2800" dirty="0" err="1" smtClean="0"/>
              <a:t>mutlak</a:t>
            </a:r>
            <a:r>
              <a:rPr lang="en-US" sz="2800" dirty="0" smtClean="0"/>
              <a:t>)</a:t>
            </a:r>
          </a:p>
        </p:txBody>
      </p:sp>
      <p:graphicFrame>
        <p:nvGraphicFramePr>
          <p:cNvPr id="56" name="Table 55"/>
          <p:cNvGraphicFramePr>
            <a:graphicFrameLocks noGrp="1"/>
          </p:cNvGraphicFramePr>
          <p:nvPr/>
        </p:nvGraphicFramePr>
        <p:xfrm>
          <a:off x="457200" y="3352800"/>
          <a:ext cx="7543800" cy="1143000"/>
        </p:xfrm>
        <a:graphic>
          <a:graphicData uri="http://schemas.openxmlformats.org/drawingml/2006/table">
            <a:tbl>
              <a:tblPr firstRow="1" bandRow="1">
                <a:tableStyleId>{5C22544A-7EE6-4342-B048-85BDC9FD1C3A}</a:tableStyleId>
              </a:tblPr>
              <a:tblGrid>
                <a:gridCol w="1019432"/>
                <a:gridCol w="1019432"/>
                <a:gridCol w="1087395"/>
                <a:gridCol w="4417541"/>
              </a:tblGrid>
              <a:tr h="370840">
                <a:tc>
                  <a:txBody>
                    <a:bodyPr/>
                    <a:lstStyle/>
                    <a:p>
                      <a:pPr algn="ctr"/>
                      <a:r>
                        <a:rPr lang="en-US" b="1" dirty="0" smtClean="0">
                          <a:solidFill>
                            <a:schemeClr val="bg1"/>
                          </a:solidFill>
                        </a:rPr>
                        <a:t>K</a:t>
                      </a:r>
                      <a:endParaRPr lang="en-US" b="1" dirty="0">
                        <a:solidFill>
                          <a:schemeClr val="bg1"/>
                        </a:solidFill>
                      </a:endParaRPr>
                    </a:p>
                  </a:txBody>
                  <a:tcPr/>
                </a:tc>
                <a:tc>
                  <a:txBody>
                    <a:bodyPr/>
                    <a:lstStyle/>
                    <a:p>
                      <a:pPr algn="ctr"/>
                      <a:r>
                        <a:rPr lang="en-US" b="1" baseline="30000" dirty="0" smtClean="0">
                          <a:solidFill>
                            <a:schemeClr val="bg1"/>
                          </a:solidFill>
                        </a:rPr>
                        <a:t>0</a:t>
                      </a:r>
                      <a:r>
                        <a:rPr lang="en-US" b="1" dirty="0" smtClean="0">
                          <a:solidFill>
                            <a:schemeClr val="bg1"/>
                          </a:solidFill>
                        </a:rPr>
                        <a:t> C</a:t>
                      </a:r>
                      <a:endParaRPr lang="en-US" b="1" dirty="0">
                        <a:solidFill>
                          <a:schemeClr val="bg1"/>
                        </a:solidFill>
                      </a:endParaRPr>
                    </a:p>
                  </a:txBody>
                  <a:tcPr/>
                </a:tc>
                <a:tc>
                  <a:txBody>
                    <a:bodyPr/>
                    <a:lstStyle/>
                    <a:p>
                      <a:pPr algn="ctr"/>
                      <a:r>
                        <a:rPr lang="en-US" b="1" baseline="30000" dirty="0" smtClean="0">
                          <a:solidFill>
                            <a:schemeClr val="bg1"/>
                          </a:solidFill>
                        </a:rPr>
                        <a:t>0</a:t>
                      </a:r>
                      <a:r>
                        <a:rPr lang="en-US" b="1" dirty="0" smtClean="0">
                          <a:solidFill>
                            <a:schemeClr val="bg1"/>
                          </a:solidFill>
                        </a:rPr>
                        <a:t> F</a:t>
                      </a:r>
                      <a:endParaRPr lang="en-US" b="1" dirty="0">
                        <a:solidFill>
                          <a:schemeClr val="bg1"/>
                        </a:solidFill>
                      </a:endParaRPr>
                    </a:p>
                  </a:txBody>
                  <a:tcPr/>
                </a:tc>
                <a:tc>
                  <a:txBody>
                    <a:bodyPr/>
                    <a:lstStyle/>
                    <a:p>
                      <a:pPr algn="ctr"/>
                      <a:r>
                        <a:rPr lang="en-US" b="1" dirty="0" err="1" smtClean="0">
                          <a:solidFill>
                            <a:schemeClr val="bg1"/>
                          </a:solidFill>
                        </a:rPr>
                        <a:t>Untuk</a:t>
                      </a:r>
                      <a:r>
                        <a:rPr lang="en-US" b="1" dirty="0" smtClean="0">
                          <a:solidFill>
                            <a:schemeClr val="bg1"/>
                          </a:solidFill>
                        </a:rPr>
                        <a:t> </a:t>
                      </a:r>
                      <a:r>
                        <a:rPr lang="en-US" b="1" dirty="0" err="1" smtClean="0">
                          <a:solidFill>
                            <a:schemeClr val="bg1"/>
                          </a:solidFill>
                        </a:rPr>
                        <a:t>Keadaan</a:t>
                      </a:r>
                      <a:r>
                        <a:rPr lang="en-US" b="1" baseline="0" dirty="0" smtClean="0">
                          <a:solidFill>
                            <a:schemeClr val="bg1"/>
                          </a:solidFill>
                        </a:rPr>
                        <a:t> </a:t>
                      </a:r>
                      <a:endParaRPr lang="en-US" b="1" dirty="0">
                        <a:solidFill>
                          <a:schemeClr val="bg1"/>
                        </a:solidFill>
                      </a:endParaRPr>
                    </a:p>
                  </a:txBody>
                  <a:tcPr/>
                </a:tc>
              </a:tr>
              <a:tr h="370840">
                <a:tc>
                  <a:txBody>
                    <a:bodyPr/>
                    <a:lstStyle/>
                    <a:p>
                      <a:pPr algn="ctr"/>
                      <a:r>
                        <a:rPr lang="en-US" b="1" dirty="0" smtClean="0"/>
                        <a:t>273</a:t>
                      </a:r>
                      <a:endParaRPr lang="en-US" b="1" dirty="0"/>
                    </a:p>
                  </a:txBody>
                  <a:tcPr/>
                </a:tc>
                <a:tc>
                  <a:txBody>
                    <a:bodyPr/>
                    <a:lstStyle/>
                    <a:p>
                      <a:pPr algn="ctr"/>
                      <a:r>
                        <a:rPr lang="en-US" b="1" dirty="0" smtClean="0"/>
                        <a:t>0</a:t>
                      </a:r>
                      <a:endParaRPr lang="en-US" b="1" dirty="0"/>
                    </a:p>
                  </a:txBody>
                  <a:tcPr/>
                </a:tc>
                <a:tc>
                  <a:txBody>
                    <a:bodyPr/>
                    <a:lstStyle/>
                    <a:p>
                      <a:pPr algn="ctr"/>
                      <a:r>
                        <a:rPr lang="en-US" b="1" dirty="0" smtClean="0"/>
                        <a:t>32</a:t>
                      </a:r>
                      <a:endParaRPr lang="en-US" b="1" dirty="0"/>
                    </a:p>
                  </a:txBody>
                  <a:tcPr/>
                </a:tc>
                <a:tc>
                  <a:txBody>
                    <a:bodyPr/>
                    <a:lstStyle/>
                    <a:p>
                      <a:pPr algn="ctr"/>
                      <a:r>
                        <a:rPr lang="en-US" b="1" dirty="0" smtClean="0"/>
                        <a:t>Air </a:t>
                      </a:r>
                      <a:r>
                        <a:rPr lang="en-US" b="1" dirty="0" err="1" smtClean="0"/>
                        <a:t>membeku</a:t>
                      </a:r>
                      <a:endParaRPr lang="en-US" b="1" dirty="0"/>
                    </a:p>
                  </a:txBody>
                  <a:tcPr/>
                </a:tc>
              </a:tr>
              <a:tr h="401320">
                <a:tc>
                  <a:txBody>
                    <a:bodyPr/>
                    <a:lstStyle/>
                    <a:p>
                      <a:pPr algn="ctr"/>
                      <a:r>
                        <a:rPr lang="en-US" b="1" dirty="0" smtClean="0"/>
                        <a:t>373</a:t>
                      </a:r>
                      <a:endParaRPr lang="en-US" b="1" dirty="0"/>
                    </a:p>
                  </a:txBody>
                  <a:tcPr/>
                </a:tc>
                <a:tc>
                  <a:txBody>
                    <a:bodyPr/>
                    <a:lstStyle/>
                    <a:p>
                      <a:pPr algn="ctr"/>
                      <a:r>
                        <a:rPr lang="en-US" b="1" dirty="0" smtClean="0"/>
                        <a:t>100</a:t>
                      </a:r>
                      <a:endParaRPr lang="en-US" b="1" dirty="0"/>
                    </a:p>
                  </a:txBody>
                  <a:tcPr/>
                </a:tc>
                <a:tc>
                  <a:txBody>
                    <a:bodyPr/>
                    <a:lstStyle/>
                    <a:p>
                      <a:pPr algn="ctr"/>
                      <a:r>
                        <a:rPr lang="en-US" b="1" dirty="0" smtClean="0"/>
                        <a:t>212</a:t>
                      </a:r>
                      <a:endParaRPr lang="en-US" b="1" dirty="0"/>
                    </a:p>
                  </a:txBody>
                  <a:tcPr/>
                </a:tc>
                <a:tc>
                  <a:txBody>
                    <a:bodyPr/>
                    <a:lstStyle/>
                    <a:p>
                      <a:pPr algn="ctr"/>
                      <a:r>
                        <a:rPr lang="en-US" b="1" dirty="0" smtClean="0"/>
                        <a:t>Air </a:t>
                      </a:r>
                      <a:r>
                        <a:rPr lang="en-US" b="1" dirty="0" err="1" smtClean="0"/>
                        <a:t>menguap</a:t>
                      </a:r>
                      <a:endParaRPr lang="en-US" b="1" dirty="0"/>
                    </a:p>
                  </a:txBody>
                  <a:tcPr/>
                </a:tc>
              </a:tr>
            </a:tbl>
          </a:graphicData>
        </a:graphic>
      </p:graphicFrame>
      <p:graphicFrame>
        <p:nvGraphicFramePr>
          <p:cNvPr id="57" name="Table 56"/>
          <p:cNvGraphicFramePr>
            <a:graphicFrameLocks noGrp="1"/>
          </p:cNvGraphicFramePr>
          <p:nvPr/>
        </p:nvGraphicFramePr>
        <p:xfrm>
          <a:off x="381000" y="4724400"/>
          <a:ext cx="7620000" cy="1112520"/>
        </p:xfrm>
        <a:graphic>
          <a:graphicData uri="http://schemas.openxmlformats.org/drawingml/2006/table">
            <a:tbl>
              <a:tblPr firstRow="1" bandRow="1">
                <a:tableStyleId>{5C22544A-7EE6-4342-B048-85BDC9FD1C3A}</a:tableStyleId>
              </a:tblPr>
              <a:tblGrid>
                <a:gridCol w="1843549"/>
                <a:gridCol w="2104997"/>
                <a:gridCol w="3671454"/>
              </a:tblGrid>
              <a:tr h="370840">
                <a:tc>
                  <a:txBody>
                    <a:bodyPr/>
                    <a:lstStyle/>
                    <a:p>
                      <a:pPr algn="ctr"/>
                      <a:r>
                        <a:rPr lang="en-US" dirty="0" smtClean="0">
                          <a:solidFill>
                            <a:schemeClr val="tx1"/>
                          </a:solidFill>
                        </a:rPr>
                        <a:t>Kelvin</a:t>
                      </a:r>
                      <a:endParaRPr lang="en-US" dirty="0">
                        <a:solidFill>
                          <a:schemeClr val="tx1"/>
                        </a:solidFill>
                      </a:endParaRPr>
                    </a:p>
                  </a:txBody>
                  <a:tcPr>
                    <a:solidFill>
                      <a:schemeClr val="bg2">
                        <a:lumMod val="75000"/>
                      </a:schemeClr>
                    </a:solidFill>
                  </a:tcPr>
                </a:tc>
                <a:tc>
                  <a:txBody>
                    <a:bodyPr/>
                    <a:lstStyle/>
                    <a:p>
                      <a:pPr algn="ctr"/>
                      <a:r>
                        <a:rPr lang="en-US" dirty="0" smtClean="0">
                          <a:solidFill>
                            <a:schemeClr val="tx1"/>
                          </a:solidFill>
                        </a:rPr>
                        <a:t>273  - 373</a:t>
                      </a:r>
                      <a:endParaRPr lang="en-US" dirty="0">
                        <a:solidFill>
                          <a:schemeClr val="tx1"/>
                        </a:solidFill>
                      </a:endParaRPr>
                    </a:p>
                  </a:txBody>
                  <a:tcPr>
                    <a:solidFill>
                      <a:schemeClr val="bg2">
                        <a:lumMod val="75000"/>
                      </a:schemeClr>
                    </a:solidFill>
                  </a:tcPr>
                </a:tc>
                <a:tc>
                  <a:txBody>
                    <a:bodyPr/>
                    <a:lstStyle/>
                    <a:p>
                      <a:pPr algn="ctr"/>
                      <a:r>
                        <a:rPr lang="en-US" dirty="0" smtClean="0">
                          <a:solidFill>
                            <a:schemeClr val="tx1"/>
                          </a:solidFill>
                        </a:rPr>
                        <a:t>100  </a:t>
                      </a:r>
                      <a:r>
                        <a:rPr lang="en-US" dirty="0" err="1" smtClean="0">
                          <a:solidFill>
                            <a:schemeClr val="tx1"/>
                          </a:solidFill>
                        </a:rPr>
                        <a:t>skala</a:t>
                      </a:r>
                      <a:r>
                        <a:rPr lang="en-US" dirty="0" smtClean="0">
                          <a:solidFill>
                            <a:schemeClr val="tx1"/>
                          </a:solidFill>
                        </a:rPr>
                        <a:t>/</a:t>
                      </a:r>
                      <a:r>
                        <a:rPr lang="en-US" dirty="0" err="1" smtClean="0">
                          <a:solidFill>
                            <a:schemeClr val="tx1"/>
                          </a:solidFill>
                        </a:rPr>
                        <a:t>garis</a:t>
                      </a:r>
                      <a:endParaRPr lang="en-US" dirty="0">
                        <a:solidFill>
                          <a:schemeClr val="tx1"/>
                        </a:solidFill>
                      </a:endParaRPr>
                    </a:p>
                  </a:txBody>
                  <a:tcPr>
                    <a:solidFill>
                      <a:schemeClr val="bg2">
                        <a:lumMod val="75000"/>
                      </a:schemeClr>
                    </a:solidFill>
                  </a:tcPr>
                </a:tc>
              </a:tr>
              <a:tr h="370840">
                <a:tc>
                  <a:txBody>
                    <a:bodyPr/>
                    <a:lstStyle/>
                    <a:p>
                      <a:pPr algn="ctr"/>
                      <a:r>
                        <a:rPr lang="en-US" b="1" dirty="0" err="1" smtClean="0">
                          <a:solidFill>
                            <a:schemeClr val="tx1"/>
                          </a:solidFill>
                        </a:rPr>
                        <a:t>Celcius</a:t>
                      </a:r>
                      <a:endParaRPr lang="en-US" b="1" dirty="0">
                        <a:solidFill>
                          <a:schemeClr val="tx1"/>
                        </a:solidFill>
                      </a:endParaRPr>
                    </a:p>
                  </a:txBody>
                  <a:tcPr>
                    <a:solidFill>
                      <a:schemeClr val="bg2">
                        <a:lumMod val="75000"/>
                      </a:schemeClr>
                    </a:solidFill>
                  </a:tcPr>
                </a:tc>
                <a:tc>
                  <a:txBody>
                    <a:bodyPr/>
                    <a:lstStyle/>
                    <a:p>
                      <a:pPr algn="ctr"/>
                      <a:r>
                        <a:rPr lang="en-US" b="1" dirty="0" smtClean="0">
                          <a:solidFill>
                            <a:schemeClr val="tx1"/>
                          </a:solidFill>
                        </a:rPr>
                        <a:t>0 - 100</a:t>
                      </a:r>
                      <a:endParaRPr lang="en-US" b="1" dirty="0">
                        <a:solidFill>
                          <a:schemeClr val="tx1"/>
                        </a:solidFill>
                      </a:endParaRPr>
                    </a:p>
                  </a:txBody>
                  <a:tcPr>
                    <a:solidFill>
                      <a:schemeClr val="bg2">
                        <a:lumMod val="75000"/>
                      </a:schemeClr>
                    </a:solidFill>
                  </a:tcPr>
                </a:tc>
                <a:tc>
                  <a:txBody>
                    <a:bodyPr/>
                    <a:lstStyle/>
                    <a:p>
                      <a:pPr algn="ctr"/>
                      <a:r>
                        <a:rPr lang="en-US" b="1" dirty="0" smtClean="0">
                          <a:solidFill>
                            <a:schemeClr val="tx1"/>
                          </a:solidFill>
                        </a:rPr>
                        <a:t>100 </a:t>
                      </a:r>
                      <a:r>
                        <a:rPr lang="en-US" b="1" dirty="0" err="1" smtClean="0">
                          <a:solidFill>
                            <a:schemeClr val="tx1"/>
                          </a:solidFill>
                        </a:rPr>
                        <a:t>skala</a:t>
                      </a:r>
                      <a:r>
                        <a:rPr lang="en-US" b="1" dirty="0" smtClean="0">
                          <a:solidFill>
                            <a:schemeClr val="tx1"/>
                          </a:solidFill>
                        </a:rPr>
                        <a:t>/</a:t>
                      </a:r>
                      <a:r>
                        <a:rPr lang="en-US" b="1" dirty="0" err="1" smtClean="0">
                          <a:solidFill>
                            <a:schemeClr val="tx1"/>
                          </a:solidFill>
                        </a:rPr>
                        <a:t>garis</a:t>
                      </a:r>
                      <a:r>
                        <a:rPr lang="en-US" b="1" dirty="0" smtClean="0">
                          <a:solidFill>
                            <a:schemeClr val="tx1"/>
                          </a:solidFill>
                        </a:rPr>
                        <a:t>/</a:t>
                      </a:r>
                      <a:r>
                        <a:rPr lang="en-US" b="1" dirty="0" err="1" smtClean="0">
                          <a:solidFill>
                            <a:schemeClr val="tx1"/>
                          </a:solidFill>
                        </a:rPr>
                        <a:t>derajad</a:t>
                      </a:r>
                      <a:endParaRPr lang="en-US" b="1" dirty="0">
                        <a:solidFill>
                          <a:schemeClr val="tx1"/>
                        </a:solidFill>
                      </a:endParaRPr>
                    </a:p>
                  </a:txBody>
                  <a:tcPr>
                    <a:solidFill>
                      <a:schemeClr val="bg2">
                        <a:lumMod val="75000"/>
                      </a:schemeClr>
                    </a:solidFill>
                  </a:tcPr>
                </a:tc>
              </a:tr>
              <a:tr h="370840">
                <a:tc>
                  <a:txBody>
                    <a:bodyPr/>
                    <a:lstStyle/>
                    <a:p>
                      <a:pPr algn="ctr"/>
                      <a:r>
                        <a:rPr lang="en-US" b="1" dirty="0" smtClean="0">
                          <a:solidFill>
                            <a:schemeClr val="tx1"/>
                          </a:solidFill>
                        </a:rPr>
                        <a:t>Fahrenheit</a:t>
                      </a:r>
                      <a:endParaRPr lang="en-US" b="1" dirty="0">
                        <a:solidFill>
                          <a:schemeClr val="tx1"/>
                        </a:solidFill>
                      </a:endParaRPr>
                    </a:p>
                  </a:txBody>
                  <a:tcPr>
                    <a:solidFill>
                      <a:schemeClr val="bg2">
                        <a:lumMod val="75000"/>
                      </a:schemeClr>
                    </a:solidFill>
                  </a:tcPr>
                </a:tc>
                <a:tc>
                  <a:txBody>
                    <a:bodyPr/>
                    <a:lstStyle/>
                    <a:p>
                      <a:pPr algn="ctr"/>
                      <a:r>
                        <a:rPr lang="en-US" b="1" dirty="0" smtClean="0">
                          <a:solidFill>
                            <a:schemeClr val="tx1"/>
                          </a:solidFill>
                        </a:rPr>
                        <a:t>0 - 180</a:t>
                      </a:r>
                      <a:endParaRPr lang="en-US" b="1" dirty="0">
                        <a:solidFill>
                          <a:schemeClr val="tx1"/>
                        </a:solidFill>
                      </a:endParaRPr>
                    </a:p>
                  </a:txBody>
                  <a:tcPr>
                    <a:solidFill>
                      <a:schemeClr val="bg2">
                        <a:lumMod val="75000"/>
                      </a:schemeClr>
                    </a:solidFill>
                  </a:tcPr>
                </a:tc>
                <a:tc>
                  <a:txBody>
                    <a:bodyPr/>
                    <a:lstStyle/>
                    <a:p>
                      <a:pPr algn="ctr"/>
                      <a:r>
                        <a:rPr lang="en-US" b="1" dirty="0" smtClean="0">
                          <a:solidFill>
                            <a:schemeClr val="tx1"/>
                          </a:solidFill>
                        </a:rPr>
                        <a:t>180 </a:t>
                      </a:r>
                      <a:r>
                        <a:rPr lang="en-US" b="1" dirty="0" err="1" smtClean="0">
                          <a:solidFill>
                            <a:schemeClr val="tx1"/>
                          </a:solidFill>
                        </a:rPr>
                        <a:t>skala</a:t>
                      </a:r>
                      <a:r>
                        <a:rPr lang="en-US" b="1" dirty="0" smtClean="0">
                          <a:solidFill>
                            <a:schemeClr val="tx1"/>
                          </a:solidFill>
                        </a:rPr>
                        <a:t>/</a:t>
                      </a:r>
                      <a:r>
                        <a:rPr lang="en-US" b="1" dirty="0" err="1" smtClean="0">
                          <a:solidFill>
                            <a:schemeClr val="tx1"/>
                          </a:solidFill>
                        </a:rPr>
                        <a:t>garis</a:t>
                      </a:r>
                      <a:r>
                        <a:rPr lang="en-US" b="1" dirty="0" smtClean="0">
                          <a:solidFill>
                            <a:schemeClr val="tx1"/>
                          </a:solidFill>
                        </a:rPr>
                        <a:t>/</a:t>
                      </a:r>
                      <a:r>
                        <a:rPr lang="en-US" b="1" dirty="0" err="1" smtClean="0">
                          <a:solidFill>
                            <a:schemeClr val="tx1"/>
                          </a:solidFill>
                        </a:rPr>
                        <a:t>derajad</a:t>
                      </a:r>
                      <a:endParaRPr lang="en-US" b="1" dirty="0">
                        <a:solidFill>
                          <a:schemeClr val="tx1"/>
                        </a:solidFill>
                      </a:endParaRPr>
                    </a:p>
                  </a:txBody>
                  <a:tcPr>
                    <a:solidFill>
                      <a:schemeClr val="bg2">
                        <a:lumMod val="75000"/>
                      </a:schemeClr>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762000"/>
            <a:ext cx="8077200" cy="57150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1"/>
          <p:cNvSpPr txBox="1">
            <a:spLocks/>
          </p:cNvSpPr>
          <p:nvPr/>
        </p:nvSpPr>
        <p:spPr bwMode="auto">
          <a:xfrm>
            <a:off x="457200" y="762000"/>
            <a:ext cx="762000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j-lt"/>
                <a:ea typeface="+mj-ea"/>
                <a:cs typeface="+mj-cs"/>
              </a:rPr>
              <a:t>PERPINDAHAN PANAS </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RADIASI</a:t>
            </a:r>
            <a:endParaRPr kumimoji="0" lang="id-ID"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Content Placeholder 20"/>
          <p:cNvSpPr>
            <a:spLocks noGrp="1"/>
          </p:cNvSpPr>
          <p:nvPr>
            <p:ph idx="1"/>
          </p:nvPr>
        </p:nvSpPr>
        <p:spPr/>
        <p:txBody>
          <a:bodyPr/>
          <a:lstStyle/>
          <a:p>
            <a:endParaRPr lang="en-US" dirty="0"/>
          </a:p>
        </p:txBody>
      </p:sp>
      <p:pic>
        <p:nvPicPr>
          <p:cNvPr id="22" name="Picture 2" descr="GBR174"/>
          <p:cNvPicPr>
            <a:picLocks noChangeAspect="1" noChangeArrowheads="1"/>
          </p:cNvPicPr>
          <p:nvPr/>
        </p:nvPicPr>
        <p:blipFill>
          <a:blip r:embed="rId9" cstate="print">
            <a:lum bright="-30000" contrast="30000"/>
          </a:blip>
          <a:srcRect t="5276"/>
          <a:stretch>
            <a:fillRect/>
          </a:stretch>
        </p:blipFill>
        <p:spPr bwMode="auto">
          <a:xfrm>
            <a:off x="381000" y="1219200"/>
            <a:ext cx="4843077" cy="3352800"/>
          </a:xfrm>
          <a:prstGeom prst="rect">
            <a:avLst/>
          </a:prstGeom>
          <a:noFill/>
          <a:ln w="9525">
            <a:noFill/>
            <a:miter lim="800000"/>
            <a:headEnd/>
            <a:tailEnd/>
          </a:ln>
        </p:spPr>
      </p:pic>
      <p:pic>
        <p:nvPicPr>
          <p:cNvPr id="25" name="Content Placeholder 4" descr="SPEKTRUM PANJANG GELOMBANG.gif"/>
          <p:cNvPicPr>
            <a:picLocks noChangeAspect="1"/>
          </p:cNvPicPr>
          <p:nvPr/>
        </p:nvPicPr>
        <p:blipFill>
          <a:blip r:embed="rId10" cstate="print"/>
          <a:srcRect/>
          <a:stretch>
            <a:fillRect/>
          </a:stretch>
        </p:blipFill>
        <p:spPr bwMode="auto">
          <a:xfrm>
            <a:off x="4648200" y="1600200"/>
            <a:ext cx="3651250" cy="2285625"/>
          </a:xfrm>
          <a:prstGeom prst="rect">
            <a:avLst/>
          </a:prstGeom>
          <a:noFill/>
          <a:ln w="9525">
            <a:noFill/>
            <a:miter lim="800000"/>
            <a:headEnd/>
            <a:tailEnd/>
          </a:ln>
        </p:spPr>
      </p:pic>
      <p:sp>
        <p:nvSpPr>
          <p:cNvPr id="26" name="Rectangle 25"/>
          <p:cNvSpPr/>
          <p:nvPr/>
        </p:nvSpPr>
        <p:spPr>
          <a:xfrm>
            <a:off x="457200" y="4572000"/>
            <a:ext cx="7696200" cy="1569660"/>
          </a:xfrm>
          <a:prstGeom prst="rect">
            <a:avLst/>
          </a:prstGeom>
        </p:spPr>
        <p:txBody>
          <a:bodyPr wrap="square">
            <a:spAutoFit/>
          </a:bodyPr>
          <a:lstStyle/>
          <a:p>
            <a:pPr marL="0" indent="0" algn="just">
              <a:buFont typeface="Wingdings 2" pitchFamily="18" charset="2"/>
              <a:buNone/>
            </a:pPr>
            <a:r>
              <a:rPr lang="id-ID" sz="2400" dirty="0" smtClean="0"/>
              <a:t>Pada temperatur 300</a:t>
            </a:r>
            <a:r>
              <a:rPr lang="id-ID" sz="2400" baseline="30000" dirty="0" smtClean="0"/>
              <a:t>0</a:t>
            </a:r>
            <a:r>
              <a:rPr lang="id-ID" sz="2400" dirty="0" smtClean="0"/>
              <a:t> C, radiasi terkuat dihasilkan oleh gelombang dengan panjang gelombang 5 x 10</a:t>
            </a:r>
            <a:r>
              <a:rPr lang="id-ID" sz="2400" baseline="30000" dirty="0" smtClean="0"/>
              <a:t>-4</a:t>
            </a:r>
            <a:r>
              <a:rPr lang="id-ID" sz="2400" dirty="0" smtClean="0"/>
              <a:t> cm, untuk panjang gelombang yang lebih besar atau lebih kecil dari harga tersebut energi radiannya menurun.</a:t>
            </a: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762000"/>
            <a:ext cx="8077200" cy="60960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6"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1"/>
          <p:cNvSpPr txBox="1">
            <a:spLocks/>
          </p:cNvSpPr>
          <p:nvPr/>
        </p:nvSpPr>
        <p:spPr bwMode="auto">
          <a:xfrm>
            <a:off x="457200" y="685800"/>
            <a:ext cx="762000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j-lt"/>
                <a:ea typeface="+mj-ea"/>
                <a:cs typeface="+mj-cs"/>
              </a:rPr>
              <a:t>PERPINDAHAN PANAS </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RADIASI</a:t>
            </a:r>
            <a:endParaRPr kumimoji="0" lang="id-ID"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Content Placeholder 20"/>
          <p:cNvSpPr>
            <a:spLocks noGrp="1"/>
          </p:cNvSpPr>
          <p:nvPr>
            <p:ph idx="1"/>
          </p:nvPr>
        </p:nvSpPr>
        <p:spPr>
          <a:xfrm>
            <a:off x="457200" y="1219200"/>
            <a:ext cx="7696200" cy="5562600"/>
          </a:xfrm>
        </p:spPr>
        <p:txBody>
          <a:bodyPr/>
          <a:lstStyle/>
          <a:p>
            <a:pPr marL="0" indent="0">
              <a:buNone/>
            </a:pPr>
            <a:r>
              <a:rPr lang="id-ID" sz="2400" dirty="0" smtClean="0"/>
              <a:t>Distribusi energi pada temperatur yang lebih tinggi, diberikan oleh gelombang dengan panjang gelombang yang lebih pendek.</a:t>
            </a:r>
            <a:endParaRPr lang="en-US" sz="2400" dirty="0" smtClean="0"/>
          </a:p>
          <a:p>
            <a:pPr marL="0" indent="0">
              <a:buNone/>
            </a:pPr>
            <a:r>
              <a:rPr lang="id-ID" sz="2400" dirty="0" smtClean="0"/>
              <a:t>Eksperimen pengukuran kelajuan emisi energi radian dari suatu permukaan benda telah dilakukan oleh John Tyndall (19820-1893), dan berdasar pada hasil eksperimen tersebut, Josef stefan (1835-1893), pada tahun 1879 menyimpulkan bahwa laju emisi tersebut dapat dinyatakan oleh hubungan, yang disebut sebagai Hukum Stefan.</a:t>
            </a:r>
          </a:p>
          <a:p>
            <a:pPr marL="0" indent="0">
              <a:buFont typeface="Wingdings 2" pitchFamily="18" charset="2"/>
              <a:buNone/>
              <a:defRPr/>
            </a:pPr>
            <a:r>
              <a:rPr lang="id-ID" sz="2400" dirty="0" smtClean="0"/>
              <a:t>dengan : R = emitansi radian (erg/cm</a:t>
            </a:r>
            <a:r>
              <a:rPr lang="id-ID" sz="2400" baseline="30000" dirty="0" smtClean="0"/>
              <a:t>2</a:t>
            </a:r>
            <a:r>
              <a:rPr lang="id-ID" sz="2400" dirty="0" smtClean="0"/>
              <a:t>, watt/m</a:t>
            </a:r>
            <a:r>
              <a:rPr lang="id-ID" sz="2400" baseline="30000" dirty="0" smtClean="0"/>
              <a:t>2</a:t>
            </a:r>
            <a:r>
              <a:rPr lang="id-ID" sz="2400" dirty="0" smtClean="0"/>
              <a:t>)</a:t>
            </a:r>
          </a:p>
          <a:p>
            <a:pPr marL="0" indent="0">
              <a:buFont typeface="Wingdings 2" pitchFamily="18" charset="2"/>
              <a:buNone/>
              <a:defRPr/>
            </a:pPr>
            <a:r>
              <a:rPr lang="id-ID" sz="2400" dirty="0" smtClean="0"/>
              <a:t>               </a:t>
            </a:r>
            <a:r>
              <a:rPr lang="el-GR" sz="2400" dirty="0" smtClean="0"/>
              <a:t>σ</a:t>
            </a:r>
            <a:r>
              <a:rPr lang="id-ID" sz="2400" dirty="0" smtClean="0"/>
              <a:t> = 5,6699 x 10</a:t>
            </a:r>
            <a:r>
              <a:rPr lang="id-ID" sz="2400" baseline="30000" dirty="0" smtClean="0"/>
              <a:t>-5</a:t>
            </a:r>
            <a:r>
              <a:rPr lang="id-ID" sz="2400" dirty="0" smtClean="0"/>
              <a:t> (cgs) = 5,6699 x10</a:t>
            </a:r>
            <a:r>
              <a:rPr lang="id-ID" sz="2400" baseline="30000" dirty="0" smtClean="0"/>
              <a:t>-8</a:t>
            </a:r>
            <a:r>
              <a:rPr lang="id-ID" sz="2400" dirty="0" smtClean="0"/>
              <a:t> (mks)</a:t>
            </a:r>
          </a:p>
          <a:p>
            <a:pPr marL="0" indent="0">
              <a:buFont typeface="Wingdings 2" pitchFamily="18" charset="2"/>
              <a:buNone/>
              <a:defRPr/>
            </a:pPr>
            <a:r>
              <a:rPr lang="id-ID" sz="2400" dirty="0" smtClean="0"/>
              <a:t>               T = suhu mutlak (K)</a:t>
            </a:r>
          </a:p>
          <a:p>
            <a:pPr marL="1435100" indent="-1435100">
              <a:buFont typeface="Wingdings 2" pitchFamily="18" charset="2"/>
              <a:buNone/>
              <a:defRPr/>
            </a:pPr>
            <a:r>
              <a:rPr lang="id-ID" sz="2400" dirty="0" smtClean="0"/>
              <a:t>               e = daya pancar permukaan, 0 &lt; e &lt; 1, tergantung pada kekasaran permukaan.</a:t>
            </a:r>
          </a:p>
          <a:p>
            <a:pPr>
              <a:buNone/>
            </a:pPr>
            <a:endParaRPr lang="en-US" sz="2400" dirty="0"/>
          </a:p>
        </p:txBody>
      </p:sp>
      <p:sp>
        <p:nvSpPr>
          <p:cNvPr id="24" name="Rectangle 23"/>
          <p:cNvSpPr/>
          <p:nvPr/>
        </p:nvSpPr>
        <p:spPr>
          <a:xfrm>
            <a:off x="5181600" y="4343400"/>
            <a:ext cx="1754839" cy="461665"/>
          </a:xfrm>
          <a:prstGeom prst="rect">
            <a:avLst/>
          </a:prstGeom>
        </p:spPr>
        <p:txBody>
          <a:bodyPr wrap="none">
            <a:spAutoFit/>
          </a:bodyPr>
          <a:lstStyle/>
          <a:p>
            <a:r>
              <a:rPr lang="id-ID" sz="2400" dirty="0" smtClean="0"/>
              <a:t> R = e </a:t>
            </a:r>
            <a:r>
              <a:rPr lang="el-GR" sz="2400" dirty="0" smtClean="0"/>
              <a:t>σ</a:t>
            </a:r>
            <a:r>
              <a:rPr lang="id-ID" sz="2400" dirty="0" smtClean="0"/>
              <a:t> T</a:t>
            </a:r>
            <a:r>
              <a:rPr lang="id-ID" sz="2400" baseline="30000" dirty="0" smtClean="0"/>
              <a:t>4</a:t>
            </a:r>
            <a:r>
              <a:rPr lang="id-ID" sz="2400" dirty="0" smtClean="0"/>
              <a:t> </a:t>
            </a:r>
            <a:endParaRPr lang="en-US" sz="2400" dirty="0"/>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762000"/>
            <a:ext cx="8077200" cy="60960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6"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1"/>
          <p:cNvSpPr txBox="1">
            <a:spLocks/>
          </p:cNvSpPr>
          <p:nvPr/>
        </p:nvSpPr>
        <p:spPr bwMode="auto">
          <a:xfrm>
            <a:off x="457200" y="685800"/>
            <a:ext cx="762000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j-lt"/>
                <a:ea typeface="+mj-ea"/>
                <a:cs typeface="+mj-cs"/>
              </a:rPr>
              <a:t>PERPINDAHAN PANAS </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RADIASI</a:t>
            </a:r>
            <a:endParaRPr kumimoji="0" lang="id-ID"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Content Placeholder 20"/>
          <p:cNvSpPr>
            <a:spLocks noGrp="1"/>
          </p:cNvSpPr>
          <p:nvPr>
            <p:ph idx="1"/>
          </p:nvPr>
        </p:nvSpPr>
        <p:spPr>
          <a:xfrm>
            <a:off x="457200" y="1219200"/>
            <a:ext cx="7696200" cy="2971800"/>
          </a:xfrm>
        </p:spPr>
        <p:txBody>
          <a:bodyPr/>
          <a:lstStyle/>
          <a:p>
            <a:pPr marL="0" indent="0">
              <a:buFont typeface="Wingdings 2" pitchFamily="18" charset="2"/>
              <a:buNone/>
            </a:pPr>
            <a:r>
              <a:rPr lang="id-ID" sz="2400" dirty="0" smtClean="0"/>
              <a:t>Jika benda yang mempunyai emisivitas e, betemperatur T</a:t>
            </a:r>
            <a:r>
              <a:rPr lang="id-ID" sz="2400" baseline="-25000" dirty="0" smtClean="0"/>
              <a:t>1</a:t>
            </a:r>
            <a:r>
              <a:rPr lang="id-ID" sz="2400" dirty="0" smtClean="0"/>
              <a:t> dan sekitarnya terdapat  dinding bertemperatur T</a:t>
            </a:r>
            <a:r>
              <a:rPr lang="id-ID" sz="2400" baseline="-25000" dirty="0" smtClean="0"/>
              <a:t>2</a:t>
            </a:r>
            <a:r>
              <a:rPr lang="id-ID" sz="2400" dirty="0" smtClean="0"/>
              <a:t> (T</a:t>
            </a:r>
            <a:r>
              <a:rPr lang="id-ID" sz="2400" baseline="-25000" dirty="0" smtClean="0"/>
              <a:t>1</a:t>
            </a:r>
            <a:r>
              <a:rPr lang="id-ID" sz="2400" dirty="0" smtClean="0"/>
              <a:t> &gt; T</a:t>
            </a:r>
            <a:r>
              <a:rPr lang="id-ID" sz="2400" baseline="-25000" dirty="0" smtClean="0"/>
              <a:t>2</a:t>
            </a:r>
            <a:r>
              <a:rPr lang="id-ID" sz="2400" dirty="0" smtClean="0"/>
              <a:t>) yang mengelilingnya, maka kerugian atau keuntungan neto energinya persatuan luas :</a:t>
            </a:r>
          </a:p>
          <a:p>
            <a:pPr marL="0" indent="0">
              <a:buFont typeface="Wingdings 2" pitchFamily="18" charset="2"/>
              <a:buNone/>
            </a:pPr>
            <a:r>
              <a:rPr lang="id-ID" sz="2400" dirty="0" smtClean="0"/>
              <a:t>             R</a:t>
            </a:r>
            <a:r>
              <a:rPr lang="id-ID" sz="2400" baseline="-25000" dirty="0" smtClean="0"/>
              <a:t>neto</a:t>
            </a:r>
            <a:r>
              <a:rPr lang="id-ID" sz="2400" dirty="0" smtClean="0"/>
              <a:t> = R</a:t>
            </a:r>
            <a:r>
              <a:rPr lang="id-ID" sz="2400" baseline="-25000" dirty="0" smtClean="0"/>
              <a:t>1</a:t>
            </a:r>
            <a:r>
              <a:rPr lang="id-ID" sz="2400" dirty="0" smtClean="0"/>
              <a:t> – R</a:t>
            </a:r>
            <a:r>
              <a:rPr lang="id-ID" sz="2400" baseline="-25000" dirty="0" smtClean="0"/>
              <a:t>2</a:t>
            </a:r>
            <a:r>
              <a:rPr lang="id-ID" sz="2400" dirty="0" smtClean="0"/>
              <a:t> = e σ T</a:t>
            </a:r>
            <a:r>
              <a:rPr lang="id-ID" sz="2400" baseline="-25000" dirty="0" smtClean="0"/>
              <a:t>1</a:t>
            </a:r>
            <a:r>
              <a:rPr lang="id-ID" sz="2400" baseline="30000" dirty="0" smtClean="0"/>
              <a:t>4</a:t>
            </a:r>
            <a:r>
              <a:rPr lang="id-ID" sz="2400" dirty="0" smtClean="0"/>
              <a:t>  - e σ T</a:t>
            </a:r>
            <a:r>
              <a:rPr lang="id-ID" sz="2400" baseline="-25000" dirty="0" smtClean="0"/>
              <a:t>2</a:t>
            </a:r>
            <a:r>
              <a:rPr lang="id-ID" sz="2400" baseline="30000" dirty="0" smtClean="0"/>
              <a:t>4</a:t>
            </a:r>
            <a:r>
              <a:rPr lang="id-ID" sz="2400" dirty="0" smtClean="0"/>
              <a:t>. = e σ (T</a:t>
            </a:r>
            <a:r>
              <a:rPr lang="id-ID" sz="2400" baseline="-25000" dirty="0" smtClean="0"/>
              <a:t>1</a:t>
            </a:r>
            <a:r>
              <a:rPr lang="id-ID" sz="2400" baseline="30000" dirty="0" smtClean="0"/>
              <a:t>4</a:t>
            </a:r>
            <a:r>
              <a:rPr lang="id-ID" sz="2400" dirty="0" smtClean="0"/>
              <a:t>  -  T</a:t>
            </a:r>
            <a:r>
              <a:rPr lang="id-ID" sz="2400" baseline="-25000" dirty="0" smtClean="0"/>
              <a:t>2</a:t>
            </a:r>
            <a:r>
              <a:rPr lang="id-ID" sz="2400" baseline="30000" dirty="0" smtClean="0"/>
              <a:t>4</a:t>
            </a:r>
            <a:r>
              <a:rPr lang="id-ID" sz="2400" dirty="0" smtClean="0"/>
              <a:t>).</a:t>
            </a:r>
          </a:p>
          <a:p>
            <a:pPr marL="0" indent="0">
              <a:buFont typeface="Wingdings 2" pitchFamily="18" charset="2"/>
              <a:buNone/>
            </a:pPr>
            <a:r>
              <a:rPr lang="id-ID" sz="2400" dirty="0" smtClean="0"/>
              <a:t> Jika T</a:t>
            </a:r>
            <a:r>
              <a:rPr lang="id-ID" sz="2400" baseline="-25000" dirty="0" smtClean="0"/>
              <a:t>1</a:t>
            </a:r>
            <a:r>
              <a:rPr lang="id-ID" sz="2400" dirty="0" smtClean="0"/>
              <a:t> &gt; T</a:t>
            </a:r>
            <a:r>
              <a:rPr lang="id-ID" sz="2400" baseline="-25000" dirty="0" smtClean="0"/>
              <a:t>2</a:t>
            </a:r>
            <a:r>
              <a:rPr lang="id-ID" sz="2400" dirty="0" smtClean="0"/>
              <a:t>, maka benda memancarkan energi sedangkan dinding menyerap energi, dan sebaliknya.</a:t>
            </a:r>
          </a:p>
          <a:p>
            <a:pPr>
              <a:buNone/>
            </a:pPr>
            <a:endParaRPr lang="en-US" sz="2400" dirty="0"/>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 Diagonal Corner Rectangle 54"/>
          <p:cNvSpPr/>
          <p:nvPr/>
        </p:nvSpPr>
        <p:spPr>
          <a:xfrm>
            <a:off x="152400" y="990600"/>
            <a:ext cx="8077200" cy="53340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38" name="Rectangle 5"/>
          <p:cNvSpPr>
            <a:spLocks noChangeArrowheads="1"/>
          </p:cNvSpPr>
          <p:nvPr/>
        </p:nvSpPr>
        <p:spPr bwMode="auto">
          <a:xfrm>
            <a:off x="282575" y="-558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 name="Rounded Rectangle 55">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57" name="Rounded Rectangle 56">
            <a:hlinkClick r:id="rId3" action="ppaction://hlinksldjump"/>
          </p:cNvPr>
          <p:cNvSpPr/>
          <p:nvPr/>
        </p:nvSpPr>
        <p:spPr>
          <a:xfrm>
            <a:off x="1524000" y="76200"/>
            <a:ext cx="1524000" cy="45720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59" name="Rounded Rectangle 58">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60" name="Rounded Rectangle 59"/>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63" name="Isosceles Triangle 62"/>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4" name="Isosceles Triangle 63"/>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66" name="Rounded Rectangle 65">
            <a:hlinkClick r:id="rId2" action="ppaction://hlinksldjump"/>
          </p:cNvPr>
          <p:cNvSpPr/>
          <p:nvPr/>
        </p:nvSpPr>
        <p:spPr>
          <a:xfrm>
            <a:off x="3048000" y="76200"/>
            <a:ext cx="1524000" cy="45720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58" name="Right Arrow 57">
            <a:hlinkClick r:id="rId4" action="ppaction://hlinksldjump"/>
          </p:cNvPr>
          <p:cNvSpPr/>
          <p:nvPr/>
        </p:nvSpPr>
        <p:spPr>
          <a:xfrm>
            <a:off x="4419600" y="6324600"/>
            <a:ext cx="533400" cy="5334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ight Arrow 60">
            <a:hlinkClick r:id="rId5" action="ppaction://hlinksldjump"/>
          </p:cNvPr>
          <p:cNvSpPr/>
          <p:nvPr/>
        </p:nvSpPr>
        <p:spPr>
          <a:xfrm rot="10800000">
            <a:off x="3733800" y="63246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4352" name="Picture 20" descr="http://png-3.findicons.com/files/icons/1742/ecqlipse_2/128/home.png">
            <a:hlinkClick r:id="rId6" action="ppaction://hlinksldjump"/>
          </p:cNvPr>
          <p:cNvPicPr>
            <a:picLocks noChangeAspect="1" noChangeArrowheads="1"/>
          </p:cNvPicPr>
          <p:nvPr/>
        </p:nvPicPr>
        <p:blipFill>
          <a:blip r:embed="rId7"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Rounded Rectangle 74">
            <a:hlinkClick r:id="rId5"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4354"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Content Placeholder 2"/>
          <p:cNvSpPr>
            <a:spLocks noGrp="1"/>
          </p:cNvSpPr>
          <p:nvPr>
            <p:ph idx="1"/>
          </p:nvPr>
        </p:nvSpPr>
        <p:spPr>
          <a:xfrm>
            <a:off x="304800" y="1219200"/>
            <a:ext cx="7772400" cy="4419600"/>
          </a:xfrm>
        </p:spPr>
        <p:txBody>
          <a:bodyPr/>
          <a:lstStyle/>
          <a:p>
            <a:pPr marL="0" indent="0">
              <a:buFont typeface="Wingdings 2" pitchFamily="18" charset="2"/>
              <a:buNone/>
            </a:pPr>
            <a:r>
              <a:rPr lang="id-ID" sz="2400" u="sng" dirty="0" smtClean="0"/>
              <a:t>Contoh Soal </a:t>
            </a:r>
            <a:r>
              <a:rPr lang="id-ID" sz="2400" dirty="0" smtClean="0"/>
              <a:t>: </a:t>
            </a:r>
            <a:endParaRPr lang="en-US" sz="2400" dirty="0" smtClean="0"/>
          </a:p>
          <a:p>
            <a:pPr marL="0" indent="0">
              <a:buFont typeface="Wingdings 2" pitchFamily="18" charset="2"/>
              <a:buNone/>
            </a:pPr>
            <a:r>
              <a:rPr lang="id-ID" sz="2400" dirty="0" smtClean="0"/>
              <a:t>Sebuah bola berjari-jari 10 cm, bertemperatur 1000 K, permukaannya mempunyai emisivitas 0,75. Bola tersebut berada di dalam ruang bertemperatur 300 K. Berapa energi radian yang harus diberikan tiap satuan luas agar bola temperaturnya tetap 1000 K.</a:t>
            </a:r>
          </a:p>
          <a:p>
            <a:pPr marL="0" indent="0">
              <a:buFont typeface="Wingdings 2" pitchFamily="18" charset="2"/>
              <a:buNone/>
            </a:pPr>
            <a:r>
              <a:rPr lang="id-ID" sz="2400" dirty="0" smtClean="0"/>
              <a:t>Penyelesaian :</a:t>
            </a:r>
          </a:p>
          <a:p>
            <a:pPr marL="0" indent="0">
              <a:buFont typeface="Wingdings 2" pitchFamily="18" charset="2"/>
              <a:buNone/>
            </a:pPr>
            <a:r>
              <a:rPr lang="en-US" sz="2400" dirty="0" smtClean="0"/>
              <a:t>     </a:t>
            </a:r>
            <a:r>
              <a:rPr lang="id-ID" sz="2400" dirty="0" smtClean="0"/>
              <a:t>R</a:t>
            </a:r>
            <a:r>
              <a:rPr lang="id-ID" sz="2400" baseline="-25000" dirty="0" smtClean="0"/>
              <a:t>neto</a:t>
            </a:r>
            <a:r>
              <a:rPr lang="id-ID" sz="2400" dirty="0" smtClean="0"/>
              <a:t> </a:t>
            </a:r>
            <a:r>
              <a:rPr lang="id-ID" sz="2400" dirty="0" smtClean="0"/>
              <a:t>= e σ (T</a:t>
            </a:r>
            <a:r>
              <a:rPr lang="id-ID" sz="2400" baseline="-25000" dirty="0" smtClean="0"/>
              <a:t>1</a:t>
            </a:r>
            <a:r>
              <a:rPr lang="id-ID" sz="2400" baseline="30000" dirty="0" smtClean="0"/>
              <a:t>4</a:t>
            </a:r>
            <a:r>
              <a:rPr lang="id-ID" sz="2400" dirty="0" smtClean="0"/>
              <a:t>  -  T</a:t>
            </a:r>
            <a:r>
              <a:rPr lang="id-ID" sz="2400" baseline="-25000" dirty="0" smtClean="0"/>
              <a:t>2</a:t>
            </a:r>
            <a:r>
              <a:rPr lang="id-ID" sz="2400" baseline="30000" dirty="0" smtClean="0"/>
              <a:t>4</a:t>
            </a:r>
            <a:r>
              <a:rPr lang="id-ID" sz="2400" dirty="0" smtClean="0"/>
              <a:t>) </a:t>
            </a:r>
            <a:endParaRPr lang="en-US" sz="2400" dirty="0" smtClean="0"/>
          </a:p>
          <a:p>
            <a:pPr marL="0" indent="0">
              <a:buFont typeface="Wingdings 2" pitchFamily="18" charset="2"/>
              <a:buNone/>
            </a:pPr>
            <a:r>
              <a:rPr lang="en-US" sz="2400" dirty="0" smtClean="0"/>
              <a:t>	</a:t>
            </a:r>
            <a:r>
              <a:rPr lang="id-ID" sz="2400" dirty="0" smtClean="0"/>
              <a:t>= </a:t>
            </a:r>
            <a:r>
              <a:rPr lang="id-ID" sz="2400" dirty="0" smtClean="0"/>
              <a:t>0,75 x 5,67 x 10</a:t>
            </a:r>
            <a:r>
              <a:rPr lang="id-ID" sz="2400" baseline="30000" dirty="0" smtClean="0"/>
              <a:t>-8</a:t>
            </a:r>
            <a:r>
              <a:rPr lang="id-ID" sz="2400" dirty="0" smtClean="0"/>
              <a:t> [(1000)</a:t>
            </a:r>
            <a:r>
              <a:rPr lang="id-ID" sz="2400" baseline="30000" dirty="0" smtClean="0"/>
              <a:t>4</a:t>
            </a:r>
            <a:r>
              <a:rPr lang="id-ID" sz="2400" dirty="0" smtClean="0"/>
              <a:t> - (300)</a:t>
            </a:r>
            <a:r>
              <a:rPr lang="id-ID" sz="2400" baseline="30000" dirty="0" smtClean="0"/>
              <a:t>4</a:t>
            </a:r>
            <a:r>
              <a:rPr lang="id-ID" sz="2400" dirty="0" smtClean="0"/>
              <a:t>]  </a:t>
            </a:r>
          </a:p>
          <a:p>
            <a:pPr marL="0" indent="0">
              <a:buFont typeface="Wingdings 2" pitchFamily="18" charset="2"/>
              <a:buNone/>
            </a:pPr>
            <a:r>
              <a:rPr lang="id-ID" sz="2400" dirty="0" smtClean="0"/>
              <a:t>         </a:t>
            </a:r>
            <a:r>
              <a:rPr lang="en-US" sz="2400" dirty="0" smtClean="0"/>
              <a:t>	</a:t>
            </a:r>
            <a:r>
              <a:rPr lang="id-ID" sz="2400" dirty="0" smtClean="0"/>
              <a:t>= </a:t>
            </a:r>
            <a:r>
              <a:rPr lang="id-ID" sz="2400" dirty="0" smtClean="0"/>
              <a:t>42,180 x 10</a:t>
            </a:r>
            <a:r>
              <a:rPr lang="id-ID" sz="2400" baseline="30000" dirty="0" smtClean="0"/>
              <a:t>3</a:t>
            </a:r>
            <a:r>
              <a:rPr lang="id-ID" sz="2400" dirty="0" smtClean="0"/>
              <a:t>  watt/m</a:t>
            </a:r>
            <a:r>
              <a:rPr lang="id-ID" sz="2400" baseline="30000" dirty="0" smtClean="0"/>
              <a:t>2</a:t>
            </a:r>
            <a:r>
              <a:rPr lang="id-ID" sz="2400" dirty="0" smtClean="0"/>
              <a:t> </a:t>
            </a:r>
          </a:p>
          <a:p>
            <a:pPr marL="457200" indent="-457200">
              <a:buClrTx/>
              <a:buFont typeface="Wingdings 2" pitchFamily="18" charset="2"/>
              <a:buNone/>
              <a:defRPr/>
            </a:pPr>
            <a:endParaRPr lang="id-ID" sz="2400"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p:cNvPr>
          <p:cNvSpPr/>
          <p:nvPr/>
        </p:nvSpPr>
        <p:spPr>
          <a:xfrm>
            <a:off x="4572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16" name="Rounded Rectangle 15">
            <a:hlinkClick r:id="rId3" action="ppaction://hlinksldjump"/>
          </p:cNvPr>
          <p:cNvSpPr/>
          <p:nvPr/>
        </p:nvSpPr>
        <p:spPr>
          <a:xfrm>
            <a:off x="1524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2" name="Rounded Rectangle 21">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3" name="Rounded Rectangle 22"/>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4572000" y="76199"/>
            <a:ext cx="1492776" cy="381001"/>
            <a:chOff x="0" y="76200"/>
            <a:chExt cx="1876718" cy="457201"/>
          </a:xfrm>
          <a:solidFill>
            <a:schemeClr val="bg2">
              <a:lumMod val="75000"/>
            </a:schemeClr>
          </a:solidFill>
        </p:grpSpPr>
        <p:sp>
          <p:nvSpPr>
            <p:cNvPr id="26" name="Isosceles Triangle 25"/>
            <p:cNvSpPr/>
            <p:nvPr/>
          </p:nvSpPr>
          <p:spPr>
            <a:xfrm rot="16200000">
              <a:off x="1571947" y="228629"/>
              <a:ext cx="457200" cy="15234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7" name="Isosceles Triangle 26"/>
            <p:cNvSpPr/>
            <p:nvPr/>
          </p:nvSpPr>
          <p:spPr>
            <a:xfrm rot="5400000">
              <a:off x="-152429" y="228629"/>
              <a:ext cx="457200" cy="152342"/>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sp>
        <p:nvSpPr>
          <p:cNvPr id="29" name="Rounded Rectangle 28">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18" name="Round Diagonal Corner Rectangle 17"/>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Ringkasan</a:t>
            </a:r>
            <a:endParaRPr lang="id-ID" dirty="0">
              <a:solidFill>
                <a:schemeClr val="bg1"/>
              </a:solidFill>
            </a:endParaRPr>
          </a:p>
        </p:txBody>
      </p:sp>
      <p:pic>
        <p:nvPicPr>
          <p:cNvPr id="15371" name="Picture 20" descr="http://png-3.findicons.com/files/icons/1742/ecqlipse_2/128/home.png">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Rounded Rectangle 31">
            <a:hlinkClick r:id="rId6"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5373" name="Picture 12" descr="http://4.bp.blogspot.com/-VPLqur-gw3A/T1MynDDoE0I/AAAAAAAAAuw/4EWYbA084hY/s1600/lambang-it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Content Placeholder 18"/>
          <p:cNvSpPr>
            <a:spLocks noGrp="1"/>
          </p:cNvSpPr>
          <p:nvPr>
            <p:ph idx="1"/>
          </p:nvPr>
        </p:nvSpPr>
        <p:spPr>
          <a:xfrm>
            <a:off x="381000" y="1066800"/>
            <a:ext cx="7772400" cy="5105400"/>
          </a:xfrm>
        </p:spPr>
        <p:txBody>
          <a:bodyPr/>
          <a:lstStyle/>
          <a:p>
            <a:pPr marL="339725" indent="-339725">
              <a:buNone/>
            </a:pPr>
            <a:r>
              <a:rPr lang="en-US" sz="2400" dirty="0" smtClean="0">
                <a:latin typeface="Franklin Gothic Book" pitchFamily="34" charset="0"/>
              </a:rPr>
              <a:t>RINGKASAN</a:t>
            </a:r>
          </a:p>
          <a:p>
            <a:pPr marL="339725" indent="-339725"/>
            <a:r>
              <a:rPr lang="en-US" sz="2400" dirty="0" err="1" smtClean="0">
                <a:latin typeface="Franklin Gothic Book" pitchFamily="34" charset="0"/>
              </a:rPr>
              <a:t>Temperatur</a:t>
            </a:r>
            <a:r>
              <a:rPr lang="en-US" sz="2400" dirty="0" smtClean="0">
                <a:latin typeface="Franklin Gothic Book" pitchFamily="34" charset="0"/>
              </a:rPr>
              <a:t>  </a:t>
            </a:r>
            <a:r>
              <a:rPr lang="en-US" sz="2400" dirty="0" err="1" smtClean="0">
                <a:latin typeface="Franklin Gothic Book" pitchFamily="34" charset="0"/>
              </a:rPr>
              <a:t>atau</a:t>
            </a:r>
            <a:r>
              <a:rPr lang="en-US" sz="2400" dirty="0" smtClean="0">
                <a:latin typeface="Franklin Gothic Book" pitchFamily="34" charset="0"/>
              </a:rPr>
              <a:t>  </a:t>
            </a:r>
            <a:r>
              <a:rPr lang="en-US" sz="2400" dirty="0" err="1" smtClean="0">
                <a:latin typeface="Franklin Gothic Book" pitchFamily="34" charset="0"/>
              </a:rPr>
              <a:t>suhu</a:t>
            </a:r>
            <a:r>
              <a:rPr lang="en-US" sz="2400" dirty="0" smtClean="0">
                <a:latin typeface="Franklin Gothic Book" pitchFamily="34" charset="0"/>
              </a:rPr>
              <a:t>  </a:t>
            </a:r>
            <a:r>
              <a:rPr lang="en-US" sz="2400" dirty="0" err="1" smtClean="0">
                <a:latin typeface="Franklin Gothic Book" pitchFamily="34" charset="0"/>
              </a:rPr>
              <a:t>menentukan</a:t>
            </a:r>
            <a:r>
              <a:rPr lang="en-US" sz="2400" dirty="0" smtClean="0">
                <a:latin typeface="Franklin Gothic Book" pitchFamily="34" charset="0"/>
              </a:rPr>
              <a:t> </a:t>
            </a:r>
            <a:r>
              <a:rPr lang="en-US" sz="2400" dirty="0" err="1" smtClean="0">
                <a:latin typeface="Franklin Gothic Book" pitchFamily="34" charset="0"/>
              </a:rPr>
              <a:t>besar</a:t>
            </a:r>
            <a:r>
              <a:rPr lang="en-US" sz="2400" dirty="0" smtClean="0">
                <a:latin typeface="Franklin Gothic Book" pitchFamily="34" charset="0"/>
              </a:rPr>
              <a:t> </a:t>
            </a:r>
            <a:r>
              <a:rPr lang="en-US" sz="2400" dirty="0" err="1" smtClean="0">
                <a:latin typeface="Franklin Gothic Book" pitchFamily="34" charset="0"/>
              </a:rPr>
              <a:t>kecil</a:t>
            </a:r>
            <a:r>
              <a:rPr lang="en-US" sz="2400" dirty="0" smtClean="0">
                <a:latin typeface="Franklin Gothic Book" pitchFamily="34" charset="0"/>
              </a:rPr>
              <a:t> </a:t>
            </a:r>
            <a:r>
              <a:rPr lang="en-US" sz="2400" dirty="0" err="1" smtClean="0">
                <a:latin typeface="Franklin Gothic Book" pitchFamily="34" charset="0"/>
              </a:rPr>
              <a:t>ukuran</a:t>
            </a:r>
            <a:r>
              <a:rPr lang="en-US" sz="2400" dirty="0" smtClean="0">
                <a:latin typeface="Franklin Gothic Book" pitchFamily="34" charset="0"/>
              </a:rPr>
              <a:t> </a:t>
            </a:r>
            <a:r>
              <a:rPr lang="en-US" sz="2400" dirty="0" err="1" smtClean="0">
                <a:latin typeface="Franklin Gothic Book" pitchFamily="34" charset="0"/>
              </a:rPr>
              <a:t>panas</a:t>
            </a:r>
            <a:r>
              <a:rPr lang="en-US" sz="2400" dirty="0" smtClean="0">
                <a:latin typeface="Franklin Gothic Book" pitchFamily="34" charset="0"/>
              </a:rPr>
              <a:t> </a:t>
            </a:r>
            <a:r>
              <a:rPr lang="en-US" sz="2400" dirty="0" err="1" smtClean="0">
                <a:latin typeface="Franklin Gothic Book" pitchFamily="34" charset="0"/>
              </a:rPr>
              <a:t>suatu</a:t>
            </a:r>
            <a:r>
              <a:rPr lang="en-US" sz="2400" dirty="0" smtClean="0">
                <a:latin typeface="Franklin Gothic Book" pitchFamily="34" charset="0"/>
              </a:rPr>
              <a:t> </a:t>
            </a:r>
            <a:r>
              <a:rPr lang="en-US" sz="2400" dirty="0" err="1" smtClean="0">
                <a:latin typeface="Franklin Gothic Book" pitchFamily="34" charset="0"/>
              </a:rPr>
              <a:t>benda</a:t>
            </a:r>
            <a:r>
              <a:rPr lang="en-US" sz="2400" dirty="0" smtClean="0">
                <a:latin typeface="Franklin Gothic Book" pitchFamily="34" charset="0"/>
              </a:rPr>
              <a:t> </a:t>
            </a:r>
            <a:r>
              <a:rPr lang="en-US" sz="2400" dirty="0" err="1" smtClean="0">
                <a:latin typeface="Franklin Gothic Book" pitchFamily="34" charset="0"/>
              </a:rPr>
              <a:t>secara</a:t>
            </a:r>
            <a:r>
              <a:rPr lang="en-US" sz="2400" dirty="0" smtClean="0">
                <a:latin typeface="Franklin Gothic Book" pitchFamily="34" charset="0"/>
              </a:rPr>
              <a:t> </a:t>
            </a:r>
            <a:r>
              <a:rPr lang="en-US" sz="2400" dirty="0" err="1" smtClean="0">
                <a:latin typeface="Franklin Gothic Book" pitchFamily="34" charset="0"/>
              </a:rPr>
              <a:t>relatif</a:t>
            </a:r>
            <a:r>
              <a:rPr lang="en-US" sz="2400" dirty="0" smtClean="0">
                <a:latin typeface="Franklin Gothic Book" pitchFamily="34" charset="0"/>
              </a:rPr>
              <a:t>.</a:t>
            </a:r>
          </a:p>
          <a:p>
            <a:pPr marL="339725" indent="-339725"/>
            <a:r>
              <a:rPr lang="en-US" sz="2400" dirty="0" err="1" smtClean="0"/>
              <a:t>zat</a:t>
            </a:r>
            <a:r>
              <a:rPr lang="en-US" sz="2400" dirty="0" smtClean="0"/>
              <a:t> </a:t>
            </a:r>
            <a:r>
              <a:rPr lang="en-US" sz="2400" dirty="0" err="1" smtClean="0"/>
              <a:t>pada</a:t>
            </a:r>
            <a:r>
              <a:rPr lang="en-US" sz="2400" dirty="0" smtClean="0"/>
              <a:t> </a:t>
            </a:r>
            <a:r>
              <a:rPr lang="en-US" sz="2400" dirty="0" err="1" smtClean="0"/>
              <a:t>umumnya</a:t>
            </a:r>
            <a:r>
              <a:rPr lang="en-US" sz="2400" dirty="0" smtClean="0"/>
              <a:t> </a:t>
            </a:r>
            <a:r>
              <a:rPr lang="en-US" sz="2400" dirty="0" err="1" smtClean="0"/>
              <a:t>akan</a:t>
            </a:r>
            <a:r>
              <a:rPr lang="en-US" sz="2400" dirty="0" smtClean="0"/>
              <a:t> </a:t>
            </a:r>
            <a:r>
              <a:rPr lang="en-US" sz="2400" dirty="0" err="1" smtClean="0"/>
              <a:t>mengalami</a:t>
            </a:r>
            <a:r>
              <a:rPr lang="en-US" sz="2400" dirty="0" smtClean="0"/>
              <a:t> </a:t>
            </a:r>
            <a:r>
              <a:rPr lang="en-US" sz="2400" dirty="0" err="1" smtClean="0"/>
              <a:t>perubahan</a:t>
            </a:r>
            <a:r>
              <a:rPr lang="en-US" sz="2400" dirty="0" smtClean="0"/>
              <a:t> </a:t>
            </a:r>
            <a:r>
              <a:rPr lang="en-US" sz="2400" dirty="0" err="1" smtClean="0"/>
              <a:t>dimensi</a:t>
            </a:r>
            <a:r>
              <a:rPr lang="en-US" sz="2400" dirty="0" smtClean="0"/>
              <a:t> (</a:t>
            </a:r>
            <a:r>
              <a:rPr lang="en-US" sz="2400" dirty="0" err="1" smtClean="0"/>
              <a:t>panjang</a:t>
            </a:r>
            <a:r>
              <a:rPr lang="en-US" sz="2400" dirty="0" smtClean="0"/>
              <a:t>, </a:t>
            </a:r>
            <a:r>
              <a:rPr lang="en-US" sz="2400" dirty="0" err="1" smtClean="0"/>
              <a:t>luas</a:t>
            </a:r>
            <a:r>
              <a:rPr lang="en-US" sz="2400" dirty="0" smtClean="0"/>
              <a:t>, volume) </a:t>
            </a:r>
            <a:r>
              <a:rPr lang="en-US" sz="2400" dirty="0" err="1" smtClean="0"/>
              <a:t>bila</a:t>
            </a:r>
            <a:r>
              <a:rPr lang="en-US" sz="2400" dirty="0" smtClean="0"/>
              <a:t> </a:t>
            </a:r>
            <a:r>
              <a:rPr lang="en-US" sz="2400" dirty="0" err="1" smtClean="0"/>
              <a:t>zat</a:t>
            </a:r>
            <a:r>
              <a:rPr lang="en-US" sz="2400" dirty="0" smtClean="0"/>
              <a:t> </a:t>
            </a:r>
            <a:r>
              <a:rPr lang="en-US" sz="2400" dirty="0" err="1" smtClean="0"/>
              <a:t>tersebut</a:t>
            </a:r>
            <a:r>
              <a:rPr lang="en-US" sz="2400" dirty="0" smtClean="0"/>
              <a:t> </a:t>
            </a:r>
            <a:r>
              <a:rPr lang="en-US" sz="2400" dirty="0" err="1" smtClean="0"/>
              <a:t>mengalami</a:t>
            </a:r>
            <a:r>
              <a:rPr lang="en-US" sz="2400" dirty="0" smtClean="0"/>
              <a:t> </a:t>
            </a:r>
            <a:r>
              <a:rPr lang="en-US" sz="2400" dirty="0" err="1" smtClean="0"/>
              <a:t>perubahan</a:t>
            </a:r>
            <a:r>
              <a:rPr lang="en-US" sz="2400" dirty="0" smtClean="0"/>
              <a:t> </a:t>
            </a:r>
            <a:r>
              <a:rPr lang="en-US" sz="2400" dirty="0" err="1" smtClean="0"/>
              <a:t>temperatur</a:t>
            </a:r>
            <a:r>
              <a:rPr lang="en-US" sz="2400" dirty="0" smtClean="0"/>
              <a:t>.</a:t>
            </a:r>
          </a:p>
          <a:p>
            <a:pPr marL="339725" indent="-339725"/>
            <a:r>
              <a:rPr lang="en-US" sz="2400" dirty="0" err="1" smtClean="0"/>
              <a:t>Jumlah</a:t>
            </a:r>
            <a:r>
              <a:rPr lang="en-US" sz="2400" dirty="0" smtClean="0"/>
              <a:t> </a:t>
            </a:r>
            <a:r>
              <a:rPr lang="en-US" sz="2400" dirty="0" err="1" smtClean="0"/>
              <a:t>panas</a:t>
            </a:r>
            <a:r>
              <a:rPr lang="en-US" sz="2400" dirty="0" smtClean="0"/>
              <a:t> yang </a:t>
            </a:r>
            <a:r>
              <a:rPr lang="en-US" sz="2400" dirty="0" err="1" smtClean="0"/>
              <a:t>diperlukan</a:t>
            </a:r>
            <a:r>
              <a:rPr lang="en-US" sz="2400" dirty="0" smtClean="0"/>
              <a:t> </a:t>
            </a:r>
            <a:r>
              <a:rPr lang="en-US" sz="2400" dirty="0" err="1" smtClean="0"/>
              <a:t>untuk</a:t>
            </a:r>
            <a:r>
              <a:rPr lang="en-US" sz="2400" dirty="0" smtClean="0"/>
              <a:t> </a:t>
            </a:r>
            <a:r>
              <a:rPr lang="en-US" sz="2400" dirty="0" err="1" smtClean="0"/>
              <a:t>menaikkan</a:t>
            </a:r>
            <a:r>
              <a:rPr lang="en-US" sz="2400" dirty="0" smtClean="0"/>
              <a:t> </a:t>
            </a:r>
            <a:r>
              <a:rPr lang="en-US" sz="2400" dirty="0" err="1" smtClean="0"/>
              <a:t>temperatur</a:t>
            </a:r>
            <a:r>
              <a:rPr lang="en-US" sz="2400" dirty="0" smtClean="0"/>
              <a:t> </a:t>
            </a:r>
            <a:r>
              <a:rPr lang="en-US" sz="2400" dirty="0" err="1" smtClean="0"/>
              <a:t>suatu</a:t>
            </a:r>
            <a:r>
              <a:rPr lang="en-US" sz="2400" dirty="0" smtClean="0"/>
              <a:t> </a:t>
            </a:r>
            <a:r>
              <a:rPr lang="en-US" sz="2400" dirty="0" err="1" smtClean="0"/>
              <a:t>benda</a:t>
            </a:r>
            <a:r>
              <a:rPr lang="en-US" sz="2400" dirty="0" smtClean="0"/>
              <a:t> </a:t>
            </a:r>
            <a:r>
              <a:rPr lang="en-US" sz="2400" dirty="0" err="1" smtClean="0"/>
              <a:t>dibagi</a:t>
            </a:r>
            <a:r>
              <a:rPr lang="en-US" sz="2400" dirty="0" smtClean="0"/>
              <a:t> </a:t>
            </a:r>
            <a:r>
              <a:rPr lang="en-US" sz="2400" dirty="0" err="1" smtClean="0"/>
              <a:t>dengan</a:t>
            </a:r>
            <a:r>
              <a:rPr lang="en-US" sz="2400" dirty="0" smtClean="0"/>
              <a:t> </a:t>
            </a:r>
            <a:r>
              <a:rPr lang="en-US" sz="2400" dirty="0" err="1" smtClean="0"/>
              <a:t>besar</a:t>
            </a:r>
            <a:r>
              <a:rPr lang="en-US" sz="2400" dirty="0" smtClean="0"/>
              <a:t> </a:t>
            </a:r>
            <a:r>
              <a:rPr lang="en-US" sz="2400" dirty="0" err="1" smtClean="0"/>
              <a:t>perubahan</a:t>
            </a:r>
            <a:r>
              <a:rPr lang="en-US" sz="2400" dirty="0" smtClean="0"/>
              <a:t> </a:t>
            </a:r>
            <a:r>
              <a:rPr lang="en-US" sz="2400" dirty="0" err="1" smtClean="0"/>
              <a:t>temperatur</a:t>
            </a:r>
            <a:r>
              <a:rPr lang="en-US" sz="2400" dirty="0" smtClean="0"/>
              <a:t> yang </a:t>
            </a:r>
            <a:r>
              <a:rPr lang="en-US" sz="2400" dirty="0" err="1" smtClean="0"/>
              <a:t>dicapai</a:t>
            </a:r>
            <a:r>
              <a:rPr lang="en-US" sz="2400" dirty="0" smtClean="0"/>
              <a:t> </a:t>
            </a:r>
            <a:r>
              <a:rPr lang="en-US" sz="2400" dirty="0" err="1" smtClean="0"/>
              <a:t>disebut</a:t>
            </a:r>
            <a:r>
              <a:rPr lang="en-US" sz="2400" dirty="0" smtClean="0"/>
              <a:t> </a:t>
            </a:r>
            <a:r>
              <a:rPr lang="en-US" sz="2400" dirty="0" err="1" smtClean="0"/>
              <a:t>kapasitas</a:t>
            </a:r>
            <a:r>
              <a:rPr lang="en-US" sz="2400" dirty="0" smtClean="0"/>
              <a:t> </a:t>
            </a:r>
            <a:r>
              <a:rPr lang="en-US" sz="2400" dirty="0" err="1" smtClean="0"/>
              <a:t>panas</a:t>
            </a:r>
            <a:r>
              <a:rPr lang="en-US" sz="2400" dirty="0" smtClean="0"/>
              <a:t>.</a:t>
            </a:r>
          </a:p>
          <a:p>
            <a:pPr eaLnBrk="1" hangingPunct="1"/>
            <a:r>
              <a:rPr lang="en-US" sz="2400" dirty="0" err="1" smtClean="0"/>
              <a:t>Panas</a:t>
            </a:r>
            <a:r>
              <a:rPr lang="en-US" sz="2400" dirty="0" smtClean="0"/>
              <a:t> </a:t>
            </a:r>
            <a:r>
              <a:rPr lang="en-US" sz="2400" dirty="0" err="1" smtClean="0"/>
              <a:t>dapat</a:t>
            </a:r>
            <a:r>
              <a:rPr lang="en-US" sz="2400" dirty="0" smtClean="0"/>
              <a:t> </a:t>
            </a:r>
            <a:r>
              <a:rPr lang="en-US" sz="2400" dirty="0" err="1" smtClean="0"/>
              <a:t>berpindah</a:t>
            </a:r>
            <a:r>
              <a:rPr lang="en-US" sz="2400" dirty="0" smtClean="0"/>
              <a:t> </a:t>
            </a:r>
            <a:r>
              <a:rPr lang="en-US" sz="2400" dirty="0" err="1" smtClean="0"/>
              <a:t>dengan</a:t>
            </a:r>
            <a:r>
              <a:rPr lang="en-US" sz="2400" dirty="0" smtClean="0"/>
              <a:t> </a:t>
            </a:r>
            <a:r>
              <a:rPr lang="en-US" sz="2400" dirty="0" err="1" smtClean="0"/>
              <a:t>tiga</a:t>
            </a:r>
            <a:r>
              <a:rPr lang="en-US" sz="2400" dirty="0" smtClean="0"/>
              <a:t> </a:t>
            </a:r>
            <a:r>
              <a:rPr lang="en-US" sz="2400" dirty="0" err="1" smtClean="0"/>
              <a:t>cara</a:t>
            </a:r>
            <a:r>
              <a:rPr lang="en-US" sz="2400" dirty="0" smtClean="0"/>
              <a:t>, </a:t>
            </a:r>
            <a:r>
              <a:rPr lang="en-US" sz="2400" dirty="0" err="1" smtClean="0"/>
              <a:t>yaitu</a:t>
            </a:r>
            <a:r>
              <a:rPr lang="en-US" sz="2400" dirty="0" smtClean="0"/>
              <a:t> </a:t>
            </a:r>
            <a:r>
              <a:rPr lang="en-US" sz="2400" dirty="0" err="1" smtClean="0"/>
              <a:t>Perpindahan</a:t>
            </a:r>
            <a:r>
              <a:rPr lang="en-US" sz="2400" dirty="0" smtClean="0"/>
              <a:t> </a:t>
            </a:r>
            <a:r>
              <a:rPr lang="en-US" sz="2400" dirty="0" err="1" smtClean="0"/>
              <a:t>panas</a:t>
            </a:r>
            <a:r>
              <a:rPr lang="en-US" sz="2400" dirty="0" smtClean="0"/>
              <a:t> </a:t>
            </a:r>
            <a:r>
              <a:rPr lang="en-US" sz="2400" dirty="0" err="1" smtClean="0"/>
              <a:t>konduksi</a:t>
            </a:r>
            <a:r>
              <a:rPr lang="en-US" sz="2400" dirty="0" smtClean="0"/>
              <a:t>, </a:t>
            </a:r>
            <a:r>
              <a:rPr lang="en-US" sz="2400" dirty="0" err="1" smtClean="0"/>
              <a:t>Perpindahan</a:t>
            </a:r>
            <a:r>
              <a:rPr lang="en-US" sz="2400" dirty="0" smtClean="0"/>
              <a:t> </a:t>
            </a:r>
            <a:r>
              <a:rPr lang="en-US" sz="2400" dirty="0" err="1" smtClean="0"/>
              <a:t>panas</a:t>
            </a:r>
            <a:r>
              <a:rPr lang="en-US" sz="2400" dirty="0" smtClean="0"/>
              <a:t> </a:t>
            </a:r>
            <a:r>
              <a:rPr lang="en-US" sz="2400" dirty="0" err="1" smtClean="0"/>
              <a:t>koveksi</a:t>
            </a:r>
            <a:r>
              <a:rPr lang="en-US" sz="2400" dirty="0" smtClean="0"/>
              <a:t>, </a:t>
            </a:r>
            <a:r>
              <a:rPr lang="en-US" sz="2400" dirty="0" err="1" smtClean="0"/>
              <a:t>dan</a:t>
            </a:r>
            <a:r>
              <a:rPr lang="en-US" sz="2400" dirty="0" smtClean="0"/>
              <a:t> </a:t>
            </a:r>
            <a:r>
              <a:rPr lang="en-US" sz="2400" dirty="0" err="1" smtClean="0"/>
              <a:t>Perpindahan</a:t>
            </a:r>
            <a:r>
              <a:rPr lang="en-US" sz="2400" dirty="0" smtClean="0"/>
              <a:t> </a:t>
            </a:r>
            <a:r>
              <a:rPr lang="en-US" sz="2400" dirty="0" err="1" smtClean="0"/>
              <a:t>panas</a:t>
            </a:r>
            <a:r>
              <a:rPr lang="en-US" sz="2400" dirty="0" smtClean="0"/>
              <a:t> </a:t>
            </a:r>
            <a:r>
              <a:rPr lang="en-US" sz="2400" dirty="0" err="1" smtClean="0"/>
              <a:t>radiasi</a:t>
            </a:r>
            <a:endParaRPr lang="en-US" sz="2400" dirty="0" smtClean="0"/>
          </a:p>
          <a:p>
            <a:pPr marL="114300" indent="-114300"/>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p:cNvPr>
          <p:cNvSpPr/>
          <p:nvPr/>
        </p:nvSpPr>
        <p:spPr>
          <a:xfrm>
            <a:off x="4572000" y="76200"/>
            <a:ext cx="1524000" cy="4572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err="1">
                <a:solidFill>
                  <a:prstClr val="white"/>
                </a:solidFill>
                <a:latin typeface="Century Gothic" pitchFamily="34" charset="0"/>
                <a:cs typeface="Arial" pitchFamily="34" charset="0"/>
              </a:rPr>
              <a:t>Ringkasan</a:t>
            </a:r>
          </a:p>
        </p:txBody>
      </p:sp>
      <p:sp>
        <p:nvSpPr>
          <p:cNvPr id="16" name="Rounded Rectangle 15">
            <a:hlinkClick r:id="rId3" action="ppaction://hlinksldjump"/>
          </p:cNvPr>
          <p:cNvSpPr/>
          <p:nvPr/>
        </p:nvSpPr>
        <p:spPr>
          <a:xfrm>
            <a:off x="1524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prstClr val="white"/>
                </a:solidFill>
                <a:latin typeface="Century Gothic" pitchFamily="34" charset="0"/>
                <a:cs typeface="Arial" pitchFamily="34" charset="0"/>
              </a:rPr>
              <a:t>Materi</a:t>
            </a:r>
          </a:p>
        </p:txBody>
      </p:sp>
      <p:sp>
        <p:nvSpPr>
          <p:cNvPr id="22" name="Rounded Rectangle 21">
            <a:hlinkClick r:id="rId2" action="ppaction://hlinksldjump"/>
          </p:cNvPr>
          <p:cNvSpPr/>
          <p:nvPr/>
        </p:nvSpPr>
        <p:spPr>
          <a:xfrm>
            <a:off x="6096000" y="76200"/>
            <a:ext cx="1524000" cy="457200"/>
          </a:xfrm>
          <a:prstGeom prst="roundRect">
            <a:avLst/>
          </a:prstGeom>
          <a:ln/>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b="1" dirty="0" err="1">
                <a:solidFill>
                  <a:prstClr val="white"/>
                </a:solidFill>
                <a:latin typeface="Century Gothic" pitchFamily="34" charset="0"/>
                <a:cs typeface="Arial" pitchFamily="34" charset="0"/>
              </a:rPr>
              <a:t>Latihan</a:t>
            </a:r>
          </a:p>
        </p:txBody>
      </p:sp>
      <p:sp>
        <p:nvSpPr>
          <p:cNvPr id="23" name="Rounded Rectangle 22"/>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prstClr val="white"/>
                </a:solidFill>
                <a:latin typeface="Century Gothic" pitchFamily="34" charset="0"/>
                <a:cs typeface="Arial" pitchFamily="34" charset="0"/>
              </a:rPr>
              <a:t>Pengantar</a:t>
            </a:r>
          </a:p>
        </p:txBody>
      </p:sp>
      <p:grpSp>
        <p:nvGrpSpPr>
          <p:cNvPr id="2" name="Group 9"/>
          <p:cNvGrpSpPr>
            <a:grpSpLocks/>
          </p:cNvGrpSpPr>
          <p:nvPr/>
        </p:nvGrpSpPr>
        <p:grpSpPr bwMode="auto">
          <a:xfrm>
            <a:off x="4572000" y="76199"/>
            <a:ext cx="1492776" cy="381001"/>
            <a:chOff x="0" y="76200"/>
            <a:chExt cx="1876718" cy="457201"/>
          </a:xfrm>
          <a:solidFill>
            <a:schemeClr val="bg2">
              <a:lumMod val="75000"/>
            </a:schemeClr>
          </a:solidFill>
        </p:grpSpPr>
        <p:sp>
          <p:nvSpPr>
            <p:cNvPr id="26" name="Isosceles Triangle 25"/>
            <p:cNvSpPr/>
            <p:nvPr/>
          </p:nvSpPr>
          <p:spPr>
            <a:xfrm rot="16200000">
              <a:off x="1571947" y="228629"/>
              <a:ext cx="457200" cy="15234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 name="Isosceles Triangle 26"/>
            <p:cNvSpPr/>
            <p:nvPr/>
          </p:nvSpPr>
          <p:spPr>
            <a:xfrm rot="5400000">
              <a:off x="-152429" y="228629"/>
              <a:ext cx="457200" cy="152342"/>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29" name="Rounded Rectangle 28">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prstClr val="white"/>
                </a:solidFill>
                <a:latin typeface="Century Gothic" pitchFamily="34" charset="0"/>
                <a:cs typeface="Arial" pitchFamily="34" charset="0"/>
              </a:rPr>
              <a:t>Contoh</a:t>
            </a:r>
            <a:r>
              <a:rPr lang="en-US" sz="1600" b="1" dirty="0">
                <a:solidFill>
                  <a:prstClr val="white"/>
                </a:solidFill>
                <a:latin typeface="Century Gothic" pitchFamily="34" charset="0"/>
                <a:cs typeface="Arial" pitchFamily="34" charset="0"/>
              </a:rPr>
              <a:t> </a:t>
            </a:r>
            <a:r>
              <a:rPr lang="en-US" sz="1600" b="1" dirty="0" err="1">
                <a:solidFill>
                  <a:prstClr val="white"/>
                </a:solidFill>
                <a:latin typeface="Century Gothic" pitchFamily="34" charset="0"/>
                <a:cs typeface="Arial" pitchFamily="34" charset="0"/>
              </a:rPr>
              <a:t>Soal</a:t>
            </a:r>
          </a:p>
        </p:txBody>
      </p:sp>
      <p:sp>
        <p:nvSpPr>
          <p:cNvPr id="18" name="Round Diagonal Corner Rectangle 17"/>
          <p:cNvSpPr/>
          <p:nvPr/>
        </p:nvSpPr>
        <p:spPr>
          <a:xfrm>
            <a:off x="108600" y="773425"/>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342900" indent="-342900" algn="ctr"/>
            <a:r>
              <a:rPr lang="en-US" dirty="0" smtClean="0">
                <a:solidFill>
                  <a:schemeClr val="tx1"/>
                </a:solidFill>
              </a:rPr>
              <a:t>SOAL  LATIHAN</a:t>
            </a:r>
          </a:p>
          <a:p>
            <a:pPr marL="342900" indent="-342900" algn="just">
              <a:buFont typeface="+mj-lt"/>
              <a:buAutoNum type="arabicPeriod"/>
            </a:pPr>
            <a:r>
              <a:rPr lang="en-US" dirty="0" err="1" smtClean="0">
                <a:solidFill>
                  <a:schemeClr val="tx1"/>
                </a:solidFill>
              </a:rPr>
              <a:t>Pada</a:t>
            </a:r>
            <a:r>
              <a:rPr lang="en-US" dirty="0" smtClean="0">
                <a:solidFill>
                  <a:schemeClr val="tx1"/>
                </a:solidFill>
              </a:rPr>
              <a:t> </a:t>
            </a:r>
            <a:r>
              <a:rPr lang="en-US" dirty="0" err="1" smtClean="0">
                <a:solidFill>
                  <a:schemeClr val="tx1"/>
                </a:solidFill>
              </a:rPr>
              <a:t>suhu</a:t>
            </a:r>
            <a:r>
              <a:rPr lang="en-US" dirty="0" smtClean="0">
                <a:solidFill>
                  <a:schemeClr val="tx1"/>
                </a:solidFill>
              </a:rPr>
              <a:t> </a:t>
            </a:r>
            <a:r>
              <a:rPr lang="en-US" dirty="0" err="1" smtClean="0">
                <a:solidFill>
                  <a:schemeClr val="tx1"/>
                </a:solidFill>
              </a:rPr>
              <a:t>berapa</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skala</a:t>
            </a:r>
            <a:r>
              <a:rPr lang="en-US" dirty="0" smtClean="0">
                <a:solidFill>
                  <a:schemeClr val="tx1"/>
                </a:solidFill>
              </a:rPr>
              <a:t> Fahrenheit </a:t>
            </a:r>
            <a:r>
              <a:rPr lang="en-US" dirty="0" err="1" smtClean="0">
                <a:solidFill>
                  <a:schemeClr val="tx1"/>
                </a:solidFill>
              </a:rPr>
              <a:t>terbaca</a:t>
            </a:r>
            <a:r>
              <a:rPr lang="en-US" dirty="0" smtClean="0">
                <a:solidFill>
                  <a:schemeClr val="tx1"/>
                </a:solidFill>
              </a:rPr>
              <a:t> </a:t>
            </a:r>
            <a:r>
              <a:rPr lang="en-US" dirty="0" err="1" smtClean="0">
                <a:solidFill>
                  <a:schemeClr val="tx1"/>
                </a:solidFill>
              </a:rPr>
              <a:t>sama</a:t>
            </a:r>
            <a:r>
              <a:rPr lang="en-US" dirty="0" smtClean="0">
                <a:solidFill>
                  <a:schemeClr val="tx1"/>
                </a:solidFill>
              </a:rPr>
              <a:t> </a:t>
            </a:r>
            <a:r>
              <a:rPr lang="en-US" dirty="0" err="1" smtClean="0">
                <a:solidFill>
                  <a:schemeClr val="tx1"/>
                </a:solidFill>
              </a:rPr>
              <a:t>dengan</a:t>
            </a:r>
            <a:r>
              <a:rPr lang="en-US" dirty="0" smtClean="0">
                <a:solidFill>
                  <a:schemeClr val="tx1"/>
                </a:solidFill>
              </a:rPr>
              <a:t> a) </a:t>
            </a:r>
            <a:r>
              <a:rPr lang="en-US" dirty="0" err="1" smtClean="0">
                <a:solidFill>
                  <a:schemeClr val="tx1"/>
                </a:solidFill>
              </a:rPr>
              <a:t>dua</a:t>
            </a:r>
            <a:r>
              <a:rPr lang="en-US" dirty="0" smtClean="0">
                <a:solidFill>
                  <a:schemeClr val="tx1"/>
                </a:solidFill>
              </a:rPr>
              <a:t> kali </a:t>
            </a:r>
            <a:r>
              <a:rPr lang="en-US" dirty="0" err="1" smtClean="0">
                <a:solidFill>
                  <a:schemeClr val="tx1"/>
                </a:solidFill>
              </a:rPr>
              <a:t>skala</a:t>
            </a:r>
            <a:r>
              <a:rPr lang="en-US" dirty="0" smtClean="0">
                <a:solidFill>
                  <a:schemeClr val="tx1"/>
                </a:solidFill>
              </a:rPr>
              <a:t> Celsius, b) </a:t>
            </a:r>
            <a:r>
              <a:rPr lang="en-US" dirty="0" err="1" smtClean="0">
                <a:solidFill>
                  <a:schemeClr val="tx1"/>
                </a:solidFill>
              </a:rPr>
              <a:t>setengah</a:t>
            </a:r>
            <a:r>
              <a:rPr lang="en-US" dirty="0" smtClean="0">
                <a:solidFill>
                  <a:schemeClr val="tx1"/>
                </a:solidFill>
              </a:rPr>
              <a:t> </a:t>
            </a:r>
            <a:r>
              <a:rPr lang="en-US" dirty="0" err="1" smtClean="0">
                <a:solidFill>
                  <a:schemeClr val="tx1"/>
                </a:solidFill>
              </a:rPr>
              <a:t>skala</a:t>
            </a:r>
            <a:r>
              <a:rPr lang="en-US" dirty="0" smtClean="0">
                <a:solidFill>
                  <a:schemeClr val="tx1"/>
                </a:solidFill>
              </a:rPr>
              <a:t> </a:t>
            </a:r>
            <a:r>
              <a:rPr lang="en-US" dirty="0" err="1" smtClean="0">
                <a:solidFill>
                  <a:schemeClr val="tx1"/>
                </a:solidFill>
              </a:rPr>
              <a:t>Celsius.P</a:t>
            </a:r>
            <a:endParaRPr lang="en-US" dirty="0" smtClean="0">
              <a:solidFill>
                <a:schemeClr val="tx1"/>
              </a:solidFill>
            </a:endParaRPr>
          </a:p>
          <a:p>
            <a:pPr marL="342900" indent="-342900" algn="just">
              <a:buFont typeface="+mj-lt"/>
              <a:buAutoNum type="arabicPeriod"/>
            </a:pPr>
            <a:r>
              <a:rPr lang="en-US" dirty="0" err="1" smtClean="0">
                <a:solidFill>
                  <a:schemeClr val="tx1"/>
                </a:solidFill>
              </a:rPr>
              <a:t>ada</a:t>
            </a:r>
            <a:r>
              <a:rPr lang="en-US" dirty="0" smtClean="0">
                <a:solidFill>
                  <a:schemeClr val="tx1"/>
                </a:solidFill>
              </a:rPr>
              <a:t> </a:t>
            </a:r>
            <a:r>
              <a:rPr lang="en-US" dirty="0" err="1" smtClean="0">
                <a:solidFill>
                  <a:schemeClr val="tx1"/>
                </a:solidFill>
              </a:rPr>
              <a:t>suhu</a:t>
            </a:r>
            <a:r>
              <a:rPr lang="en-US" dirty="0" smtClean="0">
                <a:solidFill>
                  <a:schemeClr val="tx1"/>
                </a:solidFill>
              </a:rPr>
              <a:t> 20°C , </a:t>
            </a:r>
            <a:r>
              <a:rPr lang="en-US" dirty="0" err="1" smtClean="0">
                <a:solidFill>
                  <a:schemeClr val="tx1"/>
                </a:solidFill>
              </a:rPr>
              <a:t>sebuah</a:t>
            </a:r>
            <a:r>
              <a:rPr lang="en-US" dirty="0" smtClean="0">
                <a:solidFill>
                  <a:schemeClr val="tx1"/>
                </a:solidFill>
              </a:rPr>
              <a:t> </a:t>
            </a:r>
            <a:r>
              <a:rPr lang="en-US" dirty="0" err="1" smtClean="0">
                <a:solidFill>
                  <a:schemeClr val="tx1"/>
                </a:solidFill>
              </a:rPr>
              <a:t>kubus</a:t>
            </a:r>
            <a:r>
              <a:rPr lang="en-US" dirty="0" smtClean="0">
                <a:solidFill>
                  <a:schemeClr val="tx1"/>
                </a:solidFill>
              </a:rPr>
              <a:t> </a:t>
            </a:r>
            <a:r>
              <a:rPr lang="en-US" dirty="0" err="1" smtClean="0">
                <a:solidFill>
                  <a:schemeClr val="tx1"/>
                </a:solidFill>
              </a:rPr>
              <a:t>bahan</a:t>
            </a:r>
            <a:r>
              <a:rPr lang="en-US" dirty="0" smtClean="0">
                <a:solidFill>
                  <a:schemeClr val="tx1"/>
                </a:solidFill>
              </a:rPr>
              <a:t> </a:t>
            </a:r>
            <a:r>
              <a:rPr lang="en-US" dirty="0" err="1" smtClean="0">
                <a:solidFill>
                  <a:schemeClr val="tx1"/>
                </a:solidFill>
              </a:rPr>
              <a:t>kuningan</a:t>
            </a:r>
            <a:r>
              <a:rPr lang="en-US" dirty="0" smtClean="0">
                <a:solidFill>
                  <a:schemeClr val="tx1"/>
                </a:solidFill>
              </a:rPr>
              <a:t> </a:t>
            </a:r>
            <a:r>
              <a:rPr lang="en-US" dirty="0" err="1" smtClean="0">
                <a:solidFill>
                  <a:schemeClr val="tx1"/>
                </a:solidFill>
              </a:rPr>
              <a:t>panjangnya</a:t>
            </a:r>
            <a:r>
              <a:rPr lang="en-US" dirty="0" smtClean="0">
                <a:solidFill>
                  <a:schemeClr val="tx1"/>
                </a:solidFill>
              </a:rPr>
              <a:t> 30 </a:t>
            </a:r>
            <a:r>
              <a:rPr lang="en-US" dirty="0" smtClean="0">
                <a:solidFill>
                  <a:schemeClr val="tx1"/>
                </a:solidFill>
              </a:rPr>
              <a:t>cm. </a:t>
            </a:r>
            <a:r>
              <a:rPr lang="en-US" dirty="0" err="1" smtClean="0">
                <a:solidFill>
                  <a:schemeClr val="tx1"/>
                </a:solidFill>
              </a:rPr>
              <a:t>Berapa</a:t>
            </a:r>
            <a:r>
              <a:rPr lang="en-US" dirty="0" smtClean="0">
                <a:solidFill>
                  <a:schemeClr val="tx1"/>
                </a:solidFill>
              </a:rPr>
              <a:t> </a:t>
            </a:r>
            <a:r>
              <a:rPr lang="en-US" dirty="0" err="1" smtClean="0">
                <a:solidFill>
                  <a:schemeClr val="tx1"/>
                </a:solidFill>
              </a:rPr>
              <a:t>kenaikan</a:t>
            </a:r>
            <a:r>
              <a:rPr lang="en-US" dirty="0" smtClean="0">
                <a:solidFill>
                  <a:schemeClr val="tx1"/>
                </a:solidFill>
              </a:rPr>
              <a:t> </a:t>
            </a:r>
            <a:r>
              <a:rPr lang="en-US" dirty="0" err="1" smtClean="0">
                <a:solidFill>
                  <a:schemeClr val="tx1"/>
                </a:solidFill>
              </a:rPr>
              <a:t>luas</a:t>
            </a:r>
            <a:r>
              <a:rPr lang="en-US" dirty="0" smtClean="0">
                <a:solidFill>
                  <a:schemeClr val="tx1"/>
                </a:solidFill>
              </a:rPr>
              <a:t> </a:t>
            </a:r>
            <a:r>
              <a:rPr lang="en-US" dirty="0" err="1" smtClean="0">
                <a:solidFill>
                  <a:schemeClr val="tx1"/>
                </a:solidFill>
              </a:rPr>
              <a:t>permukaan</a:t>
            </a:r>
            <a:r>
              <a:rPr lang="en-US" dirty="0" smtClean="0">
                <a:solidFill>
                  <a:schemeClr val="tx1"/>
                </a:solidFill>
              </a:rPr>
              <a:t> </a:t>
            </a:r>
            <a:r>
              <a:rPr lang="en-US" dirty="0" err="1" smtClean="0">
                <a:solidFill>
                  <a:schemeClr val="tx1"/>
                </a:solidFill>
              </a:rPr>
              <a:t>kubus</a:t>
            </a:r>
            <a:r>
              <a:rPr lang="en-US" dirty="0" smtClean="0">
                <a:solidFill>
                  <a:schemeClr val="tx1"/>
                </a:solidFill>
              </a:rPr>
              <a:t> </a:t>
            </a:r>
            <a:r>
              <a:rPr lang="en-US" dirty="0" err="1" smtClean="0">
                <a:solidFill>
                  <a:schemeClr val="tx1"/>
                </a:solidFill>
              </a:rPr>
              <a:t>bila</a:t>
            </a:r>
            <a:r>
              <a:rPr lang="en-US" dirty="0" smtClean="0">
                <a:solidFill>
                  <a:schemeClr val="tx1"/>
                </a:solidFill>
              </a:rPr>
              <a:t> </a:t>
            </a:r>
            <a:r>
              <a:rPr lang="en-US" dirty="0" err="1" smtClean="0">
                <a:solidFill>
                  <a:schemeClr val="tx1"/>
                </a:solidFill>
              </a:rPr>
              <a:t>dipanaskan</a:t>
            </a:r>
            <a:r>
              <a:rPr lang="en-US" dirty="0" smtClean="0">
                <a:solidFill>
                  <a:schemeClr val="tx1"/>
                </a:solidFill>
              </a:rPr>
              <a:t> </a:t>
            </a:r>
            <a:r>
              <a:rPr lang="en-US" dirty="0" err="1" smtClean="0">
                <a:solidFill>
                  <a:schemeClr val="tx1"/>
                </a:solidFill>
              </a:rPr>
              <a:t>dari</a:t>
            </a:r>
            <a:r>
              <a:rPr lang="en-US" dirty="0" smtClean="0">
                <a:solidFill>
                  <a:schemeClr val="tx1"/>
                </a:solidFill>
              </a:rPr>
              <a:t>  20°C </a:t>
            </a:r>
            <a:r>
              <a:rPr lang="en-US" dirty="0" err="1" smtClean="0">
                <a:solidFill>
                  <a:schemeClr val="tx1"/>
                </a:solidFill>
              </a:rPr>
              <a:t>menjadi</a:t>
            </a:r>
            <a:r>
              <a:rPr lang="en-US" dirty="0" smtClean="0">
                <a:solidFill>
                  <a:schemeClr val="tx1"/>
                </a:solidFill>
              </a:rPr>
              <a:t> </a:t>
            </a:r>
            <a:r>
              <a:rPr lang="en-US" dirty="0" smtClean="0">
                <a:solidFill>
                  <a:schemeClr val="tx1"/>
                </a:solidFill>
              </a:rPr>
              <a:t>75°C? </a:t>
            </a:r>
            <a:endParaRPr lang="en-US" dirty="0" smtClean="0">
              <a:solidFill>
                <a:schemeClr val="tx1"/>
              </a:solidFill>
            </a:endParaRPr>
          </a:p>
          <a:p>
            <a:pPr marL="342900" indent="-342900" algn="just">
              <a:buFont typeface="+mj-lt"/>
              <a:buAutoNum type="arabicPeriod"/>
            </a:pPr>
            <a:r>
              <a:rPr lang="en-US" dirty="0" err="1" smtClean="0">
                <a:solidFill>
                  <a:schemeClr val="tx1"/>
                </a:solidFill>
              </a:rPr>
              <a:t>Berapa</a:t>
            </a:r>
            <a:r>
              <a:rPr lang="en-US" dirty="0" smtClean="0">
                <a:solidFill>
                  <a:schemeClr val="tx1"/>
                </a:solidFill>
              </a:rPr>
              <a:t> </a:t>
            </a:r>
            <a:r>
              <a:rPr lang="en-US" dirty="0" err="1" smtClean="0">
                <a:solidFill>
                  <a:schemeClr val="tx1"/>
                </a:solidFill>
              </a:rPr>
              <a:t>massa</a:t>
            </a:r>
            <a:r>
              <a:rPr lang="en-US" dirty="0" smtClean="0">
                <a:solidFill>
                  <a:schemeClr val="tx1"/>
                </a:solidFill>
              </a:rPr>
              <a:t> </a:t>
            </a:r>
            <a:r>
              <a:rPr lang="en-US" dirty="0" err="1" smtClean="0">
                <a:solidFill>
                  <a:schemeClr val="tx1"/>
                </a:solidFill>
              </a:rPr>
              <a:t>uap</a:t>
            </a:r>
            <a:r>
              <a:rPr lang="en-US" dirty="0" smtClean="0">
                <a:solidFill>
                  <a:schemeClr val="tx1"/>
                </a:solidFill>
              </a:rPr>
              <a:t> yang </a:t>
            </a:r>
            <a:r>
              <a:rPr lang="en-US" dirty="0" err="1" smtClean="0">
                <a:solidFill>
                  <a:schemeClr val="tx1"/>
                </a:solidFill>
              </a:rPr>
              <a:t>bersuhu</a:t>
            </a:r>
            <a:r>
              <a:rPr lang="en-US" dirty="0" smtClean="0">
                <a:solidFill>
                  <a:schemeClr val="tx1"/>
                </a:solidFill>
              </a:rPr>
              <a:t> 100°C </a:t>
            </a:r>
            <a:r>
              <a:rPr lang="en-US" dirty="0" err="1" smtClean="0">
                <a:solidFill>
                  <a:schemeClr val="tx1"/>
                </a:solidFill>
              </a:rPr>
              <a:t>harus</a:t>
            </a:r>
            <a:r>
              <a:rPr lang="en-US" dirty="0" smtClean="0">
                <a:solidFill>
                  <a:schemeClr val="tx1"/>
                </a:solidFill>
              </a:rPr>
              <a:t> </a:t>
            </a:r>
            <a:r>
              <a:rPr lang="en-US" dirty="0" err="1" smtClean="0">
                <a:solidFill>
                  <a:schemeClr val="tx1"/>
                </a:solidFill>
              </a:rPr>
              <a:t>ditambahkan</a:t>
            </a:r>
            <a:r>
              <a:rPr lang="en-US" dirty="0" smtClean="0">
                <a:solidFill>
                  <a:schemeClr val="tx1"/>
                </a:solidFill>
              </a:rPr>
              <a:t> </a:t>
            </a:r>
            <a:r>
              <a:rPr lang="en-US" dirty="0" err="1" smtClean="0">
                <a:solidFill>
                  <a:schemeClr val="tx1"/>
                </a:solidFill>
              </a:rPr>
              <a:t>pada</a:t>
            </a:r>
            <a:r>
              <a:rPr lang="en-US" dirty="0" smtClean="0">
                <a:solidFill>
                  <a:schemeClr val="tx1"/>
                </a:solidFill>
              </a:rPr>
              <a:t> </a:t>
            </a:r>
            <a:r>
              <a:rPr lang="en-US" dirty="0" smtClean="0">
                <a:solidFill>
                  <a:schemeClr val="tx1"/>
                </a:solidFill>
              </a:rPr>
              <a:t>150 </a:t>
            </a:r>
            <a:r>
              <a:rPr lang="en-US" dirty="0" smtClean="0">
                <a:solidFill>
                  <a:schemeClr val="tx1"/>
                </a:solidFill>
              </a:rPr>
              <a:t>g </a:t>
            </a:r>
            <a:r>
              <a:rPr lang="en-US" dirty="0" err="1" smtClean="0">
                <a:solidFill>
                  <a:schemeClr val="tx1"/>
                </a:solidFill>
              </a:rPr>
              <a:t>es</a:t>
            </a:r>
            <a:r>
              <a:rPr lang="en-US" dirty="0" smtClean="0">
                <a:solidFill>
                  <a:schemeClr val="tx1"/>
                </a:solidFill>
              </a:rPr>
              <a:t> </a:t>
            </a:r>
            <a:r>
              <a:rPr lang="en-US" dirty="0" err="1" smtClean="0">
                <a:solidFill>
                  <a:schemeClr val="tx1"/>
                </a:solidFill>
              </a:rPr>
              <a:t>pada</a:t>
            </a:r>
            <a:r>
              <a:rPr lang="en-US" dirty="0" smtClean="0">
                <a:solidFill>
                  <a:schemeClr val="tx1"/>
                </a:solidFill>
              </a:rPr>
              <a:t> </a:t>
            </a:r>
            <a:r>
              <a:rPr lang="en-US" dirty="0" err="1" smtClean="0">
                <a:solidFill>
                  <a:schemeClr val="tx1"/>
                </a:solidFill>
              </a:rPr>
              <a:t>titik</a:t>
            </a:r>
            <a:r>
              <a:rPr lang="en-US" dirty="0" smtClean="0">
                <a:solidFill>
                  <a:schemeClr val="tx1"/>
                </a:solidFill>
              </a:rPr>
              <a:t> </a:t>
            </a:r>
            <a:r>
              <a:rPr lang="en-US" dirty="0" err="1" smtClean="0">
                <a:solidFill>
                  <a:schemeClr val="tx1"/>
                </a:solidFill>
              </a:rPr>
              <a:t>lelehnya</a:t>
            </a:r>
            <a:r>
              <a:rPr lang="en-US" dirty="0" smtClean="0">
                <a:solidFill>
                  <a:schemeClr val="tx1"/>
                </a:solidFill>
              </a:rPr>
              <a:t> , </a:t>
            </a:r>
            <a:r>
              <a:rPr lang="en-US" dirty="0" err="1" smtClean="0">
                <a:solidFill>
                  <a:schemeClr val="tx1"/>
                </a:solidFill>
              </a:rPr>
              <a:t>di</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kontainer</a:t>
            </a:r>
            <a:r>
              <a:rPr lang="en-US" dirty="0" smtClean="0">
                <a:solidFill>
                  <a:schemeClr val="tx1"/>
                </a:solidFill>
              </a:rPr>
              <a:t> yang </a:t>
            </a:r>
            <a:r>
              <a:rPr lang="en-US" dirty="0" err="1" smtClean="0">
                <a:solidFill>
                  <a:schemeClr val="tx1"/>
                </a:solidFill>
              </a:rPr>
              <a:t>terisolasi</a:t>
            </a:r>
            <a:r>
              <a:rPr lang="en-US" dirty="0" smtClean="0">
                <a:solidFill>
                  <a:schemeClr val="tx1"/>
                </a:solidFill>
              </a:rPr>
              <a:t> ,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menghasilkan</a:t>
            </a:r>
            <a:r>
              <a:rPr lang="en-US" dirty="0" smtClean="0">
                <a:solidFill>
                  <a:schemeClr val="tx1"/>
                </a:solidFill>
              </a:rPr>
              <a:t> air </a:t>
            </a:r>
            <a:r>
              <a:rPr lang="en-US" dirty="0" err="1" smtClean="0">
                <a:solidFill>
                  <a:schemeClr val="tx1"/>
                </a:solidFill>
              </a:rPr>
              <a:t>bersuhu</a:t>
            </a:r>
            <a:r>
              <a:rPr lang="en-US" dirty="0" smtClean="0">
                <a:solidFill>
                  <a:schemeClr val="tx1"/>
                </a:solidFill>
              </a:rPr>
              <a:t> 50</a:t>
            </a:r>
            <a:r>
              <a:rPr lang="en-US" baseline="30000" dirty="0" smtClean="0">
                <a:solidFill>
                  <a:schemeClr val="tx1"/>
                </a:solidFill>
              </a:rPr>
              <a:t>0</a:t>
            </a:r>
            <a:r>
              <a:rPr lang="en-US" dirty="0" smtClean="0">
                <a:solidFill>
                  <a:schemeClr val="tx1"/>
                </a:solidFill>
              </a:rPr>
              <a:t> C. </a:t>
            </a:r>
          </a:p>
          <a:p>
            <a:pPr marL="342900" indent="-342900" algn="just">
              <a:buFont typeface="+mj-lt"/>
              <a:buAutoNum type="arabicPeriod"/>
            </a:pPr>
            <a:r>
              <a:rPr lang="en-US" dirty="0" err="1" smtClean="0">
                <a:solidFill>
                  <a:schemeClr val="tx1"/>
                </a:solidFill>
              </a:rPr>
              <a:t>Karena</a:t>
            </a:r>
            <a:r>
              <a:rPr lang="en-US" dirty="0" smtClean="0">
                <a:solidFill>
                  <a:schemeClr val="tx1"/>
                </a:solidFill>
              </a:rPr>
              <a:t> </a:t>
            </a:r>
            <a:r>
              <a:rPr lang="en-US" dirty="0" err="1" smtClean="0">
                <a:solidFill>
                  <a:schemeClr val="tx1"/>
                </a:solidFill>
              </a:rPr>
              <a:t>kenaikan</a:t>
            </a:r>
            <a:r>
              <a:rPr lang="en-US" dirty="0" smtClean="0">
                <a:solidFill>
                  <a:schemeClr val="tx1"/>
                </a:solidFill>
              </a:rPr>
              <a:t> </a:t>
            </a:r>
            <a:r>
              <a:rPr lang="en-US" dirty="0" err="1" smtClean="0">
                <a:solidFill>
                  <a:schemeClr val="tx1"/>
                </a:solidFill>
              </a:rPr>
              <a:t>suhu</a:t>
            </a:r>
            <a:r>
              <a:rPr lang="en-US" dirty="0" smtClean="0">
                <a:solidFill>
                  <a:schemeClr val="tx1"/>
                </a:solidFill>
              </a:rPr>
              <a:t> </a:t>
            </a:r>
            <a:r>
              <a:rPr lang="en-US" dirty="0" err="1" smtClean="0">
                <a:solidFill>
                  <a:schemeClr val="tx1"/>
                </a:solidFill>
              </a:rPr>
              <a:t>sebesar</a:t>
            </a:r>
            <a:r>
              <a:rPr lang="en-US" dirty="0" smtClean="0">
                <a:solidFill>
                  <a:schemeClr val="tx1"/>
                </a:solidFill>
              </a:rPr>
              <a:t> 32 </a:t>
            </a:r>
            <a:r>
              <a:rPr lang="en-US" dirty="0" smtClean="0">
                <a:solidFill>
                  <a:schemeClr val="tx1"/>
                </a:solidFill>
              </a:rPr>
              <a:t>C°, </a:t>
            </a:r>
            <a:r>
              <a:rPr lang="en-US" dirty="0" err="1" smtClean="0">
                <a:solidFill>
                  <a:schemeClr val="tx1"/>
                </a:solidFill>
              </a:rPr>
              <a:t>sebuah</a:t>
            </a:r>
            <a:r>
              <a:rPr lang="en-US" dirty="0" smtClean="0">
                <a:solidFill>
                  <a:schemeClr val="tx1"/>
                </a:solidFill>
              </a:rPr>
              <a:t> </a:t>
            </a:r>
            <a:r>
              <a:rPr lang="en-US" dirty="0" err="1" smtClean="0">
                <a:solidFill>
                  <a:schemeClr val="tx1"/>
                </a:solidFill>
              </a:rPr>
              <a:t>batang</a:t>
            </a:r>
            <a:r>
              <a:rPr lang="en-US" dirty="0" smtClean="0">
                <a:solidFill>
                  <a:schemeClr val="tx1"/>
                </a:solidFill>
              </a:rPr>
              <a:t> </a:t>
            </a:r>
            <a:r>
              <a:rPr lang="en-US" dirty="0" err="1" smtClean="0">
                <a:solidFill>
                  <a:schemeClr val="tx1"/>
                </a:solidFill>
              </a:rPr>
              <a:t>mengalami</a:t>
            </a:r>
            <a:r>
              <a:rPr lang="en-US" dirty="0" smtClean="0">
                <a:solidFill>
                  <a:schemeClr val="tx1"/>
                </a:solidFill>
              </a:rPr>
              <a:t> </a:t>
            </a:r>
            <a:r>
              <a:rPr lang="en-US" dirty="0" err="1" smtClean="0">
                <a:solidFill>
                  <a:schemeClr val="tx1"/>
                </a:solidFill>
              </a:rPr>
              <a:t>patah</a:t>
            </a:r>
            <a:r>
              <a:rPr lang="en-US" dirty="0" smtClean="0">
                <a:solidFill>
                  <a:schemeClr val="tx1"/>
                </a:solidFill>
              </a:rPr>
              <a:t> </a:t>
            </a:r>
            <a:r>
              <a:rPr lang="en-US" dirty="0" err="1" smtClean="0">
                <a:solidFill>
                  <a:schemeClr val="tx1"/>
                </a:solidFill>
              </a:rPr>
              <a:t>pada</a:t>
            </a:r>
            <a:r>
              <a:rPr lang="en-US" dirty="0" smtClean="0">
                <a:solidFill>
                  <a:schemeClr val="tx1"/>
                </a:solidFill>
              </a:rPr>
              <a:t> </a:t>
            </a:r>
            <a:r>
              <a:rPr lang="en-US" dirty="0" err="1" smtClean="0">
                <a:solidFill>
                  <a:schemeClr val="tx1"/>
                </a:solidFill>
              </a:rPr>
              <a:t>tengah-tengahnya</a:t>
            </a:r>
            <a:r>
              <a:rPr lang="en-US" dirty="0" smtClean="0">
                <a:solidFill>
                  <a:schemeClr val="tx1"/>
                </a:solidFill>
              </a:rPr>
              <a:t> (</a:t>
            </a:r>
            <a:r>
              <a:rPr lang="en-US" dirty="0" err="1" smtClean="0">
                <a:solidFill>
                  <a:schemeClr val="tx1"/>
                </a:solidFill>
              </a:rPr>
              <a:t>seperti</a:t>
            </a:r>
            <a:r>
              <a:rPr lang="en-US" dirty="0" smtClean="0">
                <a:solidFill>
                  <a:schemeClr val="tx1"/>
                </a:solidFill>
              </a:rPr>
              <a:t> </a:t>
            </a:r>
            <a:r>
              <a:rPr lang="en-US" dirty="0" err="1" smtClean="0">
                <a:solidFill>
                  <a:schemeClr val="tx1"/>
                </a:solidFill>
              </a:rPr>
              <a:t>terlihat</a:t>
            </a:r>
            <a:r>
              <a:rPr lang="en-US" dirty="0" smtClean="0">
                <a:solidFill>
                  <a:schemeClr val="tx1"/>
                </a:solidFill>
              </a:rPr>
              <a:t> </a:t>
            </a:r>
            <a:r>
              <a:rPr lang="en-US" dirty="0" err="1" smtClean="0">
                <a:solidFill>
                  <a:schemeClr val="tx1"/>
                </a:solidFill>
              </a:rPr>
              <a:t>pada</a:t>
            </a:r>
            <a:r>
              <a:rPr lang="en-US" dirty="0" smtClean="0">
                <a:solidFill>
                  <a:schemeClr val="tx1"/>
                </a:solidFill>
              </a:rPr>
              <a:t> </a:t>
            </a:r>
            <a:r>
              <a:rPr lang="en-US" dirty="0" err="1" smtClean="0">
                <a:solidFill>
                  <a:schemeClr val="tx1"/>
                </a:solidFill>
              </a:rPr>
              <a:t>gambar</a:t>
            </a:r>
            <a:r>
              <a:rPr lang="en-US" dirty="0" smtClean="0">
                <a:solidFill>
                  <a:schemeClr val="tx1"/>
                </a:solidFill>
              </a:rPr>
              <a:t>) </a:t>
            </a:r>
            <a:r>
              <a:rPr lang="en-US" dirty="0" err="1" smtClean="0">
                <a:solidFill>
                  <a:schemeClr val="tx1"/>
                </a:solidFill>
              </a:rPr>
              <a:t>jika</a:t>
            </a:r>
            <a:r>
              <a:rPr lang="en-US" dirty="0" smtClean="0">
                <a:solidFill>
                  <a:schemeClr val="tx1"/>
                </a:solidFill>
              </a:rPr>
              <a:t> </a:t>
            </a:r>
            <a:r>
              <a:rPr lang="en-US" dirty="0" err="1" smtClean="0">
                <a:solidFill>
                  <a:schemeClr val="tx1"/>
                </a:solidFill>
              </a:rPr>
              <a:t>panjang</a:t>
            </a:r>
            <a:r>
              <a:rPr lang="en-US" dirty="0" smtClean="0">
                <a:solidFill>
                  <a:schemeClr val="tx1"/>
                </a:solidFill>
              </a:rPr>
              <a:t> </a:t>
            </a:r>
            <a:r>
              <a:rPr lang="en-US" dirty="0" err="1" smtClean="0">
                <a:solidFill>
                  <a:schemeClr val="tx1"/>
                </a:solidFill>
              </a:rPr>
              <a:t>jarak</a:t>
            </a:r>
            <a:r>
              <a:rPr lang="en-US" dirty="0" smtClean="0">
                <a:solidFill>
                  <a:schemeClr val="tx1"/>
                </a:solidFill>
              </a:rPr>
              <a:t> </a:t>
            </a:r>
            <a:r>
              <a:rPr lang="en-US" dirty="0" err="1" smtClean="0">
                <a:solidFill>
                  <a:schemeClr val="tx1"/>
                </a:solidFill>
              </a:rPr>
              <a:t>tetapnya</a:t>
            </a:r>
            <a:r>
              <a:rPr lang="en-US" dirty="0" smtClean="0">
                <a:solidFill>
                  <a:schemeClr val="tx1"/>
                </a:solidFill>
              </a:rPr>
              <a:t> </a:t>
            </a:r>
            <a:r>
              <a:rPr lang="en-US" dirty="0" err="1" smtClean="0">
                <a:solidFill>
                  <a:schemeClr val="tx1"/>
                </a:solidFill>
              </a:rPr>
              <a:t>adalah</a:t>
            </a:r>
            <a:r>
              <a:rPr lang="en-US" dirty="0" smtClean="0">
                <a:solidFill>
                  <a:schemeClr val="tx1"/>
                </a:solidFill>
              </a:rPr>
              <a:t> </a:t>
            </a:r>
            <a:r>
              <a:rPr lang="en-US" i="1" dirty="0" smtClean="0">
                <a:solidFill>
                  <a:schemeClr val="tx1"/>
                </a:solidFill>
              </a:rPr>
              <a:t>L</a:t>
            </a:r>
            <a:r>
              <a:rPr lang="en-US" i="1" baseline="-25000" dirty="0" smtClean="0">
                <a:solidFill>
                  <a:schemeClr val="tx1"/>
                </a:solidFill>
              </a:rPr>
              <a:t>0</a:t>
            </a:r>
            <a:r>
              <a:rPr lang="en-US" i="1" dirty="0" smtClean="0">
                <a:solidFill>
                  <a:schemeClr val="tx1"/>
                </a:solidFill>
              </a:rPr>
              <a:t> =</a:t>
            </a:r>
            <a:r>
              <a:rPr lang="en-US" dirty="0" smtClean="0">
                <a:solidFill>
                  <a:schemeClr val="tx1"/>
                </a:solidFill>
              </a:rPr>
              <a:t> 3.77 </a:t>
            </a:r>
            <a:r>
              <a:rPr lang="en-US" dirty="0" smtClean="0">
                <a:solidFill>
                  <a:schemeClr val="tx1"/>
                </a:solidFill>
              </a:rPr>
              <a:t>m </a:t>
            </a:r>
            <a:r>
              <a:rPr lang="en-US" dirty="0" err="1" smtClean="0">
                <a:solidFill>
                  <a:schemeClr val="tx1"/>
                </a:solidFill>
              </a:rPr>
              <a:t>dan</a:t>
            </a:r>
            <a:r>
              <a:rPr lang="en-US" dirty="0" smtClean="0">
                <a:solidFill>
                  <a:schemeClr val="tx1"/>
                </a:solidFill>
              </a:rPr>
              <a:t> </a:t>
            </a:r>
            <a:r>
              <a:rPr lang="en-US" dirty="0" err="1" smtClean="0">
                <a:solidFill>
                  <a:schemeClr val="tx1"/>
                </a:solidFill>
              </a:rPr>
              <a:t>koefisien</a:t>
            </a:r>
            <a:r>
              <a:rPr lang="en-US" dirty="0" smtClean="0">
                <a:solidFill>
                  <a:schemeClr val="tx1"/>
                </a:solidFill>
              </a:rPr>
              <a:t> </a:t>
            </a:r>
            <a:r>
              <a:rPr lang="en-US" dirty="0" err="1" smtClean="0">
                <a:solidFill>
                  <a:schemeClr val="tx1"/>
                </a:solidFill>
              </a:rPr>
              <a:t>muai</a:t>
            </a:r>
            <a:r>
              <a:rPr lang="en-US" dirty="0" smtClean="0">
                <a:solidFill>
                  <a:schemeClr val="tx1"/>
                </a:solidFill>
              </a:rPr>
              <a:t> </a:t>
            </a:r>
            <a:r>
              <a:rPr lang="en-US" dirty="0" err="1" smtClean="0">
                <a:solidFill>
                  <a:schemeClr val="tx1"/>
                </a:solidFill>
              </a:rPr>
              <a:t>panjang</a:t>
            </a:r>
            <a:r>
              <a:rPr lang="en-US" dirty="0" smtClean="0">
                <a:solidFill>
                  <a:schemeClr val="tx1"/>
                </a:solidFill>
              </a:rPr>
              <a:t> </a:t>
            </a:r>
            <a:r>
              <a:rPr lang="en-US" dirty="0" err="1" smtClean="0">
                <a:solidFill>
                  <a:schemeClr val="tx1"/>
                </a:solidFill>
              </a:rPr>
              <a:t>batang</a:t>
            </a:r>
            <a:r>
              <a:rPr lang="en-US" dirty="0" smtClean="0">
                <a:solidFill>
                  <a:schemeClr val="tx1"/>
                </a:solidFill>
              </a:rPr>
              <a:t> </a:t>
            </a:r>
            <a:r>
              <a:rPr lang="en-US" dirty="0" err="1" smtClean="0">
                <a:solidFill>
                  <a:schemeClr val="tx1"/>
                </a:solidFill>
              </a:rPr>
              <a:t>adalah</a:t>
            </a:r>
            <a:r>
              <a:rPr lang="en-US" dirty="0" smtClean="0">
                <a:solidFill>
                  <a:schemeClr val="tx1"/>
                </a:solidFill>
              </a:rPr>
              <a:t> 25x10</a:t>
            </a:r>
            <a:r>
              <a:rPr lang="en-US" baseline="30000" dirty="0" smtClean="0">
                <a:solidFill>
                  <a:schemeClr val="tx1"/>
                </a:solidFill>
              </a:rPr>
              <a:t>-6</a:t>
            </a:r>
            <a:r>
              <a:rPr lang="en-US" dirty="0" smtClean="0">
                <a:solidFill>
                  <a:schemeClr val="tx1"/>
                </a:solidFill>
              </a:rPr>
              <a:t>/C°, </a:t>
            </a:r>
            <a:r>
              <a:rPr lang="en-US" dirty="0" err="1" smtClean="0">
                <a:solidFill>
                  <a:schemeClr val="tx1"/>
                </a:solidFill>
              </a:rPr>
              <a:t>tentukan</a:t>
            </a:r>
            <a:r>
              <a:rPr lang="en-US" dirty="0" smtClean="0">
                <a:solidFill>
                  <a:schemeClr val="tx1"/>
                </a:solidFill>
              </a:rPr>
              <a:t> </a:t>
            </a:r>
            <a:r>
              <a:rPr lang="en-US" dirty="0" err="1" smtClean="0">
                <a:solidFill>
                  <a:schemeClr val="tx1"/>
                </a:solidFill>
              </a:rPr>
              <a:t>kenaikan</a:t>
            </a:r>
            <a:r>
              <a:rPr lang="en-US" dirty="0" smtClean="0">
                <a:solidFill>
                  <a:schemeClr val="tx1"/>
                </a:solidFill>
              </a:rPr>
              <a:t> </a:t>
            </a:r>
            <a:r>
              <a:rPr lang="en-US" dirty="0" err="1" smtClean="0">
                <a:solidFill>
                  <a:schemeClr val="tx1"/>
                </a:solidFill>
              </a:rPr>
              <a:t>posisi</a:t>
            </a:r>
            <a:r>
              <a:rPr lang="en-US" dirty="0" smtClean="0">
                <a:solidFill>
                  <a:schemeClr val="tx1"/>
                </a:solidFill>
              </a:rPr>
              <a:t> </a:t>
            </a:r>
            <a:r>
              <a:rPr lang="en-US" dirty="0" smtClean="0">
                <a:solidFill>
                  <a:schemeClr val="tx1"/>
                </a:solidFill>
              </a:rPr>
              <a:t> </a:t>
            </a:r>
            <a:r>
              <a:rPr lang="en-US" dirty="0" smtClean="0">
                <a:solidFill>
                  <a:schemeClr val="tx1"/>
                </a:solidFill>
              </a:rPr>
              <a:t>x </a:t>
            </a:r>
            <a:r>
              <a:rPr lang="en-US" dirty="0" err="1" smtClean="0">
                <a:solidFill>
                  <a:schemeClr val="tx1"/>
                </a:solidFill>
              </a:rPr>
              <a:t>pada</a:t>
            </a:r>
            <a:r>
              <a:rPr lang="en-US" dirty="0" smtClean="0">
                <a:solidFill>
                  <a:schemeClr val="tx1"/>
                </a:solidFill>
              </a:rPr>
              <a:t> </a:t>
            </a:r>
            <a:r>
              <a:rPr lang="en-US" dirty="0" err="1" smtClean="0">
                <a:solidFill>
                  <a:schemeClr val="tx1"/>
                </a:solidFill>
              </a:rPr>
              <a:t>tengah</a:t>
            </a:r>
            <a:r>
              <a:rPr lang="en-US" dirty="0" smtClean="0">
                <a:solidFill>
                  <a:schemeClr val="tx1"/>
                </a:solidFill>
              </a:rPr>
              <a:t> </a:t>
            </a:r>
            <a:r>
              <a:rPr lang="en-US" dirty="0" err="1" smtClean="0">
                <a:solidFill>
                  <a:schemeClr val="tx1"/>
                </a:solidFill>
              </a:rPr>
              <a:t>batang</a:t>
            </a:r>
            <a:r>
              <a:rPr lang="en-US" dirty="0" smtClean="0">
                <a:solidFill>
                  <a:schemeClr val="tx1"/>
                </a:solidFill>
              </a:rPr>
              <a:t>.</a:t>
            </a:r>
          </a:p>
          <a:p>
            <a:pPr marL="342900" indent="-342900" algn="just">
              <a:buFont typeface="+mj-lt"/>
              <a:buAutoNum type="arabicPeriod"/>
            </a:pPr>
            <a:endParaRPr lang="en-US" dirty="0" smtClean="0">
              <a:solidFill>
                <a:schemeClr val="tx1"/>
              </a:solidFill>
            </a:endParaRPr>
          </a:p>
        </p:txBody>
      </p:sp>
      <p:sp>
        <p:nvSpPr>
          <p:cNvPr id="28"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smtClean="0">
                <a:solidFill>
                  <a:schemeClr val="bg1"/>
                </a:solidFill>
              </a:rPr>
              <a:t>Latihan Soal</a:t>
            </a:r>
            <a:endParaRPr lang="id-ID" dirty="0">
              <a:solidFill>
                <a:schemeClr val="bg1"/>
              </a:solidFill>
            </a:endParaRPr>
          </a:p>
        </p:txBody>
      </p:sp>
      <p:pic>
        <p:nvPicPr>
          <p:cNvPr id="15371" name="Picture 20" descr="http://png-3.findicons.com/files/icons/1742/ecqlipse_2/128/home.png">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Rounded Rectangle 31">
            <a:hlinkClick r:id="rId6"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prstClr val="white"/>
                </a:solidFill>
                <a:latin typeface="Century Gothic" pitchFamily="34" charset="0"/>
                <a:cs typeface="Arial" pitchFamily="34" charset="0"/>
              </a:rPr>
              <a:t>Asesmen</a:t>
            </a:r>
            <a:endParaRPr lang="en-US" sz="1600" b="1" dirty="0">
              <a:solidFill>
                <a:prstClr val="white"/>
              </a:solidFill>
              <a:latin typeface="Century Gothic" pitchFamily="34" charset="0"/>
              <a:cs typeface="Arial" pitchFamily="34" charset="0"/>
            </a:endParaRPr>
          </a:p>
        </p:txBody>
      </p:sp>
      <p:pic>
        <p:nvPicPr>
          <p:cNvPr id="15373" name="Picture 12" descr="http://4.bp.blogspot.com/-VPLqur-gw3A/T1MynDDoE0I/AAAAAAAAAuw/4EWYbA084hY/s1600/lambang-it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7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0" name="Picture 2"/>
          <p:cNvPicPr>
            <a:picLocks noChangeAspect="1" noChangeArrowheads="1"/>
          </p:cNvPicPr>
          <p:nvPr/>
        </p:nvPicPr>
        <p:blipFill>
          <a:blip r:embed="rId8" cstate="print">
            <a:lum bright="-20000" contrast="40000"/>
          </a:blip>
          <a:srcRect/>
          <a:stretch>
            <a:fillRect/>
          </a:stretch>
        </p:blipFill>
        <p:spPr bwMode="auto">
          <a:xfrm>
            <a:off x="3048000" y="4419600"/>
            <a:ext cx="2384764" cy="1600200"/>
          </a:xfrm>
          <a:prstGeom prst="rect">
            <a:avLst/>
          </a:prstGeom>
          <a:noFill/>
          <a:ln w="9525">
            <a:noFill/>
            <a:miter lim="800000"/>
            <a:headEnd/>
            <a:tailEnd/>
          </a:ln>
        </p:spPr>
      </p:pic>
    </p:spTree>
    <p:extLst>
      <p:ext uri="{BB962C8B-B14F-4D97-AF65-F5344CB8AC3E}">
        <p14:creationId xmlns:p14="http://schemas.microsoft.com/office/powerpoint/2010/main" xmlns="" val="37124033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Diagonal Corner Rectangle 14"/>
          <p:cNvSpPr/>
          <p:nvPr/>
        </p:nvSpPr>
        <p:spPr>
          <a:xfrm>
            <a:off x="457200" y="8382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387" name="Picture 20" descr="http://png-3.findicons.com/files/icons/1742/ecqlipse_2/128/home.png">
            <a:hlinkClick r:id="rId3" action="ppaction://hlinksldjump"/>
          </p:cNvPr>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75438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12" descr="http://4.bp.blogspot.com/-VPLqur-gw3A/T1MynDDoE0I/AAAAAAAAAuw/4EWYbA084hY/s1600/lambang-it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9225" y="57912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a:hlinkClick r:id="rId6" action="ppaction://hlinksldjump"/>
          </p:cNvPr>
          <p:cNvSpPr/>
          <p:nvPr/>
        </p:nvSpPr>
        <p:spPr>
          <a:xfrm>
            <a:off x="0" y="2362200"/>
            <a:ext cx="9144000" cy="2286000"/>
          </a:xfrm>
          <a:prstGeom prst="rect">
            <a:avLst/>
          </a:prstGeom>
          <a:solidFill>
            <a:srgbClr val="2D17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4400" b="1" dirty="0" smtClean="0"/>
              <a:t>SEKIAN </a:t>
            </a:r>
          </a:p>
          <a:p>
            <a:pPr algn="ctr">
              <a:defRPr/>
            </a:pPr>
            <a:r>
              <a:rPr lang="en-US" sz="4400" b="1" dirty="0"/>
              <a:t>&amp;</a:t>
            </a:r>
            <a:r>
              <a:rPr lang="en-US" sz="4400" b="1" dirty="0" smtClean="0"/>
              <a:t> </a:t>
            </a:r>
          </a:p>
          <a:p>
            <a:pPr algn="ctr">
              <a:defRPr/>
            </a:pPr>
            <a:r>
              <a:rPr lang="en-US" sz="4400" b="1" dirty="0" smtClean="0"/>
              <a:t>TERIMAKASIH</a:t>
            </a:r>
            <a:endParaRPr lang="en-US" sz="4400" b="1" dirty="0"/>
          </a:p>
        </p:txBody>
      </p:sp>
      <p:sp>
        <p:nvSpPr>
          <p:cNvPr id="21" name="Title 1"/>
          <p:cNvSpPr txBox="1">
            <a:spLocks/>
          </p:cNvSpPr>
          <p:nvPr/>
        </p:nvSpPr>
        <p:spPr bwMode="auto">
          <a:xfrm>
            <a:off x="0" y="2362200"/>
            <a:ext cx="9144000" cy="152400"/>
          </a:xfrm>
          <a:prstGeom prst="rect">
            <a:avLst/>
          </a:prstGeom>
          <a:solidFill>
            <a:srgbClr val="914105"/>
          </a:solid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4400" b="1" dirty="0">
              <a:solidFill>
                <a:schemeClr val="bg1"/>
              </a:solidFill>
              <a:latin typeface="+mj-lt"/>
              <a:ea typeface="+mj-ea"/>
              <a:cs typeface="+mj-cs"/>
            </a:endParaRPr>
          </a:p>
        </p:txBody>
      </p:sp>
      <p:sp>
        <p:nvSpPr>
          <p:cNvPr id="22" name="Title 1"/>
          <p:cNvSpPr txBox="1">
            <a:spLocks/>
          </p:cNvSpPr>
          <p:nvPr/>
        </p:nvSpPr>
        <p:spPr bwMode="auto">
          <a:xfrm>
            <a:off x="0" y="4495800"/>
            <a:ext cx="9144000" cy="152400"/>
          </a:xfrm>
          <a:prstGeom prst="rect">
            <a:avLst/>
          </a:prstGeom>
          <a:solidFill>
            <a:srgbClr val="914105"/>
          </a:solid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4400" b="1" dirty="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3"/>
          <p:cNvSpPr txBox="1">
            <a:spLocks/>
          </p:cNvSpPr>
          <p:nvPr/>
        </p:nvSpPr>
        <p:spPr bwMode="auto">
          <a:xfrm>
            <a:off x="304800" y="2316163"/>
            <a:ext cx="7848600" cy="309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i-FI" sz="3200" b="0" i="0" u="none" strike="noStrike" kern="1200" cap="none" spc="0" normalizeH="0" baseline="0" noProof="0" smtClean="0">
                <a:ln>
                  <a:noFill/>
                </a:ln>
                <a:solidFill>
                  <a:schemeClr val="tx1"/>
                </a:solidFill>
                <a:effectLst/>
                <a:uLnTx/>
                <a:uFillTx/>
                <a:latin typeface="+mn-lt"/>
                <a:ea typeface="+mn-ea"/>
                <a:cs typeface="+mn-cs"/>
              </a:rPr>
              <a:t>t </a:t>
            </a:r>
            <a:r>
              <a:rPr kumimoji="0" lang="fi-FI" sz="3200" b="0" i="0" u="none" strike="noStrike" kern="1200" cap="none" spc="0" normalizeH="0" baseline="30000" noProof="0" smtClean="0">
                <a:ln>
                  <a:noFill/>
                </a:ln>
                <a:solidFill>
                  <a:schemeClr val="tx1"/>
                </a:solidFill>
                <a:effectLst/>
                <a:uLnTx/>
                <a:uFillTx/>
                <a:latin typeface="+mn-lt"/>
                <a:ea typeface="+mn-ea"/>
                <a:cs typeface="+mn-cs"/>
              </a:rPr>
              <a:t>0</a:t>
            </a:r>
            <a:r>
              <a:rPr kumimoji="0" lang="fi-FI" sz="3200" b="0" i="0" u="none" strike="noStrike" kern="1200" cap="none" spc="0" normalizeH="0" baseline="0" noProof="0" smtClean="0">
                <a:ln>
                  <a:noFill/>
                </a:ln>
                <a:solidFill>
                  <a:schemeClr val="tx1"/>
                </a:solidFill>
                <a:effectLst/>
                <a:uLnTx/>
                <a:uFillTx/>
                <a:latin typeface="+mn-lt"/>
                <a:ea typeface="+mn-ea"/>
                <a:cs typeface="+mn-cs"/>
              </a:rPr>
              <a:t>R = 9/5 T</a:t>
            </a: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sv-SE" sz="3200" b="0" i="0" u="none" strike="noStrike" kern="1200" cap="none" spc="0" normalizeH="0" baseline="0" noProof="0" smtClean="0">
                <a:ln>
                  <a:noFill/>
                </a:ln>
                <a:solidFill>
                  <a:schemeClr val="tx1"/>
                </a:solidFill>
                <a:effectLst/>
                <a:uLnTx/>
                <a:uFillTx/>
                <a:latin typeface="+mn-lt"/>
                <a:ea typeface="+mn-ea"/>
                <a:cs typeface="+mn-cs"/>
              </a:rPr>
              <a:t>t </a:t>
            </a:r>
            <a:r>
              <a:rPr kumimoji="0" lang="sv-SE" sz="3200" b="0" i="0" u="none" strike="noStrike" kern="1200" cap="none" spc="0" normalizeH="0" baseline="30000" noProof="0" smtClean="0">
                <a:ln>
                  <a:noFill/>
                </a:ln>
                <a:solidFill>
                  <a:schemeClr val="tx1"/>
                </a:solidFill>
                <a:effectLst/>
                <a:uLnTx/>
                <a:uFillTx/>
                <a:latin typeface="+mn-lt"/>
                <a:ea typeface="+mn-ea"/>
                <a:cs typeface="+mn-cs"/>
              </a:rPr>
              <a:t>0</a:t>
            </a:r>
            <a:r>
              <a:rPr kumimoji="0" lang="sv-SE" sz="3200" b="0" i="0" u="none" strike="noStrike" kern="1200" cap="none" spc="0" normalizeH="0" baseline="0" noProof="0" smtClean="0">
                <a:ln>
                  <a:noFill/>
                </a:ln>
                <a:solidFill>
                  <a:schemeClr val="tx1"/>
                </a:solidFill>
                <a:effectLst/>
                <a:uLnTx/>
                <a:uFillTx/>
                <a:latin typeface="+mn-lt"/>
                <a:ea typeface="+mn-ea"/>
                <a:cs typeface="+mn-cs"/>
              </a:rPr>
              <a:t>F = t </a:t>
            </a:r>
            <a:r>
              <a:rPr kumimoji="0" lang="sv-SE" sz="3200" b="0" i="0" u="none" strike="noStrike" kern="1200" cap="none" spc="0" normalizeH="0" baseline="30000" noProof="0" smtClean="0">
                <a:ln>
                  <a:noFill/>
                </a:ln>
                <a:solidFill>
                  <a:schemeClr val="tx1"/>
                </a:solidFill>
                <a:effectLst/>
                <a:uLnTx/>
                <a:uFillTx/>
                <a:latin typeface="+mn-lt"/>
                <a:ea typeface="+mn-ea"/>
                <a:cs typeface="+mn-cs"/>
              </a:rPr>
              <a:t>0</a:t>
            </a:r>
            <a:r>
              <a:rPr kumimoji="0" lang="sv-SE" sz="3200" b="0" i="0" u="none" strike="noStrike" kern="1200" cap="none" spc="0" normalizeH="0" baseline="0" noProof="0" smtClean="0">
                <a:ln>
                  <a:noFill/>
                </a:ln>
                <a:solidFill>
                  <a:schemeClr val="tx1"/>
                </a:solidFill>
                <a:effectLst/>
                <a:uLnTx/>
                <a:uFillTx/>
                <a:latin typeface="+mn-lt"/>
                <a:ea typeface="+mn-ea"/>
                <a:cs typeface="+mn-cs"/>
              </a:rPr>
              <a:t>R – 459,67</a:t>
            </a:r>
            <a:r>
              <a:rPr kumimoji="0" lang="en-US" sz="3200" b="0" i="0" u="none" strike="noStrike" kern="1200" cap="none" spc="0" normalizeH="0" baseline="0" noProof="0" smtClean="0">
                <a:ln>
                  <a:noFill/>
                </a:ln>
                <a:solidFill>
                  <a:schemeClr val="tx1"/>
                </a:solidFill>
                <a:effectLst/>
                <a:uLnTx/>
                <a:uFillTx/>
                <a:latin typeface="+mn-lt"/>
                <a:ea typeface="+mn-ea"/>
                <a:cs typeface="+mn-cs"/>
              </a:rPr>
              <a:t> = </a:t>
            </a:r>
            <a:r>
              <a:rPr kumimoji="0" lang="sv-SE" sz="3200" b="0" i="0" u="none" strike="noStrike" kern="1200" cap="none" spc="0" normalizeH="0" baseline="0" noProof="0" smtClean="0">
                <a:ln>
                  <a:noFill/>
                </a:ln>
                <a:solidFill>
                  <a:schemeClr val="tx1"/>
                </a:solidFill>
                <a:effectLst/>
                <a:uLnTx/>
                <a:uFillTx/>
                <a:latin typeface="+mn-lt"/>
                <a:ea typeface="+mn-ea"/>
                <a:cs typeface="+mn-cs"/>
              </a:rPr>
              <a:t>t </a:t>
            </a:r>
            <a:r>
              <a:rPr kumimoji="0" lang="sv-SE" sz="3200" b="0" i="0" u="none" strike="noStrike" kern="1200" cap="none" spc="0" normalizeH="0" baseline="30000" noProof="0" smtClean="0">
                <a:ln>
                  <a:noFill/>
                </a:ln>
                <a:solidFill>
                  <a:schemeClr val="tx1"/>
                </a:solidFill>
                <a:effectLst/>
                <a:uLnTx/>
                <a:uFillTx/>
                <a:latin typeface="+mn-lt"/>
                <a:ea typeface="+mn-ea"/>
                <a:cs typeface="+mn-cs"/>
              </a:rPr>
              <a:t>0</a:t>
            </a:r>
            <a:r>
              <a:rPr kumimoji="0" lang="sv-SE" sz="3200" b="0" i="0" u="none" strike="noStrike" kern="1200" cap="none" spc="0" normalizeH="0" baseline="0" noProof="0" smtClean="0">
                <a:ln>
                  <a:noFill/>
                </a:ln>
                <a:solidFill>
                  <a:schemeClr val="tx1"/>
                </a:solidFill>
                <a:effectLst/>
                <a:uLnTx/>
                <a:uFillTx/>
                <a:latin typeface="+mn-lt"/>
                <a:ea typeface="+mn-ea"/>
                <a:cs typeface="+mn-cs"/>
              </a:rPr>
              <a:t>R – 460</a:t>
            </a: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 </a:t>
            </a:r>
            <a:r>
              <a:rPr kumimoji="0" lang="en-US" sz="3200" b="0" i="0" u="none" strike="noStrike" kern="1200" cap="none" spc="0" normalizeH="0" baseline="30000" noProof="0" smtClean="0">
                <a:ln>
                  <a:noFill/>
                </a:ln>
                <a:solidFill>
                  <a:schemeClr val="tx1"/>
                </a:solidFill>
                <a:effectLst/>
                <a:uLnTx/>
                <a:uFillTx/>
                <a:latin typeface="+mn-lt"/>
                <a:ea typeface="+mn-ea"/>
                <a:cs typeface="+mn-cs"/>
              </a:rPr>
              <a:t>0</a:t>
            </a:r>
            <a:r>
              <a:rPr kumimoji="0" lang="en-US" sz="3200" b="0" i="0" u="none" strike="noStrike" kern="1200" cap="none" spc="0" normalizeH="0" baseline="0" noProof="0" smtClean="0">
                <a:ln>
                  <a:noFill/>
                </a:ln>
                <a:solidFill>
                  <a:schemeClr val="tx1"/>
                </a:solidFill>
                <a:effectLst/>
                <a:uLnTx/>
                <a:uFillTx/>
                <a:latin typeface="+mn-lt"/>
                <a:ea typeface="+mn-ea"/>
                <a:cs typeface="+mn-cs"/>
              </a:rPr>
              <a:t>F = 9/5 t </a:t>
            </a:r>
            <a:r>
              <a:rPr kumimoji="0" lang="en-US" sz="3200" b="0" i="0" u="none" strike="noStrike" kern="1200" cap="none" spc="0" normalizeH="0" baseline="30000" noProof="0" smtClean="0">
                <a:ln>
                  <a:noFill/>
                </a:ln>
                <a:solidFill>
                  <a:schemeClr val="tx1"/>
                </a:solidFill>
                <a:effectLst/>
                <a:uLnTx/>
                <a:uFillTx/>
                <a:latin typeface="+mn-lt"/>
                <a:ea typeface="+mn-ea"/>
                <a:cs typeface="+mn-cs"/>
              </a:rPr>
              <a:t>0</a:t>
            </a:r>
            <a:r>
              <a:rPr kumimoji="0" lang="en-US" sz="3200" b="0" i="0" u="none" strike="noStrike" kern="1200" cap="none" spc="0" normalizeH="0" baseline="0" noProof="0" smtClean="0">
                <a:ln>
                  <a:noFill/>
                </a:ln>
                <a:solidFill>
                  <a:schemeClr val="tx1"/>
                </a:solidFill>
                <a:effectLst/>
                <a:uLnTx/>
                <a:uFillTx/>
                <a:latin typeface="+mn-lt"/>
                <a:ea typeface="+mn-ea"/>
                <a:cs typeface="+mn-cs"/>
              </a:rPr>
              <a:t>C + 32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 K = t </a:t>
            </a:r>
            <a:r>
              <a:rPr kumimoji="0" lang="en-US" sz="3200" b="0" i="0" u="none" strike="noStrike" kern="1200" cap="none" spc="0" normalizeH="0" baseline="30000" noProof="0" smtClean="0">
                <a:ln>
                  <a:noFill/>
                </a:ln>
                <a:solidFill>
                  <a:schemeClr val="tx1"/>
                </a:solidFill>
                <a:effectLst/>
                <a:uLnTx/>
                <a:uFillTx/>
                <a:latin typeface="+mn-lt"/>
                <a:ea typeface="+mn-ea"/>
                <a:cs typeface="+mn-cs"/>
              </a:rPr>
              <a:t>0</a:t>
            </a:r>
            <a:r>
              <a:rPr kumimoji="0" lang="en-US" sz="3200" b="0" i="0" u="none" strike="noStrike" kern="1200" cap="none" spc="0" normalizeH="0" baseline="0" noProof="0" smtClean="0">
                <a:ln>
                  <a:noFill/>
                </a:ln>
                <a:solidFill>
                  <a:schemeClr val="tx1"/>
                </a:solidFill>
                <a:effectLst/>
                <a:uLnTx/>
                <a:uFillTx/>
                <a:latin typeface="+mn-lt"/>
                <a:ea typeface="+mn-ea"/>
                <a:cs typeface="+mn-cs"/>
              </a:rPr>
              <a:t>C + 273</a:t>
            </a:r>
            <a:endParaRPr kumimoji="0" lang="id-ID"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i-FI" sz="3200" b="0" i="0" u="none" strike="noStrike" kern="1200" cap="none" spc="0" normalizeH="0" baseline="0" noProof="0" smtClean="0">
                <a:ln>
                  <a:noFill/>
                </a:ln>
                <a:solidFill>
                  <a:schemeClr val="tx1"/>
                </a:solidFill>
                <a:effectLst/>
                <a:uLnTx/>
                <a:uFillTx/>
                <a:latin typeface="+mn-lt"/>
                <a:ea typeface="+mn-ea"/>
                <a:cs typeface="+mn-cs"/>
              </a:rPr>
              <a:t>t </a:t>
            </a:r>
            <a:r>
              <a:rPr kumimoji="0" lang="fi-FI" sz="3200" b="0" i="0" u="none" strike="noStrike" kern="1200" cap="none" spc="0" normalizeH="0" baseline="30000" noProof="0" smtClean="0">
                <a:ln>
                  <a:noFill/>
                </a:ln>
                <a:solidFill>
                  <a:schemeClr val="tx1"/>
                </a:solidFill>
                <a:effectLst/>
                <a:uLnTx/>
                <a:uFillTx/>
                <a:latin typeface="+mn-lt"/>
                <a:ea typeface="+mn-ea"/>
                <a:cs typeface="+mn-cs"/>
              </a:rPr>
              <a:t>0</a:t>
            </a:r>
            <a:r>
              <a:rPr kumimoji="0" lang="fi-FI" sz="3200" b="0" i="0" u="none" strike="noStrike" kern="1200" cap="none" spc="0" normalizeH="0" baseline="0" noProof="0" smtClean="0">
                <a:ln>
                  <a:noFill/>
                </a:ln>
                <a:solidFill>
                  <a:schemeClr val="tx1"/>
                </a:solidFill>
                <a:effectLst/>
                <a:uLnTx/>
                <a:uFillTx/>
                <a:latin typeface="+mn-lt"/>
                <a:ea typeface="+mn-ea"/>
                <a:cs typeface="+mn-cs"/>
              </a:rPr>
              <a:t>R = 9/5 T</a:t>
            </a:r>
            <a:r>
              <a:rPr kumimoji="0" lang="en-US" sz="3200" b="0" i="0" u="none" strike="noStrike" kern="1200" cap="none" spc="0" normalizeH="0" baseline="0" noProof="0" smtClean="0">
                <a:ln>
                  <a:noFill/>
                </a:ln>
                <a:solidFill>
                  <a:schemeClr val="tx1"/>
                </a:solidFill>
                <a:effectLst/>
                <a:uLnTx/>
                <a:uFillTx/>
                <a:latin typeface="+mn-lt"/>
                <a:ea typeface="+mn-ea"/>
                <a:cs typeface="+mn-cs"/>
              </a:rPr>
              <a:t> </a:t>
            </a:r>
            <a:r>
              <a:rPr kumimoji="0" lang="id-ID" sz="3200" b="0" i="0" u="none" strike="noStrike" kern="1200" cap="none" spc="0" normalizeH="0" baseline="0" noProof="0" smtClean="0">
                <a:ln>
                  <a:noFill/>
                </a:ln>
                <a:solidFill>
                  <a:schemeClr val="tx1"/>
                </a:solidFill>
                <a:effectLst/>
                <a:uLnTx/>
                <a:uFillTx/>
                <a:latin typeface="+mn-lt"/>
                <a:ea typeface="+mn-ea"/>
                <a:cs typeface="+mn-cs"/>
              </a:rPr>
              <a:t>= 9/5 (</a:t>
            </a:r>
            <a:r>
              <a:rPr kumimoji="0" lang="en-US" sz="3200" b="0" i="0" u="none" strike="noStrike" kern="1200" cap="none" spc="0" normalizeH="0" baseline="0" noProof="0" smtClean="0">
                <a:ln>
                  <a:noFill/>
                </a:ln>
                <a:solidFill>
                  <a:schemeClr val="tx1"/>
                </a:solidFill>
                <a:effectLst/>
                <a:uLnTx/>
                <a:uFillTx/>
                <a:latin typeface="+mn-lt"/>
                <a:ea typeface="+mn-ea"/>
                <a:cs typeface="+mn-cs"/>
              </a:rPr>
              <a:t>t </a:t>
            </a:r>
            <a:r>
              <a:rPr kumimoji="0" lang="en-US" sz="3200" b="0" i="0" u="none" strike="noStrike" kern="1200" cap="none" spc="0" normalizeH="0" baseline="30000" noProof="0" smtClean="0">
                <a:ln>
                  <a:noFill/>
                </a:ln>
                <a:solidFill>
                  <a:schemeClr val="tx1"/>
                </a:solidFill>
                <a:effectLst/>
                <a:uLnTx/>
                <a:uFillTx/>
                <a:latin typeface="+mn-lt"/>
                <a:ea typeface="+mn-ea"/>
                <a:cs typeface="+mn-cs"/>
              </a:rPr>
              <a:t>0</a:t>
            </a:r>
            <a:r>
              <a:rPr kumimoji="0" lang="en-US" sz="3200" b="0" i="0" u="none" strike="noStrike" kern="1200" cap="none" spc="0" normalizeH="0" baseline="0" noProof="0" smtClean="0">
                <a:ln>
                  <a:noFill/>
                </a:ln>
                <a:solidFill>
                  <a:schemeClr val="tx1"/>
                </a:solidFill>
                <a:effectLst/>
                <a:uLnTx/>
                <a:uFillTx/>
                <a:latin typeface="+mn-lt"/>
                <a:ea typeface="+mn-ea"/>
                <a:cs typeface="+mn-cs"/>
              </a:rPr>
              <a:t>C + 273</a:t>
            </a:r>
            <a:r>
              <a:rPr kumimoji="0" lang="id-ID" sz="3200" b="0" i="0" u="none" strike="noStrike" kern="1200" cap="none" spc="0" normalizeH="0" baseline="0" noProof="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4" name="Title 1"/>
          <p:cNvPicPr>
            <a:picLocks noChangeArrowheads="1"/>
          </p:cNvPicPr>
          <p:nvPr/>
        </p:nvPicPr>
        <p:blipFill>
          <a:blip r:embed="rId9" cstate="print"/>
          <a:srcRect/>
          <a:stretch>
            <a:fillRect/>
          </a:stretch>
        </p:blipFill>
        <p:spPr bwMode="auto">
          <a:xfrm>
            <a:off x="1143001" y="1219200"/>
            <a:ext cx="6477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Content Placeholder 3" descr="KONVERSI SUHU 1.png"/>
          <p:cNvPicPr>
            <a:picLocks noGrp="1" noChangeAspect="1"/>
          </p:cNvPicPr>
          <p:nvPr>
            <p:ph idx="1"/>
          </p:nvPr>
        </p:nvPicPr>
        <p:blipFill>
          <a:blip r:embed="rId9" cstate="print">
            <a:lum bright="-20000" contrast="40000"/>
          </a:blip>
          <a:srcRect l="14035" t="12956" r="27193" b="58382"/>
          <a:stretch>
            <a:fillRect/>
          </a:stretch>
        </p:blipFill>
        <p:spPr>
          <a:xfrm>
            <a:off x="228600" y="609600"/>
            <a:ext cx="8751888" cy="1828800"/>
          </a:xfrm>
        </p:spPr>
      </p:pic>
      <p:pic>
        <p:nvPicPr>
          <p:cNvPr id="25" name="Content Placeholder 3" descr="KONVERSI SUHU 1.png"/>
          <p:cNvPicPr>
            <a:picLocks noChangeAspect="1"/>
          </p:cNvPicPr>
          <p:nvPr/>
        </p:nvPicPr>
        <p:blipFill>
          <a:blip r:embed="rId9" cstate="print">
            <a:lum bright="-20000" contrast="40000"/>
          </a:blip>
          <a:srcRect l="14035" t="41618" r="55263" b="3104"/>
          <a:stretch>
            <a:fillRect/>
          </a:stretch>
        </p:blipFill>
        <p:spPr bwMode="auto">
          <a:xfrm>
            <a:off x="228600" y="2590800"/>
            <a:ext cx="4445000" cy="3429000"/>
          </a:xfrm>
          <a:prstGeom prst="rect">
            <a:avLst/>
          </a:prstGeom>
          <a:noFill/>
          <a:ln w="9525">
            <a:noFill/>
            <a:miter lim="800000"/>
            <a:headEnd/>
            <a:tailEnd/>
          </a:ln>
        </p:spPr>
      </p:pic>
      <p:pic>
        <p:nvPicPr>
          <p:cNvPr id="26" name="Picture 5" descr="KONVERSI SUHU 2.png"/>
          <p:cNvPicPr>
            <a:picLocks noChangeAspect="1"/>
          </p:cNvPicPr>
          <p:nvPr/>
        </p:nvPicPr>
        <p:blipFill>
          <a:blip r:embed="rId10" cstate="print">
            <a:lum bright="-20000" contrast="40000"/>
          </a:blip>
          <a:srcRect l="14166" t="18881" r="59166" b="26662"/>
          <a:stretch>
            <a:fillRect/>
          </a:stretch>
        </p:blipFill>
        <p:spPr bwMode="auto">
          <a:xfrm>
            <a:off x="4800600" y="2590800"/>
            <a:ext cx="4005263" cy="3505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Content Placeholder 3" descr="KONVERSI SUHU 3.png"/>
          <p:cNvPicPr>
            <a:picLocks noGrp="1" noChangeAspect="1"/>
          </p:cNvPicPr>
          <p:nvPr>
            <p:ph idx="1"/>
          </p:nvPr>
        </p:nvPicPr>
        <p:blipFill>
          <a:blip r:embed="rId9" cstate="print">
            <a:lum bright="-20000" contrast="40000"/>
          </a:blip>
          <a:srcRect l="14035" t="12956" r="57895" b="31766"/>
          <a:stretch>
            <a:fillRect/>
          </a:stretch>
        </p:blipFill>
        <p:spPr>
          <a:xfrm>
            <a:off x="304800" y="595313"/>
            <a:ext cx="3810000" cy="3214687"/>
          </a:xfrm>
        </p:spPr>
      </p:pic>
      <p:pic>
        <p:nvPicPr>
          <p:cNvPr id="29" name="Picture 4" descr="KONVERSI SUHU 4.png"/>
          <p:cNvPicPr>
            <a:picLocks noChangeAspect="1"/>
          </p:cNvPicPr>
          <p:nvPr/>
        </p:nvPicPr>
        <p:blipFill>
          <a:blip r:embed="rId10" cstate="print">
            <a:lum bright="-20000" contrast="40000"/>
          </a:blip>
          <a:srcRect l="14166" t="13046" r="55000" b="32497"/>
          <a:stretch>
            <a:fillRect/>
          </a:stretch>
        </p:blipFill>
        <p:spPr bwMode="auto">
          <a:xfrm>
            <a:off x="4495800" y="609600"/>
            <a:ext cx="4027488" cy="3048000"/>
          </a:xfrm>
          <a:prstGeom prst="rect">
            <a:avLst/>
          </a:prstGeom>
          <a:noFill/>
          <a:ln w="9525">
            <a:noFill/>
            <a:miter lim="800000"/>
            <a:headEnd/>
            <a:tailEnd/>
          </a:ln>
        </p:spPr>
      </p:pic>
      <p:pic>
        <p:nvPicPr>
          <p:cNvPr id="30" name="Picture 5" descr="KONVERSI SUHU 5.png"/>
          <p:cNvPicPr>
            <a:picLocks noChangeAspect="1"/>
          </p:cNvPicPr>
          <p:nvPr/>
        </p:nvPicPr>
        <p:blipFill>
          <a:blip r:embed="rId11" cstate="print">
            <a:lum bright="-20000" contrast="40000"/>
          </a:blip>
          <a:srcRect l="14166" t="9157" r="59167" b="36386"/>
          <a:stretch>
            <a:fillRect/>
          </a:stretch>
        </p:blipFill>
        <p:spPr bwMode="auto">
          <a:xfrm>
            <a:off x="304800" y="3657600"/>
            <a:ext cx="3657600" cy="3200400"/>
          </a:xfrm>
          <a:prstGeom prst="rect">
            <a:avLst/>
          </a:prstGeom>
          <a:noFill/>
          <a:ln w="9525">
            <a:noFill/>
            <a:miter lim="800000"/>
            <a:headEnd/>
            <a:tailEnd/>
          </a:ln>
        </p:spPr>
      </p:pic>
      <p:pic>
        <p:nvPicPr>
          <p:cNvPr id="33" name="Picture 6" descr="KONVERSI SUHU 6.png"/>
          <p:cNvPicPr>
            <a:picLocks noChangeAspect="1"/>
          </p:cNvPicPr>
          <p:nvPr/>
        </p:nvPicPr>
        <p:blipFill>
          <a:blip r:embed="rId12" cstate="print">
            <a:lum bright="-20000" contrast="40000"/>
          </a:blip>
          <a:srcRect l="14166" t="20827" r="59167" b="26662"/>
          <a:stretch>
            <a:fillRect/>
          </a:stretch>
        </p:blipFill>
        <p:spPr bwMode="auto">
          <a:xfrm>
            <a:off x="4800600" y="3771900"/>
            <a:ext cx="3657600" cy="3086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Content Placeholder 20"/>
          <p:cNvSpPr>
            <a:spLocks noGrp="1"/>
          </p:cNvSpPr>
          <p:nvPr>
            <p:ph idx="1"/>
          </p:nvPr>
        </p:nvSpPr>
        <p:spPr/>
        <p:txBody>
          <a:bodyPr/>
          <a:lstStyle/>
          <a:p>
            <a:endParaRPr lang="en-US" dirty="0"/>
          </a:p>
        </p:txBody>
      </p:sp>
      <p:pic>
        <p:nvPicPr>
          <p:cNvPr id="22" name="Content Placeholder 3" descr="KONVERSI SUHU 7.png"/>
          <p:cNvPicPr>
            <a:picLocks noChangeAspect="1"/>
          </p:cNvPicPr>
          <p:nvPr/>
        </p:nvPicPr>
        <p:blipFill>
          <a:blip r:embed="rId9" cstate="print">
            <a:lum bright="-20000" contrast="40000"/>
          </a:blip>
          <a:srcRect l="13158" t="8862" r="57895" b="35861"/>
          <a:stretch>
            <a:fillRect/>
          </a:stretch>
        </p:blipFill>
        <p:spPr bwMode="auto">
          <a:xfrm>
            <a:off x="152400" y="762000"/>
            <a:ext cx="4419600" cy="361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4" descr="KONVERSI SUHU 8.png"/>
          <p:cNvPicPr>
            <a:picLocks noChangeAspect="1"/>
          </p:cNvPicPr>
          <p:nvPr/>
        </p:nvPicPr>
        <p:blipFill>
          <a:blip r:embed="rId10" cstate="print">
            <a:lum bright="-20000" contrast="40000"/>
          </a:blip>
          <a:srcRect l="14166" t="24716" r="55833" b="20827"/>
          <a:stretch>
            <a:fillRect/>
          </a:stretch>
        </p:blipFill>
        <p:spPr bwMode="auto">
          <a:xfrm>
            <a:off x="4343400" y="2590800"/>
            <a:ext cx="4430712" cy="34464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52400" y="990600"/>
            <a:ext cx="8077200" cy="54864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9" name="Rounded Rectangle 18">
            <a:hlinkClick r:id="rId2" action="ppaction://hlinksldjump"/>
          </p:cNvPr>
          <p:cNvSpPr/>
          <p:nvPr/>
        </p:nvSpPr>
        <p:spPr>
          <a:xfrm>
            <a:off x="4572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Ringkasan</a:t>
            </a:r>
          </a:p>
        </p:txBody>
      </p:sp>
      <p:sp>
        <p:nvSpPr>
          <p:cNvPr id="20" name="Rounded Rectangle 19">
            <a:hlinkClick r:id="rId3" action="ppaction://hlinksldjump"/>
          </p:cNvPr>
          <p:cNvSpPr/>
          <p:nvPr/>
        </p:nvSpPr>
        <p:spPr>
          <a:xfrm>
            <a:off x="1524000" y="76200"/>
            <a:ext cx="1524000" cy="457200"/>
          </a:xfrm>
          <a:prstGeom prst="roundRect">
            <a:avLst/>
          </a:prstGeom>
          <a:solidFill>
            <a:srgbClr val="B74B09"/>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Materi</a:t>
            </a:r>
          </a:p>
        </p:txBody>
      </p:sp>
      <p:sp>
        <p:nvSpPr>
          <p:cNvPr id="27" name="Rounded Rectangle 26">
            <a:hlinkClick r:id="rId2" action="ppaction://hlinksldjump"/>
          </p:cNvPr>
          <p:cNvSpPr/>
          <p:nvPr/>
        </p:nvSpPr>
        <p:spPr>
          <a:xfrm>
            <a:off x="6096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err="1">
                <a:solidFill>
                  <a:schemeClr val="bg1"/>
                </a:solidFill>
                <a:latin typeface="Century Gothic" pitchFamily="34" charset="0"/>
                <a:cs typeface="Arial" pitchFamily="34" charset="0"/>
              </a:rPr>
              <a:t>Latihan</a:t>
            </a:r>
          </a:p>
        </p:txBody>
      </p:sp>
      <p:sp>
        <p:nvSpPr>
          <p:cNvPr id="28" name="Rounded Rectangle 27"/>
          <p:cNvSpPr/>
          <p:nvPr/>
        </p:nvSpPr>
        <p:spPr>
          <a:xfrm>
            <a:off x="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Century Gothic" pitchFamily="34" charset="0"/>
                <a:cs typeface="Arial" pitchFamily="34" charset="0"/>
              </a:rPr>
              <a:t>Pengantar</a:t>
            </a:r>
          </a:p>
        </p:txBody>
      </p:sp>
      <p:grpSp>
        <p:nvGrpSpPr>
          <p:cNvPr id="2" name="Group 9"/>
          <p:cNvGrpSpPr>
            <a:grpSpLocks/>
          </p:cNvGrpSpPr>
          <p:nvPr/>
        </p:nvGrpSpPr>
        <p:grpSpPr bwMode="auto">
          <a:xfrm>
            <a:off x="1524000" y="76200"/>
            <a:ext cx="1492776" cy="381001"/>
            <a:chOff x="0" y="76200"/>
            <a:chExt cx="1876718" cy="457201"/>
          </a:xfrm>
          <a:solidFill>
            <a:schemeClr val="bg2">
              <a:lumMod val="75000"/>
            </a:schemeClr>
          </a:solidFill>
        </p:grpSpPr>
        <p:sp>
          <p:nvSpPr>
            <p:cNvPr id="31" name="Isosceles Triangle 30"/>
            <p:cNvSpPr/>
            <p:nvPr/>
          </p:nvSpPr>
          <p:spPr>
            <a:xfrm rot="16200000">
              <a:off x="1571947" y="228629"/>
              <a:ext cx="457200" cy="15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Isosceles Triangle 31"/>
            <p:cNvSpPr/>
            <p:nvPr/>
          </p:nvSpPr>
          <p:spPr>
            <a:xfrm rot="5400000">
              <a:off x="-152429" y="228629"/>
              <a:ext cx="457200" cy="1523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35" name="Rounded Rectangle 34">
            <a:hlinkClick r:id="rId2" action="ppaction://hlinksldjump"/>
          </p:cNvPr>
          <p:cNvSpPr/>
          <p:nvPr/>
        </p:nvSpPr>
        <p:spPr>
          <a:xfrm>
            <a:off x="3048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Contoh</a:t>
            </a:r>
            <a:r>
              <a:rPr lang="en-US" sz="1600" b="1" dirty="0">
                <a:solidFill>
                  <a:schemeClr val="bg1"/>
                </a:solidFill>
                <a:latin typeface="Century Gothic" pitchFamily="34" charset="0"/>
                <a:cs typeface="Arial" pitchFamily="34" charset="0"/>
              </a:rPr>
              <a:t> </a:t>
            </a:r>
            <a:r>
              <a:rPr lang="en-US" sz="1600" b="1" dirty="0" err="1">
                <a:solidFill>
                  <a:schemeClr val="bg1"/>
                </a:solidFill>
                <a:latin typeface="Century Gothic" pitchFamily="34" charset="0"/>
                <a:cs typeface="Arial" pitchFamily="34" charset="0"/>
              </a:rPr>
              <a:t>Soal</a:t>
            </a:r>
          </a:p>
        </p:txBody>
      </p:sp>
      <p:sp>
        <p:nvSpPr>
          <p:cNvPr id="34" name="Right Arrow 33">
            <a:hlinkClick r:id="rId4" action="ppaction://hlinksldjump"/>
          </p:cNvPr>
          <p:cNvSpPr/>
          <p:nvPr/>
        </p:nvSpPr>
        <p:spPr>
          <a:xfrm>
            <a:off x="4267200" y="6248400"/>
            <a:ext cx="533400" cy="533400"/>
          </a:xfrm>
          <a:prstGeom prst="rightArrow">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a:hlinkClick r:id="rId3" action="ppaction://hlinksldjump"/>
          </p:cNvPr>
          <p:cNvSpPr/>
          <p:nvPr/>
        </p:nvSpPr>
        <p:spPr>
          <a:xfrm rot="10800000">
            <a:off x="3581400" y="6248400"/>
            <a:ext cx="533400" cy="533400"/>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itle 1"/>
          <p:cNvSpPr>
            <a:spLocks noGrp="1"/>
          </p:cNvSpPr>
          <p:nvPr>
            <p:ph type="title"/>
          </p:nvPr>
        </p:nvSpPr>
        <p:spPr>
          <a:xfrm rot="16200000">
            <a:off x="5575300" y="3441700"/>
            <a:ext cx="6248400" cy="584200"/>
          </a:xfrm>
          <a:solidFill>
            <a:schemeClr val="bg2">
              <a:lumMod val="75000"/>
            </a:schemeClr>
          </a:solidFill>
        </p:spPr>
        <p:txBody>
          <a:bodyPr/>
          <a:lstStyle/>
          <a:p>
            <a:pPr algn="r">
              <a:defRPr/>
            </a:pPr>
            <a:r>
              <a:rPr lang="en-US" dirty="0" err="1" smtClean="0">
                <a:solidFill>
                  <a:schemeClr val="bg1"/>
                </a:solidFill>
              </a:rPr>
              <a:t>Materi</a:t>
            </a:r>
            <a:endParaRPr lang="id-ID" dirty="0">
              <a:solidFill>
                <a:schemeClr val="bg1"/>
              </a:solidFill>
            </a:endParaRPr>
          </a:p>
        </p:txBody>
      </p:sp>
      <p:pic>
        <p:nvPicPr>
          <p:cNvPr id="12303" name="Picture 20" descr="http://png-3.findicons.com/files/icons/1742/ecqlipse_2/128/home.png">
            <a:hlinkClick r:id="rId5" action="ppaction://hlinksldjump"/>
          </p:cNvPr>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7391400" y="58674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ounded Rectangle 42">
            <a:hlinkClick r:id="rId7" action="ppaction://hlinksldjump"/>
          </p:cNvPr>
          <p:cNvSpPr/>
          <p:nvPr/>
        </p:nvSpPr>
        <p:spPr>
          <a:xfrm>
            <a:off x="7620000" y="76200"/>
            <a:ext cx="1524000" cy="457200"/>
          </a:xfrm>
          <a:prstGeom prst="roundRect">
            <a:avLst/>
          </a:prstGeom>
          <a:solidFill>
            <a:srgbClr val="2B200B"/>
          </a:solidFill>
          <a:ln w="38100">
            <a:solidFill>
              <a:schemeClr val="bg1"/>
            </a:solidFill>
          </a:ln>
          <a:effectLst>
            <a:innerShdw blurRad="63500" dist="50800" dir="2700000">
              <a:prstClr val="black">
                <a:alpha val="50000"/>
              </a:prstClr>
            </a:innerShdw>
            <a:reflection blurRad="6350" stA="50000" endA="300" endPos="55000" dir="5400000" sy="-100000" algn="bl" rotWithShape="0"/>
          </a:effectLst>
          <a:scene3d>
            <a:camera prst="orthographicFront"/>
            <a:lightRig rig="threePt" dir="t">
              <a:rot lat="0" lon="0" rev="1200000"/>
            </a:lightRig>
          </a:scene3d>
          <a:sp3d>
            <a:bevelT w="63500" h="25400" prst="artDeco"/>
          </a:sp3d>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600" b="1" dirty="0" err="1">
                <a:solidFill>
                  <a:schemeClr val="bg1"/>
                </a:solidFill>
                <a:latin typeface="Century Gothic" pitchFamily="34" charset="0"/>
                <a:cs typeface="Arial" pitchFamily="34" charset="0"/>
              </a:rPr>
              <a:t>Asesmen</a:t>
            </a:r>
            <a:endParaRPr lang="en-US" sz="1600" b="1" dirty="0">
              <a:solidFill>
                <a:schemeClr val="bg1"/>
              </a:solidFill>
              <a:latin typeface="Century Gothic" pitchFamily="34" charset="0"/>
              <a:cs typeface="Arial" pitchFamily="34" charset="0"/>
            </a:endParaRPr>
          </a:p>
        </p:txBody>
      </p:sp>
      <p:pic>
        <p:nvPicPr>
          <p:cNvPr id="12305" name="Picture 12" descr="http://4.bp.blogspot.com/-VPLqur-gw3A/T1MynDDoE0I/AAAAAAAAAuw/4EWYbA084hY/s1600/lambang-it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00" y="5867400"/>
            <a:ext cx="1069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txBox="1">
            <a:spLocks/>
          </p:cNvSpPr>
          <p:nvPr/>
        </p:nvSpPr>
        <p:spPr bwMode="auto">
          <a:xfrm>
            <a:off x="1066800" y="990600"/>
            <a:ext cx="6553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PEMUAIAN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6" name="Content Placeholder 2"/>
          <p:cNvSpPr txBox="1">
            <a:spLocks/>
          </p:cNvSpPr>
          <p:nvPr/>
        </p:nvSpPr>
        <p:spPr bwMode="auto">
          <a:xfrm>
            <a:off x="304800" y="1371600"/>
            <a:ext cx="7848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2" pitchFamily="18" charset="2"/>
              <a:buNone/>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sifat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zat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umumnya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mengalami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perubahan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dimensi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panjang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luas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volume)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bila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zat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tersebut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mengalami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perubahan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temperatur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Dikatakan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zat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tersebut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mengalami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pemuaian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2" pitchFamily="18"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9" name="Can 28"/>
          <p:cNvSpPr/>
          <p:nvPr/>
        </p:nvSpPr>
        <p:spPr>
          <a:xfrm rot="5400000">
            <a:off x="1600200" y="2057400"/>
            <a:ext cx="381000" cy="2362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838200" y="3733800"/>
            <a:ext cx="2362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Cube 32"/>
          <p:cNvSpPr/>
          <p:nvPr/>
        </p:nvSpPr>
        <p:spPr>
          <a:xfrm>
            <a:off x="1219200" y="5257800"/>
            <a:ext cx="18288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Content Placeholder 2"/>
          <p:cNvSpPr txBox="1">
            <a:spLocks/>
          </p:cNvSpPr>
          <p:nvPr/>
        </p:nvSpPr>
        <p:spPr bwMode="auto">
          <a:xfrm>
            <a:off x="3733800" y="2971800"/>
            <a:ext cx="4419600" cy="533400"/>
          </a:xfrm>
          <a:prstGeom prst="rect">
            <a:avLst/>
          </a:prstGeom>
          <a:noFill/>
          <a:ln w="9525">
            <a:noFill/>
            <a:miter lim="800000"/>
            <a:headEnd/>
            <a:tailEnd/>
          </a:ln>
        </p:spPr>
        <p:txBody>
          <a:bodyPr/>
          <a:lstStyle/>
          <a:p>
            <a:pPr>
              <a:spcBef>
                <a:spcPct val="20000"/>
              </a:spcBef>
              <a:buClr>
                <a:schemeClr val="accent1"/>
              </a:buClr>
              <a:buSzPct val="70000"/>
              <a:defRPr/>
            </a:pPr>
            <a:r>
              <a:rPr lang="id-ID" sz="2400" dirty="0">
                <a:solidFill>
                  <a:schemeClr val="tx2"/>
                </a:solidFill>
              </a:rPr>
              <a:t>mengalami pemuaian panjang</a:t>
            </a:r>
            <a:r>
              <a:rPr lang="id-ID" sz="2400" dirty="0">
                <a:solidFill>
                  <a:schemeClr val="tx2"/>
                </a:solidFill>
                <a:latin typeface="+mn-lt"/>
              </a:rPr>
              <a:t> </a:t>
            </a:r>
            <a:endParaRPr lang="en-US" sz="2400" dirty="0">
              <a:solidFill>
                <a:schemeClr val="tx2"/>
              </a:solidFill>
              <a:latin typeface="+mn-lt"/>
            </a:endParaRPr>
          </a:p>
          <a:p>
            <a:pPr marL="342900" indent="-342900">
              <a:spcBef>
                <a:spcPct val="20000"/>
              </a:spcBef>
              <a:buClr>
                <a:schemeClr val="accent1"/>
              </a:buClr>
              <a:buSzPct val="70000"/>
              <a:buFont typeface="Wingdings 2" pitchFamily="18" charset="2"/>
              <a:buNone/>
              <a:defRPr/>
            </a:pPr>
            <a:endParaRPr lang="en-US" sz="2400" dirty="0">
              <a:solidFill>
                <a:schemeClr val="tx2"/>
              </a:solidFill>
              <a:latin typeface="+mn-lt"/>
            </a:endParaRPr>
          </a:p>
        </p:txBody>
      </p:sp>
      <p:sp>
        <p:nvSpPr>
          <p:cNvPr id="38" name="Content Placeholder 2"/>
          <p:cNvSpPr txBox="1">
            <a:spLocks/>
          </p:cNvSpPr>
          <p:nvPr/>
        </p:nvSpPr>
        <p:spPr bwMode="auto">
          <a:xfrm>
            <a:off x="3733800" y="4038600"/>
            <a:ext cx="4114800" cy="533400"/>
          </a:xfrm>
          <a:prstGeom prst="rect">
            <a:avLst/>
          </a:prstGeom>
          <a:noFill/>
          <a:ln w="9525">
            <a:noFill/>
            <a:miter lim="800000"/>
            <a:headEnd/>
            <a:tailEnd/>
          </a:ln>
        </p:spPr>
        <p:txBody>
          <a:bodyPr/>
          <a:lstStyle/>
          <a:p>
            <a:pPr>
              <a:spcBef>
                <a:spcPct val="20000"/>
              </a:spcBef>
              <a:buClr>
                <a:schemeClr val="accent1"/>
              </a:buClr>
              <a:buSzPct val="70000"/>
              <a:defRPr/>
            </a:pPr>
            <a:r>
              <a:rPr lang="id-ID" sz="2400" dirty="0">
                <a:solidFill>
                  <a:schemeClr val="tx2"/>
                </a:solidFill>
              </a:rPr>
              <a:t>mengalami pemuaian luas</a:t>
            </a:r>
            <a:r>
              <a:rPr lang="id-ID" sz="2400" dirty="0">
                <a:solidFill>
                  <a:schemeClr val="tx2"/>
                </a:solidFill>
                <a:latin typeface="+mn-lt"/>
              </a:rPr>
              <a:t> </a:t>
            </a:r>
            <a:endParaRPr lang="en-US" sz="2400" dirty="0">
              <a:solidFill>
                <a:schemeClr val="tx2"/>
              </a:solidFill>
              <a:latin typeface="+mn-lt"/>
            </a:endParaRPr>
          </a:p>
          <a:p>
            <a:pPr marL="342900" indent="-342900">
              <a:spcBef>
                <a:spcPct val="20000"/>
              </a:spcBef>
              <a:buClr>
                <a:schemeClr val="accent1"/>
              </a:buClr>
              <a:buSzPct val="70000"/>
              <a:buFont typeface="Wingdings 2" pitchFamily="18" charset="2"/>
              <a:buNone/>
              <a:defRPr/>
            </a:pPr>
            <a:endParaRPr lang="en-US" sz="2400" dirty="0">
              <a:solidFill>
                <a:schemeClr val="tx2"/>
              </a:solidFill>
              <a:latin typeface="+mn-lt"/>
            </a:endParaRPr>
          </a:p>
        </p:txBody>
      </p:sp>
      <p:sp>
        <p:nvSpPr>
          <p:cNvPr id="39" name="Content Placeholder 2"/>
          <p:cNvSpPr txBox="1">
            <a:spLocks/>
          </p:cNvSpPr>
          <p:nvPr/>
        </p:nvSpPr>
        <p:spPr bwMode="auto">
          <a:xfrm>
            <a:off x="3733800" y="5410200"/>
            <a:ext cx="4648200" cy="533400"/>
          </a:xfrm>
          <a:prstGeom prst="rect">
            <a:avLst/>
          </a:prstGeom>
          <a:noFill/>
          <a:ln w="9525">
            <a:noFill/>
            <a:miter lim="800000"/>
            <a:headEnd/>
            <a:tailEnd/>
          </a:ln>
        </p:spPr>
        <p:txBody>
          <a:bodyPr/>
          <a:lstStyle/>
          <a:p>
            <a:pPr>
              <a:spcBef>
                <a:spcPct val="20000"/>
              </a:spcBef>
              <a:buClr>
                <a:schemeClr val="accent1"/>
              </a:buClr>
              <a:buSzPct val="70000"/>
              <a:defRPr/>
            </a:pPr>
            <a:r>
              <a:rPr lang="id-ID" sz="2400" dirty="0">
                <a:solidFill>
                  <a:schemeClr val="tx2"/>
                </a:solidFill>
              </a:rPr>
              <a:t>mengalami pemuaian volume</a:t>
            </a:r>
            <a:r>
              <a:rPr lang="id-ID" sz="2400" dirty="0">
                <a:solidFill>
                  <a:schemeClr val="tx2"/>
                </a:solidFill>
                <a:latin typeface="+mn-lt"/>
              </a:rPr>
              <a:t> </a:t>
            </a:r>
            <a:endParaRPr lang="en-US" sz="2400" dirty="0">
              <a:solidFill>
                <a:schemeClr val="tx2"/>
              </a:solidFill>
              <a:latin typeface="+mn-lt"/>
            </a:endParaRPr>
          </a:p>
          <a:p>
            <a:pPr marL="342900" indent="-342900">
              <a:spcBef>
                <a:spcPct val="20000"/>
              </a:spcBef>
              <a:buClr>
                <a:schemeClr val="accent1"/>
              </a:buClr>
              <a:buSzPct val="70000"/>
              <a:buFont typeface="Wingdings 2" pitchFamily="18" charset="2"/>
              <a:buNone/>
              <a:defRPr/>
            </a:pPr>
            <a:endParaRPr lang="en-US" sz="2400" dirty="0">
              <a:solidFill>
                <a:schemeClr val="tx2"/>
              </a:solidFill>
              <a:latin typeface="+mn-lt"/>
            </a:endParaRPr>
          </a:p>
        </p:txBody>
      </p:sp>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9"/>
                                        </p:tgtEl>
                                      </p:cBhvr>
                                      <p:by x="150000" y="100000"/>
                                    </p:animScale>
                                  </p:childTnLst>
                                </p:cTn>
                              </p:par>
                              <p:par>
                                <p:cTn id="7" presetID="1" presetClass="emph" presetSubtype="2" fill="hold" nodeType="withEffect">
                                  <p:stCondLst>
                                    <p:cond delay="0"/>
                                  </p:stCondLst>
                                  <p:childTnLst>
                                    <p:animClr clrSpc="rgb" dir="cw">
                                      <p:cBhvr>
                                        <p:cTn id="8" dur="2000" fill="hold"/>
                                        <p:tgtEl>
                                          <p:spTgt spid="29"/>
                                        </p:tgtEl>
                                        <p:attrNameLst>
                                          <p:attrName>fillcolor</p:attrName>
                                        </p:attrNameLst>
                                      </p:cBhvr>
                                      <p:to>
                                        <a:srgbClr val="DC3838"/>
                                      </p:to>
                                    </p:animClr>
                                    <p:set>
                                      <p:cBhvr>
                                        <p:cTn id="9" dur="2000" fill="hold"/>
                                        <p:tgtEl>
                                          <p:spTgt spid="29"/>
                                        </p:tgtEl>
                                        <p:attrNameLst>
                                          <p:attrName>fill.type</p:attrName>
                                        </p:attrNameLst>
                                      </p:cBhvr>
                                      <p:to>
                                        <p:strVal val="solid"/>
                                      </p:to>
                                    </p:set>
                                    <p:set>
                                      <p:cBhvr>
                                        <p:cTn id="10"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withEffect">
                                  <p:stCondLst>
                                    <p:cond delay="0"/>
                                  </p:stCondLst>
                                  <p:childTnLst>
                                    <p:animClr clrSpc="rgb" dir="cw">
                                      <p:cBhvr>
                                        <p:cTn id="15" dur="2000" fill="hold"/>
                                        <p:tgtEl>
                                          <p:spTgt spid="30"/>
                                        </p:tgtEl>
                                        <p:attrNameLst>
                                          <p:attrName>fillcolor</p:attrName>
                                        </p:attrNameLst>
                                      </p:cBhvr>
                                      <p:to>
                                        <a:srgbClr val="DC3838"/>
                                      </p:to>
                                    </p:animClr>
                                    <p:set>
                                      <p:cBhvr>
                                        <p:cTn id="16" dur="2000" fill="hold"/>
                                        <p:tgtEl>
                                          <p:spTgt spid="30"/>
                                        </p:tgtEl>
                                        <p:attrNameLst>
                                          <p:attrName>fill.type</p:attrName>
                                        </p:attrNameLst>
                                      </p:cBhvr>
                                      <p:to>
                                        <p:strVal val="solid"/>
                                      </p:to>
                                    </p:set>
                                    <p:set>
                                      <p:cBhvr>
                                        <p:cTn id="17" dur="2000" fill="hold"/>
                                        <p:tgtEl>
                                          <p:spTgt spid="30"/>
                                        </p:tgtEl>
                                        <p:attrNameLst>
                                          <p:attrName>fill.on</p:attrName>
                                        </p:attrNameLst>
                                      </p:cBhvr>
                                      <p:to>
                                        <p:strVal val="true"/>
                                      </p:to>
                                    </p:set>
                                  </p:childTnLst>
                                </p:cTn>
                              </p:par>
                              <p:par>
                                <p:cTn id="18" presetID="6" presetClass="emph" presetSubtype="0" fill="hold" grpId="0" nodeType="withEffect">
                                  <p:stCondLst>
                                    <p:cond delay="0"/>
                                  </p:stCondLst>
                                  <p:childTnLst>
                                    <p:animScale>
                                      <p:cBhvr>
                                        <p:cTn id="19" dur="2000" fill="hold"/>
                                        <p:tgtEl>
                                          <p:spTgt spid="30"/>
                                        </p:tgtEl>
                                      </p:cBhvr>
                                      <p:by x="150000" y="150000"/>
                                    </p:animScale>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6" presetClass="emph" presetSubtype="0" fill="hold" grpId="0" nodeType="withEffect">
                                  <p:stCondLst>
                                    <p:cond delay="0"/>
                                  </p:stCondLst>
                                  <p:childTnLst>
                                    <p:animScale>
                                      <p:cBhvr>
                                        <p:cTn id="24" dur="2000" fill="hold"/>
                                        <p:tgtEl>
                                          <p:spTgt spid="33"/>
                                        </p:tgtEl>
                                      </p:cBhvr>
                                      <p:by x="150000" y="150000"/>
                                    </p:animScale>
                                  </p:childTnLst>
                                </p:cTn>
                              </p:par>
                              <p:par>
                                <p:cTn id="25" presetID="1" presetClass="emph" presetSubtype="2" fill="hold" nodeType="withEffect">
                                  <p:stCondLst>
                                    <p:cond delay="0"/>
                                  </p:stCondLst>
                                  <p:childTnLst>
                                    <p:animClr clrSpc="rgb" dir="cw">
                                      <p:cBhvr>
                                        <p:cTn id="26" dur="2000" fill="hold"/>
                                        <p:tgtEl>
                                          <p:spTgt spid="33"/>
                                        </p:tgtEl>
                                        <p:attrNameLst>
                                          <p:attrName>fillcolor</p:attrName>
                                        </p:attrNameLst>
                                      </p:cBhvr>
                                      <p:to>
                                        <a:srgbClr val="DC3838"/>
                                      </p:to>
                                    </p:animClr>
                                    <p:set>
                                      <p:cBhvr>
                                        <p:cTn id="27" dur="2000" fill="hold"/>
                                        <p:tgtEl>
                                          <p:spTgt spid="33"/>
                                        </p:tgtEl>
                                        <p:attrNameLst>
                                          <p:attrName>fill.type</p:attrName>
                                        </p:attrNameLst>
                                      </p:cBhvr>
                                      <p:to>
                                        <p:strVal val="solid"/>
                                      </p:to>
                                    </p:set>
                                    <p:set>
                                      <p:cBhvr>
                                        <p:cTn id="28" dur="20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childTnLst>
        </p:cTn>
      </p:par>
    </p:tnLst>
    <p:bldLst>
      <p:bldP spid="29" grpId="0" animBg="1"/>
      <p:bldP spid="30"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be7888e492e222b522523eab6a87ea8c75de8"/>
</p:tagLst>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10530</TotalTime>
  <Words>2341</Words>
  <Application>Microsoft Office PowerPoint</Application>
  <PresentationFormat>On-screen Show (4:3)</PresentationFormat>
  <Paragraphs>597</Paragraphs>
  <Slides>46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Visio</vt:lpstr>
      <vt:lpstr>Equation</vt:lpstr>
      <vt:lpstr>Slide 1</vt:lpstr>
      <vt:lpstr>Slide 2</vt:lpstr>
      <vt:lpstr>Pengantar</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Materi</vt:lpstr>
      <vt:lpstr>Ringkasan</vt:lpstr>
      <vt:lpstr>Latihan Soal</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dc:title>
  <dc:creator>ndiiit</dc:creator>
  <cp:lastModifiedBy>PAK TUTUG</cp:lastModifiedBy>
  <cp:revision>113</cp:revision>
  <dcterms:created xsi:type="dcterms:W3CDTF">2014-01-01T21:40:07Z</dcterms:created>
  <dcterms:modified xsi:type="dcterms:W3CDTF">2016-11-05T08:18:02Z</dcterms:modified>
</cp:coreProperties>
</file>