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2" r:id="rId4"/>
    <p:sldId id="310" r:id="rId5"/>
    <p:sldId id="311" r:id="rId6"/>
    <p:sldId id="312" r:id="rId7"/>
    <p:sldId id="290" r:id="rId8"/>
    <p:sldId id="258" r:id="rId9"/>
    <p:sldId id="313" r:id="rId10"/>
    <p:sldId id="314" r:id="rId11"/>
    <p:sldId id="315" r:id="rId12"/>
    <p:sldId id="299" r:id="rId13"/>
    <p:sldId id="309" r:id="rId14"/>
    <p:sldId id="267" r:id="rId15"/>
  </p:sldIdLst>
  <p:sldSz cx="18288000" cy="10287000"/>
  <p:notesSz cx="6858000" cy="9144000"/>
  <p:embeddedFontLst>
    <p:embeddedFont>
      <p:font typeface="Annai MN" pitchFamily="2" charset="77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rmorant Garamond Bold Italics" pitchFamily="2" charset="77"/>
      <p:regular r:id="rId22"/>
      <p:bold r:id="rId23"/>
      <p:italic r:id="rId24"/>
      <p:boldItalic r:id="rId25"/>
    </p:embeddedFont>
    <p:embeddedFont>
      <p:font typeface="Quicksand" pitchFamily="2" charset="77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0" autoAdjust="0"/>
    <p:restoredTop sz="74472" autoAdjust="0"/>
  </p:normalViewPr>
  <p:slideViewPr>
    <p:cSldViewPr>
      <p:cViewPr varScale="1">
        <p:scale>
          <a:sx n="61" d="100"/>
          <a:sy n="61" d="100"/>
        </p:scale>
        <p:origin x="1392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B08C8-30F5-1C48-83EC-272282AE4F2C}" type="datetimeFigureOut">
              <a:rPr lang="en-US" smtClean="0"/>
              <a:t>9/21/24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5A4A5-9FD6-EA40-957D-46B82CEBB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6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Proses Awal Dataset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 cleaning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 transformation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 reduction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 integration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85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6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46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0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3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82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45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D" sz="28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Beirut" pitchFamily="2" charset="-78"/>
              <a:cs typeface="Beiru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20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8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32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00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5A4A5-9FD6-EA40-957D-46B82CEBB2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9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3764" y="3165524"/>
            <a:ext cx="1579643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ID" sz="4800" b="0" i="0" u="none" strike="noStrike" dirty="0">
                <a:solidFill>
                  <a:srgbClr val="000000"/>
                </a:solidFill>
                <a:effectLst/>
                <a:latin typeface="Annai MN" pitchFamily="2" charset="77"/>
                <a:ea typeface="Annai MN" pitchFamily="2" charset="77"/>
                <a:cs typeface="Annai MN" pitchFamily="2" charset="77"/>
              </a:rPr>
              <a:t>Data Reduction dan Data Integration</a:t>
            </a:r>
            <a:endParaRPr lang="en-US" sz="4800" b="1" u="sng" dirty="0">
              <a:solidFill>
                <a:srgbClr val="0F4662"/>
              </a:solidFill>
              <a:latin typeface="Annai MN" pitchFamily="2" charset="77"/>
              <a:ea typeface="Annai MN" pitchFamily="2" charset="77"/>
              <a:cs typeface="Annai MN" pitchFamily="2" charset="77"/>
              <a:sym typeface="Cormorant Garamond Bold Itali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618706" y="90374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09896" y="7382110"/>
            <a:ext cx="15011399" cy="1714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6844"/>
              </a:lnSpc>
              <a:spcBef>
                <a:spcPct val="0"/>
              </a:spcBef>
            </a:pP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Pembelajaran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Daring </a:t>
            </a: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Kolaboratif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2024</a:t>
            </a:r>
            <a:b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</a:b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ITG dan </a:t>
            </a:r>
            <a:r>
              <a:rPr lang="en-US" sz="4889" b="1" dirty="0" err="1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Undana</a:t>
            </a:r>
            <a:r>
              <a:rPr lang="en-US" sz="4889" b="1" dirty="0">
                <a:solidFill>
                  <a:srgbClr val="0F4662"/>
                </a:solidFill>
                <a:latin typeface="Beirut" pitchFamily="2" charset="-78"/>
                <a:ea typeface="Apple Symbols" panose="02000000000000000000" pitchFamily="2" charset="-79"/>
                <a:cs typeface="Beirut" pitchFamily="2" charset="-78"/>
                <a:sym typeface="Quicksan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22179" y="1967581"/>
            <a:ext cx="11643643" cy="529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7"/>
              </a:lnSpc>
              <a:spcBef>
                <a:spcPct val="0"/>
              </a:spcBef>
            </a:pPr>
            <a:r>
              <a:rPr lang="en-US" sz="3141" b="1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Pertemuan</a:t>
            </a:r>
            <a:r>
              <a:rPr lang="en-US" sz="3141" b="1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4</a:t>
            </a:r>
          </a:p>
        </p:txBody>
      </p:sp>
      <p:sp>
        <p:nvSpPr>
          <p:cNvPr id="9" name="Freeform 9"/>
          <p:cNvSpPr/>
          <p:nvPr/>
        </p:nvSpPr>
        <p:spPr>
          <a:xfrm>
            <a:off x="5646742" y="8078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0804A3-9D49-73C2-9A44-DE55E657C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7397796"/>
            <a:ext cx="1454897" cy="14795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738D02-4684-CB36-8DE0-0CCADD4816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703" y="7429500"/>
            <a:ext cx="1454897" cy="14548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FE7239-9157-B78A-EED1-E2389305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7" y="238626"/>
            <a:ext cx="1522137" cy="15464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F4B130-B74F-33AA-62B5-2AF534D065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08" y="296577"/>
            <a:ext cx="3106384" cy="1649266"/>
          </a:xfrm>
          <a:prstGeom prst="rect">
            <a:avLst/>
          </a:prstGeom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837F80C6-2BCB-5C64-DB80-B1024B073332}"/>
              </a:ext>
            </a:extLst>
          </p:cNvPr>
          <p:cNvSpPr txBox="1"/>
          <p:nvPr/>
        </p:nvSpPr>
        <p:spPr>
          <a:xfrm>
            <a:off x="1260517" y="4923592"/>
            <a:ext cx="1579643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Dosen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: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Nelci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Dessy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Rumlaklak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,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S.Kom</a:t>
            </a:r>
            <a:r>
              <a:rPr lang="en-US" sz="4400" b="1" u="sng" dirty="0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, </a:t>
            </a:r>
            <a:r>
              <a:rPr lang="en-US" sz="4400" b="1" u="sng" dirty="0" err="1">
                <a:solidFill>
                  <a:srgbClr val="0F4662"/>
                </a:solidFill>
                <a:latin typeface="Beirut" pitchFamily="2" charset="-78"/>
                <a:ea typeface="Annai MN" pitchFamily="2" charset="77"/>
                <a:cs typeface="Beirut" pitchFamily="2" charset="-78"/>
                <a:sym typeface="Cormorant Garamond Bold Italics"/>
              </a:rPr>
              <a:t>M.Kom</a:t>
            </a:r>
            <a:endParaRPr lang="en-US" sz="4400" b="1" u="sng" dirty="0">
              <a:solidFill>
                <a:srgbClr val="0F4662"/>
              </a:solidFill>
              <a:latin typeface="Beirut" pitchFamily="2" charset="-78"/>
              <a:ea typeface="Annai MN" pitchFamily="2" charset="77"/>
              <a:cs typeface="Beirut" pitchFamily="2" charset="-78"/>
              <a:sym typeface="Cormorant Garamond Bold Itali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Contoh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kasus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733D7A-8C9B-D994-256E-5A14653364A5}"/>
              </a:ext>
            </a:extLst>
          </p:cNvPr>
          <p:cNvSpPr txBox="1"/>
          <p:nvPr/>
        </p:nvSpPr>
        <p:spPr>
          <a:xfrm>
            <a:off x="1028700" y="2135424"/>
            <a:ext cx="1562583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2. Sampling Data: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</a:p>
          <a:p>
            <a:pPr algn="just"/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Jika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kita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tidak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ingin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seluruh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dataset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karena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ukurannya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terlalu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besar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kita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dapat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sampling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mendapatkan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subset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secara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acak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  <a:endParaRPr lang="en-ID" sz="3200" dirty="0">
              <a:latin typeface="Beirut" pitchFamily="2" charset="-78"/>
              <a:cs typeface="Beirut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8F8B38-3EA0-1192-466E-6D97EE814539}"/>
              </a:ext>
            </a:extLst>
          </p:cNvPr>
          <p:cNvSpPr txBox="1"/>
          <p:nvPr/>
        </p:nvSpPr>
        <p:spPr>
          <a:xfrm>
            <a:off x="2209800" y="4755308"/>
            <a:ext cx="10439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SELECT * FROM </a:t>
            </a:r>
            <a:r>
              <a:rPr lang="en-US" sz="2800" i="1" dirty="0" err="1">
                <a:solidFill>
                  <a:srgbClr val="C00000"/>
                </a:solidFill>
              </a:rPr>
              <a:t>penjualan</a:t>
            </a:r>
            <a:endParaRPr lang="en-US" sz="2800" i="1" dirty="0">
              <a:solidFill>
                <a:srgbClr val="C00000"/>
              </a:solidFill>
            </a:endParaRPr>
          </a:p>
          <a:p>
            <a:r>
              <a:rPr lang="en-US" sz="2800" i="1" dirty="0">
                <a:solidFill>
                  <a:srgbClr val="C00000"/>
                </a:solidFill>
              </a:rPr>
              <a:t>ORDER BY RAND()</a:t>
            </a:r>
          </a:p>
          <a:p>
            <a:r>
              <a:rPr lang="en-US" sz="2800" i="1" dirty="0">
                <a:solidFill>
                  <a:srgbClr val="C00000"/>
                </a:solidFill>
              </a:rPr>
              <a:t>LIMIT 2000;</a:t>
            </a:r>
          </a:p>
        </p:txBody>
      </p:sp>
    </p:spTree>
    <p:extLst>
      <p:ext uri="{BB962C8B-B14F-4D97-AF65-F5344CB8AC3E}">
        <p14:creationId xmlns:p14="http://schemas.microsoft.com/office/powerpoint/2010/main" val="315651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723900"/>
            <a:ext cx="11239500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Contoh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kasus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integration: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733D7A-8C9B-D994-256E-5A14653364A5}"/>
              </a:ext>
            </a:extLst>
          </p:cNvPr>
          <p:cNvSpPr txBox="1"/>
          <p:nvPr/>
        </p:nvSpPr>
        <p:spPr>
          <a:xfrm>
            <a:off x="1028700" y="2337585"/>
            <a:ext cx="156258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sistem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penjualan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pelanggan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produk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dan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penjualan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disimpan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tabel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berbeda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mendapatkan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gambaran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lengkap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tentang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perilaku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pelanggan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kita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perlu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menggabungkan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(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integrasi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)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tabel-tabel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A39FF-1EFB-EB87-6E6D-CEDA64B8FF3F}"/>
              </a:ext>
            </a:extLst>
          </p:cNvPr>
          <p:cNvSpPr txBox="1"/>
          <p:nvPr/>
        </p:nvSpPr>
        <p:spPr>
          <a:xfrm>
            <a:off x="1028700" y="4329945"/>
            <a:ext cx="159639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8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Contoh</a:t>
            </a:r>
            <a:r>
              <a:rPr lang="en-ID" sz="2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SQL </a:t>
            </a:r>
            <a:r>
              <a:rPr lang="en-ID" sz="28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Integration:</a:t>
            </a:r>
          </a:p>
          <a:p>
            <a:pPr marL="514350" indent="-514350" algn="just">
              <a:buAutoNum type="arabicPeriod"/>
            </a:pPr>
            <a:r>
              <a:rPr lang="en-ID" sz="28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Menggabungkan</a:t>
            </a:r>
            <a:r>
              <a:rPr lang="en-ID" sz="2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Tabel</a:t>
            </a:r>
            <a:r>
              <a:rPr lang="en-ID" sz="2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Penjualan</a:t>
            </a:r>
            <a:r>
              <a:rPr lang="en-ID" sz="2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28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Pelanggan</a:t>
            </a:r>
            <a:r>
              <a:rPr lang="en-ID" sz="2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</a:p>
          <a:p>
            <a:pPr algn="just"/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mendapatkan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informasi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penjualan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beserta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pelanggan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bisa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menggabungkan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tabel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penjualan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dan 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pelanggan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28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2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JOIN</a:t>
            </a:r>
            <a:r>
              <a:rPr lang="en-ID" sz="28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DE072B-D8BE-92F5-5D20-324432745AA2}"/>
              </a:ext>
            </a:extLst>
          </p:cNvPr>
          <p:cNvSpPr txBox="1"/>
          <p:nvPr/>
        </p:nvSpPr>
        <p:spPr>
          <a:xfrm>
            <a:off x="2429425" y="6568527"/>
            <a:ext cx="1257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SELECT </a:t>
            </a:r>
            <a:r>
              <a:rPr lang="en-US" sz="2400" i="1" dirty="0" err="1">
                <a:solidFill>
                  <a:srgbClr val="C00000"/>
                </a:solidFill>
              </a:rPr>
              <a:t>p.id_penjualan</a:t>
            </a:r>
            <a:r>
              <a:rPr lang="en-US" sz="2400" i="1" dirty="0">
                <a:solidFill>
                  <a:srgbClr val="C00000"/>
                </a:solidFill>
              </a:rPr>
              <a:t>, </a:t>
            </a:r>
            <a:r>
              <a:rPr lang="en-US" sz="2400" i="1" dirty="0" err="1">
                <a:solidFill>
                  <a:srgbClr val="C00000"/>
                </a:solidFill>
              </a:rPr>
              <a:t>p.tanggal_penjualan</a:t>
            </a:r>
            <a:r>
              <a:rPr lang="en-US" sz="2400" i="1" dirty="0">
                <a:solidFill>
                  <a:srgbClr val="C00000"/>
                </a:solidFill>
              </a:rPr>
              <a:t>, </a:t>
            </a:r>
            <a:r>
              <a:rPr lang="en-US" sz="2400" i="1" dirty="0" err="1">
                <a:solidFill>
                  <a:srgbClr val="C00000"/>
                </a:solidFill>
              </a:rPr>
              <a:t>p.total_penjualan</a:t>
            </a:r>
            <a:r>
              <a:rPr lang="en-US" sz="2400" i="1" dirty="0">
                <a:solidFill>
                  <a:srgbClr val="C00000"/>
                </a:solidFill>
              </a:rPr>
              <a:t>, </a:t>
            </a:r>
            <a:r>
              <a:rPr lang="en-US" sz="2400" i="1" dirty="0" err="1">
                <a:solidFill>
                  <a:srgbClr val="C00000"/>
                </a:solidFill>
              </a:rPr>
              <a:t>c.nama_pelanggan</a:t>
            </a:r>
            <a:r>
              <a:rPr lang="en-US" sz="2400" i="1" dirty="0">
                <a:solidFill>
                  <a:srgbClr val="C00000"/>
                </a:solidFill>
              </a:rPr>
              <a:t>, </a:t>
            </a:r>
            <a:r>
              <a:rPr lang="en-US" sz="2400" i="1" dirty="0" err="1">
                <a:solidFill>
                  <a:srgbClr val="C00000"/>
                </a:solidFill>
              </a:rPr>
              <a:t>c.alamat</a:t>
            </a:r>
            <a:endParaRPr lang="en-US" sz="2400" i="1" dirty="0">
              <a:solidFill>
                <a:srgbClr val="C00000"/>
              </a:solidFill>
            </a:endParaRPr>
          </a:p>
          <a:p>
            <a:r>
              <a:rPr lang="en-US" sz="2400" i="1" dirty="0">
                <a:solidFill>
                  <a:srgbClr val="C00000"/>
                </a:solidFill>
              </a:rPr>
              <a:t>FROM </a:t>
            </a:r>
            <a:r>
              <a:rPr lang="en-US" sz="2400" i="1" dirty="0" err="1">
                <a:solidFill>
                  <a:srgbClr val="C00000"/>
                </a:solidFill>
              </a:rPr>
              <a:t>penjualan</a:t>
            </a:r>
            <a:r>
              <a:rPr lang="en-US" sz="2400" i="1" dirty="0">
                <a:solidFill>
                  <a:srgbClr val="C00000"/>
                </a:solidFill>
              </a:rPr>
              <a:t> p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JOIN </a:t>
            </a:r>
            <a:r>
              <a:rPr lang="en-US" sz="2400" i="1" dirty="0" err="1">
                <a:solidFill>
                  <a:srgbClr val="C00000"/>
                </a:solidFill>
              </a:rPr>
              <a:t>pelanggan</a:t>
            </a:r>
            <a:r>
              <a:rPr lang="en-US" sz="2400" i="1" dirty="0">
                <a:solidFill>
                  <a:srgbClr val="C00000"/>
                </a:solidFill>
              </a:rPr>
              <a:t> c ON </a:t>
            </a:r>
            <a:r>
              <a:rPr lang="en-US" sz="2400" i="1" dirty="0" err="1">
                <a:solidFill>
                  <a:srgbClr val="C00000"/>
                </a:solidFill>
              </a:rPr>
              <a:t>p.id_pelanggan</a:t>
            </a:r>
            <a:r>
              <a:rPr lang="en-US" sz="2400" i="1" dirty="0">
                <a:solidFill>
                  <a:srgbClr val="C00000"/>
                </a:solidFill>
              </a:rPr>
              <a:t> = </a:t>
            </a:r>
            <a:r>
              <a:rPr lang="en-US" sz="2400" i="1" dirty="0" err="1">
                <a:solidFill>
                  <a:srgbClr val="C00000"/>
                </a:solidFill>
              </a:rPr>
              <a:t>c.id_pelanggan</a:t>
            </a:r>
            <a:r>
              <a:rPr lang="en-US" sz="2400" i="1" dirty="0">
                <a:solidFill>
                  <a:srgbClr val="C00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64667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16105804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Contoh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kasus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data integration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menggunakan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SQL: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733D7A-8C9B-D994-256E-5A14653364A5}"/>
              </a:ext>
            </a:extLst>
          </p:cNvPr>
          <p:cNvSpPr txBox="1"/>
          <p:nvPr/>
        </p:nvSpPr>
        <p:spPr>
          <a:xfrm>
            <a:off x="1447798" y="2324100"/>
            <a:ext cx="161058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2. Schema Integration</a:t>
            </a:r>
          </a:p>
          <a:p>
            <a:pPr algn="just"/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Misalnya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kita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memiliki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dua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tabel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penjualan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berbeda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cabang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berbeda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yaitu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Cabang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Alak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dan Cabang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Oeba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tetapi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memiliki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struktur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sama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 Kita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ingin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mengintegrasikan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kedua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cabang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tersebut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menjadi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satu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tabel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dianalisis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23CDC9-5164-F882-469C-FE88279DD92C}"/>
              </a:ext>
            </a:extLst>
          </p:cNvPr>
          <p:cNvSpPr txBox="1"/>
          <p:nvPr/>
        </p:nvSpPr>
        <p:spPr>
          <a:xfrm>
            <a:off x="3124200" y="5098312"/>
            <a:ext cx="13258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SELECT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id_penjualan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tanggal_penjualan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total_penjualan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  ‘Cabang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Alak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’ AS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cabang</a:t>
            </a:r>
            <a:endParaRPr lang="en-US" sz="2800" i="1" dirty="0">
              <a:solidFill>
                <a:srgbClr val="C00000"/>
              </a:solidFill>
              <a:latin typeface="Beirut" pitchFamily="2" charset="-78"/>
              <a:cs typeface="Beirut" pitchFamily="2" charset="-78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FROM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penjualan_cabang_a</a:t>
            </a:r>
            <a:endParaRPr lang="en-US" sz="2800" i="1" dirty="0">
              <a:solidFill>
                <a:srgbClr val="C00000"/>
              </a:solidFill>
              <a:latin typeface="Beirut" pitchFamily="2" charset="-78"/>
              <a:cs typeface="Beirut" pitchFamily="2" charset="-78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UNION ALL</a:t>
            </a: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SELECT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id_penjualan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tanggal_penjualan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total_penjualan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, 'Cabang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Oeba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' AS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cabang</a:t>
            </a:r>
            <a:endParaRPr lang="en-US" sz="2800" i="1" dirty="0">
              <a:solidFill>
                <a:srgbClr val="C00000"/>
              </a:solidFill>
              <a:latin typeface="Beirut" pitchFamily="2" charset="-78"/>
              <a:cs typeface="Beirut" pitchFamily="2" charset="-78"/>
            </a:endParaRPr>
          </a:p>
          <a:p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FROM </a:t>
            </a:r>
            <a:r>
              <a:rPr lang="en-US" sz="2800" i="1" dirty="0" err="1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penjualan_cabang_b</a:t>
            </a:r>
            <a:r>
              <a:rPr lang="en-US" sz="2800" i="1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00648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14330382" cy="1062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5400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Kesimpulan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733D7A-8C9B-D994-256E-5A14653364A5}"/>
              </a:ext>
            </a:extLst>
          </p:cNvPr>
          <p:cNvSpPr txBox="1"/>
          <p:nvPr/>
        </p:nvSpPr>
        <p:spPr>
          <a:xfrm>
            <a:off x="996802" y="2247900"/>
            <a:ext cx="16105805" cy="5199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Data Reduction</a:t>
            </a:r>
            <a:r>
              <a:rPr lang="en-ID" sz="3200" dirty="0">
                <a:solidFill>
                  <a:srgbClr val="000000"/>
                </a:solidFill>
                <a:latin typeface="Beirut" pitchFamily="2" charset="-78"/>
                <a:cs typeface="Beirut" pitchFamily="2" charset="-78"/>
              </a:rPr>
              <a:t>: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membantu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mengurangi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ukuran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dataset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besar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menjadi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lebih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kecil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sehingga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proses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lebih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cepat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efisien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 Teknik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seperti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aggregating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dan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sampling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adalah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metode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umum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Reduction.</a:t>
            </a:r>
          </a:p>
          <a:p>
            <a:pPr algn="just">
              <a:lnSpc>
                <a:spcPct val="150000"/>
              </a:lnSpc>
            </a:pPr>
            <a:endParaRPr lang="en-ID" sz="32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Data Integration: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menggabungkan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berbagai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sumber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tabel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sehingga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dapat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dianalisis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sebagai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satu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kesatuan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kohesif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Penggunaan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JOIN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dan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UNION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SQL sangat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umum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digunakan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proses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integrasi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371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42710" y="3369664"/>
            <a:ext cx="11402580" cy="318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9"/>
              </a:lnSpc>
              <a:spcBef>
                <a:spcPct val="0"/>
              </a:spcBef>
            </a:pPr>
            <a:r>
              <a:rPr lang="en-US" sz="18577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Terimakasih</a:t>
            </a:r>
            <a:endParaRPr lang="en-US" sz="18577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897880" y="22150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8304001" y="1116666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5897880" y="81598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8304001" y="90084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35195"/>
            <a:ext cx="18288000" cy="4099486"/>
            <a:chOff x="0" y="0"/>
            <a:chExt cx="4816593" cy="1079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79700"/>
            </a:xfrm>
            <a:custGeom>
              <a:avLst/>
              <a:gdLst/>
              <a:ahLst/>
              <a:cxnLst/>
              <a:rect l="l" t="t" r="r" b="b"/>
              <a:pathLst>
                <a:path w="4816592" h="1079700">
                  <a:moveTo>
                    <a:pt x="0" y="0"/>
                  </a:moveTo>
                  <a:lnTo>
                    <a:pt x="4816592" y="0"/>
                  </a:lnTo>
                  <a:lnTo>
                    <a:pt x="4816592" y="1079700"/>
                  </a:lnTo>
                  <a:lnTo>
                    <a:pt x="0" y="1079700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127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048000" y="2985619"/>
            <a:ext cx="11893480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Kemampuan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akhir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yang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diharapkan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09780" y="4915507"/>
            <a:ext cx="15159019" cy="1213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86"/>
              </a:lnSpc>
              <a:spcBef>
                <a:spcPct val="0"/>
              </a:spcBef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Mahasiswa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mampu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melakukan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proses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awal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dataset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sehingga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menjadi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inputan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yang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baik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dalam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Beirut" pitchFamily="2" charset="-78"/>
                <a:ea typeface="Times New Roman" panose="02020603050405020304" pitchFamily="18" charset="0"/>
                <a:cs typeface="Beirut" pitchFamily="2" charset="-78"/>
              </a:rPr>
              <a:t> proses data mining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Beirut" pitchFamily="2" charset="-78"/>
              <a:ea typeface="Quicksand Bold"/>
              <a:cs typeface="Beirut" pitchFamily="2" charset="-78"/>
              <a:sym typeface="Quicksand Bold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5897880" y="8681205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Freeform 19"/>
          <p:cNvSpPr/>
          <p:nvPr/>
        </p:nvSpPr>
        <p:spPr>
          <a:xfrm>
            <a:off x="8304001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20C66B-5CE0-F102-8074-9B27E5BC7043}"/>
              </a:ext>
            </a:extLst>
          </p:cNvPr>
          <p:cNvGrpSpPr/>
          <p:nvPr/>
        </p:nvGrpSpPr>
        <p:grpSpPr>
          <a:xfrm>
            <a:off x="13411200" y="8758572"/>
            <a:ext cx="4142404" cy="914400"/>
            <a:chOff x="918462" y="8496300"/>
            <a:chExt cx="4142404" cy="9144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CC4235F-3010-8190-D46D-ABF12668A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E67DD6B-93E9-83EF-6389-36061CBEC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17BDDDC-7E04-1915-FC72-F6FD9AFC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D469815-870F-D8BF-64FA-EA3752D01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Data Reduction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BA922F8-DAFF-75BF-971C-B8741BFAEE5F}"/>
              </a:ext>
            </a:extLst>
          </p:cNvPr>
          <p:cNvSpPr txBox="1"/>
          <p:nvPr/>
        </p:nvSpPr>
        <p:spPr>
          <a:xfrm>
            <a:off x="1028700" y="2095500"/>
            <a:ext cx="1512569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40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Data Reduction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bertujuan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mengurangi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volume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ukuran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tanpa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mengorbankan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informasi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signifikan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Ini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sangat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penting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karena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dataset yang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besar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dapat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memakan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banyak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waktu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sumber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daya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pemrosesan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 </a:t>
            </a:r>
          </a:p>
          <a:p>
            <a:pPr algn="just"/>
            <a:endParaRPr lang="en-ID" sz="40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just"/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Tujuan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utama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40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Data Reduction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adalah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mempercepat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proses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dengan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tetap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menjaga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kualitas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0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hasil</a:t>
            </a:r>
            <a:r>
              <a:rPr lang="en-ID" sz="40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algn="just"/>
            <a:endParaRPr lang="en-ID" sz="4000" dirty="0">
              <a:solidFill>
                <a:srgbClr val="000000"/>
              </a:solidFill>
              <a:latin typeface="Beirut" pitchFamily="2" charset="-78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281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463617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Data Reduction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BA922F8-DAFF-75BF-971C-B8741BFAEE5F}"/>
              </a:ext>
            </a:extLst>
          </p:cNvPr>
          <p:cNvSpPr txBox="1"/>
          <p:nvPr/>
        </p:nvSpPr>
        <p:spPr>
          <a:xfrm>
            <a:off x="1028700" y="1855469"/>
            <a:ext cx="15125699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Teknik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Data Reduction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mencakup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Dimensionality Reduction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Mengurangi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jumlah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fitur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variabel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dataset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dengan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tetap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mempertahankan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informasi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penting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 Salah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satu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teknik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paling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umum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adalah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Principal Component Analysis (PCA)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algn="just"/>
            <a:endParaRPr lang="en-ID" sz="32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514350" indent="-514350" algn="just">
              <a:buFont typeface="+mj-lt"/>
              <a:buAutoNum type="arabicPeriod" startAt="2"/>
            </a:pP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Data Compression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Mengurangi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ukuran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penyimpanan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teknik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kompresi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melibatkan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metode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seperti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lossy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dan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lossless compression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algn="just"/>
            <a:endParaRPr lang="en-ID" sz="32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514350" indent="-514350" algn="just">
              <a:buFont typeface="+mj-lt"/>
              <a:buAutoNum type="arabicPeriod" startAt="3"/>
            </a:pP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Numerosity Reduction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Menggantikan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dataset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besar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dengan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representasi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lebih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kecil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tetapi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hampir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setara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misalnya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dengan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teknik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histograms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clustering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sampling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algn="just"/>
            <a:endParaRPr lang="en-ID" sz="32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514350" indent="-514350" algn="just">
              <a:buFont typeface="+mj-lt"/>
              <a:buAutoNum type="arabicPeriod" startAt="4"/>
            </a:pP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Data Cube Aggregation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konsep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OLAP (Online Analytical Processing)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mengagregasi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ke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level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lebih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tinggi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(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misalnya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mengubah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harian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menjadi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bulanan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tahunan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899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463617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Data Integration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BA922F8-DAFF-75BF-971C-B8741BFAEE5F}"/>
              </a:ext>
            </a:extLst>
          </p:cNvPr>
          <p:cNvSpPr txBox="1"/>
          <p:nvPr/>
        </p:nvSpPr>
        <p:spPr>
          <a:xfrm>
            <a:off x="1028700" y="2628900"/>
            <a:ext cx="158877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Data Integration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adalah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proses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penggabungan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berbagai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sumber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berbeda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mendapatkan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konsisten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siap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digunakan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proses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Data Mining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Tantangan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Data Integration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meliputi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perbedaan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format data,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skema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tidak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konsisten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serta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konflik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data. </a:t>
            </a:r>
          </a:p>
          <a:p>
            <a:pPr algn="just"/>
            <a:endParaRPr lang="en-ID" sz="32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just"/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Proses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Data Integration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sangat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penting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memastikan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bahwa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digunakan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berasal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berbagai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sumber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tetapi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tetap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konsisten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bersih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dan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dapat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diandalkan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80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463617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Data Integration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BA922F8-DAFF-75BF-971C-B8741BFAEE5F}"/>
              </a:ext>
            </a:extLst>
          </p:cNvPr>
          <p:cNvSpPr txBox="1"/>
          <p:nvPr/>
        </p:nvSpPr>
        <p:spPr>
          <a:xfrm>
            <a:off x="1028700" y="1855469"/>
            <a:ext cx="15125699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Beberapa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teknik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Data Integration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sering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digunakan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adalah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Entity Resolution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Mengidentifikasi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menggabungkan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merujuk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pada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entitas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sama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tetapi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memiliki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representasi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berbeda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Contohnya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"John Smith" dan "J. Smith"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mungkin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merupakan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entitas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sama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n-ID" sz="32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Schema Integration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Menggabungkan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skema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berbagai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sumber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menjadi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satu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skema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terpadu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Misalnya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menyelaraskan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kolom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dengan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nama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berbeda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tetapi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makna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sama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(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misalnya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"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Client_ID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" dan "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Customer_ID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").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n-ID" sz="3200" b="1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Data Cleaning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Mengatasi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masalah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inkonsistensi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kesalahan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digabungkan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berbagai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sumber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(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misalnya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nilai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duplikat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nilai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hilang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).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n-ID" sz="3200" b="1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Transformasi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Memastikan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digabungkan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memiliki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format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seragam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seperti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memastikan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bahwa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satuan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pengukuran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format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tanggal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konsisten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di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seluruh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sumber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119577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21819" y="1562100"/>
            <a:ext cx="142494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ID" sz="48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Kaitan</a:t>
            </a:r>
            <a:r>
              <a:rPr lang="en-ID" sz="4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48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antara</a:t>
            </a:r>
            <a:r>
              <a:rPr lang="en-ID" sz="48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Reduction dan Data Integration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A4E4614-AB5F-44FE-D96B-CD1A4F0014F0}"/>
              </a:ext>
            </a:extLst>
          </p:cNvPr>
          <p:cNvSpPr txBox="1"/>
          <p:nvPr/>
        </p:nvSpPr>
        <p:spPr>
          <a:xfrm>
            <a:off x="1077642" y="3238500"/>
            <a:ext cx="151256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ID" sz="36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Data Reduction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sering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kali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dilakukan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setelah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6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Data Integration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memastikan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bahwa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yang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digabungkan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tidak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hanya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lengkap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tetapi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juga optimal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hal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volume dan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kompleksitas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algn="just"/>
            <a:endParaRPr lang="en-ID" sz="36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Setelah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berbagai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sumber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digabungkan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(Data Integration),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langkah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berikutnya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adalah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mengurangi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ukuran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dan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redundansi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dalam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agar proses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lebih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6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efisien</a:t>
            </a:r>
            <a:r>
              <a:rPr lang="en-ID" sz="36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(Data Reduction).</a:t>
            </a:r>
          </a:p>
        </p:txBody>
      </p:sp>
    </p:spTree>
    <p:extLst>
      <p:ext uri="{BB962C8B-B14F-4D97-AF65-F5344CB8AC3E}">
        <p14:creationId xmlns:p14="http://schemas.microsoft.com/office/powerpoint/2010/main" val="371197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Contoh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kasus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733D7A-8C9B-D994-256E-5A14653364A5}"/>
              </a:ext>
            </a:extLst>
          </p:cNvPr>
          <p:cNvSpPr txBox="1"/>
          <p:nvPr/>
        </p:nvSpPr>
        <p:spPr>
          <a:xfrm>
            <a:off x="1028699" y="1820166"/>
            <a:ext cx="156258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Database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penjualan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besar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sebuah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perusahaan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retail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berisi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penjualan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harian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selama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beberapa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tahun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mencakup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ribuan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produk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dijual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di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banyak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cabang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berbeda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Tujuannya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adalah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melakukan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analisis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efisien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tanpa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harus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memproses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semua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setiap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kali,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serta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menggabungkan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beberapa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tabel</a:t>
            </a:r>
            <a:r>
              <a:rPr lang="en-ID" sz="3200" dirty="0">
                <a:solidFill>
                  <a:srgbClr val="000000"/>
                </a:solidFill>
                <a:latin typeface="Beirut" pitchFamily="2" charset="-78"/>
                <a:cs typeface="Beirut" pitchFamily="2" charset="-78"/>
              </a:rPr>
              <a:t>.</a:t>
            </a:r>
          </a:p>
          <a:p>
            <a:pPr algn="just"/>
            <a:endParaRPr lang="en-ID" sz="3200" b="0" i="0" u="none" strike="noStrike" dirty="0">
              <a:solidFill>
                <a:srgbClr val="000000"/>
              </a:solidFill>
              <a:effectLst/>
              <a:latin typeface="Beirut" pitchFamily="2" charset="-78"/>
              <a:cs typeface="Beirut" pitchFamily="2" charset="-78"/>
            </a:endParaRPr>
          </a:p>
          <a:p>
            <a:pPr algn="just"/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mengurangi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volume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penjualan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yang sangat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besar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kita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bisa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menggunakan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Data Cube Aggregation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atau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 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Sampling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Misalnya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kita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ingin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menganalisis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penjualan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bulanan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bukan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harian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algn="just"/>
            <a:endParaRPr lang="en-ID" sz="3200" dirty="0">
              <a:latin typeface="Beirut" pitchFamily="2" charset="-78"/>
              <a:cs typeface="Beirut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599709"/>
            <a:ext cx="8048163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Contoh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 </a:t>
            </a:r>
            <a:r>
              <a:rPr lang="en-US" sz="6399" b="1" i="1" dirty="0" err="1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kasus</a:t>
            </a:r>
            <a:r>
              <a:rPr lang="en-US" sz="6399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3DF2F-0079-056C-97DD-6A42F8071E99}"/>
              </a:ext>
            </a:extLst>
          </p:cNvPr>
          <p:cNvGrpSpPr/>
          <p:nvPr/>
        </p:nvGrpSpPr>
        <p:grpSpPr>
          <a:xfrm>
            <a:off x="13411200" y="8877300"/>
            <a:ext cx="4142404" cy="914400"/>
            <a:chOff x="918462" y="8496300"/>
            <a:chExt cx="4142404" cy="914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CB7D79-6979-43D6-4126-CBCA02721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793" y="8496300"/>
              <a:ext cx="899073" cy="91427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0DEC0-AFA8-7894-E6FF-72A137AE3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443" y="8620631"/>
              <a:ext cx="790069" cy="7900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C82333-E7A3-791F-101B-127BD922B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62" y="8602087"/>
              <a:ext cx="777631" cy="7900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64BB3B0-CA59-D509-8919-41DC25593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212" y="8660037"/>
              <a:ext cx="1378950" cy="73212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733D7A-8C9B-D994-256E-5A14653364A5}"/>
              </a:ext>
            </a:extLst>
          </p:cNvPr>
          <p:cNvSpPr txBox="1"/>
          <p:nvPr/>
        </p:nvSpPr>
        <p:spPr>
          <a:xfrm>
            <a:off x="1028700" y="2135424"/>
            <a:ext cx="1562583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Contoh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SQL </a:t>
            </a:r>
            <a:r>
              <a:rPr lang="en-ID" sz="3200" b="1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Reduction:</a:t>
            </a:r>
          </a:p>
          <a:p>
            <a:pPr algn="just"/>
            <a:r>
              <a:rPr lang="en-ID" sz="3200" b="1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1. Aggregating Data (Data Cube Aggregation)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: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Daripada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menganalisis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setiap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transaksi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, Anda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bisa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mengagregasi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penjualan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menjadi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bulanan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untuk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mengurangi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jumlah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 data yang </a:t>
            </a:r>
            <a:r>
              <a:rPr lang="en-ID" sz="3200" b="0" i="0" u="none" strike="noStrike" dirty="0" err="1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diproses</a:t>
            </a:r>
            <a:r>
              <a:rPr lang="en-ID" sz="3200" b="0" i="0" u="none" strike="noStrike" dirty="0">
                <a:solidFill>
                  <a:srgbClr val="000000"/>
                </a:solidFill>
                <a:effectLst/>
                <a:latin typeface="Beirut" pitchFamily="2" charset="-78"/>
                <a:cs typeface="Beirut" pitchFamily="2" charset="-78"/>
              </a:rPr>
              <a:t>.</a:t>
            </a:r>
          </a:p>
          <a:p>
            <a:pPr algn="just"/>
            <a:r>
              <a:rPr lang="en-ID" sz="3200" dirty="0" err="1">
                <a:latin typeface="Beirut" pitchFamily="2" charset="-78"/>
                <a:cs typeface="Beirut" pitchFamily="2" charset="-78"/>
              </a:rPr>
              <a:t>sq</a:t>
            </a:r>
            <a:endParaRPr lang="en-ID" sz="3200" dirty="0">
              <a:latin typeface="Beirut" pitchFamily="2" charset="-78"/>
              <a:cs typeface="Beirut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8F8B38-3EA0-1192-466E-6D97EE814539}"/>
              </a:ext>
            </a:extLst>
          </p:cNvPr>
          <p:cNvSpPr txBox="1"/>
          <p:nvPr/>
        </p:nvSpPr>
        <p:spPr>
          <a:xfrm>
            <a:off x="2362200" y="5126665"/>
            <a:ext cx="10439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</a:rPr>
              <a:t>SELECT EXTRACT(YEAR FROM </a:t>
            </a:r>
            <a:r>
              <a:rPr lang="en-US" sz="2400" i="1" dirty="0" err="1">
                <a:solidFill>
                  <a:srgbClr val="C00000"/>
                </a:solidFill>
              </a:rPr>
              <a:t>tanggal_penjualan</a:t>
            </a:r>
            <a:r>
              <a:rPr lang="en-US" sz="2400" i="1" dirty="0">
                <a:solidFill>
                  <a:srgbClr val="C00000"/>
                </a:solidFill>
              </a:rPr>
              <a:t>) AS </a:t>
            </a:r>
            <a:r>
              <a:rPr lang="en-US" sz="2400" i="1" dirty="0" err="1">
                <a:solidFill>
                  <a:srgbClr val="C00000"/>
                </a:solidFill>
              </a:rPr>
              <a:t>tahun</a:t>
            </a:r>
            <a:r>
              <a:rPr lang="en-US" sz="2400" i="1" dirty="0">
                <a:solidFill>
                  <a:srgbClr val="C00000"/>
                </a:solidFill>
              </a:rPr>
              <a:t>, 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       EXTRACT(MONTH FROM </a:t>
            </a:r>
            <a:r>
              <a:rPr lang="en-US" sz="2400" i="1" dirty="0" err="1">
                <a:solidFill>
                  <a:srgbClr val="C00000"/>
                </a:solidFill>
              </a:rPr>
              <a:t>tanggal_penjualan</a:t>
            </a:r>
            <a:r>
              <a:rPr lang="en-US" sz="2400" i="1" dirty="0">
                <a:solidFill>
                  <a:srgbClr val="C00000"/>
                </a:solidFill>
              </a:rPr>
              <a:t>) AS </a:t>
            </a:r>
            <a:r>
              <a:rPr lang="en-US" sz="2400" i="1" dirty="0" err="1">
                <a:solidFill>
                  <a:srgbClr val="C00000"/>
                </a:solidFill>
              </a:rPr>
              <a:t>bulan</a:t>
            </a:r>
            <a:r>
              <a:rPr lang="en-US" sz="2400" i="1" dirty="0">
                <a:solidFill>
                  <a:srgbClr val="C00000"/>
                </a:solidFill>
              </a:rPr>
              <a:t>, 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       SUM(</a:t>
            </a:r>
            <a:r>
              <a:rPr lang="en-US" sz="2400" i="1" dirty="0" err="1">
                <a:solidFill>
                  <a:srgbClr val="C00000"/>
                </a:solidFill>
              </a:rPr>
              <a:t>total_penjualan</a:t>
            </a:r>
            <a:r>
              <a:rPr lang="en-US" sz="2400" i="1" dirty="0">
                <a:solidFill>
                  <a:srgbClr val="C00000"/>
                </a:solidFill>
              </a:rPr>
              <a:t>) AS </a:t>
            </a:r>
            <a:r>
              <a:rPr lang="en-US" sz="2400" i="1" dirty="0" err="1">
                <a:solidFill>
                  <a:srgbClr val="C00000"/>
                </a:solidFill>
              </a:rPr>
              <a:t>total_penjualan_bulanan</a:t>
            </a:r>
            <a:endParaRPr lang="en-US" sz="2400" i="1" dirty="0">
              <a:solidFill>
                <a:srgbClr val="C00000"/>
              </a:solidFill>
            </a:endParaRPr>
          </a:p>
          <a:p>
            <a:r>
              <a:rPr lang="en-US" sz="2400" i="1" dirty="0">
                <a:solidFill>
                  <a:srgbClr val="C00000"/>
                </a:solidFill>
              </a:rPr>
              <a:t>FROM </a:t>
            </a:r>
            <a:r>
              <a:rPr lang="en-US" sz="2400" i="1" dirty="0" err="1">
                <a:solidFill>
                  <a:srgbClr val="C00000"/>
                </a:solidFill>
              </a:rPr>
              <a:t>penjualan</a:t>
            </a:r>
            <a:endParaRPr lang="en-US" sz="2400" i="1" dirty="0">
              <a:solidFill>
                <a:srgbClr val="C00000"/>
              </a:solidFill>
            </a:endParaRPr>
          </a:p>
          <a:p>
            <a:r>
              <a:rPr lang="en-US" sz="2400" i="1" dirty="0">
                <a:solidFill>
                  <a:srgbClr val="C00000"/>
                </a:solidFill>
              </a:rPr>
              <a:t>GROUP BY EXTRACT(YEAR FROM </a:t>
            </a:r>
            <a:r>
              <a:rPr lang="en-US" sz="2400" i="1" dirty="0" err="1">
                <a:solidFill>
                  <a:srgbClr val="C00000"/>
                </a:solidFill>
              </a:rPr>
              <a:t>tanggal_penjualan</a:t>
            </a:r>
            <a:r>
              <a:rPr lang="en-US" sz="2400" i="1" dirty="0">
                <a:solidFill>
                  <a:srgbClr val="C00000"/>
                </a:solidFill>
              </a:rPr>
              <a:t>), EXTRACT(MONTH FROM </a:t>
            </a:r>
            <a:r>
              <a:rPr lang="en-US" sz="2400" i="1" dirty="0" err="1">
                <a:solidFill>
                  <a:srgbClr val="C00000"/>
                </a:solidFill>
              </a:rPr>
              <a:t>tanggal_penjualan</a:t>
            </a:r>
            <a:r>
              <a:rPr lang="en-US" sz="2400" i="1" dirty="0">
                <a:solidFill>
                  <a:srgbClr val="C00000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99914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9214</TotalTime>
  <Words>1018</Words>
  <Application>Microsoft Macintosh PowerPoint</Application>
  <PresentationFormat>Custom</PresentationFormat>
  <Paragraphs>93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Cormorant Garamond Bold Italics</vt:lpstr>
      <vt:lpstr>Wingdings</vt:lpstr>
      <vt:lpstr>Beirut</vt:lpstr>
      <vt:lpstr>Annai MN</vt:lpstr>
      <vt:lpstr>Arial</vt:lpstr>
      <vt:lpstr>Quicksand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Modern Business Infographic Presentation</dc:title>
  <cp:lastModifiedBy>Microsoft Office User</cp:lastModifiedBy>
  <cp:revision>38</cp:revision>
  <dcterms:created xsi:type="dcterms:W3CDTF">2006-08-16T00:00:00Z</dcterms:created>
  <dcterms:modified xsi:type="dcterms:W3CDTF">2024-09-22T02:06:02Z</dcterms:modified>
  <dc:identifier>DAGQsQo1AXU</dc:identifier>
</cp:coreProperties>
</file>