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Bold" panose="00000800000000000000" charset="0"/>
      <p:regular r:id="rId27"/>
      <p:bold r:id="rId28"/>
    </p:embeddedFont>
    <p:embeddedFont>
      <p:font typeface="Poppins Italics" panose="020B0604020202020204" charset="0"/>
      <p:regular r:id="rId29"/>
    </p:embeddedFont>
    <p:embeddedFont>
      <p:font typeface="Poppins Semi-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783">
            <a:off x="1765300" y="10149589"/>
            <a:ext cx="13758345" cy="7410406"/>
            <a:chOff x="0" y="0"/>
            <a:chExt cx="1296853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775767" flipV="1">
            <a:off x="7864699" y="9517084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3"/>
                </a:moveTo>
                <a:lnTo>
                  <a:pt x="4968491" y="236003"/>
                </a:lnTo>
                <a:lnTo>
                  <a:pt x="4968491" y="0"/>
                </a:lnTo>
                <a:lnTo>
                  <a:pt x="0" y="0"/>
                </a:lnTo>
                <a:lnTo>
                  <a:pt x="0" y="236003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787783">
            <a:off x="5129591" y="9086430"/>
            <a:ext cx="13531543" cy="3065584"/>
            <a:chOff x="0" y="0"/>
            <a:chExt cx="3083192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3192" cy="698500"/>
            </a:xfrm>
            <a:custGeom>
              <a:avLst/>
              <a:gdLst/>
              <a:ahLst/>
              <a:cxnLst/>
              <a:rect l="l" t="t" r="r" b="b"/>
              <a:pathLst>
                <a:path w="3083192" h="698500">
                  <a:moveTo>
                    <a:pt x="3083192" y="349250"/>
                  </a:moveTo>
                  <a:lnTo>
                    <a:pt x="287999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879992" y="0"/>
                  </a:lnTo>
                  <a:lnTo>
                    <a:pt x="3083192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285459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7783">
            <a:off x="10578981" y="-1870630"/>
            <a:ext cx="13758345" cy="7410406"/>
            <a:chOff x="0" y="0"/>
            <a:chExt cx="1296853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787783">
            <a:off x="9316170" y="-96463"/>
            <a:ext cx="14503583" cy="7811799"/>
            <a:chOff x="0" y="0"/>
            <a:chExt cx="1296853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813147">
            <a:off x="9836813" y="1312669"/>
            <a:ext cx="8743695" cy="7661663"/>
          </a:xfrm>
          <a:custGeom>
            <a:avLst/>
            <a:gdLst/>
            <a:ahLst/>
            <a:cxnLst/>
            <a:rect l="l" t="t" r="r" b="b"/>
            <a:pathLst>
              <a:path w="8743695" h="7661663">
                <a:moveTo>
                  <a:pt x="0" y="0"/>
                </a:moveTo>
                <a:lnTo>
                  <a:pt x="8743694" y="0"/>
                </a:lnTo>
                <a:lnTo>
                  <a:pt x="8743694" y="7661662"/>
                </a:lnTo>
                <a:lnTo>
                  <a:pt x="0" y="7661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595487" y="939081"/>
            <a:ext cx="7226346" cy="8408839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19302" y="1229804"/>
            <a:ext cx="6778716" cy="7827392"/>
            <a:chOff x="0" y="0"/>
            <a:chExt cx="31287555" cy="361277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87467" cy="36127817"/>
            </a:xfrm>
            <a:custGeom>
              <a:avLst/>
              <a:gdLst/>
              <a:ahLst/>
              <a:cxnLst/>
              <a:rect l="l" t="t" r="r" b="b"/>
              <a:pathLst>
                <a:path w="31287467" h="36127817">
                  <a:moveTo>
                    <a:pt x="15643733" y="0"/>
                  </a:moveTo>
                  <a:lnTo>
                    <a:pt x="0" y="9031859"/>
                  </a:lnTo>
                  <a:lnTo>
                    <a:pt x="0" y="27095831"/>
                  </a:lnTo>
                  <a:lnTo>
                    <a:pt x="15643733" y="36127817"/>
                  </a:lnTo>
                  <a:lnTo>
                    <a:pt x="31287467" y="27095958"/>
                  </a:lnTo>
                  <a:lnTo>
                    <a:pt x="31287467" y="9031859"/>
                  </a:lnTo>
                  <a:lnTo>
                    <a:pt x="15643861" y="0"/>
                  </a:lnTo>
                  <a:close/>
                </a:path>
              </a:pathLst>
            </a:custGeom>
            <a:blipFill>
              <a:blip r:embed="rId4"/>
              <a:stretch>
                <a:fillRect l="-36657" r="-36657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-1775767">
            <a:off x="13825705" y="8472786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0"/>
                </a:moveTo>
                <a:lnTo>
                  <a:pt x="4968491" y="0"/>
                </a:lnTo>
                <a:lnTo>
                  <a:pt x="4968491" y="236003"/>
                </a:lnTo>
                <a:lnTo>
                  <a:pt x="0" y="23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775767" flipV="1">
            <a:off x="11104039" y="765857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4"/>
                </a:moveTo>
                <a:lnTo>
                  <a:pt x="4968491" y="236004"/>
                </a:lnTo>
                <a:lnTo>
                  <a:pt x="4968491" y="0"/>
                </a:lnTo>
                <a:lnTo>
                  <a:pt x="0" y="0"/>
                </a:lnTo>
                <a:lnTo>
                  <a:pt x="0" y="236004"/>
                </a:lnTo>
                <a:close/>
              </a:path>
            </a:pathLst>
          </a:custGeom>
          <a:blipFill>
            <a:blip r:embed="rId2">
              <a:alphaModFix amt="63000"/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04615">
            <a:off x="9891747" y="8537528"/>
            <a:ext cx="4644064" cy="220593"/>
          </a:xfrm>
          <a:custGeom>
            <a:avLst/>
            <a:gdLst/>
            <a:ahLst/>
            <a:cxnLst/>
            <a:rect l="l" t="t" r="r" b="b"/>
            <a:pathLst>
              <a:path w="4644064" h="220593">
                <a:moveTo>
                  <a:pt x="0" y="0"/>
                </a:moveTo>
                <a:lnTo>
                  <a:pt x="4644063" y="0"/>
                </a:lnTo>
                <a:lnTo>
                  <a:pt x="4644063" y="220593"/>
                </a:lnTo>
                <a:lnTo>
                  <a:pt x="0" y="220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33562" y="809979"/>
            <a:ext cx="1434855" cy="1434855"/>
          </a:xfrm>
          <a:custGeom>
            <a:avLst/>
            <a:gdLst/>
            <a:ahLst/>
            <a:cxnLst/>
            <a:rect l="l" t="t" r="r" b="b"/>
            <a:pathLst>
              <a:path w="1434855" h="1434855">
                <a:moveTo>
                  <a:pt x="0" y="0"/>
                </a:moveTo>
                <a:lnTo>
                  <a:pt x="1434855" y="0"/>
                </a:lnTo>
                <a:lnTo>
                  <a:pt x="1434855" y="1434855"/>
                </a:lnTo>
                <a:lnTo>
                  <a:pt x="0" y="1434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583005" y="888881"/>
            <a:ext cx="2396812" cy="1277051"/>
          </a:xfrm>
          <a:custGeom>
            <a:avLst/>
            <a:gdLst/>
            <a:ahLst/>
            <a:cxnLst/>
            <a:rect l="l" t="t" r="r" b="b"/>
            <a:pathLst>
              <a:path w="2396812" h="1277051">
                <a:moveTo>
                  <a:pt x="0" y="0"/>
                </a:moveTo>
                <a:lnTo>
                  <a:pt x="2396812" y="0"/>
                </a:lnTo>
                <a:lnTo>
                  <a:pt x="2396812" y="1277051"/>
                </a:lnTo>
                <a:lnTo>
                  <a:pt x="0" y="12770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304382" y="682745"/>
            <a:ext cx="1689719" cy="1689719"/>
          </a:xfrm>
          <a:custGeom>
            <a:avLst/>
            <a:gdLst/>
            <a:ahLst/>
            <a:cxnLst/>
            <a:rect l="l" t="t" r="r" b="b"/>
            <a:pathLst>
              <a:path w="1689719" h="1689719">
                <a:moveTo>
                  <a:pt x="0" y="0"/>
                </a:moveTo>
                <a:lnTo>
                  <a:pt x="1689719" y="0"/>
                </a:lnTo>
                <a:lnTo>
                  <a:pt x="1689719" y="1689719"/>
                </a:lnTo>
                <a:lnTo>
                  <a:pt x="0" y="16897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095545" y="725182"/>
            <a:ext cx="1608029" cy="1488209"/>
          </a:xfrm>
          <a:custGeom>
            <a:avLst/>
            <a:gdLst/>
            <a:ahLst/>
            <a:cxnLst/>
            <a:rect l="l" t="t" r="r" b="b"/>
            <a:pathLst>
              <a:path w="1608029" h="1488209">
                <a:moveTo>
                  <a:pt x="0" y="0"/>
                </a:moveTo>
                <a:lnTo>
                  <a:pt x="1608029" y="0"/>
                </a:lnTo>
                <a:lnTo>
                  <a:pt x="1608029" y="1488210"/>
                </a:lnTo>
                <a:lnTo>
                  <a:pt x="0" y="14882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33562" y="8461501"/>
            <a:ext cx="593888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7"/>
              </a:lnSpc>
            </a:pPr>
            <a:r>
              <a:rPr lang="en-US" sz="4182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Aftuqa </a:t>
            </a:r>
            <a:r>
              <a:rPr lang="en-US" sz="4182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Sholikatur</a:t>
            </a:r>
            <a:r>
              <a:rPr lang="en-US" sz="4182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Rohmania, S.M., M.M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3562" y="8145699"/>
            <a:ext cx="5149191" cy="37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24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Dosen Pengampu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33562" y="2766398"/>
            <a:ext cx="9315562" cy="30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5"/>
              </a:lnSpc>
            </a:pPr>
            <a:r>
              <a:rPr lang="en-US" sz="682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Peran SIM</a:t>
            </a:r>
          </a:p>
          <a:p>
            <a:pPr algn="l">
              <a:lnSpc>
                <a:spcPts val="7775"/>
              </a:lnSpc>
            </a:pPr>
            <a:r>
              <a:rPr lang="en-US" sz="682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Dalam </a:t>
            </a:r>
            <a:r>
              <a:rPr lang="en-US" sz="682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endParaRPr lang="en-US" sz="682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7775"/>
              </a:lnSpc>
            </a:pPr>
            <a:r>
              <a:rPr lang="en-US" sz="682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Keputusan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3562" y="6074175"/>
            <a:ext cx="9315562" cy="86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4"/>
              </a:lnSpc>
            </a:pPr>
            <a:r>
              <a:rPr lang="en-US" sz="2925" spc="125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Mata Kuliah : Sistem Informasi Manajemen</a:t>
            </a:r>
          </a:p>
          <a:p>
            <a:pPr algn="l">
              <a:lnSpc>
                <a:spcPts val="3334"/>
              </a:lnSpc>
            </a:pPr>
            <a:r>
              <a:rPr lang="en-US" sz="2925" spc="125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Pertemuan :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783">
            <a:off x="1765300" y="10149589"/>
            <a:ext cx="13758345" cy="7410406"/>
            <a:chOff x="0" y="0"/>
            <a:chExt cx="1296853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775767" flipV="1">
            <a:off x="7864699" y="9517084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3"/>
                </a:moveTo>
                <a:lnTo>
                  <a:pt x="4968491" y="236003"/>
                </a:lnTo>
                <a:lnTo>
                  <a:pt x="4968491" y="0"/>
                </a:lnTo>
                <a:lnTo>
                  <a:pt x="0" y="0"/>
                </a:lnTo>
                <a:lnTo>
                  <a:pt x="0" y="236003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787783">
            <a:off x="5129591" y="9086430"/>
            <a:ext cx="13531543" cy="3065584"/>
            <a:chOff x="0" y="0"/>
            <a:chExt cx="3083192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3192" cy="698500"/>
            </a:xfrm>
            <a:custGeom>
              <a:avLst/>
              <a:gdLst/>
              <a:ahLst/>
              <a:cxnLst/>
              <a:rect l="l" t="t" r="r" b="b"/>
              <a:pathLst>
                <a:path w="3083192" h="698500">
                  <a:moveTo>
                    <a:pt x="3083192" y="349250"/>
                  </a:moveTo>
                  <a:lnTo>
                    <a:pt x="287999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879992" y="0"/>
                  </a:lnTo>
                  <a:lnTo>
                    <a:pt x="3083192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285459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7783">
            <a:off x="10578981" y="-1870630"/>
            <a:ext cx="13758345" cy="7410406"/>
            <a:chOff x="0" y="0"/>
            <a:chExt cx="1296853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787783">
            <a:off x="9316170" y="-96463"/>
            <a:ext cx="14503583" cy="7811799"/>
            <a:chOff x="0" y="0"/>
            <a:chExt cx="1296853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813147">
            <a:off x="9836813" y="1312669"/>
            <a:ext cx="8743695" cy="7661663"/>
          </a:xfrm>
          <a:custGeom>
            <a:avLst/>
            <a:gdLst/>
            <a:ahLst/>
            <a:cxnLst/>
            <a:rect l="l" t="t" r="r" b="b"/>
            <a:pathLst>
              <a:path w="8743695" h="7661663">
                <a:moveTo>
                  <a:pt x="0" y="0"/>
                </a:moveTo>
                <a:lnTo>
                  <a:pt x="8743694" y="0"/>
                </a:lnTo>
                <a:lnTo>
                  <a:pt x="8743694" y="7661662"/>
                </a:lnTo>
                <a:lnTo>
                  <a:pt x="0" y="7661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595487" y="939081"/>
            <a:ext cx="7226346" cy="8408839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19302" y="1229804"/>
            <a:ext cx="6778716" cy="7827392"/>
            <a:chOff x="0" y="0"/>
            <a:chExt cx="31287555" cy="361277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87467" cy="36127817"/>
            </a:xfrm>
            <a:custGeom>
              <a:avLst/>
              <a:gdLst/>
              <a:ahLst/>
              <a:cxnLst/>
              <a:rect l="l" t="t" r="r" b="b"/>
              <a:pathLst>
                <a:path w="31287467" h="36127817">
                  <a:moveTo>
                    <a:pt x="15643733" y="0"/>
                  </a:moveTo>
                  <a:lnTo>
                    <a:pt x="0" y="9031859"/>
                  </a:lnTo>
                  <a:lnTo>
                    <a:pt x="0" y="27095831"/>
                  </a:lnTo>
                  <a:lnTo>
                    <a:pt x="15643733" y="36127817"/>
                  </a:lnTo>
                  <a:lnTo>
                    <a:pt x="31287467" y="27095958"/>
                  </a:lnTo>
                  <a:lnTo>
                    <a:pt x="31287467" y="9031859"/>
                  </a:lnTo>
                  <a:lnTo>
                    <a:pt x="15643861" y="0"/>
                  </a:lnTo>
                  <a:close/>
                </a:path>
              </a:pathLst>
            </a:custGeom>
            <a:blipFill>
              <a:blip r:embed="rId4"/>
              <a:stretch>
                <a:fillRect l="-52640" r="-52640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-1775767">
            <a:off x="13825705" y="8472786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0"/>
                </a:moveTo>
                <a:lnTo>
                  <a:pt x="4968491" y="0"/>
                </a:lnTo>
                <a:lnTo>
                  <a:pt x="4968491" y="236003"/>
                </a:lnTo>
                <a:lnTo>
                  <a:pt x="0" y="23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775767" flipV="1">
            <a:off x="11104039" y="765857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4"/>
                </a:moveTo>
                <a:lnTo>
                  <a:pt x="4968491" y="236004"/>
                </a:lnTo>
                <a:lnTo>
                  <a:pt x="4968491" y="0"/>
                </a:lnTo>
                <a:lnTo>
                  <a:pt x="0" y="0"/>
                </a:lnTo>
                <a:lnTo>
                  <a:pt x="0" y="236004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04615">
            <a:off x="9891747" y="8537528"/>
            <a:ext cx="4644064" cy="220593"/>
          </a:xfrm>
          <a:custGeom>
            <a:avLst/>
            <a:gdLst/>
            <a:ahLst/>
            <a:cxnLst/>
            <a:rect l="l" t="t" r="r" b="b"/>
            <a:pathLst>
              <a:path w="4644064" h="220593">
                <a:moveTo>
                  <a:pt x="0" y="0"/>
                </a:moveTo>
                <a:lnTo>
                  <a:pt x="4644063" y="0"/>
                </a:lnTo>
                <a:lnTo>
                  <a:pt x="4644063" y="220593"/>
                </a:lnTo>
                <a:lnTo>
                  <a:pt x="0" y="220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042403" y="3909926"/>
            <a:ext cx="7460424" cy="2467147"/>
            <a:chOff x="0" y="0"/>
            <a:chExt cx="2112199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12199" cy="698500"/>
            </a:xfrm>
            <a:custGeom>
              <a:avLst/>
              <a:gdLst/>
              <a:ahLst/>
              <a:cxnLst/>
              <a:rect l="l" t="t" r="r" b="b"/>
              <a:pathLst>
                <a:path w="2112199" h="698500">
                  <a:moveTo>
                    <a:pt x="2112199" y="349250"/>
                  </a:moveTo>
                  <a:lnTo>
                    <a:pt x="190899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908999" y="0"/>
                  </a:lnTo>
                  <a:lnTo>
                    <a:pt x="2112199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57150"/>
              <a:ext cx="188359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1009650"/>
            <a:ext cx="8968738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4"/>
              </a:lnSpc>
            </a:pPr>
            <a:r>
              <a:rPr lang="en-US" sz="45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Tujuan </a:t>
            </a:r>
            <a:r>
              <a:rPr lang="en-US" sz="45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45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Keputusan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2591257"/>
            <a:ext cx="861854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Tujuan dari pengambilan keputusan yaitu: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42403" y="6880772"/>
            <a:ext cx="7460424" cy="2467147"/>
            <a:chOff x="0" y="0"/>
            <a:chExt cx="2112199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12199" cy="698500"/>
            </a:xfrm>
            <a:custGeom>
              <a:avLst/>
              <a:gdLst/>
              <a:ahLst/>
              <a:cxnLst/>
              <a:rect l="l" t="t" r="r" b="b"/>
              <a:pathLst>
                <a:path w="2112199" h="698500">
                  <a:moveTo>
                    <a:pt x="2112199" y="349250"/>
                  </a:moveTo>
                  <a:lnTo>
                    <a:pt x="190899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908999" y="0"/>
                  </a:lnTo>
                  <a:lnTo>
                    <a:pt x="2112199" y="349250"/>
                  </a:ln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14300" y="-57150"/>
              <a:ext cx="1883599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54210" y="7248829"/>
            <a:ext cx="5436811" cy="18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</a:pPr>
            <a:r>
              <a:rPr lang="en-US" sz="24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Tujuan yang bersifat ganda </a:t>
            </a:r>
          </a:p>
          <a:p>
            <a:pPr algn="ctr">
              <a:lnSpc>
                <a:spcPts val="2207"/>
              </a:lnSpc>
            </a:pPr>
            <a:r>
              <a:rPr lang="en-US" sz="16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terjadi apabila keputusan yang dihasilkan menyangkut lebih dari satu masalah, artinya keputusan yang diambil sekaligus memecahkan dua masalah atau lebih, yang bersifat kontradiktif atauyang tidak kontradiktif.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54210" y="4435917"/>
            <a:ext cx="5436811" cy="15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</a:pPr>
            <a:r>
              <a:rPr lang="en-US" sz="25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Tujuan yang bersifat tunggal, </a:t>
            </a:r>
          </a:p>
          <a:p>
            <a:pPr algn="ctr">
              <a:lnSpc>
                <a:spcPts val="2207"/>
              </a:lnSpc>
            </a:pPr>
            <a:r>
              <a:rPr lang="en-US" sz="169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terjadi apabila keputusan yang dihasilkan hanya menyangkut satu masalah. Artinya, sekali diputuskan tidak akan ada</a:t>
            </a:r>
          </a:p>
          <a:p>
            <a:pPr algn="ctr">
              <a:lnSpc>
                <a:spcPts val="2207"/>
              </a:lnSpc>
            </a:pPr>
            <a:r>
              <a:rPr lang="en-US" sz="169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kaitannya dengan masalah lain..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83894" y="-674598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3264897"/>
                </a:moveTo>
                <a:lnTo>
                  <a:pt x="0" y="3264897"/>
                </a:lnTo>
                <a:lnTo>
                  <a:pt x="0" y="0"/>
                </a:lnTo>
                <a:lnTo>
                  <a:pt x="2117840" y="0"/>
                </a:lnTo>
                <a:lnTo>
                  <a:pt x="2117840" y="3264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5026" y="2429420"/>
            <a:ext cx="16535387" cy="7271909"/>
            <a:chOff x="0" y="0"/>
            <a:chExt cx="4354999" cy="19152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54999" cy="1915235"/>
            </a:xfrm>
            <a:custGeom>
              <a:avLst/>
              <a:gdLst/>
              <a:ahLst/>
              <a:cxnLst/>
              <a:rect l="l" t="t" r="r" b="b"/>
              <a:pathLst>
                <a:path w="4354999" h="1915235">
                  <a:moveTo>
                    <a:pt x="0" y="0"/>
                  </a:moveTo>
                  <a:lnTo>
                    <a:pt x="4354999" y="0"/>
                  </a:lnTo>
                  <a:lnTo>
                    <a:pt x="4354999" y="1915235"/>
                  </a:lnTo>
                  <a:lnTo>
                    <a:pt x="0" y="1915235"/>
                  </a:ln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4354999" cy="1972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5026" y="2429420"/>
            <a:ext cx="16535387" cy="968280"/>
            <a:chOff x="0" y="0"/>
            <a:chExt cx="4354999" cy="2550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54999" cy="255020"/>
            </a:xfrm>
            <a:custGeom>
              <a:avLst/>
              <a:gdLst/>
              <a:ahLst/>
              <a:cxnLst/>
              <a:rect l="l" t="t" r="r" b="b"/>
              <a:pathLst>
                <a:path w="4354999" h="255020">
                  <a:moveTo>
                    <a:pt x="0" y="0"/>
                  </a:moveTo>
                  <a:lnTo>
                    <a:pt x="4354999" y="0"/>
                  </a:lnTo>
                  <a:lnTo>
                    <a:pt x="4354999" y="255020"/>
                  </a:lnTo>
                  <a:lnTo>
                    <a:pt x="0" y="25502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354999" cy="312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872044" y="2429420"/>
          <a:ext cx="16538370" cy="7271908"/>
        </p:xfrm>
        <a:graphic>
          <a:graphicData uri="http://schemas.openxmlformats.org/drawingml/2006/table">
            <a:tbl>
              <a:tblPr/>
              <a:tblGrid>
                <a:gridCol w="333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8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229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59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994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764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06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3181126" y="666750"/>
            <a:ext cx="11923186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Perbandingan Jenis - Jenis Keputusan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54725" y="2706778"/>
            <a:ext cx="6527753" cy="39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46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Keputusan Terprogram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31547" y="2706778"/>
            <a:ext cx="6527753" cy="39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46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Keputusan Tidak Terprogram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73538" y="3788225"/>
            <a:ext cx="2067873" cy="3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Masalah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90548" y="3788225"/>
            <a:ext cx="5331808" cy="73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Sering, berulang, rutin Hubungan sebab dan akibat yang pasti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29520" y="3788225"/>
            <a:ext cx="5331808" cy="109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Baru, Tak Terstruktur. Hubungan sebab dan akibat yang tidak pasti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90548" y="5861269"/>
            <a:ext cx="5331808" cy="73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Tergantung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Pada kebijakan,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aturan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Prosedur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baku</a:t>
            </a:r>
            <a:endParaRPr lang="en-US" sz="246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329520" y="5861269"/>
            <a:ext cx="5331808" cy="109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Kreativitas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institusi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toleransi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ambiguitas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penyelesaian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masalah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kreatif</a:t>
            </a:r>
            <a:endParaRPr lang="en-US" sz="246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88941" y="6029660"/>
            <a:ext cx="2067873" cy="3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Prosedur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4996" y="7455004"/>
            <a:ext cx="2464957" cy="3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Contoh : Bisnis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1857" y="8871181"/>
            <a:ext cx="2963267" cy="3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Contoh : Perintah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90548" y="7639039"/>
            <a:ext cx="5331808" cy="3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Pemesanan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persediaan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Periodik</a:t>
            </a:r>
            <a:endParaRPr lang="en-US" sz="246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690548" y="8950440"/>
            <a:ext cx="5331808" cy="3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Sistem </a:t>
            </a:r>
            <a:r>
              <a:rPr lang="en-US" sz="24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Promosi</a:t>
            </a:r>
            <a:r>
              <a:rPr lang="en-US" sz="24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29520" y="7639039"/>
            <a:ext cx="5331808" cy="73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Diverifikasi ke produk dan pasar baru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29520" y="8871181"/>
            <a:ext cx="5331808" cy="3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4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Reorganisasi Instansi Pemerintah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-590386" y="2784110"/>
            <a:ext cx="6527753" cy="39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46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Keterangan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83894" y="-674598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3264897"/>
                </a:moveTo>
                <a:lnTo>
                  <a:pt x="0" y="3264897"/>
                </a:lnTo>
                <a:lnTo>
                  <a:pt x="0" y="0"/>
                </a:lnTo>
                <a:lnTo>
                  <a:pt x="2117840" y="0"/>
                </a:lnTo>
                <a:lnTo>
                  <a:pt x="2117840" y="3264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37195" y="3318292"/>
            <a:ext cx="5040616" cy="4977055"/>
            <a:chOff x="0" y="0"/>
            <a:chExt cx="82318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3180" cy="812800"/>
            </a:xfrm>
            <a:custGeom>
              <a:avLst/>
              <a:gdLst/>
              <a:ahLst/>
              <a:cxnLst/>
              <a:rect l="l" t="t" r="r" b="b"/>
              <a:pathLst>
                <a:path w="823180" h="812800">
                  <a:moveTo>
                    <a:pt x="411590" y="0"/>
                  </a:moveTo>
                  <a:lnTo>
                    <a:pt x="823180" y="203200"/>
                  </a:lnTo>
                  <a:lnTo>
                    <a:pt x="823180" y="609600"/>
                  </a:lnTo>
                  <a:lnTo>
                    <a:pt x="41159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41159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82550"/>
              <a:ext cx="82318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39056" y="3475047"/>
            <a:ext cx="4847908" cy="610661"/>
            <a:chOff x="0" y="0"/>
            <a:chExt cx="1920362" cy="2418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16312" y="1155057"/>
            <a:ext cx="12670652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Proses Pengambilan Keputusan Rasional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139056" y="4239011"/>
            <a:ext cx="4847908" cy="610661"/>
            <a:chOff x="0" y="0"/>
            <a:chExt cx="1920362" cy="2418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39056" y="5002975"/>
            <a:ext cx="4847908" cy="610661"/>
            <a:chOff x="0" y="0"/>
            <a:chExt cx="1920362" cy="24189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39056" y="5766939"/>
            <a:ext cx="4847908" cy="610661"/>
            <a:chOff x="0" y="0"/>
            <a:chExt cx="1920362" cy="24189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139056" y="6530904"/>
            <a:ext cx="4847908" cy="610661"/>
            <a:chOff x="0" y="0"/>
            <a:chExt cx="1920362" cy="24189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139056" y="7294868"/>
            <a:ext cx="4847908" cy="610661"/>
            <a:chOff x="0" y="0"/>
            <a:chExt cx="1920362" cy="24189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139056" y="8058832"/>
            <a:ext cx="4847908" cy="610661"/>
            <a:chOff x="0" y="0"/>
            <a:chExt cx="1920362" cy="24189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139056" y="8826247"/>
            <a:ext cx="4847908" cy="610661"/>
            <a:chOff x="0" y="0"/>
            <a:chExt cx="1920362" cy="24189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20362" cy="241896"/>
            </a:xfrm>
            <a:custGeom>
              <a:avLst/>
              <a:gdLst/>
              <a:ahLst/>
              <a:cxnLst/>
              <a:rect l="l" t="t" r="r" b="b"/>
              <a:pathLst>
                <a:path w="1920362" h="241896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160451"/>
                  </a:lnTo>
                  <a:cubicBezTo>
                    <a:pt x="1920362" y="205432"/>
                    <a:pt x="1883898" y="241896"/>
                    <a:pt x="1838917" y="241896"/>
                  </a:cubicBezTo>
                  <a:lnTo>
                    <a:pt x="81445" y="241896"/>
                  </a:lnTo>
                  <a:cubicBezTo>
                    <a:pt x="36464" y="241896"/>
                    <a:pt x="0" y="205432"/>
                    <a:pt x="0" y="160451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1920362" cy="29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139056" y="2398715"/>
            <a:ext cx="4847908" cy="966835"/>
            <a:chOff x="0" y="0"/>
            <a:chExt cx="1920362" cy="38298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20362" cy="382985"/>
            </a:xfrm>
            <a:custGeom>
              <a:avLst/>
              <a:gdLst/>
              <a:ahLst/>
              <a:cxnLst/>
              <a:rect l="l" t="t" r="r" b="b"/>
              <a:pathLst>
                <a:path w="1920362" h="382985">
                  <a:moveTo>
                    <a:pt x="81445" y="0"/>
                  </a:moveTo>
                  <a:lnTo>
                    <a:pt x="1838917" y="0"/>
                  </a:lnTo>
                  <a:cubicBezTo>
                    <a:pt x="1860518" y="0"/>
                    <a:pt x="1881233" y="8581"/>
                    <a:pt x="1896507" y="23855"/>
                  </a:cubicBezTo>
                  <a:cubicBezTo>
                    <a:pt x="1911781" y="39129"/>
                    <a:pt x="1920362" y="59844"/>
                    <a:pt x="1920362" y="81445"/>
                  </a:cubicBezTo>
                  <a:lnTo>
                    <a:pt x="1920362" y="301540"/>
                  </a:lnTo>
                  <a:cubicBezTo>
                    <a:pt x="1920362" y="346520"/>
                    <a:pt x="1883898" y="382985"/>
                    <a:pt x="1838917" y="382985"/>
                  </a:cubicBezTo>
                  <a:lnTo>
                    <a:pt x="81445" y="382985"/>
                  </a:lnTo>
                  <a:cubicBezTo>
                    <a:pt x="36464" y="382985"/>
                    <a:pt x="0" y="346520"/>
                    <a:pt x="0" y="301540"/>
                  </a:cubicBezTo>
                  <a:lnTo>
                    <a:pt x="0" y="81445"/>
                  </a:lnTo>
                  <a:cubicBezTo>
                    <a:pt x="0" y="36464"/>
                    <a:pt x="36464" y="0"/>
                    <a:pt x="81445" y="0"/>
                  </a:cubicBez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920362" cy="440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AutoShape 41"/>
          <p:cNvSpPr/>
          <p:nvPr/>
        </p:nvSpPr>
        <p:spPr>
          <a:xfrm flipV="1">
            <a:off x="7923217" y="3012962"/>
            <a:ext cx="0" cy="61186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7923217" y="5327356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3" name="AutoShape 43"/>
          <p:cNvSpPr/>
          <p:nvPr/>
        </p:nvSpPr>
        <p:spPr>
          <a:xfrm>
            <a:off x="7923217" y="4563391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4" name="AutoShape 44"/>
          <p:cNvSpPr/>
          <p:nvPr/>
        </p:nvSpPr>
        <p:spPr>
          <a:xfrm>
            <a:off x="7923217" y="3799427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5" name="AutoShape 45"/>
          <p:cNvSpPr/>
          <p:nvPr/>
        </p:nvSpPr>
        <p:spPr>
          <a:xfrm>
            <a:off x="7923217" y="3035463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6" name="AutoShape 46"/>
          <p:cNvSpPr/>
          <p:nvPr/>
        </p:nvSpPr>
        <p:spPr>
          <a:xfrm>
            <a:off x="7923217" y="6034170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7" name="AutoShape 47"/>
          <p:cNvSpPr/>
          <p:nvPr/>
        </p:nvSpPr>
        <p:spPr>
          <a:xfrm>
            <a:off x="7923217" y="6779084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8" name="AutoShape 48"/>
          <p:cNvSpPr/>
          <p:nvPr/>
        </p:nvSpPr>
        <p:spPr>
          <a:xfrm>
            <a:off x="7923217" y="7504948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9" name="AutoShape 49"/>
          <p:cNvSpPr/>
          <p:nvPr/>
        </p:nvSpPr>
        <p:spPr>
          <a:xfrm>
            <a:off x="7923217" y="8230812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0" name="AutoShape 50"/>
          <p:cNvSpPr/>
          <p:nvPr/>
        </p:nvSpPr>
        <p:spPr>
          <a:xfrm>
            <a:off x="7923217" y="9112528"/>
            <a:ext cx="19006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1" name="AutoShape 51"/>
          <p:cNvSpPr/>
          <p:nvPr/>
        </p:nvSpPr>
        <p:spPr>
          <a:xfrm>
            <a:off x="6677812" y="6034170"/>
            <a:ext cx="124540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TextBox 52"/>
          <p:cNvSpPr txBox="1"/>
          <p:nvPr/>
        </p:nvSpPr>
        <p:spPr>
          <a:xfrm>
            <a:off x="2113725" y="4465039"/>
            <a:ext cx="4087557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Proses Pengambilan Keputusan Rasional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354446" y="2544929"/>
            <a:ext cx="4632519" cy="66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Menetapkan target dan tujuan </a:t>
            </a:r>
          </a:p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spesifik dan mengukur hasil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246751" y="3603526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Identifikasi dan Definisi masalah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246751" y="4367491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Menetapkan Prioritas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139056" y="5106847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Mencari Penyebab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246751" y="5899386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Pengembangan solusi alternatif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354446" y="6682400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Evaluasi Solusi Alternatif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246751" y="7398739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Pemilihan Sosial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246751" y="8181753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Implementasi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246751" y="8955243"/>
            <a:ext cx="4632519" cy="3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21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Tindak Lanjut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783">
            <a:off x="1765300" y="10149589"/>
            <a:ext cx="13758345" cy="7410406"/>
            <a:chOff x="0" y="0"/>
            <a:chExt cx="1296853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775767" flipV="1">
            <a:off x="7864699" y="9517084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3"/>
                </a:moveTo>
                <a:lnTo>
                  <a:pt x="4968491" y="236003"/>
                </a:lnTo>
                <a:lnTo>
                  <a:pt x="4968491" y="0"/>
                </a:lnTo>
                <a:lnTo>
                  <a:pt x="0" y="0"/>
                </a:lnTo>
                <a:lnTo>
                  <a:pt x="0" y="236003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787783">
            <a:off x="5129591" y="9086430"/>
            <a:ext cx="13531543" cy="3065584"/>
            <a:chOff x="0" y="0"/>
            <a:chExt cx="3083192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3192" cy="698500"/>
            </a:xfrm>
            <a:custGeom>
              <a:avLst/>
              <a:gdLst/>
              <a:ahLst/>
              <a:cxnLst/>
              <a:rect l="l" t="t" r="r" b="b"/>
              <a:pathLst>
                <a:path w="3083192" h="698500">
                  <a:moveTo>
                    <a:pt x="3083192" y="349250"/>
                  </a:moveTo>
                  <a:lnTo>
                    <a:pt x="287999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879992" y="0"/>
                  </a:lnTo>
                  <a:lnTo>
                    <a:pt x="3083192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285459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7783">
            <a:off x="10578981" y="-1870630"/>
            <a:ext cx="13758345" cy="7410406"/>
            <a:chOff x="0" y="0"/>
            <a:chExt cx="1296853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787783">
            <a:off x="9316170" y="-96463"/>
            <a:ext cx="14503583" cy="7811799"/>
            <a:chOff x="0" y="0"/>
            <a:chExt cx="1296853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813147">
            <a:off x="9836813" y="1312669"/>
            <a:ext cx="8743695" cy="7661663"/>
          </a:xfrm>
          <a:custGeom>
            <a:avLst/>
            <a:gdLst/>
            <a:ahLst/>
            <a:cxnLst/>
            <a:rect l="l" t="t" r="r" b="b"/>
            <a:pathLst>
              <a:path w="8743695" h="7661663">
                <a:moveTo>
                  <a:pt x="0" y="0"/>
                </a:moveTo>
                <a:lnTo>
                  <a:pt x="8743694" y="0"/>
                </a:lnTo>
                <a:lnTo>
                  <a:pt x="8743694" y="7661662"/>
                </a:lnTo>
                <a:lnTo>
                  <a:pt x="0" y="7661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595487" y="939081"/>
            <a:ext cx="7226346" cy="8408839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19302" y="1229804"/>
            <a:ext cx="6778716" cy="7827392"/>
            <a:chOff x="0" y="0"/>
            <a:chExt cx="31287555" cy="361277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87467" cy="36127817"/>
            </a:xfrm>
            <a:custGeom>
              <a:avLst/>
              <a:gdLst/>
              <a:ahLst/>
              <a:cxnLst/>
              <a:rect l="l" t="t" r="r" b="b"/>
              <a:pathLst>
                <a:path w="31287467" h="36127817">
                  <a:moveTo>
                    <a:pt x="15643733" y="0"/>
                  </a:moveTo>
                  <a:lnTo>
                    <a:pt x="0" y="9031859"/>
                  </a:lnTo>
                  <a:lnTo>
                    <a:pt x="0" y="27095831"/>
                  </a:lnTo>
                  <a:lnTo>
                    <a:pt x="15643733" y="36127817"/>
                  </a:lnTo>
                  <a:lnTo>
                    <a:pt x="31287467" y="27095958"/>
                  </a:lnTo>
                  <a:lnTo>
                    <a:pt x="31287467" y="9031859"/>
                  </a:lnTo>
                  <a:lnTo>
                    <a:pt x="15643861" y="0"/>
                  </a:lnTo>
                  <a:close/>
                </a:path>
              </a:pathLst>
            </a:custGeom>
            <a:blipFill>
              <a:blip r:embed="rId4"/>
              <a:stretch>
                <a:fillRect l="-45987" r="-27109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-1775767">
            <a:off x="13825705" y="8472786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0"/>
                </a:moveTo>
                <a:lnTo>
                  <a:pt x="4968491" y="0"/>
                </a:lnTo>
                <a:lnTo>
                  <a:pt x="4968491" y="236003"/>
                </a:lnTo>
                <a:lnTo>
                  <a:pt x="0" y="23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775767" flipV="1">
            <a:off x="11104039" y="765857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4"/>
                </a:moveTo>
                <a:lnTo>
                  <a:pt x="4968491" y="236004"/>
                </a:lnTo>
                <a:lnTo>
                  <a:pt x="4968491" y="0"/>
                </a:lnTo>
                <a:lnTo>
                  <a:pt x="0" y="0"/>
                </a:lnTo>
                <a:lnTo>
                  <a:pt x="0" y="236004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04615">
            <a:off x="9891747" y="8537528"/>
            <a:ext cx="4644064" cy="220593"/>
          </a:xfrm>
          <a:custGeom>
            <a:avLst/>
            <a:gdLst/>
            <a:ahLst/>
            <a:cxnLst/>
            <a:rect l="l" t="t" r="r" b="b"/>
            <a:pathLst>
              <a:path w="4644064" h="220593">
                <a:moveTo>
                  <a:pt x="0" y="0"/>
                </a:moveTo>
                <a:lnTo>
                  <a:pt x="4644063" y="0"/>
                </a:lnTo>
                <a:lnTo>
                  <a:pt x="4644063" y="220593"/>
                </a:lnTo>
                <a:lnTo>
                  <a:pt x="0" y="220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028700" y="6384832"/>
            <a:ext cx="7810911" cy="2963088"/>
            <a:chOff x="0" y="0"/>
            <a:chExt cx="10414547" cy="395078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6758"/>
              <a:ext cx="5080053" cy="3944025"/>
              <a:chOff x="0" y="0"/>
              <a:chExt cx="1046917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4691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46917" h="812800">
                    <a:moveTo>
                      <a:pt x="1046917" y="406400"/>
                    </a:moveTo>
                    <a:lnTo>
                      <a:pt x="640517" y="0"/>
                    </a:lnTo>
                    <a:lnTo>
                      <a:pt x="640517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640517" y="609600"/>
                    </a:lnTo>
                    <a:lnTo>
                      <a:pt x="640517" y="812800"/>
                    </a:lnTo>
                    <a:lnTo>
                      <a:pt x="1046917" y="406400"/>
                    </a:lnTo>
                    <a:close/>
                  </a:path>
                </a:pathLst>
              </a:custGeom>
              <a:solidFill>
                <a:srgbClr val="024A5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146050"/>
                <a:ext cx="945317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5070157" y="0"/>
              <a:ext cx="5344390" cy="3944025"/>
              <a:chOff x="0" y="0"/>
              <a:chExt cx="1101393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0139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1393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101393" y="203200"/>
                    </a:lnTo>
                    <a:lnTo>
                      <a:pt x="1101393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E8AA3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101600" y="146050"/>
                <a:ext cx="999793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1" name="TextBox 31"/>
          <p:cNvSpPr txBox="1"/>
          <p:nvPr/>
        </p:nvSpPr>
        <p:spPr>
          <a:xfrm>
            <a:off x="1028700" y="829722"/>
            <a:ext cx="9120424" cy="88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0"/>
              </a:lnSpc>
            </a:pPr>
            <a:r>
              <a:rPr lang="en-US" sz="5618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Evaluasi Solusi Alternatif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2156242"/>
            <a:ext cx="8115300" cy="282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246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Tujuan pengambilan keputusan</a:t>
            </a:r>
            <a:r>
              <a:rPr lang="en-US" sz="24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adalah memilih alternatif yang akan memberikan hasil yang paling diinginkan dan paling sedikit merugikan</a:t>
            </a:r>
          </a:p>
          <a:p>
            <a:pPr algn="l">
              <a:lnSpc>
                <a:spcPts val="3204"/>
              </a:lnSpc>
            </a:pPr>
            <a:endParaRPr lang="en-US" sz="246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04"/>
              </a:lnSpc>
            </a:pPr>
            <a:r>
              <a:rPr lang="en-US" sz="246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Hubungan alternatif-hasil </a:t>
            </a:r>
            <a:r>
              <a:rPr lang="en-US" sz="24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ditentukan oleh tiga kemungkinan kondisi: Kepastian Ketidakpastian Risiko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5889324"/>
            <a:ext cx="7615772" cy="4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7"/>
              </a:lnSpc>
            </a:pPr>
            <a:r>
              <a:rPr lang="en-US" sz="2623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Alternatif Pengambilan keputusan Rasional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853274" y="7320539"/>
            <a:ext cx="2791198" cy="1082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9"/>
              </a:lnSpc>
            </a:pPr>
            <a:r>
              <a:rPr lang="en-US" sz="241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 Keputusan Intuitif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7320539"/>
            <a:ext cx="2791198" cy="1082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9"/>
              </a:lnSpc>
            </a:pPr>
            <a:r>
              <a:rPr lang="en-US" sz="241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 Keputusan Administratif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83894" y="-674598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3264897"/>
                </a:moveTo>
                <a:lnTo>
                  <a:pt x="0" y="3264897"/>
                </a:lnTo>
                <a:lnTo>
                  <a:pt x="0" y="0"/>
                </a:lnTo>
                <a:lnTo>
                  <a:pt x="2117840" y="0"/>
                </a:lnTo>
                <a:lnTo>
                  <a:pt x="2117840" y="3264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487184" y="2300691"/>
            <a:ext cx="6321833" cy="7546149"/>
            <a:chOff x="0" y="0"/>
            <a:chExt cx="908187" cy="10840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8187" cy="1084071"/>
            </a:xfrm>
            <a:custGeom>
              <a:avLst/>
              <a:gdLst/>
              <a:ahLst/>
              <a:cxnLst/>
              <a:rect l="l" t="t" r="r" b="b"/>
              <a:pathLst>
                <a:path w="908187" h="1084071">
                  <a:moveTo>
                    <a:pt x="454094" y="0"/>
                  </a:moveTo>
                  <a:lnTo>
                    <a:pt x="908187" y="203200"/>
                  </a:lnTo>
                  <a:lnTo>
                    <a:pt x="908187" y="880871"/>
                  </a:lnTo>
                  <a:lnTo>
                    <a:pt x="454094" y="1084071"/>
                  </a:lnTo>
                  <a:lnTo>
                    <a:pt x="0" y="880871"/>
                  </a:lnTo>
                  <a:lnTo>
                    <a:pt x="0" y="203200"/>
                  </a:lnTo>
                  <a:lnTo>
                    <a:pt x="454094" y="0"/>
                  </a:lnTo>
                  <a:close/>
                </a:path>
              </a:pathLst>
            </a:custGeom>
            <a:solidFill>
              <a:srgbClr val="E8AA3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82550"/>
              <a:ext cx="908187" cy="861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755824" y="901272"/>
            <a:ext cx="11330701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45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Keputusan </a:t>
            </a:r>
            <a:r>
              <a:rPr lang="en-US" sz="45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Rasionalitas</a:t>
            </a:r>
            <a:r>
              <a:rPr lang="en-US" sz="45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dan Keputusan </a:t>
            </a:r>
            <a:r>
              <a:rPr lang="en-US" sz="45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Intuitif</a:t>
            </a:r>
            <a:endParaRPr lang="en-US" sz="450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9076453" y="2257571"/>
            <a:ext cx="6321833" cy="7632390"/>
            <a:chOff x="0" y="0"/>
            <a:chExt cx="908187" cy="10964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8187" cy="1096460"/>
            </a:xfrm>
            <a:custGeom>
              <a:avLst/>
              <a:gdLst/>
              <a:ahLst/>
              <a:cxnLst/>
              <a:rect l="l" t="t" r="r" b="b"/>
              <a:pathLst>
                <a:path w="908187" h="1096460">
                  <a:moveTo>
                    <a:pt x="454094" y="0"/>
                  </a:moveTo>
                  <a:lnTo>
                    <a:pt x="908187" y="203200"/>
                  </a:lnTo>
                  <a:lnTo>
                    <a:pt x="908187" y="893260"/>
                  </a:lnTo>
                  <a:lnTo>
                    <a:pt x="454094" y="1096460"/>
                  </a:lnTo>
                  <a:lnTo>
                    <a:pt x="0" y="893260"/>
                  </a:lnTo>
                  <a:lnTo>
                    <a:pt x="0" y="203200"/>
                  </a:lnTo>
                  <a:lnTo>
                    <a:pt x="454094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82550"/>
              <a:ext cx="908187" cy="874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90736" y="3302222"/>
            <a:ext cx="4514728" cy="80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69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 Keputusan </a:t>
            </a:r>
          </a:p>
          <a:p>
            <a:pPr algn="ctr">
              <a:lnSpc>
                <a:spcPts val="3096"/>
              </a:lnSpc>
            </a:pPr>
            <a:r>
              <a:rPr lang="en-US" sz="269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Rasionalitas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06611" y="3302222"/>
            <a:ext cx="4514728" cy="80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69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 Keputusan </a:t>
            </a:r>
          </a:p>
          <a:p>
            <a:pPr algn="ctr">
              <a:lnSpc>
                <a:spcPts val="3096"/>
              </a:lnSpc>
            </a:pPr>
            <a:r>
              <a:rPr lang="en-US" sz="269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Intuitif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07474" y="4292602"/>
            <a:ext cx="4180933" cy="368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0"/>
              </a:lnSpc>
            </a:pPr>
            <a:r>
              <a:rPr lang="en-US" sz="181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Pengambil keputusan diasumsikan punya pandangan terbatas atau tak lengkap tentang masalah atau keputusan yang dihadapi</a:t>
            </a:r>
          </a:p>
          <a:p>
            <a:pPr algn="ctr">
              <a:lnSpc>
                <a:spcPts val="2090"/>
              </a:lnSpc>
            </a:pPr>
            <a:endParaRPr lang="en-US" sz="1818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90"/>
              </a:lnSpc>
            </a:pPr>
            <a:r>
              <a:rPr lang="en-US" sz="181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Jumlah solusi yang bisa diimplementasikan dibatasi oleh:</a:t>
            </a:r>
          </a:p>
          <a:p>
            <a:pPr algn="ctr">
              <a:lnSpc>
                <a:spcPts val="2090"/>
              </a:lnSpc>
            </a:pPr>
            <a:endParaRPr lang="en-US" sz="1818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90"/>
              </a:lnSpc>
            </a:pPr>
            <a:r>
              <a:rPr lang="en-US" sz="181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Kemampuan pengambil keputusan</a:t>
            </a:r>
          </a:p>
          <a:p>
            <a:pPr algn="ctr">
              <a:lnSpc>
                <a:spcPts val="2090"/>
              </a:lnSpc>
            </a:pPr>
            <a:endParaRPr lang="en-US" sz="1818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90"/>
              </a:lnSpc>
            </a:pPr>
            <a:r>
              <a:rPr lang="en-US" sz="181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Sumber daya yang tersedia</a:t>
            </a:r>
          </a:p>
          <a:p>
            <a:pPr algn="ctr">
              <a:lnSpc>
                <a:spcPts val="2090"/>
              </a:lnSpc>
            </a:pPr>
            <a:endParaRPr lang="en-US" sz="1818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90"/>
              </a:lnSpc>
            </a:pPr>
            <a:r>
              <a:rPr lang="en-US" sz="181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 dinilai memuaskan dan dapat diterima – yakni, cukup baik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32329" y="4555446"/>
            <a:ext cx="4863292" cy="361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</a:pPr>
            <a:r>
              <a:rPr lang="en-US" sz="21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Melibatkan proses tidak sadar yang</a:t>
            </a:r>
          </a:p>
          <a:p>
            <a:pPr algn="ctr">
              <a:lnSpc>
                <a:spcPts val="2431"/>
              </a:lnSpc>
            </a:pPr>
            <a:r>
              <a:rPr lang="en-US" sz="21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menggabungkan kepribadian dan pengalaman pengambil keputusan</a:t>
            </a:r>
          </a:p>
          <a:p>
            <a:pPr algn="ctr">
              <a:lnSpc>
                <a:spcPts val="2431"/>
              </a:lnSpc>
            </a:pPr>
            <a:endParaRPr lang="en-US" sz="211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431"/>
              </a:lnSpc>
            </a:pPr>
            <a:r>
              <a:rPr lang="en-US" sz="21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Pengambilan keputusan intuitif sering terjadi karena:</a:t>
            </a:r>
          </a:p>
          <a:p>
            <a:pPr algn="ctr">
              <a:lnSpc>
                <a:spcPts val="2431"/>
              </a:lnSpc>
            </a:pPr>
            <a:endParaRPr lang="en-US" sz="211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431"/>
              </a:lnSpc>
            </a:pPr>
            <a:r>
              <a:rPr lang="en-US" sz="21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Ketidakpastian yang tinggi</a:t>
            </a:r>
          </a:p>
          <a:p>
            <a:pPr algn="ctr">
              <a:lnSpc>
                <a:spcPts val="2431"/>
              </a:lnSpc>
            </a:pPr>
            <a:endParaRPr lang="en-US" sz="211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431"/>
              </a:lnSpc>
            </a:pPr>
            <a:r>
              <a:rPr lang="en-US" sz="21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Tenggat waktu yang pendek</a:t>
            </a:r>
          </a:p>
          <a:p>
            <a:pPr algn="ctr">
              <a:lnSpc>
                <a:spcPts val="2431"/>
              </a:lnSpc>
            </a:pPr>
            <a:endParaRPr lang="en-US" sz="211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431"/>
              </a:lnSpc>
            </a:pPr>
            <a:r>
              <a:rPr lang="en-US" sz="21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Ada kompleksitas/Keruwetan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83894" y="-674598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3264897"/>
                </a:moveTo>
                <a:lnTo>
                  <a:pt x="0" y="3264897"/>
                </a:lnTo>
                <a:lnTo>
                  <a:pt x="0" y="0"/>
                </a:lnTo>
                <a:lnTo>
                  <a:pt x="2117840" y="0"/>
                </a:lnTo>
                <a:lnTo>
                  <a:pt x="2117840" y="3264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3417094"/>
            <a:ext cx="6255643" cy="5841206"/>
          </a:xfrm>
          <a:custGeom>
            <a:avLst/>
            <a:gdLst/>
            <a:ahLst/>
            <a:cxnLst/>
            <a:rect l="l" t="t" r="r" b="b"/>
            <a:pathLst>
              <a:path w="6255643" h="5841206">
                <a:moveTo>
                  <a:pt x="0" y="0"/>
                </a:moveTo>
                <a:lnTo>
                  <a:pt x="6255643" y="0"/>
                </a:lnTo>
                <a:lnTo>
                  <a:pt x="6255643" y="5841206"/>
                </a:lnTo>
                <a:lnTo>
                  <a:pt x="0" y="5841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3514" y="5064690"/>
            <a:ext cx="2546015" cy="2546015"/>
          </a:xfrm>
          <a:custGeom>
            <a:avLst/>
            <a:gdLst/>
            <a:ahLst/>
            <a:cxnLst/>
            <a:rect l="l" t="t" r="r" b="b"/>
            <a:pathLst>
              <a:path w="2546015" h="2546015">
                <a:moveTo>
                  <a:pt x="0" y="0"/>
                </a:moveTo>
                <a:lnTo>
                  <a:pt x="2546015" y="0"/>
                </a:lnTo>
                <a:lnTo>
                  <a:pt x="2546015" y="2546014"/>
                </a:lnTo>
                <a:lnTo>
                  <a:pt x="0" y="2546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62165" y="1009650"/>
            <a:ext cx="9163669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Pengaruh</a:t>
            </a:r>
            <a:r>
              <a:rPr lang="en-US" sz="45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Perilaku </a:t>
            </a:r>
            <a:r>
              <a:rPr lang="en-US" sz="45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dalam</a:t>
            </a:r>
            <a:r>
              <a:rPr lang="en-US" sz="45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45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Keputusan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86543" y="3271474"/>
            <a:ext cx="8424172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20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Nilai adalah</a:t>
            </a: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panduan yang seseorang gunakan</a:t>
            </a:r>
          </a:p>
          <a:p>
            <a:pPr algn="l">
              <a:lnSpc>
                <a:spcPts val="2480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ketika menghadapi situasi di mana pilihan harus diambil</a:t>
            </a:r>
          </a:p>
          <a:p>
            <a:pPr algn="l">
              <a:lnSpc>
                <a:spcPts val="2480"/>
              </a:lnSpc>
            </a:pPr>
            <a:endParaRPr lang="en-US" sz="2067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480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Nilai mempengaruhi proses pengambilan-keputusan, melibatkan</a:t>
            </a:r>
          </a:p>
          <a:p>
            <a:pPr algn="l">
              <a:lnSpc>
                <a:spcPts val="2480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Tanggung jawab ekonomi dan hukum  dan Tanggung jawab etika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1882" y="4371282"/>
            <a:ext cx="940996" cy="54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Nilai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03332" y="7897162"/>
            <a:ext cx="2481010" cy="85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1"/>
              </a:lnSpc>
              <a:spcBef>
                <a:spcPct val="0"/>
              </a:spcBef>
            </a:pPr>
            <a:r>
              <a:rPr lang="en-US" sz="236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Peningkatan Komitmen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91422" y="4055230"/>
            <a:ext cx="2182124" cy="100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z="18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Kecenderungan</a:t>
            </a:r>
          </a:p>
          <a:p>
            <a:pPr algn="ctr">
              <a:lnSpc>
                <a:spcPts val="2635"/>
              </a:lnSpc>
            </a:pPr>
            <a:r>
              <a:rPr lang="en-US" sz="18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Terhadap </a:t>
            </a:r>
          </a:p>
          <a:p>
            <a:pPr algn="ctr">
              <a:lnSpc>
                <a:spcPts val="2635"/>
              </a:lnSpc>
              <a:spcBef>
                <a:spcPct val="0"/>
              </a:spcBef>
            </a:pPr>
            <a:r>
              <a:rPr lang="en-US" sz="18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Resiko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9608" y="7675557"/>
            <a:ext cx="2010674" cy="100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z="18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Potensi Timbulnya</a:t>
            </a:r>
          </a:p>
          <a:p>
            <a:pPr algn="ctr">
              <a:lnSpc>
                <a:spcPts val="2635"/>
              </a:lnSpc>
              <a:spcBef>
                <a:spcPct val="0"/>
              </a:spcBef>
            </a:pPr>
            <a:r>
              <a:rPr lang="en-US" sz="18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Disonansi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86543" y="6424249"/>
            <a:ext cx="8424172" cy="27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Jumlah risiko </a:t>
            </a: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dalam setiap keputusan tertentu</a:t>
            </a:r>
          </a:p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bergantung pada tiga pertanyaan:</a:t>
            </a:r>
          </a:p>
          <a:p>
            <a:pPr algn="l">
              <a:lnSpc>
                <a:spcPts val="2005"/>
              </a:lnSpc>
            </a:pPr>
            <a:endParaRPr lang="en-US" sz="2067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Apakah tujuan yang jelas telah dibuat?</a:t>
            </a:r>
          </a:p>
          <a:p>
            <a:pPr algn="l">
              <a:lnSpc>
                <a:spcPts val="2005"/>
              </a:lnSpc>
            </a:pPr>
            <a:endParaRPr lang="en-US" sz="2067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Apakah ada informasi tentang alternatif yang</a:t>
            </a:r>
          </a:p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mungkin telah diketahui?</a:t>
            </a:r>
          </a:p>
          <a:p>
            <a:pPr algn="l">
              <a:lnSpc>
                <a:spcPts val="2005"/>
              </a:lnSpc>
            </a:pPr>
            <a:endParaRPr lang="en-US" sz="2067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Apakah ada hasil masa depan yang terkait</a:t>
            </a:r>
          </a:p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 alternatif yang mungkin telah</a:t>
            </a:r>
          </a:p>
          <a:p>
            <a:pPr algn="l">
              <a:lnSpc>
                <a:spcPts val="2005"/>
              </a:lnSpc>
            </a:pPr>
            <a:r>
              <a:rPr lang="en-US" sz="20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diidentifikasi?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83894" y="-674598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3264897"/>
                </a:moveTo>
                <a:lnTo>
                  <a:pt x="0" y="3264897"/>
                </a:lnTo>
                <a:lnTo>
                  <a:pt x="0" y="0"/>
                </a:lnTo>
                <a:lnTo>
                  <a:pt x="2117840" y="0"/>
                </a:lnTo>
                <a:lnTo>
                  <a:pt x="2117840" y="3264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4381" y="2229253"/>
            <a:ext cx="5803002" cy="880713"/>
            <a:chOff x="0" y="0"/>
            <a:chExt cx="1528363" cy="2319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8363" cy="231957"/>
            </a:xfrm>
            <a:custGeom>
              <a:avLst/>
              <a:gdLst/>
              <a:ahLst/>
              <a:cxnLst/>
              <a:rect l="l" t="t" r="r" b="b"/>
              <a:pathLst>
                <a:path w="1528363" h="231957">
                  <a:moveTo>
                    <a:pt x="68040" y="0"/>
                  </a:moveTo>
                  <a:lnTo>
                    <a:pt x="1460322" y="0"/>
                  </a:lnTo>
                  <a:cubicBezTo>
                    <a:pt x="1478368" y="0"/>
                    <a:pt x="1495674" y="7169"/>
                    <a:pt x="1508434" y="19929"/>
                  </a:cubicBezTo>
                  <a:cubicBezTo>
                    <a:pt x="1521194" y="32689"/>
                    <a:pt x="1528363" y="49995"/>
                    <a:pt x="1528363" y="68040"/>
                  </a:cubicBezTo>
                  <a:lnTo>
                    <a:pt x="1528363" y="163917"/>
                  </a:lnTo>
                  <a:cubicBezTo>
                    <a:pt x="1528363" y="181963"/>
                    <a:pt x="1521194" y="199269"/>
                    <a:pt x="1508434" y="212029"/>
                  </a:cubicBezTo>
                  <a:cubicBezTo>
                    <a:pt x="1495674" y="224789"/>
                    <a:pt x="1478368" y="231957"/>
                    <a:pt x="1460322" y="231957"/>
                  </a:cubicBezTo>
                  <a:lnTo>
                    <a:pt x="68040" y="231957"/>
                  </a:lnTo>
                  <a:cubicBezTo>
                    <a:pt x="49995" y="231957"/>
                    <a:pt x="32689" y="224789"/>
                    <a:pt x="19929" y="212029"/>
                  </a:cubicBezTo>
                  <a:cubicBezTo>
                    <a:pt x="7169" y="199269"/>
                    <a:pt x="0" y="181963"/>
                    <a:pt x="0" y="163917"/>
                  </a:cubicBezTo>
                  <a:lnTo>
                    <a:pt x="0" y="68040"/>
                  </a:lnTo>
                  <a:cubicBezTo>
                    <a:pt x="0" y="49995"/>
                    <a:pt x="7169" y="32689"/>
                    <a:pt x="19929" y="19929"/>
                  </a:cubicBezTo>
                  <a:cubicBezTo>
                    <a:pt x="32689" y="7169"/>
                    <a:pt x="49995" y="0"/>
                    <a:pt x="68040" y="0"/>
                  </a:cubicBez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528363" cy="28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62165" y="1009650"/>
            <a:ext cx="916366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Potensi Timbulnya Disonansi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4697" y="3510016"/>
            <a:ext cx="11769406" cy="255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5"/>
              </a:lnSpc>
            </a:pPr>
            <a:r>
              <a:rPr lang="en-US" sz="26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kurangnya konsistensi, atau harmoni, di antara kognisi individu setelah keputusan dibuat</a:t>
            </a:r>
          </a:p>
          <a:p>
            <a:pPr algn="l">
              <a:lnSpc>
                <a:spcPts val="2535"/>
              </a:lnSpc>
            </a:pPr>
            <a:endParaRPr lang="en-US" sz="2614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64396" lvl="1" indent="-282198" algn="l">
              <a:lnSpc>
                <a:spcPts val="2535"/>
              </a:lnSpc>
              <a:buFont typeface="Arial"/>
              <a:buChar char="•"/>
            </a:pPr>
            <a:r>
              <a:rPr lang="en-US" sz="261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Akibatnya</a:t>
            </a:r>
            <a:r>
              <a:rPr lang="en-US" sz="26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pengambil keputusan memiliki kecemasan pasca pengambilan keputusan</a:t>
            </a:r>
          </a:p>
          <a:p>
            <a:pPr marL="564396" lvl="1" indent="-282198" algn="l">
              <a:lnSpc>
                <a:spcPts val="2535"/>
              </a:lnSpc>
              <a:buFont typeface="Arial"/>
              <a:buChar char="•"/>
            </a:pPr>
            <a:r>
              <a:rPr lang="en-US" sz="261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Disonansi</a:t>
            </a:r>
            <a:r>
              <a:rPr lang="en-US" sz="26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dapat dikurangi dengan mengakui bahwa kesalahan telah dibua</a:t>
            </a:r>
            <a:r>
              <a:rPr lang="en-US" sz="261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</a:t>
            </a:r>
          </a:p>
          <a:p>
            <a:pPr algn="l">
              <a:lnSpc>
                <a:spcPts val="2535"/>
              </a:lnSpc>
            </a:pPr>
            <a:endParaRPr lang="en-US" sz="2614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65469" y="2361006"/>
            <a:ext cx="4760826" cy="59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37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Disonansi</a:t>
            </a:r>
            <a:r>
              <a:rPr lang="en-US" sz="37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kognitif</a:t>
            </a:r>
            <a:endParaRPr lang="en-US" sz="379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44381" y="6096201"/>
            <a:ext cx="6917628" cy="880713"/>
            <a:chOff x="0" y="0"/>
            <a:chExt cx="1821927" cy="2319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1927" cy="231957"/>
            </a:xfrm>
            <a:custGeom>
              <a:avLst/>
              <a:gdLst/>
              <a:ahLst/>
              <a:cxnLst/>
              <a:rect l="l" t="t" r="r" b="b"/>
              <a:pathLst>
                <a:path w="1821927" h="231957">
                  <a:moveTo>
                    <a:pt x="57077" y="0"/>
                  </a:moveTo>
                  <a:lnTo>
                    <a:pt x="1764850" y="0"/>
                  </a:lnTo>
                  <a:cubicBezTo>
                    <a:pt x="1779987" y="0"/>
                    <a:pt x="1794505" y="6013"/>
                    <a:pt x="1805209" y="16717"/>
                  </a:cubicBezTo>
                  <a:cubicBezTo>
                    <a:pt x="1815913" y="27422"/>
                    <a:pt x="1821927" y="41939"/>
                    <a:pt x="1821927" y="57077"/>
                  </a:cubicBezTo>
                  <a:lnTo>
                    <a:pt x="1821927" y="174880"/>
                  </a:lnTo>
                  <a:cubicBezTo>
                    <a:pt x="1821927" y="206403"/>
                    <a:pt x="1796373" y="231957"/>
                    <a:pt x="1764850" y="231957"/>
                  </a:cubicBezTo>
                  <a:lnTo>
                    <a:pt x="57077" y="231957"/>
                  </a:lnTo>
                  <a:cubicBezTo>
                    <a:pt x="25554" y="231957"/>
                    <a:pt x="0" y="206403"/>
                    <a:pt x="0" y="174880"/>
                  </a:cubicBezTo>
                  <a:lnTo>
                    <a:pt x="0" y="57077"/>
                  </a:lnTo>
                  <a:cubicBezTo>
                    <a:pt x="0" y="25554"/>
                    <a:pt x="25554" y="0"/>
                    <a:pt x="57077" y="0"/>
                  </a:cubicBez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821927" cy="28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65469" y="6227954"/>
            <a:ext cx="6061224" cy="59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37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Peningkatan Komitmen: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4697" y="7376965"/>
            <a:ext cx="11769406" cy="160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4396" lvl="1" indent="-282198" algn="l">
              <a:lnSpc>
                <a:spcPts val="2535"/>
              </a:lnSpc>
              <a:buFont typeface="Arial"/>
              <a:buChar char="•"/>
            </a:pP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Bertambahnya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komitmen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terhadap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sebelumnya di mana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pengambil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“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rasional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mundur</a:t>
            </a:r>
            <a:endParaRPr lang="en-US" sz="26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64396" lvl="1" indent="-282198" algn="l">
              <a:lnSpc>
                <a:spcPts val="2535"/>
              </a:lnSpc>
              <a:buFont typeface="Arial"/>
              <a:buChar char="•"/>
            </a:pP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Berasal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dari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keinginan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mengubah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kerugian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buruk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menjadi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keuntungan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</a:t>
            </a:r>
            <a:r>
              <a:rPr lang="en-US" sz="26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baik</a:t>
            </a:r>
          </a:p>
          <a:p>
            <a:pPr algn="l">
              <a:lnSpc>
                <a:spcPts val="2535"/>
              </a:lnSpc>
            </a:pPr>
            <a:endParaRPr lang="en-US" sz="26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783">
            <a:off x="1765300" y="10149589"/>
            <a:ext cx="13758345" cy="7410406"/>
            <a:chOff x="0" y="0"/>
            <a:chExt cx="1296853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775767" flipV="1">
            <a:off x="7864699" y="9517084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3"/>
                </a:moveTo>
                <a:lnTo>
                  <a:pt x="4968491" y="236003"/>
                </a:lnTo>
                <a:lnTo>
                  <a:pt x="4968491" y="0"/>
                </a:lnTo>
                <a:lnTo>
                  <a:pt x="0" y="0"/>
                </a:lnTo>
                <a:lnTo>
                  <a:pt x="0" y="236003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787783">
            <a:off x="5129591" y="9086430"/>
            <a:ext cx="13531543" cy="3065584"/>
            <a:chOff x="0" y="0"/>
            <a:chExt cx="3083192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3192" cy="698500"/>
            </a:xfrm>
            <a:custGeom>
              <a:avLst/>
              <a:gdLst/>
              <a:ahLst/>
              <a:cxnLst/>
              <a:rect l="l" t="t" r="r" b="b"/>
              <a:pathLst>
                <a:path w="3083192" h="698500">
                  <a:moveTo>
                    <a:pt x="3083192" y="349250"/>
                  </a:moveTo>
                  <a:lnTo>
                    <a:pt x="287999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879992" y="0"/>
                  </a:lnTo>
                  <a:lnTo>
                    <a:pt x="3083192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285459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7783">
            <a:off x="10578981" y="-1870630"/>
            <a:ext cx="13758345" cy="7410406"/>
            <a:chOff x="0" y="0"/>
            <a:chExt cx="1296853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787783">
            <a:off x="9316170" y="-96463"/>
            <a:ext cx="14503583" cy="7811799"/>
            <a:chOff x="0" y="0"/>
            <a:chExt cx="1296853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813147">
            <a:off x="9836813" y="1312669"/>
            <a:ext cx="8743695" cy="7661663"/>
          </a:xfrm>
          <a:custGeom>
            <a:avLst/>
            <a:gdLst/>
            <a:ahLst/>
            <a:cxnLst/>
            <a:rect l="l" t="t" r="r" b="b"/>
            <a:pathLst>
              <a:path w="8743695" h="7661663">
                <a:moveTo>
                  <a:pt x="0" y="0"/>
                </a:moveTo>
                <a:lnTo>
                  <a:pt x="8743694" y="0"/>
                </a:lnTo>
                <a:lnTo>
                  <a:pt x="8743694" y="7661662"/>
                </a:lnTo>
                <a:lnTo>
                  <a:pt x="0" y="7661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595487" y="939081"/>
            <a:ext cx="7226346" cy="8408839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19302" y="1229804"/>
            <a:ext cx="6778716" cy="7827392"/>
            <a:chOff x="0" y="0"/>
            <a:chExt cx="31287555" cy="361277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87467" cy="36127817"/>
            </a:xfrm>
            <a:custGeom>
              <a:avLst/>
              <a:gdLst/>
              <a:ahLst/>
              <a:cxnLst/>
              <a:rect l="l" t="t" r="r" b="b"/>
              <a:pathLst>
                <a:path w="31287467" h="36127817">
                  <a:moveTo>
                    <a:pt x="15643733" y="0"/>
                  </a:moveTo>
                  <a:lnTo>
                    <a:pt x="0" y="9031859"/>
                  </a:lnTo>
                  <a:lnTo>
                    <a:pt x="0" y="27095831"/>
                  </a:lnTo>
                  <a:lnTo>
                    <a:pt x="15643733" y="36127817"/>
                  </a:lnTo>
                  <a:lnTo>
                    <a:pt x="31287467" y="27095958"/>
                  </a:lnTo>
                  <a:lnTo>
                    <a:pt x="31287467" y="9031859"/>
                  </a:lnTo>
                  <a:lnTo>
                    <a:pt x="15643861" y="0"/>
                  </a:lnTo>
                  <a:close/>
                </a:path>
              </a:pathLst>
            </a:custGeom>
            <a:blipFill>
              <a:blip r:embed="rId4"/>
              <a:stretch>
                <a:fillRect l="-57349" r="-15856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-1775767">
            <a:off x="13825705" y="8472786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0"/>
                </a:moveTo>
                <a:lnTo>
                  <a:pt x="4968491" y="0"/>
                </a:lnTo>
                <a:lnTo>
                  <a:pt x="4968491" y="236003"/>
                </a:lnTo>
                <a:lnTo>
                  <a:pt x="0" y="23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775767" flipV="1">
            <a:off x="11104039" y="765857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4"/>
                </a:moveTo>
                <a:lnTo>
                  <a:pt x="4968491" y="236004"/>
                </a:lnTo>
                <a:lnTo>
                  <a:pt x="4968491" y="0"/>
                </a:lnTo>
                <a:lnTo>
                  <a:pt x="0" y="0"/>
                </a:lnTo>
                <a:lnTo>
                  <a:pt x="0" y="236004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04615">
            <a:off x="9891747" y="8537528"/>
            <a:ext cx="4644064" cy="220593"/>
          </a:xfrm>
          <a:custGeom>
            <a:avLst/>
            <a:gdLst/>
            <a:ahLst/>
            <a:cxnLst/>
            <a:rect l="l" t="t" r="r" b="b"/>
            <a:pathLst>
              <a:path w="4644064" h="220593">
                <a:moveTo>
                  <a:pt x="0" y="0"/>
                </a:moveTo>
                <a:lnTo>
                  <a:pt x="4644063" y="0"/>
                </a:lnTo>
                <a:lnTo>
                  <a:pt x="4644063" y="220593"/>
                </a:lnTo>
                <a:lnTo>
                  <a:pt x="0" y="220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04885" y="3780862"/>
            <a:ext cx="9790602" cy="168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94"/>
              </a:lnSpc>
            </a:pPr>
            <a:r>
              <a:rPr lang="en-US" sz="1087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Terimakasih</a:t>
            </a:r>
          </a:p>
        </p:txBody>
      </p:sp>
      <p:sp>
        <p:nvSpPr>
          <p:cNvPr id="28" name="Freeform 28"/>
          <p:cNvSpPr/>
          <p:nvPr/>
        </p:nvSpPr>
        <p:spPr>
          <a:xfrm>
            <a:off x="833562" y="809979"/>
            <a:ext cx="1434855" cy="1434855"/>
          </a:xfrm>
          <a:custGeom>
            <a:avLst/>
            <a:gdLst/>
            <a:ahLst/>
            <a:cxnLst/>
            <a:rect l="l" t="t" r="r" b="b"/>
            <a:pathLst>
              <a:path w="1434855" h="1434855">
                <a:moveTo>
                  <a:pt x="0" y="0"/>
                </a:moveTo>
                <a:lnTo>
                  <a:pt x="1434855" y="0"/>
                </a:lnTo>
                <a:lnTo>
                  <a:pt x="1434855" y="1434855"/>
                </a:lnTo>
                <a:lnTo>
                  <a:pt x="0" y="1434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583005" y="888881"/>
            <a:ext cx="2396812" cy="1277051"/>
          </a:xfrm>
          <a:custGeom>
            <a:avLst/>
            <a:gdLst/>
            <a:ahLst/>
            <a:cxnLst/>
            <a:rect l="l" t="t" r="r" b="b"/>
            <a:pathLst>
              <a:path w="2396812" h="1277051">
                <a:moveTo>
                  <a:pt x="0" y="0"/>
                </a:moveTo>
                <a:lnTo>
                  <a:pt x="2396812" y="0"/>
                </a:lnTo>
                <a:lnTo>
                  <a:pt x="2396812" y="1277051"/>
                </a:lnTo>
                <a:lnTo>
                  <a:pt x="0" y="12770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304382" y="682745"/>
            <a:ext cx="1689719" cy="1689719"/>
          </a:xfrm>
          <a:custGeom>
            <a:avLst/>
            <a:gdLst/>
            <a:ahLst/>
            <a:cxnLst/>
            <a:rect l="l" t="t" r="r" b="b"/>
            <a:pathLst>
              <a:path w="1689719" h="1689719">
                <a:moveTo>
                  <a:pt x="0" y="0"/>
                </a:moveTo>
                <a:lnTo>
                  <a:pt x="1689719" y="0"/>
                </a:lnTo>
                <a:lnTo>
                  <a:pt x="1689719" y="1689719"/>
                </a:lnTo>
                <a:lnTo>
                  <a:pt x="0" y="16897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095545" y="725182"/>
            <a:ext cx="1608029" cy="1488209"/>
          </a:xfrm>
          <a:custGeom>
            <a:avLst/>
            <a:gdLst/>
            <a:ahLst/>
            <a:cxnLst/>
            <a:rect l="l" t="t" r="r" b="b"/>
            <a:pathLst>
              <a:path w="1608029" h="1488209">
                <a:moveTo>
                  <a:pt x="0" y="0"/>
                </a:moveTo>
                <a:lnTo>
                  <a:pt x="1608029" y="0"/>
                </a:lnTo>
                <a:lnTo>
                  <a:pt x="1608029" y="1488210"/>
                </a:lnTo>
                <a:lnTo>
                  <a:pt x="0" y="14882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F1420691-05B7-4C8A-AD14-3286745C148E}"/>
              </a:ext>
            </a:extLst>
          </p:cNvPr>
          <p:cNvSpPr txBox="1"/>
          <p:nvPr/>
        </p:nvSpPr>
        <p:spPr>
          <a:xfrm>
            <a:off x="944907" y="5318442"/>
            <a:ext cx="7869336" cy="290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Universitas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Sains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dan Teknologi Komputer </a:t>
            </a:r>
          </a:p>
          <a:p>
            <a:pPr algn="ctr">
              <a:lnSpc>
                <a:spcPts val="4659"/>
              </a:lnSpc>
            </a:pP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&amp;</a:t>
            </a:r>
          </a:p>
          <a:p>
            <a:pPr algn="ctr">
              <a:lnSpc>
                <a:spcPts val="4659"/>
              </a:lnSpc>
            </a:pP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Sekolah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Tinggi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Ilmu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Ekonomi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</a:t>
            </a:r>
          </a:p>
          <a:p>
            <a:pPr algn="ctr">
              <a:lnSpc>
                <a:spcPts val="3633"/>
              </a:lnSpc>
            </a:pP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"/>
                <a:cs typeface="Poppins Semi-Bold" panose="020B0604020202020204" charset="0"/>
                <a:sym typeface="Poppins"/>
              </a:rPr>
              <a:t>Studi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"/>
                <a:cs typeface="Poppins Semi-Bold" panose="020B0604020202020204" charset="0"/>
                <a:sym typeface="Poppins"/>
              </a:rPr>
              <a:t>Ekonomi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"/>
                <a:cs typeface="Poppins Semi-Bold" panose="020B0604020202020204" charset="0"/>
                <a:sym typeface="Poppins"/>
              </a:rPr>
              <a:t> Modern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2328" y="3493522"/>
            <a:ext cx="1703804" cy="146420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4A59"/>
            </a:solidFill>
            <a:ln w="85725" cap="sq">
              <a:solidFill>
                <a:srgbClr val="FFA916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906245" y="4018019"/>
            <a:ext cx="4669277" cy="4114800"/>
          </a:xfrm>
          <a:custGeom>
            <a:avLst/>
            <a:gdLst/>
            <a:ahLst/>
            <a:cxnLst/>
            <a:rect l="l" t="t" r="r" b="b"/>
            <a:pathLst>
              <a:path w="4669277" h="4114800">
                <a:moveTo>
                  <a:pt x="0" y="0"/>
                </a:moveTo>
                <a:lnTo>
                  <a:pt x="4669277" y="0"/>
                </a:lnTo>
                <a:lnTo>
                  <a:pt x="46692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32745" y="891747"/>
            <a:ext cx="10204339" cy="185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4"/>
              </a:lnSpc>
            </a:pPr>
            <a:r>
              <a:rPr lang="en-US" sz="6160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Tujuan</a:t>
            </a:r>
          </a:p>
          <a:p>
            <a:pPr algn="l">
              <a:lnSpc>
                <a:spcPts val="7084"/>
              </a:lnSpc>
            </a:pPr>
            <a:r>
              <a:rPr lang="en-US" sz="6160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Pembelajaran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40253" y="3623341"/>
            <a:ext cx="887955" cy="104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0"/>
              </a:lnSpc>
              <a:spcBef>
                <a:spcPct val="0"/>
              </a:spcBef>
            </a:pPr>
            <a:r>
              <a:rPr lang="en-US" sz="577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83691" y="3896971"/>
            <a:ext cx="8893491" cy="591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06"/>
              </a:lnSpc>
            </a:pP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Menjelaskan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pentingnya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keputusan</a:t>
            </a: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dalam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perusahaan</a:t>
            </a: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Mengetahui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faktor-faktor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yg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berpengaruh</a:t>
            </a: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terhadap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proses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keputusan</a:t>
            </a: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Mengetahui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faktor-faktor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yg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berpengaruh</a:t>
            </a: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terhadap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proses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24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keputusan</a:t>
            </a: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06"/>
              </a:lnSpc>
            </a:pPr>
            <a:endParaRPr lang="en-US" sz="24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332328" y="5624544"/>
            <a:ext cx="1703804" cy="1464206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4A59"/>
            </a:solidFill>
            <a:ln w="85725" cap="sq">
              <a:solidFill>
                <a:srgbClr val="FFA916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40253" y="5754362"/>
            <a:ext cx="887955" cy="104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0"/>
              </a:lnSpc>
              <a:spcBef>
                <a:spcPct val="0"/>
              </a:spcBef>
            </a:pPr>
            <a:r>
              <a:rPr lang="en-US" sz="577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32328" y="7755565"/>
            <a:ext cx="1703804" cy="1464206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4A59"/>
            </a:solidFill>
            <a:ln w="85725" cap="sq">
              <a:solidFill>
                <a:srgbClr val="FFA916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40253" y="7885383"/>
            <a:ext cx="887955" cy="104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0"/>
              </a:lnSpc>
              <a:spcBef>
                <a:spcPct val="0"/>
              </a:spcBef>
            </a:pPr>
            <a:r>
              <a:rPr lang="en-US" sz="577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783">
            <a:off x="1454719" y="10371356"/>
            <a:ext cx="13962452" cy="7520340"/>
            <a:chOff x="0" y="0"/>
            <a:chExt cx="1296853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775767" flipV="1">
            <a:off x="7644603" y="9729468"/>
            <a:ext cx="5042199" cy="239504"/>
          </a:xfrm>
          <a:custGeom>
            <a:avLst/>
            <a:gdLst/>
            <a:ahLst/>
            <a:cxnLst/>
            <a:rect l="l" t="t" r="r" b="b"/>
            <a:pathLst>
              <a:path w="5042199" h="239504">
                <a:moveTo>
                  <a:pt x="0" y="239504"/>
                </a:moveTo>
                <a:lnTo>
                  <a:pt x="5042200" y="239504"/>
                </a:lnTo>
                <a:lnTo>
                  <a:pt x="5042200" y="0"/>
                </a:lnTo>
                <a:lnTo>
                  <a:pt x="0" y="0"/>
                </a:lnTo>
                <a:lnTo>
                  <a:pt x="0" y="239504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787783">
            <a:off x="4868919" y="9292425"/>
            <a:ext cx="13732285" cy="3111062"/>
            <a:chOff x="0" y="0"/>
            <a:chExt cx="3083192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3192" cy="698500"/>
            </a:xfrm>
            <a:custGeom>
              <a:avLst/>
              <a:gdLst/>
              <a:ahLst/>
              <a:cxnLst/>
              <a:rect l="l" t="t" r="r" b="b"/>
              <a:pathLst>
                <a:path w="3083192" h="698500">
                  <a:moveTo>
                    <a:pt x="3083192" y="349250"/>
                  </a:moveTo>
                  <a:lnTo>
                    <a:pt x="287999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879992" y="0"/>
                  </a:lnTo>
                  <a:lnTo>
                    <a:pt x="3083192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285459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7783">
            <a:off x="10399152" y="-1827184"/>
            <a:ext cx="13962452" cy="7520340"/>
            <a:chOff x="0" y="0"/>
            <a:chExt cx="1296853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787783">
            <a:off x="9117607" y="-26697"/>
            <a:ext cx="14718745" cy="7927688"/>
            <a:chOff x="0" y="0"/>
            <a:chExt cx="1296853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813147">
            <a:off x="9645973" y="1403339"/>
            <a:ext cx="8873409" cy="7775324"/>
          </a:xfrm>
          <a:custGeom>
            <a:avLst/>
            <a:gdLst/>
            <a:ahLst/>
            <a:cxnLst/>
            <a:rect l="l" t="t" r="r" b="b"/>
            <a:pathLst>
              <a:path w="8873409" h="7775324">
                <a:moveTo>
                  <a:pt x="0" y="0"/>
                </a:moveTo>
                <a:lnTo>
                  <a:pt x="8873409" y="0"/>
                </a:lnTo>
                <a:lnTo>
                  <a:pt x="8873409" y="7775324"/>
                </a:lnTo>
                <a:lnTo>
                  <a:pt x="0" y="7775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415903" y="1024209"/>
            <a:ext cx="7333549" cy="8533585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43038" y="1319245"/>
            <a:ext cx="6879280" cy="7943513"/>
            <a:chOff x="0" y="0"/>
            <a:chExt cx="31287555" cy="361277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87467" cy="36127817"/>
            </a:xfrm>
            <a:custGeom>
              <a:avLst/>
              <a:gdLst/>
              <a:ahLst/>
              <a:cxnLst/>
              <a:rect l="l" t="t" r="r" b="b"/>
              <a:pathLst>
                <a:path w="31287467" h="36127817">
                  <a:moveTo>
                    <a:pt x="15643733" y="0"/>
                  </a:moveTo>
                  <a:lnTo>
                    <a:pt x="0" y="9031859"/>
                  </a:lnTo>
                  <a:lnTo>
                    <a:pt x="0" y="27095831"/>
                  </a:lnTo>
                  <a:lnTo>
                    <a:pt x="15643733" y="36127817"/>
                  </a:lnTo>
                  <a:lnTo>
                    <a:pt x="31287467" y="27095958"/>
                  </a:lnTo>
                  <a:lnTo>
                    <a:pt x="31287467" y="9031859"/>
                  </a:lnTo>
                  <a:lnTo>
                    <a:pt x="15643861" y="0"/>
                  </a:lnTo>
                  <a:close/>
                </a:path>
              </a:pathLst>
            </a:custGeom>
            <a:blipFill>
              <a:blip r:embed="rId4"/>
              <a:stretch>
                <a:fillRect l="-36819" r="-36819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-1775767">
            <a:off x="13694041" y="8669677"/>
            <a:ext cx="5042199" cy="239504"/>
          </a:xfrm>
          <a:custGeom>
            <a:avLst/>
            <a:gdLst/>
            <a:ahLst/>
            <a:cxnLst/>
            <a:rect l="l" t="t" r="r" b="b"/>
            <a:pathLst>
              <a:path w="5042199" h="239504">
                <a:moveTo>
                  <a:pt x="0" y="0"/>
                </a:moveTo>
                <a:lnTo>
                  <a:pt x="5042199" y="0"/>
                </a:lnTo>
                <a:lnTo>
                  <a:pt x="5042199" y="239504"/>
                </a:lnTo>
                <a:lnTo>
                  <a:pt x="0" y="239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775767" flipV="1">
            <a:off x="10931999" y="848415"/>
            <a:ext cx="5042199" cy="239504"/>
          </a:xfrm>
          <a:custGeom>
            <a:avLst/>
            <a:gdLst/>
            <a:ahLst/>
            <a:cxnLst/>
            <a:rect l="l" t="t" r="r" b="b"/>
            <a:pathLst>
              <a:path w="5042199" h="239504">
                <a:moveTo>
                  <a:pt x="0" y="239505"/>
                </a:moveTo>
                <a:lnTo>
                  <a:pt x="5042199" y="239505"/>
                </a:lnTo>
                <a:lnTo>
                  <a:pt x="5042199" y="0"/>
                </a:lnTo>
                <a:lnTo>
                  <a:pt x="0" y="0"/>
                </a:lnTo>
                <a:lnTo>
                  <a:pt x="0" y="239505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04615">
            <a:off x="9701722" y="8735380"/>
            <a:ext cx="4712959" cy="223866"/>
          </a:xfrm>
          <a:custGeom>
            <a:avLst/>
            <a:gdLst/>
            <a:ahLst/>
            <a:cxnLst/>
            <a:rect l="l" t="t" r="r" b="b"/>
            <a:pathLst>
              <a:path w="4712959" h="223866">
                <a:moveTo>
                  <a:pt x="0" y="0"/>
                </a:moveTo>
                <a:lnTo>
                  <a:pt x="4712959" y="0"/>
                </a:lnTo>
                <a:lnTo>
                  <a:pt x="4712959" y="223865"/>
                </a:lnTo>
                <a:lnTo>
                  <a:pt x="0" y="223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28700" y="1000125"/>
            <a:ext cx="6690765" cy="109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Pendahuluan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9158" y="2326391"/>
            <a:ext cx="8618543" cy="6823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6583" lvl="1" indent="-228292" algn="just">
              <a:lnSpc>
                <a:spcPts val="2749"/>
              </a:lnSpc>
              <a:buFont typeface="Arial"/>
              <a:buChar char="•"/>
            </a:pPr>
            <a:r>
              <a:rPr lang="en-US" sz="2114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Keberadaan</a:t>
            </a: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dan </a:t>
            </a:r>
            <a:r>
              <a:rPr lang="en-US" sz="2114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peranan</a:t>
            </a: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teknologi</a:t>
            </a: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informasi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telah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membawa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era  baru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perkembangan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segala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bidang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tetapi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perkembangan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tersebut belum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diimbangi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peningkatan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sumber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daya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manusia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menentukan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keberhasilan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tujuan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organisasi. </a:t>
            </a:r>
          </a:p>
          <a:p>
            <a:pPr algn="just">
              <a:lnSpc>
                <a:spcPts val="2749"/>
              </a:lnSpc>
            </a:pPr>
            <a:endParaRPr lang="en-US" sz="21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6583" lvl="1" indent="-228292" algn="just">
              <a:lnSpc>
                <a:spcPts val="2749"/>
              </a:lnSpc>
              <a:buFont typeface="Arial"/>
              <a:buChar char="•"/>
            </a:pP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Informasi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merupakan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segala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bentuk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komunikasi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menambah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pengertian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pengetahuan, yang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berguna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bagi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penerima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informasi. </a:t>
            </a:r>
          </a:p>
          <a:p>
            <a:pPr algn="just">
              <a:lnSpc>
                <a:spcPts val="2749"/>
              </a:lnSpc>
            </a:pPr>
            <a:endParaRPr lang="en-US" sz="21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6583" lvl="1" indent="-228292" algn="just">
              <a:lnSpc>
                <a:spcPts val="2749"/>
              </a:lnSpc>
              <a:buFont typeface="Arial"/>
              <a:buChar char="•"/>
            </a:pP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Sumber informasi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adalah data yang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merupakan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bentuk yang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masih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mentah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sehingga perlu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diolah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lebiih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lanjut. </a:t>
            </a:r>
          </a:p>
          <a:p>
            <a:pPr algn="just">
              <a:lnSpc>
                <a:spcPts val="2749"/>
              </a:lnSpc>
            </a:pPr>
            <a:endParaRPr lang="en-US" sz="21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6583" lvl="1" indent="-228292" algn="just">
              <a:lnSpc>
                <a:spcPts val="2749"/>
              </a:lnSpc>
              <a:buFont typeface="Arial"/>
              <a:buChar char="•"/>
            </a:pP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Untuk </a:t>
            </a:r>
            <a:r>
              <a:rPr lang="en-US" sz="2114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mengurangi</a:t>
            </a: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faktor</a:t>
            </a:r>
            <a:r>
              <a:rPr lang="en-US" sz="211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ketidakpastian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diperlukan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data yang tepat, sehingga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menjadi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beberapa jawaban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selektif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mengenai masalah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bahan penilaian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memutuskan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cara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dilakukan,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tujuan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agar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diambil benar-benar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ingin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memberikan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keuntungan</a:t>
            </a:r>
            <a:r>
              <a:rPr lang="en-US" sz="21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paling maksimal.</a:t>
            </a:r>
          </a:p>
          <a:p>
            <a:pPr algn="just">
              <a:lnSpc>
                <a:spcPts val="2359"/>
              </a:lnSpc>
            </a:pPr>
            <a:endParaRPr lang="en-US" sz="21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83894" y="-674598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3264897"/>
                </a:moveTo>
                <a:lnTo>
                  <a:pt x="0" y="3264897"/>
                </a:lnTo>
                <a:lnTo>
                  <a:pt x="0" y="0"/>
                </a:lnTo>
                <a:lnTo>
                  <a:pt x="2117840" y="0"/>
                </a:lnTo>
                <a:lnTo>
                  <a:pt x="2117840" y="3264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07623" y="2835290"/>
            <a:ext cx="5570341" cy="4616420"/>
          </a:xfrm>
          <a:custGeom>
            <a:avLst/>
            <a:gdLst/>
            <a:ahLst/>
            <a:cxnLst/>
            <a:rect l="l" t="t" r="r" b="b"/>
            <a:pathLst>
              <a:path w="5570341" h="4616420">
                <a:moveTo>
                  <a:pt x="0" y="0"/>
                </a:moveTo>
                <a:lnTo>
                  <a:pt x="5570341" y="0"/>
                </a:lnTo>
                <a:lnTo>
                  <a:pt x="5570341" y="4616420"/>
                </a:lnTo>
                <a:lnTo>
                  <a:pt x="0" y="4616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33548" y="606610"/>
            <a:ext cx="4537074" cy="1221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1"/>
              </a:lnSpc>
            </a:pPr>
            <a:r>
              <a:rPr lang="en-US" sz="771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Definisi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997720"/>
            <a:ext cx="8399836" cy="7483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9"/>
              </a:lnSpc>
            </a:pPr>
            <a:r>
              <a:rPr lang="en-US" sz="273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Suatu</a:t>
            </a:r>
            <a:r>
              <a:rPr lang="en-US" sz="273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proses yang dilakukan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seseorang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berdasarkan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pengetahuan dan</a:t>
            </a:r>
          </a:p>
          <a:p>
            <a:pPr algn="l">
              <a:lnSpc>
                <a:spcPts val="3139"/>
              </a:lnSpc>
            </a:pP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informasi yg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padanya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harapan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bahwa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sesuatu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terjadi.</a:t>
            </a:r>
          </a:p>
          <a:p>
            <a:pPr algn="l">
              <a:lnSpc>
                <a:spcPts val="3139"/>
              </a:lnSpc>
            </a:pP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(Dr.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Lantip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Diat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Prasojo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l">
              <a:lnSpc>
                <a:spcPts val="3139"/>
              </a:lnSpc>
            </a:pPr>
            <a:endParaRPr lang="en-US" sz="27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39"/>
              </a:lnSpc>
            </a:pPr>
            <a:r>
              <a:rPr lang="en-US" sz="273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Contoh:</a:t>
            </a:r>
          </a:p>
          <a:p>
            <a:pPr algn="l">
              <a:lnSpc>
                <a:spcPts val="3139"/>
              </a:lnSpc>
            </a:pP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Rektor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memberi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beasiswa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kepada anak yang</a:t>
            </a:r>
          </a:p>
          <a:p>
            <a:pPr algn="l">
              <a:lnSpc>
                <a:spcPts val="3139"/>
              </a:lnSpc>
            </a:pP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kurang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mampu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Keputusan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pengangkatan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Dosen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teladan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dll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139"/>
              </a:lnSpc>
            </a:pPr>
            <a:endParaRPr lang="en-US" sz="27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39"/>
              </a:lnSpc>
            </a:pPr>
            <a:r>
              <a:rPr lang="en-US" sz="273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273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Keputusan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proses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memilih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tindakan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tertentu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endParaRPr lang="en-US" sz="27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39"/>
              </a:lnSpc>
            </a:pP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menghadapi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masalah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kesempatan.</a:t>
            </a:r>
          </a:p>
          <a:p>
            <a:pPr algn="l">
              <a:lnSpc>
                <a:spcPts val="3139"/>
              </a:lnSpc>
            </a:pPr>
            <a:endParaRPr lang="en-US" sz="27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39"/>
              </a:lnSpc>
            </a:pPr>
            <a:r>
              <a:rPr lang="en-US" sz="273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Kualitas </a:t>
            </a:r>
            <a:r>
              <a:rPr lang="en-US" sz="273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keputusan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manajer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ambil adalah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tolak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ukur</a:t>
            </a: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efektivitas</a:t>
            </a:r>
            <a:endParaRPr lang="en-US" sz="27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39"/>
              </a:lnSpc>
            </a:pPr>
            <a:r>
              <a:rPr lang="en-US" sz="27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mereka.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995798">
            <a:off x="4899020" y="11022230"/>
            <a:ext cx="13531543" cy="3065584"/>
            <a:chOff x="0" y="0"/>
            <a:chExt cx="3083192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3192" cy="698500"/>
            </a:xfrm>
            <a:custGeom>
              <a:avLst/>
              <a:gdLst/>
              <a:ahLst/>
              <a:cxnLst/>
              <a:rect l="l" t="t" r="r" b="b"/>
              <a:pathLst>
                <a:path w="3083192" h="698500">
                  <a:moveTo>
                    <a:pt x="3083192" y="349250"/>
                  </a:moveTo>
                  <a:lnTo>
                    <a:pt x="287999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879992" y="0"/>
                  </a:lnTo>
                  <a:lnTo>
                    <a:pt x="3083192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285459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812304" flipV="1">
            <a:off x="5458552" y="9539347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236004"/>
                </a:moveTo>
                <a:lnTo>
                  <a:pt x="4968491" y="236004"/>
                </a:lnTo>
                <a:lnTo>
                  <a:pt x="4968491" y="0"/>
                </a:lnTo>
                <a:lnTo>
                  <a:pt x="0" y="0"/>
                </a:lnTo>
                <a:lnTo>
                  <a:pt x="0" y="236004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8995798">
            <a:off x="-355651" y="9121343"/>
            <a:ext cx="13531543" cy="3065584"/>
            <a:chOff x="0" y="0"/>
            <a:chExt cx="3083192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3192" cy="698500"/>
            </a:xfrm>
            <a:custGeom>
              <a:avLst/>
              <a:gdLst/>
              <a:ahLst/>
              <a:cxnLst/>
              <a:rect l="l" t="t" r="r" b="b"/>
              <a:pathLst>
                <a:path w="3083192" h="698500">
                  <a:moveTo>
                    <a:pt x="3083192" y="349250"/>
                  </a:moveTo>
                  <a:lnTo>
                    <a:pt x="287999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879992" y="0"/>
                  </a:lnTo>
                  <a:lnTo>
                    <a:pt x="3083192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285459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8998130">
            <a:off x="-5149813" y="-1738765"/>
            <a:ext cx="12822069" cy="6906116"/>
            <a:chOff x="0" y="0"/>
            <a:chExt cx="1296853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8998130">
            <a:off x="-5506703" y="-114237"/>
            <a:ext cx="14503583" cy="7811799"/>
            <a:chOff x="0" y="0"/>
            <a:chExt cx="1296853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6853" cy="698500"/>
            </a:xfrm>
            <a:custGeom>
              <a:avLst/>
              <a:gdLst/>
              <a:ahLst/>
              <a:cxnLst/>
              <a:rect l="l" t="t" r="r" b="b"/>
              <a:pathLst>
                <a:path w="1296853" h="698500">
                  <a:moveTo>
                    <a:pt x="1296853" y="349250"/>
                  </a:moveTo>
                  <a:lnTo>
                    <a:pt x="109365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093653" y="0"/>
                  </a:lnTo>
                  <a:lnTo>
                    <a:pt x="1296853" y="34925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1068253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813147">
            <a:off x="-280493" y="1312669"/>
            <a:ext cx="8743695" cy="7661663"/>
          </a:xfrm>
          <a:custGeom>
            <a:avLst/>
            <a:gdLst/>
            <a:ahLst/>
            <a:cxnLst/>
            <a:rect l="l" t="t" r="r" b="b"/>
            <a:pathLst>
              <a:path w="8743695" h="7661663">
                <a:moveTo>
                  <a:pt x="0" y="0"/>
                </a:moveTo>
                <a:lnTo>
                  <a:pt x="8743694" y="0"/>
                </a:lnTo>
                <a:lnTo>
                  <a:pt x="8743694" y="7661662"/>
                </a:lnTo>
                <a:lnTo>
                  <a:pt x="0" y="7661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478181" y="939081"/>
            <a:ext cx="7226346" cy="8408839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1996" y="1229804"/>
            <a:ext cx="6778716" cy="7827392"/>
            <a:chOff x="0" y="0"/>
            <a:chExt cx="31287555" cy="361277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87467" cy="36127817"/>
            </a:xfrm>
            <a:custGeom>
              <a:avLst/>
              <a:gdLst/>
              <a:ahLst/>
              <a:cxnLst/>
              <a:rect l="l" t="t" r="r" b="b"/>
              <a:pathLst>
                <a:path w="31287467" h="36127817">
                  <a:moveTo>
                    <a:pt x="15643733" y="0"/>
                  </a:moveTo>
                  <a:lnTo>
                    <a:pt x="0" y="9031859"/>
                  </a:lnTo>
                  <a:lnTo>
                    <a:pt x="0" y="27095831"/>
                  </a:lnTo>
                  <a:lnTo>
                    <a:pt x="15643733" y="36127817"/>
                  </a:lnTo>
                  <a:lnTo>
                    <a:pt x="31287467" y="27095958"/>
                  </a:lnTo>
                  <a:lnTo>
                    <a:pt x="31287467" y="9031859"/>
                  </a:lnTo>
                  <a:lnTo>
                    <a:pt x="15643861" y="0"/>
                  </a:lnTo>
                  <a:close/>
                </a:path>
              </a:pathLst>
            </a:custGeom>
            <a:blipFill>
              <a:blip r:embed="rId4"/>
              <a:stretch>
                <a:fillRect l="-7735" r="-7735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1792715">
            <a:off x="-615248" y="8384496"/>
            <a:ext cx="4968491" cy="236003"/>
          </a:xfrm>
          <a:custGeom>
            <a:avLst/>
            <a:gdLst/>
            <a:ahLst/>
            <a:cxnLst/>
            <a:rect l="l" t="t" r="r" b="b"/>
            <a:pathLst>
              <a:path w="4968491" h="236003">
                <a:moveTo>
                  <a:pt x="0" y="0"/>
                </a:moveTo>
                <a:lnTo>
                  <a:pt x="4968491" y="0"/>
                </a:lnTo>
                <a:lnTo>
                  <a:pt x="4968491" y="236003"/>
                </a:lnTo>
                <a:lnTo>
                  <a:pt x="0" y="23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792182">
            <a:off x="3792011" y="8530453"/>
            <a:ext cx="4644064" cy="220593"/>
          </a:xfrm>
          <a:custGeom>
            <a:avLst/>
            <a:gdLst/>
            <a:ahLst/>
            <a:cxnLst/>
            <a:rect l="l" t="t" r="r" b="b"/>
            <a:pathLst>
              <a:path w="4644064" h="220593">
                <a:moveTo>
                  <a:pt x="0" y="0"/>
                </a:moveTo>
                <a:lnTo>
                  <a:pt x="4644064" y="0"/>
                </a:lnTo>
                <a:lnTo>
                  <a:pt x="4644064" y="220593"/>
                </a:lnTo>
                <a:lnTo>
                  <a:pt x="0" y="220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8900228" y="2938289"/>
            <a:ext cx="8938024" cy="514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3"/>
              </a:lnSpc>
            </a:pP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Mendukung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operasi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bisnis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sehari-hari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mulai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dari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akuntansi sampai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penelusuran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pesanan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pelanggan</a:t>
            </a:r>
            <a:endParaRPr lang="en-US" sz="261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93"/>
              </a:lnSpc>
            </a:pPr>
            <a:endParaRPr lang="en-US" sz="261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93"/>
              </a:lnSpc>
            </a:pP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Mendukung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managerial,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membantu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manajer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mengidentifikasi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kecenderungan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mengevaluasi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hasil</a:t>
            </a:r>
          </a:p>
          <a:p>
            <a:pPr algn="l">
              <a:lnSpc>
                <a:spcPts val="3393"/>
              </a:lnSpc>
            </a:pP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sebelumnya</a:t>
            </a:r>
          </a:p>
          <a:p>
            <a:pPr algn="l">
              <a:lnSpc>
                <a:spcPts val="3393"/>
              </a:lnSpc>
            </a:pPr>
            <a:endParaRPr lang="en-US" sz="261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93"/>
              </a:lnSpc>
            </a:pP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Mendukung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keunggulan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strategis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dirancang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membantu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pencapaian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sasaran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strategis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perusahaandapat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menciptakan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keunggulan</a:t>
            </a:r>
            <a:r>
              <a:rPr lang="en-US" sz="26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1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bersaing</a:t>
            </a:r>
            <a:endParaRPr lang="en-US" sz="261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182547" y="529697"/>
            <a:ext cx="9076753" cy="182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39"/>
              </a:lnSpc>
            </a:pPr>
            <a:r>
              <a:rPr lang="en-US" sz="6140" spc="-184" dirty="0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Fungsi Sistem Dalam Perusahaan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2745" y="3925546"/>
            <a:ext cx="2003387" cy="1721660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4A59"/>
            </a:solidFill>
            <a:ln w="85725" cap="sq">
              <a:solidFill>
                <a:srgbClr val="FFA916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2745" y="6328497"/>
            <a:ext cx="2003387" cy="1721660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4A59"/>
            </a:solidFill>
            <a:ln w="85725" cap="sq">
              <a:solidFill>
                <a:srgbClr val="FFA916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906245" y="4018019"/>
            <a:ext cx="4669277" cy="4114800"/>
          </a:xfrm>
          <a:custGeom>
            <a:avLst/>
            <a:gdLst/>
            <a:ahLst/>
            <a:cxnLst/>
            <a:rect l="l" t="t" r="r" b="b"/>
            <a:pathLst>
              <a:path w="4669277" h="4114800">
                <a:moveTo>
                  <a:pt x="0" y="0"/>
                </a:moveTo>
                <a:lnTo>
                  <a:pt x="4669277" y="0"/>
                </a:lnTo>
                <a:lnTo>
                  <a:pt x="46692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32745" y="891747"/>
            <a:ext cx="10204339" cy="185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4"/>
              </a:lnSpc>
            </a:pPr>
            <a:r>
              <a:rPr lang="en-US" sz="6160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Peran SIM dalam Operasional Perusahaan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2396" y="4068562"/>
            <a:ext cx="1044086" cy="123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3"/>
              </a:lnSpc>
              <a:spcBef>
                <a:spcPct val="0"/>
              </a:spcBef>
            </a:pPr>
            <a:r>
              <a:rPr lang="en-US" sz="679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7280" y="6471514"/>
            <a:ext cx="1614318" cy="123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3"/>
              </a:lnSpc>
              <a:spcBef>
                <a:spcPct val="0"/>
              </a:spcBef>
            </a:pPr>
            <a:r>
              <a:rPr lang="en-US" sz="679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46241" y="3896971"/>
            <a:ext cx="8986703" cy="148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61"/>
              </a:lnSpc>
            </a:pP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Perlu dibuat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karena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Kerbatasnya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sumber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daya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manusia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meningkatkan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daya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saing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kinerja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perusahaan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baik berupa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peningkatan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profitabilitas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maupun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pengurangan</a:t>
            </a:r>
            <a:r>
              <a:rPr lang="en-US" sz="23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biaya</a:t>
            </a:r>
            <a:endParaRPr lang="en-US" sz="238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46241" y="6555915"/>
            <a:ext cx="8986703" cy="114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mencegah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kelebihan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maupun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kekurangan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investasi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serta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tehnologi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informasi yang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dijalankan</a:t>
            </a:r>
            <a:endParaRPr lang="en-US" sz="25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561519" y="3427932"/>
            <a:ext cx="3697781" cy="4622226"/>
          </a:xfrm>
          <a:custGeom>
            <a:avLst/>
            <a:gdLst/>
            <a:ahLst/>
            <a:cxnLst/>
            <a:rect l="l" t="t" r="r" b="b"/>
            <a:pathLst>
              <a:path w="3697781" h="4622226">
                <a:moveTo>
                  <a:pt x="0" y="0"/>
                </a:moveTo>
                <a:lnTo>
                  <a:pt x="3697781" y="0"/>
                </a:lnTo>
                <a:lnTo>
                  <a:pt x="3697781" y="4622226"/>
                </a:lnTo>
                <a:lnTo>
                  <a:pt x="0" y="4622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23925" y="2652945"/>
            <a:ext cx="11353257" cy="6972923"/>
            <a:chOff x="0" y="0"/>
            <a:chExt cx="2990158" cy="18364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90158" cy="1836490"/>
            </a:xfrm>
            <a:custGeom>
              <a:avLst/>
              <a:gdLst/>
              <a:ahLst/>
              <a:cxnLst/>
              <a:rect l="l" t="t" r="r" b="b"/>
              <a:pathLst>
                <a:path w="2990158" h="1836490">
                  <a:moveTo>
                    <a:pt x="34778" y="0"/>
                  </a:moveTo>
                  <a:lnTo>
                    <a:pt x="2955381" y="0"/>
                  </a:lnTo>
                  <a:cubicBezTo>
                    <a:pt x="2964604" y="0"/>
                    <a:pt x="2973450" y="3664"/>
                    <a:pt x="2979972" y="10186"/>
                  </a:cubicBezTo>
                  <a:cubicBezTo>
                    <a:pt x="2986494" y="16708"/>
                    <a:pt x="2990158" y="25554"/>
                    <a:pt x="2990158" y="34778"/>
                  </a:cubicBezTo>
                  <a:lnTo>
                    <a:pt x="2990158" y="1801713"/>
                  </a:lnTo>
                  <a:cubicBezTo>
                    <a:pt x="2990158" y="1810936"/>
                    <a:pt x="2986494" y="1819782"/>
                    <a:pt x="2979972" y="1826304"/>
                  </a:cubicBezTo>
                  <a:cubicBezTo>
                    <a:pt x="2973450" y="1832826"/>
                    <a:pt x="2964604" y="1836490"/>
                    <a:pt x="2955381" y="1836490"/>
                  </a:cubicBezTo>
                  <a:lnTo>
                    <a:pt x="34778" y="1836490"/>
                  </a:lnTo>
                  <a:cubicBezTo>
                    <a:pt x="25554" y="1836490"/>
                    <a:pt x="16708" y="1832826"/>
                    <a:pt x="10186" y="1826304"/>
                  </a:cubicBezTo>
                  <a:cubicBezTo>
                    <a:pt x="3664" y="1819782"/>
                    <a:pt x="0" y="1810936"/>
                    <a:pt x="0" y="1801713"/>
                  </a:cubicBezTo>
                  <a:lnTo>
                    <a:pt x="0" y="34778"/>
                  </a:lnTo>
                  <a:cubicBezTo>
                    <a:pt x="0" y="25554"/>
                    <a:pt x="3664" y="16708"/>
                    <a:pt x="10186" y="10186"/>
                  </a:cubicBezTo>
                  <a:cubicBezTo>
                    <a:pt x="16708" y="3664"/>
                    <a:pt x="25554" y="0"/>
                    <a:pt x="34778" y="0"/>
                  </a:cubicBez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990158" cy="1893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877546"/>
            <a:ext cx="8115300" cy="144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4795" dirty="0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Peran </a:t>
            </a:r>
            <a:r>
              <a:rPr lang="en-US" sz="4795" dirty="0" err="1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Strategis</a:t>
            </a:r>
            <a:r>
              <a:rPr lang="en-US" sz="4795" dirty="0">
                <a:solidFill>
                  <a:srgbClr val="024A59"/>
                </a:solidFill>
                <a:latin typeface="Poppins Bold"/>
                <a:ea typeface="Poppins Bold"/>
                <a:cs typeface="Poppins Bold"/>
                <a:sym typeface="Poppins Bold"/>
              </a:rPr>
              <a:t> Untuk Sistem Informasi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1093" y="2928460"/>
            <a:ext cx="10266100" cy="650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1"/>
              </a:lnSpc>
            </a:pPr>
            <a:r>
              <a:rPr lang="en-US" sz="261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Meningkatkan efisiensi operasional, </a:t>
            </a:r>
            <a:r>
              <a:rPr lang="en-US" sz="261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investasi dalam tehnologi sistem informasi dapat menjalankan strategi keunggulan biaya (low cost –leadership)</a:t>
            </a:r>
          </a:p>
          <a:p>
            <a:pPr algn="l">
              <a:lnSpc>
                <a:spcPts val="3001"/>
              </a:lnSpc>
            </a:pPr>
            <a:endParaRPr lang="en-US" sz="261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01"/>
              </a:lnSpc>
            </a:pPr>
            <a:r>
              <a:rPr lang="en-US" sz="261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Dapat menanamkan rintangan</a:t>
            </a:r>
            <a:r>
              <a:rPr lang="en-US" sz="261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memasuki industry dengan meningkatkan investasi untuk persaingan industry</a:t>
            </a:r>
          </a:p>
          <a:p>
            <a:pPr algn="l">
              <a:lnSpc>
                <a:spcPts val="3001"/>
              </a:lnSpc>
            </a:pPr>
            <a:endParaRPr lang="en-US" sz="261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01"/>
              </a:lnSpc>
            </a:pPr>
            <a:r>
              <a:rPr lang="en-US" sz="261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Memperkenalkan inovasi dalm bisnis, </a:t>
            </a:r>
            <a:r>
              <a:rPr lang="en-US" sz="261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missal penggunaan ATM, perbankan dapat memiliki keuntungan strategis</a:t>
            </a:r>
          </a:p>
          <a:p>
            <a:pPr algn="l">
              <a:lnSpc>
                <a:spcPts val="3001"/>
              </a:lnSpc>
            </a:pPr>
            <a:endParaRPr lang="en-US" sz="261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01"/>
              </a:lnSpc>
            </a:pPr>
            <a:r>
              <a:rPr lang="en-US" sz="261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Membangun biaya pertukaran</a:t>
            </a:r>
            <a:r>
              <a:rPr lang="en-US" sz="261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(switching cost) kedalam hubungan perusahaan dengan konsumen atau pemasoknya</a:t>
            </a:r>
          </a:p>
          <a:p>
            <a:pPr algn="l">
              <a:lnSpc>
                <a:spcPts val="3001"/>
              </a:lnSpc>
            </a:pPr>
            <a:endParaRPr lang="en-US" sz="261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01"/>
              </a:lnSpc>
            </a:pPr>
            <a:r>
              <a:rPr lang="en-US" sz="261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Membangun sumber informasi strategis, </a:t>
            </a:r>
            <a:r>
              <a:rPr lang="en-US" sz="261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sehingga mempunyai kesempatan mendapat keuntungan strategis, memperoleh perangkat lunak, perangkat keras, jaringan telekomunikasi, melatih end user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2394" y="3937425"/>
            <a:ext cx="15414541" cy="4630863"/>
            <a:chOff x="0" y="0"/>
            <a:chExt cx="4059797" cy="12196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59797" cy="1219651"/>
            </a:xfrm>
            <a:custGeom>
              <a:avLst/>
              <a:gdLst/>
              <a:ahLst/>
              <a:cxnLst/>
              <a:rect l="l" t="t" r="r" b="b"/>
              <a:pathLst>
                <a:path w="4059797" h="1219651">
                  <a:moveTo>
                    <a:pt x="0" y="0"/>
                  </a:moveTo>
                  <a:lnTo>
                    <a:pt x="4059797" y="0"/>
                  </a:lnTo>
                  <a:lnTo>
                    <a:pt x="4059797" y="1219651"/>
                  </a:lnTo>
                  <a:lnTo>
                    <a:pt x="0" y="1219651"/>
                  </a:lnTo>
                  <a:close/>
                </a:path>
              </a:pathLst>
            </a:custGeom>
            <a:solidFill>
              <a:srgbClr val="F1BA5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059797" cy="1276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77546"/>
            <a:ext cx="12500434" cy="75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4795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Jenis</a:t>
            </a:r>
            <a:r>
              <a:rPr lang="en-US" sz="4795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- </a:t>
            </a:r>
            <a:r>
              <a:rPr lang="en-US" sz="4795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Jenis</a:t>
            </a:r>
            <a:r>
              <a:rPr lang="en-US" sz="4795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795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Pengambilan</a:t>
            </a:r>
            <a:r>
              <a:rPr lang="en-US" sz="4795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Keputusan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960192"/>
            <a:ext cx="15789987" cy="174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1"/>
              </a:lnSpc>
            </a:pPr>
            <a:r>
              <a:rPr lang="en-US" sz="237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a. Keputusan berdasarkan tingkat keputusan</a:t>
            </a:r>
          </a:p>
          <a:p>
            <a:pPr algn="l">
              <a:lnSpc>
                <a:spcPts val="2731"/>
              </a:lnSpc>
            </a:pPr>
            <a:r>
              <a:rPr lang="en-US" sz="23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Secara klasik hierarki ini terbagi atas 3 tingkatan yaitu: </a:t>
            </a:r>
          </a:p>
          <a:p>
            <a:pPr algn="l">
              <a:lnSpc>
                <a:spcPts val="2731"/>
              </a:lnSpc>
            </a:pPr>
            <a:r>
              <a:rPr lang="en-US" sz="23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manajemen puncak,</a:t>
            </a:r>
          </a:p>
          <a:p>
            <a:pPr algn="l">
              <a:lnSpc>
                <a:spcPts val="2731"/>
              </a:lnSpc>
            </a:pPr>
            <a:r>
              <a:rPr lang="en-US" sz="23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manajemen menengah </a:t>
            </a:r>
          </a:p>
          <a:p>
            <a:pPr algn="l">
              <a:lnSpc>
                <a:spcPts val="2731"/>
              </a:lnSpc>
            </a:pPr>
            <a:r>
              <a:rPr lang="en-US" sz="23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manajemen tingkat bawah.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4261275"/>
            <a:ext cx="15238235" cy="391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b. Keputusan yang berdasarkan regularitas</a:t>
            </a: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Keputusan yang dikemukakan oleh Simon (1995) dibagi menjadi 2 yaitu:</a:t>
            </a:r>
          </a:p>
          <a:p>
            <a:pPr algn="l">
              <a:lnSpc>
                <a:spcPts val="2617"/>
              </a:lnSpc>
            </a:pPr>
            <a:endParaRPr lang="en-US" sz="227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227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1) pengambilan keputusan terprogram :</a:t>
            </a: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pengambilan keputusan yang bersifat</a:t>
            </a: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rutinitas dan berulang-ulang dengan cara penannggulangan telah ditentukan untuk penyelesaikan masalah melalui: prosedur (serangkaian langkah yang berhubungan dan berurutan yang harus diikuti</a:t>
            </a: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oleh pengambil keputusan), aturan (ketentuan yang mengatur yang harus dilakukan dan yang tidak</a:t>
            </a: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boleh dilakukan oleh pengambil kebijakan), kebijakan (pedoman yang menentukan parameter untuk</a:t>
            </a: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membuat keputusan),</a:t>
            </a:r>
          </a:p>
          <a:p>
            <a:pPr algn="l">
              <a:lnSpc>
                <a:spcPts val="2617"/>
              </a:lnSpc>
            </a:pPr>
            <a:endParaRPr lang="en-US" sz="227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(2) pengambilan keputusan tidak terprogram: </a:t>
            </a: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pengambilan keputusan yang</a:t>
            </a:r>
          </a:p>
          <a:p>
            <a:pPr algn="l">
              <a:lnSpc>
                <a:spcPts val="2617"/>
              </a:lnSpc>
            </a:pPr>
            <a:r>
              <a:rPr lang="en-US" sz="227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bersifat tidak rutinitas dan digunakan untuk menyelesaikan masalah yang tidak berstuktur.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6351493" y="-712127"/>
            <a:ext cx="2117840" cy="3264897"/>
          </a:xfrm>
          <a:custGeom>
            <a:avLst/>
            <a:gdLst/>
            <a:ahLst/>
            <a:cxnLst/>
            <a:rect l="l" t="t" r="r" b="b"/>
            <a:pathLst>
              <a:path w="2117840" h="3264897">
                <a:moveTo>
                  <a:pt x="2117840" y="0"/>
                </a:moveTo>
                <a:lnTo>
                  <a:pt x="0" y="0"/>
                </a:lnTo>
                <a:lnTo>
                  <a:pt x="0" y="3264898"/>
                </a:lnTo>
                <a:lnTo>
                  <a:pt x="2117840" y="3264898"/>
                </a:lnTo>
                <a:lnTo>
                  <a:pt x="21178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518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38494" y="9963150"/>
            <a:ext cx="16477376" cy="783580"/>
            <a:chOff x="0" y="0"/>
            <a:chExt cx="4339720" cy="206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9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24868" y="9963150"/>
            <a:ext cx="7295490" cy="783580"/>
            <a:chOff x="0" y="0"/>
            <a:chExt cx="1921446" cy="2063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A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5470" y="1979242"/>
            <a:ext cx="11004492" cy="3708988"/>
            <a:chOff x="0" y="0"/>
            <a:chExt cx="2898302" cy="9768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98302" cy="976853"/>
            </a:xfrm>
            <a:custGeom>
              <a:avLst/>
              <a:gdLst/>
              <a:ahLst/>
              <a:cxnLst/>
              <a:rect l="l" t="t" r="r" b="b"/>
              <a:pathLst>
                <a:path w="2898302" h="976853">
                  <a:moveTo>
                    <a:pt x="0" y="0"/>
                  </a:moveTo>
                  <a:lnTo>
                    <a:pt x="2898302" y="0"/>
                  </a:lnTo>
                  <a:lnTo>
                    <a:pt x="2898302" y="976853"/>
                  </a:lnTo>
                  <a:lnTo>
                    <a:pt x="0" y="976853"/>
                  </a:lnTo>
                  <a:close/>
                </a:path>
              </a:pathLst>
            </a:custGeom>
            <a:solidFill>
              <a:srgbClr val="F1BA5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898302" cy="103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121920" y="2356464"/>
            <a:ext cx="3672459" cy="4114800"/>
          </a:xfrm>
          <a:custGeom>
            <a:avLst/>
            <a:gdLst/>
            <a:ahLst/>
            <a:cxnLst/>
            <a:rect l="l" t="t" r="r" b="b"/>
            <a:pathLst>
              <a:path w="3672459" h="4114800">
                <a:moveTo>
                  <a:pt x="0" y="0"/>
                </a:moveTo>
                <a:lnTo>
                  <a:pt x="3672459" y="0"/>
                </a:lnTo>
                <a:lnTo>
                  <a:pt x="3672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877546"/>
            <a:ext cx="12500434" cy="75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479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Lanjutan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038163"/>
            <a:ext cx="11813552" cy="310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302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a. Keputusan berdasarkan Lingkungan : </a:t>
            </a:r>
          </a:p>
          <a:p>
            <a:pPr algn="l">
              <a:lnSpc>
                <a:spcPts val="3483"/>
              </a:lnSpc>
            </a:pPr>
            <a:r>
              <a:rPr lang="en-US" sz="3029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keputusan ini dibedakan menjadi 4 kelom- pok yaitu: </a:t>
            </a:r>
          </a:p>
          <a:p>
            <a:pPr algn="l">
              <a:lnSpc>
                <a:spcPts val="3483"/>
              </a:lnSpc>
            </a:pPr>
            <a:endParaRPr lang="en-US" sz="3029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3483"/>
              </a:lnSpc>
            </a:pPr>
            <a:r>
              <a:rPr lang="en-US" sz="30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(1) pengambilan keputusan dalam kondisi pasti,</a:t>
            </a:r>
          </a:p>
          <a:p>
            <a:pPr algn="l">
              <a:lnSpc>
                <a:spcPts val="3483"/>
              </a:lnSpc>
            </a:pPr>
            <a:r>
              <a:rPr lang="en-US" sz="30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(2) pengambilan keputusan dalam kondisi beresiko,</a:t>
            </a:r>
          </a:p>
          <a:p>
            <a:pPr algn="l">
              <a:lnSpc>
                <a:spcPts val="3483"/>
              </a:lnSpc>
            </a:pPr>
            <a:r>
              <a:rPr lang="en-US" sz="30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(3) pengambilan keputusan dalam kondisi tidak pasti,</a:t>
            </a:r>
          </a:p>
          <a:p>
            <a:pPr algn="l">
              <a:lnSpc>
                <a:spcPts val="3483"/>
              </a:lnSpc>
            </a:pPr>
            <a:r>
              <a:rPr lang="en-US" sz="30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(4) pengambilan keputusan dalam kondisi konflik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1063</Words>
  <Application>Microsoft Office PowerPoint</Application>
  <PresentationFormat>Custom</PresentationFormat>
  <Paragraphs>199</Paragraphs>
  <Slides>17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Poppins</vt:lpstr>
      <vt:lpstr>Poppins Bold</vt:lpstr>
      <vt:lpstr>Arial</vt:lpstr>
      <vt:lpstr>Poppins Semi-Bold</vt:lpstr>
      <vt:lpstr>Poppins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8 Peran SIM Dalam Pengambilan Keputusan</dc:title>
  <cp:lastModifiedBy>Hp</cp:lastModifiedBy>
  <cp:revision>5</cp:revision>
  <dcterms:created xsi:type="dcterms:W3CDTF">2006-08-16T00:00:00Z</dcterms:created>
  <dcterms:modified xsi:type="dcterms:W3CDTF">2024-10-02T12:13:05Z</dcterms:modified>
  <dc:identifier>DAGNb58tnWs</dc:identifier>
</cp:coreProperties>
</file>