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1E31F9-D9E7-4033-A622-24512699DB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E7802-0DF0-4DED-A7EF-51833D9488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B7EEA6-C26A-4C16-9E78-05B3D5A960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604EA-D72B-4229-BF4B-333E9E26A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464C1-4C02-4C04-AB28-5ABE30EC1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DC632-6E9D-41CC-B088-A81AD7216B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4C641878-65CD-49B9-8A09-3308CE51AB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575E7-7B26-4B25-B324-DA4028C77F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1AF3D-A077-43F2-BE54-8B4CC59F25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ABA63-4D01-4425-81E7-8866FA4789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A5C04D-70C4-4E55-88F7-D91F99AAF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C929-8F83-4956-AFFB-3E4D51BFD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BFDB6B5-86CD-4537-86B4-9438655BC9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DAB29093-BA18-45C9-81BE-CBF0A0DDA2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268413"/>
            <a:ext cx="7772400" cy="2374900"/>
          </a:xfrm>
        </p:spPr>
        <p:txBody>
          <a:bodyPr anchor="ctr" anchorCtr="0">
            <a:normAutofit/>
          </a:bodyPr>
          <a:lstStyle/>
          <a:p>
            <a:pPr eaLnBrk="1" fontAlgn="base" hangingPunct="1">
              <a:spcAft>
                <a:spcPct val="0"/>
              </a:spcAft>
              <a:defRPr/>
            </a:pPr>
            <a:r>
              <a:rPr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Mapping ERD </a:t>
            </a:r>
            <a:r>
              <a:rPr b="1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</a:t>
            </a:r>
            <a:r>
              <a:rPr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b="1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Tabel</a:t>
            </a:r>
            <a:r>
              <a:rPr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br>
              <a:rPr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>
            <a:normAutofit/>
          </a:bodyPr>
          <a:lstStyle/>
          <a:p>
            <a:pPr fontAlgn="auto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id-ID" sz="2400" b="1" dirty="0" smtClean="0">
                <a:latin typeface="Cambria" pitchFamily="18" charset="0"/>
              </a:rPr>
              <a:t>Pertemuan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id-ID" sz="2400" b="1" dirty="0" smtClean="0">
                <a:latin typeface="Cambria" pitchFamily="18" charset="0"/>
              </a:rPr>
              <a:t>– </a:t>
            </a:r>
            <a:r>
              <a:rPr lang="en-US" sz="2400" b="1" dirty="0" smtClean="0">
                <a:latin typeface="Cambria" pitchFamily="18" charset="0"/>
              </a:rPr>
              <a:t>4</a:t>
            </a:r>
            <a:endParaRPr lang="id-ID" sz="2400" b="1" dirty="0" smtClean="0">
              <a:latin typeface="Cambria" pitchFamily="18" charset="0"/>
            </a:endParaRPr>
          </a:p>
          <a:p>
            <a:pPr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defRPr/>
            </a:pPr>
            <a:endParaRPr lang="id-ID" sz="4400" b="1" dirty="0" smtClean="0">
              <a:latin typeface="Cambria" pitchFamily="18" charset="0"/>
            </a:endParaRPr>
          </a:p>
          <a:p>
            <a:pPr defTabSz="892175">
              <a:buFont typeface="Wingdings" pitchFamily="2" charset="2"/>
              <a:buChar char="ü"/>
              <a:defRPr/>
            </a:pPr>
            <a:r>
              <a:rPr lang="id-ID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  Algoritma Mapping ERD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5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setiap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relasi</a:t>
            </a:r>
            <a:r>
              <a:rPr lang="en-US" sz="2800" dirty="0" smtClean="0">
                <a:latin typeface="Cambria" pitchFamily="18" charset="0"/>
              </a:rPr>
              <a:t> M:N </a:t>
            </a:r>
            <a:r>
              <a:rPr lang="en-US" sz="2800" dirty="0" err="1" smtClean="0">
                <a:latin typeface="Cambria" pitchFamily="18" charset="0"/>
              </a:rPr>
              <a:t>antara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EK1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EK2, </a:t>
            </a:r>
            <a:r>
              <a:rPr lang="en-US" sz="2800" dirty="0" err="1" smtClean="0">
                <a:latin typeface="Cambria" pitchFamily="18" charset="0"/>
              </a:rPr>
              <a:t>buat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tabel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baru</a:t>
            </a:r>
            <a:r>
              <a:rPr lang="en-US" sz="2800" dirty="0" smtClean="0">
                <a:latin typeface="Cambria" pitchFamily="18" charset="0"/>
              </a:rPr>
              <a:t> MN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seluruh</a:t>
            </a:r>
            <a:r>
              <a:rPr lang="en-US" sz="2800" dirty="0" smtClean="0">
                <a:latin typeface="Cambria" pitchFamily="18" charset="0"/>
              </a:rPr>
              <a:t> simple </a:t>
            </a:r>
            <a:r>
              <a:rPr lang="en-US" sz="2800" dirty="0" err="1" smtClean="0">
                <a:latin typeface="Cambria" pitchFamily="18" charset="0"/>
              </a:rPr>
              <a:t>attribut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relasi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tersebut</a:t>
            </a:r>
            <a:endParaRPr lang="en-US" sz="2800" dirty="0" smtClean="0">
              <a:latin typeface="Cambria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pula </a:t>
            </a: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foreign key </a:t>
            </a:r>
            <a:r>
              <a:rPr lang="en-US" sz="2800" dirty="0" smtClean="0">
                <a:latin typeface="Cambria" pitchFamily="18" charset="0"/>
              </a:rPr>
              <a:t>yang </a:t>
            </a:r>
            <a:r>
              <a:rPr lang="en-US" sz="2800" dirty="0" err="1" smtClean="0">
                <a:latin typeface="Cambria" pitchFamily="18" charset="0"/>
              </a:rPr>
              <a:t>diambil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primary key </a:t>
            </a:r>
            <a:r>
              <a:rPr lang="en-US" sz="2800" dirty="0" err="1" smtClean="0">
                <a:latin typeface="Cambria" pitchFamily="18" charset="0"/>
              </a:rPr>
              <a:t>masing-masing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direlasikan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Primary key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gabungan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seluruh</a:t>
            </a:r>
            <a:r>
              <a:rPr lang="en-US" sz="2800" dirty="0" smtClean="0">
                <a:latin typeface="Cambria" pitchFamily="18" charset="0"/>
              </a:rPr>
              <a:t> foreign key </a:t>
            </a:r>
            <a:r>
              <a:rPr lang="en-US" sz="2800" dirty="0" err="1" smtClean="0">
                <a:latin typeface="Cambria" pitchFamily="18" charset="0"/>
              </a:rPr>
              <a:t>tersebut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5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1358900" y="1844675"/>
          <a:ext cx="5922963" cy="1727200"/>
        </p:xfrm>
        <a:graphic>
          <a:graphicData uri="http://schemas.openxmlformats.org/presentationml/2006/ole">
            <p:oleObj spid="_x0000_s5122" name="VISIO" r:id="rId3" imgW="3669480" imgH="1069200" progId="Visio.Drawing.11">
              <p:embed/>
            </p:oleObj>
          </a:graphicData>
        </a:graphic>
      </p:graphicFrame>
      <p:sp>
        <p:nvSpPr>
          <p:cNvPr id="5124" name="AutoShape 6"/>
          <p:cNvSpPr>
            <a:spLocks noChangeArrowheads="1"/>
          </p:cNvSpPr>
          <p:nvPr/>
        </p:nvSpPr>
        <p:spPr bwMode="auto">
          <a:xfrm>
            <a:off x="2268538" y="4941888"/>
            <a:ext cx="1371600" cy="4572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2268538" y="4652963"/>
            <a:ext cx="1071562" cy="2746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5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356100" y="4221163"/>
            <a:ext cx="1944688" cy="1628775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 </a:t>
            </a:r>
            <a:b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</a:b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BEKERJAPADA</a:t>
            </a:r>
          </a:p>
          <a:p>
            <a:pPr algn="ctr">
              <a:defRPr/>
            </a:pPr>
            <a: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Peg_NoKTP</a:t>
            </a:r>
          </a:p>
          <a:p>
            <a:pPr algn="ctr">
              <a:defRPr/>
            </a:pPr>
            <a: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Pro_Nomor</a:t>
            </a:r>
          </a:p>
          <a:p>
            <a:pPr algn="ctr">
              <a:defRPr/>
            </a:pPr>
            <a: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Pro_Nama</a:t>
            </a:r>
            <a:b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LamaJam</a:t>
            </a:r>
          </a:p>
        </p:txBody>
      </p:sp>
      <p:sp>
        <p:nvSpPr>
          <p:cNvPr id="5127" name="Oval 9"/>
          <p:cNvSpPr>
            <a:spLocks noChangeArrowheads="1"/>
          </p:cNvSpPr>
          <p:nvPr/>
        </p:nvSpPr>
        <p:spPr bwMode="auto">
          <a:xfrm>
            <a:off x="3492500" y="2276475"/>
            <a:ext cx="1295400" cy="7207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6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setiap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i="1" dirty="0" err="1" smtClean="0">
                <a:latin typeface="Cambria" pitchFamily="18" charset="0"/>
              </a:rPr>
              <a:t>multivalued</a:t>
            </a:r>
            <a:r>
              <a:rPr lang="en-US" sz="2800" i="1" dirty="0" smtClean="0">
                <a:latin typeface="Cambria" pitchFamily="18" charset="0"/>
              </a:rPr>
              <a:t> attribute</a:t>
            </a:r>
            <a:r>
              <a:rPr lang="en-US" sz="2800" dirty="0" smtClean="0">
                <a:latin typeface="Cambria" pitchFamily="18" charset="0"/>
              </a:rPr>
              <a:t>, </a:t>
            </a:r>
            <a:r>
              <a:rPr lang="en-US" sz="2800" dirty="0" err="1" smtClean="0">
                <a:latin typeface="Cambria" pitchFamily="18" charset="0"/>
              </a:rPr>
              <a:t>buat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tabel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baru</a:t>
            </a:r>
            <a:r>
              <a:rPr lang="en-US" sz="2800" dirty="0" smtClean="0">
                <a:latin typeface="Cambria" pitchFamily="18" charset="0"/>
              </a:rPr>
              <a:t> MV </a:t>
            </a:r>
          </a:p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seluruh</a:t>
            </a:r>
            <a:r>
              <a:rPr lang="en-US" sz="2800" dirty="0" smtClean="0">
                <a:latin typeface="Cambria" pitchFamily="18" charset="0"/>
              </a:rPr>
              <a:t> simple </a:t>
            </a:r>
            <a:r>
              <a:rPr lang="en-US" sz="2800" dirty="0" err="1" smtClean="0">
                <a:latin typeface="Cambria" pitchFamily="18" charset="0"/>
              </a:rPr>
              <a:t>attributnya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pula </a:t>
            </a:r>
            <a:r>
              <a:rPr lang="en-US" sz="2800" dirty="0" err="1" smtClean="0">
                <a:latin typeface="Cambria" pitchFamily="18" charset="0"/>
              </a:rPr>
              <a:t>sebagai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foreign key</a:t>
            </a:r>
            <a:r>
              <a:rPr lang="en-US" sz="2800" dirty="0" smtClean="0">
                <a:latin typeface="Cambria" pitchFamily="18" charset="0"/>
              </a:rPr>
              <a:t>, primary key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memiliki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Primary key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gabungan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seluruh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fieldnya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ALGORTIMA 6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755650" y="2497138"/>
          <a:ext cx="2881313" cy="2078037"/>
        </p:xfrm>
        <a:graphic>
          <a:graphicData uri="http://schemas.openxmlformats.org/presentationml/2006/ole">
            <p:oleObj spid="_x0000_s6146" name="VISIO" r:id="rId3" imgW="1840680" imgH="1326600" progId="Visio.Drawing.11">
              <p:embed/>
            </p:oleObj>
          </a:graphicData>
        </a:graphic>
      </p:graphicFrame>
      <p:sp>
        <p:nvSpPr>
          <p:cNvPr id="6148" name="AutoShape 6"/>
          <p:cNvSpPr>
            <a:spLocks noChangeArrowheads="1"/>
          </p:cNvSpPr>
          <p:nvPr/>
        </p:nvSpPr>
        <p:spPr bwMode="auto">
          <a:xfrm>
            <a:off x="3771900" y="3589338"/>
            <a:ext cx="1371600" cy="3048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3779838" y="3284538"/>
            <a:ext cx="1008062" cy="2746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6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724525" y="2924175"/>
            <a:ext cx="1943100" cy="1323975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 </a:t>
            </a:r>
            <a:br>
              <a:rPr lang="en-US" sz="16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</a:br>
            <a:r>
              <a:rPr lang="en-US" sz="16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DEP_LOKASI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Dep_Nomor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Dep_Nama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Lokasi</a:t>
            </a:r>
          </a:p>
        </p:txBody>
      </p:sp>
      <p:sp>
        <p:nvSpPr>
          <p:cNvPr id="6151" name="Oval 10"/>
          <p:cNvSpPr>
            <a:spLocks noChangeArrowheads="1"/>
          </p:cNvSpPr>
          <p:nvPr/>
        </p:nvSpPr>
        <p:spPr bwMode="auto">
          <a:xfrm>
            <a:off x="2195513" y="2420938"/>
            <a:ext cx="1081087" cy="6477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id-ID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468313" y="506413"/>
          <a:ext cx="8135937" cy="5730875"/>
        </p:xfrm>
        <a:graphic>
          <a:graphicData uri="http://schemas.openxmlformats.org/presentationml/2006/ole">
            <p:oleObj spid="_x0000_s7170" name="Visio" r:id="rId3" imgW="5457825" imgH="4152900" progId="Visio.Drawing.11">
              <p:embed/>
            </p:oleObj>
          </a:graphicData>
        </a:graphic>
      </p:graphicFrame>
      <p:sp>
        <p:nvSpPr>
          <p:cNvPr id="51206" name="Rectangle 6"/>
          <p:cNvSpPr>
            <a:spLocks noGrp="1" noChangeArrowheads="1"/>
          </p:cNvSpPr>
          <p:nvPr>
            <p:ph type="title"/>
          </p:nvPr>
        </p:nvSpPr>
        <p:spPr>
          <a:xfrm>
            <a:off x="4429125" y="188913"/>
            <a:ext cx="4176714" cy="8651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ERD Perusahaan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</a:t>
            </a: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BERDASARKAN ERD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2333" name="Group 109"/>
          <p:cNvGraphicFramePr>
            <a:graphicFrameLocks noGrp="1"/>
          </p:cNvGraphicFramePr>
          <p:nvPr>
            <p:ph sz="quarter" idx="2"/>
          </p:nvPr>
        </p:nvGraphicFramePr>
        <p:xfrm>
          <a:off x="539750" y="4000504"/>
          <a:ext cx="7777163" cy="431800"/>
        </p:xfrm>
        <a:graphic>
          <a:graphicData uri="http://schemas.openxmlformats.org/drawingml/2006/table">
            <a:tbl>
              <a:tblPr/>
              <a:tblGrid>
                <a:gridCol w="1112838"/>
                <a:gridCol w="1111250"/>
                <a:gridCol w="1108075"/>
                <a:gridCol w="1112837"/>
                <a:gridCol w="1108075"/>
                <a:gridCol w="1111250"/>
                <a:gridCol w="1112838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NoKTP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NmDepan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Inisial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NmBlk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JenisKel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Alamat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Gaji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334" name="Group 110"/>
          <p:cNvGraphicFramePr>
            <a:graphicFrameLocks noGrp="1"/>
          </p:cNvGraphicFramePr>
          <p:nvPr>
            <p:ph sz="quarter" idx="3"/>
          </p:nvPr>
        </p:nvGraphicFramePr>
        <p:xfrm>
          <a:off x="539750" y="6092825"/>
          <a:ext cx="3960813" cy="431800"/>
        </p:xfrm>
        <a:graphic>
          <a:graphicData uri="http://schemas.openxmlformats.org/drawingml/2006/table">
            <a:tbl>
              <a:tblPr/>
              <a:tblGrid>
                <a:gridCol w="1322388"/>
                <a:gridCol w="1317625"/>
                <a:gridCol w="13208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JmlPegawai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95288" y="1773238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1: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Langkah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pertama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mendefinisikan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entitas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kuat</a:t>
            </a:r>
            <a:endParaRPr lang="en-US" sz="2400" b="1" i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mbria" pitchFamily="18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95288" y="2778127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Pegawai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memiliki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NoKTP,JenisKel,Alamat,Gaji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composit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Nama</a:t>
            </a:r>
            <a:r>
              <a:rPr lang="en-US" sz="2000" dirty="0">
                <a:latin typeface="Cambria" pitchFamily="18" charset="0"/>
              </a:rPr>
              <a:t> (</a:t>
            </a:r>
            <a:r>
              <a:rPr lang="en-US" sz="2000" dirty="0" err="1">
                <a:latin typeface="Cambria" pitchFamily="18" charset="0"/>
              </a:rPr>
              <a:t>NmDepan,Inisial,NmBlk</a:t>
            </a:r>
            <a:r>
              <a:rPr lang="en-US" sz="2000" dirty="0">
                <a:latin typeface="Cambria" pitchFamily="18" charset="0"/>
              </a:rPr>
              <a:t>). </a:t>
            </a:r>
            <a:r>
              <a:rPr lang="en-US" sz="2000" dirty="0" err="1">
                <a:latin typeface="Cambria" pitchFamily="18" charset="0"/>
              </a:rPr>
              <a:t>Sehingga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skema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pegawai</a:t>
            </a:r>
            <a:r>
              <a:rPr lang="id-ID" sz="2000" dirty="0" smtClean="0">
                <a:latin typeface="Cambria" pitchFamily="18" charset="0"/>
              </a:rPr>
              <a:t>.</a:t>
            </a:r>
            <a:endParaRPr lang="en-US" sz="2000" u="sng" dirty="0">
              <a:latin typeface="Cambria" pitchFamily="18" charset="0"/>
            </a:endParaRPr>
          </a:p>
        </p:txBody>
      </p:sp>
      <p:sp>
        <p:nvSpPr>
          <p:cNvPr id="52263" name="Rectangle 39"/>
          <p:cNvSpPr>
            <a:spLocks noChangeArrowheads="1"/>
          </p:cNvSpPr>
          <p:nvPr/>
        </p:nvSpPr>
        <p:spPr bwMode="auto">
          <a:xfrm>
            <a:off x="395288" y="465296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Departemen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departemen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memiliki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Nomor,Nama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JmlPegawai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multi valued </a:t>
            </a:r>
            <a:r>
              <a:rPr lang="en-US" sz="2000" dirty="0" err="1">
                <a:latin typeface="Cambria" pitchFamily="18" charset="0"/>
              </a:rPr>
              <a:t>lokasi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bisa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menjadi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lain yang </a:t>
            </a:r>
            <a:r>
              <a:rPr lang="en-US" sz="2000" dirty="0" err="1">
                <a:latin typeface="Cambria" pitchFamily="18" charset="0"/>
              </a:rPr>
              <a:t>mengacu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departemen</a:t>
            </a:r>
            <a:r>
              <a:rPr lang="id-ID" sz="2000" dirty="0" smtClean="0">
                <a:latin typeface="Cambria" pitchFamily="18" charset="0"/>
              </a:rPr>
              <a:t>.</a:t>
            </a:r>
            <a:endParaRPr lang="en-US" sz="2000" u="sng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6" name="Rectangle 14"/>
          <p:cNvSpPr>
            <a:spLocks noGrp="1" noChangeArrowheads="1"/>
          </p:cNvSpPr>
          <p:nvPr>
            <p:ph type="title"/>
          </p:nvPr>
        </p:nvSpPr>
        <p:spPr>
          <a:xfrm>
            <a:off x="428596" y="274638"/>
            <a:ext cx="8258204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</a:t>
            </a:r>
          </a:p>
        </p:txBody>
      </p:sp>
      <p:graphicFrame>
        <p:nvGraphicFramePr>
          <p:cNvPr id="69682" name="Group 50"/>
          <p:cNvGraphicFramePr>
            <a:graphicFrameLocks noGrp="1"/>
          </p:cNvGraphicFramePr>
          <p:nvPr>
            <p:ph sz="quarter" idx="1"/>
          </p:nvPr>
        </p:nvGraphicFramePr>
        <p:xfrm>
          <a:off x="539750" y="2997200"/>
          <a:ext cx="4176713" cy="358775"/>
        </p:xfrm>
        <a:graphic>
          <a:graphicData uri="http://schemas.openxmlformats.org/drawingml/2006/table">
            <a:tbl>
              <a:tblPr/>
              <a:tblGrid>
                <a:gridCol w="1393825"/>
                <a:gridCol w="1390650"/>
                <a:gridCol w="1392238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Lokasi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9681" name="Group 49"/>
          <p:cNvGraphicFramePr>
            <a:graphicFrameLocks noGrp="1"/>
          </p:cNvGraphicFramePr>
          <p:nvPr>
            <p:ph sz="quarter" idx="2"/>
          </p:nvPr>
        </p:nvGraphicFramePr>
        <p:xfrm>
          <a:off x="684213" y="6092825"/>
          <a:ext cx="6121400" cy="431800"/>
        </p:xfrm>
        <a:graphic>
          <a:graphicData uri="http://schemas.openxmlformats.org/drawingml/2006/table">
            <a:tbl>
              <a:tblPr/>
              <a:tblGrid>
                <a:gridCol w="1227137"/>
                <a:gridCol w="1227138"/>
                <a:gridCol w="1220787"/>
                <a:gridCol w="1223963"/>
                <a:gridCol w="122237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NoKTP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JenisKel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TglLahir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Hubungan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395288" y="1773238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proyek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proyek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terdiri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Nomor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Nama,Lokasi</a:t>
            </a:r>
            <a:r>
              <a:rPr lang="en-US" sz="2000" dirty="0">
                <a:latin typeface="Cambria" pitchFamily="18" charset="0"/>
              </a:rPr>
              <a:t>. </a:t>
            </a:r>
            <a:r>
              <a:rPr lang="en-US" sz="2000" dirty="0" err="1">
                <a:latin typeface="Cambria" pitchFamily="18" charset="0"/>
              </a:rPr>
              <a:t>Skema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proyek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adalah</a:t>
            </a:r>
            <a:endParaRPr lang="en-US" sz="2000" u="sng" dirty="0">
              <a:latin typeface="Cambria" pitchFamily="18" charset="0"/>
            </a:endParaRP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323850" y="3644900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2: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Langkah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kedua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adalah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mendefinisikan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entitas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lemah</a:t>
            </a:r>
            <a:endParaRPr lang="en-US" sz="2400" b="1" i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mbria" pitchFamily="18" charset="0"/>
            </a:endParaRPr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395288" y="4581525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Tanggungan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tanggungan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bergantung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. </a:t>
            </a:r>
            <a:r>
              <a:rPr lang="en-US" sz="2000" dirty="0" err="1">
                <a:latin typeface="Cambria" pitchFamily="18" charset="0"/>
              </a:rPr>
              <a:t>Atibutnya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adalah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Nama,JenisKel,TglLahir,Hubungan</a:t>
            </a:r>
            <a:r>
              <a:rPr lang="en-US" sz="2000" dirty="0">
                <a:latin typeface="Cambria" pitchFamily="18" charset="0"/>
              </a:rPr>
              <a:t>. Primary key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masuk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tanggungan</a:t>
            </a:r>
            <a:endParaRPr lang="en-US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</a:t>
            </a:r>
          </a:p>
        </p:txBody>
      </p:sp>
      <p:graphicFrame>
        <p:nvGraphicFramePr>
          <p:cNvPr id="56478" name="Group 158"/>
          <p:cNvGraphicFramePr>
            <a:graphicFrameLocks noGrp="1"/>
          </p:cNvGraphicFramePr>
          <p:nvPr>
            <p:ph sz="quarter" idx="1"/>
          </p:nvPr>
        </p:nvGraphicFramePr>
        <p:xfrm>
          <a:off x="539750" y="5589588"/>
          <a:ext cx="7848600" cy="358775"/>
        </p:xfrm>
        <a:graphic>
          <a:graphicData uri="http://schemas.openxmlformats.org/drawingml/2006/table">
            <a:tbl>
              <a:tblPr/>
              <a:tblGrid>
                <a:gridCol w="935038"/>
                <a:gridCol w="1368425"/>
                <a:gridCol w="720725"/>
                <a:gridCol w="1008062"/>
                <a:gridCol w="1289050"/>
                <a:gridCol w="1438275"/>
                <a:gridCol w="1089025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NoKTP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NmDepan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Inisial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NmBlk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JenisKel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Alamat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Gaji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462" name="Group 142"/>
          <p:cNvGraphicFramePr>
            <a:graphicFrameLocks noGrp="1"/>
          </p:cNvGraphicFramePr>
          <p:nvPr>
            <p:ph sz="quarter" idx="2"/>
          </p:nvPr>
        </p:nvGraphicFramePr>
        <p:xfrm>
          <a:off x="684213" y="3357563"/>
          <a:ext cx="6119812" cy="431800"/>
        </p:xfrm>
        <a:graphic>
          <a:graphicData uri="http://schemas.openxmlformats.org/drawingml/2006/table">
            <a:tbl>
              <a:tblPr/>
              <a:tblGrid>
                <a:gridCol w="935037"/>
                <a:gridCol w="1223963"/>
                <a:gridCol w="1512887"/>
                <a:gridCol w="1228725"/>
                <a:gridCol w="1219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JmlPegawai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</a:rPr>
                        <a:t>NoKTP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TglMulai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4" name="Rectangle 34"/>
          <p:cNvSpPr>
            <a:spLocks noChangeArrowheads="1"/>
          </p:cNvSpPr>
          <p:nvPr/>
        </p:nvSpPr>
        <p:spPr bwMode="auto">
          <a:xfrm>
            <a:off x="250825" y="1412875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3:</a:t>
            </a:r>
          </a:p>
        </p:txBody>
      </p:sp>
      <p:sp>
        <p:nvSpPr>
          <p:cNvPr id="56355" name="Rectangle 35"/>
          <p:cNvSpPr>
            <a:spLocks noChangeArrowheads="1"/>
          </p:cNvSpPr>
          <p:nvPr/>
        </p:nvSpPr>
        <p:spPr bwMode="auto">
          <a:xfrm>
            <a:off x="323850" y="1916113"/>
            <a:ext cx="822960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Departemen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relasi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mengepalai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suatu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departemen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dikepalai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oleh</a:t>
            </a:r>
            <a:r>
              <a:rPr lang="en-US" sz="2000" dirty="0">
                <a:latin typeface="Cambria" pitchFamily="18" charset="0"/>
              </a:rPr>
              <a:t> 1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sehingga</a:t>
            </a:r>
            <a:r>
              <a:rPr lang="en-US" sz="2000" dirty="0">
                <a:latin typeface="Cambria" pitchFamily="18" charset="0"/>
              </a:rPr>
              <a:t> primary key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masuk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departemen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ditambahkan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dengan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atribut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tglMulai</a:t>
            </a:r>
            <a:r>
              <a:rPr lang="en-US" sz="2000" dirty="0">
                <a:latin typeface="Cambria" pitchFamily="18" charset="0"/>
              </a:rPr>
              <a:t> </a:t>
            </a:r>
            <a:endParaRPr lang="en-US" sz="2000" u="sng" dirty="0">
              <a:latin typeface="Cambria" pitchFamily="18" charset="0"/>
            </a:endParaRPr>
          </a:p>
        </p:txBody>
      </p:sp>
      <p:sp>
        <p:nvSpPr>
          <p:cNvPr id="56386" name="Rectangle 66"/>
          <p:cNvSpPr>
            <a:spLocks noChangeArrowheads="1"/>
          </p:cNvSpPr>
          <p:nvPr/>
        </p:nvSpPr>
        <p:spPr bwMode="auto">
          <a:xfrm>
            <a:off x="250825" y="3933825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4:</a:t>
            </a:r>
          </a:p>
        </p:txBody>
      </p:sp>
      <p:sp>
        <p:nvSpPr>
          <p:cNvPr id="56387" name="Rectangle 67"/>
          <p:cNvSpPr>
            <a:spLocks noChangeArrowheads="1"/>
          </p:cNvSpPr>
          <p:nvPr/>
        </p:nvSpPr>
        <p:spPr bwMode="auto">
          <a:xfrm>
            <a:off x="323850" y="4437063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Pegawai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relasi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memimpin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dan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bekerja</a:t>
            </a:r>
            <a:r>
              <a:rPr lang="en-US" sz="2000" dirty="0">
                <a:latin typeface="Cambria" pitchFamily="18" charset="0"/>
              </a:rPr>
              <a:t>, primary key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departemen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masuk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setiap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memiliki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pimpinan</a:t>
            </a:r>
            <a:endParaRPr lang="en-US" sz="2000" dirty="0">
              <a:latin typeface="Cambria" pitchFamily="18" charset="0"/>
            </a:endParaRPr>
          </a:p>
        </p:txBody>
      </p:sp>
      <p:graphicFrame>
        <p:nvGraphicFramePr>
          <p:cNvPr id="56496" name="Group 176"/>
          <p:cNvGraphicFramePr>
            <a:graphicFrameLocks noGrp="1"/>
          </p:cNvGraphicFramePr>
          <p:nvPr/>
        </p:nvGraphicFramePr>
        <p:xfrm>
          <a:off x="539750" y="6165850"/>
          <a:ext cx="6096000" cy="335280"/>
        </p:xfrm>
        <a:graphic>
          <a:graphicData uri="http://schemas.openxmlformats.org/drawingml/2006/table">
            <a:tbl>
              <a:tblPr/>
              <a:tblGrid>
                <a:gridCol w="936625"/>
                <a:gridCol w="2111375"/>
                <a:gridCol w="1524000"/>
                <a:gridCol w="152400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NoKTP_Pimpinan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mbria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DEP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omor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mbria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D</a:t>
                      </a: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EP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ama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mbria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</a:p>
        </p:txBody>
      </p:sp>
      <p:graphicFrame>
        <p:nvGraphicFramePr>
          <p:cNvPr id="59473" name="Group 81"/>
          <p:cNvGraphicFramePr>
            <a:graphicFrameLocks noGrp="1"/>
          </p:cNvGraphicFramePr>
          <p:nvPr>
            <p:ph sz="half" idx="1"/>
          </p:nvPr>
        </p:nvGraphicFramePr>
        <p:xfrm>
          <a:off x="539750" y="5734050"/>
          <a:ext cx="7675588" cy="358775"/>
        </p:xfrm>
        <a:graphic>
          <a:graphicData uri="http://schemas.openxmlformats.org/drawingml/2006/table">
            <a:tbl>
              <a:tblPr/>
              <a:tblGrid>
                <a:gridCol w="1246168"/>
                <a:gridCol w="2071702"/>
                <a:gridCol w="2434885"/>
                <a:gridCol w="1922833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oKTP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PROYEK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_</a:t>
                      </a: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PROYEK_N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lamaJam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9470" name="Group 78"/>
          <p:cNvGraphicFramePr>
            <a:graphicFrameLocks noGrp="1"/>
          </p:cNvGraphicFramePr>
          <p:nvPr>
            <p:ph sz="quarter" idx="2"/>
          </p:nvPr>
        </p:nvGraphicFramePr>
        <p:xfrm>
          <a:off x="611188" y="2924175"/>
          <a:ext cx="5761037" cy="433388"/>
        </p:xfrm>
        <a:graphic>
          <a:graphicData uri="http://schemas.openxmlformats.org/drawingml/2006/table">
            <a:tbl>
              <a:tblPr/>
              <a:tblGrid>
                <a:gridCol w="936625"/>
                <a:gridCol w="863600"/>
                <a:gridCol w="1152525"/>
                <a:gridCol w="1368425"/>
                <a:gridCol w="1439862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Nama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Lokasi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DEP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omor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DEP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id-ID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ama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31" name="Rectangle 39"/>
          <p:cNvSpPr>
            <a:spLocks noChangeArrowheads="1"/>
          </p:cNvSpPr>
          <p:nvPr/>
        </p:nvSpPr>
        <p:spPr bwMode="auto">
          <a:xfrm>
            <a:off x="395288" y="1628775"/>
            <a:ext cx="8229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Proyek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Berdasarkan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relasi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mengatur</a:t>
            </a:r>
            <a:r>
              <a:rPr lang="en-US" sz="2000" dirty="0">
                <a:latin typeface="Cambria" pitchFamily="18" charset="0"/>
              </a:rPr>
              <a:t>,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maka</a:t>
            </a:r>
            <a:r>
              <a:rPr lang="en-US" sz="2000" dirty="0">
                <a:latin typeface="Cambria" pitchFamily="18" charset="0"/>
              </a:rPr>
              <a:t> primary key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departemen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masuk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ke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proyek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59471" name="Rectangle 79"/>
          <p:cNvSpPr>
            <a:spLocks noChangeArrowheads="1"/>
          </p:cNvSpPr>
          <p:nvPr/>
        </p:nvSpPr>
        <p:spPr bwMode="auto">
          <a:xfrm>
            <a:off x="323850" y="3644900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5:</a:t>
            </a:r>
          </a:p>
        </p:txBody>
      </p:sp>
      <p:sp>
        <p:nvSpPr>
          <p:cNvPr id="59472" name="Rectangle 80"/>
          <p:cNvSpPr>
            <a:spLocks noChangeArrowheads="1"/>
          </p:cNvSpPr>
          <p:nvPr/>
        </p:nvSpPr>
        <p:spPr bwMode="auto">
          <a:xfrm>
            <a:off x="323850" y="422116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BekerjaPada</a:t>
            </a:r>
            <a:endParaRPr lang="en-US" sz="2000" b="1" dirty="0">
              <a:latin typeface="Cambria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relasi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bekerja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memiliki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relasi</a:t>
            </a:r>
            <a:r>
              <a:rPr lang="en-US" sz="2000" dirty="0">
                <a:latin typeface="Cambria" pitchFamily="18" charset="0"/>
              </a:rPr>
              <a:t> many to many </a:t>
            </a:r>
            <a:r>
              <a:rPr lang="en-US" sz="2000" dirty="0" err="1">
                <a:latin typeface="Cambria" pitchFamily="18" charset="0"/>
              </a:rPr>
              <a:t>sehingga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muncul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baru</a:t>
            </a:r>
            <a:r>
              <a:rPr lang="en-US" sz="2000" dirty="0">
                <a:latin typeface="Cambria" pitchFamily="18" charset="0"/>
              </a:rPr>
              <a:t> yang primary </a:t>
            </a:r>
            <a:r>
              <a:rPr lang="en-US" sz="2000" dirty="0" err="1">
                <a:latin typeface="Cambria" pitchFamily="18" charset="0"/>
              </a:rPr>
              <a:t>keynya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berasal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dari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entitas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pegawai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proyek</a:t>
            </a:r>
            <a:endParaRPr lang="en-US" sz="2000" u="sng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</a:p>
        </p:txBody>
      </p:sp>
      <p:graphicFrame>
        <p:nvGraphicFramePr>
          <p:cNvPr id="64588" name="Group 76"/>
          <p:cNvGraphicFramePr>
            <a:graphicFrameLocks noGrp="1"/>
          </p:cNvGraphicFramePr>
          <p:nvPr>
            <p:ph sz="quarter" idx="1"/>
          </p:nvPr>
        </p:nvGraphicFramePr>
        <p:xfrm>
          <a:off x="468313" y="3500438"/>
          <a:ext cx="4608512" cy="433388"/>
        </p:xfrm>
        <a:graphic>
          <a:graphicData uri="http://schemas.openxmlformats.org/drawingml/2006/table">
            <a:tbl>
              <a:tblPr/>
              <a:tblGrid>
                <a:gridCol w="1539875"/>
                <a:gridCol w="1536700"/>
                <a:gridCol w="1531937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_</a:t>
                      </a: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omor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_</a:t>
                      </a:r>
                      <a:r>
                        <a:rPr kumimoji="0" lang="id-ID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Lokasi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66" name="Rectangle 54"/>
          <p:cNvSpPr>
            <a:spLocks noChangeArrowheads="1"/>
          </p:cNvSpPr>
          <p:nvPr/>
        </p:nvSpPr>
        <p:spPr bwMode="auto">
          <a:xfrm>
            <a:off x="323850" y="1557338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 u="sng" dirty="0">
                <a:solidFill>
                  <a:srgbClr val="C00000"/>
                </a:solidFill>
                <a:latin typeface="Cambria" pitchFamily="18" charset="0"/>
              </a:rPr>
              <a:t>Step 6:</a:t>
            </a:r>
          </a:p>
        </p:txBody>
      </p:sp>
      <p:sp>
        <p:nvSpPr>
          <p:cNvPr id="64567" name="Rectangle 55"/>
          <p:cNvSpPr>
            <a:spLocks noChangeArrowheads="1"/>
          </p:cNvSpPr>
          <p:nvPr/>
        </p:nvSpPr>
        <p:spPr bwMode="auto">
          <a:xfrm>
            <a:off x="395288" y="2276475"/>
            <a:ext cx="8229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b="1" dirty="0" err="1">
                <a:latin typeface="Cambria" pitchFamily="18" charset="0"/>
              </a:rPr>
              <a:t>Tabel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Departemen_Lokasi</a:t>
            </a:r>
            <a:r>
              <a:rPr lang="en-US" sz="2000" dirty="0">
                <a:latin typeface="Cambria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000" dirty="0">
                <a:latin typeface="Cambria" pitchFamily="18" charset="0"/>
              </a:rPr>
              <a:t>Dari </a:t>
            </a:r>
            <a:r>
              <a:rPr lang="en-US" sz="2000" b="1" dirty="0" err="1">
                <a:latin typeface="Cambria" pitchFamily="18" charset="0"/>
              </a:rPr>
              <a:t>atribut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muti</a:t>
            </a:r>
            <a:r>
              <a:rPr lang="en-US" sz="2000" b="1" dirty="0">
                <a:latin typeface="Cambria" pitchFamily="18" charset="0"/>
              </a:rPr>
              <a:t> valued </a:t>
            </a:r>
            <a:r>
              <a:rPr lang="en-US" sz="2000" b="1" dirty="0" err="1">
                <a:latin typeface="Cambria" pitchFamily="18" charset="0"/>
              </a:rPr>
              <a:t>lokasi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dibuat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tabel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baru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skemanya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sebagai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berikut</a:t>
            </a:r>
            <a:endParaRPr lang="en-US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1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setiap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kuat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id-ID" sz="2800" dirty="0" smtClean="0">
                <a:latin typeface="Cambria" pitchFamily="18" charset="0"/>
              </a:rPr>
              <a:t>“</a:t>
            </a:r>
            <a:r>
              <a:rPr lang="en-US" sz="2800" dirty="0" smtClean="0">
                <a:latin typeface="Cambria" pitchFamily="18" charset="0"/>
              </a:rPr>
              <a:t>EK</a:t>
            </a:r>
            <a:r>
              <a:rPr lang="id-ID" sz="2800" dirty="0" smtClean="0">
                <a:latin typeface="Cambria" pitchFamily="18" charset="0"/>
              </a:rPr>
              <a:t>”</a:t>
            </a:r>
            <a:r>
              <a:rPr lang="en-US" sz="2800" dirty="0" smtClean="0">
                <a:latin typeface="Cambria" pitchFamily="18" charset="0"/>
              </a:rPr>
              <a:t>, </a:t>
            </a:r>
            <a:r>
              <a:rPr lang="en-US" sz="2800" dirty="0" err="1" smtClean="0">
                <a:latin typeface="Cambria" pitchFamily="18" charset="0"/>
              </a:rPr>
              <a:t>buat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tabel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baru</a:t>
            </a:r>
            <a:r>
              <a:rPr lang="en-US" sz="2800" dirty="0" smtClean="0">
                <a:latin typeface="Cambria" pitchFamily="18" charset="0"/>
              </a:rPr>
              <a:t> EK yang </a:t>
            </a:r>
            <a:r>
              <a:rPr lang="en-US" sz="2800" dirty="0" err="1" smtClean="0">
                <a:latin typeface="Cambria" pitchFamily="18" charset="0"/>
              </a:rPr>
              <a:t>memasukkan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semua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sederhana</a:t>
            </a:r>
            <a:r>
              <a:rPr lang="en-US" sz="2800" dirty="0" smtClean="0">
                <a:latin typeface="Cambria" pitchFamily="18" charset="0"/>
              </a:rPr>
              <a:t> (</a:t>
            </a:r>
            <a:r>
              <a:rPr lang="en-US" sz="2800" i="1" dirty="0" smtClean="0">
                <a:latin typeface="Cambria" pitchFamily="18" charset="0"/>
              </a:rPr>
              <a:t>simple </a:t>
            </a:r>
            <a:r>
              <a:rPr lang="en-US" sz="2800" i="1" dirty="0" err="1" smtClean="0">
                <a:latin typeface="Cambria" pitchFamily="18" charset="0"/>
              </a:rPr>
              <a:t>attribut</a:t>
            </a:r>
            <a:r>
              <a:rPr lang="en-US" sz="2800" dirty="0" smtClean="0">
                <a:latin typeface="Cambria" pitchFamily="18" charset="0"/>
              </a:rPr>
              <a:t>) </a:t>
            </a:r>
          </a:p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komposit</a:t>
            </a:r>
            <a:r>
              <a:rPr lang="en-US" sz="2800" dirty="0" smtClean="0">
                <a:latin typeface="Cambria" pitchFamily="18" charset="0"/>
              </a:rPr>
              <a:t>, </a:t>
            </a:r>
            <a:r>
              <a:rPr lang="en-US" sz="2800" dirty="0" err="1" smtClean="0">
                <a:latin typeface="Cambria" pitchFamily="18" charset="0"/>
              </a:rPr>
              <a:t>hanya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sederhananya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disertakan</a:t>
            </a:r>
            <a:endParaRPr lang="en-US" sz="2800" dirty="0" smtClean="0">
              <a:latin typeface="Cambria" pitchFamily="18" charset="0"/>
            </a:endParaRPr>
          </a:p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Pilih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salah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satu</a:t>
            </a:r>
            <a:r>
              <a:rPr lang="en-US" sz="2800" dirty="0" smtClean="0">
                <a:latin typeface="Cambria" pitchFamily="18" charset="0"/>
              </a:rPr>
              <a:t> key attribute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EK </a:t>
            </a:r>
            <a:r>
              <a:rPr lang="en-US" sz="2800" dirty="0" err="1" smtClean="0">
                <a:latin typeface="Cambria" pitchFamily="18" charset="0"/>
              </a:rPr>
              <a:t>sebagai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primary key</a:t>
            </a:r>
            <a:r>
              <a:rPr lang="en-US" sz="2800" dirty="0" smtClean="0">
                <a:latin typeface="Cambria" pitchFamily="18" charset="0"/>
              </a:rPr>
              <a:t>. </a:t>
            </a:r>
            <a:r>
              <a:rPr lang="en-US" sz="2800" dirty="0" err="1" smtClean="0">
                <a:latin typeface="Cambria" pitchFamily="18" charset="0"/>
              </a:rPr>
              <a:t>Jika</a:t>
            </a:r>
            <a:r>
              <a:rPr lang="en-US" sz="2800" dirty="0" smtClean="0">
                <a:latin typeface="Cambria" pitchFamily="18" charset="0"/>
              </a:rPr>
              <a:t> key yang </a:t>
            </a:r>
            <a:r>
              <a:rPr lang="en-US" sz="2800" dirty="0" err="1" smtClean="0">
                <a:latin typeface="Cambria" pitchFamily="18" charset="0"/>
              </a:rPr>
              <a:t>terpilih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komposit</a:t>
            </a:r>
            <a:r>
              <a:rPr lang="en-US" sz="2800" dirty="0" smtClean="0">
                <a:latin typeface="Cambria" pitchFamily="18" charset="0"/>
              </a:rPr>
              <a:t>, </a:t>
            </a:r>
            <a:r>
              <a:rPr lang="id-ID" sz="2800" dirty="0" smtClean="0">
                <a:latin typeface="Cambria" pitchFamily="18" charset="0"/>
              </a:rPr>
              <a:t>maka </a:t>
            </a:r>
            <a:r>
              <a:rPr lang="en-US" sz="2800" dirty="0" err="1" smtClean="0">
                <a:latin typeface="Cambria" pitchFamily="18" charset="0"/>
              </a:rPr>
              <a:t>seluruh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sederhananya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primary key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1</a:t>
            </a:r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468313" y="2092325"/>
          <a:ext cx="3529012" cy="2817813"/>
        </p:xfrm>
        <a:graphic>
          <a:graphicData uri="http://schemas.openxmlformats.org/presentationml/2006/ole">
            <p:oleObj spid="_x0000_s1026" name="VISIO" r:id="rId3" imgW="2110680" imgH="1685520" progId="Visio.Drawing.11">
              <p:embed/>
            </p:oleObj>
          </a:graphicData>
        </a:graphic>
      </p:graphicFrame>
      <p:sp>
        <p:nvSpPr>
          <p:cNvPr id="1028" name="Text Box 16"/>
          <p:cNvSpPr txBox="1">
            <a:spLocks noChangeArrowheads="1"/>
          </p:cNvSpPr>
          <p:nvPr/>
        </p:nvSpPr>
        <p:spPr bwMode="auto">
          <a:xfrm>
            <a:off x="4427538" y="3068638"/>
            <a:ext cx="1081087" cy="2746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1</a:t>
            </a:r>
          </a:p>
        </p:txBody>
      </p:sp>
      <p:sp>
        <p:nvSpPr>
          <p:cNvPr id="1029" name="AutoShape 17"/>
          <p:cNvSpPr>
            <a:spLocks noChangeArrowheads="1"/>
          </p:cNvSpPr>
          <p:nvPr/>
        </p:nvSpPr>
        <p:spPr bwMode="auto">
          <a:xfrm>
            <a:off x="4356100" y="3429000"/>
            <a:ext cx="1371600" cy="3048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6084888" y="2420938"/>
            <a:ext cx="2016125" cy="2087562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</a:t>
            </a:r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 PEGAWAI</a:t>
            </a:r>
          </a:p>
          <a:p>
            <a:pPr algn="ctr">
              <a:defRPr/>
            </a:pPr>
            <a:r>
              <a:rPr lang="en-US" sz="1600" b="1" u="sng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NoKTP</a:t>
            </a:r>
            <a:endParaRPr lang="en-US" sz="1600" b="1" u="sng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NmDepan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Inisial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NmBlk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JenisKel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Alamat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Gaji</a:t>
            </a:r>
            <a:endParaRPr lang="en-US" sz="1600" b="1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031" name="Text Box 19"/>
          <p:cNvSpPr txBox="1">
            <a:spLocks noChangeArrowheads="1"/>
          </p:cNvSpPr>
          <p:nvPr/>
        </p:nvSpPr>
        <p:spPr bwMode="auto">
          <a:xfrm>
            <a:off x="2285984" y="5373688"/>
            <a:ext cx="638335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Low">
              <a:spcBef>
                <a:spcPct val="50000"/>
              </a:spcBef>
            </a:pPr>
            <a:r>
              <a:rPr lang="en-US" dirty="0" err="1">
                <a:latin typeface="Cambria" pitchFamily="18" charset="0"/>
                <a:cs typeface="Arial" charset="0"/>
              </a:rPr>
              <a:t>Atribut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komposit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nama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tidak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menjadi</a:t>
            </a:r>
            <a:r>
              <a:rPr lang="en-US" dirty="0">
                <a:latin typeface="Cambria" pitchFamily="18" charset="0"/>
                <a:cs typeface="Arial" charset="0"/>
              </a:rPr>
              <a:t> field/</a:t>
            </a:r>
            <a:r>
              <a:rPr lang="en-US" dirty="0" err="1">
                <a:latin typeface="Cambria" pitchFamily="18" charset="0"/>
                <a:cs typeface="Arial" charset="0"/>
              </a:rPr>
              <a:t>kolom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pada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tabel</a:t>
            </a:r>
            <a:r>
              <a:rPr lang="en-US" dirty="0">
                <a:latin typeface="Cambria" pitchFamily="18" charset="0"/>
                <a:cs typeface="Arial" charset="0"/>
              </a:rPr>
              <a:t> PEGAWAI, </a:t>
            </a:r>
            <a:r>
              <a:rPr lang="en-US" dirty="0" err="1">
                <a:latin typeface="Cambria" pitchFamily="18" charset="0"/>
                <a:cs typeface="Arial" charset="0"/>
              </a:rPr>
              <a:t>tetapi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yg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dimasukkan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adalah</a:t>
            </a:r>
            <a:r>
              <a:rPr lang="en-US" dirty="0">
                <a:latin typeface="Cambria" pitchFamily="18" charset="0"/>
                <a:cs typeface="Arial" charset="0"/>
              </a:rPr>
              <a:t> </a:t>
            </a:r>
            <a:r>
              <a:rPr lang="en-US" dirty="0" err="1">
                <a:latin typeface="Cambria" pitchFamily="18" charset="0"/>
                <a:cs typeface="Arial" charset="0"/>
              </a:rPr>
              <a:t>bagian</a:t>
            </a:r>
            <a:r>
              <a:rPr lang="en-US" dirty="0">
                <a:latin typeface="Cambria" pitchFamily="18" charset="0"/>
                <a:cs typeface="Arial" charset="0"/>
              </a:rPr>
              <a:t> simple </a:t>
            </a:r>
            <a:r>
              <a:rPr lang="en-US" dirty="0" err="1">
                <a:latin typeface="Cambria" pitchFamily="18" charset="0"/>
                <a:cs typeface="Arial" charset="0"/>
              </a:rPr>
              <a:t>attributnya</a:t>
            </a:r>
            <a:r>
              <a:rPr lang="en-US" dirty="0">
                <a:latin typeface="Cambria" pitchFamily="18" charset="0"/>
                <a:cs typeface="Arial" charset="0"/>
              </a:rPr>
              <a:t>.</a:t>
            </a:r>
          </a:p>
        </p:txBody>
      </p:sp>
      <p:sp>
        <p:nvSpPr>
          <p:cNvPr id="1032" name="Line 20"/>
          <p:cNvSpPr>
            <a:spLocks noChangeShapeType="1"/>
          </p:cNvSpPr>
          <p:nvPr/>
        </p:nvSpPr>
        <p:spPr bwMode="auto">
          <a:xfrm flipV="1">
            <a:off x="1403350" y="2708275"/>
            <a:ext cx="936625" cy="2889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33" name="Line 21"/>
          <p:cNvSpPr>
            <a:spLocks noChangeShapeType="1"/>
          </p:cNvSpPr>
          <p:nvPr/>
        </p:nvSpPr>
        <p:spPr bwMode="auto">
          <a:xfrm>
            <a:off x="1403350" y="2708275"/>
            <a:ext cx="936625" cy="2889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2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setiap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lemah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id-ID" sz="2800" dirty="0" smtClean="0">
                <a:latin typeface="Cambria" pitchFamily="18" charset="0"/>
              </a:rPr>
              <a:t>“</a:t>
            </a:r>
            <a:r>
              <a:rPr lang="en-US" sz="2800" dirty="0" smtClean="0">
                <a:latin typeface="Cambria" pitchFamily="18" charset="0"/>
              </a:rPr>
              <a:t>EL</a:t>
            </a:r>
            <a:r>
              <a:rPr lang="id-ID" sz="2800" dirty="0" smtClean="0">
                <a:latin typeface="Cambria" pitchFamily="18" charset="0"/>
              </a:rPr>
              <a:t>”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dimiliki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oleh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kuat</a:t>
            </a:r>
            <a:r>
              <a:rPr lang="en-US" sz="2800" dirty="0" smtClean="0">
                <a:latin typeface="Cambria" pitchFamily="18" charset="0"/>
              </a:rPr>
              <a:t> EK, </a:t>
            </a:r>
            <a:r>
              <a:rPr lang="en-US" sz="2800" dirty="0" err="1" smtClean="0">
                <a:latin typeface="Cambria" pitchFamily="18" charset="0"/>
              </a:rPr>
              <a:t>buat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tabel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baru</a:t>
            </a:r>
            <a:r>
              <a:rPr lang="en-US" sz="2800" dirty="0" smtClean="0">
                <a:latin typeface="Cambria" pitchFamily="18" charset="0"/>
              </a:rPr>
              <a:t> EL yang </a:t>
            </a:r>
            <a:r>
              <a:rPr lang="en-US" sz="2800" dirty="0" err="1" smtClean="0">
                <a:latin typeface="Cambria" pitchFamily="18" charset="0"/>
              </a:rPr>
              <a:t>memasukkan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semua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atribut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sederhana</a:t>
            </a:r>
            <a:r>
              <a:rPr lang="id-ID" sz="2800" dirty="0" smtClean="0">
                <a:latin typeface="Cambria" pitchFamily="18" charset="0"/>
              </a:rPr>
              <a:t>nya</a:t>
            </a:r>
            <a:endParaRPr lang="en-US" sz="2800" dirty="0" smtClean="0">
              <a:latin typeface="Cambria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pada</a:t>
            </a:r>
            <a:r>
              <a:rPr lang="en-US" sz="2800" dirty="0" smtClean="0">
                <a:latin typeface="Cambria" pitchFamily="18" charset="0"/>
              </a:rPr>
              <a:t> EL </a:t>
            </a: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foreign key </a:t>
            </a:r>
            <a:r>
              <a:rPr lang="en-US" sz="2800" dirty="0" smtClean="0">
                <a:latin typeface="Cambria" pitchFamily="18" charset="0"/>
              </a:rPr>
              <a:t>yang </a:t>
            </a:r>
            <a:r>
              <a:rPr lang="en-US" sz="2800" dirty="0" err="1" smtClean="0">
                <a:latin typeface="Cambria" pitchFamily="18" charset="0"/>
              </a:rPr>
              <a:t>diambil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primary key EK 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1" i="1" dirty="0" smtClean="0">
                <a:solidFill>
                  <a:srgbClr val="0070C0"/>
                </a:solidFill>
                <a:latin typeface="Cambria" pitchFamily="18" charset="0"/>
              </a:rPr>
              <a:t>Primary key </a:t>
            </a:r>
            <a:r>
              <a:rPr lang="en-US" sz="2800" dirty="0" smtClean="0">
                <a:latin typeface="Cambria" pitchFamily="18" charset="0"/>
              </a:rPr>
              <a:t>yang </a:t>
            </a:r>
            <a:r>
              <a:rPr lang="en-US" sz="2800" dirty="0" err="1" smtClean="0">
                <a:latin typeface="Cambria" pitchFamily="18" charset="0"/>
              </a:rPr>
              <a:t>dibentuk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gabungan</a:t>
            </a:r>
            <a:r>
              <a:rPr lang="en-US" sz="2800" dirty="0" smtClean="0">
                <a:latin typeface="Cambria" pitchFamily="18" charset="0"/>
              </a:rPr>
              <a:t> primary key EK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partial key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EL (</a:t>
            </a:r>
            <a:r>
              <a:rPr lang="en-US" sz="2800" dirty="0" err="1" smtClean="0">
                <a:latin typeface="Cambria" pitchFamily="18" charset="0"/>
              </a:rPr>
              <a:t>jika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ada</a:t>
            </a:r>
            <a:r>
              <a:rPr lang="en-US" sz="2800" dirty="0" smtClean="0">
                <a:latin typeface="Cambria" pitchFamily="18" charset="0"/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2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323850" y="2252663"/>
          <a:ext cx="3527425" cy="2782887"/>
        </p:xfrm>
        <a:graphic>
          <a:graphicData uri="http://schemas.openxmlformats.org/presentationml/2006/ole">
            <p:oleObj spid="_x0000_s2050" name="Visio" r:id="rId3" imgW="2074469" imgH="1636471" progId="Visio.Drawing.11">
              <p:embed/>
            </p:oleObj>
          </a:graphicData>
        </a:graphic>
      </p:graphicFrame>
      <p:sp>
        <p:nvSpPr>
          <p:cNvPr id="2052" name="AutoShape 6"/>
          <p:cNvSpPr>
            <a:spLocks noChangeArrowheads="1"/>
          </p:cNvSpPr>
          <p:nvPr/>
        </p:nvSpPr>
        <p:spPr bwMode="auto">
          <a:xfrm>
            <a:off x="3924300" y="3500438"/>
            <a:ext cx="1371600" cy="3048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3924300" y="3213100"/>
            <a:ext cx="1071563" cy="2746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2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5940425" y="2636838"/>
            <a:ext cx="1944688" cy="1873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 </a:t>
            </a:r>
            <a:b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</a:b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TANGGUNGAN</a:t>
            </a:r>
          </a:p>
          <a:p>
            <a:pPr algn="ctr">
              <a:defRPr/>
            </a:pPr>
            <a: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Peg_NoKTP</a:t>
            </a:r>
          </a:p>
          <a:p>
            <a:pPr algn="ctr">
              <a:defRPr/>
            </a:pPr>
            <a:r>
              <a:rPr lang="en-US" sz="1600" b="1" u="sng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Nama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JenisKel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TglLahir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Hubungan</a:t>
            </a:r>
          </a:p>
        </p:txBody>
      </p:sp>
      <p:sp>
        <p:nvSpPr>
          <p:cNvPr id="2055" name="Oval 9"/>
          <p:cNvSpPr>
            <a:spLocks noChangeArrowheads="1"/>
          </p:cNvSpPr>
          <p:nvPr/>
        </p:nvSpPr>
        <p:spPr bwMode="auto">
          <a:xfrm>
            <a:off x="1547813" y="3789363"/>
            <a:ext cx="1368425" cy="71913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3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setiap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" pitchFamily="18" charset="0"/>
              </a:rPr>
              <a:t>relasi</a:t>
            </a:r>
            <a:r>
              <a:rPr lang="en-US" sz="2400" b="1" dirty="0" smtClean="0">
                <a:solidFill>
                  <a:srgbClr val="0070C0"/>
                </a:solidFill>
                <a:latin typeface="Cambria" pitchFamily="18" charset="0"/>
              </a:rPr>
              <a:t> 1:1 </a:t>
            </a:r>
            <a:r>
              <a:rPr lang="en-US" sz="2400" dirty="0" err="1" smtClean="0">
                <a:latin typeface="Cambria" pitchFamily="18" charset="0"/>
              </a:rPr>
              <a:t>antara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entitas</a:t>
            </a:r>
            <a:r>
              <a:rPr lang="en-US" sz="2400" dirty="0" smtClean="0">
                <a:latin typeface="Cambria" pitchFamily="18" charset="0"/>
              </a:rPr>
              <a:t> EK1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EK2: </a:t>
            </a:r>
          </a:p>
          <a:p>
            <a:pPr marL="347663" indent="-347663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latin typeface="Cambria" pitchFamily="18" charset="0"/>
              </a:rPr>
              <a:t>Jika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sama-sama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merupakan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partisipasi</a:t>
            </a:r>
            <a:r>
              <a:rPr lang="en-US" sz="2400" b="1" dirty="0" smtClean="0">
                <a:latin typeface="Cambria" pitchFamily="18" charset="0"/>
              </a:rPr>
              <a:t> total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pilih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satu</a:t>
            </a:r>
            <a:r>
              <a:rPr lang="en-US" sz="2400" dirty="0" smtClean="0">
                <a:latin typeface="Cambria" pitchFamily="18" charset="0"/>
              </a:rPr>
              <a:t>. </a:t>
            </a:r>
            <a:r>
              <a:rPr lang="en-US" sz="2400" dirty="0" err="1" smtClean="0">
                <a:latin typeface="Cambria" pitchFamily="18" charset="0"/>
              </a:rPr>
              <a:t>Tambahkan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semua</a:t>
            </a:r>
            <a:r>
              <a:rPr lang="en-US" sz="2400" dirty="0" smtClean="0">
                <a:latin typeface="Cambria" pitchFamily="18" charset="0"/>
              </a:rPr>
              <a:t> simple </a:t>
            </a:r>
            <a:r>
              <a:rPr lang="en-US" sz="2400" dirty="0" err="1" smtClean="0">
                <a:latin typeface="Cambria" pitchFamily="18" charset="0"/>
              </a:rPr>
              <a:t>attribut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entitas</a:t>
            </a:r>
            <a:r>
              <a:rPr lang="en-US" sz="2400" dirty="0" smtClean="0">
                <a:latin typeface="Cambria" pitchFamily="18" charset="0"/>
              </a:rPr>
              <a:t> yang lain</a:t>
            </a:r>
            <a:r>
              <a:rPr lang="id-ID" sz="2400" dirty="0" smtClean="0">
                <a:latin typeface="Cambria" pitchFamily="18" charset="0"/>
              </a:rPr>
              <a:t>.</a:t>
            </a:r>
            <a:endParaRPr lang="en-US" sz="2400" dirty="0" smtClean="0">
              <a:latin typeface="Cambria" pitchFamily="18" charset="0"/>
            </a:endParaRPr>
          </a:p>
          <a:p>
            <a:pPr marL="347663" indent="-347663">
              <a:lnSpc>
                <a:spcPct val="80000"/>
              </a:lnSpc>
              <a:defRPr/>
            </a:pPr>
            <a:r>
              <a:rPr lang="en-US" sz="2400" dirty="0" err="1" smtClean="0">
                <a:latin typeface="Cambria" pitchFamily="18" charset="0"/>
              </a:rPr>
              <a:t>Jika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sama-sama merupakan partisipasi parsial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pilih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satu</a:t>
            </a:r>
            <a:r>
              <a:rPr lang="en-US" sz="2400" dirty="0" smtClean="0">
                <a:latin typeface="Cambria" pitchFamily="18" charset="0"/>
              </a:rPr>
              <a:t>. </a:t>
            </a:r>
            <a:r>
              <a:rPr lang="en-US" sz="2400" dirty="0" err="1" smtClean="0">
                <a:latin typeface="Cambria" pitchFamily="18" charset="0"/>
              </a:rPr>
              <a:t>Tambahkan</a:t>
            </a:r>
            <a:r>
              <a:rPr lang="en-US" sz="2400" dirty="0" smtClean="0">
                <a:latin typeface="Cambria" pitchFamily="18" charset="0"/>
              </a:rPr>
              <a:t> foreign key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primary key </a:t>
            </a:r>
            <a:r>
              <a:rPr lang="en-US" sz="2400" dirty="0" err="1" smtClean="0">
                <a:latin typeface="Cambria" pitchFamily="18" charset="0"/>
              </a:rPr>
              <a:t>entitas</a:t>
            </a:r>
            <a:r>
              <a:rPr lang="en-US" sz="2400" dirty="0" smtClean="0">
                <a:latin typeface="Cambria" pitchFamily="18" charset="0"/>
              </a:rPr>
              <a:t> yang lain </a:t>
            </a:r>
          </a:p>
          <a:p>
            <a:pPr marL="347663" indent="-347663">
              <a:lnSpc>
                <a:spcPct val="80000"/>
              </a:lnSpc>
              <a:defRPr/>
            </a:pPr>
            <a:r>
              <a:rPr lang="en-US" sz="2400" dirty="0" err="1" smtClean="0">
                <a:latin typeface="Cambria" pitchFamily="18" charset="0"/>
              </a:rPr>
              <a:t>Jika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salah satu merupakan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partisipasi</a:t>
            </a:r>
            <a:r>
              <a:rPr lang="en-US" sz="2400" b="1" dirty="0" smtClean="0">
                <a:latin typeface="Cambria" pitchFamily="18" charset="0"/>
              </a:rPr>
              <a:t> total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pilih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berpartisipasi</a:t>
            </a:r>
            <a:r>
              <a:rPr lang="en-US" sz="2400" dirty="0" smtClean="0">
                <a:latin typeface="Cambria" pitchFamily="18" charset="0"/>
              </a:rPr>
              <a:t> total. </a:t>
            </a:r>
            <a:r>
              <a:rPr lang="en-US" sz="2400" dirty="0" err="1" smtClean="0">
                <a:latin typeface="Cambria" pitchFamily="18" charset="0"/>
              </a:rPr>
              <a:t>Tambahkan</a:t>
            </a:r>
            <a:r>
              <a:rPr lang="en-US" sz="2400" dirty="0" smtClean="0">
                <a:latin typeface="Cambria" pitchFamily="18" charset="0"/>
              </a:rPr>
              <a:t> foreign key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primary key </a:t>
            </a:r>
            <a:r>
              <a:rPr lang="en-US" sz="2400" dirty="0" err="1" smtClean="0">
                <a:latin typeface="Cambria" pitchFamily="18" charset="0"/>
              </a:rPr>
              <a:t>entitas</a:t>
            </a:r>
            <a:r>
              <a:rPr lang="en-US" sz="2400" dirty="0" smtClean="0">
                <a:latin typeface="Cambria" pitchFamily="18" charset="0"/>
              </a:rPr>
              <a:t> yang lain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>
              <a:latin typeface="Cambria" pitchFamily="18" charset="0"/>
            </a:endParaRPr>
          </a:p>
          <a:p>
            <a:pPr marL="347663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err="1" smtClean="0">
                <a:latin typeface="Cambria" pitchFamily="18" charset="0"/>
              </a:rPr>
              <a:t>Kemudian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tambahkan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semua</a:t>
            </a:r>
            <a:r>
              <a:rPr lang="en-US" sz="2400" dirty="0" smtClean="0">
                <a:latin typeface="Cambria" pitchFamily="18" charset="0"/>
              </a:rPr>
              <a:t> simple </a:t>
            </a:r>
            <a:r>
              <a:rPr lang="en-US" sz="2400" dirty="0" err="1" smtClean="0">
                <a:latin typeface="Cambria" pitchFamily="18" charset="0"/>
              </a:rPr>
              <a:t>atribut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relasi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tersebut</a:t>
            </a:r>
            <a:r>
              <a:rPr lang="en-US" sz="2400" dirty="0" smtClean="0">
                <a:latin typeface="Cambr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3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1123950" y="2205038"/>
          <a:ext cx="5597525" cy="763587"/>
        </p:xfrm>
        <a:graphic>
          <a:graphicData uri="http://schemas.openxmlformats.org/presentationml/2006/ole">
            <p:oleObj spid="_x0000_s3074" name="Visio" r:id="rId3" imgW="3131210" imgH="426720" progId="Visio.Drawing.11">
              <p:embed/>
            </p:oleObj>
          </a:graphicData>
        </a:graphic>
      </p:graphicFrame>
      <p:sp>
        <p:nvSpPr>
          <p:cNvPr id="3076" name="AutoShape 6"/>
          <p:cNvSpPr>
            <a:spLocks noChangeArrowheads="1"/>
          </p:cNvSpPr>
          <p:nvPr/>
        </p:nvSpPr>
        <p:spPr bwMode="auto">
          <a:xfrm>
            <a:off x="2124075" y="4003675"/>
            <a:ext cx="1371600" cy="477838"/>
          </a:xfrm>
          <a:prstGeom prst="rightArrow">
            <a:avLst>
              <a:gd name="adj1" fmla="val 50000"/>
              <a:gd name="adj2" fmla="val 7176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124075" y="3716338"/>
            <a:ext cx="1223963" cy="2746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1-3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500563" y="3429000"/>
            <a:ext cx="2016125" cy="1751013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 </a:t>
            </a:r>
            <a:b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</a:b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DEPARTEMEN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…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…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/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Peg_NoKTPKepala</a:t>
            </a:r>
          </a:p>
        </p:txBody>
      </p:sp>
      <p:sp>
        <p:nvSpPr>
          <p:cNvPr id="3079" name="AutoShape 9"/>
          <p:cNvSpPr>
            <a:spLocks/>
          </p:cNvSpPr>
          <p:nvPr/>
        </p:nvSpPr>
        <p:spPr bwMode="auto">
          <a:xfrm>
            <a:off x="4500563" y="4221163"/>
            <a:ext cx="2016125" cy="457200"/>
          </a:xfrm>
          <a:prstGeom prst="callout3">
            <a:avLst>
              <a:gd name="adj1" fmla="val 25000"/>
              <a:gd name="adj2" fmla="val 103778"/>
              <a:gd name="adj3" fmla="val 25000"/>
              <a:gd name="adj4" fmla="val 135042"/>
              <a:gd name="adj5" fmla="val 222917"/>
              <a:gd name="adj6" fmla="val 135042"/>
              <a:gd name="adj7" fmla="val 328472"/>
              <a:gd name="adj8" fmla="val 60472"/>
            </a:avLst>
          </a:prstGeom>
          <a:solidFill>
            <a:schemeClr val="accent1">
              <a:alpha val="70195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id-ID">
              <a:cs typeface="Arial" charset="0"/>
            </a:endParaRPr>
          </a:p>
        </p:txBody>
      </p: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4067175" y="5783263"/>
            <a:ext cx="3505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Kolom-kolom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telah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dibentuk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b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</a:b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pada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langkah-langkah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sebelumnya</a:t>
            </a:r>
            <a:endParaRPr lang="en-US" sz="1600" dirty="0">
              <a:solidFill>
                <a:srgbClr val="000000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3081" name="Oval 11"/>
          <p:cNvSpPr>
            <a:spLocks noChangeArrowheads="1"/>
          </p:cNvSpPr>
          <p:nvPr/>
        </p:nvSpPr>
        <p:spPr bwMode="auto">
          <a:xfrm>
            <a:off x="3924300" y="2349500"/>
            <a:ext cx="1152525" cy="6477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4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setiap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relasi</a:t>
            </a:r>
            <a:r>
              <a:rPr lang="en-US" sz="2800" dirty="0" smtClean="0">
                <a:latin typeface="Cambria" pitchFamily="18" charset="0"/>
              </a:rPr>
              <a:t> 1:N </a:t>
            </a:r>
            <a:r>
              <a:rPr lang="en-US" sz="2800" dirty="0" err="1" smtClean="0">
                <a:latin typeface="Cambria" pitchFamily="18" charset="0"/>
              </a:rPr>
              <a:t>antara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EK1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EK2, </a:t>
            </a:r>
            <a:r>
              <a:rPr lang="en-US" sz="2800" dirty="0" err="1" smtClean="0">
                <a:latin typeface="Cambria" pitchFamily="18" charset="0"/>
              </a:rPr>
              <a:t>pilih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memiliki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derajat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maksimum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relasi</a:t>
            </a:r>
            <a:r>
              <a:rPr lang="en-US" sz="2800" dirty="0" smtClean="0">
                <a:latin typeface="Cambria" pitchFamily="18" charset="0"/>
              </a:rPr>
              <a:t>=</a:t>
            </a:r>
            <a:r>
              <a:rPr lang="id-ID" sz="2800" dirty="0" smtClean="0">
                <a:latin typeface="Cambria" pitchFamily="18" charset="0"/>
              </a:rPr>
              <a:t>N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sz="2800" dirty="0" err="1" smtClean="0">
                <a:latin typeface="Cambria" pitchFamily="18" charset="0"/>
              </a:rPr>
              <a:t>Tambahkan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sebuah</a:t>
            </a:r>
            <a:r>
              <a:rPr lang="en-US" sz="2800" dirty="0" smtClean="0">
                <a:latin typeface="Cambria" pitchFamily="18" charset="0"/>
              </a:rPr>
              <a:t> foreign key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primary key </a:t>
            </a:r>
            <a:r>
              <a:rPr lang="en-US" sz="2800" dirty="0" err="1" smtClean="0">
                <a:latin typeface="Cambria" pitchFamily="18" charset="0"/>
              </a:rPr>
              <a:t>entitas</a:t>
            </a:r>
            <a:r>
              <a:rPr lang="en-US" sz="2800" dirty="0" smtClean="0">
                <a:latin typeface="Cambria" pitchFamily="18" charset="0"/>
              </a:rPr>
              <a:t> lain yang </a:t>
            </a:r>
            <a:r>
              <a:rPr lang="en-US" sz="2800" dirty="0" err="1" smtClean="0">
                <a:latin typeface="Cambria" pitchFamily="18" charset="0"/>
              </a:rPr>
              <a:t>memiliki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derajat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maksimum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relasi</a:t>
            </a:r>
            <a:r>
              <a:rPr lang="en-US" sz="2800" dirty="0" smtClean="0">
                <a:latin typeface="Cambria" pitchFamily="18" charset="0"/>
              </a:rPr>
              <a:t> = </a:t>
            </a:r>
            <a:r>
              <a:rPr lang="id-ID" sz="2800" dirty="0" smtClean="0">
                <a:latin typeface="Cambria" pitchFamily="18" charset="0"/>
              </a:rPr>
              <a:t>1</a:t>
            </a:r>
            <a:r>
              <a:rPr lang="en-US" sz="2800" dirty="0" smtClean="0">
                <a:latin typeface="Cambr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ALGORITMA 4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1979613" y="2152650"/>
          <a:ext cx="4679950" cy="1184275"/>
        </p:xfrm>
        <a:graphic>
          <a:graphicData uri="http://schemas.openxmlformats.org/presentationml/2006/ole">
            <p:oleObj spid="_x0000_s4098" name="VISIO" r:id="rId3" imgW="3212280" imgH="812160" progId="Visio.Drawing.11">
              <p:embed/>
            </p:oleObj>
          </a:graphicData>
        </a:graphic>
      </p:graphicFrame>
      <p:sp>
        <p:nvSpPr>
          <p:cNvPr id="4100" name="AutoShape 6"/>
          <p:cNvSpPr>
            <a:spLocks noChangeArrowheads="1"/>
          </p:cNvSpPr>
          <p:nvPr/>
        </p:nvSpPr>
        <p:spPr bwMode="auto">
          <a:xfrm>
            <a:off x="1619250" y="4579938"/>
            <a:ext cx="1371600" cy="4572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1619250" y="4221163"/>
            <a:ext cx="1000125" cy="2746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cs typeface="Arial" charset="0"/>
              </a:rPr>
              <a:t>Langkah 4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3635375" y="3860800"/>
            <a:ext cx="2305050" cy="1720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  <a:cs typeface="Arial" charset="0"/>
              </a:rPr>
              <a:t>Tabel  PEGAWAI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…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…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/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Dep_NomorBekerja</a:t>
            </a:r>
            <a:b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Century Gothic" pitchFamily="34" charset="0"/>
                <a:cs typeface="Arial" charset="0"/>
              </a:rPr>
              <a:t>Dep_NamaBekerja</a:t>
            </a:r>
          </a:p>
        </p:txBody>
      </p:sp>
      <p:sp>
        <p:nvSpPr>
          <p:cNvPr id="4103" name="AutoShape 9"/>
          <p:cNvSpPr>
            <a:spLocks/>
          </p:cNvSpPr>
          <p:nvPr/>
        </p:nvSpPr>
        <p:spPr bwMode="auto">
          <a:xfrm>
            <a:off x="3635375" y="4437063"/>
            <a:ext cx="2359025" cy="457200"/>
          </a:xfrm>
          <a:prstGeom prst="callout3">
            <a:avLst>
              <a:gd name="adj1" fmla="val 25000"/>
              <a:gd name="adj2" fmla="val 103231"/>
              <a:gd name="adj3" fmla="val 25000"/>
              <a:gd name="adj4" fmla="val 116083"/>
              <a:gd name="adj5" fmla="val 218403"/>
              <a:gd name="adj6" fmla="val 116083"/>
              <a:gd name="adj7" fmla="val 322222"/>
              <a:gd name="adj8" fmla="val 45694"/>
            </a:avLst>
          </a:prstGeom>
          <a:solidFill>
            <a:schemeClr val="accent1">
              <a:alpha val="70195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id-ID">
              <a:cs typeface="Arial" charset="0"/>
            </a:endParaRP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3276600" y="5927725"/>
            <a:ext cx="34385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Kolom-kolom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telah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dibentuk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b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</a:b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pada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langkah-langkah</a:t>
            </a:r>
            <a:r>
              <a:rPr lang="en-US" sz="1600" dirty="0">
                <a:solidFill>
                  <a:srgbClr val="000000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mbria" pitchFamily="18" charset="0"/>
                <a:cs typeface="Arial" charset="0"/>
              </a:rPr>
              <a:t>sebelumnya</a:t>
            </a:r>
            <a:endParaRPr lang="en-US" sz="1600" dirty="0">
              <a:solidFill>
                <a:srgbClr val="000000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4105" name="Oval 11"/>
          <p:cNvSpPr>
            <a:spLocks noChangeArrowheads="1"/>
          </p:cNvSpPr>
          <p:nvPr/>
        </p:nvSpPr>
        <p:spPr bwMode="auto">
          <a:xfrm>
            <a:off x="3779838" y="2420938"/>
            <a:ext cx="1079500" cy="792162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4106" name="Line 12"/>
          <p:cNvSpPr>
            <a:spLocks noChangeShapeType="1"/>
          </p:cNvSpPr>
          <p:nvPr/>
        </p:nvSpPr>
        <p:spPr bwMode="auto">
          <a:xfrm flipH="1">
            <a:off x="4356100" y="2420938"/>
            <a:ext cx="936625" cy="30241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107" name="Line 13"/>
          <p:cNvSpPr>
            <a:spLocks noChangeShapeType="1"/>
          </p:cNvSpPr>
          <p:nvPr/>
        </p:nvSpPr>
        <p:spPr bwMode="auto">
          <a:xfrm flipH="1">
            <a:off x="5435600" y="2420938"/>
            <a:ext cx="792163" cy="27368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1105</TotalTime>
  <Words>686</Words>
  <Application>Microsoft Office PowerPoint</Application>
  <PresentationFormat>On-screen Show (4:3)</PresentationFormat>
  <Paragraphs>150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Equity</vt:lpstr>
      <vt:lpstr>VISIO</vt:lpstr>
      <vt:lpstr>Visio</vt:lpstr>
      <vt:lpstr>Mapping ERD ke Tabel  </vt:lpstr>
      <vt:lpstr>ALGORITMA 1</vt:lpstr>
      <vt:lpstr>CONTOH ALGORITMA 1</vt:lpstr>
      <vt:lpstr>ALGORITMA 2</vt:lpstr>
      <vt:lpstr>CONTOH ALGORITMA 2</vt:lpstr>
      <vt:lpstr>ALGORITMA 3</vt:lpstr>
      <vt:lpstr>CONTOH ALGORITMA 3</vt:lpstr>
      <vt:lpstr>ALGORITMA 4</vt:lpstr>
      <vt:lpstr>CONTOH ALGORITMA 4</vt:lpstr>
      <vt:lpstr>ALGORITMA 5</vt:lpstr>
      <vt:lpstr>CONTOH ALGORITMA 5</vt:lpstr>
      <vt:lpstr>ALGORITMA 6</vt:lpstr>
      <vt:lpstr>CONTOH ALGORTIMA 6</vt:lpstr>
      <vt:lpstr>ERD Perusahaan</vt:lpstr>
      <vt:lpstr>CONTOH BERDASARKAN ERD</vt:lpstr>
      <vt:lpstr>CONTOH</vt:lpstr>
      <vt:lpstr>CONTOH</vt:lpstr>
      <vt:lpstr>CONTOH </vt:lpstr>
      <vt:lpstr>CONTOH </vt:lpstr>
    </vt:vector>
  </TitlesOfParts>
  <Company>ITS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dari ERD ke Tabel</dc:title>
  <dc:creator>Yuanita D Vischa</dc:creator>
  <cp:lastModifiedBy>WIWIK</cp:lastModifiedBy>
  <cp:revision>91</cp:revision>
  <dcterms:created xsi:type="dcterms:W3CDTF">2005-11-21T06:58:24Z</dcterms:created>
  <dcterms:modified xsi:type="dcterms:W3CDTF">2015-03-14T06:57:36Z</dcterms:modified>
</cp:coreProperties>
</file>