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sldIdLst>
    <p:sldId id="256" r:id="rId4"/>
    <p:sldId id="261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6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42" y="714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3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67544" y="4844068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2643758"/>
            <a:ext cx="4032448" cy="1512169"/>
          </a:xfrm>
        </p:spPr>
        <p:txBody>
          <a:bodyPr/>
          <a:lstStyle/>
          <a:p>
            <a:pPr lvl="0"/>
            <a:r>
              <a:rPr lang="en-US" altLang="ko-KR" dirty="0" err="1" smtClean="0">
                <a:ea typeface="맑은 고딕" pitchFamily="50" charset="-127"/>
              </a:rPr>
              <a:t>Penjadwalan</a:t>
            </a:r>
            <a:r>
              <a:rPr lang="en-US" altLang="ko-KR" dirty="0" smtClean="0">
                <a:ea typeface="맑은 고딕" pitchFamily="50" charset="-127"/>
              </a:rPr>
              <a:t> Proses </a:t>
            </a:r>
            <a:r>
              <a:rPr lang="en-US" altLang="ko-KR" dirty="0" err="1" smtClean="0">
                <a:ea typeface="맑은 고딕" pitchFamily="50" charset="-127"/>
              </a:rPr>
              <a:t>Sistem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en-US" altLang="ko-KR" dirty="0" err="1" smtClean="0">
                <a:ea typeface="맑은 고딕" pitchFamily="50" charset="-127"/>
              </a:rPr>
              <a:t>Operasi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ko-KR" dirty="0"/>
          </a:p>
        </p:txBody>
      </p:sp>
      <p:pic>
        <p:nvPicPr>
          <p:cNvPr id="7" name="Picture 4" descr="Kemdikbudristek – LLDIKTI WIlayah III">
            <a:extLst>
              <a:ext uri="{FF2B5EF4-FFF2-40B4-BE49-F238E27FC236}">
                <a16:creationId xmlns:a16="http://schemas.microsoft.com/office/drawing/2014/main" id="{0EBC7FF6-177F-E5E9-61B8-74397D208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947426" cy="94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erdeka Belajar Kampus Merdeka - Departemen Kimia ITS">
            <a:extLst>
              <a:ext uri="{FF2B5EF4-FFF2-40B4-BE49-F238E27FC236}">
                <a16:creationId xmlns:a16="http://schemas.microsoft.com/office/drawing/2014/main" id="{C6CC7DAA-A85C-FF2D-D35C-6749BABA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4445"/>
            <a:ext cx="1584176" cy="857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tas Metamedia | Padang">
            <a:extLst>
              <a:ext uri="{FF2B5EF4-FFF2-40B4-BE49-F238E27FC236}">
                <a16:creationId xmlns:a16="http://schemas.microsoft.com/office/drawing/2014/main" id="{AC06070F-382A-30D3-D295-D54980A4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867894"/>
            <a:ext cx="1309835" cy="1309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6962" y="2283718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3600" dirty="0">
                <a:latin typeface="+mj-lt"/>
              </a:rPr>
              <a:t>Thank you</a:t>
            </a:r>
            <a:endParaRPr lang="ko-KR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Pembahasan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1840" y="13863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9778" y="227758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27717" y="316882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5656" y="4060065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51920" y="1561720"/>
            <a:ext cx="51125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Pengertian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39" y="151555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9776" y="240679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713" y="329803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0" y="41892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9858" y="2464660"/>
            <a:ext cx="46085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Kriteria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Tipe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6818" y="3342839"/>
            <a:ext cx="53735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Strategi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5732" y="4258780"/>
            <a:ext cx="53735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Algoritma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implementasi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5148064" y="1491630"/>
            <a:ext cx="3600400" cy="1944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Pengertian</a:t>
            </a:r>
            <a:r>
              <a:rPr lang="en-US" altLang="ko-K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altLang="ko-K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Tujuan</a:t>
            </a:r>
            <a:r>
              <a:rPr lang="en-US" altLang="ko-K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Penjadwalan</a:t>
            </a:r>
            <a:endParaRPr lang="ko-KR" altLang="en-US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33051"/>
            <a:ext cx="4320480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b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cs typeface="Arial" pitchFamily="34" charset="0"/>
              </a:rPr>
              <a:t>Penjadwalan</a:t>
            </a:r>
            <a:r>
              <a:rPr lang="en-US" altLang="ko-KR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cs typeface="Arial" pitchFamily="34" charset="0"/>
              </a:rPr>
              <a:t> Proses</a:t>
            </a:r>
            <a:r>
              <a:rPr lang="en-US" altLang="ko-KR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cs typeface="Arial" pitchFamily="34" charset="0"/>
              </a:rPr>
              <a:t> system </a:t>
            </a:r>
            <a:r>
              <a:rPr lang="en-US" altLang="ko-KR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cs typeface="Arial" pitchFamily="34" charset="0"/>
              </a:rPr>
              <a:t>operasi</a:t>
            </a:r>
            <a:r>
              <a:rPr lang="en-US" altLang="ko-KR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: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kumpulan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kebijaksanaan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mekanisme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system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operasi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yang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berkenaan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urutan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kerja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system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komputer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algn="just"/>
            <a:endParaRPr lang="en-US" altLang="ko-KR" dirty="0" smtClean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Sebuah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mekanisme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dimana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system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operasi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mengelola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mengalokasikan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sumber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daya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komputasi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(CPU)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kepada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berbagai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tugas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berjalan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sehingga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system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menangani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tugas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bersamaan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4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 smtClean="0"/>
              <a:t>Tujuan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Penjadwalan</a:t>
            </a:r>
            <a:r>
              <a:rPr lang="en-US" altLang="ko-KR" dirty="0" smtClean="0"/>
              <a:t> Proses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1963433"/>
            <a:ext cx="1512168" cy="1512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hord 14"/>
          <p:cNvSpPr/>
          <p:nvPr/>
        </p:nvSpPr>
        <p:spPr>
          <a:xfrm>
            <a:off x="1288829" y="2256586"/>
            <a:ext cx="733693" cy="92586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48" y="3547609"/>
            <a:ext cx="239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Tujuan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Penjadwalan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1714990"/>
            <a:ext cx="434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Meminimalkan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tunggu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9102" y="4227760"/>
            <a:ext cx="485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Memaksimalkan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pemanfaatan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sumberdaya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75856" y="1559698"/>
            <a:ext cx="693246" cy="7169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ie 24"/>
          <p:cNvSpPr/>
          <p:nvPr/>
        </p:nvSpPr>
        <p:spPr>
          <a:xfrm>
            <a:off x="3419872" y="1707654"/>
            <a:ext cx="415128" cy="41430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75856" y="2355726"/>
            <a:ext cx="693246" cy="7136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2700000">
            <a:off x="3514281" y="2418347"/>
            <a:ext cx="152974" cy="613293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75856" y="4011910"/>
            <a:ext cx="696125" cy="756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3419962" y="4133482"/>
            <a:ext cx="405034" cy="42046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3905" y="3320528"/>
            <a:ext cx="4028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75856" y="3147814"/>
            <a:ext cx="696125" cy="7298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/>
          <p:cNvSpPr/>
          <p:nvPr/>
        </p:nvSpPr>
        <p:spPr>
          <a:xfrm rot="2700000">
            <a:off x="6510029" y="4075710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3412247" y="3291830"/>
            <a:ext cx="445421" cy="4491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19734" y="2405442"/>
            <a:ext cx="432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Memastikan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responsifitas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system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permintaan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1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06688" y="1611263"/>
            <a:ext cx="2930624" cy="2930624"/>
            <a:chOff x="3106688" y="1611263"/>
            <a:chExt cx="2930624" cy="2930624"/>
          </a:xfrm>
        </p:grpSpPr>
        <p:sp>
          <p:nvSpPr>
            <p:cNvPr id="4" name="Block Arc 3"/>
            <p:cNvSpPr/>
            <p:nvPr/>
          </p:nvSpPr>
          <p:spPr>
            <a:xfrm>
              <a:off x="3106688" y="1611263"/>
              <a:ext cx="2930624" cy="2930624"/>
            </a:xfrm>
            <a:prstGeom prst="blockArc">
              <a:avLst>
                <a:gd name="adj1" fmla="val 7959705"/>
                <a:gd name="adj2" fmla="val 2586138"/>
                <a:gd name="adj3" fmla="val 652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3830327">
              <a:off x="5230269" y="3931869"/>
              <a:ext cx="396900" cy="34215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7998" y="227975"/>
            <a:ext cx="7200800" cy="576064"/>
          </a:xfrm>
        </p:spPr>
        <p:txBody>
          <a:bodyPr/>
          <a:lstStyle/>
          <a:p>
            <a:r>
              <a:rPr lang="en-US" altLang="ko-KR" dirty="0" err="1" smtClean="0"/>
              <a:t>Kriteria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Penjadwalan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3211054" y="1969415"/>
            <a:ext cx="537366" cy="537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303317" y="1424923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402786" y="2034384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609372" y="3076575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Freeform 15"/>
          <p:cNvSpPr/>
          <p:nvPr/>
        </p:nvSpPr>
        <p:spPr>
          <a:xfrm>
            <a:off x="4203690" y="3974690"/>
            <a:ext cx="708957" cy="6493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3291312" y="1068004"/>
            <a:ext cx="25922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chemeClr val="accent4"/>
                </a:solidFill>
                <a:cs typeface="Arial" pitchFamily="34" charset="0"/>
              </a:rPr>
              <a:t>Adil</a:t>
            </a:r>
            <a:r>
              <a:rPr lang="en-US" altLang="ko-KR" sz="1600" b="1" dirty="0" smtClean="0">
                <a:solidFill>
                  <a:schemeClr val="accent4"/>
                </a:solidFill>
                <a:cs typeface="Arial" pitchFamily="34" charset="0"/>
              </a:rPr>
              <a:t> (Fairness)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27" y="2047204"/>
            <a:ext cx="259228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 err="1" smtClean="0">
                <a:solidFill>
                  <a:schemeClr val="accent5"/>
                </a:solidFill>
                <a:cs typeface="Arial" pitchFamily="34" charset="0"/>
              </a:rPr>
              <a:t>Efisiensi</a:t>
            </a:r>
            <a:r>
              <a:rPr lang="en-US" altLang="ko-KR" sz="1600" b="1" dirty="0" smtClean="0">
                <a:solidFill>
                  <a:schemeClr val="accent5"/>
                </a:solidFill>
                <a:cs typeface="Arial" pitchFamily="34" charset="0"/>
              </a:rPr>
              <a:t> (</a:t>
            </a:r>
            <a:r>
              <a:rPr lang="en-US" altLang="ko-KR" sz="1600" b="1" dirty="0" err="1" smtClean="0">
                <a:solidFill>
                  <a:schemeClr val="accent5"/>
                </a:solidFill>
                <a:cs typeface="Arial" pitchFamily="34" charset="0"/>
              </a:rPr>
              <a:t>Eficiency</a:t>
            </a:r>
            <a:r>
              <a:rPr lang="en-US" altLang="ko-KR" sz="1600" b="1" dirty="0" smtClean="0">
                <a:solidFill>
                  <a:schemeClr val="accent5"/>
                </a:solidFill>
                <a:cs typeface="Arial" pitchFamily="34" charset="0"/>
              </a:rPr>
              <a:t>)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69809" y="2613505"/>
            <a:ext cx="239105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Kriteria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991700" y="3084493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237955" y="3100933"/>
            <a:ext cx="25922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b="1" dirty="0" err="1" smtClean="0">
                <a:solidFill>
                  <a:schemeClr val="accent4"/>
                </a:solidFill>
                <a:cs typeface="Arial" pitchFamily="34" charset="0"/>
              </a:rPr>
              <a:t>Waktu</a:t>
            </a:r>
            <a:r>
              <a:rPr lang="en-US" altLang="ko-KR" sz="1600" b="1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4"/>
                </a:solidFill>
                <a:cs typeface="Arial" pitchFamily="34" charset="0"/>
              </a:rPr>
              <a:t>Tanggap</a:t>
            </a:r>
            <a:r>
              <a:rPr lang="en-US" altLang="ko-KR" sz="1600" b="1" dirty="0" smtClean="0">
                <a:solidFill>
                  <a:schemeClr val="accent4"/>
                </a:solidFill>
                <a:cs typeface="Arial" pitchFamily="34" charset="0"/>
              </a:rPr>
              <a:t> (Response Time) 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3557" y="1988642"/>
            <a:ext cx="25922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 smtClean="0">
                <a:solidFill>
                  <a:schemeClr val="accent5"/>
                </a:solidFill>
                <a:cs typeface="Arial" pitchFamily="34" charset="0"/>
              </a:rPr>
              <a:t>Waktu</a:t>
            </a:r>
            <a:r>
              <a:rPr lang="en-US" altLang="ko-KR" sz="16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accent5"/>
                </a:solidFill>
                <a:cs typeface="Arial" pitchFamily="34" charset="0"/>
              </a:rPr>
              <a:t>Eksekusi</a:t>
            </a:r>
            <a:r>
              <a:rPr lang="en-US" altLang="ko-KR" sz="1600" b="1" dirty="0" smtClean="0">
                <a:solidFill>
                  <a:schemeClr val="accent5"/>
                </a:solidFill>
                <a:cs typeface="Arial" pitchFamily="34" charset="0"/>
              </a:rPr>
              <a:t> Total (Turn </a:t>
            </a:r>
            <a:r>
              <a:rPr lang="en-US" altLang="ko-KR" sz="1600" b="1" dirty="0" err="1" smtClean="0">
                <a:solidFill>
                  <a:schemeClr val="accent5"/>
                </a:solidFill>
                <a:cs typeface="Arial" pitchFamily="34" charset="0"/>
              </a:rPr>
              <a:t>Arround</a:t>
            </a:r>
            <a:r>
              <a:rPr lang="en-US" altLang="ko-KR" sz="1600" b="1" dirty="0" smtClean="0">
                <a:solidFill>
                  <a:schemeClr val="accent5"/>
                </a:solidFill>
                <a:cs typeface="Arial" pitchFamily="34" charset="0"/>
              </a:rPr>
              <a:t> Time)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0432" y="3160194"/>
            <a:ext cx="25200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 smtClean="0">
                <a:solidFill>
                  <a:schemeClr val="accent4"/>
                </a:solidFill>
                <a:cs typeface="Arial" pitchFamily="34" charset="0"/>
              </a:rPr>
              <a:t>Thorughput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4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8692" y="232920"/>
            <a:ext cx="7200800" cy="576064"/>
          </a:xfrm>
        </p:spPr>
        <p:txBody>
          <a:bodyPr/>
          <a:lstStyle/>
          <a:p>
            <a:r>
              <a:rPr lang="en-US" altLang="ko-KR" dirty="0" err="1" smtClean="0"/>
              <a:t>Tipe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Penjadwalan</a:t>
            </a:r>
            <a:endParaRPr lang="ko-KR" altLang="en-US" dirty="0"/>
          </a:p>
        </p:txBody>
      </p:sp>
      <p:sp>
        <p:nvSpPr>
          <p:cNvPr id="5" name="Oval 4"/>
          <p:cNvSpPr/>
          <p:nvPr/>
        </p:nvSpPr>
        <p:spPr>
          <a:xfrm>
            <a:off x="969103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98485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90773" y="2159150"/>
            <a:ext cx="931286" cy="93128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654" y="1476643"/>
            <a:ext cx="16561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Jangka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Pendek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9044" y="1461598"/>
            <a:ext cx="16561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Jangka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Menengah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4683" y="1461598"/>
            <a:ext cx="16561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Jangka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Panjang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654" y="3191413"/>
            <a:ext cx="169984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Menjadwalkan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alokasi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pemroses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diantara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proses-proses ready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memori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utama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3191412"/>
            <a:ext cx="201622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Menangani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swapping,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yaitu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aktivitas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pemindahan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tertunda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memori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utama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memori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sekunder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645" y="3227142"/>
            <a:ext cx="169984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Bekerja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antrian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Batch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memilih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batch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berikutnya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dieksekusi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9203" y="2444793"/>
            <a:ext cx="1719282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28"/>
          <p:cNvSpPr/>
          <p:nvPr/>
        </p:nvSpPr>
        <p:spPr>
          <a:xfrm>
            <a:off x="4508585" y="2444793"/>
            <a:ext cx="1682187" cy="360000"/>
          </a:xfrm>
          <a:custGeom>
            <a:avLst/>
            <a:gdLst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  <a:gd name="connsiteX0" fmla="*/ 0 w 1188000"/>
              <a:gd name="connsiteY0" fmla="*/ 0 h 360000"/>
              <a:gd name="connsiteX1" fmla="*/ 1188000 w 1188000"/>
              <a:gd name="connsiteY1" fmla="*/ 0 h 360000"/>
              <a:gd name="connsiteX2" fmla="*/ 1188000 w 1188000"/>
              <a:gd name="connsiteY2" fmla="*/ 360000 h 360000"/>
              <a:gd name="connsiteX3" fmla="*/ 0 w 1188000"/>
              <a:gd name="connsiteY3" fmla="*/ 360000 h 360000"/>
              <a:gd name="connsiteX4" fmla="*/ 0 w 1188000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360000">
                <a:moveTo>
                  <a:pt x="0" y="0"/>
                </a:moveTo>
                <a:cubicBezTo>
                  <a:pt x="568995" y="98854"/>
                  <a:pt x="608413" y="81203"/>
                  <a:pt x="1188000" y="0"/>
                </a:cubicBezTo>
                <a:lnTo>
                  <a:pt x="1188000" y="360000"/>
                </a:lnTo>
                <a:cubicBezTo>
                  <a:pt x="608414" y="268206"/>
                  <a:pt x="576056" y="268206"/>
                  <a:pt x="0" y="3600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6063" y="2159150"/>
            <a:ext cx="1187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63615" y="2167106"/>
            <a:ext cx="1187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49254" y="2152476"/>
            <a:ext cx="1187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91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214509"/>
            <a:ext cx="7200800" cy="576064"/>
          </a:xfrm>
        </p:spPr>
        <p:txBody>
          <a:bodyPr/>
          <a:lstStyle/>
          <a:p>
            <a:r>
              <a:rPr lang="en-US" altLang="ko-KR" dirty="0" err="1" smtClean="0"/>
              <a:t>Strategi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Penjadwalan</a:t>
            </a:r>
            <a:endParaRPr lang="ko-KR" altLang="en-US" dirty="0"/>
          </a:p>
        </p:txBody>
      </p:sp>
      <p:sp>
        <p:nvSpPr>
          <p:cNvPr id="4" name="Block Arc 3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5453715"/>
              <a:gd name="adj3" fmla="val 116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4022"/>
              <a:gd name="adj3" fmla="val 114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-1570625" y="1492653"/>
            <a:ext cx="3167844" cy="3167844"/>
          </a:xfrm>
          <a:prstGeom prst="blockArc">
            <a:avLst>
              <a:gd name="adj1" fmla="val 16173961"/>
              <a:gd name="adj2" fmla="val 19690711"/>
              <a:gd name="adj3" fmla="val 1157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96234" y="1540280"/>
            <a:ext cx="4884078" cy="1481408"/>
            <a:chOff x="803640" y="3429337"/>
            <a:chExt cx="2059657" cy="630076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61977"/>
              <a:ext cx="2059657" cy="497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penjadwalan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dimana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system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operasi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kemampuan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membatalkan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“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memaksa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keluar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“ proses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sedang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berjalan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CPU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memberikan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CPU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proses lain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memiliki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prioritas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tinggi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429337"/>
              <a:ext cx="2059657" cy="143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Penjadwalan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Preempative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691680" y="1920988"/>
            <a:ext cx="727596" cy="7227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43364" y="3429640"/>
            <a:ext cx="4836948" cy="1163196"/>
            <a:chOff x="803640" y="3332058"/>
            <a:chExt cx="2064956" cy="827250"/>
          </a:xfrm>
        </p:grpSpPr>
        <p:sp>
          <p:nvSpPr>
            <p:cNvPr id="17" name="TextBox 16"/>
            <p:cNvSpPr txBox="1"/>
            <p:nvPr/>
          </p:nvSpPr>
          <p:spPr>
            <a:xfrm>
              <a:off x="808939" y="3633980"/>
              <a:ext cx="2059657" cy="525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penjadwalan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dimana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proses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diberikan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CPU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dipaksa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keluar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dihentikan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sebelum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jatah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waktunya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selesai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32058"/>
              <a:ext cx="205965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Penjadwalan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non-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preempative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1691680" y="3650526"/>
            <a:ext cx="727596" cy="72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36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226917"/>
            <a:ext cx="7200800" cy="576064"/>
          </a:xfrm>
        </p:spPr>
        <p:txBody>
          <a:bodyPr/>
          <a:lstStyle/>
          <a:p>
            <a:r>
              <a:rPr lang="en-US" altLang="ko-KR" dirty="0" err="1" smtClean="0"/>
              <a:t>Algoritma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Penjadwalan</a:t>
            </a:r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8716" y="1155090"/>
            <a:ext cx="2987180" cy="3072844"/>
            <a:chOff x="539552" y="1375207"/>
            <a:chExt cx="3240360" cy="3333284"/>
          </a:xfrm>
        </p:grpSpPr>
        <p:sp>
          <p:nvSpPr>
            <p:cNvPr id="4" name="Right Arrow 3"/>
            <p:cNvSpPr/>
            <p:nvPr/>
          </p:nvSpPr>
          <p:spPr>
            <a:xfrm>
              <a:off x="1051559" y="4481585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67744" y="1375207"/>
              <a:ext cx="1008112" cy="1008114"/>
            </a:xfrm>
            <a:prstGeom prst="ellipse">
              <a:avLst/>
            </a:prstGeom>
            <a:solidFill>
              <a:schemeClr val="accent3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91680" y="2110092"/>
              <a:ext cx="1008112" cy="1008114"/>
            </a:xfrm>
            <a:prstGeom prst="ellipse">
              <a:avLst/>
            </a:prstGeom>
            <a:solidFill>
              <a:schemeClr val="accent1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15616" y="2844977"/>
              <a:ext cx="1008112" cy="1008114"/>
            </a:xfrm>
            <a:prstGeom prst="ellipse">
              <a:avLst/>
            </a:prstGeom>
            <a:solidFill>
              <a:schemeClr val="accent3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39552" y="3579862"/>
              <a:ext cx="1008112" cy="1008114"/>
            </a:xfrm>
            <a:prstGeom prst="ellipse">
              <a:avLst/>
            </a:prstGeom>
            <a:solidFill>
              <a:schemeClr val="accent1"/>
            </a:solidFill>
            <a:ln w="1270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627623" y="374533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203687" y="300908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779751" y="2272836"/>
              <a:ext cx="1000161" cy="226906"/>
            </a:xfrm>
            <a:prstGeom prst="rightArrow">
              <a:avLst>
                <a:gd name="adj1" fmla="val 51543"/>
                <a:gd name="adj2" fmla="val 6555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04175" y="185360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FIFO (First In First Out)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4295" y="1849511"/>
            <a:ext cx="410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Proses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jatah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pemroses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kedatangannya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sampai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selesai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6360" y="3867894"/>
            <a:ext cx="929345" cy="929347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702307" y="4689712"/>
            <a:ext cx="922015" cy="209177"/>
          </a:xfrm>
          <a:prstGeom prst="rightArrow">
            <a:avLst>
              <a:gd name="adj1" fmla="val 51543"/>
              <a:gd name="adj2" fmla="val 6555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275856" y="2449800"/>
            <a:ext cx="10801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SJF (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Shortes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Job First)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55976" y="2538040"/>
            <a:ext cx="410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mendahulukan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terpendek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diproses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duluan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1800" y="3223915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PS (Priority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Schedulling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)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920" y="3219822"/>
            <a:ext cx="410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Tiap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prioritas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prioritas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menjalankan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duluan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9752" y="3910285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RR (Round- Robin)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19872" y="3964815"/>
            <a:ext cx="410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murni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Preemptive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7704" y="4373691"/>
            <a:ext cx="10801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SRF (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Shortes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Remaining First)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7824" y="4554264"/>
            <a:ext cx="4102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Penjadwalan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waktu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terpendek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proses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duluan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err="1" smtClean="0"/>
              <a:t>Implementasi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Algoritma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Penjadwalan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44605" y="2411375"/>
            <a:ext cx="999728" cy="994953"/>
            <a:chOff x="6127601" y="487152"/>
            <a:chExt cx="999728" cy="994953"/>
          </a:xfrm>
        </p:grpSpPr>
        <p:sp>
          <p:nvSpPr>
            <p:cNvPr id="6" name="Oval 5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7523" y="790582"/>
            <a:ext cx="488093" cy="485762"/>
            <a:chOff x="6127601" y="487152"/>
            <a:chExt cx="999728" cy="994953"/>
          </a:xfrm>
          <a:solidFill>
            <a:schemeClr val="bg1">
              <a:alpha val="70000"/>
            </a:schemeClr>
          </a:solidFill>
        </p:grpSpPr>
        <p:sp>
          <p:nvSpPr>
            <p:cNvPr id="10" name="Oval 9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9552" y="1471885"/>
            <a:ext cx="4824536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Disuatu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perusahaan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implementasi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setiap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orang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sesai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kedudukan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masing-masing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terkait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pengetahuan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dimiliki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seorang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reporter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menerapkan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jurnalistik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diperoleh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selama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berada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dibangku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perguruan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tinggi</a:t>
            </a:r>
            <a:endParaRPr lang="en-US" altLang="ko-KR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seorang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pengusaha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implementasi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sangat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luas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Mulai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ketika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mengelola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sumber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daya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manusia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perusahaan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Anda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mulai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memperhatikan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kesejahteraan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mereka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sampai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membuat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berjalan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lancar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demi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keuntungan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perusahan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159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395</Words>
  <Application>Microsoft Office PowerPoint</Application>
  <PresentationFormat>On-screen Show (16:9)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Malgun Gothic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OK</cp:lastModifiedBy>
  <cp:revision>127</cp:revision>
  <dcterms:created xsi:type="dcterms:W3CDTF">2016-12-05T23:26:54Z</dcterms:created>
  <dcterms:modified xsi:type="dcterms:W3CDTF">2023-10-07T21:20:27Z</dcterms:modified>
</cp:coreProperties>
</file>