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356" r:id="rId2"/>
    <p:sldId id="496" r:id="rId3"/>
    <p:sldId id="497" r:id="rId4"/>
    <p:sldId id="299" r:id="rId5"/>
    <p:sldId id="487" r:id="rId6"/>
    <p:sldId id="407" r:id="rId7"/>
    <p:sldId id="449" r:id="rId8"/>
    <p:sldId id="414" r:id="rId9"/>
    <p:sldId id="422" r:id="rId10"/>
    <p:sldId id="425" r:id="rId11"/>
    <p:sldId id="490" r:id="rId12"/>
    <p:sldId id="428" r:id="rId13"/>
    <p:sldId id="431" r:id="rId14"/>
    <p:sldId id="463" r:id="rId15"/>
    <p:sldId id="492" r:id="rId16"/>
    <p:sldId id="468" r:id="rId17"/>
    <p:sldId id="469" r:id="rId18"/>
    <p:sldId id="499" r:id="rId19"/>
    <p:sldId id="501" r:id="rId20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EA"/>
    <a:srgbClr val="FFFF00"/>
    <a:srgbClr val="17E921"/>
    <a:srgbClr val="CC9900"/>
    <a:srgbClr val="CC0099"/>
    <a:srgbClr val="FF3399"/>
    <a:srgbClr val="FF7C8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VIONA+US+MS\produksi%20H2%20vion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VIONA+US+MS\Pt%20variasi%20loading%20dan%20co2\variasi%20loding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Penelitian%203\Kalibrasi%20Produk%20Intermedi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11.75</c:v>
                </c:pt>
                <c:pt idx="1">
                  <c:v>14.5</c:v>
                </c:pt>
                <c:pt idx="2">
                  <c:v>15.5</c:v>
                </c:pt>
                <c:pt idx="3">
                  <c:v>13.75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A88-42A8-9766-110BA0352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3216"/>
        <c:axId val="62526592"/>
      </c:scatterChart>
      <c:valAx>
        <c:axId val="50953216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id-ID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Penambahan NaBF</a:t>
                </a:r>
                <a:r>
                  <a:rPr lang="en-US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, mM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62526592"/>
        <c:crosses val="autoZero"/>
        <c:crossBetween val="midCat"/>
        <c:majorUnit val="2.5"/>
      </c:valAx>
      <c:valAx>
        <c:axId val="625265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id-ID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Produksi Hidrogen</a:t>
                </a:r>
                <a:r>
                  <a:rPr lang="en-US" baseline="0">
                    <a:latin typeface="Times New Roman" pitchFamily="18" charset="0"/>
                    <a:cs typeface="Times New Roman" pitchFamily="18" charset="0"/>
                  </a:rPr>
                  <a:t> (mmol/jam/m</a:t>
                </a:r>
                <a:r>
                  <a:rPr lang="en-US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aseline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509532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2376238279179"/>
          <c:y val="3.4325684249590538E-2"/>
          <c:w val="0.86155576270850365"/>
          <c:h val="0.73084347273295014"/>
        </c:manualLayout>
      </c:layout>
      <c:lineChart>
        <c:grouping val="standard"/>
        <c:varyColors val="0"/>
        <c:ser>
          <c:idx val="1"/>
          <c:order val="0"/>
          <c:tx>
            <c:v>Pt-TiO2 P-25 CR</c:v>
          </c:tx>
          <c:cat>
            <c:numRef>
              <c:f>'summary (slurry)'!$B$7:$B$15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cat>
          <c:val>
            <c:numRef>
              <c:f>'summary (slurry)'!$D$18:$D$26</c:f>
              <c:numCache>
                <c:formatCode>0</c:formatCode>
                <c:ptCount val="9"/>
                <c:pt idx="0">
                  <c:v>0</c:v>
                </c:pt>
                <c:pt idx="1">
                  <c:v>249.88206359033234</c:v>
                </c:pt>
                <c:pt idx="2">
                  <c:v>633.13724976296248</c:v>
                </c:pt>
                <c:pt idx="3">
                  <c:v>1099.04032696629</c:v>
                </c:pt>
                <c:pt idx="4">
                  <c:v>1535.5714932060998</c:v>
                </c:pt>
                <c:pt idx="5">
                  <c:v>1977.8358591847459</c:v>
                </c:pt>
                <c:pt idx="6">
                  <c:v>2405.5659320253262</c:v>
                </c:pt>
                <c:pt idx="7">
                  <c:v>2845.8409770999156</c:v>
                </c:pt>
                <c:pt idx="8">
                  <c:v>3282.9294963332322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16-478D-B716-F98FA91D4E59}"/>
            </c:ext>
          </c:extLst>
        </c:ser>
        <c:ser>
          <c:idx val="2"/>
          <c:order val="1"/>
          <c:tx>
            <c:v>Pt-TiO2 P-25 PAD</c:v>
          </c:tx>
          <c:cat>
            <c:numRef>
              <c:f>'summary (slurry)'!$B$7:$B$15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cat>
          <c:val>
            <c:numRef>
              <c:f>'summary (slurry)'!$E$18:$E$26</c:f>
              <c:numCache>
                <c:formatCode>0</c:formatCode>
                <c:ptCount val="9"/>
                <c:pt idx="0">
                  <c:v>0</c:v>
                </c:pt>
                <c:pt idx="1">
                  <c:v>150.3849609640009</c:v>
                </c:pt>
                <c:pt idx="2">
                  <c:v>385.50650456895869</c:v>
                </c:pt>
                <c:pt idx="3">
                  <c:v>666.66666927958045</c:v>
                </c:pt>
                <c:pt idx="4">
                  <c:v>923.29638897181167</c:v>
                </c:pt>
                <c:pt idx="5">
                  <c:v>1186.7340951470164</c:v>
                </c:pt>
                <c:pt idx="6">
                  <c:v>1452.942165579228</c:v>
                </c:pt>
                <c:pt idx="7">
                  <c:v>1717.934769353433</c:v>
                </c:pt>
                <c:pt idx="8">
                  <c:v>1988.4247276457311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16-478D-B716-F98FA91D4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29216"/>
        <c:axId val="62765312"/>
      </c:lineChart>
      <c:catAx>
        <c:axId val="62729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Waktu penyinaran (menit)</a:t>
                </a: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crossAx val="62765312"/>
        <c:crosses val="autoZero"/>
        <c:auto val="1"/>
        <c:lblAlgn val="ctr"/>
        <c:lblOffset val="100"/>
        <c:noMultiLvlLbl val="0"/>
      </c:catAx>
      <c:valAx>
        <c:axId val="6276531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Produksi H2 (</a:t>
                </a:r>
                <a:r>
                  <a:rPr lang="el-GR"/>
                  <a:t>μ</a:t>
                </a:r>
                <a:r>
                  <a:rPr lang="en-US"/>
                  <a:t>mol)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62729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2659337394138"/>
          <c:y val="0.37576490438695392"/>
          <c:w val="0.78726266528004407"/>
          <c:h val="0.46846206724159634"/>
        </c:manualLayout>
      </c:layout>
      <c:scatterChart>
        <c:scatterStyle val="smoothMarker"/>
        <c:varyColors val="0"/>
        <c:ser>
          <c:idx val="3"/>
          <c:order val="4"/>
          <c:tx>
            <c:strRef>
              <c:f>"Pt-TNTAs FD 15 ppm"</c:f>
            </c:strRef>
          </c:tx>
          <c:xVal>
            <c:numRef>
              <c:f>'1A,PAD(2,3), 9feb, 4 mar2015'!$B$16:$B$24</c:f>
            </c:numRef>
          </c:xVal>
          <c:yVal>
            <c:numRef>
              <c:f>'1A,PAD(2,3), 9feb, 4 mar2015'!$J$16:$J$24</c:f>
            </c:numRef>
          </c:yVal>
          <c:smooth val="1"/>
          <c:extLst>
            <c:ext xmlns:c16="http://schemas.microsoft.com/office/drawing/2014/chart" uri="{C3380CC4-5D6E-409C-BE32-E72D297353CC}">
              <c16:uniqueId val="{00000000-671A-4EE7-AC60-FCACB156CF0E}"/>
            </c:ext>
          </c:extLst>
        </c:ser>
        <c:ser>
          <c:idx val="5"/>
          <c:order val="5"/>
          <c:tx>
            <c:strRef>
              <c:f>"Pt-TNTAs RKA 15 ppm"</c:f>
            </c:strRef>
          </c:tx>
          <c:xVal>
            <c:numRef>
              <c:f>'2A,CR(2), 12feb 2015'!$K$5:$K$13</c:f>
            </c:numRef>
          </c:xVal>
          <c:yVal>
            <c:numRef>
              <c:f>'1A,PAD(2,3), 9feb, 4 mar2015'!$J$27:$J$35</c:f>
            </c:numRef>
          </c:yVal>
          <c:smooth val="1"/>
          <c:extLst>
            <c:ext xmlns:c16="http://schemas.microsoft.com/office/drawing/2014/chart" uri="{C3380CC4-5D6E-409C-BE32-E72D297353CC}">
              <c16:uniqueId val="{00000001-671A-4EE7-AC60-FCACB156CF0E}"/>
            </c:ext>
          </c:extLst>
        </c:ser>
        <c:ser>
          <c:idx val="6"/>
          <c:order val="6"/>
          <c:tx>
            <c:strRef>
              <c:f>"Pt-TNTAs RKK 15 ppm"</c:f>
            </c:strRef>
          </c:tx>
          <c:xVal>
            <c:numRef>
              <c:f>'2B,CR(2,3),13,27feb2015'!$K$5:$K$13</c:f>
            </c:numRef>
          </c:xVal>
          <c:yVal>
            <c:numRef>
              <c:f>'2B,CR(2,3),13,27feb2015'!$S$5:$S$13</c:f>
            </c:numRef>
          </c:yVal>
          <c:smooth val="1"/>
          <c:extLst>
            <c:ext xmlns:c16="http://schemas.microsoft.com/office/drawing/2014/chart" uri="{C3380CC4-5D6E-409C-BE32-E72D297353CC}">
              <c16:uniqueId val="{00000002-671A-4EE7-AC60-FCACB156CF0E}"/>
            </c:ext>
          </c:extLst>
        </c:ser>
        <c:ser>
          <c:idx val="7"/>
          <c:order val="7"/>
          <c:tx>
            <c:strRef>
              <c:f>"TNTAs"</c:f>
            </c:strRef>
          </c:tx>
          <c:xVal>
            <c:numRef>
              <c:f>'US 90 menit '!$K$4:$K$12</c:f>
            </c:numRef>
          </c:xVal>
          <c:yVal>
            <c:numRef>
              <c:f>'US 90 menit '!$S$4:$S$12</c:f>
            </c:numRef>
          </c:yVal>
          <c:smooth val="1"/>
          <c:extLst>
            <c:ext xmlns:c16="http://schemas.microsoft.com/office/drawing/2014/chart" uri="{C3380CC4-5D6E-409C-BE32-E72D297353CC}">
              <c16:uniqueId val="{00000003-671A-4EE7-AC60-FCACB156CF0E}"/>
            </c:ext>
          </c:extLst>
        </c:ser>
        <c:ser>
          <c:idx val="0"/>
          <c:order val="0"/>
          <c:tx>
            <c:v>Pt-TNTAs FD 15 ppm</c:v>
          </c:tx>
          <c:marker>
            <c:spPr>
              <a:solidFill>
                <a:schemeClr val="accent1"/>
              </a:solidFill>
            </c:spPr>
          </c:marker>
          <c:xVal>
            <c:numRef>
              <c:f>'1A,PAD(2,3), 9feb, 4 mar2015'!$B$16:$B$24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'1A,PAD(2,3), 9feb, 4 mar2015'!$J$16:$J$24</c:f>
              <c:numCache>
                <c:formatCode>General</c:formatCode>
                <c:ptCount val="9"/>
                <c:pt idx="0">
                  <c:v>0</c:v>
                </c:pt>
                <c:pt idx="1">
                  <c:v>17.980802570834204</c:v>
                </c:pt>
                <c:pt idx="2">
                  <c:v>46.954139299750928</c:v>
                </c:pt>
                <c:pt idx="3">
                  <c:v>81.651830529877401</c:v>
                </c:pt>
                <c:pt idx="4">
                  <c:v>120.32150214207974</c:v>
                </c:pt>
                <c:pt idx="5">
                  <c:v>164.68485742552778</c:v>
                </c:pt>
                <c:pt idx="6">
                  <c:v>211.52656317311352</c:v>
                </c:pt>
                <c:pt idx="7">
                  <c:v>259.82281546846025</c:v>
                </c:pt>
                <c:pt idx="8">
                  <c:v>311.43584615275341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71A-4EE7-AC60-FCACB156CF0E}"/>
            </c:ext>
          </c:extLst>
        </c:ser>
        <c:ser>
          <c:idx val="2"/>
          <c:order val="1"/>
          <c:tx>
            <c:v>Pt-TNTAs RKA 15 ppm</c:v>
          </c:tx>
          <c:xVal>
            <c:numRef>
              <c:f>'2A,CR(2), 12feb 2015'!$K$5:$K$13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'1A,PAD(2,3), 9feb, 4 mar2015'!$J$27:$J$35</c:f>
              <c:numCache>
                <c:formatCode>General</c:formatCode>
                <c:ptCount val="9"/>
                <c:pt idx="0">
                  <c:v>0</c:v>
                </c:pt>
                <c:pt idx="1">
                  <c:v>8.8790051644831927</c:v>
                </c:pt>
                <c:pt idx="2">
                  <c:v>29.247335122923289</c:v>
                </c:pt>
                <c:pt idx="3">
                  <c:v>54.547793886267705</c:v>
                </c:pt>
                <c:pt idx="4">
                  <c:v>84.793490627057025</c:v>
                </c:pt>
                <c:pt idx="5">
                  <c:v>122.19590804001524</c:v>
                </c:pt>
                <c:pt idx="6">
                  <c:v>162.18168632345404</c:v>
                </c:pt>
                <c:pt idx="7">
                  <c:v>206.40015179446223</c:v>
                </c:pt>
                <c:pt idx="8">
                  <c:v>249.07764331252147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71A-4EE7-AC60-FCACB156CF0E}"/>
            </c:ext>
          </c:extLst>
        </c:ser>
        <c:ser>
          <c:idx val="1"/>
          <c:order val="2"/>
          <c:tx>
            <c:v>Pt-TNTAs RKK 15 ppm</c:v>
          </c:tx>
          <c:marker>
            <c:symbol val="square"/>
            <c:size val="5"/>
            <c:spPr>
              <a:solidFill>
                <a:srgbClr val="FF0000"/>
              </a:solidFill>
            </c:spPr>
          </c:marker>
          <c:xVal>
            <c:numRef>
              <c:f>'2B,CR(2,3),13,27feb2015'!$K$5:$K$13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'2B,CR(2,3),13,27feb2015'!$S$5:$S$13</c:f>
              <c:numCache>
                <c:formatCode>General</c:formatCode>
                <c:ptCount val="9"/>
                <c:pt idx="0">
                  <c:v>0</c:v>
                </c:pt>
                <c:pt idx="1">
                  <c:v>4.6673200480743855</c:v>
                </c:pt>
                <c:pt idx="2">
                  <c:v>12.7404543069217</c:v>
                </c:pt>
                <c:pt idx="3">
                  <c:v>23.358535460454735</c:v>
                </c:pt>
                <c:pt idx="4">
                  <c:v>35.742650446110616</c:v>
                </c:pt>
                <c:pt idx="5">
                  <c:v>49.541085820511654</c:v>
                </c:pt>
                <c:pt idx="6">
                  <c:v>65.071352060306751</c:v>
                </c:pt>
                <c:pt idx="7">
                  <c:v>82.295033593141483</c:v>
                </c:pt>
                <c:pt idx="8">
                  <c:v>99.746104534905427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671A-4EE7-AC60-FCACB156CF0E}"/>
            </c:ext>
          </c:extLst>
        </c:ser>
        <c:ser>
          <c:idx val="4"/>
          <c:order val="3"/>
          <c:tx>
            <c:v>TNTAs</c:v>
          </c:tx>
          <c:xVal>
            <c:numRef>
              <c:f>'US 90 menit '!$K$4:$K$12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'US 90 menit '!$S$4:$S$12</c:f>
              <c:numCache>
                <c:formatCode>General</c:formatCode>
                <c:ptCount val="9"/>
                <c:pt idx="0">
                  <c:v>0</c:v>
                </c:pt>
                <c:pt idx="1">
                  <c:v>4.4871387029045993</c:v>
                </c:pt>
                <c:pt idx="2">
                  <c:v>11.112592886452624</c:v>
                </c:pt>
                <c:pt idx="3">
                  <c:v>19.001093519707126</c:v>
                </c:pt>
                <c:pt idx="4">
                  <c:v>27.764863183898935</c:v>
                </c:pt>
                <c:pt idx="5">
                  <c:v>36.584029622199964</c:v>
                </c:pt>
                <c:pt idx="6">
                  <c:v>46.223068317328362</c:v>
                </c:pt>
                <c:pt idx="7">
                  <c:v>57.978263783456001</c:v>
                </c:pt>
                <c:pt idx="8">
                  <c:v>66.498287641563962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671A-4EE7-AC60-FCACB156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865792"/>
        <c:axId val="62867712"/>
      </c:scatterChart>
      <c:valAx>
        <c:axId val="62865792"/>
        <c:scaling>
          <c:orientation val="minMax"/>
          <c:max val="2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Waktu penyinaran (menit)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2867712"/>
        <c:crosses val="autoZero"/>
        <c:crossBetween val="midCat"/>
        <c:majorUnit val="30"/>
      </c:valAx>
      <c:valAx>
        <c:axId val="628677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Produksi hidrogen (mmol/m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28657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7462817148034"/>
          <c:y val="5.1400554097404488E-2"/>
          <c:w val="0.76029615048119825"/>
          <c:h val="0.70005358705161858"/>
        </c:manualLayout>
      </c:layout>
      <c:scatterChart>
        <c:scatterStyle val="lineMarker"/>
        <c:varyColors val="0"/>
        <c:ser>
          <c:idx val="2"/>
          <c:order val="2"/>
          <c:tx>
            <c:v>O2</c:v>
          </c:tx>
          <c:spPr>
            <a:ln w="28575">
              <a:noFill/>
            </a:ln>
          </c:spPr>
          <c:marker>
            <c:symbol val="triangle"/>
            <c:size val="5"/>
          </c:marker>
          <c:trendline>
            <c:spPr>
              <a:ln w="25400">
                <a:solidFill>
                  <a:srgbClr val="92D050"/>
                </a:solidFill>
              </a:ln>
            </c:spPr>
            <c:trendlineType val="poly"/>
            <c:order val="4"/>
            <c:dispRSqr val="0"/>
            <c:dispEq val="0"/>
          </c:trendline>
          <c:xVal>
            <c:numRef>
              <c:f>'H2 dan C02 di prod ant'!$L$44:$L$52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'H2 dan C02 di prod ant'!$AC$71:$AC$79</c:f>
              <c:numCache>
                <c:formatCode>General</c:formatCode>
                <c:ptCount val="9"/>
                <c:pt idx="0">
                  <c:v>0</c:v>
                </c:pt>
                <c:pt idx="1">
                  <c:v>89.246181412547145</c:v>
                </c:pt>
                <c:pt idx="2">
                  <c:v>43.576911280837813</c:v>
                </c:pt>
                <c:pt idx="3">
                  <c:v>88.581833927148324</c:v>
                </c:pt>
                <c:pt idx="4">
                  <c:v>109.0370668695312</c:v>
                </c:pt>
                <c:pt idx="5">
                  <c:v>99.371111008078429</c:v>
                </c:pt>
                <c:pt idx="6">
                  <c:v>68.316857069547567</c:v>
                </c:pt>
                <c:pt idx="7">
                  <c:v>100.26749094477341</c:v>
                </c:pt>
                <c:pt idx="8">
                  <c:v>86.979413853680271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05-490D-806C-92D31D6E3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14784"/>
        <c:axId val="63021056"/>
      </c:scatterChart>
      <c:scatterChart>
        <c:scatterStyle val="smoothMarker"/>
        <c:varyColors val="0"/>
        <c:ser>
          <c:idx val="0"/>
          <c:order val="0"/>
          <c:tx>
            <c:v>CO2</c:v>
          </c:tx>
          <c:xVal>
            <c:numRef>
              <c:f>'H2 dan C02 di prod ant'!$L$44:$L$52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'H2 dan C02 di prod ant'!$T$44:$T$52</c:f>
              <c:numCache>
                <c:formatCode>General</c:formatCode>
                <c:ptCount val="9"/>
                <c:pt idx="0">
                  <c:v>0</c:v>
                </c:pt>
                <c:pt idx="1">
                  <c:v>12.549670934070678</c:v>
                </c:pt>
                <c:pt idx="2">
                  <c:v>26.746587966252818</c:v>
                </c:pt>
                <c:pt idx="3">
                  <c:v>45.899412772358332</c:v>
                </c:pt>
                <c:pt idx="4">
                  <c:v>67.004294072215927</c:v>
                </c:pt>
                <c:pt idx="5">
                  <c:v>88.766968474319697</c:v>
                </c:pt>
                <c:pt idx="6">
                  <c:v>113.05323307067613</c:v>
                </c:pt>
                <c:pt idx="7">
                  <c:v>138.55444528973447</c:v>
                </c:pt>
                <c:pt idx="8">
                  <c:v>164.66983487545673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805-490D-806C-92D31D6E3163}"/>
            </c:ext>
          </c:extLst>
        </c:ser>
        <c:ser>
          <c:idx val="1"/>
          <c:order val="1"/>
          <c:tx>
            <c:v>H2</c:v>
          </c:tx>
          <c:marker>
            <c:symbol val="square"/>
            <c:size val="5"/>
          </c:marker>
          <c:xVal>
            <c:numRef>
              <c:f>'H2 dan C02 di prod ant'!$L$31:$L$39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'H2 dan C02 di prod ant'!$T$31:$T$39</c:f>
              <c:numCache>
                <c:formatCode>General</c:formatCode>
                <c:ptCount val="9"/>
                <c:pt idx="0">
                  <c:v>0</c:v>
                </c:pt>
                <c:pt idx="1">
                  <c:v>28.325466741061689</c:v>
                </c:pt>
                <c:pt idx="2">
                  <c:v>60.203902260380588</c:v>
                </c:pt>
                <c:pt idx="3">
                  <c:v>103.45813291243334</c:v>
                </c:pt>
                <c:pt idx="4">
                  <c:v>139.40099056718023</c:v>
                </c:pt>
                <c:pt idx="5">
                  <c:v>176.35841045191961</c:v>
                </c:pt>
                <c:pt idx="6">
                  <c:v>217.31071455669507</c:v>
                </c:pt>
                <c:pt idx="7">
                  <c:v>260.30953455949697</c:v>
                </c:pt>
                <c:pt idx="8">
                  <c:v>304.33772923448265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805-490D-806C-92D31D6E3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14784"/>
        <c:axId val="63021056"/>
      </c:scatterChart>
      <c:valAx>
        <c:axId val="63014784"/>
        <c:scaling>
          <c:orientation val="minMax"/>
          <c:max val="2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Waktu (menit)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3021056"/>
        <c:crosses val="autoZero"/>
        <c:crossBetween val="midCat"/>
        <c:majorUnit val="30"/>
      </c:valAx>
      <c:valAx>
        <c:axId val="630210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Jumlah (mmol)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301478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9129483814544"/>
          <c:y val="0.11621536891222002"/>
          <c:w val="0.76623381452320216"/>
          <c:h val="0.75330708661418966"/>
        </c:manualLayout>
      </c:layout>
      <c:scatterChart>
        <c:scatterStyle val="smoothMarker"/>
        <c:varyColors val="0"/>
        <c:ser>
          <c:idx val="0"/>
          <c:order val="0"/>
          <c:tx>
            <c:v>Aseton</c:v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Sheet1!$A$113:$A$117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Sheet1!$D$113:$D$117</c:f>
              <c:numCache>
                <c:formatCode>General</c:formatCode>
                <c:ptCount val="5"/>
                <c:pt idx="0">
                  <c:v>0</c:v>
                </c:pt>
                <c:pt idx="1">
                  <c:v>1.6172977146496146</c:v>
                </c:pt>
                <c:pt idx="2">
                  <c:v>0.40722742993557981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5FF-41DB-B2EE-6342EE2E4C19}"/>
            </c:ext>
          </c:extLst>
        </c:ser>
        <c:ser>
          <c:idx val="1"/>
          <c:order val="1"/>
          <c:tx>
            <c:v>Formaldehid</c:v>
          </c:tx>
          <c:spPr>
            <a:ln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Sheet1!$A$113:$A$117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Sheet1!$G$113:$G$117</c:f>
              <c:numCache>
                <c:formatCode>General</c:formatCode>
                <c:ptCount val="5"/>
                <c:pt idx="0">
                  <c:v>0</c:v>
                </c:pt>
                <c:pt idx="1">
                  <c:v>1.2305004759141034</c:v>
                </c:pt>
                <c:pt idx="2">
                  <c:v>0.66995280656662926</c:v>
                </c:pt>
                <c:pt idx="3">
                  <c:v>1.7295845850261158</c:v>
                </c:pt>
                <c:pt idx="4">
                  <c:v>2.7400455152972398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5FF-41DB-B2EE-6342EE2E4C19}"/>
            </c:ext>
          </c:extLst>
        </c:ser>
        <c:ser>
          <c:idx val="2"/>
          <c:order val="2"/>
          <c:tx>
            <c:v>Etanol</c:v>
          </c:tx>
          <c:xVal>
            <c:numRef>
              <c:f>Sheet1!$A$113:$A$117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Sheet1!$J$113:$J$117</c:f>
              <c:numCache>
                <c:formatCode>General</c:formatCode>
                <c:ptCount val="5"/>
                <c:pt idx="0">
                  <c:v>0</c:v>
                </c:pt>
                <c:pt idx="1">
                  <c:v>0.24139212267770024</c:v>
                </c:pt>
                <c:pt idx="2">
                  <c:v>1.7130262238966801E-2</c:v>
                </c:pt>
                <c:pt idx="3">
                  <c:v>0</c:v>
                </c:pt>
                <c:pt idx="4">
                  <c:v>0.49513802673058627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5FF-41DB-B2EE-6342EE2E4C19}"/>
            </c:ext>
          </c:extLst>
        </c:ser>
        <c:ser>
          <c:idx val="3"/>
          <c:order val="3"/>
          <c:tx>
            <c:v>Etilen glikol</c:v>
          </c:tx>
          <c:xVal>
            <c:numRef>
              <c:f>Sheet1!$A$113:$A$117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Sheet1!$M$113:$M$117</c:f>
              <c:numCache>
                <c:formatCode>General</c:formatCode>
                <c:ptCount val="5"/>
                <c:pt idx="0">
                  <c:v>0</c:v>
                </c:pt>
                <c:pt idx="1">
                  <c:v>8.6430579707917339</c:v>
                </c:pt>
                <c:pt idx="2">
                  <c:v>6.3182792101831904</c:v>
                </c:pt>
                <c:pt idx="3">
                  <c:v>12.554962709641392</c:v>
                </c:pt>
                <c:pt idx="4">
                  <c:v>6.7626094233917184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5FF-41DB-B2EE-6342EE2E4C19}"/>
            </c:ext>
          </c:extLst>
        </c:ser>
        <c:ser>
          <c:idx val="4"/>
          <c:order val="4"/>
          <c:tx>
            <c:v>Asam asetat</c:v>
          </c:tx>
          <c:xVal>
            <c:numRef>
              <c:f>Sheet1!$A$113:$A$117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Sheet1!$P$113:$P$117</c:f>
              <c:numCache>
                <c:formatCode>General</c:formatCode>
                <c:ptCount val="5"/>
                <c:pt idx="0">
                  <c:v>0</c:v>
                </c:pt>
                <c:pt idx="1">
                  <c:v>1.3672598140126544</c:v>
                </c:pt>
                <c:pt idx="2">
                  <c:v>2.2535197560160118</c:v>
                </c:pt>
                <c:pt idx="3">
                  <c:v>1.9808521017776115</c:v>
                </c:pt>
                <c:pt idx="4">
                  <c:v>1.323594448835377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5FF-41DB-B2EE-6342EE2E4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35648"/>
        <c:axId val="63336832"/>
      </c:scatterChart>
      <c:valAx>
        <c:axId val="63035648"/>
        <c:scaling>
          <c:orientation val="minMax"/>
          <c:max val="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Waktu (jam)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3336832"/>
        <c:crosses val="autoZero"/>
        <c:crossBetween val="midCat"/>
        <c:majorUnit val="1"/>
      </c:valAx>
      <c:valAx>
        <c:axId val="6333683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Banyaknya (mmol)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3035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0.92641</cdr:x>
      <cdr:y>0.37724</cdr:y>
    </cdr:from>
    <cdr:to>
      <cdr:x>1</cdr:x>
      <cdr:y>0.44918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0864" y="1379802"/>
          <a:ext cx="371036" cy="263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(a)</a:t>
          </a:r>
        </a:p>
      </cdr:txBody>
    </cdr:sp>
  </cdr:relSizeAnchor>
  <cdr:relSizeAnchor xmlns:cdr="http://schemas.openxmlformats.org/drawingml/2006/chartDrawing">
    <cdr:from>
      <cdr:x>0.13622</cdr:x>
      <cdr:y>0.11719</cdr:y>
    </cdr:from>
    <cdr:to>
      <cdr:x>0.4194</cdr:x>
      <cdr:y>0.375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6808" y="428624"/>
          <a:ext cx="1427765" cy="9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aseline="0"/>
        </a:p>
        <a:p xmlns:a="http://schemas.openxmlformats.org/drawingml/2006/main">
          <a:r>
            <a:rPr lang="en-US" sz="1100" baseline="0"/>
            <a:t>(a) </a:t>
          </a:r>
          <a:r>
            <a:rPr lang="en-US" sz="1100"/>
            <a:t>Pt</a:t>
          </a:r>
          <a:r>
            <a:rPr lang="en-US" sz="1100" baseline="0"/>
            <a:t>-</a:t>
          </a:r>
          <a:r>
            <a:rPr lang="en-US" sz="1100"/>
            <a:t>TiO</a:t>
          </a:r>
          <a:r>
            <a:rPr lang="en-US" sz="1100" baseline="-25000"/>
            <a:t>2 </a:t>
          </a:r>
          <a:r>
            <a:rPr lang="en-US" sz="1100" baseline="0"/>
            <a:t>P 25 FD</a:t>
          </a:r>
        </a:p>
        <a:p xmlns:a="http://schemas.openxmlformats.org/drawingml/2006/main">
          <a:r>
            <a:rPr lang="en-US" sz="1100" baseline="0"/>
            <a:t>(b) Pt-</a:t>
          </a:r>
          <a:r>
            <a:rPr lang="en-US" sz="1100"/>
            <a:t>TiO</a:t>
          </a:r>
          <a:r>
            <a:rPr lang="en-US" sz="1100" baseline="-25000"/>
            <a:t>2 </a:t>
          </a:r>
          <a:r>
            <a:rPr lang="en-US" sz="1100" baseline="0"/>
            <a:t>P 25 RK</a:t>
          </a:r>
        </a:p>
        <a:p xmlns:a="http://schemas.openxmlformats.org/drawingml/2006/main">
          <a:r>
            <a:rPr lang="en-US" sz="1100" baseline="0"/>
            <a:t> </a:t>
          </a:r>
          <a:endParaRPr lang="en-US" sz="1100"/>
        </a:p>
      </cdr:txBody>
    </cdr:sp>
  </cdr:relSizeAnchor>
  <cdr:relSizeAnchor xmlns:cdr="http://schemas.openxmlformats.org/drawingml/2006/chartDrawing">
    <cdr:from>
      <cdr:x>0.93199</cdr:x>
      <cdr:y>0.05208</cdr:y>
    </cdr:from>
    <cdr:to>
      <cdr:x>1</cdr:x>
      <cdr:y>0.11719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99000" y="190500"/>
          <a:ext cx="3429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(b)</a:t>
          </a:r>
        </a:p>
      </cdr:txBody>
    </cdr:sp>
  </cdr:relSizeAnchor>
  <cdr:relSizeAnchor xmlns:cdr="http://schemas.openxmlformats.org/drawingml/2006/chartDrawing">
    <cdr:from>
      <cdr:x>0.9301</cdr:x>
      <cdr:y>0.83073</cdr:y>
    </cdr:from>
    <cdr:to>
      <cdr:x>1</cdr:x>
      <cdr:y>0.90104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9475" y="3038475"/>
          <a:ext cx="3524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0.19168</cdr:x>
      <cdr:y>0.53261</cdr:y>
    </cdr:from>
    <cdr:to>
      <cdr:x>0.46462</cdr:x>
      <cdr:y>0.67857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4129" y="2556861"/>
          <a:ext cx="1102295" cy="700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900"/>
            <a:t>(a) TNTAs</a:t>
          </a:r>
          <a:r>
            <a:rPr lang="en-US" sz="900" baseline="0"/>
            <a:t>  </a:t>
          </a:r>
        </a:p>
        <a:p xmlns:a="http://schemas.openxmlformats.org/drawingml/2006/main">
          <a:r>
            <a:rPr lang="en-US" sz="900" baseline="0"/>
            <a:t>(b) Pt-TNTAs RKK </a:t>
          </a:r>
        </a:p>
        <a:p xmlns:a="http://schemas.openxmlformats.org/drawingml/2006/main">
          <a:r>
            <a:rPr lang="en-US" sz="900" baseline="0"/>
            <a:t>(c) Pt-TNTAs RKA</a:t>
          </a:r>
        </a:p>
        <a:p xmlns:a="http://schemas.openxmlformats.org/drawingml/2006/main">
          <a:r>
            <a:rPr lang="en-US" sz="900" baseline="0"/>
            <a:t>(d) Pt-TNTAs FDK</a:t>
          </a:r>
          <a:endParaRPr lang="en-US" sz="900"/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0.89086</cdr:x>
      <cdr:y>0.48026</cdr:y>
    </cdr:from>
    <cdr:to>
      <cdr:x>0.98461</cdr:x>
      <cdr:y>0.53941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97827" y="1733735"/>
          <a:ext cx="378619" cy="213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/>
            <a:t>(c)</a:t>
          </a:r>
        </a:p>
      </cdr:txBody>
    </cdr:sp>
  </cdr:relSizeAnchor>
  <cdr:relSizeAnchor xmlns:cdr="http://schemas.openxmlformats.org/drawingml/2006/chartDrawing">
    <cdr:from>
      <cdr:x>0.89039</cdr:x>
      <cdr:y>0.66181</cdr:y>
    </cdr:from>
    <cdr:to>
      <cdr:x>0.98414</cdr:x>
      <cdr:y>0.72691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595935" y="2389108"/>
          <a:ext cx="378619" cy="235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/>
            <a:t>(b)</a:t>
          </a:r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0.8885</cdr:x>
      <cdr:y>0.37929</cdr:y>
    </cdr:from>
    <cdr:to>
      <cdr:x>0.98225</cdr:x>
      <cdr:y>0.46957</cdr:y>
    </cdr:to>
    <cdr:sp macro="" textlink="">
      <cdr:nvSpPr>
        <cdr:cNvPr id="38" name="TextBox 2"/>
        <cdr:cNvSpPr txBox="1"/>
      </cdr:nvSpPr>
      <cdr:spPr>
        <a:xfrm xmlns:a="http://schemas.openxmlformats.org/drawingml/2006/main">
          <a:off x="3588302" y="1369219"/>
          <a:ext cx="378619" cy="325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900"/>
            <a:t>(d)</a:t>
          </a:r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40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0.88823</cdr:x>
      <cdr:y>0.72132</cdr:y>
    </cdr:from>
    <cdr:to>
      <cdr:x>0.98198</cdr:x>
      <cdr:y>0.81223</cdr:y>
    </cdr:to>
    <cdr:sp macro="" textlink="">
      <cdr:nvSpPr>
        <cdr:cNvPr id="42" name="TextBox 1"/>
        <cdr:cNvSpPr txBox="1"/>
      </cdr:nvSpPr>
      <cdr:spPr>
        <a:xfrm xmlns:a="http://schemas.openxmlformats.org/drawingml/2006/main">
          <a:off x="3587218" y="2603936"/>
          <a:ext cx="378619" cy="328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/>
            <a:t>(a)</a:t>
          </a:r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46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0.08726</cdr:x>
      <cdr:y>0.02639</cdr:y>
    </cdr:from>
    <cdr:to>
      <cdr:x>0.86557</cdr:x>
      <cdr:y>0.40943</cdr:y>
    </cdr:to>
    <cdr:pic>
      <cdr:nvPicPr>
        <cdr:cNvPr id="16" name="Picture 15">
          <a:extLst xmlns:a="http://schemas.openxmlformats.org/drawingml/2006/main">
            <a:ext uri="{FF2B5EF4-FFF2-40B4-BE49-F238E27FC236}">
              <a16:creationId xmlns:a16="http://schemas.microsoft.com/office/drawing/2014/main" id="{A12A3824-D8A2-444A-AFD6-D3B48CE2C71C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2425" y="95250"/>
          <a:ext cx="3143250" cy="13827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solidFill>
            <a:sysClr val="windowText" lastClr="000000"/>
          </a:solidFill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0.91458</cdr:x>
      <cdr:y>0.07986</cdr:y>
    </cdr:from>
    <cdr:to>
      <cdr:x>1</cdr:x>
      <cdr:y>0.18056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29100" y="219075"/>
          <a:ext cx="3905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(c)</a:t>
          </a:r>
        </a:p>
      </cdr:txBody>
    </cdr:sp>
  </cdr:relSizeAnchor>
  <cdr:relSizeAnchor xmlns:cdr="http://schemas.openxmlformats.org/drawingml/2006/chartDrawing">
    <cdr:from>
      <cdr:x>0.91458</cdr:x>
      <cdr:y>0.35069</cdr:y>
    </cdr:from>
    <cdr:to>
      <cdr:x>1</cdr:x>
      <cdr:y>0.45139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00525" y="962025"/>
          <a:ext cx="3905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/>
            <a:t>(b)</a:t>
          </a:r>
        </a:p>
      </cdr:txBody>
    </cdr:sp>
  </cdr:relSizeAnchor>
  <cdr:relSizeAnchor xmlns:cdr="http://schemas.openxmlformats.org/drawingml/2006/chartDrawing">
    <cdr:from>
      <cdr:x>0.21458</cdr:x>
      <cdr:y>0.06944</cdr:y>
    </cdr:from>
    <cdr:to>
      <cdr:x>0.39167</cdr:x>
      <cdr:y>0.30903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05736" y="190487"/>
          <a:ext cx="912549" cy="657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(a) </a:t>
          </a:r>
          <a:r>
            <a:rPr lang="en-US" sz="1100" b="0" i="0" baseline="0">
              <a:latin typeface="+mn-lt"/>
              <a:ea typeface="+mn-ea"/>
              <a:cs typeface="+mn-cs"/>
            </a:rPr>
            <a:t>O</a:t>
          </a:r>
          <a:r>
            <a:rPr lang="en-US" sz="1100" b="0" i="0" baseline="-25000">
              <a:latin typeface="+mn-lt"/>
              <a:ea typeface="+mn-ea"/>
              <a:cs typeface="+mn-cs"/>
            </a:rPr>
            <a:t>2</a:t>
          </a:r>
          <a:endParaRPr lang="en-US" sz="1100" baseline="-25000"/>
        </a:p>
        <a:p xmlns:a="http://schemas.openxmlformats.org/drawingml/2006/main">
          <a:r>
            <a:rPr lang="en-US" sz="1100"/>
            <a:t>(b)</a:t>
          </a:r>
          <a:r>
            <a:rPr lang="en-US" sz="1100" baseline="0"/>
            <a:t> </a:t>
          </a:r>
          <a:r>
            <a:rPr lang="en-US" sz="1100" baseline="0">
              <a:latin typeface="+mn-lt"/>
              <a:ea typeface="+mn-ea"/>
              <a:cs typeface="+mn-cs"/>
            </a:rPr>
            <a:t>CO</a:t>
          </a:r>
          <a:r>
            <a:rPr lang="en-US" sz="1100" baseline="-25000">
              <a:latin typeface="+mn-lt"/>
              <a:ea typeface="+mn-ea"/>
              <a:cs typeface="+mn-cs"/>
            </a:rPr>
            <a:t>2</a:t>
          </a:r>
        </a:p>
        <a:p xmlns:a="http://schemas.openxmlformats.org/drawingml/2006/main">
          <a:r>
            <a:rPr lang="en-US" sz="1100" baseline="0">
              <a:latin typeface="+mn-lt"/>
              <a:ea typeface="+mn-ea"/>
              <a:cs typeface="+mn-cs"/>
            </a:rPr>
            <a:t>(c) H</a:t>
          </a:r>
          <a:r>
            <a:rPr lang="en-US" sz="1100" baseline="-25000">
              <a:latin typeface="+mn-lt"/>
              <a:ea typeface="+mn-ea"/>
              <a:cs typeface="+mn-cs"/>
            </a:rPr>
            <a:t>2</a:t>
          </a:r>
        </a:p>
        <a:p xmlns:a="http://schemas.openxmlformats.org/drawingml/2006/main">
          <a:endParaRPr lang="en-US" sz="110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0.92606</cdr:x>
      <cdr:y>0.52431</cdr:y>
    </cdr:from>
    <cdr:to>
      <cdr:x>1</cdr:x>
      <cdr:y>0.65278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772025" y="1438275"/>
          <a:ext cx="38100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(a)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0.91875</cdr:x>
      <cdr:y>0.82986</cdr:y>
    </cdr:from>
    <cdr:to>
      <cdr:x>1</cdr:x>
      <cdr:y>0.90625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00525" y="2276475"/>
          <a:ext cx="3714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(a)</a:t>
          </a:r>
        </a:p>
      </cdr:txBody>
    </cdr:sp>
  </cdr:relSizeAnchor>
  <cdr:relSizeAnchor xmlns:cdr="http://schemas.openxmlformats.org/drawingml/2006/chartDrawing">
    <cdr:from>
      <cdr:x>0.91875</cdr:x>
      <cdr:y>0.78472</cdr:y>
    </cdr:from>
    <cdr:to>
      <cdr:x>1</cdr:x>
      <cdr:y>0.83333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00525" y="2152650"/>
          <a:ext cx="371475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(b)</a:t>
          </a:r>
        </a:p>
      </cdr:txBody>
    </cdr:sp>
  </cdr:relSizeAnchor>
  <cdr:relSizeAnchor xmlns:cdr="http://schemas.openxmlformats.org/drawingml/2006/chartDrawing">
    <cdr:from>
      <cdr:x>0.91875</cdr:x>
      <cdr:y>0.73264</cdr:y>
    </cdr:from>
    <cdr:to>
      <cdr:x>1</cdr:x>
      <cdr:y>0.79861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00525" y="2009774"/>
          <a:ext cx="3714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(c)</a:t>
          </a:r>
        </a:p>
      </cdr:txBody>
    </cdr:sp>
  </cdr:relSizeAnchor>
  <cdr:relSizeAnchor xmlns:cdr="http://schemas.openxmlformats.org/drawingml/2006/chartDrawing">
    <cdr:from>
      <cdr:x>0.91875</cdr:x>
      <cdr:y>0.65972</cdr:y>
    </cdr:from>
    <cdr:to>
      <cdr:x>1</cdr:x>
      <cdr:y>0.74653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00525" y="1809749"/>
          <a:ext cx="3714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(d)</a:t>
          </a:r>
        </a:p>
      </cdr:txBody>
    </cdr:sp>
  </cdr:relSizeAnchor>
  <cdr:relSizeAnchor xmlns:cdr="http://schemas.openxmlformats.org/drawingml/2006/chartDrawing">
    <cdr:from>
      <cdr:x>0.91875</cdr:x>
      <cdr:y>0.45139</cdr:y>
    </cdr:from>
    <cdr:to>
      <cdr:x>1</cdr:x>
      <cdr:y>0.54167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200525" y="1238250"/>
          <a:ext cx="3714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(e)</a:t>
          </a:r>
        </a:p>
      </cdr:txBody>
    </cdr:sp>
  </cdr:relSizeAnchor>
  <cdr:relSizeAnchor xmlns:cdr="http://schemas.openxmlformats.org/drawingml/2006/chartDrawing">
    <cdr:from>
      <cdr:x>0.16875</cdr:x>
      <cdr:y>0.02083</cdr:y>
    </cdr:from>
    <cdr:to>
      <cdr:x>0.97708</cdr:x>
      <cdr:y>0.33333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71525" y="57150"/>
          <a:ext cx="3695700" cy="85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(a) Aseton (x10)</a:t>
          </a:r>
          <a:r>
            <a:rPr lang="en-US" sz="1100" baseline="0"/>
            <a:t>                   </a:t>
          </a:r>
        </a:p>
        <a:p xmlns:a="http://schemas.openxmlformats.org/drawingml/2006/main">
          <a:r>
            <a:rPr lang="en-US" sz="1100"/>
            <a:t>(b) Etanol (x10)</a:t>
          </a:r>
        </a:p>
        <a:p xmlns:a="http://schemas.openxmlformats.org/drawingml/2006/main">
          <a:r>
            <a:rPr lang="en-US" sz="1100"/>
            <a:t>(c) Asam asetat</a:t>
          </a:r>
          <a:r>
            <a:rPr lang="en-US" sz="1100" baseline="0"/>
            <a:t>  </a:t>
          </a:r>
        </a:p>
        <a:p xmlns:a="http://schemas.openxmlformats.org/drawingml/2006/main">
          <a:r>
            <a:rPr lang="en-US" sz="1100"/>
            <a:t>(d) Formaldehid (x20)</a:t>
          </a:r>
          <a:endParaRPr lang="en-US" sz="1100" baseline="0"/>
        </a:p>
        <a:p xmlns:a="http://schemas.openxmlformats.org/drawingml/2006/main">
          <a:r>
            <a:rPr lang="en-US" sz="1100"/>
            <a:t>(e) Etilen glikol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48AD7-63B1-4491-95E8-33989F36A824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75E3A-1FDE-450C-A17D-B5BF9CCAB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92162-7660-43A6-8B2A-FF0C5EB0254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650"/>
            <a:ext cx="5486400" cy="4084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66237-3794-4534-9B79-04A97EC8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3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381001" y="34290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lgerian" pitchFamily="82" charset="0"/>
            </a:endParaRPr>
          </a:p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Prof Dr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Ratnawati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Sc  IPM  </a:t>
            </a:r>
          </a:p>
          <a:p>
            <a:pPr algn="ctr"/>
            <a:endParaRPr lang="id-ID" sz="1600" b="1" dirty="0">
              <a:latin typeface="Algerian" pitchFamily="82" charset="0"/>
            </a:endParaRP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441324" y="628770"/>
            <a:ext cx="3930563" cy="46166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Pembelajaran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Kolaboratif</a:t>
            </a:r>
            <a:endParaRPr lang="id-ID" sz="2400" b="1" dirty="0">
              <a:solidFill>
                <a:srgbClr val="0000FF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0" y="5334001"/>
            <a:ext cx="9180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2000" b="1" dirty="0">
                <a:solidFill>
                  <a:srgbClr val="FFFF00"/>
                </a:solidFill>
                <a:ea typeface="굴림" pitchFamily="34" charset="-127"/>
              </a:rPr>
              <a:t>PRODI TEKNIK KIMIA</a:t>
            </a:r>
          </a:p>
          <a:p>
            <a:pPr algn="ctr" eaLnBrk="0" hangingPunct="0"/>
            <a:r>
              <a:rPr lang="en-US" altLang="ko-KR" sz="2000" b="1" dirty="0">
                <a:solidFill>
                  <a:srgbClr val="FFFF00"/>
                </a:solidFill>
                <a:ea typeface="굴림" pitchFamily="34" charset="-127"/>
              </a:rPr>
              <a:t>INSTITUT TEKNOLOGI INDONESIA</a:t>
            </a:r>
          </a:p>
          <a:p>
            <a:pPr algn="ctr" eaLnBrk="0" hangingPunct="0"/>
            <a:r>
              <a:rPr lang="en-US" altLang="ko-KR" sz="2000" b="1" dirty="0">
                <a:solidFill>
                  <a:srgbClr val="FFFF00"/>
                </a:solidFill>
                <a:ea typeface="굴림" pitchFamily="34" charset="-127"/>
              </a:rPr>
              <a:t>2021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0" y="1447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PENGEMBANGAN FOTOKATALIS BERBASIS TITANIA </a:t>
            </a:r>
            <a:r>
              <a:rPr lang="en-US" sz="2400" b="1" i="1" dirty="0">
                <a:solidFill>
                  <a:srgbClr val="FFFF00"/>
                </a:solidFill>
              </a:rPr>
              <a:t>NANOTUBE ARRAY  </a:t>
            </a:r>
            <a:r>
              <a:rPr lang="en-US" sz="2400" b="1" dirty="0">
                <a:solidFill>
                  <a:srgbClr val="FFFF00"/>
                </a:solidFill>
              </a:rPr>
              <a:t>DAN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APLIKASINYA UNTUK PRODUKSI HIDROGEN DAN PENGOLAHAN LIMBAH SECARA SIMULTAN </a:t>
            </a:r>
          </a:p>
          <a:p>
            <a:pPr algn="ctr"/>
            <a:endParaRPr lang="en-US" sz="2400" b="1" dirty="0">
              <a:solidFill>
                <a:srgbClr val="0606E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18" y="2667000"/>
            <a:ext cx="2743298" cy="17434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44312" t="13642" r="18482" b="10228"/>
          <a:stretch>
            <a:fillRect/>
          </a:stretch>
        </p:blipFill>
        <p:spPr bwMode="auto">
          <a:xfrm>
            <a:off x="1066800" y="609600"/>
            <a:ext cx="5029200" cy="2819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3276601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Spektra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XRD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495801"/>
          <a:ext cx="7391400" cy="2209799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Fotokatalis</a:t>
                      </a:r>
                      <a:r>
                        <a:rPr lang="id-ID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Ukuran kristal fasa </a:t>
                      </a:r>
                      <a:r>
                        <a:rPr lang="id-ID" sz="1600" i="1" dirty="0">
                          <a:latin typeface="Times New Roman"/>
                          <a:ea typeface="Times New Roman"/>
                          <a:cs typeface="Times New Roman"/>
                        </a:rPr>
                        <a:t>anatase</a:t>
                      </a: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 (nm)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Ukuran kristal fasa </a:t>
                      </a:r>
                      <a:r>
                        <a:rPr lang="id-ID" sz="1600" i="1" dirty="0">
                          <a:latin typeface="Times New Roman"/>
                          <a:ea typeface="Times New Roman"/>
                          <a:cs typeface="Times New Roman"/>
                        </a:rPr>
                        <a:t>rutile</a:t>
                      </a: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 (nm)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Fraksi </a:t>
                      </a:r>
                      <a:r>
                        <a:rPr lang="id-ID" sz="1600" i="1" dirty="0">
                          <a:latin typeface="Times New Roman"/>
                          <a:ea typeface="Times New Roman"/>
                          <a:cs typeface="Times New Roman"/>
                        </a:rPr>
                        <a:t>anatase</a:t>
                      </a: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 (% berat)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TiO</a:t>
                      </a:r>
                      <a:r>
                        <a:rPr lang="id-ID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-P25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TNTAs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TNTAs,</a:t>
                      </a:r>
                      <a:r>
                        <a:rPr lang="id-ID" sz="1800" b="1" dirty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TNTAs,</a:t>
                      </a:r>
                      <a:r>
                        <a:rPr lang="id-ID" sz="1800" b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038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kristal</a:t>
            </a:r>
            <a:r>
              <a:rPr lang="en-US" b="1" dirty="0"/>
              <a:t>, </a:t>
            </a:r>
            <a:r>
              <a:rPr lang="en-US" b="1" dirty="0" err="1"/>
              <a:t>fraksi</a:t>
            </a:r>
            <a:r>
              <a:rPr lang="en-US" b="1" dirty="0"/>
              <a:t> </a:t>
            </a:r>
            <a:r>
              <a:rPr lang="en-US" b="1" i="1" dirty="0" err="1"/>
              <a:t>anatase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fotokatalis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0480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7E921"/>
                </a:solidFill>
              </a:rPr>
              <a:t>C. </a:t>
            </a:r>
            <a:r>
              <a:rPr lang="en-US" sz="2000" b="1" dirty="0" err="1">
                <a:solidFill>
                  <a:srgbClr val="17E921"/>
                </a:solidFill>
              </a:rPr>
              <a:t>Analisis</a:t>
            </a:r>
            <a:r>
              <a:rPr lang="en-US" sz="2000" b="1" dirty="0">
                <a:solidFill>
                  <a:srgbClr val="17E921"/>
                </a:solidFill>
              </a:rPr>
              <a:t> XRD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667000" cy="1752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762000"/>
            <a:ext cx="2362200" cy="1752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266700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Kerapatan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arus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voltase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bebagai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fotokatalis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penyinaran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lampu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UV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(B)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tampak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172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larutan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gliserol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bebagai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fotokatalis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1000"/>
            <a:ext cx="279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7E921"/>
                </a:solidFill>
              </a:rPr>
              <a:t>D. </a:t>
            </a:r>
            <a:r>
              <a:rPr lang="en-US" b="1" dirty="0" err="1">
                <a:solidFill>
                  <a:srgbClr val="17E921"/>
                </a:solidFill>
              </a:rPr>
              <a:t>Analisis</a:t>
            </a:r>
            <a:r>
              <a:rPr lang="en-US" b="1" dirty="0">
                <a:solidFill>
                  <a:srgbClr val="17E921"/>
                </a:solidFill>
              </a:rPr>
              <a:t> </a:t>
            </a:r>
            <a:r>
              <a:rPr lang="en-US" b="1" dirty="0" err="1">
                <a:solidFill>
                  <a:srgbClr val="17E921"/>
                </a:solidFill>
              </a:rPr>
              <a:t>Kerapatan</a:t>
            </a:r>
            <a:r>
              <a:rPr lang="en-US" b="1" dirty="0">
                <a:solidFill>
                  <a:srgbClr val="17E921"/>
                </a:solidFill>
              </a:rPr>
              <a:t>  </a:t>
            </a:r>
            <a:r>
              <a:rPr lang="en-US" b="1" dirty="0" err="1">
                <a:solidFill>
                  <a:srgbClr val="17E921"/>
                </a:solidFill>
              </a:rPr>
              <a:t>Arus</a:t>
            </a:r>
            <a:r>
              <a:rPr lang="en-US" b="1" dirty="0">
                <a:solidFill>
                  <a:srgbClr val="17E92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276600"/>
            <a:ext cx="256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E921"/>
                </a:solidFill>
              </a:rPr>
              <a:t>E. </a:t>
            </a:r>
            <a:r>
              <a:rPr lang="en-US" b="1" dirty="0" err="1">
                <a:solidFill>
                  <a:srgbClr val="17E921"/>
                </a:solidFill>
              </a:rPr>
              <a:t>Produksi</a:t>
            </a:r>
            <a:r>
              <a:rPr lang="en-US" b="1" dirty="0">
                <a:solidFill>
                  <a:srgbClr val="17E921"/>
                </a:solidFill>
              </a:rPr>
              <a:t> </a:t>
            </a:r>
            <a:r>
              <a:rPr lang="en-US" b="1" dirty="0" err="1">
                <a:solidFill>
                  <a:srgbClr val="17E921"/>
                </a:solidFill>
              </a:rPr>
              <a:t>hidrogen</a:t>
            </a:r>
            <a:r>
              <a:rPr lang="en-US" b="1" dirty="0">
                <a:solidFill>
                  <a:srgbClr val="17E921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1" y="3200401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baseline="-25000" dirty="0">
              <a:solidFill>
                <a:srgbClr val="0070C0"/>
              </a:solidFill>
              <a:latin typeface="Swis721 Ex BT" pitchFamily="34" charset="0"/>
              <a:cs typeface="Times New Roman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335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81800" y="228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kerapatan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(</a:t>
            </a:r>
            <a:r>
              <a:rPr lang="en-US" dirty="0" err="1"/>
              <a:t>potentiostat</a:t>
            </a:r>
            <a:r>
              <a:rPr lang="en-US" dirty="0"/>
              <a:t>)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00596942"/>
              </p:ext>
            </p:extLst>
          </p:nvPr>
        </p:nvGraphicFramePr>
        <p:xfrm>
          <a:off x="761999" y="3657600"/>
          <a:ext cx="304800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697A9D-B7A7-461C-AA2F-55423DC29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350" y="3631864"/>
            <a:ext cx="352425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7544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FESEM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TNTAs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anodisasi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ultrasonik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10, (b) 30, (c) 60, (d) 90, (e) 150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606EA"/>
                </a:solidFill>
              </a:rPr>
              <a:t>IIB. SINTESIS TNTAs VARIASI METODE PENGADUKAN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A. </a:t>
            </a:r>
            <a:r>
              <a:rPr lang="en-US" sz="2000" b="1" dirty="0" err="1"/>
              <a:t>Pengadukan</a:t>
            </a:r>
            <a:r>
              <a:rPr lang="en-US" sz="2000" b="1" dirty="0"/>
              <a:t> </a:t>
            </a:r>
            <a:r>
              <a:rPr lang="en-US" sz="2000" b="1" dirty="0" err="1"/>
              <a:t>Ultrasonik</a:t>
            </a:r>
            <a:endParaRPr lang="en-US" sz="2000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305" y="1281430"/>
            <a:ext cx="6652895" cy="428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302792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Produksi</a:t>
            </a:r>
            <a:r>
              <a:rPr lang="en-US" b="1" dirty="0"/>
              <a:t> H</a:t>
            </a:r>
            <a:r>
              <a:rPr lang="en-US" b="1" baseline="-25000" dirty="0"/>
              <a:t>2 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panjang</a:t>
            </a:r>
            <a:r>
              <a:rPr lang="en-US" b="1" dirty="0"/>
              <a:t> </a:t>
            </a:r>
            <a:r>
              <a:rPr lang="en-US" b="1" i="1" dirty="0"/>
              <a:t>tube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anodisasi</a:t>
            </a:r>
            <a:r>
              <a:rPr lang="en-US" b="1" dirty="0"/>
              <a:t>  </a:t>
            </a:r>
            <a:r>
              <a:rPr lang="en-US" b="1" dirty="0" err="1"/>
              <a:t>ultrasonik</a:t>
            </a:r>
            <a:r>
              <a:rPr lang="en-US" b="1" dirty="0"/>
              <a:t> 50 C</a:t>
            </a:r>
          </a:p>
        </p:txBody>
      </p:sp>
      <p:pic>
        <p:nvPicPr>
          <p:cNvPr id="1986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84765"/>
            <a:ext cx="425926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:\FESEM STL Uj PEN 2\US 150,50 top sebelum pen 2\100000X tilt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"/>
            <a:ext cx="2457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BD3E63-6AC5-48A5-AE1B-9EA4AAA59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69924"/>
            <a:ext cx="3733800" cy="2566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DCB204-8DD4-498D-BF38-1AC0B0C11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986253"/>
            <a:ext cx="3962400" cy="25669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41301" y="381000"/>
          <a:ext cx="5410200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57600"/>
            <a:ext cx="5038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3581400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6172200"/>
            <a:ext cx="806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Prinsip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kerja</a:t>
            </a:r>
            <a:r>
              <a:rPr lang="en-US" b="1" dirty="0">
                <a:solidFill>
                  <a:srgbClr val="0070C0"/>
                </a:solidFill>
              </a:rPr>
              <a:t> TNTAs yang </a:t>
            </a:r>
            <a:r>
              <a:rPr lang="en-US" b="1" dirty="0" err="1">
                <a:solidFill>
                  <a:srgbClr val="0070C0"/>
                </a:solidFill>
              </a:rPr>
              <a:t>didopan</a:t>
            </a:r>
            <a:r>
              <a:rPr lang="en-US" b="1" dirty="0">
                <a:solidFill>
                  <a:srgbClr val="0070C0"/>
                </a:solidFill>
              </a:rPr>
              <a:t> Pt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reaksi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fotoreformasi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gliserol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7180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Pengaruh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jenis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katalis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terhadap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produksi</a:t>
            </a:r>
            <a:r>
              <a:rPr lang="en-US" b="1" dirty="0">
                <a:solidFill>
                  <a:srgbClr val="0070C0"/>
                </a:solidFill>
              </a:rPr>
              <a:t> H</a:t>
            </a:r>
            <a:r>
              <a:rPr lang="en-US" b="1" baseline="-25000" dirty="0">
                <a:solidFill>
                  <a:srgbClr val="0070C0"/>
                </a:solidFill>
              </a:rPr>
              <a:t>2 </a:t>
            </a:r>
            <a:r>
              <a:rPr lang="en-US" b="1" dirty="0">
                <a:solidFill>
                  <a:srgbClr val="0070C0"/>
                </a:solidFill>
              </a:rPr>
              <a:t>(volume </a:t>
            </a:r>
            <a:r>
              <a:rPr lang="en-US" b="1" i="1" dirty="0">
                <a:solidFill>
                  <a:srgbClr val="0070C0"/>
                </a:solidFill>
              </a:rPr>
              <a:t>slurry </a:t>
            </a:r>
            <a:r>
              <a:rPr lang="en-US" b="1" dirty="0">
                <a:solidFill>
                  <a:srgbClr val="0070C0"/>
                </a:solidFill>
              </a:rPr>
              <a:t>200 ml, TiO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P25 = 0,2 gram).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457200" y="228600"/>
            <a:ext cx="7086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err="1">
                <a:solidFill>
                  <a:srgbClr val="0606EA"/>
                </a:solidFill>
              </a:rPr>
              <a:t>Pengaruh</a:t>
            </a:r>
            <a:r>
              <a:rPr lang="en-US" sz="2400" dirty="0">
                <a:solidFill>
                  <a:srgbClr val="0606EA"/>
                </a:solidFill>
              </a:rPr>
              <a:t> </a:t>
            </a:r>
            <a:r>
              <a:rPr lang="en-US" sz="2400" dirty="0" err="1">
                <a:solidFill>
                  <a:srgbClr val="0606EA"/>
                </a:solidFill>
              </a:rPr>
              <a:t>metode</a:t>
            </a:r>
            <a:r>
              <a:rPr lang="en-US" sz="2400" dirty="0">
                <a:solidFill>
                  <a:srgbClr val="0606EA"/>
                </a:solidFill>
              </a:rPr>
              <a:t> </a:t>
            </a:r>
            <a:r>
              <a:rPr lang="en-US" sz="2400" dirty="0" err="1">
                <a:solidFill>
                  <a:srgbClr val="0606EA"/>
                </a:solidFill>
              </a:rPr>
              <a:t>penambahan</a:t>
            </a:r>
            <a:r>
              <a:rPr lang="en-US" sz="2400" dirty="0">
                <a:solidFill>
                  <a:srgbClr val="0606EA"/>
                </a:solidFill>
              </a:rPr>
              <a:t> </a:t>
            </a:r>
            <a:r>
              <a:rPr lang="en-US" sz="2400" dirty="0" err="1">
                <a:solidFill>
                  <a:srgbClr val="0606EA"/>
                </a:solidFill>
              </a:rPr>
              <a:t>dopan</a:t>
            </a:r>
            <a:r>
              <a:rPr lang="en-US" sz="2400" dirty="0">
                <a:solidFill>
                  <a:srgbClr val="0606EA"/>
                </a:solidFill>
              </a:rPr>
              <a:t> Pt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85800"/>
            <a:ext cx="3657600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1600" y="4191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Produksi</a:t>
            </a:r>
            <a:r>
              <a:rPr lang="en-US" sz="2000" dirty="0"/>
              <a:t> H2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76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Analisis</a:t>
            </a:r>
            <a:r>
              <a:rPr lang="en-US" dirty="0"/>
              <a:t> XRD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838200"/>
          <a:ext cx="55626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1"/>
          <p:cNvSpPr>
            <a:spLocks noChangeArrowheads="1"/>
          </p:cNvSpPr>
          <p:nvPr/>
        </p:nvSpPr>
        <p:spPr bwMode="auto">
          <a:xfrm>
            <a:off x="0" y="228600"/>
            <a:ext cx="8362309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bmk="">
                <a:solidFill>
                  <a:srgbClr val="0606E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IV. </a:t>
            </a:r>
            <a:r>
              <a:rPr kumimoji="0" lang="en-US" sz="2400" b="1" i="0" u="none" strike="noStrike" cap="none" normalizeH="0" baseline="0" dirty="0" bmk="">
                <a:ln>
                  <a:noFill/>
                </a:ln>
                <a:solidFill>
                  <a:srgbClr val="0606E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IDENTIFIKASI</a:t>
            </a:r>
            <a:r>
              <a:rPr kumimoji="0" lang="en-US" sz="2400" b="1" i="0" u="none" strike="noStrike" cap="none" normalizeH="0" dirty="0" bmk="">
                <a:ln>
                  <a:noFill/>
                </a:ln>
                <a:solidFill>
                  <a:srgbClr val="0606E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PRODUK UTAMA DAN </a:t>
            </a:r>
            <a:r>
              <a:rPr kumimoji="0" lang="en-US" sz="2400" b="1" i="1" u="none" strike="noStrike" cap="none" normalizeH="0" dirty="0" bmk="">
                <a:ln>
                  <a:noFill/>
                </a:ln>
                <a:solidFill>
                  <a:srgbClr val="0606E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INTERMEDIATE</a:t>
            </a:r>
            <a:endParaRPr kumimoji="0" lang="en-US" sz="3600" b="0" i="1" u="none" strike="noStrike" cap="none" normalizeH="0" baseline="0" dirty="0">
              <a:ln>
                <a:noFill/>
              </a:ln>
              <a:solidFill>
                <a:srgbClr val="0606EA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0" y="838200"/>
          <a:ext cx="5041900" cy="268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257800" y="1447800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Jumlah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fotokatalis</a:t>
            </a:r>
            <a:r>
              <a:rPr lang="en-US" dirty="0"/>
              <a:t> Pt-TNTAs.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4114800"/>
          <a:ext cx="4543425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50292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i="1" dirty="0"/>
              <a:t>intermediate</a:t>
            </a:r>
            <a:r>
              <a:rPr lang="en-US" dirty="0"/>
              <a:t> yang </a:t>
            </a:r>
            <a:r>
              <a:rPr lang="en-US" dirty="0" err="1"/>
              <a:t>terdeteksi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fotokatalis</a:t>
            </a:r>
            <a:r>
              <a:rPr lang="en-US" dirty="0"/>
              <a:t> Pt-TNTAs </a:t>
            </a:r>
          </a:p>
        </p:txBody>
      </p:sp>
      <p:sp>
        <p:nvSpPr>
          <p:cNvPr id="8" name="Down Arrow 7"/>
          <p:cNvSpPr/>
          <p:nvPr/>
        </p:nvSpPr>
        <p:spPr>
          <a:xfrm>
            <a:off x="6705600" y="23622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2999" y="2743200"/>
            <a:ext cx="4038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06EA"/>
                </a:solidFill>
              </a:rPr>
              <a:t>H2O 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 H2 + ½  O2</a:t>
            </a:r>
            <a:endParaRPr lang="en-US" dirty="0">
              <a:solidFill>
                <a:srgbClr val="0606EA"/>
              </a:solidFill>
            </a:endParaRPr>
          </a:p>
          <a:p>
            <a:r>
              <a:rPr lang="en-US" dirty="0">
                <a:solidFill>
                  <a:srgbClr val="0606EA"/>
                </a:solidFill>
              </a:rPr>
              <a:t>C</a:t>
            </a:r>
            <a:r>
              <a:rPr lang="en-US" baseline="-25000" dirty="0">
                <a:solidFill>
                  <a:srgbClr val="0606EA"/>
                </a:solidFill>
              </a:rPr>
              <a:t>3</a:t>
            </a:r>
            <a:r>
              <a:rPr lang="en-US" dirty="0">
                <a:solidFill>
                  <a:srgbClr val="0606EA"/>
                </a:solidFill>
              </a:rPr>
              <a:t>H</a:t>
            </a:r>
            <a:r>
              <a:rPr lang="en-US" baseline="-25000" dirty="0">
                <a:solidFill>
                  <a:srgbClr val="0606EA"/>
                </a:solidFill>
              </a:rPr>
              <a:t>8</a:t>
            </a:r>
            <a:r>
              <a:rPr lang="en-US" dirty="0">
                <a:solidFill>
                  <a:srgbClr val="0606EA"/>
                </a:solidFill>
              </a:rPr>
              <a:t>O</a:t>
            </a:r>
            <a:r>
              <a:rPr lang="en-US" baseline="-25000" dirty="0">
                <a:solidFill>
                  <a:srgbClr val="0606EA"/>
                </a:solidFill>
              </a:rPr>
              <a:t>3</a:t>
            </a:r>
            <a:r>
              <a:rPr lang="en-US" dirty="0">
                <a:solidFill>
                  <a:srgbClr val="0606EA"/>
                </a:solidFill>
              </a:rPr>
              <a:t> + 3H</a:t>
            </a:r>
            <a:r>
              <a:rPr lang="en-US" baseline="-25000" dirty="0">
                <a:solidFill>
                  <a:srgbClr val="0606EA"/>
                </a:solidFill>
              </a:rPr>
              <a:t>2</a:t>
            </a:r>
            <a:r>
              <a:rPr lang="en-US" dirty="0">
                <a:solidFill>
                  <a:srgbClr val="0606EA"/>
                </a:solidFill>
              </a:rPr>
              <a:t>O 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606EA"/>
                </a:solidFill>
              </a:rPr>
              <a:t>3CO</a:t>
            </a:r>
            <a:r>
              <a:rPr lang="en-US" baseline="-25000" dirty="0">
                <a:solidFill>
                  <a:srgbClr val="0606EA"/>
                </a:solidFill>
              </a:rPr>
              <a:t>2</a:t>
            </a:r>
            <a:r>
              <a:rPr lang="en-US" dirty="0">
                <a:solidFill>
                  <a:srgbClr val="0606EA"/>
                </a:solidFill>
              </a:rPr>
              <a:t> + 7H</a:t>
            </a:r>
            <a:r>
              <a:rPr lang="en-US" baseline="-25000" dirty="0">
                <a:solidFill>
                  <a:srgbClr val="0606EA"/>
                </a:solidFill>
              </a:rPr>
              <a:t>2 </a:t>
            </a:r>
            <a:r>
              <a:rPr lang="en-US" dirty="0">
                <a:solidFill>
                  <a:srgbClr val="0606EA"/>
                </a:solidFill>
              </a:rPr>
              <a:t> (</a:t>
            </a:r>
            <a:r>
              <a:rPr lang="en-US" dirty="0" err="1">
                <a:solidFill>
                  <a:srgbClr val="0606EA"/>
                </a:solidFill>
              </a:rPr>
              <a:t>fotoreformasi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gliserol</a:t>
            </a:r>
            <a:r>
              <a:rPr lang="en-US" dirty="0">
                <a:solidFill>
                  <a:srgbClr val="0606EA"/>
                </a:solidFill>
              </a:rPr>
              <a:t>)	             </a:t>
            </a:r>
          </a:p>
          <a:p>
            <a:r>
              <a:rPr lang="en-US" dirty="0">
                <a:solidFill>
                  <a:srgbClr val="0606EA"/>
                </a:solidFill>
              </a:rPr>
              <a:t>C</a:t>
            </a:r>
            <a:r>
              <a:rPr lang="en-US" baseline="-25000" dirty="0">
                <a:solidFill>
                  <a:srgbClr val="0606EA"/>
                </a:solidFill>
              </a:rPr>
              <a:t>3</a:t>
            </a:r>
            <a:r>
              <a:rPr lang="en-US" dirty="0">
                <a:solidFill>
                  <a:srgbClr val="0606EA"/>
                </a:solidFill>
              </a:rPr>
              <a:t>H</a:t>
            </a:r>
            <a:r>
              <a:rPr lang="en-US" baseline="-25000" dirty="0">
                <a:solidFill>
                  <a:srgbClr val="0606EA"/>
                </a:solidFill>
              </a:rPr>
              <a:t>8</a:t>
            </a:r>
            <a:r>
              <a:rPr lang="en-US" dirty="0">
                <a:solidFill>
                  <a:srgbClr val="0606EA"/>
                </a:solidFill>
              </a:rPr>
              <a:t>O</a:t>
            </a:r>
            <a:r>
              <a:rPr lang="en-US" baseline="-25000" dirty="0">
                <a:solidFill>
                  <a:srgbClr val="0606EA"/>
                </a:solidFill>
              </a:rPr>
              <a:t>3</a:t>
            </a:r>
            <a:r>
              <a:rPr lang="en-US" dirty="0">
                <a:solidFill>
                  <a:srgbClr val="0606EA"/>
                </a:solidFill>
              </a:rPr>
              <a:t> + (7/2)O</a:t>
            </a:r>
            <a:r>
              <a:rPr lang="en-US" baseline="-25000" dirty="0">
                <a:solidFill>
                  <a:srgbClr val="0606EA"/>
                </a:solidFill>
              </a:rPr>
              <a:t>2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606EA"/>
                </a:solidFill>
              </a:rPr>
              <a:t>3CO</a:t>
            </a:r>
            <a:r>
              <a:rPr lang="en-US" baseline="-25000" dirty="0">
                <a:solidFill>
                  <a:srgbClr val="0606EA"/>
                </a:solidFill>
              </a:rPr>
              <a:t>2</a:t>
            </a:r>
            <a:r>
              <a:rPr lang="en-US" dirty="0">
                <a:solidFill>
                  <a:srgbClr val="0606EA"/>
                </a:solidFill>
              </a:rPr>
              <a:t> + 4H</a:t>
            </a:r>
            <a:r>
              <a:rPr lang="en-US" baseline="-25000" dirty="0">
                <a:solidFill>
                  <a:srgbClr val="0606EA"/>
                </a:solidFill>
              </a:rPr>
              <a:t>2</a:t>
            </a:r>
            <a:r>
              <a:rPr lang="en-US" dirty="0">
                <a:solidFill>
                  <a:srgbClr val="0606EA"/>
                </a:solidFill>
              </a:rPr>
              <a:t>O (</a:t>
            </a:r>
            <a:r>
              <a:rPr lang="en-US" dirty="0" err="1">
                <a:solidFill>
                  <a:srgbClr val="0606EA"/>
                </a:solidFill>
              </a:rPr>
              <a:t>fotooksidasi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gliserol</a:t>
            </a:r>
            <a:r>
              <a:rPr lang="en-US" dirty="0">
                <a:solidFill>
                  <a:srgbClr val="0606EA"/>
                </a:solidFill>
              </a:rPr>
              <a:t>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kanisme reaksi produksi hidrogen 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6324600" cy="6477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914400"/>
            <a:ext cx="243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Prediksi</a:t>
            </a:r>
            <a:r>
              <a:rPr lang="en-US" b="1" dirty="0"/>
              <a:t> </a:t>
            </a:r>
            <a:r>
              <a:rPr lang="en-US" b="1" dirty="0" err="1"/>
              <a:t>mekanisme</a:t>
            </a:r>
            <a:r>
              <a:rPr lang="en-US" b="1" dirty="0"/>
              <a:t> </a:t>
            </a:r>
            <a:r>
              <a:rPr lang="en-US" b="1" dirty="0" err="1"/>
              <a:t>reaksi</a:t>
            </a:r>
            <a:r>
              <a:rPr lang="en-US" b="1" dirty="0"/>
              <a:t> </a:t>
            </a:r>
            <a:r>
              <a:rPr lang="en-US" b="1" dirty="0" err="1"/>
              <a:t>fotoreformasi</a:t>
            </a:r>
            <a:r>
              <a:rPr lang="en-US" b="1" dirty="0"/>
              <a:t> </a:t>
            </a:r>
            <a:r>
              <a:rPr lang="en-US" b="1" dirty="0" err="1"/>
              <a:t>larutan</a:t>
            </a:r>
            <a:r>
              <a:rPr lang="en-US" b="1" dirty="0"/>
              <a:t> </a:t>
            </a:r>
            <a:r>
              <a:rPr lang="en-US" b="1" dirty="0" err="1"/>
              <a:t>gliserol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Pt-TNTAs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i="1" dirty="0"/>
              <a:t>intermediate </a:t>
            </a:r>
            <a:r>
              <a:rPr lang="en-US" b="1" dirty="0" err="1"/>
              <a:t>fotokatalis</a:t>
            </a:r>
            <a:r>
              <a:rPr lang="en-US" b="1" dirty="0"/>
              <a:t> TNTAs: </a:t>
            </a:r>
            <a:r>
              <a:rPr lang="en-US" b="1" dirty="0" err="1"/>
              <a:t>Etanol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EG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Pengaruh</a:t>
            </a:r>
            <a:r>
              <a:rPr lang="en-US" b="1" dirty="0"/>
              <a:t> Pt </a:t>
            </a:r>
            <a:r>
              <a:rPr lang="en-US" b="1" dirty="0" err="1"/>
              <a:t>mengarahkan</a:t>
            </a:r>
            <a:r>
              <a:rPr lang="en-US" b="1" dirty="0"/>
              <a:t> </a:t>
            </a:r>
            <a:r>
              <a:rPr lang="en-US" b="1" dirty="0" err="1"/>
              <a:t>mekanisme</a:t>
            </a:r>
            <a:r>
              <a:rPr lang="en-US" b="1" dirty="0"/>
              <a:t> </a:t>
            </a:r>
            <a:r>
              <a:rPr lang="en-US" b="1" dirty="0" err="1"/>
              <a:t>reaksi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gliserol</a:t>
            </a:r>
            <a:r>
              <a:rPr lang="en-US" b="1" dirty="0"/>
              <a:t> 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 EG </a:t>
            </a:r>
            <a:r>
              <a:rPr lang="en-US" dirty="0" err="1">
                <a:solidFill>
                  <a:srgbClr val="0606EA"/>
                </a:solidFill>
                <a:sym typeface="Wingdings"/>
              </a:rPr>
              <a:t>asam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 </a:t>
            </a:r>
            <a:r>
              <a:rPr lang="en-US" dirty="0" err="1">
                <a:solidFill>
                  <a:srgbClr val="0606EA"/>
                </a:solidFill>
                <a:sym typeface="Wingdings"/>
              </a:rPr>
              <a:t>asetat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  CO2 </a:t>
            </a:r>
            <a:r>
              <a:rPr lang="en-US" dirty="0" err="1">
                <a:solidFill>
                  <a:srgbClr val="0606EA"/>
                </a:solidFill>
                <a:sym typeface="Wingdings"/>
              </a:rPr>
              <a:t>dan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 H2O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09600" y="2895600"/>
            <a:ext cx="11430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5791200"/>
            <a:ext cx="11430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4000500" y="43053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76400" y="37338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1794" y="1751806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343400" y="6096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1" y="76201"/>
            <a:ext cx="4698609" cy="3962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3B267-804E-4F54-AEFC-85A7AA00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9096"/>
            <a:ext cx="4343400" cy="3962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D6F1B-5484-4CCC-ADF3-8E2D1FE55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64390"/>
            <a:ext cx="4724400" cy="2793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EB788-1B5F-4BE2-A202-15DEDAAFE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40590"/>
            <a:ext cx="4572000" cy="27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0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0BF2-525A-4F6B-A776-B4B44E81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084CC5-4ABC-4F5D-8EE1-49274118D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24200"/>
            <a:ext cx="4648200" cy="3733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3D7779-15A1-4617-A35D-7765DE81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72000" cy="3124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7965E-9D79-40C1-AB2A-E442B8296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"/>
            <a:ext cx="4572000" cy="312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40F6B-C55C-4A25-82A1-B24490878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124200"/>
            <a:ext cx="4343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70866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Pendahuluan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 </a:t>
            </a:r>
            <a:endParaRPr lang="id-ID" sz="48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914400"/>
            <a:ext cx="8153400" cy="59436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rlin Sans FB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rlin Sans FB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rlin Sans FB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-228600"/>
            <a:ext cx="1174574" cy="1828800"/>
          </a:xfrm>
          <a:prstGeom prst="rect">
            <a:avLst/>
          </a:prstGeom>
          <a:noFill/>
        </p:spPr>
      </p:pic>
      <p:pic>
        <p:nvPicPr>
          <p:cNvPr id="6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-228600"/>
            <a:ext cx="1403174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62801" y="457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energy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1"/>
            <a:ext cx="4495800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62600" y="1295400"/>
            <a:ext cx="381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BPPT INDONESIA ENERGY OUTLOOK 2020: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Konsumsi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enegi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meningkat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Potensi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sumber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daya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energi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menurun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minyak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bumi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, gas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alam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batubara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Tahun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Total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produksi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energi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mampu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memenuhi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konsumsi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domestik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Keseimbangan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kapasitas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impor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ekspor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energi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0" name="Content Placeholder 3" descr="20161019_05392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0" y="3962400"/>
            <a:ext cx="4572000" cy="2743200"/>
          </a:xfrm>
        </p:spPr>
      </p:pic>
    </p:spTree>
    <p:extLst>
      <p:ext uri="{BB962C8B-B14F-4D97-AF65-F5344CB8AC3E}">
        <p14:creationId xmlns:p14="http://schemas.microsoft.com/office/powerpoint/2010/main" val="6836239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70866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Pendahuluan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 </a:t>
            </a:r>
            <a:endParaRPr lang="id-ID" sz="48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914400"/>
            <a:ext cx="8153400" cy="59436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Untk</a:t>
            </a:r>
            <a:r>
              <a:rPr lang="en-US" sz="3600" b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menjamin</a:t>
            </a:r>
            <a:r>
              <a:rPr lang="en-US" sz="3600" b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pasokan</a:t>
            </a:r>
            <a:r>
              <a:rPr lang="en-US" sz="3600" b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3600" b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6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: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Mencari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sumber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-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sumber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cadangan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baru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(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Intensifikasi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).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Menggunakan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secara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efisien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  (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Konservasi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)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Mempercepat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pemanfaatan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alternatif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(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Diversifikasi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)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       PRODUKSI ENERGI ALTERNATIF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DENGAN BAHAN BAKU YANG TERBARUKAN (LIMBAH)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5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-228600"/>
            <a:ext cx="1174574" cy="1371600"/>
          </a:xfrm>
          <a:prstGeom prst="rect">
            <a:avLst/>
          </a:prstGeom>
          <a:noFill/>
        </p:spPr>
      </p:pic>
      <p:pic>
        <p:nvPicPr>
          <p:cNvPr id="6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419600"/>
            <a:ext cx="1403174" cy="121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62801" y="457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 energy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85800" y="50292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98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70866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Pendahuluan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 </a:t>
            </a:r>
            <a:endParaRPr lang="id-ID" sz="48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914400"/>
            <a:ext cx="8153400" cy="59436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Hidrogen</a:t>
            </a:r>
            <a:r>
              <a:rPr lang="en-US" sz="36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: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alternatif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masa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depan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kebutuhannya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semakin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meningkat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baru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5%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diproduksi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dari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bahan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terbarukan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melalui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elektrolisa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air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membutuhkan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listrik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besar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sisanya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diproduksi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dari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fosil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: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selektifitas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terhadap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H2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rendah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perlu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besar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Alternatif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proses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Fotokatalisis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dengan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TiO2 (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hemat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ramah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lingkungan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dengn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TiO2 yang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murah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stabil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tidak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beracun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).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8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5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-228600"/>
            <a:ext cx="2111373" cy="17796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19400" y="228600"/>
            <a:ext cx="3589378" cy="2901950"/>
            <a:chOff x="1536" y="1824"/>
            <a:chExt cx="2319" cy="1828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696" y="1928"/>
              <a:ext cx="1724" cy="1724"/>
              <a:chOff x="5121" y="10624"/>
              <a:chExt cx="2880" cy="2880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5121" y="10624"/>
                <a:ext cx="2880" cy="2880"/>
                <a:chOff x="5301" y="10804"/>
                <a:chExt cx="2520" cy="2350"/>
              </a:xfrm>
            </p:grpSpPr>
            <p:sp>
              <p:nvSpPr>
                <p:cNvPr id="28" name="Oval 6"/>
                <p:cNvSpPr>
                  <a:spLocks noChangeArrowheads="1"/>
                </p:cNvSpPr>
                <p:nvPr/>
              </p:nvSpPr>
              <p:spPr bwMode="auto">
                <a:xfrm>
                  <a:off x="5301" y="10804"/>
                  <a:ext cx="2520" cy="2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37" tIns="45718" rIns="91437" bIns="45718"/>
                <a:lstStyle/>
                <a:p>
                  <a:pPr algn="ctr" eaLnBrk="0" hangingPunct="0"/>
                  <a:endParaRPr kumimoji="1" lang="en-US" sz="2000">
                    <a:solidFill>
                      <a:srgbClr val="0000FF"/>
                    </a:solidFill>
                    <a:latin typeface="Arial Narrow" pitchFamily="34" charset="0"/>
                    <a:sym typeface="Wingdings" pitchFamily="2" charset="2"/>
                  </a:endParaRPr>
                </a:p>
              </p:txBody>
            </p:sp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5481" y="1134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>
                  <a:off x="5481" y="1260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841" y="12604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5965" y="12604"/>
                  <a:ext cx="584" cy="3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5559" y="12604"/>
                  <a:ext cx="113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681" y="12604"/>
                  <a:ext cx="323" cy="2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611" y="12604"/>
                  <a:ext cx="238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760" y="12604"/>
                  <a:ext cx="431" cy="2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6051" y="12604"/>
                  <a:ext cx="675" cy="4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6171" y="12594"/>
                  <a:ext cx="754" cy="5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321" y="12604"/>
                  <a:ext cx="771" cy="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461" y="12604"/>
                  <a:ext cx="794" cy="5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611" y="12604"/>
                  <a:ext cx="816" cy="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6831" y="12604"/>
                  <a:ext cx="771" cy="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 flipV="1">
                <a:off x="6591" y="11341"/>
                <a:ext cx="0" cy="14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9"/>
              <p:cNvSpPr>
                <a:spLocks noChangeShapeType="1"/>
              </p:cNvSpPr>
              <p:nvPr/>
            </p:nvSpPr>
            <p:spPr bwMode="auto">
              <a:xfrm>
                <a:off x="6741" y="11164"/>
                <a:ext cx="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0"/>
              <p:cNvSpPr>
                <a:spLocks noChangeShapeType="1"/>
              </p:cNvSpPr>
              <p:nvPr/>
            </p:nvSpPr>
            <p:spPr bwMode="auto">
              <a:xfrm flipH="1">
                <a:off x="5481" y="12964"/>
                <a:ext cx="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31"/>
            <p:cNvSpPr>
              <a:spLocks/>
            </p:cNvSpPr>
            <p:nvPr/>
          </p:nvSpPr>
          <p:spPr bwMode="auto">
            <a:xfrm>
              <a:off x="2668" y="2794"/>
              <a:ext cx="540" cy="432"/>
            </a:xfrm>
            <a:custGeom>
              <a:avLst/>
              <a:gdLst>
                <a:gd name="T0" fmla="*/ 540 w 1020"/>
                <a:gd name="T1" fmla="*/ 0 h 540"/>
                <a:gd name="T2" fmla="*/ 516 w 1020"/>
                <a:gd name="T3" fmla="*/ 24 h 540"/>
                <a:gd name="T4" fmla="*/ 469 w 1020"/>
                <a:gd name="T5" fmla="*/ 48 h 540"/>
                <a:gd name="T6" fmla="*/ 445 w 1020"/>
                <a:gd name="T7" fmla="*/ 36 h 540"/>
                <a:gd name="T8" fmla="*/ 421 w 1020"/>
                <a:gd name="T9" fmla="*/ 12 h 540"/>
                <a:gd name="T10" fmla="*/ 381 w 1020"/>
                <a:gd name="T11" fmla="*/ 24 h 540"/>
                <a:gd name="T12" fmla="*/ 349 w 1020"/>
                <a:gd name="T13" fmla="*/ 156 h 540"/>
                <a:gd name="T14" fmla="*/ 318 w 1020"/>
                <a:gd name="T15" fmla="*/ 144 h 540"/>
                <a:gd name="T16" fmla="*/ 246 w 1020"/>
                <a:gd name="T17" fmla="*/ 132 h 540"/>
                <a:gd name="T18" fmla="*/ 191 w 1020"/>
                <a:gd name="T19" fmla="*/ 288 h 540"/>
                <a:gd name="T20" fmla="*/ 79 w 1020"/>
                <a:gd name="T21" fmla="*/ 300 h 540"/>
                <a:gd name="T22" fmla="*/ 48 w 1020"/>
                <a:gd name="T23" fmla="*/ 360 h 540"/>
                <a:gd name="T24" fmla="*/ 24 w 1020"/>
                <a:gd name="T25" fmla="*/ 384 h 540"/>
                <a:gd name="T26" fmla="*/ 0 w 1020"/>
                <a:gd name="T27" fmla="*/ 432 h 5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0"/>
                <a:gd name="T43" fmla="*/ 0 h 540"/>
                <a:gd name="T44" fmla="*/ 1020 w 1020"/>
                <a:gd name="T45" fmla="*/ 540 h 5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0" h="540">
                  <a:moveTo>
                    <a:pt x="1020" y="0"/>
                  </a:moveTo>
                  <a:cubicBezTo>
                    <a:pt x="1005" y="10"/>
                    <a:pt x="991" y="23"/>
                    <a:pt x="975" y="30"/>
                  </a:cubicBezTo>
                  <a:cubicBezTo>
                    <a:pt x="946" y="43"/>
                    <a:pt x="885" y="60"/>
                    <a:pt x="885" y="60"/>
                  </a:cubicBezTo>
                  <a:cubicBezTo>
                    <a:pt x="870" y="55"/>
                    <a:pt x="854" y="52"/>
                    <a:pt x="840" y="45"/>
                  </a:cubicBezTo>
                  <a:cubicBezTo>
                    <a:pt x="824" y="37"/>
                    <a:pt x="813" y="17"/>
                    <a:pt x="795" y="15"/>
                  </a:cubicBezTo>
                  <a:cubicBezTo>
                    <a:pt x="770" y="12"/>
                    <a:pt x="745" y="25"/>
                    <a:pt x="720" y="30"/>
                  </a:cubicBezTo>
                  <a:cubicBezTo>
                    <a:pt x="715" y="72"/>
                    <a:pt x="738" y="184"/>
                    <a:pt x="660" y="195"/>
                  </a:cubicBezTo>
                  <a:cubicBezTo>
                    <a:pt x="640" y="198"/>
                    <a:pt x="620" y="185"/>
                    <a:pt x="600" y="180"/>
                  </a:cubicBezTo>
                  <a:cubicBezTo>
                    <a:pt x="559" y="153"/>
                    <a:pt x="523" y="114"/>
                    <a:pt x="465" y="165"/>
                  </a:cubicBezTo>
                  <a:cubicBezTo>
                    <a:pt x="404" y="219"/>
                    <a:pt x="462" y="348"/>
                    <a:pt x="360" y="360"/>
                  </a:cubicBezTo>
                  <a:cubicBezTo>
                    <a:pt x="290" y="368"/>
                    <a:pt x="220" y="370"/>
                    <a:pt x="150" y="375"/>
                  </a:cubicBezTo>
                  <a:cubicBezTo>
                    <a:pt x="21" y="461"/>
                    <a:pt x="173" y="346"/>
                    <a:pt x="90" y="450"/>
                  </a:cubicBezTo>
                  <a:cubicBezTo>
                    <a:pt x="79" y="464"/>
                    <a:pt x="60" y="470"/>
                    <a:pt x="45" y="480"/>
                  </a:cubicBezTo>
                  <a:cubicBezTo>
                    <a:pt x="26" y="536"/>
                    <a:pt x="44" y="518"/>
                    <a:pt x="0" y="54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2992" y="2578"/>
              <a:ext cx="32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/>
            <a:lstStyle/>
            <a:p>
              <a:pPr eaLnBrk="0" hangingPunct="0">
                <a:defRPr/>
              </a:pPr>
              <a:r>
                <a:rPr kumimoji="1" lang="en-US" sz="1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hv</a:t>
              </a:r>
              <a:endParaRPr kumimoji="1"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8" name="Freeform 33"/>
            <p:cNvSpPr>
              <a:spLocks/>
            </p:cNvSpPr>
            <p:nvPr/>
          </p:nvSpPr>
          <p:spPr bwMode="auto">
            <a:xfrm>
              <a:off x="1536" y="3168"/>
              <a:ext cx="355" cy="293"/>
            </a:xfrm>
            <a:custGeom>
              <a:avLst/>
              <a:gdLst>
                <a:gd name="T0" fmla="*/ 0 w 630"/>
                <a:gd name="T1" fmla="*/ 0 h 540"/>
                <a:gd name="T2" fmla="*/ 304 w 630"/>
                <a:gd name="T3" fmla="*/ 98 h 540"/>
                <a:gd name="T4" fmla="*/ 304 w 630"/>
                <a:gd name="T5" fmla="*/ 195 h 540"/>
                <a:gd name="T6" fmla="*/ 0 w 630"/>
                <a:gd name="T7" fmla="*/ 293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540"/>
                <a:gd name="T14" fmla="*/ 630 w 630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540">
                  <a:moveTo>
                    <a:pt x="0" y="0"/>
                  </a:moveTo>
                  <a:cubicBezTo>
                    <a:pt x="225" y="60"/>
                    <a:pt x="450" y="120"/>
                    <a:pt x="540" y="180"/>
                  </a:cubicBezTo>
                  <a:cubicBezTo>
                    <a:pt x="630" y="240"/>
                    <a:pt x="630" y="300"/>
                    <a:pt x="540" y="360"/>
                  </a:cubicBezTo>
                  <a:cubicBezTo>
                    <a:pt x="450" y="420"/>
                    <a:pt x="225" y="480"/>
                    <a:pt x="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lg" len="med"/>
            </a:ln>
          </p:spPr>
          <p:txBody>
            <a:bodyPr lIns="0" tIns="0" rIns="0"/>
            <a:lstStyle/>
            <a:p>
              <a:endParaRPr lang="id-ID"/>
            </a:p>
          </p:txBody>
        </p:sp>
        <p:sp>
          <p:nvSpPr>
            <p:cNvPr id="11" name="Freeform 36"/>
            <p:cNvSpPr>
              <a:spLocks/>
            </p:cNvSpPr>
            <p:nvPr/>
          </p:nvSpPr>
          <p:spPr bwMode="auto">
            <a:xfrm flipH="1">
              <a:off x="3423" y="1824"/>
              <a:ext cx="432" cy="629"/>
            </a:xfrm>
            <a:custGeom>
              <a:avLst/>
              <a:gdLst>
                <a:gd name="T0" fmla="*/ 0 w 630"/>
                <a:gd name="T1" fmla="*/ 0 h 540"/>
                <a:gd name="T2" fmla="*/ 370 w 630"/>
                <a:gd name="T3" fmla="*/ 210 h 540"/>
                <a:gd name="T4" fmla="*/ 370 w 630"/>
                <a:gd name="T5" fmla="*/ 419 h 540"/>
                <a:gd name="T6" fmla="*/ 0 w 630"/>
                <a:gd name="T7" fmla="*/ 62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540"/>
                <a:gd name="T14" fmla="*/ 630 w 630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540">
                  <a:moveTo>
                    <a:pt x="0" y="0"/>
                  </a:moveTo>
                  <a:cubicBezTo>
                    <a:pt x="225" y="60"/>
                    <a:pt x="450" y="120"/>
                    <a:pt x="540" y="180"/>
                  </a:cubicBezTo>
                  <a:cubicBezTo>
                    <a:pt x="630" y="240"/>
                    <a:pt x="630" y="300"/>
                    <a:pt x="540" y="360"/>
                  </a:cubicBezTo>
                  <a:cubicBezTo>
                    <a:pt x="450" y="420"/>
                    <a:pt x="225" y="480"/>
                    <a:pt x="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3106" y="1860"/>
              <a:ext cx="3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r>
                <a:rPr kumimoji="1"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 </a:t>
              </a: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3394" y="3226"/>
              <a:ext cx="3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r>
                <a:rPr kumimoji="1" 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TiO</a:t>
              </a:r>
              <a:r>
                <a:rPr kumimoji="1" lang="en-US" sz="2000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2</a:t>
              </a:r>
              <a:endParaRPr kumimoji="1"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211955" y="76646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74155" y="-7173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14H</a:t>
            </a:r>
            <a:r>
              <a:rPr lang="en-US" baseline="30000" dirty="0"/>
              <a:t>+</a:t>
            </a:r>
            <a:endParaRPr lang="en-US" dirty="0"/>
          </a:p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288155" y="251906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53200" y="99506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14e</a:t>
            </a:r>
            <a:r>
              <a:rPr lang="en-US" baseline="30000" dirty="0"/>
              <a:t>-</a:t>
            </a:r>
            <a:r>
              <a:rPr lang="en-US" dirty="0"/>
              <a:t> + 14H</a:t>
            </a:r>
            <a:r>
              <a:rPr lang="en-US" baseline="30000" dirty="0"/>
              <a:t>+</a:t>
            </a: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7H</a:t>
            </a:r>
            <a:r>
              <a:rPr lang="en-US" baseline="-25000" dirty="0"/>
              <a:t>2</a:t>
            </a:r>
            <a:r>
              <a:rPr lang="en-US" dirty="0"/>
              <a:t>   </a:t>
            </a:r>
            <a:r>
              <a:rPr lang="en-US" baseline="30000" dirty="0"/>
              <a:t>       </a:t>
            </a:r>
            <a:endParaRPr lang="en-US" dirty="0"/>
          </a:p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57200" y="2138065"/>
            <a:ext cx="2611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+ 3H</a:t>
            </a:r>
            <a:r>
              <a:rPr lang="en-US" baseline="-25000" dirty="0"/>
              <a:t>2</a:t>
            </a:r>
            <a:r>
              <a:rPr lang="en-US" dirty="0"/>
              <a:t>O + 14h</a:t>
            </a:r>
            <a:r>
              <a:rPr lang="en-US" baseline="30000" dirty="0"/>
              <a:t>+</a:t>
            </a:r>
            <a:endParaRPr lang="en-US" dirty="0"/>
          </a:p>
          <a:p>
            <a:r>
              <a:rPr lang="en-US" dirty="0"/>
              <a:t> +</a:t>
            </a:r>
          </a:p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1000" y="251906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r>
              <a:rPr lang="id-ID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3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>
                <a:sym typeface="Wingdings" pitchFamily="2" charset="2"/>
              </a:rPr>
              <a:t>+14</a:t>
            </a:r>
            <a:r>
              <a:rPr lang="en-US" dirty="0"/>
              <a:t> H</a:t>
            </a:r>
            <a:r>
              <a:rPr lang="en-US" baseline="30000" dirty="0"/>
              <a:t>+</a:t>
            </a:r>
            <a:endParaRPr lang="en-US" dirty="0"/>
          </a:p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1000" y="3281065"/>
            <a:ext cx="8534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erlin Sans FB" pitchFamily="34" charset="0"/>
              </a:rPr>
              <a:t>Reaksi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fotokatalisis</a:t>
            </a:r>
            <a:r>
              <a:rPr lang="en-US" sz="2400" dirty="0">
                <a:latin typeface="Berlin Sans FB" pitchFamily="34" charset="0"/>
              </a:rPr>
              <a:t> pada </a:t>
            </a:r>
            <a:r>
              <a:rPr lang="en-US" sz="2400" dirty="0" err="1">
                <a:latin typeface="Berlin Sans FB" pitchFamily="34" charset="0"/>
              </a:rPr>
              <a:t>permukaan</a:t>
            </a:r>
            <a:r>
              <a:rPr lang="en-US" sz="2400" dirty="0">
                <a:latin typeface="Berlin Sans FB" pitchFamily="34" charset="0"/>
              </a:rPr>
              <a:t> TiO2 </a:t>
            </a:r>
            <a:r>
              <a:rPr lang="en-US" sz="2400" dirty="0" err="1">
                <a:latin typeface="Berlin Sans FB" pitchFamily="34" charset="0"/>
              </a:rPr>
              <a:t>dalam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memproduksi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hidrogen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dari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limbah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larutan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gliserol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4495800"/>
            <a:ext cx="83057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Masalah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fotokatalis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TiO2? </a:t>
            </a:r>
          </a:p>
          <a:p>
            <a:pPr algn="just">
              <a:buFont typeface="Wingdings" pitchFamily="2" charset="2"/>
              <a:buChar char="Ø"/>
            </a:pPr>
            <a:endParaRPr lang="en-US" sz="2800" kern="0" dirty="0">
              <a:solidFill>
                <a:srgbClr val="002060"/>
              </a:solidFill>
              <a:latin typeface="Berlin Sans FB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800" kern="0" dirty="0">
              <a:solidFill>
                <a:srgbClr val="002060"/>
              </a:solidFill>
              <a:latin typeface="Berlin Sans FB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800" kern="0" dirty="0">
              <a:solidFill>
                <a:srgbClr val="002060"/>
              </a:solidFill>
              <a:latin typeface="Berlin Sans FB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Perlu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upaya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untuk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meningkatkan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efisiensinya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   </a:t>
            </a:r>
          </a:p>
          <a:p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>
            <a:off x="914400" y="52670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4585" y="269470"/>
            <a:ext cx="6477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</a:rPr>
              <a:t>TiO</a:t>
            </a:r>
            <a:r>
              <a:rPr lang="id-ID" sz="1600" b="1" baseline="-25000" dirty="0">
                <a:solidFill>
                  <a:srgbClr val="FF0000"/>
                </a:solidFill>
              </a:rPr>
              <a:t>2  </a:t>
            </a:r>
            <a:r>
              <a:rPr lang="id-ID" sz="1600" b="1" dirty="0">
                <a:solidFill>
                  <a:srgbClr val="FF0000"/>
                </a:solidFill>
              </a:rPr>
              <a:t>+ hv </a:t>
            </a:r>
            <a:r>
              <a:rPr lang="id-ID" sz="16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id-ID" sz="1600" b="1" dirty="0">
                <a:solidFill>
                  <a:srgbClr val="FF0000"/>
                </a:solidFill>
              </a:rPr>
              <a:t> TiO</a:t>
            </a:r>
            <a:r>
              <a:rPr lang="id-ID" sz="1600" b="1" baseline="-25000" dirty="0">
                <a:solidFill>
                  <a:srgbClr val="FF0000"/>
                </a:solidFill>
              </a:rPr>
              <a:t>2</a:t>
            </a:r>
            <a:r>
              <a:rPr lang="id-ID" sz="1600" b="1" dirty="0">
                <a:solidFill>
                  <a:srgbClr val="FF0000"/>
                </a:solidFill>
              </a:rPr>
              <a:t>(h</a:t>
            </a:r>
            <a:r>
              <a:rPr lang="id-ID" sz="1600" b="1" baseline="30000" dirty="0">
                <a:solidFill>
                  <a:srgbClr val="FF0000"/>
                </a:solidFill>
              </a:rPr>
              <a:t>+</a:t>
            </a:r>
            <a:r>
              <a:rPr lang="id-ID" sz="1600" b="1" dirty="0">
                <a:solidFill>
                  <a:srgbClr val="FF0000"/>
                </a:solidFill>
              </a:rPr>
              <a:t> + e</a:t>
            </a:r>
            <a:r>
              <a:rPr lang="id-ID" sz="1600" b="1" baseline="30000" dirty="0">
                <a:solidFill>
                  <a:srgbClr val="FF0000"/>
                </a:solidFill>
              </a:rPr>
              <a:t>-</a:t>
            </a:r>
            <a:r>
              <a:rPr lang="id-ID" sz="1600" b="1" dirty="0">
                <a:solidFill>
                  <a:srgbClr val="FF0000"/>
                </a:solidFill>
              </a:rPr>
              <a:t>)</a:t>
            </a:r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id-ID" sz="1600" b="1" dirty="0">
                <a:solidFill>
                  <a:srgbClr val="FF0000"/>
                </a:solidFill>
              </a:rPr>
              <a:t>			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id-ID" sz="1600" b="1" dirty="0">
                <a:solidFill>
                  <a:srgbClr val="FF0000"/>
                </a:solidFill>
              </a:rPr>
              <a:t>h</a:t>
            </a:r>
            <a:r>
              <a:rPr lang="id-ID" sz="1600" b="1" baseline="30000" dirty="0">
                <a:solidFill>
                  <a:srgbClr val="FF0000"/>
                </a:solidFill>
              </a:rPr>
              <a:t>+</a:t>
            </a:r>
            <a:r>
              <a:rPr lang="id-ID" sz="1600" b="1" dirty="0">
                <a:solidFill>
                  <a:srgbClr val="FF0000"/>
                </a:solidFill>
              </a:rPr>
              <a:t> + H</a:t>
            </a:r>
            <a:r>
              <a:rPr lang="id-ID" sz="1600" b="1" baseline="-25000" dirty="0">
                <a:solidFill>
                  <a:srgbClr val="FF0000"/>
                </a:solidFill>
              </a:rPr>
              <a:t>2</a:t>
            </a:r>
            <a:r>
              <a:rPr lang="id-ID" sz="1600" b="1" dirty="0">
                <a:solidFill>
                  <a:srgbClr val="FF0000"/>
                </a:solidFill>
              </a:rPr>
              <a:t>O </a:t>
            </a:r>
            <a:r>
              <a:rPr lang="id-ID" sz="16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id-ID" sz="1600" b="1" dirty="0">
                <a:solidFill>
                  <a:srgbClr val="FF0000"/>
                </a:solidFill>
              </a:rPr>
              <a:t>·OH + H</a:t>
            </a:r>
            <a:r>
              <a:rPr lang="id-ID" sz="1600" b="1" baseline="30000" dirty="0">
                <a:solidFill>
                  <a:srgbClr val="FF0000"/>
                </a:solidFill>
              </a:rPr>
              <a:t>+</a:t>
            </a:r>
            <a:r>
              <a:rPr lang="en-US" sz="1600" b="1" baseline="30000" dirty="0">
                <a:solidFill>
                  <a:srgbClr val="FF0000"/>
                </a:solidFill>
              </a:rPr>
              <a:t>	</a:t>
            </a:r>
            <a:r>
              <a:rPr lang="id-ID" sz="1600" b="1" dirty="0">
                <a:solidFill>
                  <a:srgbClr val="FF0000"/>
                </a:solidFill>
              </a:rPr>
              <a:t>				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id-ID" sz="1600" b="1" dirty="0">
                <a:solidFill>
                  <a:srgbClr val="FF0000"/>
                </a:solidFill>
              </a:rPr>
              <a:t>H</a:t>
            </a:r>
            <a:r>
              <a:rPr lang="id-ID" sz="1600" b="1" baseline="30000" dirty="0">
                <a:solidFill>
                  <a:srgbClr val="FF0000"/>
                </a:solidFill>
              </a:rPr>
              <a:t>+</a:t>
            </a:r>
            <a:r>
              <a:rPr lang="id-ID" sz="1600" b="1" dirty="0">
                <a:solidFill>
                  <a:srgbClr val="FF0000"/>
                </a:solidFill>
              </a:rPr>
              <a:t> + e</a:t>
            </a:r>
            <a:r>
              <a:rPr lang="id-ID" sz="1600" b="1" baseline="30000" dirty="0">
                <a:solidFill>
                  <a:srgbClr val="FF0000"/>
                </a:solidFill>
              </a:rPr>
              <a:t>-</a:t>
            </a:r>
            <a:r>
              <a:rPr lang="id-ID" sz="16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id-ID" sz="1600" b="1" dirty="0">
                <a:solidFill>
                  <a:srgbClr val="FF0000"/>
                </a:solidFill>
              </a:rPr>
              <a:t>0.5H</a:t>
            </a:r>
            <a:r>
              <a:rPr lang="id-ID" sz="1600" b="1" baseline="-25000" dirty="0">
                <a:solidFill>
                  <a:srgbClr val="FF0000"/>
                </a:solidFill>
              </a:rPr>
              <a:t>2</a:t>
            </a:r>
            <a:r>
              <a:rPr lang="id-ID" sz="1400" dirty="0">
                <a:solidFill>
                  <a:srgbClr val="FF0000"/>
                </a:solidFill>
              </a:rPr>
              <a:t>		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id-ID" sz="1400" dirty="0">
                <a:solidFill>
                  <a:srgbClr val="FF0000"/>
                </a:solidFill>
              </a:rPr>
              <a:t>			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id-ID" sz="1400" b="1" dirty="0">
                <a:solidFill>
                  <a:srgbClr val="00B0F0"/>
                </a:solidFill>
              </a:rPr>
              <a:t>C</a:t>
            </a:r>
            <a:r>
              <a:rPr lang="id-ID" sz="1400" b="1" baseline="-25000" dirty="0">
                <a:solidFill>
                  <a:srgbClr val="00B0F0"/>
                </a:solidFill>
              </a:rPr>
              <a:t>3</a:t>
            </a:r>
            <a:r>
              <a:rPr lang="id-ID" sz="1400" b="1" dirty="0">
                <a:solidFill>
                  <a:srgbClr val="00B0F0"/>
                </a:solidFill>
              </a:rPr>
              <a:t>H</a:t>
            </a:r>
            <a:r>
              <a:rPr lang="id-ID" sz="1400" b="1" baseline="-25000" dirty="0">
                <a:solidFill>
                  <a:srgbClr val="00B0F0"/>
                </a:solidFill>
              </a:rPr>
              <a:t>8</a:t>
            </a:r>
            <a:r>
              <a:rPr lang="id-ID" sz="1400" b="1" dirty="0">
                <a:solidFill>
                  <a:srgbClr val="00B0F0"/>
                </a:solidFill>
              </a:rPr>
              <a:t>O</a:t>
            </a:r>
            <a:r>
              <a:rPr lang="id-ID" sz="1400" b="1" baseline="-25000" dirty="0">
                <a:solidFill>
                  <a:srgbClr val="00B0F0"/>
                </a:solidFill>
              </a:rPr>
              <a:t>3</a:t>
            </a:r>
            <a:r>
              <a:rPr lang="id-ID" sz="1400" b="1" dirty="0">
                <a:solidFill>
                  <a:srgbClr val="00B0F0"/>
                </a:solidFill>
              </a:rPr>
              <a:t> + 3H</a:t>
            </a:r>
            <a:r>
              <a:rPr lang="id-ID" sz="1400" b="1" baseline="-25000" dirty="0">
                <a:solidFill>
                  <a:srgbClr val="00B0F0"/>
                </a:solidFill>
              </a:rPr>
              <a:t>2</a:t>
            </a:r>
            <a:r>
              <a:rPr lang="id-ID" sz="1400" b="1" dirty="0">
                <a:solidFill>
                  <a:srgbClr val="00B0F0"/>
                </a:solidFill>
              </a:rPr>
              <a:t>O </a:t>
            </a:r>
            <a:r>
              <a:rPr lang="id-ID" sz="1400" b="1" dirty="0">
                <a:solidFill>
                  <a:srgbClr val="00B0F0"/>
                </a:solidFill>
                <a:sym typeface="Wingdings"/>
              </a:rPr>
              <a:t></a:t>
            </a:r>
            <a:r>
              <a:rPr lang="id-ID" sz="1400" b="1" dirty="0">
                <a:solidFill>
                  <a:srgbClr val="00B0F0"/>
                </a:solidFill>
              </a:rPr>
              <a:t> 3CO</a:t>
            </a:r>
            <a:r>
              <a:rPr lang="id-ID" sz="1400" b="1" baseline="-25000" dirty="0">
                <a:solidFill>
                  <a:srgbClr val="00B0F0"/>
                </a:solidFill>
              </a:rPr>
              <a:t>2</a:t>
            </a:r>
            <a:r>
              <a:rPr lang="id-ID" sz="1400" b="1" dirty="0">
                <a:solidFill>
                  <a:srgbClr val="00B0F0"/>
                </a:solidFill>
              </a:rPr>
              <a:t> + 7H</a:t>
            </a:r>
            <a:r>
              <a:rPr lang="id-ID" sz="1400" b="1" baseline="-25000" dirty="0">
                <a:solidFill>
                  <a:srgbClr val="00B0F0"/>
                </a:solidFill>
              </a:rPr>
              <a:t>2</a:t>
            </a:r>
            <a:endParaRPr lang="id-ID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6826"/>
            <a:ext cx="6477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2400" b="1" dirty="0">
                <a:solidFill>
                  <a:srgbClr val="17E921"/>
                </a:solidFill>
                <a:latin typeface="Berlin Sans FB" pitchFamily="34" charset="0"/>
                <a:sym typeface="Wingdings" pitchFamily="2" charset="2"/>
              </a:rPr>
              <a:t>ANODA ( REAKSI OKSIDASI Ti)</a:t>
            </a:r>
          </a:p>
          <a:p>
            <a:endParaRPr lang="en-US" sz="1400" b="1" dirty="0">
              <a:sym typeface="Wingdings" pitchFamily="2" charset="2"/>
            </a:endParaRPr>
          </a:p>
          <a:p>
            <a:r>
              <a:rPr lang="pt-BR" b="1" dirty="0">
                <a:sym typeface="Wingdings" pitchFamily="2" charset="2"/>
              </a:rPr>
              <a:t>			</a:t>
            </a:r>
          </a:p>
          <a:p>
            <a:r>
              <a:rPr lang="pt-BR" b="1" dirty="0">
                <a:sym typeface="Wingdings" pitchFamily="2" charset="2"/>
              </a:rPr>
              <a:t>2H2O 2[O] +4e- + </a:t>
            </a:r>
            <a:r>
              <a:rPr lang="en-US" b="1" dirty="0"/>
              <a:t>4H</a:t>
            </a:r>
            <a:r>
              <a:rPr lang="en-US" b="1" baseline="30000" dirty="0"/>
              <a:t>+ </a:t>
            </a:r>
            <a:r>
              <a:rPr lang="pt-BR" b="1" dirty="0">
                <a:sym typeface="Wingdings" pitchFamily="2" charset="2"/>
              </a:rPr>
              <a:t>				</a:t>
            </a:r>
          </a:p>
          <a:p>
            <a:endParaRPr lang="pt-BR" b="1" dirty="0">
              <a:sym typeface="Wingdings" pitchFamily="2" charset="2"/>
            </a:endParaRPr>
          </a:p>
          <a:p>
            <a:r>
              <a:rPr lang="pt-BR" b="1" dirty="0">
                <a:sym typeface="Wingdings" pitchFamily="2" charset="2"/>
              </a:rPr>
              <a:t>Ti + 2[O]</a:t>
            </a:r>
            <a:r>
              <a:rPr lang="en-US" b="1" dirty="0"/>
              <a:t> TiO</a:t>
            </a:r>
            <a:r>
              <a:rPr lang="en-US" b="1" baseline="-25000" dirty="0"/>
              <a:t>2</a:t>
            </a:r>
            <a:r>
              <a:rPr lang="en-US" b="1" dirty="0">
                <a:sym typeface="Wingdings" pitchFamily="2" charset="2"/>
              </a:rPr>
              <a:t>       </a:t>
            </a:r>
          </a:p>
          <a:p>
            <a:endParaRPr lang="pt-BR" b="1" dirty="0">
              <a:sym typeface="Wingdings" pitchFamily="2" charset="2"/>
            </a:endParaRPr>
          </a:p>
          <a:p>
            <a:r>
              <a:rPr lang="pt-BR" b="1" dirty="0">
                <a:sym typeface="Wingdings" pitchFamily="2" charset="2"/>
              </a:rPr>
              <a:t>Ti + 2H</a:t>
            </a:r>
            <a:r>
              <a:rPr lang="en-US" b="1" baseline="-25000" dirty="0"/>
              <a:t>2</a:t>
            </a:r>
            <a:r>
              <a:rPr lang="pt-BR" b="1" dirty="0">
                <a:sym typeface="Wingdings" pitchFamily="2" charset="2"/>
              </a:rPr>
              <a:t>O </a:t>
            </a:r>
            <a:r>
              <a:rPr lang="en-US" b="1" dirty="0"/>
              <a:t> TiO</a:t>
            </a:r>
            <a:r>
              <a:rPr lang="en-US" b="1" baseline="-25000" dirty="0"/>
              <a:t>2</a:t>
            </a:r>
            <a:r>
              <a:rPr lang="pt-BR" b="1" dirty="0">
                <a:sym typeface="Wingdings" pitchFamily="2" charset="2"/>
              </a:rPr>
              <a:t> + </a:t>
            </a:r>
            <a:r>
              <a:rPr lang="en-US" b="1" dirty="0"/>
              <a:t>4H</a:t>
            </a:r>
            <a:r>
              <a:rPr lang="en-US" b="1" baseline="30000" dirty="0"/>
              <a:t>+ </a:t>
            </a:r>
            <a:r>
              <a:rPr lang="pt-BR" b="1" dirty="0">
                <a:sym typeface="Wingdings" pitchFamily="2" charset="2"/>
              </a:rPr>
              <a:t>+4e-  (1)</a:t>
            </a:r>
            <a:endParaRPr lang="id-ID" b="1" dirty="0">
              <a:sym typeface="Wingdings" pitchFamily="2" charset="2"/>
            </a:endParaRPr>
          </a:p>
          <a:p>
            <a:endParaRPr lang="en-US" b="1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(REAKSI PEMBENTUKAN) </a:t>
            </a:r>
            <a:r>
              <a:rPr lang="en-US" b="1" dirty="0"/>
              <a:t>TiO</a:t>
            </a:r>
            <a:r>
              <a:rPr lang="en-US" b="1" baseline="-25000" dirty="0"/>
              <a:t>2 </a:t>
            </a:r>
            <a:r>
              <a:rPr lang="en-US" b="1" dirty="0">
                <a:sym typeface="Wingdings" pitchFamily="2" charset="2"/>
              </a:rPr>
              <a:t> </a:t>
            </a:r>
          </a:p>
          <a:p>
            <a:endParaRPr lang="en-US" sz="1400" b="1" dirty="0">
              <a:sym typeface="Wingdings" pitchFamily="2" charset="2"/>
            </a:endParaRPr>
          </a:p>
          <a:p>
            <a:endParaRPr lang="en-US" sz="1400" b="1" dirty="0">
              <a:sym typeface="Wingdings" pitchFamily="2" charset="2"/>
            </a:endParaRPr>
          </a:p>
          <a:p>
            <a:r>
              <a:rPr lang="en-US" sz="2400" b="1" dirty="0">
                <a:solidFill>
                  <a:srgbClr val="17E921"/>
                </a:solidFill>
                <a:latin typeface="Berlin Sans FB" pitchFamily="34" charset="0"/>
                <a:sym typeface="Wingdings" pitchFamily="2" charset="2"/>
              </a:rPr>
              <a:t>REAKSI PEMBENTUKAN  NANOTUBE</a:t>
            </a:r>
          </a:p>
          <a:p>
            <a:r>
              <a:rPr lang="en-US" sz="2000" b="1" dirty="0"/>
              <a:t>TiO</a:t>
            </a:r>
            <a:r>
              <a:rPr lang="en-US" sz="2000" b="1" baseline="-25000" dirty="0"/>
              <a:t>2</a:t>
            </a:r>
            <a:r>
              <a:rPr lang="en-US" sz="2000" b="1" dirty="0"/>
              <a:t> + 6F</a:t>
            </a:r>
            <a:r>
              <a:rPr lang="en-US" sz="2000" b="1" baseline="30000" dirty="0"/>
              <a:t>-  </a:t>
            </a:r>
            <a:r>
              <a:rPr lang="en-US" sz="2000" b="1" dirty="0"/>
              <a:t>+ 4H</a:t>
            </a:r>
            <a:r>
              <a:rPr lang="en-US" sz="2000" b="1" baseline="30000" dirty="0"/>
              <a:t>+  </a:t>
            </a:r>
            <a:r>
              <a:rPr lang="en-US" sz="2000" b="1" dirty="0"/>
              <a:t> </a:t>
            </a:r>
            <a:r>
              <a:rPr lang="en-US" sz="2000" b="1" dirty="0">
                <a:sym typeface="Wingdings"/>
              </a:rPr>
              <a:t></a:t>
            </a:r>
            <a:r>
              <a:rPr lang="en-US" sz="2000" b="1" dirty="0"/>
              <a:t> (TiF</a:t>
            </a:r>
            <a:r>
              <a:rPr lang="en-US" sz="2000" b="1" baseline="-25000" dirty="0"/>
              <a:t>6  </a:t>
            </a:r>
            <a:r>
              <a:rPr lang="en-US" sz="2000" b="1" dirty="0"/>
              <a:t>)</a:t>
            </a:r>
            <a:r>
              <a:rPr lang="en-US" sz="2000" b="1" baseline="30000" dirty="0"/>
              <a:t>2-</a:t>
            </a:r>
            <a:r>
              <a:rPr lang="en-US" sz="2000" b="1" dirty="0"/>
              <a:t> + 2H</a:t>
            </a:r>
            <a:r>
              <a:rPr lang="en-US" sz="2000" b="1" baseline="-25000" dirty="0"/>
              <a:t>2</a:t>
            </a:r>
            <a:r>
              <a:rPr lang="en-US" sz="2000" b="1" dirty="0"/>
              <a:t>O  (2) </a:t>
            </a:r>
          </a:p>
          <a:p>
            <a:endParaRPr lang="en-US" sz="2000" b="1" dirty="0">
              <a:sym typeface="Wingdings" pitchFamily="2" charset="2"/>
            </a:endParaRPr>
          </a:p>
          <a:p>
            <a:r>
              <a:rPr lang="en-US" sz="2000" b="1" dirty="0">
                <a:solidFill>
                  <a:srgbClr val="17E921"/>
                </a:solidFill>
                <a:latin typeface="Berlin Sans FB" pitchFamily="34" charset="0"/>
              </a:rPr>
              <a:t>KATODA Pt ( REAKSI  REDUKSI)</a:t>
            </a:r>
          </a:p>
          <a:p>
            <a:endParaRPr lang="en-US" sz="1200" b="1" dirty="0"/>
          </a:p>
          <a:p>
            <a:r>
              <a:rPr lang="en-US" sz="2000" b="1" dirty="0"/>
              <a:t>4 H</a:t>
            </a:r>
            <a:r>
              <a:rPr lang="en-US" sz="2000" b="1" baseline="30000" dirty="0"/>
              <a:t>+</a:t>
            </a:r>
            <a:r>
              <a:rPr lang="en-US" sz="2000" b="1" dirty="0"/>
              <a:t>  + 4e</a:t>
            </a:r>
            <a:r>
              <a:rPr lang="en-US" sz="2000" b="1" baseline="30000" dirty="0"/>
              <a:t>- 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  2 H</a:t>
            </a:r>
            <a:r>
              <a:rPr lang="en-US" sz="2000" b="1" baseline="-25000" dirty="0"/>
              <a:t>2 </a:t>
            </a:r>
            <a:endParaRPr lang="en-US" sz="2000" b="1" dirty="0">
              <a:sym typeface="Wingdings" pitchFamily="2" charset="2"/>
            </a:endParaRPr>
          </a:p>
          <a:p>
            <a:r>
              <a:rPr lang="en-US" sz="2000" b="1" dirty="0">
                <a:sym typeface="Wingdings" pitchFamily="2" charset="2"/>
              </a:rPr>
              <a:t> </a:t>
            </a:r>
          </a:p>
          <a:p>
            <a:r>
              <a:rPr lang="en-US" sz="2000" b="1" dirty="0">
                <a:sym typeface="Wingdings" pitchFamily="2" charset="2"/>
              </a:rPr>
              <a:t>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3" name="Picture 2" descr="C:\Documents and Settings\Ratnawati\My Documents\My Pictures\scan\sc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43000"/>
            <a:ext cx="314579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" y="762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Mekanisme Reaksi Anodisasi dan Pembentukan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606EA"/>
                </a:solidFill>
                <a:latin typeface="Berlin Sans FB" pitchFamily="34" charset="0"/>
              </a:rPr>
              <a:t>TiO2</a:t>
            </a:r>
            <a:r>
              <a:rPr lang="id-ID" sz="3200" b="1" dirty="0">
                <a:ln>
                  <a:solidFill>
                    <a:schemeClr val="tx1"/>
                  </a:solidFill>
                </a:ln>
                <a:solidFill>
                  <a:srgbClr val="0606EA"/>
                </a:solidFill>
                <a:latin typeface="Berlin Sans FB" pitchFamily="34" charset="0"/>
              </a:rPr>
              <a:t> nanotube array</a:t>
            </a:r>
            <a:r>
              <a:rPr lang="id-ID" sz="3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 </a:t>
            </a:r>
            <a:endParaRPr lang="id-ID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606E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27432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1349383" y="1151709"/>
            <a:ext cx="2286000" cy="23622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501783" y="1761309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01783" y="2904309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21677" y="2332015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4783" y="214230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3,2  </a:t>
            </a:r>
            <a:r>
              <a:rPr lang="en-US" dirty="0" err="1"/>
              <a:t>eV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11583" y="15327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1583" y="27519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VB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791200" y="1066800"/>
            <a:ext cx="2308217" cy="2353491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21383" y="1761309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5183" y="2599509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3677" y="2179615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64383" y="214230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2,2  </a:t>
            </a:r>
            <a:r>
              <a:rPr lang="en-US" dirty="0" err="1"/>
              <a:t>eV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31183" y="15327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31183" y="28281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87583" y="6945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TiO2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83" y="14565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Ti3d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1183" y="27519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O2p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921383" y="2904309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30783" y="27519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O2p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30783" y="15327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Ti3d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30783" y="24471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C2p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7140583" y="2751909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30983" y="61830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C-TiO2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83183" y="3590534"/>
            <a:ext cx="3961917" cy="2590375"/>
            <a:chOff x="1008" y="1806"/>
            <a:chExt cx="2982" cy="184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696" y="1928"/>
              <a:ext cx="1724" cy="1724"/>
              <a:chOff x="5121" y="10624"/>
              <a:chExt cx="2880" cy="2880"/>
            </a:xfrm>
          </p:grpSpPr>
          <p:sp>
            <p:nvSpPr>
              <p:cNvPr id="55" name="AutoShape 4" descr="Sphere"/>
              <p:cNvSpPr>
                <a:spLocks noChangeArrowheads="1"/>
              </p:cNvSpPr>
              <p:nvPr/>
            </p:nvSpPr>
            <p:spPr bwMode="auto">
              <a:xfrm rot="2752281">
                <a:off x="7281" y="10804"/>
                <a:ext cx="720" cy="720"/>
              </a:xfrm>
              <a:custGeom>
                <a:avLst/>
                <a:gdLst>
                  <a:gd name="T0" fmla="*/ 12 w 21600"/>
                  <a:gd name="T1" fmla="*/ 0 h 21600"/>
                  <a:gd name="T2" fmla="*/ 8 w 21600"/>
                  <a:gd name="T3" fmla="*/ 16 h 21600"/>
                  <a:gd name="T4" fmla="*/ 12 w 21600"/>
                  <a:gd name="T5" fmla="*/ 12 h 21600"/>
                  <a:gd name="T6" fmla="*/ 16 w 21600"/>
                  <a:gd name="T7" fmla="*/ 1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67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674" y="10928"/>
                    </a:moveTo>
                    <a:cubicBezTo>
                      <a:pt x="10639" y="10894"/>
                      <a:pt x="10620" y="10848"/>
                      <a:pt x="10620" y="10800"/>
                    </a:cubicBezTo>
                    <a:cubicBezTo>
                      <a:pt x="10620" y="10700"/>
                      <a:pt x="10700" y="10620"/>
                      <a:pt x="10800" y="10620"/>
                    </a:cubicBezTo>
                    <a:cubicBezTo>
                      <a:pt x="10899" y="10620"/>
                      <a:pt x="10980" y="10700"/>
                      <a:pt x="10980" y="10800"/>
                    </a:cubicBezTo>
                    <a:cubicBezTo>
                      <a:pt x="10980" y="10848"/>
                      <a:pt x="10960" y="10894"/>
                      <a:pt x="10925" y="10928"/>
                    </a:cubicBezTo>
                    <a:lnTo>
                      <a:pt x="18346" y="18526"/>
                    </a:lnTo>
                    <a:cubicBezTo>
                      <a:pt x="20426" y="16493"/>
                      <a:pt x="21600" y="1370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708"/>
                      <a:pt x="1173" y="16493"/>
                      <a:pt x="3253" y="18526"/>
                    </a:cubicBezTo>
                    <a:close/>
                  </a:path>
                </a:pathLst>
              </a:custGeom>
              <a:pattFill prst="sphere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5121" y="10624"/>
                <a:ext cx="2880" cy="2880"/>
                <a:chOff x="5301" y="10804"/>
                <a:chExt cx="2520" cy="2350"/>
              </a:xfrm>
            </p:grpSpPr>
            <p:sp>
              <p:nvSpPr>
                <p:cNvPr id="67" name="Oval 6"/>
                <p:cNvSpPr>
                  <a:spLocks noChangeArrowheads="1"/>
                </p:cNvSpPr>
                <p:nvPr/>
              </p:nvSpPr>
              <p:spPr bwMode="auto">
                <a:xfrm>
                  <a:off x="5301" y="10804"/>
                  <a:ext cx="2520" cy="2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37" tIns="45718" rIns="91437" bIns="45718"/>
                <a:lstStyle/>
                <a:p>
                  <a:pPr algn="ctr" eaLnBrk="0" hangingPunct="0"/>
                  <a:endParaRPr kumimoji="1" lang="en-US" sz="2000">
                    <a:solidFill>
                      <a:srgbClr val="0000FF"/>
                    </a:solidFill>
                    <a:latin typeface="Arial Narrow" pitchFamily="34" charset="0"/>
                    <a:sym typeface="Wingdings" pitchFamily="2" charset="2"/>
                  </a:endParaRPr>
                </a:p>
              </p:txBody>
            </p:sp>
            <p:sp>
              <p:nvSpPr>
                <p:cNvPr id="68" name="Line 7"/>
                <p:cNvSpPr>
                  <a:spLocks noChangeShapeType="1"/>
                </p:cNvSpPr>
                <p:nvPr/>
              </p:nvSpPr>
              <p:spPr bwMode="auto">
                <a:xfrm>
                  <a:off x="5481" y="1134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8"/>
                <p:cNvSpPr>
                  <a:spLocks noChangeShapeType="1"/>
                </p:cNvSpPr>
                <p:nvPr/>
              </p:nvSpPr>
              <p:spPr bwMode="auto">
                <a:xfrm>
                  <a:off x="5481" y="1260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841" y="12604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5965" y="12604"/>
                  <a:ext cx="584" cy="3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5559" y="12604"/>
                  <a:ext cx="113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681" y="12604"/>
                  <a:ext cx="323" cy="2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611" y="12604"/>
                  <a:ext cx="238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760" y="12604"/>
                  <a:ext cx="431" cy="2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6051" y="12604"/>
                  <a:ext cx="675" cy="4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6171" y="12594"/>
                  <a:ext cx="754" cy="5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321" y="12604"/>
                  <a:ext cx="771" cy="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461" y="12604"/>
                  <a:ext cx="794" cy="5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611" y="12604"/>
                  <a:ext cx="816" cy="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6831" y="12604"/>
                  <a:ext cx="771" cy="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6493" y="12866"/>
                <a:ext cx="198" cy="198"/>
                <a:chOff x="2961" y="12604"/>
                <a:chExt cx="540" cy="540"/>
              </a:xfrm>
            </p:grpSpPr>
            <p:sp>
              <p:nvSpPr>
                <p:cNvPr id="64" name="Oval 22"/>
                <p:cNvSpPr>
                  <a:spLocks noChangeArrowheads="1"/>
                </p:cNvSpPr>
                <p:nvPr/>
              </p:nvSpPr>
              <p:spPr bwMode="auto">
                <a:xfrm>
                  <a:off x="2961" y="12604"/>
                  <a:ext cx="540" cy="5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5" name="Line 23"/>
                <p:cNvSpPr>
                  <a:spLocks noChangeShapeType="1"/>
                </p:cNvSpPr>
                <p:nvPr/>
              </p:nvSpPr>
              <p:spPr bwMode="auto">
                <a:xfrm>
                  <a:off x="3006" y="12874"/>
                  <a:ext cx="45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24"/>
                <p:cNvSpPr>
                  <a:spLocks noChangeShapeType="1"/>
                </p:cNvSpPr>
                <p:nvPr/>
              </p:nvSpPr>
              <p:spPr bwMode="auto">
                <a:xfrm>
                  <a:off x="3231" y="12646"/>
                  <a:ext cx="0" cy="45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6493" y="11046"/>
                <a:ext cx="198" cy="198"/>
                <a:chOff x="4221" y="12844"/>
                <a:chExt cx="540" cy="540"/>
              </a:xfrm>
            </p:grpSpPr>
            <p:sp>
              <p:nvSpPr>
                <p:cNvPr id="62" name="Oval 26"/>
                <p:cNvSpPr>
                  <a:spLocks noChangeArrowheads="1"/>
                </p:cNvSpPr>
                <p:nvPr/>
              </p:nvSpPr>
              <p:spPr bwMode="auto">
                <a:xfrm>
                  <a:off x="4221" y="12844"/>
                  <a:ext cx="540" cy="5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3" name="Line 27"/>
                <p:cNvSpPr>
                  <a:spLocks noChangeShapeType="1"/>
                </p:cNvSpPr>
                <p:nvPr/>
              </p:nvSpPr>
              <p:spPr bwMode="auto">
                <a:xfrm>
                  <a:off x="4266" y="13114"/>
                  <a:ext cx="45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 flipV="1">
                <a:off x="6591" y="11341"/>
                <a:ext cx="0" cy="14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9"/>
              <p:cNvSpPr>
                <a:spLocks noChangeShapeType="1"/>
              </p:cNvSpPr>
              <p:nvPr/>
            </p:nvSpPr>
            <p:spPr bwMode="auto">
              <a:xfrm>
                <a:off x="6741" y="11164"/>
                <a:ext cx="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30"/>
              <p:cNvSpPr>
                <a:spLocks noChangeShapeType="1"/>
              </p:cNvSpPr>
              <p:nvPr/>
            </p:nvSpPr>
            <p:spPr bwMode="auto">
              <a:xfrm flipH="1">
                <a:off x="5481" y="12964"/>
                <a:ext cx="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2668" y="2794"/>
              <a:ext cx="540" cy="432"/>
            </a:xfrm>
            <a:custGeom>
              <a:avLst/>
              <a:gdLst>
                <a:gd name="T0" fmla="*/ 540 w 1020"/>
                <a:gd name="T1" fmla="*/ 0 h 540"/>
                <a:gd name="T2" fmla="*/ 516 w 1020"/>
                <a:gd name="T3" fmla="*/ 24 h 540"/>
                <a:gd name="T4" fmla="*/ 469 w 1020"/>
                <a:gd name="T5" fmla="*/ 48 h 540"/>
                <a:gd name="T6" fmla="*/ 445 w 1020"/>
                <a:gd name="T7" fmla="*/ 36 h 540"/>
                <a:gd name="T8" fmla="*/ 421 w 1020"/>
                <a:gd name="T9" fmla="*/ 12 h 540"/>
                <a:gd name="T10" fmla="*/ 381 w 1020"/>
                <a:gd name="T11" fmla="*/ 24 h 540"/>
                <a:gd name="T12" fmla="*/ 349 w 1020"/>
                <a:gd name="T13" fmla="*/ 156 h 540"/>
                <a:gd name="T14" fmla="*/ 318 w 1020"/>
                <a:gd name="T15" fmla="*/ 144 h 540"/>
                <a:gd name="T16" fmla="*/ 246 w 1020"/>
                <a:gd name="T17" fmla="*/ 132 h 540"/>
                <a:gd name="T18" fmla="*/ 191 w 1020"/>
                <a:gd name="T19" fmla="*/ 288 h 540"/>
                <a:gd name="T20" fmla="*/ 79 w 1020"/>
                <a:gd name="T21" fmla="*/ 300 h 540"/>
                <a:gd name="T22" fmla="*/ 48 w 1020"/>
                <a:gd name="T23" fmla="*/ 360 h 540"/>
                <a:gd name="T24" fmla="*/ 24 w 1020"/>
                <a:gd name="T25" fmla="*/ 384 h 540"/>
                <a:gd name="T26" fmla="*/ 0 w 1020"/>
                <a:gd name="T27" fmla="*/ 432 h 5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0"/>
                <a:gd name="T43" fmla="*/ 0 h 540"/>
                <a:gd name="T44" fmla="*/ 1020 w 1020"/>
                <a:gd name="T45" fmla="*/ 540 h 5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0" h="540">
                  <a:moveTo>
                    <a:pt x="1020" y="0"/>
                  </a:moveTo>
                  <a:cubicBezTo>
                    <a:pt x="1005" y="10"/>
                    <a:pt x="991" y="23"/>
                    <a:pt x="975" y="30"/>
                  </a:cubicBezTo>
                  <a:cubicBezTo>
                    <a:pt x="946" y="43"/>
                    <a:pt x="885" y="60"/>
                    <a:pt x="885" y="60"/>
                  </a:cubicBezTo>
                  <a:cubicBezTo>
                    <a:pt x="870" y="55"/>
                    <a:pt x="854" y="52"/>
                    <a:pt x="840" y="45"/>
                  </a:cubicBezTo>
                  <a:cubicBezTo>
                    <a:pt x="824" y="37"/>
                    <a:pt x="813" y="17"/>
                    <a:pt x="795" y="15"/>
                  </a:cubicBezTo>
                  <a:cubicBezTo>
                    <a:pt x="770" y="12"/>
                    <a:pt x="745" y="25"/>
                    <a:pt x="720" y="30"/>
                  </a:cubicBezTo>
                  <a:cubicBezTo>
                    <a:pt x="715" y="72"/>
                    <a:pt x="738" y="184"/>
                    <a:pt x="660" y="195"/>
                  </a:cubicBezTo>
                  <a:cubicBezTo>
                    <a:pt x="640" y="198"/>
                    <a:pt x="620" y="185"/>
                    <a:pt x="600" y="180"/>
                  </a:cubicBezTo>
                  <a:cubicBezTo>
                    <a:pt x="559" y="153"/>
                    <a:pt x="523" y="114"/>
                    <a:pt x="465" y="165"/>
                  </a:cubicBezTo>
                  <a:cubicBezTo>
                    <a:pt x="404" y="219"/>
                    <a:pt x="462" y="348"/>
                    <a:pt x="360" y="360"/>
                  </a:cubicBezTo>
                  <a:cubicBezTo>
                    <a:pt x="290" y="368"/>
                    <a:pt x="220" y="370"/>
                    <a:pt x="150" y="375"/>
                  </a:cubicBezTo>
                  <a:cubicBezTo>
                    <a:pt x="21" y="461"/>
                    <a:pt x="173" y="346"/>
                    <a:pt x="90" y="450"/>
                  </a:cubicBezTo>
                  <a:cubicBezTo>
                    <a:pt x="79" y="464"/>
                    <a:pt x="60" y="470"/>
                    <a:pt x="45" y="480"/>
                  </a:cubicBezTo>
                  <a:cubicBezTo>
                    <a:pt x="26" y="536"/>
                    <a:pt x="44" y="518"/>
                    <a:pt x="0" y="54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2992" y="2578"/>
              <a:ext cx="32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/>
            <a:lstStyle/>
            <a:p>
              <a:pPr eaLnBrk="0" hangingPunct="0">
                <a:defRPr/>
              </a:pPr>
              <a:r>
                <a:rPr kumimoji="1" lang="en-US" sz="1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hv</a:t>
              </a:r>
              <a:endParaRPr kumimoji="1"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48" name="Text Box 34"/>
            <p:cNvSpPr txBox="1">
              <a:spLocks noChangeArrowheads="1"/>
            </p:cNvSpPr>
            <p:nvPr/>
          </p:nvSpPr>
          <p:spPr bwMode="auto">
            <a:xfrm>
              <a:off x="1008" y="3118"/>
              <a:ext cx="70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endParaRPr kumimoji="1"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1056" y="3390"/>
              <a:ext cx="47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endParaRPr kumimoji="1"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53" name="Text Box 39"/>
            <p:cNvSpPr txBox="1">
              <a:spLocks noChangeArrowheads="1"/>
            </p:cNvSpPr>
            <p:nvPr/>
          </p:nvSpPr>
          <p:spPr bwMode="auto">
            <a:xfrm>
              <a:off x="3302" y="1806"/>
              <a:ext cx="688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r>
                <a:rPr kumimoji="1" lang="en-US" sz="16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Dopan</a:t>
              </a:r>
              <a:r>
                <a:rPr kumimoji="1"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 Pt       </a:t>
              </a:r>
            </a:p>
          </p:txBody>
        </p:sp>
        <p:sp>
          <p:nvSpPr>
            <p:cNvPr id="54" name="Text Box 40"/>
            <p:cNvSpPr txBox="1">
              <a:spLocks noChangeArrowheads="1"/>
            </p:cNvSpPr>
            <p:nvPr/>
          </p:nvSpPr>
          <p:spPr bwMode="auto">
            <a:xfrm>
              <a:off x="3394" y="3226"/>
              <a:ext cx="3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r>
                <a:rPr kumimoji="1" 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TiO</a:t>
              </a:r>
              <a:r>
                <a:rPr kumimoji="1" lang="en-US" sz="2000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2</a:t>
              </a:r>
              <a:endParaRPr kumimoji="1"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4016383" y="2218509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863983" y="183750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Dopan</a:t>
            </a:r>
            <a:r>
              <a:rPr lang="en-US" dirty="0"/>
              <a:t> non </a:t>
            </a:r>
            <a:r>
              <a:rPr lang="en-US" dirty="0" err="1"/>
              <a:t>logam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1869683" y="30761"/>
            <a:ext cx="5436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Modifikasi TNTAs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06EA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92183" y="629657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Model </a:t>
            </a:r>
            <a:r>
              <a:rPr lang="en-US" sz="1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bentuk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1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geometri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 TiO2 yang </a:t>
            </a:r>
            <a:r>
              <a:rPr lang="en-US" sz="1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di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1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dopan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 Carbon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997583" y="633330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TiO2 yang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didopan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 Pt</a:t>
            </a:r>
          </a:p>
        </p:txBody>
      </p:sp>
      <p:pic>
        <p:nvPicPr>
          <p:cNvPr id="8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971908"/>
            <a:ext cx="4267200" cy="220029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8600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Uji</a:t>
            </a:r>
            <a:r>
              <a:rPr lang="en-US" sz="4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40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Produksi</a:t>
            </a:r>
            <a:r>
              <a:rPr lang="en-US" sz="4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H2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06EA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914400"/>
            <a:ext cx="530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50"/>
              </a:solidFill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638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Gambar</a:t>
            </a:r>
            <a:r>
              <a:rPr lang="en-US" b="1" dirty="0"/>
              <a:t> </a:t>
            </a:r>
            <a:r>
              <a:rPr lang="en-US" b="1" dirty="0" err="1"/>
              <a:t>skema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fotoreaktor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uji</a:t>
            </a:r>
            <a:r>
              <a:rPr lang="en-US" b="1" dirty="0"/>
              <a:t> H2: </a:t>
            </a:r>
          </a:p>
          <a:p>
            <a:pPr algn="ctr"/>
            <a:r>
              <a:rPr lang="en-US" dirty="0"/>
              <a:t>(A)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reflektor</a:t>
            </a:r>
            <a:r>
              <a:rPr lang="en-US" dirty="0"/>
              <a:t>, (B)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i="1" dirty="0"/>
              <a:t>purging,</a:t>
            </a:r>
            <a:r>
              <a:rPr lang="en-US" dirty="0"/>
              <a:t> (C) </a:t>
            </a:r>
            <a:r>
              <a:rPr lang="en-US" dirty="0" err="1"/>
              <a:t>fotokatalis</a:t>
            </a:r>
            <a:r>
              <a:rPr lang="en-US" dirty="0"/>
              <a:t>, (D) </a:t>
            </a:r>
            <a:r>
              <a:rPr lang="en-US" i="1" dirty="0"/>
              <a:t>magnetic bar</a:t>
            </a:r>
            <a:r>
              <a:rPr lang="en-US" dirty="0"/>
              <a:t>, (E)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mercuri</a:t>
            </a:r>
            <a:r>
              <a:rPr lang="en-US" dirty="0"/>
              <a:t> , (F) </a:t>
            </a:r>
            <a:r>
              <a:rPr lang="en-US" dirty="0" err="1"/>
              <a:t>termokopel</a:t>
            </a:r>
            <a:r>
              <a:rPr lang="en-US" dirty="0"/>
              <a:t>, (G)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kondensasi</a:t>
            </a:r>
            <a:r>
              <a:rPr lang="en-US" dirty="0"/>
              <a:t>, (H) GC, (I)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, (J)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gas.</a:t>
            </a:r>
            <a:endParaRPr lang="en-US" b="1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14450"/>
            <a:ext cx="6400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9366" t="24561" r="18122" b="39437"/>
          <a:stretch>
            <a:fillRect/>
          </a:stretch>
        </p:blipFill>
        <p:spPr bwMode="auto">
          <a:xfrm>
            <a:off x="304800" y="1600200"/>
            <a:ext cx="48768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l="39197" t="24269" r="35688" b="46199"/>
          <a:stretch>
            <a:fillRect/>
          </a:stretch>
        </p:blipFill>
        <p:spPr bwMode="auto">
          <a:xfrm>
            <a:off x="5257800" y="15240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33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SINTESIS TNTAs DENGAN PENAMBAHAN NaBF</a:t>
            </a:r>
            <a:r>
              <a:rPr lang="en-US" sz="2800" b="1" baseline="-25000" dirty="0">
                <a:solidFill>
                  <a:srgbClr val="0070C0"/>
                </a:solidFill>
                <a:latin typeface="Swis721 Ex BT" pitchFamily="34" charset="0"/>
                <a:cs typeface="Times New Roman"/>
              </a:rPr>
              <a:t>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426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7E921"/>
                </a:solidFill>
              </a:rPr>
              <a:t>A. </a:t>
            </a:r>
            <a:r>
              <a:rPr lang="en-US" sz="2000" b="1" dirty="0" err="1">
                <a:solidFill>
                  <a:srgbClr val="17E921"/>
                </a:solidFill>
              </a:rPr>
              <a:t>Analisis</a:t>
            </a:r>
            <a:r>
              <a:rPr lang="en-US" sz="2000" b="1" dirty="0">
                <a:solidFill>
                  <a:srgbClr val="17E921"/>
                </a:solidFill>
              </a:rPr>
              <a:t> FESEM, FTIR dan DRS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8263FD-136B-4B20-8222-F3A77618A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85993"/>
            <a:ext cx="8305800" cy="28860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33610</TotalTime>
  <Words>965</Words>
  <Application>Microsoft Office PowerPoint</Application>
  <PresentationFormat>On-screen Show (4:3)</PresentationFormat>
  <Paragraphs>200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Algerian</vt:lpstr>
      <vt:lpstr>Arial</vt:lpstr>
      <vt:lpstr>Arial Narrow</vt:lpstr>
      <vt:lpstr>Berlin Sans FB</vt:lpstr>
      <vt:lpstr>Calibri</vt:lpstr>
      <vt:lpstr>Constantia</vt:lpstr>
      <vt:lpstr>Swis721 Ex BT</vt:lpstr>
      <vt:lpstr>Times New Roman</vt:lpstr>
      <vt:lpstr>Wingdings</vt:lpstr>
      <vt:lpstr>Wingdings 2</vt:lpstr>
      <vt:lpstr>Flow</vt:lpstr>
      <vt:lpstr>PowerPoint Presentation</vt:lpstr>
      <vt:lpstr>Pendahuluan </vt:lpstr>
      <vt:lpstr>Pendahuluan </vt:lpstr>
      <vt:lpstr>Pendahuluan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Ratnawati</dc:creator>
  <cp:lastModifiedBy>Ratnawati Ratnawati</cp:lastModifiedBy>
  <cp:revision>986</cp:revision>
  <dcterms:created xsi:type="dcterms:W3CDTF">2011-09-28T10:15:41Z</dcterms:created>
  <dcterms:modified xsi:type="dcterms:W3CDTF">2024-11-18T05:17:30Z</dcterms:modified>
</cp:coreProperties>
</file>