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av" ContentType="audio/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notesMasterIdLst>
    <p:notesMasterId r:id="rId10"/>
  </p:notesMasterIdLst>
  <p:sldIdLst>
    <p:sldId id="256" r:id="rId2"/>
    <p:sldId id="277" r:id="rId3"/>
    <p:sldId id="265" r:id="rId4"/>
    <p:sldId id="258" r:id="rId5"/>
    <p:sldId id="284" r:id="rId6"/>
    <p:sldId id="274" r:id="rId7"/>
    <p:sldId id="273" r:id="rId8"/>
    <p:sldId id="283" r:id="rId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FF00"/>
    <a:srgbClr val="00CC00"/>
    <a:srgbClr val="008080"/>
    <a:srgbClr val="FF3300"/>
    <a:srgbClr val="FF0000"/>
    <a:srgbClr val="CC0000"/>
    <a:srgbClr val="66FF33"/>
    <a:srgbClr val="CC00FF"/>
    <a:srgbClr val="008000"/>
    <a:srgbClr val="8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1446" y="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d-ID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9FAAEF2-F6FA-4242-83CF-087BE1D81D1F}" type="datetimeFigureOut">
              <a:rPr lang="id-ID" smtClean="0"/>
              <a:pPr/>
              <a:t>01/10/2023</a:t>
            </a:fld>
            <a:endParaRPr lang="id-ID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d-ID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99FC264-E298-4636-AFE4-059D7C7A7BA4}" type="slidenum">
              <a:rPr lang="id-ID" smtClean="0"/>
              <a:pPr/>
              <a:t>‹#›</a:t>
            </a:fld>
            <a:endParaRPr lang="id-ID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70413A-51C0-467E-ABE6-B4524ABB9C39}" type="datetimeFigureOut">
              <a:rPr lang="en-US" smtClean="0"/>
              <a:pPr/>
              <a:t>10/1/2023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8D00B5-D2F1-4BB8-90C4-70BBD2DA479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/>
              <a:t>Click to edit Master subtitle style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70413A-51C0-467E-ABE6-B4524ABB9C39}" type="datetimeFigureOut">
              <a:rPr lang="en-US" smtClean="0"/>
              <a:pPr/>
              <a:t>10/1/2023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8D00B5-D2F1-4BB8-90C4-70BBD2DA479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70413A-51C0-467E-ABE6-B4524ABB9C39}" type="datetimeFigureOut">
              <a:rPr lang="en-US" smtClean="0"/>
              <a:pPr/>
              <a:t>10/1/2023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8D00B5-D2F1-4BB8-90C4-70BBD2DA479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70413A-51C0-467E-ABE6-B4524ABB9C39}" type="datetimeFigureOut">
              <a:rPr lang="en-US" smtClean="0"/>
              <a:pPr/>
              <a:t>10/1/2023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8D00B5-D2F1-4BB8-90C4-70BBD2DA479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70413A-51C0-467E-ABE6-B4524ABB9C39}" type="datetimeFigureOut">
              <a:rPr lang="en-US" smtClean="0"/>
              <a:pPr/>
              <a:t>10/1/2023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638D00B5-D2F1-4BB8-90C4-70BBD2DA479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70413A-51C0-467E-ABE6-B4524ABB9C39}" type="datetimeFigureOut">
              <a:rPr lang="en-US" smtClean="0"/>
              <a:pPr/>
              <a:t>10/1/2023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8D00B5-D2F1-4BB8-90C4-70BBD2DA479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70413A-51C0-467E-ABE6-B4524ABB9C39}" type="datetimeFigureOut">
              <a:rPr lang="en-US" smtClean="0"/>
              <a:pPr/>
              <a:t>10/1/2023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8D00B5-D2F1-4BB8-90C4-70BBD2DA479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70413A-51C0-467E-ABE6-B4524ABB9C39}" type="datetimeFigureOut">
              <a:rPr lang="en-US" smtClean="0"/>
              <a:pPr/>
              <a:t>10/1/2023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8D00B5-D2F1-4BB8-90C4-70BBD2DA479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70413A-51C0-467E-ABE6-B4524ABB9C39}" type="datetimeFigureOut">
              <a:rPr lang="en-US" smtClean="0"/>
              <a:pPr/>
              <a:t>10/1/2023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8D00B5-D2F1-4BB8-90C4-70BBD2DA479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70413A-51C0-467E-ABE6-B4524ABB9C39}" type="datetimeFigureOut">
              <a:rPr lang="en-US" smtClean="0"/>
              <a:pPr/>
              <a:t>10/1/2023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8D00B5-D2F1-4BB8-90C4-70BBD2DA479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en-US">
                <a:solidFill>
                  <a:schemeClr val="lt1"/>
                </a:solidFill>
                <a:latin typeface="+mn-lt"/>
                <a:ea typeface="+mn-ea"/>
                <a:cs typeface="+mn-cs"/>
              </a:rPr>
              <a:t>Click icon to add picture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70413A-51C0-467E-ABE6-B4524ABB9C39}" type="datetimeFigureOut">
              <a:rPr lang="en-US" smtClean="0"/>
              <a:pPr/>
              <a:t>10/1/2023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8D00B5-D2F1-4BB8-90C4-70BBD2DA479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E670413A-51C0-467E-ABE6-B4524ABB9C39}" type="datetimeFigureOut">
              <a:rPr lang="en-US" smtClean="0"/>
              <a:pPr/>
              <a:t>10/1/2023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638D00B5-D2F1-4BB8-90C4-70BBD2DA4792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4" Type="http://schemas.openxmlformats.org/officeDocument/2006/relationships/hyperlink" Target="Presentation1.pptx#-1,17,Slide 17" TargetMode="Externa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7772400" y="5638800"/>
            <a:ext cx="1371600" cy="457200"/>
          </a:xfrm>
          <a:prstGeom prst="roundRect">
            <a:avLst/>
          </a:prstGeom>
          <a:solidFill>
            <a:srgbClr val="00FF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l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ounded Rectangle 11"/>
          <p:cNvSpPr/>
          <p:nvPr/>
        </p:nvSpPr>
        <p:spPr>
          <a:xfrm rot="5400000">
            <a:off x="7391400" y="2057400"/>
            <a:ext cx="838200" cy="3200400"/>
          </a:xfrm>
          <a:prstGeom prst="roundRect">
            <a:avLst/>
          </a:prstGeom>
          <a:solidFill>
            <a:srgbClr val="00FF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ounded Rectangle 9"/>
          <p:cNvSpPr/>
          <p:nvPr/>
        </p:nvSpPr>
        <p:spPr>
          <a:xfrm>
            <a:off x="152400" y="381000"/>
            <a:ext cx="8686800" cy="2057400"/>
          </a:xfrm>
          <a:prstGeom prst="roundRect">
            <a:avLst/>
          </a:prstGeom>
          <a:solidFill>
            <a:srgbClr val="00FF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6705600" y="304800"/>
            <a:ext cx="2209800" cy="2209800"/>
          </a:xfrm>
          <a:prstGeom prst="ellipse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al 4"/>
          <p:cNvSpPr/>
          <p:nvPr/>
        </p:nvSpPr>
        <p:spPr>
          <a:xfrm>
            <a:off x="7010400" y="609600"/>
            <a:ext cx="1600200" cy="1600200"/>
          </a:xfrm>
          <a:prstGeom prst="ellipse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l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/>
          <p:cNvSpPr/>
          <p:nvPr/>
        </p:nvSpPr>
        <p:spPr>
          <a:xfrm>
            <a:off x="6858000" y="4953000"/>
            <a:ext cx="1828800" cy="1752600"/>
          </a:xfrm>
          <a:prstGeom prst="ellipse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7162800" y="5257800"/>
            <a:ext cx="1219200" cy="1143000"/>
          </a:xfrm>
          <a:prstGeom prst="ellipse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l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-155331" y="5439272"/>
            <a:ext cx="7391400" cy="369332"/>
          </a:xfrm>
          <a:prstGeom prst="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lIns="91440" tIns="45720" rIns="91440" bIns="45720">
            <a:spAutoFit/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 algn="ctr"/>
            <a:endParaRPr lang="en-US" b="1" dirty="0">
              <a:solidFill>
                <a:srgbClr val="FF0000"/>
              </a:solidFill>
              <a:latin typeface="Arial Black" panose="020B0A04020102020204" pitchFamily="34" charset="0"/>
            </a:endParaRPr>
          </a:p>
        </p:txBody>
      </p:sp>
      <p:sp>
        <p:nvSpPr>
          <p:cNvPr id="21" name="Rounded Rectangle 20"/>
          <p:cNvSpPr/>
          <p:nvPr/>
        </p:nvSpPr>
        <p:spPr>
          <a:xfrm>
            <a:off x="7620000" y="2514600"/>
            <a:ext cx="304800" cy="2438400"/>
          </a:xfrm>
          <a:prstGeom prst="roundRect">
            <a:avLst/>
          </a:prstGeom>
          <a:solidFill>
            <a:srgbClr val="FFFF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ounded Rectangle 21"/>
          <p:cNvSpPr/>
          <p:nvPr/>
        </p:nvSpPr>
        <p:spPr>
          <a:xfrm>
            <a:off x="7696200" y="2514600"/>
            <a:ext cx="76200" cy="2438400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ounded Rectangle 22"/>
          <p:cNvSpPr/>
          <p:nvPr/>
        </p:nvSpPr>
        <p:spPr>
          <a:xfrm>
            <a:off x="533400" y="838200"/>
            <a:ext cx="6477000" cy="1295400"/>
          </a:xfrm>
          <a:prstGeom prst="round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b="1" dirty="0">
                <a:solidFill>
                  <a:schemeClr val="bg1"/>
                </a:solidFill>
                <a:latin typeface="+mj-lt"/>
              </a:rPr>
              <a:t>METODE </a:t>
            </a:r>
            <a:r>
              <a:rPr lang="en-US" sz="3600" b="1" i="1" dirty="0">
                <a:solidFill>
                  <a:schemeClr val="bg1"/>
                </a:solidFill>
                <a:latin typeface="+mj-lt"/>
              </a:rPr>
              <a:t>ROLE PLAYING</a:t>
            </a:r>
          </a:p>
        </p:txBody>
      </p:sp>
      <p:sp>
        <p:nvSpPr>
          <p:cNvPr id="24" name="Rounded Rectangle 23"/>
          <p:cNvSpPr/>
          <p:nvPr/>
        </p:nvSpPr>
        <p:spPr>
          <a:xfrm>
            <a:off x="458372" y="4293241"/>
            <a:ext cx="5722938" cy="498069"/>
          </a:xfrm>
          <a:prstGeom prst="round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chemeClr val="bg1"/>
                </a:solidFill>
              </a:rPr>
              <a:t>PEMBELAJARAN KOLABORATIF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C2199B57-8642-183A-59B5-7D29E6CA0E4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4550" y="2981821"/>
            <a:ext cx="1028701" cy="1028701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BE2628D1-5E02-917F-0BDA-C736EECE2F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0806" y="2895600"/>
            <a:ext cx="1252298" cy="12522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ounded Rectangle 23">
            <a:extLst>
              <a:ext uri="{FF2B5EF4-FFF2-40B4-BE49-F238E27FC236}">
                <a16:creationId xmlns:a16="http://schemas.microsoft.com/office/drawing/2014/main" id="{BC317556-8799-85E8-DF39-648AFDFCE2CC}"/>
              </a:ext>
            </a:extLst>
          </p:cNvPr>
          <p:cNvSpPr/>
          <p:nvPr/>
        </p:nvSpPr>
        <p:spPr>
          <a:xfrm>
            <a:off x="489866" y="5580265"/>
            <a:ext cx="5722938" cy="498069"/>
          </a:xfrm>
          <a:prstGeom prst="round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chemeClr val="bg1"/>
                </a:solidFill>
              </a:rPr>
              <a:t>Muhammad Asyura, </a:t>
            </a:r>
            <a:r>
              <a:rPr lang="en-US" sz="2800" b="1" dirty="0" err="1">
                <a:solidFill>
                  <a:schemeClr val="bg1"/>
                </a:solidFill>
              </a:rPr>
              <a:t>M.Pd</a:t>
            </a:r>
            <a:r>
              <a:rPr lang="en-US" sz="2800" b="1" dirty="0">
                <a:solidFill>
                  <a:schemeClr val="bg1"/>
                </a:solidFill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825 -1.11111E-6 L 3.33333E-6 -1.11111E-6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12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500"/>
                            </p:stCondLst>
                            <p:childTnLst>
                              <p:par>
                                <p:cTn id="14" presetID="6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6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4500"/>
                            </p:stCondLst>
                            <p:childTnLst>
                              <p:par>
                                <p:cTn id="18" presetID="7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0"/>
                            </p:stCondLst>
                            <p:childTnLst>
                              <p:par>
                                <p:cTn id="23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6000"/>
                            </p:stCondLst>
                            <p:childTnLst>
                              <p:par>
                                <p:cTn id="27" presetID="23" presetClass="emph" presetSubtype="0" repeatCount="indefinite" fill="hold" grpId="1" nodeType="after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hsl" dir="cw">
                                      <p:cBhvr override="childStyle">
                                        <p:cTn id="2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3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set>
                                      <p:cBhvr>
                                        <p:cTn id="3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6500"/>
                            </p:stCondLst>
                            <p:childTnLst>
                              <p:par>
                                <p:cTn id="33" presetID="7" presetClass="entr" presetSubtype="2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7500"/>
                            </p:stCondLst>
                            <p:childTnLst>
                              <p:par>
                                <p:cTn id="38" presetID="8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Rot by="5400000">
                                      <p:cBhvr>
                                        <p:cTn id="3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8000"/>
                            </p:stCondLst>
                            <p:childTnLst>
                              <p:par>
                                <p:cTn id="41" presetID="21" presetClass="entr" presetSubtype="8" repeatCount="indefinite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4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8500"/>
                            </p:stCondLst>
                            <p:childTnLst>
                              <p:par>
                                <p:cTn id="45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0500"/>
                            </p:stCondLst>
                            <p:childTnLst>
                              <p:par>
                                <p:cTn id="4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11000"/>
                            </p:stCondLst>
                            <p:childTnLst>
                              <p:par>
                                <p:cTn id="55" presetID="22" presetClass="emph" presetSubtype="0" repeatCount="indefinite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5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5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5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5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1500"/>
                            </p:stCondLst>
                            <p:childTnLst>
                              <p:par>
                                <p:cTn id="61" presetID="7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12000"/>
                            </p:stCondLst>
                            <p:childTnLst>
                              <p:par>
                                <p:cTn id="66" presetID="21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68" dur="5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17000"/>
                            </p:stCondLst>
                            <p:childTnLst>
                              <p:par>
                                <p:cTn id="70" presetID="21" presetClass="entr" presetSubtype="8" repeatCount="indefinite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72" dur="5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22000"/>
                            </p:stCondLst>
                            <p:childTnLst>
                              <p:par>
                                <p:cTn id="74" presetID="7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2" grpId="0" animBg="1"/>
      <p:bldP spid="12" grpId="1" animBg="1"/>
      <p:bldP spid="12" grpId="2" animBg="1"/>
      <p:bldP spid="10" grpId="0" animBg="1"/>
      <p:bldP spid="8" grpId="0" animBg="1"/>
      <p:bldP spid="8" grpId="1" animBg="1"/>
      <p:bldP spid="5" grpId="0" animBg="1"/>
      <p:bldP spid="13" grpId="0" animBg="1"/>
      <p:bldP spid="13" grpId="1" animBg="1"/>
      <p:bldP spid="14" grpId="0" animBg="1"/>
      <p:bldP spid="21" grpId="0" animBg="1"/>
      <p:bldP spid="22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ounded Rectangle 4"/>
          <p:cNvSpPr/>
          <p:nvPr/>
        </p:nvSpPr>
        <p:spPr>
          <a:xfrm rot="5400000">
            <a:off x="3620352" y="-2932848"/>
            <a:ext cx="1369896" cy="7848600"/>
          </a:xfrm>
          <a:prstGeom prst="roundRect">
            <a:avLst/>
          </a:prstGeom>
          <a:solidFill>
            <a:srgbClr val="FFFF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Oval 5"/>
          <p:cNvSpPr/>
          <p:nvPr/>
        </p:nvSpPr>
        <p:spPr>
          <a:xfrm>
            <a:off x="7315200" y="0"/>
            <a:ext cx="1752600" cy="1676400"/>
          </a:xfrm>
          <a:prstGeom prst="ellipse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733865" y="264834"/>
            <a:ext cx="8001000" cy="1369896"/>
          </a:xfrm>
          <a:prstGeom prst="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b="1" dirty="0">
                <a:solidFill>
                  <a:schemeClr val="bg1"/>
                </a:solidFill>
                <a:latin typeface="+mj-lt"/>
              </a:rPr>
              <a:t>MAHASISWA MAMPU MEMAHAMI:</a:t>
            </a:r>
            <a:r>
              <a:rPr lang="id-ID" sz="2800" b="1" dirty="0">
                <a:solidFill>
                  <a:schemeClr val="bg1"/>
                </a:solidFill>
                <a:latin typeface="+mj-lt"/>
              </a:rPr>
              <a:t> </a:t>
            </a:r>
            <a:endParaRPr lang="en-US" sz="2800" b="1" dirty="0">
              <a:solidFill>
                <a:schemeClr val="bg1"/>
              </a:solidFill>
              <a:latin typeface="+mj-lt"/>
            </a:endParaRPr>
          </a:p>
        </p:txBody>
      </p:sp>
      <p:grpSp>
        <p:nvGrpSpPr>
          <p:cNvPr id="2" name="Group 165"/>
          <p:cNvGrpSpPr>
            <a:grpSpLocks/>
          </p:cNvGrpSpPr>
          <p:nvPr/>
        </p:nvGrpSpPr>
        <p:grpSpPr bwMode="auto">
          <a:xfrm rot="10800000" flipH="1">
            <a:off x="0" y="-1700901"/>
            <a:ext cx="2590801" cy="5241027"/>
            <a:chOff x="158" y="1071"/>
            <a:chExt cx="1180" cy="2949"/>
          </a:xfrm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</p:grpSpPr>
        <p:grpSp>
          <p:nvGrpSpPr>
            <p:cNvPr id="3" name="Group 166"/>
            <p:cNvGrpSpPr>
              <a:grpSpLocks/>
            </p:cNvGrpSpPr>
            <p:nvPr/>
          </p:nvGrpSpPr>
          <p:grpSpPr bwMode="auto">
            <a:xfrm>
              <a:off x="158" y="1661"/>
              <a:ext cx="1180" cy="2359"/>
              <a:chOff x="3061" y="1797"/>
              <a:chExt cx="1180" cy="2359"/>
            </a:xfrm>
          </p:grpSpPr>
          <p:sp>
            <p:nvSpPr>
              <p:cNvPr id="14" name="AutoShape 167"/>
              <p:cNvSpPr>
                <a:spLocks noChangeArrowheads="1"/>
              </p:cNvSpPr>
              <p:nvPr/>
            </p:nvSpPr>
            <p:spPr bwMode="auto">
              <a:xfrm>
                <a:off x="3061" y="1797"/>
                <a:ext cx="1180" cy="2268"/>
              </a:xfrm>
              <a:prstGeom prst="roundRect">
                <a:avLst>
                  <a:gd name="adj" fmla="val 16667"/>
                </a:avLst>
              </a:prstGeom>
              <a:noFill/>
              <a:ln w="9525" algn="ctr">
                <a:noFill/>
                <a:round/>
                <a:headEnd/>
                <a:tailEnd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p3d>
                <a:bevelT w="190500" h="38100"/>
              </a:sp3d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5" name="AutoShape 168"/>
              <p:cNvSpPr>
                <a:spLocks noChangeArrowheads="1"/>
              </p:cNvSpPr>
              <p:nvPr/>
            </p:nvSpPr>
            <p:spPr bwMode="auto">
              <a:xfrm>
                <a:off x="3152" y="1842"/>
                <a:ext cx="998" cy="1951"/>
              </a:xfrm>
              <a:prstGeom prst="roundRect">
                <a:avLst>
                  <a:gd name="adj" fmla="val 16667"/>
                </a:avLst>
              </a:prstGeom>
              <a:noFill/>
              <a:ln w="9525" algn="ctr">
                <a:noFill/>
                <a:round/>
                <a:headEnd/>
                <a:tailEnd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p3d>
                <a:bevelT w="190500" h="38100"/>
              </a:sp3d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6" name="AutoShape 169"/>
              <p:cNvSpPr>
                <a:spLocks noChangeArrowheads="1"/>
              </p:cNvSpPr>
              <p:nvPr/>
            </p:nvSpPr>
            <p:spPr bwMode="auto">
              <a:xfrm>
                <a:off x="3333" y="3884"/>
                <a:ext cx="182" cy="272"/>
              </a:xfrm>
              <a:prstGeom prst="roundRect">
                <a:avLst>
                  <a:gd name="adj" fmla="val 16667"/>
                </a:avLst>
              </a:prstGeom>
              <a:noFill/>
              <a:ln w="9525" algn="ctr">
                <a:noFill/>
                <a:round/>
                <a:headEnd/>
                <a:tailEnd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p3d>
                <a:bevelT w="190500" h="38100"/>
              </a:sp3d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7" name="AutoShape 170"/>
              <p:cNvSpPr>
                <a:spLocks noChangeArrowheads="1"/>
              </p:cNvSpPr>
              <p:nvPr/>
            </p:nvSpPr>
            <p:spPr bwMode="auto">
              <a:xfrm>
                <a:off x="3560" y="3884"/>
                <a:ext cx="182" cy="272"/>
              </a:xfrm>
              <a:prstGeom prst="roundRect">
                <a:avLst>
                  <a:gd name="adj" fmla="val 16667"/>
                </a:avLst>
              </a:prstGeom>
              <a:noFill/>
              <a:ln w="9525" algn="ctr">
                <a:noFill/>
                <a:round/>
                <a:headEnd/>
                <a:tailEnd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p3d>
                <a:bevelT w="190500" h="38100"/>
              </a:sp3d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8" name="AutoShape 171"/>
              <p:cNvSpPr>
                <a:spLocks noChangeArrowheads="1"/>
              </p:cNvSpPr>
              <p:nvPr/>
            </p:nvSpPr>
            <p:spPr bwMode="auto">
              <a:xfrm>
                <a:off x="3787" y="3884"/>
                <a:ext cx="182" cy="272"/>
              </a:xfrm>
              <a:prstGeom prst="roundRect">
                <a:avLst>
                  <a:gd name="adj" fmla="val 16667"/>
                </a:avLst>
              </a:prstGeom>
              <a:noFill/>
              <a:ln w="9525" algn="ctr">
                <a:noFill/>
                <a:round/>
                <a:headEnd/>
                <a:tailEnd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p3d>
                <a:bevelT w="190500" h="38100"/>
              </a:sp3d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12" name="AutoShape 172"/>
            <p:cNvSpPr>
              <a:spLocks noChangeArrowheads="1"/>
            </p:cNvSpPr>
            <p:nvPr/>
          </p:nvSpPr>
          <p:spPr bwMode="auto">
            <a:xfrm>
              <a:off x="476" y="1071"/>
              <a:ext cx="182" cy="816"/>
            </a:xfrm>
            <a:prstGeom prst="roundRect">
              <a:avLst>
                <a:gd name="adj" fmla="val 16667"/>
              </a:avLst>
            </a:prstGeom>
            <a:noFill/>
            <a:ln w="9525" algn="ctr">
              <a:noFill/>
              <a:round/>
              <a:headEnd/>
              <a:tailEnd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" name="AutoShape 173"/>
            <p:cNvSpPr>
              <a:spLocks noChangeArrowheads="1"/>
            </p:cNvSpPr>
            <p:nvPr/>
          </p:nvSpPr>
          <p:spPr bwMode="auto">
            <a:xfrm>
              <a:off x="839" y="1071"/>
              <a:ext cx="182" cy="816"/>
            </a:xfrm>
            <a:prstGeom prst="roundRect">
              <a:avLst>
                <a:gd name="adj" fmla="val 16667"/>
              </a:avLst>
            </a:prstGeom>
            <a:noFill/>
            <a:ln w="9525" algn="ctr">
              <a:noFill/>
              <a:round/>
              <a:headEnd/>
              <a:tailEnd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30" name="Rounded Rectangle 29"/>
          <p:cNvSpPr/>
          <p:nvPr/>
        </p:nvSpPr>
        <p:spPr>
          <a:xfrm>
            <a:off x="1676400" y="2819400"/>
            <a:ext cx="533400" cy="304800"/>
          </a:xfrm>
          <a:prstGeom prst="roundRect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74"/>
          <p:cNvGrpSpPr>
            <a:grpSpLocks/>
          </p:cNvGrpSpPr>
          <p:nvPr/>
        </p:nvGrpSpPr>
        <p:grpSpPr bwMode="auto">
          <a:xfrm>
            <a:off x="-30162" y="1524000"/>
            <a:ext cx="1858963" cy="2362200"/>
            <a:chOff x="140" y="119"/>
            <a:chExt cx="1171" cy="1488"/>
          </a:xfrm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</p:grpSpPr>
        <p:sp>
          <p:nvSpPr>
            <p:cNvPr id="24" name="Oval 175"/>
            <p:cNvSpPr>
              <a:spLocks noChangeArrowheads="1"/>
            </p:cNvSpPr>
            <p:nvPr/>
          </p:nvSpPr>
          <p:spPr bwMode="auto">
            <a:xfrm>
              <a:off x="140" y="446"/>
              <a:ext cx="1171" cy="1161"/>
            </a:xfrm>
            <a:prstGeom prst="ellipse">
              <a:avLst/>
            </a:prstGeom>
            <a:solidFill>
              <a:srgbClr val="00FF00"/>
            </a:solidFill>
            <a:ln w="9525" algn="ctr">
              <a:noFill/>
              <a:round/>
              <a:headEnd/>
              <a:tailEnd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5" name="Oval 176"/>
            <p:cNvSpPr>
              <a:spLocks noChangeArrowheads="1"/>
            </p:cNvSpPr>
            <p:nvPr/>
          </p:nvSpPr>
          <p:spPr bwMode="auto">
            <a:xfrm>
              <a:off x="340" y="618"/>
              <a:ext cx="726" cy="771"/>
            </a:xfrm>
            <a:prstGeom prst="ellipse">
              <a:avLst/>
            </a:prstGeom>
            <a:solidFill>
              <a:srgbClr val="FF0000"/>
            </a:solidFill>
            <a:ln w="9525" algn="ctr">
              <a:noFill/>
              <a:round/>
              <a:headEnd/>
              <a:tailEnd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txBody>
            <a:bodyPr wrap="none" anchor="ctr"/>
            <a:lstStyle/>
            <a:p>
              <a:endParaRPr lang="en-US">
                <a:solidFill>
                  <a:srgbClr val="000066"/>
                </a:solidFill>
              </a:endParaRPr>
            </a:p>
          </p:txBody>
        </p:sp>
        <p:grpSp>
          <p:nvGrpSpPr>
            <p:cNvPr id="9" name="Group 177"/>
            <p:cNvGrpSpPr>
              <a:grpSpLocks/>
            </p:cNvGrpSpPr>
            <p:nvPr/>
          </p:nvGrpSpPr>
          <p:grpSpPr bwMode="auto">
            <a:xfrm>
              <a:off x="159" y="119"/>
              <a:ext cx="725" cy="726"/>
              <a:chOff x="1565" y="1253"/>
              <a:chExt cx="725" cy="726"/>
            </a:xfrm>
          </p:grpSpPr>
          <p:sp>
            <p:nvSpPr>
              <p:cNvPr id="28" name="Oval 178"/>
              <p:cNvSpPr>
                <a:spLocks noChangeArrowheads="1"/>
              </p:cNvSpPr>
              <p:nvPr/>
            </p:nvSpPr>
            <p:spPr bwMode="auto">
              <a:xfrm>
                <a:off x="1565" y="1253"/>
                <a:ext cx="725" cy="726"/>
              </a:xfrm>
              <a:prstGeom prst="ellipse">
                <a:avLst/>
              </a:prstGeom>
              <a:solidFill>
                <a:srgbClr val="FF0000"/>
              </a:solidFill>
              <a:ln w="9525" algn="ctr">
                <a:noFill/>
                <a:round/>
                <a:headEnd/>
                <a:tailEnd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p3d>
                <a:bevelT w="190500" h="38100"/>
              </a:sp3d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9" name="Oval 179"/>
              <p:cNvSpPr>
                <a:spLocks noChangeArrowheads="1"/>
              </p:cNvSpPr>
              <p:nvPr/>
            </p:nvSpPr>
            <p:spPr bwMode="auto">
              <a:xfrm>
                <a:off x="1655" y="1344"/>
                <a:ext cx="544" cy="544"/>
              </a:xfrm>
              <a:prstGeom prst="ellipse">
                <a:avLst/>
              </a:prstGeom>
              <a:solidFill>
                <a:srgbClr val="00FF00"/>
              </a:solidFill>
              <a:ln w="9525" algn="ctr">
                <a:noFill/>
                <a:round/>
                <a:headEnd/>
                <a:tailEnd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p3d>
                <a:bevelT w="190500" h="38100"/>
              </a:sp3d>
            </p:spPr>
            <p:txBody>
              <a:bodyPr wrap="none" anchor="ctr"/>
              <a:lstStyle/>
              <a:p>
                <a:endParaRPr lang="en-US"/>
              </a:p>
            </p:txBody>
          </p:sp>
        </p:grpSp>
      </p:grpSp>
      <p:sp>
        <p:nvSpPr>
          <p:cNvPr id="31" name="Rounded Rectangle 30"/>
          <p:cNvSpPr/>
          <p:nvPr/>
        </p:nvSpPr>
        <p:spPr>
          <a:xfrm>
            <a:off x="2201838" y="1897140"/>
            <a:ext cx="6818539" cy="4267200"/>
          </a:xfrm>
          <a:prstGeom prst="roundRect">
            <a:avLst/>
          </a:prstGeom>
          <a:solidFill>
            <a:schemeClr val="accent5">
              <a:lumMod val="5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indent="-457200">
              <a:buAutoNum type="arabicPeriod"/>
            </a:pPr>
            <a:endParaRPr lang="en-US" sz="3200" b="1" spc="-60" dirty="0">
              <a:latin typeface="Tahoma"/>
              <a:cs typeface="Tahoma"/>
            </a:endParaRPr>
          </a:p>
          <a:p>
            <a:pPr marL="457200" indent="-457200">
              <a:buAutoNum type="arabicPeriod"/>
            </a:pPr>
            <a:endParaRPr lang="en-US" sz="3200" b="1" spc="-60" dirty="0">
              <a:latin typeface="Tahoma"/>
              <a:cs typeface="Tahoma"/>
            </a:endParaRPr>
          </a:p>
          <a:p>
            <a:pPr marL="457200" indent="-457200">
              <a:buAutoNum type="arabicPeriod"/>
            </a:pPr>
            <a:r>
              <a:rPr lang="en-US" sz="3200" b="1" spc="-60" dirty="0" err="1">
                <a:latin typeface="Tahoma"/>
                <a:cs typeface="Tahoma"/>
              </a:rPr>
              <a:t>Definisi</a:t>
            </a:r>
            <a:r>
              <a:rPr lang="en-US" sz="3200" b="1" spc="-60" dirty="0">
                <a:latin typeface="Tahoma"/>
                <a:cs typeface="Tahoma"/>
              </a:rPr>
              <a:t> </a:t>
            </a:r>
            <a:r>
              <a:rPr lang="en-US" sz="3200" b="1" spc="-60" dirty="0" err="1">
                <a:latin typeface="Tahoma"/>
                <a:cs typeface="Tahoma"/>
              </a:rPr>
              <a:t>metode</a:t>
            </a:r>
            <a:r>
              <a:rPr lang="en-US" sz="3200" b="1" spc="-60" dirty="0">
                <a:latin typeface="Tahoma"/>
                <a:cs typeface="Tahoma"/>
              </a:rPr>
              <a:t> </a:t>
            </a:r>
            <a:r>
              <a:rPr lang="en-US" sz="3200" b="1" i="1" spc="-60" dirty="0">
                <a:latin typeface="Tahoma"/>
                <a:cs typeface="Tahoma"/>
              </a:rPr>
              <a:t>Role Playing</a:t>
            </a:r>
          </a:p>
          <a:p>
            <a:pPr marL="457200" indent="-457200">
              <a:buFontTx/>
              <a:buAutoNum type="arabicPeriod"/>
            </a:pPr>
            <a:r>
              <a:rPr lang="en-US" sz="3200" b="1" spc="229" dirty="0" err="1">
                <a:latin typeface="Tahoma"/>
                <a:cs typeface="Tahoma"/>
              </a:rPr>
              <a:t>Sintak</a:t>
            </a:r>
            <a:r>
              <a:rPr lang="en-US" sz="3200" b="1" spc="229" dirty="0">
                <a:latin typeface="Tahoma"/>
                <a:cs typeface="Tahoma"/>
              </a:rPr>
              <a:t> </a:t>
            </a:r>
            <a:r>
              <a:rPr lang="en-US" sz="3200" b="1" spc="-60" dirty="0" err="1">
                <a:latin typeface="Tahoma"/>
                <a:cs typeface="Tahoma"/>
              </a:rPr>
              <a:t>metode</a:t>
            </a:r>
            <a:r>
              <a:rPr lang="en-US" sz="3200" b="1" spc="-60" dirty="0">
                <a:latin typeface="Tahoma"/>
                <a:cs typeface="Tahoma"/>
              </a:rPr>
              <a:t> </a:t>
            </a:r>
            <a:r>
              <a:rPr lang="en-US" sz="3200" b="1" i="1" spc="-60" dirty="0">
                <a:latin typeface="Tahoma"/>
                <a:cs typeface="Tahoma"/>
              </a:rPr>
              <a:t>Role Playing</a:t>
            </a:r>
            <a:endParaRPr lang="en-US" sz="3200" b="1" i="1" spc="229" dirty="0">
              <a:latin typeface="Tahoma"/>
              <a:cs typeface="Tahoma"/>
            </a:endParaRPr>
          </a:p>
          <a:p>
            <a:pPr marL="457200" indent="-457200">
              <a:buFont typeface="Arial"/>
              <a:buAutoNum type="arabicPeriod"/>
            </a:pPr>
            <a:r>
              <a:rPr lang="en-US" sz="3200" b="1" spc="229" dirty="0" err="1">
                <a:latin typeface="Tahoma"/>
                <a:cs typeface="Tahoma"/>
              </a:rPr>
              <a:t>Implementasi</a:t>
            </a:r>
            <a:r>
              <a:rPr lang="en-US" sz="3200" b="1" spc="229" dirty="0">
                <a:latin typeface="Tahoma"/>
                <a:cs typeface="Tahoma"/>
              </a:rPr>
              <a:t> </a:t>
            </a:r>
            <a:r>
              <a:rPr lang="en-US" sz="3200" b="1" spc="-60" dirty="0" err="1">
                <a:latin typeface="Tahoma"/>
                <a:cs typeface="Tahoma"/>
              </a:rPr>
              <a:t>metode</a:t>
            </a:r>
            <a:endParaRPr lang="en-US" sz="3200" b="1" spc="-60" dirty="0">
              <a:latin typeface="Tahoma"/>
              <a:cs typeface="Tahoma"/>
            </a:endParaRPr>
          </a:p>
          <a:p>
            <a:r>
              <a:rPr lang="en-US" sz="3200" b="1" spc="-60" dirty="0">
                <a:latin typeface="Tahoma"/>
                <a:cs typeface="Tahoma"/>
              </a:rPr>
              <a:t>    </a:t>
            </a:r>
            <a:r>
              <a:rPr lang="en-US" sz="3200" b="1" i="1" spc="-60" dirty="0">
                <a:latin typeface="Tahoma"/>
                <a:cs typeface="Tahoma"/>
              </a:rPr>
              <a:t>Role Playing</a:t>
            </a:r>
          </a:p>
          <a:p>
            <a:pPr marL="457200" indent="-457200">
              <a:buFont typeface="Arial"/>
              <a:buAutoNum type="arabicPeriod"/>
            </a:pPr>
            <a:endParaRPr lang="en-US" sz="3200" b="1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  <a:p>
            <a:endParaRPr lang="en-ID" sz="3200" b="1" dirty="0">
              <a:solidFill>
                <a:schemeClr val="tx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8794441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5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3500"/>
                            </p:stCondLst>
                            <p:childTnLst>
                              <p:par>
                                <p:cTn id="2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30" grpId="0" animBg="1"/>
      <p:bldP spid="31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Isosceles Triangle 7"/>
          <p:cNvSpPr/>
          <p:nvPr/>
        </p:nvSpPr>
        <p:spPr>
          <a:xfrm>
            <a:off x="609600" y="0"/>
            <a:ext cx="2667000" cy="6858000"/>
          </a:xfrm>
          <a:prstGeom prst="triangle">
            <a:avLst/>
          </a:prstGeom>
          <a:solidFill>
            <a:srgbClr val="0066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Isosceles Triangle 8"/>
          <p:cNvSpPr/>
          <p:nvPr/>
        </p:nvSpPr>
        <p:spPr>
          <a:xfrm rot="10800000">
            <a:off x="1905000" y="0"/>
            <a:ext cx="2667000" cy="6858000"/>
          </a:xfrm>
          <a:prstGeom prst="triangle">
            <a:avLst/>
          </a:prstGeom>
          <a:solidFill>
            <a:srgbClr val="339933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Isosceles Triangle 9"/>
          <p:cNvSpPr/>
          <p:nvPr/>
        </p:nvSpPr>
        <p:spPr>
          <a:xfrm>
            <a:off x="3200400" y="0"/>
            <a:ext cx="2667000" cy="6858000"/>
          </a:xfrm>
          <a:prstGeom prst="triangle">
            <a:avLst/>
          </a:prstGeom>
          <a:solidFill>
            <a:srgbClr val="00CC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Isosceles Triangle 10"/>
          <p:cNvSpPr/>
          <p:nvPr/>
        </p:nvSpPr>
        <p:spPr>
          <a:xfrm rot="10800000">
            <a:off x="4495801" y="0"/>
            <a:ext cx="2667000" cy="6858000"/>
          </a:xfrm>
          <a:prstGeom prst="triangle">
            <a:avLst/>
          </a:prstGeom>
          <a:solidFill>
            <a:srgbClr val="00FF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Isosceles Triangle 11"/>
          <p:cNvSpPr/>
          <p:nvPr/>
        </p:nvSpPr>
        <p:spPr>
          <a:xfrm>
            <a:off x="5791200" y="0"/>
            <a:ext cx="2667000" cy="6858000"/>
          </a:xfrm>
          <a:prstGeom prst="triangle">
            <a:avLst/>
          </a:prstGeom>
          <a:solidFill>
            <a:srgbClr val="99FF66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ounded Rectangle 5"/>
          <p:cNvSpPr/>
          <p:nvPr/>
        </p:nvSpPr>
        <p:spPr>
          <a:xfrm>
            <a:off x="914400" y="2819400"/>
            <a:ext cx="7620000" cy="2362200"/>
          </a:xfrm>
          <a:prstGeom prst="roundRect">
            <a:avLst/>
          </a:prstGeom>
          <a:solidFill>
            <a:srgbClr val="C0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Bermain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peran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atau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i="1" dirty="0">
                <a:latin typeface="Arial" panose="020B0604020202020204" pitchFamily="34" charset="0"/>
                <a:cs typeface="Arial" panose="020B0604020202020204" pitchFamily="34" charset="0"/>
              </a:rPr>
              <a:t>role playing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adalah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metode</a:t>
            </a:r>
            <a:r>
              <a:rPr lang="en-US" sz="2400" dirty="0"/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pembelajaran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dengan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menugaskan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siswa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untuk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memerankan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suatu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tokoh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ada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dalam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materi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atau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peristiwa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diungkapkan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dalam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bentuk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cerita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sederhana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telah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dirancang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oleh guru.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1524000" y="5486400"/>
            <a:ext cx="6248400" cy="1143000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Guru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memberi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kesempatan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pada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siswa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untuk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mengeluarkan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pendapat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serta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kritik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mengenai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materi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pembelajaran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sedang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dipelajari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dalam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proses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bermain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peran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tersebut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ctr"/>
            <a:endParaRPr lang="en-U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3" name="Group 155"/>
          <p:cNvGrpSpPr>
            <a:grpSpLocks/>
          </p:cNvGrpSpPr>
          <p:nvPr/>
        </p:nvGrpSpPr>
        <p:grpSpPr bwMode="auto">
          <a:xfrm rot="5400000">
            <a:off x="-6325166" y="292595"/>
            <a:ext cx="11839516" cy="2767607"/>
            <a:chOff x="-108" y="1551"/>
            <a:chExt cx="6229" cy="1568"/>
          </a:xfrm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</p:grpSpPr>
        <p:grpSp>
          <p:nvGrpSpPr>
            <p:cNvPr id="14" name="Group 156"/>
            <p:cNvGrpSpPr>
              <a:grpSpLocks/>
            </p:cNvGrpSpPr>
            <p:nvPr/>
          </p:nvGrpSpPr>
          <p:grpSpPr bwMode="auto">
            <a:xfrm rot="-5400000">
              <a:off x="3586" y="438"/>
              <a:ext cx="1421" cy="3648"/>
              <a:chOff x="316" y="706"/>
              <a:chExt cx="1421" cy="3648"/>
            </a:xfrm>
          </p:grpSpPr>
          <p:sp>
            <p:nvSpPr>
              <p:cNvPr id="24" name="AutoShape 164"/>
              <p:cNvSpPr>
                <a:spLocks noChangeArrowheads="1"/>
              </p:cNvSpPr>
              <p:nvPr/>
            </p:nvSpPr>
            <p:spPr bwMode="auto">
              <a:xfrm>
                <a:off x="1112" y="706"/>
                <a:ext cx="173" cy="1123"/>
              </a:xfrm>
              <a:prstGeom prst="roundRect">
                <a:avLst>
                  <a:gd name="adj" fmla="val 16667"/>
                </a:avLst>
              </a:prstGeom>
              <a:solidFill>
                <a:srgbClr val="FFFF00"/>
              </a:solidFill>
              <a:ln w="9525" algn="ctr">
                <a:noFill/>
                <a:round/>
                <a:headEnd/>
                <a:tailEnd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p3d>
                <a:bevelT w="190500" h="38100"/>
              </a:sp3d>
            </p:spPr>
            <p:txBody>
              <a:bodyPr wrap="none" anchor="ctr"/>
              <a:lstStyle/>
              <a:p>
                <a:endParaRPr lang="en-US"/>
              </a:p>
            </p:txBody>
          </p:sp>
          <p:grpSp>
            <p:nvGrpSpPr>
              <p:cNvPr id="25" name="Group 157"/>
              <p:cNvGrpSpPr>
                <a:grpSpLocks/>
              </p:cNvGrpSpPr>
              <p:nvPr/>
            </p:nvGrpSpPr>
            <p:grpSpPr bwMode="auto">
              <a:xfrm>
                <a:off x="316" y="1612"/>
                <a:ext cx="1421" cy="2742"/>
                <a:chOff x="3219" y="1748"/>
                <a:chExt cx="1421" cy="2742"/>
              </a:xfrm>
            </p:grpSpPr>
            <p:sp>
              <p:nvSpPr>
                <p:cNvPr id="26" name="AutoShape 158"/>
                <p:cNvSpPr>
                  <a:spLocks noChangeArrowheads="1"/>
                </p:cNvSpPr>
                <p:nvPr/>
              </p:nvSpPr>
              <p:spPr bwMode="auto">
                <a:xfrm>
                  <a:off x="3219" y="1748"/>
                  <a:ext cx="1421" cy="2742"/>
                </a:xfrm>
                <a:prstGeom prst="flowChartTerminator">
                  <a:avLst/>
                </a:prstGeom>
                <a:solidFill>
                  <a:schemeClr val="bg1"/>
                </a:solidFill>
                <a:ln w="9525" algn="ctr">
                  <a:noFill/>
                  <a:round/>
                  <a:headEnd/>
                  <a:tailEnd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p3d>
                  <a:bevelT w="190500" h="38100"/>
                </a:sp3d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7" name="AutoShape 159"/>
                <p:cNvSpPr>
                  <a:spLocks noChangeArrowheads="1"/>
                </p:cNvSpPr>
                <p:nvPr/>
              </p:nvSpPr>
              <p:spPr bwMode="auto">
                <a:xfrm>
                  <a:off x="3291" y="1830"/>
                  <a:ext cx="1249" cy="2566"/>
                </a:xfrm>
                <a:prstGeom prst="flowChartPreparation">
                  <a:avLst/>
                </a:prstGeom>
                <a:solidFill>
                  <a:schemeClr val="accent6">
                    <a:lumMod val="75000"/>
                  </a:schemeClr>
                </a:solidFill>
                <a:ln w="9525" algn="ctr">
                  <a:noFill/>
                  <a:round/>
                  <a:headEnd/>
                  <a:tailEnd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p3d>
                  <a:bevelT w="190500" h="38100"/>
                </a:sp3d>
              </p:spPr>
              <p:txBody>
                <a:bodyPr wrap="none" anchor="ctr"/>
                <a:lstStyle/>
                <a:p>
                  <a:endParaRPr lang="en-US" dirty="0"/>
                </a:p>
              </p:txBody>
            </p:sp>
          </p:grpSp>
        </p:grpSp>
        <p:grpSp>
          <p:nvGrpSpPr>
            <p:cNvPr id="15" name="Group 165"/>
            <p:cNvGrpSpPr>
              <a:grpSpLocks/>
            </p:cNvGrpSpPr>
            <p:nvPr/>
          </p:nvGrpSpPr>
          <p:grpSpPr bwMode="auto">
            <a:xfrm rot="5400000" flipH="1">
              <a:off x="777" y="1054"/>
              <a:ext cx="1180" cy="2949"/>
              <a:chOff x="158" y="1071"/>
              <a:chExt cx="1180" cy="2949"/>
            </a:xfrm>
          </p:grpSpPr>
          <p:grpSp>
            <p:nvGrpSpPr>
              <p:cNvPr id="16" name="Group 166"/>
              <p:cNvGrpSpPr>
                <a:grpSpLocks/>
              </p:cNvGrpSpPr>
              <p:nvPr/>
            </p:nvGrpSpPr>
            <p:grpSpPr bwMode="auto">
              <a:xfrm>
                <a:off x="158" y="1661"/>
                <a:ext cx="1180" cy="2359"/>
                <a:chOff x="3061" y="1797"/>
                <a:chExt cx="1180" cy="2359"/>
              </a:xfrm>
            </p:grpSpPr>
            <p:sp>
              <p:nvSpPr>
                <p:cNvPr id="19" name="AutoShape 167"/>
                <p:cNvSpPr>
                  <a:spLocks noChangeArrowheads="1"/>
                </p:cNvSpPr>
                <p:nvPr/>
              </p:nvSpPr>
              <p:spPr bwMode="auto">
                <a:xfrm>
                  <a:off x="3061" y="1797"/>
                  <a:ext cx="1180" cy="2268"/>
                </a:xfrm>
                <a:prstGeom prst="roundRect">
                  <a:avLst>
                    <a:gd name="adj" fmla="val 16667"/>
                  </a:avLst>
                </a:prstGeom>
                <a:noFill/>
                <a:ln w="9525" algn="ctr">
                  <a:noFill/>
                  <a:round/>
                  <a:headEnd/>
                  <a:tailEnd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p3d>
                  <a:bevelT w="190500" h="38100"/>
                </a:sp3d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0" name="AutoShape 168"/>
                <p:cNvSpPr>
                  <a:spLocks noChangeArrowheads="1"/>
                </p:cNvSpPr>
                <p:nvPr/>
              </p:nvSpPr>
              <p:spPr bwMode="auto">
                <a:xfrm>
                  <a:off x="3152" y="1842"/>
                  <a:ext cx="998" cy="1951"/>
                </a:xfrm>
                <a:prstGeom prst="roundRect">
                  <a:avLst>
                    <a:gd name="adj" fmla="val 16667"/>
                  </a:avLst>
                </a:prstGeom>
                <a:noFill/>
                <a:ln w="9525" algn="ctr">
                  <a:noFill/>
                  <a:round/>
                  <a:headEnd/>
                  <a:tailEnd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p3d>
                  <a:bevelT w="190500" h="38100"/>
                </a:sp3d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1" name="AutoShape 169"/>
                <p:cNvSpPr>
                  <a:spLocks noChangeArrowheads="1"/>
                </p:cNvSpPr>
                <p:nvPr/>
              </p:nvSpPr>
              <p:spPr bwMode="auto">
                <a:xfrm>
                  <a:off x="3333" y="3884"/>
                  <a:ext cx="182" cy="272"/>
                </a:xfrm>
                <a:prstGeom prst="roundRect">
                  <a:avLst>
                    <a:gd name="adj" fmla="val 16667"/>
                  </a:avLst>
                </a:prstGeom>
                <a:noFill/>
                <a:ln w="9525" algn="ctr">
                  <a:noFill/>
                  <a:round/>
                  <a:headEnd/>
                  <a:tailEnd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p3d>
                  <a:bevelT w="190500" h="38100"/>
                </a:sp3d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2" name="AutoShape 170"/>
                <p:cNvSpPr>
                  <a:spLocks noChangeArrowheads="1"/>
                </p:cNvSpPr>
                <p:nvPr/>
              </p:nvSpPr>
              <p:spPr bwMode="auto">
                <a:xfrm>
                  <a:off x="3560" y="3884"/>
                  <a:ext cx="182" cy="272"/>
                </a:xfrm>
                <a:prstGeom prst="roundRect">
                  <a:avLst>
                    <a:gd name="adj" fmla="val 16667"/>
                  </a:avLst>
                </a:prstGeom>
                <a:noFill/>
                <a:ln w="9525" algn="ctr">
                  <a:noFill/>
                  <a:round/>
                  <a:headEnd/>
                  <a:tailEnd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p3d>
                  <a:bevelT w="190500" h="38100"/>
                </a:sp3d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3" name="AutoShape 171"/>
                <p:cNvSpPr>
                  <a:spLocks noChangeArrowheads="1"/>
                </p:cNvSpPr>
                <p:nvPr/>
              </p:nvSpPr>
              <p:spPr bwMode="auto">
                <a:xfrm>
                  <a:off x="3787" y="3884"/>
                  <a:ext cx="182" cy="272"/>
                </a:xfrm>
                <a:prstGeom prst="roundRect">
                  <a:avLst>
                    <a:gd name="adj" fmla="val 16667"/>
                  </a:avLst>
                </a:prstGeom>
                <a:noFill/>
                <a:ln w="9525" algn="ctr">
                  <a:noFill/>
                  <a:round/>
                  <a:headEnd/>
                  <a:tailEnd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p3d>
                  <a:bevelT w="190500" h="38100"/>
                </a:sp3d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sp>
            <p:nvSpPr>
              <p:cNvPr id="17" name="AutoShape 172"/>
              <p:cNvSpPr>
                <a:spLocks noChangeArrowheads="1"/>
              </p:cNvSpPr>
              <p:nvPr/>
            </p:nvSpPr>
            <p:spPr bwMode="auto">
              <a:xfrm>
                <a:off x="476" y="1071"/>
                <a:ext cx="182" cy="816"/>
              </a:xfrm>
              <a:prstGeom prst="roundRect">
                <a:avLst>
                  <a:gd name="adj" fmla="val 16667"/>
                </a:avLst>
              </a:prstGeom>
              <a:noFill/>
              <a:ln w="9525" algn="ctr">
                <a:noFill/>
                <a:round/>
                <a:headEnd/>
                <a:tailEnd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p3d>
                <a:bevelT w="190500" h="38100"/>
              </a:sp3d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8" name="AutoShape 173"/>
              <p:cNvSpPr>
                <a:spLocks noChangeArrowheads="1"/>
              </p:cNvSpPr>
              <p:nvPr/>
            </p:nvSpPr>
            <p:spPr bwMode="auto">
              <a:xfrm>
                <a:off x="839" y="1071"/>
                <a:ext cx="182" cy="816"/>
              </a:xfrm>
              <a:prstGeom prst="roundRect">
                <a:avLst>
                  <a:gd name="adj" fmla="val 16667"/>
                </a:avLst>
              </a:prstGeom>
              <a:noFill/>
              <a:ln w="9525" algn="ctr">
                <a:noFill/>
                <a:round/>
                <a:headEnd/>
                <a:tailEnd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p3d>
                <a:bevelT w="190500" h="38100"/>
              </a:sp3d>
            </p:spPr>
            <p:txBody>
              <a:bodyPr wrap="none" anchor="ctr"/>
              <a:lstStyle/>
              <a:p>
                <a:endParaRPr lang="en-US"/>
              </a:p>
            </p:txBody>
          </p:sp>
        </p:grpSp>
      </p:grpSp>
      <p:sp>
        <p:nvSpPr>
          <p:cNvPr id="28" name="Oval 27"/>
          <p:cNvSpPr/>
          <p:nvPr/>
        </p:nvSpPr>
        <p:spPr>
          <a:xfrm>
            <a:off x="76200" y="76200"/>
            <a:ext cx="1676400" cy="1600200"/>
          </a:xfrm>
          <a:prstGeom prst="ellipse">
            <a:avLst/>
          </a:prstGeom>
          <a:solidFill>
            <a:srgbClr val="7030A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Oval 28"/>
          <p:cNvSpPr/>
          <p:nvPr/>
        </p:nvSpPr>
        <p:spPr>
          <a:xfrm>
            <a:off x="304800" y="304800"/>
            <a:ext cx="1219200" cy="1219200"/>
          </a:xfrm>
          <a:prstGeom prst="ellipse">
            <a:avLst/>
          </a:prstGeom>
          <a:solidFill>
            <a:srgbClr val="00FF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al 4"/>
          <p:cNvSpPr/>
          <p:nvPr/>
        </p:nvSpPr>
        <p:spPr>
          <a:xfrm>
            <a:off x="1066800" y="609600"/>
            <a:ext cx="6934200" cy="1600200"/>
          </a:xfrm>
          <a:prstGeom prst="ellipse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chemeClr val="tx1"/>
                </a:solidFill>
              </a:rPr>
              <a:t>DEFINISI METODE </a:t>
            </a:r>
          </a:p>
          <a:p>
            <a:pPr algn="ctr"/>
            <a:r>
              <a:rPr lang="en-US" sz="2800" b="1" i="1" dirty="0">
                <a:solidFill>
                  <a:schemeClr val="tx1"/>
                </a:solidFill>
              </a:rPr>
              <a:t>ROLE PLAYING</a:t>
            </a:r>
          </a:p>
        </p:txBody>
      </p:sp>
      <p:sp>
        <p:nvSpPr>
          <p:cNvPr id="32" name="Pentagon 31"/>
          <p:cNvSpPr/>
          <p:nvPr/>
        </p:nvSpPr>
        <p:spPr>
          <a:xfrm rot="10800000">
            <a:off x="7010400" y="1066800"/>
            <a:ext cx="609600" cy="304800"/>
          </a:xfrm>
          <a:prstGeom prst="homePlate">
            <a:avLst/>
          </a:prstGeom>
          <a:solidFill>
            <a:srgbClr val="FFFF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Oval 29"/>
          <p:cNvSpPr/>
          <p:nvPr/>
        </p:nvSpPr>
        <p:spPr>
          <a:xfrm>
            <a:off x="7391400" y="76200"/>
            <a:ext cx="1676400" cy="1600200"/>
          </a:xfrm>
          <a:prstGeom prst="ellipse">
            <a:avLst/>
          </a:prstGeom>
          <a:solidFill>
            <a:srgbClr val="7030A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Oval 30"/>
          <p:cNvSpPr/>
          <p:nvPr/>
        </p:nvSpPr>
        <p:spPr>
          <a:xfrm>
            <a:off x="7620000" y="304800"/>
            <a:ext cx="1219200" cy="1219200"/>
          </a:xfrm>
          <a:prstGeom prst="ellipse">
            <a:avLst/>
          </a:prstGeom>
          <a:solidFill>
            <a:srgbClr val="00FF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2F532A14-C187-08AA-1F85-B65527AA148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7026" y="363822"/>
            <a:ext cx="1028701" cy="1028701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B0375CBA-B56D-2CFF-1AE5-719295E158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03450" y="296320"/>
            <a:ext cx="1252298" cy="12522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33253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5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5" presetClass="entr" presetSubtype="5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down)">
                                      <p:cBhvr>
                                        <p:cTn id="1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" presetClass="entr" presetSubtype="5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down)">
                                      <p:cBhvr>
                                        <p:cTn id="1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2" presetClass="entr" presetSubtype="4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Robotz Restore U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8" presetClass="emp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-5400000">
                                      <p:cBhvr>
                                        <p:cTn id="2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s_Ques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000"/>
                            </p:stCondLst>
                            <p:childTnLst>
                              <p:par>
                                <p:cTn id="27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9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3500"/>
                            </p:stCondLst>
                            <p:childTnLst>
                              <p:par>
                                <p:cTn id="31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3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4000"/>
                            </p:stCondLst>
                            <p:childTnLst>
                              <p:par>
                                <p:cTn id="38" presetID="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3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3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7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7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7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7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3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3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9000"/>
                            </p:stCondLst>
                            <p:childTnLst>
                              <p:par>
                                <p:cTn id="5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9500"/>
                            </p:stCondLst>
                            <p:childTnLst>
                              <p:par>
                                <p:cTn id="63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1" grpId="0" animBg="1"/>
      <p:bldP spid="12" grpId="0" animBg="1"/>
      <p:bldP spid="6" grpId="0" animBg="1"/>
      <p:bldP spid="7" grpId="0" animBg="1"/>
      <p:bldP spid="28" grpId="0" animBg="1"/>
      <p:bldP spid="29" grpId="0" animBg="1"/>
      <p:bldP spid="32" grpId="0" animBg="1"/>
      <p:bldP spid="30" grpId="0" animBg="1"/>
      <p:bldP spid="3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17087"/>
            <a:ext cx="9144000" cy="6881429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l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0" name="Rectangle 29"/>
          <p:cNvSpPr/>
          <p:nvPr/>
        </p:nvSpPr>
        <p:spPr>
          <a:xfrm>
            <a:off x="605091" y="361117"/>
            <a:ext cx="7933817" cy="1159596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  <a:latin typeface="Britannic Bold" panose="020B0903060703020204" pitchFamily="34" charset="0"/>
              </a:rPr>
              <a:t>SINTAK </a:t>
            </a:r>
            <a:r>
              <a:rPr lang="en-US" sz="2400" i="1" dirty="0">
                <a:solidFill>
                  <a:schemeClr val="tx1"/>
                </a:solidFill>
                <a:latin typeface="Britannic Bold" panose="020B0903060703020204" pitchFamily="34" charset="0"/>
              </a:rPr>
              <a:t>ROLE PLAYING</a:t>
            </a:r>
          </a:p>
          <a:p>
            <a:pPr algn="ctr"/>
            <a:endParaRPr lang="en-US" sz="2400" b="1" dirty="0"/>
          </a:p>
        </p:txBody>
      </p:sp>
      <p:grpSp>
        <p:nvGrpSpPr>
          <p:cNvPr id="33" name="Group 4"/>
          <p:cNvGrpSpPr>
            <a:grpSpLocks/>
          </p:cNvGrpSpPr>
          <p:nvPr/>
        </p:nvGrpSpPr>
        <p:grpSpPr bwMode="auto">
          <a:xfrm>
            <a:off x="4356101" y="1"/>
            <a:ext cx="2120541" cy="2953740"/>
            <a:chOff x="2472" y="709"/>
            <a:chExt cx="1686" cy="2812"/>
          </a:xfrm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</p:grpSpPr>
        <p:sp>
          <p:nvSpPr>
            <p:cNvPr id="34" name="AutoShape 5"/>
            <p:cNvSpPr>
              <a:spLocks noChangeArrowheads="1"/>
            </p:cNvSpPr>
            <p:nvPr/>
          </p:nvSpPr>
          <p:spPr bwMode="auto">
            <a:xfrm rot="5400000" flipH="1">
              <a:off x="2404" y="1520"/>
              <a:ext cx="499" cy="363"/>
            </a:xfrm>
            <a:custGeom>
              <a:avLst/>
              <a:gdLst>
                <a:gd name="G0" fmla="+- 5400 0 0"/>
                <a:gd name="G1" fmla="+- 21600 0 5400"/>
                <a:gd name="G2" fmla="*/ 5400 1 2"/>
                <a:gd name="G3" fmla="+- 21600 0 G2"/>
                <a:gd name="G4" fmla="+/ 5400 21600 2"/>
                <a:gd name="G5" fmla="+/ G1 0 2"/>
                <a:gd name="G6" fmla="*/ 21600 21600 5400"/>
                <a:gd name="G7" fmla="*/ G6 1 2"/>
                <a:gd name="G8" fmla="+- 21600 0 G7"/>
                <a:gd name="G9" fmla="*/ 21600 1 2"/>
                <a:gd name="G10" fmla="+- 5400 0 G9"/>
                <a:gd name="G11" fmla="?: G10 G8 0"/>
                <a:gd name="G12" fmla="?: G10 G7 21600"/>
                <a:gd name="T0" fmla="*/ 18900 w 21600"/>
                <a:gd name="T1" fmla="*/ 10800 h 21600"/>
                <a:gd name="T2" fmla="*/ 10800 w 21600"/>
                <a:gd name="T3" fmla="*/ 21600 h 21600"/>
                <a:gd name="T4" fmla="*/ 2700 w 21600"/>
                <a:gd name="T5" fmla="*/ 10800 h 21600"/>
                <a:gd name="T6" fmla="*/ 10800 w 21600"/>
                <a:gd name="T7" fmla="*/ 0 h 21600"/>
                <a:gd name="T8" fmla="*/ 4500 w 21600"/>
                <a:gd name="T9" fmla="*/ 4500 h 21600"/>
                <a:gd name="T10" fmla="*/ 17100 w 21600"/>
                <a:gd name="T11" fmla="*/ 171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T8" t="T9" r="T10" b="T11"/>
              <a:pathLst>
                <a:path w="21600" h="21600">
                  <a:moveTo>
                    <a:pt x="0" y="0"/>
                  </a:moveTo>
                  <a:lnTo>
                    <a:pt x="5400" y="21600"/>
                  </a:lnTo>
                  <a:lnTo>
                    <a:pt x="16200" y="21600"/>
                  </a:lnTo>
                  <a:lnTo>
                    <a:pt x="21600" y="0"/>
                  </a:lnTo>
                  <a:close/>
                </a:path>
              </a:pathLst>
            </a:custGeom>
            <a:solidFill>
              <a:srgbClr val="333333"/>
            </a:solidFill>
            <a:ln w="57150">
              <a:noFill/>
              <a:miter lim="800000"/>
              <a:headEnd/>
              <a:tailEnd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5" name="AutoShape 6"/>
            <p:cNvSpPr>
              <a:spLocks noChangeArrowheads="1"/>
            </p:cNvSpPr>
            <p:nvPr/>
          </p:nvSpPr>
          <p:spPr bwMode="auto">
            <a:xfrm rot="5400000" flipH="1">
              <a:off x="2404" y="2336"/>
              <a:ext cx="499" cy="363"/>
            </a:xfrm>
            <a:custGeom>
              <a:avLst/>
              <a:gdLst>
                <a:gd name="G0" fmla="+- 5400 0 0"/>
                <a:gd name="G1" fmla="+- 21600 0 5400"/>
                <a:gd name="G2" fmla="*/ 5400 1 2"/>
                <a:gd name="G3" fmla="+- 21600 0 G2"/>
                <a:gd name="G4" fmla="+/ 5400 21600 2"/>
                <a:gd name="G5" fmla="+/ G1 0 2"/>
                <a:gd name="G6" fmla="*/ 21600 21600 5400"/>
                <a:gd name="G7" fmla="*/ G6 1 2"/>
                <a:gd name="G8" fmla="+- 21600 0 G7"/>
                <a:gd name="G9" fmla="*/ 21600 1 2"/>
                <a:gd name="G10" fmla="+- 5400 0 G9"/>
                <a:gd name="G11" fmla="?: G10 G8 0"/>
                <a:gd name="G12" fmla="?: G10 G7 21600"/>
                <a:gd name="T0" fmla="*/ 18900 w 21600"/>
                <a:gd name="T1" fmla="*/ 10800 h 21600"/>
                <a:gd name="T2" fmla="*/ 10800 w 21600"/>
                <a:gd name="T3" fmla="*/ 21600 h 21600"/>
                <a:gd name="T4" fmla="*/ 2700 w 21600"/>
                <a:gd name="T5" fmla="*/ 10800 h 21600"/>
                <a:gd name="T6" fmla="*/ 10800 w 21600"/>
                <a:gd name="T7" fmla="*/ 0 h 21600"/>
                <a:gd name="T8" fmla="*/ 4500 w 21600"/>
                <a:gd name="T9" fmla="*/ 4500 h 21600"/>
                <a:gd name="T10" fmla="*/ 17100 w 21600"/>
                <a:gd name="T11" fmla="*/ 171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T8" t="T9" r="T10" b="T11"/>
              <a:pathLst>
                <a:path w="21600" h="21600">
                  <a:moveTo>
                    <a:pt x="0" y="0"/>
                  </a:moveTo>
                  <a:lnTo>
                    <a:pt x="5400" y="21600"/>
                  </a:lnTo>
                  <a:lnTo>
                    <a:pt x="16200" y="21600"/>
                  </a:lnTo>
                  <a:lnTo>
                    <a:pt x="21600" y="0"/>
                  </a:lnTo>
                  <a:close/>
                </a:path>
              </a:pathLst>
            </a:custGeom>
            <a:solidFill>
              <a:srgbClr val="333333"/>
            </a:solidFill>
            <a:ln w="57150">
              <a:noFill/>
              <a:miter lim="800000"/>
              <a:headEnd/>
              <a:tailEnd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36" name="Group 7"/>
            <p:cNvGrpSpPr>
              <a:grpSpLocks/>
            </p:cNvGrpSpPr>
            <p:nvPr/>
          </p:nvGrpSpPr>
          <p:grpSpPr bwMode="auto">
            <a:xfrm>
              <a:off x="2834" y="709"/>
              <a:ext cx="1324" cy="2812"/>
              <a:chOff x="2834" y="709"/>
              <a:chExt cx="1324" cy="2812"/>
            </a:xfrm>
          </p:grpSpPr>
          <p:sp>
            <p:nvSpPr>
              <p:cNvPr id="37" name="AutoShape 8"/>
              <p:cNvSpPr>
                <a:spLocks noChangeArrowheads="1"/>
              </p:cNvSpPr>
              <p:nvPr/>
            </p:nvSpPr>
            <p:spPr bwMode="auto">
              <a:xfrm flipH="1">
                <a:off x="2834" y="709"/>
                <a:ext cx="318" cy="2812"/>
              </a:xfrm>
              <a:prstGeom prst="roundRect">
                <a:avLst>
                  <a:gd name="adj" fmla="val 16667"/>
                </a:avLst>
              </a:prstGeom>
              <a:solidFill>
                <a:schemeClr val="accent2"/>
              </a:solidFill>
              <a:ln w="57150">
                <a:noFill/>
                <a:round/>
                <a:headEnd/>
                <a:tailEnd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p3d>
                <a:bevelT w="190500" h="38100"/>
              </a:sp3d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8" name="AutoShape 9"/>
              <p:cNvSpPr>
                <a:spLocks noChangeArrowheads="1"/>
              </p:cNvSpPr>
              <p:nvPr/>
            </p:nvSpPr>
            <p:spPr bwMode="auto">
              <a:xfrm rot="10800000" flipH="1">
                <a:off x="3158" y="723"/>
                <a:ext cx="1000" cy="2747"/>
              </a:xfrm>
              <a:prstGeom prst="homePlate">
                <a:avLst/>
              </a:prstGeom>
              <a:solidFill>
                <a:schemeClr val="bg1">
                  <a:lumMod val="85000"/>
                  <a:lumOff val="15000"/>
                </a:schemeClr>
              </a:solidFill>
              <a:ln w="57150">
                <a:noFill/>
                <a:miter lim="800000"/>
                <a:headEnd/>
                <a:tailEnd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p3d>
                <a:bevelT w="190500" h="38100"/>
              </a:sp3d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0" name="Oval 11"/>
              <p:cNvSpPr>
                <a:spLocks noChangeArrowheads="1"/>
              </p:cNvSpPr>
              <p:nvPr/>
            </p:nvSpPr>
            <p:spPr bwMode="auto">
              <a:xfrm flipH="1">
                <a:off x="3325" y="723"/>
                <a:ext cx="545" cy="2747"/>
              </a:xfrm>
              <a:prstGeom prst="flowChartDecision">
                <a:avLst/>
              </a:prstGeom>
              <a:solidFill>
                <a:schemeClr val="accent6">
                  <a:lumMod val="75000"/>
                </a:schemeClr>
              </a:solidFill>
              <a:ln w="57150">
                <a:noFill/>
                <a:round/>
                <a:headEnd/>
                <a:tailEnd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p3d>
                <a:bevelT w="190500" h="38100"/>
              </a:sp3d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2" name="AutoShape 13"/>
              <p:cNvSpPr>
                <a:spLocks noChangeArrowheads="1"/>
              </p:cNvSpPr>
              <p:nvPr/>
            </p:nvSpPr>
            <p:spPr bwMode="auto">
              <a:xfrm flipH="1">
                <a:off x="2971" y="1389"/>
                <a:ext cx="408" cy="181"/>
              </a:xfrm>
              <a:prstGeom prst="roundRect">
                <a:avLst>
                  <a:gd name="adj" fmla="val 16667"/>
                </a:avLst>
              </a:prstGeom>
              <a:solidFill>
                <a:schemeClr val="accent6">
                  <a:lumMod val="75000"/>
                </a:schemeClr>
              </a:solidFill>
              <a:ln w="57150">
                <a:noFill/>
                <a:round/>
                <a:headEnd/>
                <a:tailEnd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p3d>
                <a:bevelT w="190500" h="38100"/>
              </a:sp3d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3" name="AutoShape 14"/>
              <p:cNvSpPr>
                <a:spLocks noChangeArrowheads="1"/>
              </p:cNvSpPr>
              <p:nvPr/>
            </p:nvSpPr>
            <p:spPr bwMode="auto">
              <a:xfrm flipH="1">
                <a:off x="2971" y="2568"/>
                <a:ext cx="408" cy="181"/>
              </a:xfrm>
              <a:prstGeom prst="roundRect">
                <a:avLst>
                  <a:gd name="adj" fmla="val 16667"/>
                </a:avLst>
              </a:prstGeom>
              <a:solidFill>
                <a:schemeClr val="accent6">
                  <a:lumMod val="75000"/>
                </a:schemeClr>
              </a:solidFill>
              <a:ln w="57150">
                <a:noFill/>
                <a:round/>
                <a:headEnd/>
                <a:tailEnd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p3d>
                <a:bevelT w="190500" h="38100"/>
              </a:sp3d>
            </p:spPr>
            <p:txBody>
              <a:bodyPr wrap="none" anchor="ctr"/>
              <a:lstStyle/>
              <a:p>
                <a:endParaRPr lang="en-US"/>
              </a:p>
            </p:txBody>
          </p:sp>
        </p:grpSp>
      </p:grpSp>
      <p:grpSp>
        <p:nvGrpSpPr>
          <p:cNvPr id="44" name="Group 15"/>
          <p:cNvGrpSpPr>
            <a:grpSpLocks/>
          </p:cNvGrpSpPr>
          <p:nvPr/>
        </p:nvGrpSpPr>
        <p:grpSpPr bwMode="auto">
          <a:xfrm>
            <a:off x="2671596" y="5050"/>
            <a:ext cx="2176553" cy="2936653"/>
            <a:chOff x="1104" y="709"/>
            <a:chExt cx="1731" cy="2812"/>
          </a:xfrm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</p:grpSpPr>
        <p:sp>
          <p:nvSpPr>
            <p:cNvPr id="45" name="AutoShape 16"/>
            <p:cNvSpPr>
              <a:spLocks noChangeArrowheads="1"/>
            </p:cNvSpPr>
            <p:nvPr/>
          </p:nvSpPr>
          <p:spPr bwMode="auto">
            <a:xfrm rot="-5400000">
              <a:off x="2404" y="1112"/>
              <a:ext cx="499" cy="363"/>
            </a:xfrm>
            <a:custGeom>
              <a:avLst/>
              <a:gdLst>
                <a:gd name="G0" fmla="+- 5400 0 0"/>
                <a:gd name="G1" fmla="+- 21600 0 5400"/>
                <a:gd name="G2" fmla="*/ 5400 1 2"/>
                <a:gd name="G3" fmla="+- 21600 0 G2"/>
                <a:gd name="G4" fmla="+/ 5400 21600 2"/>
                <a:gd name="G5" fmla="+/ G1 0 2"/>
                <a:gd name="G6" fmla="*/ 21600 21600 5400"/>
                <a:gd name="G7" fmla="*/ G6 1 2"/>
                <a:gd name="G8" fmla="+- 21600 0 G7"/>
                <a:gd name="G9" fmla="*/ 21600 1 2"/>
                <a:gd name="G10" fmla="+- 5400 0 G9"/>
                <a:gd name="G11" fmla="?: G10 G8 0"/>
                <a:gd name="G12" fmla="?: G10 G7 21600"/>
                <a:gd name="T0" fmla="*/ 18900 w 21600"/>
                <a:gd name="T1" fmla="*/ 10800 h 21600"/>
                <a:gd name="T2" fmla="*/ 10800 w 21600"/>
                <a:gd name="T3" fmla="*/ 21600 h 21600"/>
                <a:gd name="T4" fmla="*/ 2700 w 21600"/>
                <a:gd name="T5" fmla="*/ 10800 h 21600"/>
                <a:gd name="T6" fmla="*/ 10800 w 21600"/>
                <a:gd name="T7" fmla="*/ 0 h 21600"/>
                <a:gd name="T8" fmla="*/ 4500 w 21600"/>
                <a:gd name="T9" fmla="*/ 4500 h 21600"/>
                <a:gd name="T10" fmla="*/ 17100 w 21600"/>
                <a:gd name="T11" fmla="*/ 171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T8" t="T9" r="T10" b="T11"/>
              <a:pathLst>
                <a:path w="21600" h="21600">
                  <a:moveTo>
                    <a:pt x="0" y="0"/>
                  </a:moveTo>
                  <a:lnTo>
                    <a:pt x="5400" y="21600"/>
                  </a:lnTo>
                  <a:lnTo>
                    <a:pt x="16200" y="21600"/>
                  </a:lnTo>
                  <a:lnTo>
                    <a:pt x="21600" y="0"/>
                  </a:lnTo>
                  <a:close/>
                </a:path>
              </a:pathLst>
            </a:custGeom>
            <a:solidFill>
              <a:srgbClr val="333333"/>
            </a:solidFill>
            <a:ln w="57150">
              <a:noFill/>
              <a:miter lim="800000"/>
              <a:headEnd/>
              <a:tailEnd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6" name="AutoShape 17"/>
            <p:cNvSpPr>
              <a:spLocks noChangeArrowheads="1"/>
            </p:cNvSpPr>
            <p:nvPr/>
          </p:nvSpPr>
          <p:spPr bwMode="auto">
            <a:xfrm rot="-5400000">
              <a:off x="2404" y="2745"/>
              <a:ext cx="499" cy="363"/>
            </a:xfrm>
            <a:custGeom>
              <a:avLst/>
              <a:gdLst>
                <a:gd name="G0" fmla="+- 5400 0 0"/>
                <a:gd name="G1" fmla="+- 21600 0 5400"/>
                <a:gd name="G2" fmla="*/ 5400 1 2"/>
                <a:gd name="G3" fmla="+- 21600 0 G2"/>
                <a:gd name="G4" fmla="+/ 5400 21600 2"/>
                <a:gd name="G5" fmla="+/ G1 0 2"/>
                <a:gd name="G6" fmla="*/ 21600 21600 5400"/>
                <a:gd name="G7" fmla="*/ G6 1 2"/>
                <a:gd name="G8" fmla="+- 21600 0 G7"/>
                <a:gd name="G9" fmla="*/ 21600 1 2"/>
                <a:gd name="G10" fmla="+- 5400 0 G9"/>
                <a:gd name="G11" fmla="?: G10 G8 0"/>
                <a:gd name="G12" fmla="?: G10 G7 21600"/>
                <a:gd name="T0" fmla="*/ 18900 w 21600"/>
                <a:gd name="T1" fmla="*/ 10800 h 21600"/>
                <a:gd name="T2" fmla="*/ 10800 w 21600"/>
                <a:gd name="T3" fmla="*/ 21600 h 21600"/>
                <a:gd name="T4" fmla="*/ 2700 w 21600"/>
                <a:gd name="T5" fmla="*/ 10800 h 21600"/>
                <a:gd name="T6" fmla="*/ 10800 w 21600"/>
                <a:gd name="T7" fmla="*/ 0 h 21600"/>
                <a:gd name="T8" fmla="*/ 4500 w 21600"/>
                <a:gd name="T9" fmla="*/ 4500 h 21600"/>
                <a:gd name="T10" fmla="*/ 17100 w 21600"/>
                <a:gd name="T11" fmla="*/ 171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T8" t="T9" r="T10" b="T11"/>
              <a:pathLst>
                <a:path w="21600" h="21600">
                  <a:moveTo>
                    <a:pt x="0" y="0"/>
                  </a:moveTo>
                  <a:lnTo>
                    <a:pt x="5400" y="21600"/>
                  </a:lnTo>
                  <a:lnTo>
                    <a:pt x="16200" y="21600"/>
                  </a:lnTo>
                  <a:lnTo>
                    <a:pt x="21600" y="0"/>
                  </a:lnTo>
                  <a:close/>
                </a:path>
              </a:pathLst>
            </a:custGeom>
            <a:solidFill>
              <a:srgbClr val="333333"/>
            </a:solidFill>
            <a:ln w="57150">
              <a:noFill/>
              <a:miter lim="800000"/>
              <a:headEnd/>
              <a:tailEnd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47" name="Group 18"/>
            <p:cNvGrpSpPr>
              <a:grpSpLocks/>
            </p:cNvGrpSpPr>
            <p:nvPr/>
          </p:nvGrpSpPr>
          <p:grpSpPr bwMode="auto">
            <a:xfrm>
              <a:off x="1104" y="709"/>
              <a:ext cx="1361" cy="2812"/>
              <a:chOff x="1104" y="709"/>
              <a:chExt cx="1361" cy="2812"/>
            </a:xfrm>
          </p:grpSpPr>
          <p:sp>
            <p:nvSpPr>
              <p:cNvPr id="49" name="AutoShape 19"/>
              <p:cNvSpPr>
                <a:spLocks noChangeArrowheads="1"/>
              </p:cNvSpPr>
              <p:nvPr/>
            </p:nvSpPr>
            <p:spPr bwMode="auto">
              <a:xfrm>
                <a:off x="2147" y="709"/>
                <a:ext cx="318" cy="2812"/>
              </a:xfrm>
              <a:prstGeom prst="roundRect">
                <a:avLst>
                  <a:gd name="adj" fmla="val 16667"/>
                </a:avLst>
              </a:prstGeom>
              <a:solidFill>
                <a:schemeClr val="accent2"/>
              </a:solidFill>
              <a:ln w="57150">
                <a:noFill/>
                <a:round/>
                <a:headEnd/>
                <a:tailEnd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p3d>
                <a:bevelT w="190500" h="38100"/>
              </a:sp3d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0" name="AutoShape 20"/>
              <p:cNvSpPr>
                <a:spLocks noChangeArrowheads="1"/>
              </p:cNvSpPr>
              <p:nvPr/>
            </p:nvSpPr>
            <p:spPr bwMode="auto">
              <a:xfrm rot="10800000">
                <a:off x="1104" y="723"/>
                <a:ext cx="1030" cy="2751"/>
              </a:xfrm>
              <a:prstGeom prst="homePlate">
                <a:avLst>
                  <a:gd name="adj" fmla="val 50000"/>
                </a:avLst>
              </a:prstGeom>
              <a:solidFill>
                <a:schemeClr val="bg1">
                  <a:lumMod val="85000"/>
                  <a:lumOff val="15000"/>
                </a:schemeClr>
              </a:solidFill>
              <a:ln w="57150">
                <a:noFill/>
                <a:miter lim="800000"/>
                <a:headEnd/>
                <a:tailEnd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p3d>
                <a:bevelT w="190500" h="38100"/>
              </a:sp3d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2" name="Oval 22"/>
              <p:cNvSpPr>
                <a:spLocks noChangeArrowheads="1"/>
              </p:cNvSpPr>
              <p:nvPr/>
            </p:nvSpPr>
            <p:spPr bwMode="auto">
              <a:xfrm>
                <a:off x="1429" y="723"/>
                <a:ext cx="545" cy="2747"/>
              </a:xfrm>
              <a:prstGeom prst="diamond">
                <a:avLst/>
              </a:prstGeom>
              <a:solidFill>
                <a:schemeClr val="accent6">
                  <a:lumMod val="75000"/>
                </a:schemeClr>
              </a:solidFill>
              <a:ln w="57150">
                <a:noFill/>
                <a:round/>
                <a:headEnd/>
                <a:tailEnd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p3d>
                <a:bevelT w="190500" h="38100"/>
              </a:sp3d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4" name="AutoShape 24"/>
              <p:cNvSpPr>
                <a:spLocks noChangeArrowheads="1"/>
              </p:cNvSpPr>
              <p:nvPr/>
            </p:nvSpPr>
            <p:spPr bwMode="auto">
              <a:xfrm>
                <a:off x="1920" y="1389"/>
                <a:ext cx="408" cy="181"/>
              </a:xfrm>
              <a:prstGeom prst="roundRect">
                <a:avLst>
                  <a:gd name="adj" fmla="val 16667"/>
                </a:avLst>
              </a:prstGeom>
              <a:solidFill>
                <a:schemeClr val="accent6">
                  <a:lumMod val="75000"/>
                </a:schemeClr>
              </a:solidFill>
              <a:ln w="57150">
                <a:noFill/>
                <a:round/>
                <a:headEnd/>
                <a:tailEnd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p3d>
                <a:bevelT w="190500" h="38100"/>
              </a:sp3d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5" name="AutoShape 25"/>
              <p:cNvSpPr>
                <a:spLocks noChangeArrowheads="1"/>
              </p:cNvSpPr>
              <p:nvPr/>
            </p:nvSpPr>
            <p:spPr bwMode="auto">
              <a:xfrm>
                <a:off x="1920" y="2568"/>
                <a:ext cx="408" cy="181"/>
              </a:xfrm>
              <a:prstGeom prst="roundRect">
                <a:avLst>
                  <a:gd name="adj" fmla="val 16667"/>
                </a:avLst>
              </a:prstGeom>
              <a:solidFill>
                <a:schemeClr val="accent6">
                  <a:lumMod val="75000"/>
                </a:schemeClr>
              </a:solidFill>
              <a:ln w="57150">
                <a:noFill/>
                <a:round/>
                <a:headEnd/>
                <a:tailEnd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p3d>
                <a:bevelT w="190500" h="38100"/>
              </a:sp3d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48" name="AutoShape 26"/>
            <p:cNvSpPr>
              <a:spLocks noChangeArrowheads="1"/>
            </p:cNvSpPr>
            <p:nvPr/>
          </p:nvSpPr>
          <p:spPr bwMode="auto">
            <a:xfrm rot="-5400000">
              <a:off x="2404" y="1928"/>
              <a:ext cx="499" cy="363"/>
            </a:xfrm>
            <a:custGeom>
              <a:avLst/>
              <a:gdLst>
                <a:gd name="G0" fmla="+- 5400 0 0"/>
                <a:gd name="G1" fmla="+- 21600 0 5400"/>
                <a:gd name="G2" fmla="*/ 5400 1 2"/>
                <a:gd name="G3" fmla="+- 21600 0 G2"/>
                <a:gd name="G4" fmla="+/ 5400 21600 2"/>
                <a:gd name="G5" fmla="+/ G1 0 2"/>
                <a:gd name="G6" fmla="*/ 21600 21600 5400"/>
                <a:gd name="G7" fmla="*/ G6 1 2"/>
                <a:gd name="G8" fmla="+- 21600 0 G7"/>
                <a:gd name="G9" fmla="*/ 21600 1 2"/>
                <a:gd name="G10" fmla="+- 5400 0 G9"/>
                <a:gd name="G11" fmla="?: G10 G8 0"/>
                <a:gd name="G12" fmla="?: G10 G7 21600"/>
                <a:gd name="T0" fmla="*/ 18900 w 21600"/>
                <a:gd name="T1" fmla="*/ 10800 h 21600"/>
                <a:gd name="T2" fmla="*/ 10800 w 21600"/>
                <a:gd name="T3" fmla="*/ 21600 h 21600"/>
                <a:gd name="T4" fmla="*/ 2700 w 21600"/>
                <a:gd name="T5" fmla="*/ 10800 h 21600"/>
                <a:gd name="T6" fmla="*/ 10800 w 21600"/>
                <a:gd name="T7" fmla="*/ 0 h 21600"/>
                <a:gd name="T8" fmla="*/ 4500 w 21600"/>
                <a:gd name="T9" fmla="*/ 4500 h 21600"/>
                <a:gd name="T10" fmla="*/ 17100 w 21600"/>
                <a:gd name="T11" fmla="*/ 171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T8" t="T9" r="T10" b="T11"/>
              <a:pathLst>
                <a:path w="21600" h="21600">
                  <a:moveTo>
                    <a:pt x="0" y="0"/>
                  </a:moveTo>
                  <a:lnTo>
                    <a:pt x="5400" y="21600"/>
                  </a:lnTo>
                  <a:lnTo>
                    <a:pt x="16200" y="21600"/>
                  </a:lnTo>
                  <a:lnTo>
                    <a:pt x="21600" y="0"/>
                  </a:lnTo>
                  <a:close/>
                </a:path>
              </a:pathLst>
            </a:custGeom>
            <a:solidFill>
              <a:srgbClr val="333333"/>
            </a:solidFill>
            <a:ln w="57150">
              <a:noFill/>
              <a:miter lim="800000"/>
              <a:headEnd/>
              <a:tailEnd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56" name="Rounded Rectangle 55"/>
          <p:cNvSpPr/>
          <p:nvPr/>
        </p:nvSpPr>
        <p:spPr>
          <a:xfrm>
            <a:off x="138069" y="2581410"/>
            <a:ext cx="1638293" cy="3013945"/>
          </a:xfrm>
          <a:prstGeom prst="roundRect">
            <a:avLst/>
          </a:prstGeom>
          <a:solidFill>
            <a:srgbClr val="FFFF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bg1"/>
                </a:solidFill>
              </a:rPr>
              <a:t>1. PERSIAPAN</a:t>
            </a:r>
          </a:p>
          <a:p>
            <a:pPr algn="ctr"/>
            <a:r>
              <a:rPr lang="en-US" sz="1600" dirty="0">
                <a:solidFill>
                  <a:schemeClr val="bg1"/>
                </a:solidFill>
              </a:rPr>
              <a:t>Guru </a:t>
            </a:r>
            <a:r>
              <a:rPr lang="en-US" sz="1600" dirty="0" err="1">
                <a:solidFill>
                  <a:schemeClr val="bg1"/>
                </a:solidFill>
              </a:rPr>
              <a:t>memperkenalkan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materi</a:t>
            </a:r>
            <a:r>
              <a:rPr lang="en-US" sz="1600" dirty="0">
                <a:solidFill>
                  <a:schemeClr val="bg1"/>
                </a:solidFill>
              </a:rPr>
              <a:t> dan </a:t>
            </a:r>
            <a:r>
              <a:rPr lang="en-US" sz="1600" dirty="0" err="1">
                <a:solidFill>
                  <a:schemeClr val="bg1"/>
                </a:solidFill>
              </a:rPr>
              <a:t>kasus</a:t>
            </a:r>
            <a:r>
              <a:rPr lang="en-US" sz="1600" dirty="0">
                <a:solidFill>
                  <a:schemeClr val="bg1"/>
                </a:solidFill>
              </a:rPr>
              <a:t> yang </a:t>
            </a:r>
            <a:r>
              <a:rPr lang="en-US" sz="1600" dirty="0" err="1">
                <a:solidFill>
                  <a:schemeClr val="bg1"/>
                </a:solidFill>
              </a:rPr>
              <a:t>akan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diperankan</a:t>
            </a:r>
            <a:endParaRPr lang="en-US" sz="1600" dirty="0">
              <a:solidFill>
                <a:schemeClr val="bg1"/>
              </a:solidFill>
            </a:endParaRPr>
          </a:p>
        </p:txBody>
      </p:sp>
      <p:sp>
        <p:nvSpPr>
          <p:cNvPr id="39" name="Rounded Rectangle 50">
            <a:extLst>
              <a:ext uri="{FF2B5EF4-FFF2-40B4-BE49-F238E27FC236}">
                <a16:creationId xmlns:a16="http://schemas.microsoft.com/office/drawing/2014/main" id="{F73C4C6C-B649-48A6-A32B-AA10E2D562C4}"/>
              </a:ext>
            </a:extLst>
          </p:cNvPr>
          <p:cNvSpPr/>
          <p:nvPr/>
        </p:nvSpPr>
        <p:spPr>
          <a:xfrm>
            <a:off x="1890979" y="2720111"/>
            <a:ext cx="1842532" cy="3985489"/>
          </a:xfrm>
          <a:prstGeom prst="roundRect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MEMILIH PEMERAN</a:t>
            </a:r>
          </a:p>
          <a:p>
            <a:pPr algn="ctr"/>
            <a:r>
              <a:rPr lang="en-US" dirty="0"/>
              <a:t>Guru </a:t>
            </a:r>
            <a:r>
              <a:rPr lang="en-US" dirty="0" err="1"/>
              <a:t>memilih</a:t>
            </a:r>
            <a:r>
              <a:rPr lang="en-US" dirty="0"/>
              <a:t> </a:t>
            </a:r>
            <a:r>
              <a:rPr lang="en-US" dirty="0" err="1"/>
              <a:t>siswa</a:t>
            </a:r>
            <a:r>
              <a:rPr lang="en-US" dirty="0"/>
              <a:t> yang </a:t>
            </a:r>
            <a:r>
              <a:rPr lang="en-US" dirty="0" err="1"/>
              <a:t>sesuai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memainkan</a:t>
            </a:r>
            <a:r>
              <a:rPr lang="en-US" dirty="0"/>
              <a:t> </a:t>
            </a:r>
            <a:r>
              <a:rPr lang="en-US" dirty="0" err="1"/>
              <a:t>peran</a:t>
            </a:r>
            <a:r>
              <a:rPr lang="en-US" dirty="0"/>
              <a:t> yang </a:t>
            </a:r>
            <a:r>
              <a:rPr lang="en-US" dirty="0" err="1"/>
              <a:t>dibutuhkan</a:t>
            </a:r>
            <a:r>
              <a:rPr lang="en-US" dirty="0"/>
              <a:t> </a:t>
            </a:r>
            <a:r>
              <a:rPr lang="en-US" dirty="0" err="1"/>
              <a:t>ataupun</a:t>
            </a:r>
            <a:r>
              <a:rPr lang="en-US" dirty="0"/>
              <a:t> </a:t>
            </a:r>
            <a:r>
              <a:rPr lang="en-US" dirty="0" err="1"/>
              <a:t>menyilakan</a:t>
            </a:r>
            <a:r>
              <a:rPr lang="en-US" dirty="0"/>
              <a:t> </a:t>
            </a:r>
            <a:r>
              <a:rPr lang="en-US" dirty="0" err="1"/>
              <a:t>bagi</a:t>
            </a:r>
            <a:r>
              <a:rPr lang="en-US" dirty="0"/>
              <a:t> </a:t>
            </a:r>
            <a:r>
              <a:rPr lang="en-US" dirty="0" err="1"/>
              <a:t>siswa</a:t>
            </a:r>
            <a:r>
              <a:rPr lang="en-US" dirty="0"/>
              <a:t> yang </a:t>
            </a:r>
            <a:r>
              <a:rPr lang="en-US" dirty="0" err="1"/>
              <a:t>berminat</a:t>
            </a:r>
            <a:endParaRPr lang="en-US" sz="1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1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" name="Rounded Rectangle 55">
            <a:extLst>
              <a:ext uri="{FF2B5EF4-FFF2-40B4-BE49-F238E27FC236}">
                <a16:creationId xmlns:a16="http://schemas.microsoft.com/office/drawing/2014/main" id="{97D85A49-7612-43EA-B79D-F527FE446628}"/>
              </a:ext>
            </a:extLst>
          </p:cNvPr>
          <p:cNvSpPr/>
          <p:nvPr/>
        </p:nvSpPr>
        <p:spPr>
          <a:xfrm>
            <a:off x="7357300" y="2378035"/>
            <a:ext cx="1648632" cy="3317107"/>
          </a:xfrm>
          <a:prstGeom prst="roundRect">
            <a:avLst/>
          </a:prstGeom>
          <a:solidFill>
            <a:srgbClr val="FFFF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D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5. BERMAIN PERAN 1</a:t>
            </a:r>
          </a:p>
          <a:p>
            <a:pPr algn="ctr"/>
            <a:r>
              <a:rPr lang="en-US" dirty="0">
                <a:solidFill>
                  <a:schemeClr val="bg1"/>
                </a:solidFill>
              </a:rPr>
              <a:t>Drama </a:t>
            </a:r>
            <a:r>
              <a:rPr lang="en-US" dirty="0" err="1">
                <a:solidFill>
                  <a:schemeClr val="bg1"/>
                </a:solidFill>
              </a:rPr>
              <a:t>dilaksanakan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secara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spontanitas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dengan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teks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atau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tanpa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teks</a:t>
            </a:r>
            <a:endParaRPr lang="en-US" sz="1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Rounded Rectangle 76">
            <a:extLst>
              <a:ext uri="{FF2B5EF4-FFF2-40B4-BE49-F238E27FC236}">
                <a16:creationId xmlns:a16="http://schemas.microsoft.com/office/drawing/2014/main" id="{41486206-F6CD-13D9-A5B1-FB1CBC0F6FB8}"/>
              </a:ext>
            </a:extLst>
          </p:cNvPr>
          <p:cNvSpPr/>
          <p:nvPr/>
        </p:nvSpPr>
        <p:spPr>
          <a:xfrm>
            <a:off x="3879460" y="2746486"/>
            <a:ext cx="1736746" cy="3840664"/>
          </a:xfrm>
          <a:prstGeom prst="roundRect">
            <a:avLst/>
          </a:prstGeom>
          <a:solidFill>
            <a:srgbClr val="00FF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 MENYIAPKAN PANGGUNG</a:t>
            </a:r>
          </a:p>
          <a:p>
            <a:pPr algn="ctr"/>
            <a:r>
              <a:rPr lang="en-US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Guru </a:t>
            </a:r>
            <a:r>
              <a:rPr lang="en-US" sz="1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melibatkan</a:t>
            </a:r>
            <a:r>
              <a:rPr lang="en-US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siswa</a:t>
            </a:r>
            <a:r>
              <a:rPr lang="en-US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lain </a:t>
            </a:r>
            <a:r>
              <a:rPr lang="en-US" sz="1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dalam</a:t>
            </a:r>
            <a:r>
              <a:rPr lang="en-US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kegiatan</a:t>
            </a:r>
            <a:r>
              <a:rPr lang="en-US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mendekorasi</a:t>
            </a:r>
            <a:r>
              <a:rPr lang="en-US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kelas</a:t>
            </a:r>
            <a:r>
              <a:rPr lang="en-US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menjadi</a:t>
            </a:r>
            <a:r>
              <a:rPr lang="en-US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panggung</a:t>
            </a:r>
            <a:r>
              <a:rPr lang="en-US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pertunjukan</a:t>
            </a:r>
            <a:endParaRPr lang="en-US" sz="1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Right Arrow 14">
            <a:extLst>
              <a:ext uri="{FF2B5EF4-FFF2-40B4-BE49-F238E27FC236}">
                <a16:creationId xmlns:a16="http://schemas.microsoft.com/office/drawing/2014/main" id="{2D79D299-49CD-0755-250C-32FA6633232A}"/>
              </a:ext>
            </a:extLst>
          </p:cNvPr>
          <p:cNvSpPr/>
          <p:nvPr/>
        </p:nvSpPr>
        <p:spPr>
          <a:xfrm rot="8556582">
            <a:off x="1088989" y="1820203"/>
            <a:ext cx="864717" cy="404246"/>
          </a:xfrm>
          <a:prstGeom prst="rightArrow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ight Arrow 14">
            <a:extLst>
              <a:ext uri="{FF2B5EF4-FFF2-40B4-BE49-F238E27FC236}">
                <a16:creationId xmlns:a16="http://schemas.microsoft.com/office/drawing/2014/main" id="{F5B2C951-9E23-E9D8-3AE0-1AF31C24E56E}"/>
              </a:ext>
            </a:extLst>
          </p:cNvPr>
          <p:cNvSpPr/>
          <p:nvPr/>
        </p:nvSpPr>
        <p:spPr>
          <a:xfrm rot="7234042">
            <a:off x="2516343" y="1918289"/>
            <a:ext cx="864717" cy="404246"/>
          </a:xfrm>
          <a:prstGeom prst="rightArrow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ight Arrow 14">
            <a:extLst>
              <a:ext uri="{FF2B5EF4-FFF2-40B4-BE49-F238E27FC236}">
                <a16:creationId xmlns:a16="http://schemas.microsoft.com/office/drawing/2014/main" id="{A31661F1-5904-8003-A350-DAF7B8EEDB7B}"/>
              </a:ext>
            </a:extLst>
          </p:cNvPr>
          <p:cNvSpPr/>
          <p:nvPr/>
        </p:nvSpPr>
        <p:spPr>
          <a:xfrm rot="5400000">
            <a:off x="4476689" y="1886343"/>
            <a:ext cx="651822" cy="404246"/>
          </a:xfrm>
          <a:prstGeom prst="rightArrow">
            <a:avLst>
              <a:gd name="adj1" fmla="val 50001"/>
              <a:gd name="adj2" fmla="val 50000"/>
            </a:avLst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ight Arrow 14">
            <a:extLst>
              <a:ext uri="{FF2B5EF4-FFF2-40B4-BE49-F238E27FC236}">
                <a16:creationId xmlns:a16="http://schemas.microsoft.com/office/drawing/2014/main" id="{9E1A08B5-4F02-D0FE-F95A-28B7C223843E}"/>
              </a:ext>
            </a:extLst>
          </p:cNvPr>
          <p:cNvSpPr/>
          <p:nvPr/>
        </p:nvSpPr>
        <p:spPr>
          <a:xfrm rot="3907306">
            <a:off x="5819060" y="1959612"/>
            <a:ext cx="864717" cy="404246"/>
          </a:xfrm>
          <a:prstGeom prst="rightArrow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ight Arrow 14">
            <a:extLst>
              <a:ext uri="{FF2B5EF4-FFF2-40B4-BE49-F238E27FC236}">
                <a16:creationId xmlns:a16="http://schemas.microsoft.com/office/drawing/2014/main" id="{40FE8E1E-DFBF-2C45-9314-B9050BA4AC68}"/>
              </a:ext>
            </a:extLst>
          </p:cNvPr>
          <p:cNvSpPr/>
          <p:nvPr/>
        </p:nvSpPr>
        <p:spPr>
          <a:xfrm rot="1909800">
            <a:off x="6945719" y="1713654"/>
            <a:ext cx="864717" cy="404246"/>
          </a:xfrm>
          <a:prstGeom prst="rightArrow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ounded Rectangle 50">
            <a:extLst>
              <a:ext uri="{FF2B5EF4-FFF2-40B4-BE49-F238E27FC236}">
                <a16:creationId xmlns:a16="http://schemas.microsoft.com/office/drawing/2014/main" id="{39A9367B-E102-715B-FD1D-A8DCB091F2F2}"/>
              </a:ext>
            </a:extLst>
          </p:cNvPr>
          <p:cNvSpPr/>
          <p:nvPr/>
        </p:nvSpPr>
        <p:spPr>
          <a:xfrm>
            <a:off x="5740322" y="3008264"/>
            <a:ext cx="1506936" cy="3317107"/>
          </a:xfrm>
          <a:prstGeom prst="roundRect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4. MEMILIH OBSERVER</a:t>
            </a:r>
          </a:p>
          <a:p>
            <a:pPr algn="ctr"/>
            <a:r>
              <a:rPr lang="en-US" dirty="0"/>
              <a:t>Guru juga </a:t>
            </a:r>
            <a:r>
              <a:rPr lang="en-US" dirty="0" err="1"/>
              <a:t>harus</a:t>
            </a:r>
            <a:r>
              <a:rPr lang="en-US" dirty="0"/>
              <a:t> </a:t>
            </a:r>
            <a:r>
              <a:rPr lang="en-US" dirty="0" err="1"/>
              <a:t>menunjuk</a:t>
            </a:r>
            <a:r>
              <a:rPr lang="en-US" dirty="0"/>
              <a:t> </a:t>
            </a:r>
            <a:r>
              <a:rPr lang="en-US" dirty="0" err="1"/>
              <a:t>siswa</a:t>
            </a:r>
            <a:r>
              <a:rPr lang="en-US" dirty="0"/>
              <a:t> </a:t>
            </a:r>
            <a:r>
              <a:rPr lang="en-US" dirty="0" err="1"/>
              <a:t>sebagai</a:t>
            </a:r>
            <a:r>
              <a:rPr lang="en-US" dirty="0"/>
              <a:t> </a:t>
            </a:r>
            <a:r>
              <a:rPr lang="en-US" dirty="0" err="1"/>
              <a:t>pengamat</a:t>
            </a:r>
            <a:endParaRPr lang="en-US" sz="1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65269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5000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decel="5000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Motion origin="layout" path="M 3.05556E-6 -1.48148E-6 L -0.30226 -0.00579 " pathEditMode="relative" rAng="0" ptsTypes="AA">
                                      <p:cBhvr>
                                        <p:cTn id="15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1" y="-3"/>
                                    </p:animMotion>
                                  </p:childTnLst>
                                </p:cTn>
                              </p:par>
                              <p:par>
                                <p:cTn id="16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Motion origin="layout" path="M 4.44444E-6 0.0 L 0.31961 0.0 " pathEditMode="relative" rAng="0" ptsTypes="AA">
                                      <p:cBhvr>
                                        <p:cTn id="17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0" y="0"/>
                                    </p:animMotion>
                                  </p:childTnLst>
                                </p:cTn>
                              </p:par>
                              <p:par>
                                <p:cTn id="18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500"/>
                            </p:stCondLst>
                            <p:childTnLst>
                              <p:par>
                                <p:cTn id="24" presetID="8" presetClass="emph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Rot by="10800000">
                                      <p:cBhvr>
                                        <p:cTn id="25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6" presetID="8" presetClass="emph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Rot by="10800000">
                                      <p:cBhvr>
                                        <p:cTn id="27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8" presetID="2" presetClass="exit" presetSubtype="4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lin" valueType="num">
                                      <p:cBhvr additive="base">
                                        <p:cTn id="29" dur="20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20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2" presetClass="exit" presetSubtype="4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lin" valueType="num">
                                      <p:cBhvr additive="base">
                                        <p:cTn id="33" dur="20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20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3500"/>
                            </p:stCondLst>
                            <p:childTnLst>
                              <p:par>
                                <p:cTn id="3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4000"/>
                            </p:stCondLst>
                            <p:childTnLst>
                              <p:par>
                                <p:cTn id="4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000"/>
                            </p:stCondLst>
                            <p:childTnLst>
                              <p:par>
                                <p:cTn id="4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500"/>
                            </p:stCondLst>
                            <p:childTnLst>
                              <p:par>
                                <p:cTn id="55" presetID="7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6500"/>
                            </p:stCondLst>
                            <p:childTnLst>
                              <p:par>
                                <p:cTn id="60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7000"/>
                            </p:stCondLst>
                            <p:childTnLst>
                              <p:par>
                                <p:cTn id="66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7500"/>
                            </p:stCondLst>
                            <p:childTnLst>
                              <p:par>
                                <p:cTn id="72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8000"/>
                            </p:stCondLst>
                            <p:childTnLst>
                              <p:par>
                                <p:cTn id="78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8500"/>
                            </p:stCondLst>
                            <p:childTnLst>
                              <p:par>
                                <p:cTn id="84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9000"/>
                            </p:stCondLst>
                            <p:childTnLst>
                              <p:par>
                                <p:cTn id="9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animBg="1"/>
      <p:bldP spid="56" grpId="0" animBg="1"/>
      <p:bldP spid="39" grpId="0" animBg="1"/>
      <p:bldP spid="41" grpId="0" animBg="1"/>
      <p:bldP spid="3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17087"/>
            <a:ext cx="9144000" cy="6881429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l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0" name="Rectangle 29"/>
          <p:cNvSpPr/>
          <p:nvPr/>
        </p:nvSpPr>
        <p:spPr>
          <a:xfrm>
            <a:off x="605091" y="361117"/>
            <a:ext cx="7933817" cy="1159596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  <a:latin typeface="Britannic Bold" panose="020B0903060703020204" pitchFamily="34" charset="0"/>
              </a:rPr>
              <a:t>SINTAK </a:t>
            </a:r>
            <a:r>
              <a:rPr lang="en-US" sz="2400" i="1" dirty="0">
                <a:solidFill>
                  <a:schemeClr val="tx1"/>
                </a:solidFill>
                <a:latin typeface="Britannic Bold" panose="020B0903060703020204" pitchFamily="34" charset="0"/>
              </a:rPr>
              <a:t>ROLE PLAYING</a:t>
            </a:r>
          </a:p>
          <a:p>
            <a:pPr algn="ctr"/>
            <a:endParaRPr lang="en-US" sz="2400" b="1" dirty="0"/>
          </a:p>
        </p:txBody>
      </p:sp>
      <p:grpSp>
        <p:nvGrpSpPr>
          <p:cNvPr id="33" name="Group 4"/>
          <p:cNvGrpSpPr>
            <a:grpSpLocks/>
          </p:cNvGrpSpPr>
          <p:nvPr/>
        </p:nvGrpSpPr>
        <p:grpSpPr bwMode="auto">
          <a:xfrm>
            <a:off x="4356101" y="1"/>
            <a:ext cx="2120541" cy="2953740"/>
            <a:chOff x="2472" y="709"/>
            <a:chExt cx="1686" cy="2812"/>
          </a:xfrm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</p:grpSpPr>
        <p:sp>
          <p:nvSpPr>
            <p:cNvPr id="34" name="AutoShape 5"/>
            <p:cNvSpPr>
              <a:spLocks noChangeArrowheads="1"/>
            </p:cNvSpPr>
            <p:nvPr/>
          </p:nvSpPr>
          <p:spPr bwMode="auto">
            <a:xfrm rot="5400000" flipH="1">
              <a:off x="2404" y="1520"/>
              <a:ext cx="499" cy="363"/>
            </a:xfrm>
            <a:custGeom>
              <a:avLst/>
              <a:gdLst>
                <a:gd name="G0" fmla="+- 5400 0 0"/>
                <a:gd name="G1" fmla="+- 21600 0 5400"/>
                <a:gd name="G2" fmla="*/ 5400 1 2"/>
                <a:gd name="G3" fmla="+- 21600 0 G2"/>
                <a:gd name="G4" fmla="+/ 5400 21600 2"/>
                <a:gd name="G5" fmla="+/ G1 0 2"/>
                <a:gd name="G6" fmla="*/ 21600 21600 5400"/>
                <a:gd name="G7" fmla="*/ G6 1 2"/>
                <a:gd name="G8" fmla="+- 21600 0 G7"/>
                <a:gd name="G9" fmla="*/ 21600 1 2"/>
                <a:gd name="G10" fmla="+- 5400 0 G9"/>
                <a:gd name="G11" fmla="?: G10 G8 0"/>
                <a:gd name="G12" fmla="?: G10 G7 21600"/>
                <a:gd name="T0" fmla="*/ 18900 w 21600"/>
                <a:gd name="T1" fmla="*/ 10800 h 21600"/>
                <a:gd name="T2" fmla="*/ 10800 w 21600"/>
                <a:gd name="T3" fmla="*/ 21600 h 21600"/>
                <a:gd name="T4" fmla="*/ 2700 w 21600"/>
                <a:gd name="T5" fmla="*/ 10800 h 21600"/>
                <a:gd name="T6" fmla="*/ 10800 w 21600"/>
                <a:gd name="T7" fmla="*/ 0 h 21600"/>
                <a:gd name="T8" fmla="*/ 4500 w 21600"/>
                <a:gd name="T9" fmla="*/ 4500 h 21600"/>
                <a:gd name="T10" fmla="*/ 17100 w 21600"/>
                <a:gd name="T11" fmla="*/ 171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T8" t="T9" r="T10" b="T11"/>
              <a:pathLst>
                <a:path w="21600" h="21600">
                  <a:moveTo>
                    <a:pt x="0" y="0"/>
                  </a:moveTo>
                  <a:lnTo>
                    <a:pt x="5400" y="21600"/>
                  </a:lnTo>
                  <a:lnTo>
                    <a:pt x="16200" y="21600"/>
                  </a:lnTo>
                  <a:lnTo>
                    <a:pt x="21600" y="0"/>
                  </a:lnTo>
                  <a:close/>
                </a:path>
              </a:pathLst>
            </a:custGeom>
            <a:solidFill>
              <a:srgbClr val="333333"/>
            </a:solidFill>
            <a:ln w="57150">
              <a:noFill/>
              <a:miter lim="800000"/>
              <a:headEnd/>
              <a:tailEnd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5" name="AutoShape 6"/>
            <p:cNvSpPr>
              <a:spLocks noChangeArrowheads="1"/>
            </p:cNvSpPr>
            <p:nvPr/>
          </p:nvSpPr>
          <p:spPr bwMode="auto">
            <a:xfrm rot="5400000" flipH="1">
              <a:off x="2404" y="2336"/>
              <a:ext cx="499" cy="363"/>
            </a:xfrm>
            <a:custGeom>
              <a:avLst/>
              <a:gdLst>
                <a:gd name="G0" fmla="+- 5400 0 0"/>
                <a:gd name="G1" fmla="+- 21600 0 5400"/>
                <a:gd name="G2" fmla="*/ 5400 1 2"/>
                <a:gd name="G3" fmla="+- 21600 0 G2"/>
                <a:gd name="G4" fmla="+/ 5400 21600 2"/>
                <a:gd name="G5" fmla="+/ G1 0 2"/>
                <a:gd name="G6" fmla="*/ 21600 21600 5400"/>
                <a:gd name="G7" fmla="*/ G6 1 2"/>
                <a:gd name="G8" fmla="+- 21600 0 G7"/>
                <a:gd name="G9" fmla="*/ 21600 1 2"/>
                <a:gd name="G10" fmla="+- 5400 0 G9"/>
                <a:gd name="G11" fmla="?: G10 G8 0"/>
                <a:gd name="G12" fmla="?: G10 G7 21600"/>
                <a:gd name="T0" fmla="*/ 18900 w 21600"/>
                <a:gd name="T1" fmla="*/ 10800 h 21600"/>
                <a:gd name="T2" fmla="*/ 10800 w 21600"/>
                <a:gd name="T3" fmla="*/ 21600 h 21600"/>
                <a:gd name="T4" fmla="*/ 2700 w 21600"/>
                <a:gd name="T5" fmla="*/ 10800 h 21600"/>
                <a:gd name="T6" fmla="*/ 10800 w 21600"/>
                <a:gd name="T7" fmla="*/ 0 h 21600"/>
                <a:gd name="T8" fmla="*/ 4500 w 21600"/>
                <a:gd name="T9" fmla="*/ 4500 h 21600"/>
                <a:gd name="T10" fmla="*/ 17100 w 21600"/>
                <a:gd name="T11" fmla="*/ 171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T8" t="T9" r="T10" b="T11"/>
              <a:pathLst>
                <a:path w="21600" h="21600">
                  <a:moveTo>
                    <a:pt x="0" y="0"/>
                  </a:moveTo>
                  <a:lnTo>
                    <a:pt x="5400" y="21600"/>
                  </a:lnTo>
                  <a:lnTo>
                    <a:pt x="16200" y="21600"/>
                  </a:lnTo>
                  <a:lnTo>
                    <a:pt x="21600" y="0"/>
                  </a:lnTo>
                  <a:close/>
                </a:path>
              </a:pathLst>
            </a:custGeom>
            <a:solidFill>
              <a:srgbClr val="333333"/>
            </a:solidFill>
            <a:ln w="57150">
              <a:noFill/>
              <a:miter lim="800000"/>
              <a:headEnd/>
              <a:tailEnd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36" name="Group 7"/>
            <p:cNvGrpSpPr>
              <a:grpSpLocks/>
            </p:cNvGrpSpPr>
            <p:nvPr/>
          </p:nvGrpSpPr>
          <p:grpSpPr bwMode="auto">
            <a:xfrm>
              <a:off x="2834" y="709"/>
              <a:ext cx="1324" cy="2812"/>
              <a:chOff x="2834" y="709"/>
              <a:chExt cx="1324" cy="2812"/>
            </a:xfrm>
          </p:grpSpPr>
          <p:sp>
            <p:nvSpPr>
              <p:cNvPr id="37" name="AutoShape 8"/>
              <p:cNvSpPr>
                <a:spLocks noChangeArrowheads="1"/>
              </p:cNvSpPr>
              <p:nvPr/>
            </p:nvSpPr>
            <p:spPr bwMode="auto">
              <a:xfrm flipH="1">
                <a:off x="2834" y="709"/>
                <a:ext cx="318" cy="2812"/>
              </a:xfrm>
              <a:prstGeom prst="roundRect">
                <a:avLst>
                  <a:gd name="adj" fmla="val 16667"/>
                </a:avLst>
              </a:prstGeom>
              <a:solidFill>
                <a:schemeClr val="accent2"/>
              </a:solidFill>
              <a:ln w="57150">
                <a:noFill/>
                <a:round/>
                <a:headEnd/>
                <a:tailEnd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p3d>
                <a:bevelT w="190500" h="38100"/>
              </a:sp3d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8" name="AutoShape 9"/>
              <p:cNvSpPr>
                <a:spLocks noChangeArrowheads="1"/>
              </p:cNvSpPr>
              <p:nvPr/>
            </p:nvSpPr>
            <p:spPr bwMode="auto">
              <a:xfrm rot="10800000" flipH="1">
                <a:off x="3158" y="723"/>
                <a:ext cx="1000" cy="2747"/>
              </a:xfrm>
              <a:prstGeom prst="homePlate">
                <a:avLst/>
              </a:prstGeom>
              <a:solidFill>
                <a:schemeClr val="bg1">
                  <a:lumMod val="85000"/>
                  <a:lumOff val="15000"/>
                </a:schemeClr>
              </a:solidFill>
              <a:ln w="57150">
                <a:noFill/>
                <a:miter lim="800000"/>
                <a:headEnd/>
                <a:tailEnd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p3d>
                <a:bevelT w="190500" h="38100"/>
              </a:sp3d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0" name="Oval 11"/>
              <p:cNvSpPr>
                <a:spLocks noChangeArrowheads="1"/>
              </p:cNvSpPr>
              <p:nvPr/>
            </p:nvSpPr>
            <p:spPr bwMode="auto">
              <a:xfrm flipH="1">
                <a:off x="3325" y="723"/>
                <a:ext cx="545" cy="2747"/>
              </a:xfrm>
              <a:prstGeom prst="flowChartDecision">
                <a:avLst/>
              </a:prstGeom>
              <a:solidFill>
                <a:schemeClr val="accent6">
                  <a:lumMod val="75000"/>
                </a:schemeClr>
              </a:solidFill>
              <a:ln w="57150">
                <a:noFill/>
                <a:round/>
                <a:headEnd/>
                <a:tailEnd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p3d>
                <a:bevelT w="190500" h="38100"/>
              </a:sp3d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2" name="AutoShape 13"/>
              <p:cNvSpPr>
                <a:spLocks noChangeArrowheads="1"/>
              </p:cNvSpPr>
              <p:nvPr/>
            </p:nvSpPr>
            <p:spPr bwMode="auto">
              <a:xfrm flipH="1">
                <a:off x="2971" y="1389"/>
                <a:ext cx="408" cy="181"/>
              </a:xfrm>
              <a:prstGeom prst="roundRect">
                <a:avLst>
                  <a:gd name="adj" fmla="val 16667"/>
                </a:avLst>
              </a:prstGeom>
              <a:solidFill>
                <a:schemeClr val="accent6">
                  <a:lumMod val="75000"/>
                </a:schemeClr>
              </a:solidFill>
              <a:ln w="57150">
                <a:noFill/>
                <a:round/>
                <a:headEnd/>
                <a:tailEnd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p3d>
                <a:bevelT w="190500" h="38100"/>
              </a:sp3d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3" name="AutoShape 14"/>
              <p:cNvSpPr>
                <a:spLocks noChangeArrowheads="1"/>
              </p:cNvSpPr>
              <p:nvPr/>
            </p:nvSpPr>
            <p:spPr bwMode="auto">
              <a:xfrm flipH="1">
                <a:off x="2971" y="2568"/>
                <a:ext cx="408" cy="181"/>
              </a:xfrm>
              <a:prstGeom prst="roundRect">
                <a:avLst>
                  <a:gd name="adj" fmla="val 16667"/>
                </a:avLst>
              </a:prstGeom>
              <a:solidFill>
                <a:schemeClr val="accent6">
                  <a:lumMod val="75000"/>
                </a:schemeClr>
              </a:solidFill>
              <a:ln w="57150">
                <a:noFill/>
                <a:round/>
                <a:headEnd/>
                <a:tailEnd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p3d>
                <a:bevelT w="190500" h="38100"/>
              </a:sp3d>
            </p:spPr>
            <p:txBody>
              <a:bodyPr wrap="none" anchor="ctr"/>
              <a:lstStyle/>
              <a:p>
                <a:endParaRPr lang="en-US"/>
              </a:p>
            </p:txBody>
          </p:sp>
        </p:grpSp>
      </p:grpSp>
      <p:grpSp>
        <p:nvGrpSpPr>
          <p:cNvPr id="44" name="Group 15"/>
          <p:cNvGrpSpPr>
            <a:grpSpLocks/>
          </p:cNvGrpSpPr>
          <p:nvPr/>
        </p:nvGrpSpPr>
        <p:grpSpPr bwMode="auto">
          <a:xfrm>
            <a:off x="2644114" y="-26180"/>
            <a:ext cx="2176553" cy="2936653"/>
            <a:chOff x="1104" y="709"/>
            <a:chExt cx="1731" cy="2812"/>
          </a:xfrm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</p:grpSpPr>
        <p:sp>
          <p:nvSpPr>
            <p:cNvPr id="45" name="AutoShape 16"/>
            <p:cNvSpPr>
              <a:spLocks noChangeArrowheads="1"/>
            </p:cNvSpPr>
            <p:nvPr/>
          </p:nvSpPr>
          <p:spPr bwMode="auto">
            <a:xfrm rot="-5400000">
              <a:off x="2404" y="1112"/>
              <a:ext cx="499" cy="363"/>
            </a:xfrm>
            <a:custGeom>
              <a:avLst/>
              <a:gdLst>
                <a:gd name="G0" fmla="+- 5400 0 0"/>
                <a:gd name="G1" fmla="+- 21600 0 5400"/>
                <a:gd name="G2" fmla="*/ 5400 1 2"/>
                <a:gd name="G3" fmla="+- 21600 0 G2"/>
                <a:gd name="G4" fmla="+/ 5400 21600 2"/>
                <a:gd name="G5" fmla="+/ G1 0 2"/>
                <a:gd name="G6" fmla="*/ 21600 21600 5400"/>
                <a:gd name="G7" fmla="*/ G6 1 2"/>
                <a:gd name="G8" fmla="+- 21600 0 G7"/>
                <a:gd name="G9" fmla="*/ 21600 1 2"/>
                <a:gd name="G10" fmla="+- 5400 0 G9"/>
                <a:gd name="G11" fmla="?: G10 G8 0"/>
                <a:gd name="G12" fmla="?: G10 G7 21600"/>
                <a:gd name="T0" fmla="*/ 18900 w 21600"/>
                <a:gd name="T1" fmla="*/ 10800 h 21600"/>
                <a:gd name="T2" fmla="*/ 10800 w 21600"/>
                <a:gd name="T3" fmla="*/ 21600 h 21600"/>
                <a:gd name="T4" fmla="*/ 2700 w 21600"/>
                <a:gd name="T5" fmla="*/ 10800 h 21600"/>
                <a:gd name="T6" fmla="*/ 10800 w 21600"/>
                <a:gd name="T7" fmla="*/ 0 h 21600"/>
                <a:gd name="T8" fmla="*/ 4500 w 21600"/>
                <a:gd name="T9" fmla="*/ 4500 h 21600"/>
                <a:gd name="T10" fmla="*/ 17100 w 21600"/>
                <a:gd name="T11" fmla="*/ 171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T8" t="T9" r="T10" b="T11"/>
              <a:pathLst>
                <a:path w="21600" h="21600">
                  <a:moveTo>
                    <a:pt x="0" y="0"/>
                  </a:moveTo>
                  <a:lnTo>
                    <a:pt x="5400" y="21600"/>
                  </a:lnTo>
                  <a:lnTo>
                    <a:pt x="16200" y="21600"/>
                  </a:lnTo>
                  <a:lnTo>
                    <a:pt x="21600" y="0"/>
                  </a:lnTo>
                  <a:close/>
                </a:path>
              </a:pathLst>
            </a:custGeom>
            <a:solidFill>
              <a:srgbClr val="333333"/>
            </a:solidFill>
            <a:ln w="57150">
              <a:noFill/>
              <a:miter lim="800000"/>
              <a:headEnd/>
              <a:tailEnd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6" name="AutoShape 17"/>
            <p:cNvSpPr>
              <a:spLocks noChangeArrowheads="1"/>
            </p:cNvSpPr>
            <p:nvPr/>
          </p:nvSpPr>
          <p:spPr bwMode="auto">
            <a:xfrm rot="-5400000">
              <a:off x="2404" y="2745"/>
              <a:ext cx="499" cy="363"/>
            </a:xfrm>
            <a:custGeom>
              <a:avLst/>
              <a:gdLst>
                <a:gd name="G0" fmla="+- 5400 0 0"/>
                <a:gd name="G1" fmla="+- 21600 0 5400"/>
                <a:gd name="G2" fmla="*/ 5400 1 2"/>
                <a:gd name="G3" fmla="+- 21600 0 G2"/>
                <a:gd name="G4" fmla="+/ 5400 21600 2"/>
                <a:gd name="G5" fmla="+/ G1 0 2"/>
                <a:gd name="G6" fmla="*/ 21600 21600 5400"/>
                <a:gd name="G7" fmla="*/ G6 1 2"/>
                <a:gd name="G8" fmla="+- 21600 0 G7"/>
                <a:gd name="G9" fmla="*/ 21600 1 2"/>
                <a:gd name="G10" fmla="+- 5400 0 G9"/>
                <a:gd name="G11" fmla="?: G10 G8 0"/>
                <a:gd name="G12" fmla="?: G10 G7 21600"/>
                <a:gd name="T0" fmla="*/ 18900 w 21600"/>
                <a:gd name="T1" fmla="*/ 10800 h 21600"/>
                <a:gd name="T2" fmla="*/ 10800 w 21600"/>
                <a:gd name="T3" fmla="*/ 21600 h 21600"/>
                <a:gd name="T4" fmla="*/ 2700 w 21600"/>
                <a:gd name="T5" fmla="*/ 10800 h 21600"/>
                <a:gd name="T6" fmla="*/ 10800 w 21600"/>
                <a:gd name="T7" fmla="*/ 0 h 21600"/>
                <a:gd name="T8" fmla="*/ 4500 w 21600"/>
                <a:gd name="T9" fmla="*/ 4500 h 21600"/>
                <a:gd name="T10" fmla="*/ 17100 w 21600"/>
                <a:gd name="T11" fmla="*/ 171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T8" t="T9" r="T10" b="T11"/>
              <a:pathLst>
                <a:path w="21600" h="21600">
                  <a:moveTo>
                    <a:pt x="0" y="0"/>
                  </a:moveTo>
                  <a:lnTo>
                    <a:pt x="5400" y="21600"/>
                  </a:lnTo>
                  <a:lnTo>
                    <a:pt x="16200" y="21600"/>
                  </a:lnTo>
                  <a:lnTo>
                    <a:pt x="21600" y="0"/>
                  </a:lnTo>
                  <a:close/>
                </a:path>
              </a:pathLst>
            </a:custGeom>
            <a:solidFill>
              <a:srgbClr val="333333"/>
            </a:solidFill>
            <a:ln w="57150">
              <a:noFill/>
              <a:miter lim="800000"/>
              <a:headEnd/>
              <a:tailEnd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47" name="Group 18"/>
            <p:cNvGrpSpPr>
              <a:grpSpLocks/>
            </p:cNvGrpSpPr>
            <p:nvPr/>
          </p:nvGrpSpPr>
          <p:grpSpPr bwMode="auto">
            <a:xfrm>
              <a:off x="1104" y="709"/>
              <a:ext cx="1361" cy="2812"/>
              <a:chOff x="1104" y="709"/>
              <a:chExt cx="1361" cy="2812"/>
            </a:xfrm>
          </p:grpSpPr>
          <p:sp>
            <p:nvSpPr>
              <p:cNvPr id="49" name="AutoShape 19"/>
              <p:cNvSpPr>
                <a:spLocks noChangeArrowheads="1"/>
              </p:cNvSpPr>
              <p:nvPr/>
            </p:nvSpPr>
            <p:spPr bwMode="auto">
              <a:xfrm>
                <a:off x="2147" y="709"/>
                <a:ext cx="318" cy="2812"/>
              </a:xfrm>
              <a:prstGeom prst="roundRect">
                <a:avLst>
                  <a:gd name="adj" fmla="val 16667"/>
                </a:avLst>
              </a:prstGeom>
              <a:solidFill>
                <a:schemeClr val="accent2"/>
              </a:solidFill>
              <a:ln w="57150">
                <a:noFill/>
                <a:round/>
                <a:headEnd/>
                <a:tailEnd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p3d>
                <a:bevelT w="190500" h="38100"/>
              </a:sp3d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0" name="AutoShape 20"/>
              <p:cNvSpPr>
                <a:spLocks noChangeArrowheads="1"/>
              </p:cNvSpPr>
              <p:nvPr/>
            </p:nvSpPr>
            <p:spPr bwMode="auto">
              <a:xfrm rot="10800000">
                <a:off x="1104" y="723"/>
                <a:ext cx="1030" cy="2751"/>
              </a:xfrm>
              <a:prstGeom prst="homePlate">
                <a:avLst>
                  <a:gd name="adj" fmla="val 50000"/>
                </a:avLst>
              </a:prstGeom>
              <a:solidFill>
                <a:schemeClr val="bg1">
                  <a:lumMod val="85000"/>
                  <a:lumOff val="15000"/>
                </a:schemeClr>
              </a:solidFill>
              <a:ln w="57150">
                <a:noFill/>
                <a:miter lim="800000"/>
                <a:headEnd/>
                <a:tailEnd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p3d>
                <a:bevelT w="190500" h="38100"/>
              </a:sp3d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2" name="Oval 22"/>
              <p:cNvSpPr>
                <a:spLocks noChangeArrowheads="1"/>
              </p:cNvSpPr>
              <p:nvPr/>
            </p:nvSpPr>
            <p:spPr bwMode="auto">
              <a:xfrm>
                <a:off x="1429" y="723"/>
                <a:ext cx="545" cy="2747"/>
              </a:xfrm>
              <a:prstGeom prst="diamond">
                <a:avLst/>
              </a:prstGeom>
              <a:solidFill>
                <a:schemeClr val="accent6">
                  <a:lumMod val="75000"/>
                </a:schemeClr>
              </a:solidFill>
              <a:ln w="57150">
                <a:noFill/>
                <a:round/>
                <a:headEnd/>
                <a:tailEnd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p3d>
                <a:bevelT w="190500" h="38100"/>
              </a:sp3d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4" name="AutoShape 24"/>
              <p:cNvSpPr>
                <a:spLocks noChangeArrowheads="1"/>
              </p:cNvSpPr>
              <p:nvPr/>
            </p:nvSpPr>
            <p:spPr bwMode="auto">
              <a:xfrm>
                <a:off x="1920" y="1389"/>
                <a:ext cx="408" cy="181"/>
              </a:xfrm>
              <a:prstGeom prst="roundRect">
                <a:avLst>
                  <a:gd name="adj" fmla="val 16667"/>
                </a:avLst>
              </a:prstGeom>
              <a:solidFill>
                <a:schemeClr val="accent6">
                  <a:lumMod val="75000"/>
                </a:schemeClr>
              </a:solidFill>
              <a:ln w="57150">
                <a:noFill/>
                <a:round/>
                <a:headEnd/>
                <a:tailEnd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p3d>
                <a:bevelT w="190500" h="38100"/>
              </a:sp3d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5" name="AutoShape 25"/>
              <p:cNvSpPr>
                <a:spLocks noChangeArrowheads="1"/>
              </p:cNvSpPr>
              <p:nvPr/>
            </p:nvSpPr>
            <p:spPr bwMode="auto">
              <a:xfrm>
                <a:off x="1920" y="2568"/>
                <a:ext cx="408" cy="181"/>
              </a:xfrm>
              <a:prstGeom prst="roundRect">
                <a:avLst>
                  <a:gd name="adj" fmla="val 16667"/>
                </a:avLst>
              </a:prstGeom>
              <a:solidFill>
                <a:schemeClr val="accent6">
                  <a:lumMod val="75000"/>
                </a:schemeClr>
              </a:solidFill>
              <a:ln w="57150">
                <a:noFill/>
                <a:round/>
                <a:headEnd/>
                <a:tailEnd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p3d>
                <a:bevelT w="190500" h="38100"/>
              </a:sp3d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48" name="AutoShape 26"/>
            <p:cNvSpPr>
              <a:spLocks noChangeArrowheads="1"/>
            </p:cNvSpPr>
            <p:nvPr/>
          </p:nvSpPr>
          <p:spPr bwMode="auto">
            <a:xfrm rot="-5400000">
              <a:off x="2404" y="1928"/>
              <a:ext cx="499" cy="363"/>
            </a:xfrm>
            <a:custGeom>
              <a:avLst/>
              <a:gdLst>
                <a:gd name="G0" fmla="+- 5400 0 0"/>
                <a:gd name="G1" fmla="+- 21600 0 5400"/>
                <a:gd name="G2" fmla="*/ 5400 1 2"/>
                <a:gd name="G3" fmla="+- 21600 0 G2"/>
                <a:gd name="G4" fmla="+/ 5400 21600 2"/>
                <a:gd name="G5" fmla="+/ G1 0 2"/>
                <a:gd name="G6" fmla="*/ 21600 21600 5400"/>
                <a:gd name="G7" fmla="*/ G6 1 2"/>
                <a:gd name="G8" fmla="+- 21600 0 G7"/>
                <a:gd name="G9" fmla="*/ 21600 1 2"/>
                <a:gd name="G10" fmla="+- 5400 0 G9"/>
                <a:gd name="G11" fmla="?: G10 G8 0"/>
                <a:gd name="G12" fmla="?: G10 G7 21600"/>
                <a:gd name="T0" fmla="*/ 18900 w 21600"/>
                <a:gd name="T1" fmla="*/ 10800 h 21600"/>
                <a:gd name="T2" fmla="*/ 10800 w 21600"/>
                <a:gd name="T3" fmla="*/ 21600 h 21600"/>
                <a:gd name="T4" fmla="*/ 2700 w 21600"/>
                <a:gd name="T5" fmla="*/ 10800 h 21600"/>
                <a:gd name="T6" fmla="*/ 10800 w 21600"/>
                <a:gd name="T7" fmla="*/ 0 h 21600"/>
                <a:gd name="T8" fmla="*/ 4500 w 21600"/>
                <a:gd name="T9" fmla="*/ 4500 h 21600"/>
                <a:gd name="T10" fmla="*/ 17100 w 21600"/>
                <a:gd name="T11" fmla="*/ 171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T8" t="T9" r="T10" b="T11"/>
              <a:pathLst>
                <a:path w="21600" h="21600">
                  <a:moveTo>
                    <a:pt x="0" y="0"/>
                  </a:moveTo>
                  <a:lnTo>
                    <a:pt x="5400" y="21600"/>
                  </a:lnTo>
                  <a:lnTo>
                    <a:pt x="16200" y="21600"/>
                  </a:lnTo>
                  <a:lnTo>
                    <a:pt x="21600" y="0"/>
                  </a:lnTo>
                  <a:close/>
                </a:path>
              </a:pathLst>
            </a:custGeom>
            <a:solidFill>
              <a:srgbClr val="333333"/>
            </a:solidFill>
            <a:ln w="57150">
              <a:noFill/>
              <a:miter lim="800000"/>
              <a:headEnd/>
              <a:tailEnd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56" name="Rounded Rectangle 55"/>
          <p:cNvSpPr/>
          <p:nvPr/>
        </p:nvSpPr>
        <p:spPr>
          <a:xfrm>
            <a:off x="308440" y="2487980"/>
            <a:ext cx="2028762" cy="4174255"/>
          </a:xfrm>
          <a:prstGeom prst="roundRect">
            <a:avLst/>
          </a:prstGeom>
          <a:solidFill>
            <a:srgbClr val="FFFF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6. DISKUSI DAN EVALUASI</a:t>
            </a:r>
          </a:p>
          <a:p>
            <a:pPr algn="ctr"/>
            <a:r>
              <a:rPr lang="en-US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Jika </a:t>
            </a:r>
            <a:r>
              <a:rPr lang="en-US" sz="1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terjadi</a:t>
            </a:r>
            <a:r>
              <a:rPr lang="en-US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penyimpangan</a:t>
            </a:r>
            <a:r>
              <a:rPr lang="en-US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maka</a:t>
            </a:r>
            <a:r>
              <a:rPr lang="en-US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guru </a:t>
            </a:r>
            <a:r>
              <a:rPr lang="en-US" sz="1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menghentikan</a:t>
            </a:r>
            <a:r>
              <a:rPr lang="en-US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drama, </a:t>
            </a:r>
            <a:r>
              <a:rPr lang="en-US" sz="1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ajaklah</a:t>
            </a:r>
            <a:r>
              <a:rPr lang="en-US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siswa</a:t>
            </a:r>
            <a:r>
              <a:rPr lang="en-US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untuk</a:t>
            </a:r>
            <a:r>
              <a:rPr lang="en-US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duduk Bersama dan </a:t>
            </a:r>
            <a:r>
              <a:rPr lang="en-US" sz="1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mendiskusikan</a:t>
            </a:r>
            <a:r>
              <a:rPr lang="en-US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permainan</a:t>
            </a:r>
            <a:r>
              <a:rPr lang="en-US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serta</a:t>
            </a:r>
            <a:r>
              <a:rPr lang="en-US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mengevaluasinya</a:t>
            </a:r>
            <a:r>
              <a:rPr lang="en-US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41" name="Rounded Rectangle 55">
            <a:extLst>
              <a:ext uri="{FF2B5EF4-FFF2-40B4-BE49-F238E27FC236}">
                <a16:creationId xmlns:a16="http://schemas.microsoft.com/office/drawing/2014/main" id="{97D85A49-7612-43EA-B79D-F527FE446628}"/>
              </a:ext>
            </a:extLst>
          </p:cNvPr>
          <p:cNvSpPr/>
          <p:nvPr/>
        </p:nvSpPr>
        <p:spPr>
          <a:xfrm>
            <a:off x="6686685" y="2362200"/>
            <a:ext cx="2292620" cy="4478712"/>
          </a:xfrm>
          <a:prstGeom prst="roundRect">
            <a:avLst>
              <a:gd name="adj" fmla="val 0"/>
            </a:avLst>
          </a:prstGeom>
          <a:solidFill>
            <a:srgbClr val="FFFF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D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9. BERBAGI PENGALAMAN DAN MENYIMPULKAN</a:t>
            </a:r>
          </a:p>
          <a:p>
            <a:pPr algn="ctr"/>
            <a:endParaRPr lang="en-US" sz="1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Setelah</a:t>
            </a:r>
            <a:r>
              <a:rPr lang="en-US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siswa</a:t>
            </a:r>
            <a:r>
              <a:rPr lang="en-US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dapat</a:t>
            </a:r>
            <a:r>
              <a:rPr lang="en-US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melakukan</a:t>
            </a:r>
            <a:r>
              <a:rPr lang="en-US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perbandingan</a:t>
            </a:r>
            <a:r>
              <a:rPr lang="en-US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antara</a:t>
            </a:r>
            <a:r>
              <a:rPr lang="en-US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cerita</a:t>
            </a:r>
            <a:r>
              <a:rPr lang="en-US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dan </a:t>
            </a:r>
            <a:r>
              <a:rPr lang="en-US" sz="1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realita</a:t>
            </a:r>
            <a:r>
              <a:rPr lang="en-US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kini</a:t>
            </a:r>
            <a:r>
              <a:rPr lang="en-US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saatnya</a:t>
            </a:r>
            <a:r>
              <a:rPr lang="en-US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Guru </a:t>
            </a:r>
            <a:r>
              <a:rPr lang="en-US" sz="1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mengajak</a:t>
            </a:r>
            <a:r>
              <a:rPr lang="en-US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siswa</a:t>
            </a:r>
            <a:r>
              <a:rPr lang="en-US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untuk</a:t>
            </a:r>
            <a:r>
              <a:rPr lang="en-US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berbagi</a:t>
            </a:r>
            <a:r>
              <a:rPr lang="en-US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pengalaman</a:t>
            </a:r>
            <a:r>
              <a:rPr lang="en-US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mereka</a:t>
            </a:r>
            <a:r>
              <a:rPr lang="en-US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US" sz="1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berkaitan</a:t>
            </a:r>
            <a:r>
              <a:rPr lang="en-US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dengan</a:t>
            </a:r>
            <a:r>
              <a:rPr lang="en-US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tema</a:t>
            </a:r>
            <a:r>
              <a:rPr lang="en-US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US" sz="1600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role play</a:t>
            </a:r>
            <a:r>
              <a:rPr lang="en-US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yang </a:t>
            </a:r>
            <a:r>
              <a:rPr lang="en-US" sz="1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telah</a:t>
            </a:r>
            <a:r>
              <a:rPr lang="en-US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dilakukan</a:t>
            </a:r>
            <a:r>
              <a:rPr lang="en-US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dan </a:t>
            </a:r>
            <a:r>
              <a:rPr lang="en-US" sz="1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menyimpulkan</a:t>
            </a:r>
            <a:r>
              <a:rPr lang="en-US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meteri</a:t>
            </a:r>
            <a:endParaRPr lang="en-ID" sz="1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Rounded Rectangle 76">
            <a:extLst>
              <a:ext uri="{FF2B5EF4-FFF2-40B4-BE49-F238E27FC236}">
                <a16:creationId xmlns:a16="http://schemas.microsoft.com/office/drawing/2014/main" id="{41486206-F6CD-13D9-A5B1-FB1CBC0F6FB8}"/>
              </a:ext>
            </a:extLst>
          </p:cNvPr>
          <p:cNvSpPr/>
          <p:nvPr/>
        </p:nvSpPr>
        <p:spPr>
          <a:xfrm>
            <a:off x="2515499" y="2750249"/>
            <a:ext cx="2003696" cy="3840664"/>
          </a:xfrm>
          <a:prstGeom prst="roundRect">
            <a:avLst/>
          </a:prstGeom>
          <a:solidFill>
            <a:srgbClr val="00FF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7. MENGULANGI DRAMA</a:t>
            </a:r>
          </a:p>
          <a:p>
            <a:pPr algn="ctr"/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Berdasarkan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hasil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diskusi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dan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evaluasi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siswa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dapat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melakukan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kegiatan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bermain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peran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Kembali dan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biasanmya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drama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jadi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lebih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baik</a:t>
            </a:r>
            <a:endParaRPr lang="en-US" sz="1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Right Arrow 14">
            <a:extLst>
              <a:ext uri="{FF2B5EF4-FFF2-40B4-BE49-F238E27FC236}">
                <a16:creationId xmlns:a16="http://schemas.microsoft.com/office/drawing/2014/main" id="{2D79D299-49CD-0755-250C-32FA6633232A}"/>
              </a:ext>
            </a:extLst>
          </p:cNvPr>
          <p:cNvSpPr/>
          <p:nvPr/>
        </p:nvSpPr>
        <p:spPr>
          <a:xfrm rot="8556582">
            <a:off x="1088989" y="1820203"/>
            <a:ext cx="864717" cy="404246"/>
          </a:xfrm>
          <a:prstGeom prst="rightArrow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ight Arrow 14">
            <a:extLst>
              <a:ext uri="{FF2B5EF4-FFF2-40B4-BE49-F238E27FC236}">
                <a16:creationId xmlns:a16="http://schemas.microsoft.com/office/drawing/2014/main" id="{F5B2C951-9E23-E9D8-3AE0-1AF31C24E56E}"/>
              </a:ext>
            </a:extLst>
          </p:cNvPr>
          <p:cNvSpPr/>
          <p:nvPr/>
        </p:nvSpPr>
        <p:spPr>
          <a:xfrm rot="5648362">
            <a:off x="2938391" y="1933358"/>
            <a:ext cx="864717" cy="404246"/>
          </a:xfrm>
          <a:prstGeom prst="rightArrow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ight Arrow 14">
            <a:extLst>
              <a:ext uri="{FF2B5EF4-FFF2-40B4-BE49-F238E27FC236}">
                <a16:creationId xmlns:a16="http://schemas.microsoft.com/office/drawing/2014/main" id="{A31661F1-5904-8003-A350-DAF7B8EEDB7B}"/>
              </a:ext>
            </a:extLst>
          </p:cNvPr>
          <p:cNvSpPr/>
          <p:nvPr/>
        </p:nvSpPr>
        <p:spPr>
          <a:xfrm rot="5400000">
            <a:off x="5319740" y="1943261"/>
            <a:ext cx="651822" cy="404246"/>
          </a:xfrm>
          <a:prstGeom prst="rightArrow">
            <a:avLst>
              <a:gd name="adj1" fmla="val 50001"/>
              <a:gd name="adj2" fmla="val 50000"/>
            </a:avLst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ight Arrow 14">
            <a:extLst>
              <a:ext uri="{FF2B5EF4-FFF2-40B4-BE49-F238E27FC236}">
                <a16:creationId xmlns:a16="http://schemas.microsoft.com/office/drawing/2014/main" id="{9E1A08B5-4F02-D0FE-F95A-28B7C223843E}"/>
              </a:ext>
            </a:extLst>
          </p:cNvPr>
          <p:cNvSpPr/>
          <p:nvPr/>
        </p:nvSpPr>
        <p:spPr>
          <a:xfrm rot="3907306">
            <a:off x="7183512" y="1739738"/>
            <a:ext cx="648527" cy="404246"/>
          </a:xfrm>
          <a:prstGeom prst="rightArrow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ounded Rectangle 50">
            <a:extLst>
              <a:ext uri="{FF2B5EF4-FFF2-40B4-BE49-F238E27FC236}">
                <a16:creationId xmlns:a16="http://schemas.microsoft.com/office/drawing/2014/main" id="{39A9367B-E102-715B-FD1D-A8DCB091F2F2}"/>
              </a:ext>
            </a:extLst>
          </p:cNvPr>
          <p:cNvSpPr/>
          <p:nvPr/>
        </p:nvSpPr>
        <p:spPr>
          <a:xfrm>
            <a:off x="4712144" y="2802757"/>
            <a:ext cx="1846073" cy="3764297"/>
          </a:xfrm>
          <a:prstGeom prst="roundRect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8. DISKUSI DAN EVALUASI 2</a:t>
            </a:r>
          </a:p>
          <a:p>
            <a:pPr algn="ctr"/>
            <a:r>
              <a:rPr lang="en-US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Pada </a:t>
            </a:r>
            <a:r>
              <a:rPr lang="en-US" sz="1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kegiatan</a:t>
            </a:r>
            <a:r>
              <a:rPr lang="en-US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diskusi</a:t>
            </a:r>
            <a:r>
              <a:rPr lang="en-US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dan </a:t>
            </a:r>
            <a:r>
              <a:rPr lang="en-US" sz="1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evaluasi</a:t>
            </a:r>
            <a:r>
              <a:rPr lang="en-US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US" sz="1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kedua</a:t>
            </a:r>
            <a:r>
              <a:rPr lang="en-US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ini</a:t>
            </a:r>
            <a:r>
              <a:rPr lang="en-US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Guru  </a:t>
            </a:r>
            <a:r>
              <a:rPr lang="en-US" sz="1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dapat</a:t>
            </a:r>
            <a:r>
              <a:rPr lang="en-US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mengarahkan</a:t>
            </a:r>
            <a:r>
              <a:rPr lang="en-US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pada </a:t>
            </a:r>
            <a:r>
              <a:rPr lang="en-US" sz="1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realita</a:t>
            </a:r>
            <a:r>
              <a:rPr lang="en-US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kehidupan</a:t>
            </a:r>
            <a:r>
              <a:rPr lang="en-US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nyata</a:t>
            </a:r>
            <a:r>
              <a:rPr lang="en-US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bersama</a:t>
            </a:r>
            <a:r>
              <a:rPr lang="en-US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siswa</a:t>
            </a:r>
            <a:r>
              <a:rPr lang="en-US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16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72752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5000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decel="5000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Motion origin="layout" path="M 3.05556E-6 -1.48148E-6 L -0.30226 -0.00579 " pathEditMode="relative" rAng="0" ptsTypes="AA">
                                      <p:cBhvr>
                                        <p:cTn id="15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1" y="-3"/>
                                    </p:animMotion>
                                  </p:childTnLst>
                                </p:cTn>
                              </p:par>
                              <p:par>
                                <p:cTn id="16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Motion origin="layout" path="M 4.44444E-6 0.0 L 0.31961 0.0 " pathEditMode="relative" rAng="0" ptsTypes="AA">
                                      <p:cBhvr>
                                        <p:cTn id="17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0" y="0"/>
                                    </p:animMotion>
                                  </p:childTnLst>
                                </p:cTn>
                              </p:par>
                              <p:par>
                                <p:cTn id="18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500"/>
                            </p:stCondLst>
                            <p:childTnLst>
                              <p:par>
                                <p:cTn id="24" presetID="8" presetClass="emph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Rot by="10800000">
                                      <p:cBhvr>
                                        <p:cTn id="25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6" presetID="8" presetClass="emph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Rot by="10800000">
                                      <p:cBhvr>
                                        <p:cTn id="27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8" presetID="2" presetClass="exit" presetSubtype="4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lin" valueType="num">
                                      <p:cBhvr additive="base">
                                        <p:cTn id="29" dur="20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20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2" presetClass="exit" presetSubtype="4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lin" valueType="num">
                                      <p:cBhvr additive="base">
                                        <p:cTn id="33" dur="20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20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3500"/>
                            </p:stCondLst>
                            <p:childTnLst>
                              <p:par>
                                <p:cTn id="3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4000"/>
                            </p:stCondLst>
                            <p:childTnLst>
                              <p:par>
                                <p:cTn id="4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4500"/>
                            </p:stCondLst>
                            <p:childTnLst>
                              <p:par>
                                <p:cTn id="49" presetID="7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500"/>
                            </p:stCondLst>
                            <p:childTnLst>
                              <p:par>
                                <p:cTn id="54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6000"/>
                            </p:stCondLst>
                            <p:childTnLst>
                              <p:par>
                                <p:cTn id="60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6500"/>
                            </p:stCondLst>
                            <p:childTnLst>
                              <p:par>
                                <p:cTn id="66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7000"/>
                            </p:stCondLst>
                            <p:childTnLst>
                              <p:par>
                                <p:cTn id="72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7500"/>
                            </p:stCondLst>
                            <p:childTnLst>
                              <p:par>
                                <p:cTn id="7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animBg="1"/>
      <p:bldP spid="56" grpId="0" animBg="1"/>
      <p:bldP spid="41" grpId="0" animBg="1"/>
      <p:bldP spid="3" grpId="0" animBg="1"/>
      <p:bldP spid="5" grpId="0" animBg="1"/>
      <p:bldP spid="6" grpId="0" animBg="1"/>
      <p:bldP spid="7" grpId="0" animBg="1"/>
      <p:bldP spid="8" grpId="0" animBg="1"/>
      <p:bldP spid="10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6856903" y="31652"/>
            <a:ext cx="1886989" cy="1536065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3657600" y="1219200"/>
            <a:ext cx="228600" cy="533400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4114800" y="1219200"/>
            <a:ext cx="228600" cy="533400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/>
          <p:cNvSpPr/>
          <p:nvPr/>
        </p:nvSpPr>
        <p:spPr>
          <a:xfrm>
            <a:off x="3253447" y="3082682"/>
            <a:ext cx="228600" cy="533400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/>
          <p:cNvSpPr/>
          <p:nvPr/>
        </p:nvSpPr>
        <p:spPr>
          <a:xfrm>
            <a:off x="4758397" y="3082682"/>
            <a:ext cx="228600" cy="533400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ounded Rectangle 5"/>
          <p:cNvSpPr/>
          <p:nvPr/>
        </p:nvSpPr>
        <p:spPr>
          <a:xfrm>
            <a:off x="3352800" y="304800"/>
            <a:ext cx="4953000" cy="1066800"/>
          </a:xfrm>
          <a:prstGeom prst="round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000" b="1" dirty="0"/>
              <a:t>TUJUAN METODE</a:t>
            </a:r>
            <a:endParaRPr lang="en-US" sz="2000" b="1" i="1" dirty="0"/>
          </a:p>
          <a:p>
            <a:endParaRPr lang="en-US" sz="2000" b="1" dirty="0"/>
          </a:p>
          <a:p>
            <a:r>
              <a:rPr lang="en-US" sz="2000" b="1" i="1" dirty="0"/>
              <a:t>ROLE PLAYING</a:t>
            </a:r>
          </a:p>
        </p:txBody>
      </p:sp>
      <p:sp>
        <p:nvSpPr>
          <p:cNvPr id="5" name="Oval 4"/>
          <p:cNvSpPr/>
          <p:nvPr/>
        </p:nvSpPr>
        <p:spPr>
          <a:xfrm>
            <a:off x="7543800" y="76200"/>
            <a:ext cx="1524000" cy="1447800"/>
          </a:xfrm>
          <a:prstGeom prst="ellipse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ounded Rectangle 8"/>
          <p:cNvSpPr/>
          <p:nvPr/>
        </p:nvSpPr>
        <p:spPr>
          <a:xfrm>
            <a:off x="228599" y="3533532"/>
            <a:ext cx="8724901" cy="2638668"/>
          </a:xfrm>
          <a:prstGeom prst="round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4" name="Rounded Rectangle 13"/>
          <p:cNvSpPr/>
          <p:nvPr/>
        </p:nvSpPr>
        <p:spPr>
          <a:xfrm>
            <a:off x="3337291" y="3814670"/>
            <a:ext cx="2137429" cy="2158941"/>
          </a:xfrm>
          <a:prstGeom prst="round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4. </a:t>
            </a:r>
            <a:r>
              <a:rPr lang="en-US" dirty="0" err="1"/>
              <a:t>Menumbuhkan</a:t>
            </a:r>
            <a:r>
              <a:rPr lang="en-US" dirty="0"/>
              <a:t> </a:t>
            </a:r>
            <a:r>
              <a:rPr lang="en-US" dirty="0" err="1"/>
              <a:t>minat</a:t>
            </a:r>
            <a:r>
              <a:rPr lang="en-US" dirty="0"/>
              <a:t> dan </a:t>
            </a:r>
            <a:r>
              <a:rPr lang="en-US" dirty="0" err="1"/>
              <a:t>motivasi</a:t>
            </a:r>
            <a:r>
              <a:rPr lang="en-US" dirty="0"/>
              <a:t> </a:t>
            </a:r>
            <a:r>
              <a:rPr lang="en-US" dirty="0" err="1"/>
              <a:t>belajar</a:t>
            </a:r>
            <a:r>
              <a:rPr lang="en-US" dirty="0"/>
              <a:t> </a:t>
            </a:r>
            <a:r>
              <a:rPr lang="en-US" dirty="0" err="1"/>
              <a:t>siswa</a:t>
            </a:r>
            <a:endParaRPr lang="en-US" dirty="0"/>
          </a:p>
        </p:txBody>
      </p:sp>
      <p:sp>
        <p:nvSpPr>
          <p:cNvPr id="17" name="Rounded Rectangle 16"/>
          <p:cNvSpPr/>
          <p:nvPr/>
        </p:nvSpPr>
        <p:spPr>
          <a:xfrm>
            <a:off x="674164" y="3773395"/>
            <a:ext cx="2230678" cy="2158941"/>
          </a:xfrm>
          <a:prstGeom prst="round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3. </a:t>
            </a:r>
            <a:r>
              <a:rPr lang="en-US" dirty="0" err="1"/>
              <a:t>Menumbuhkan</a:t>
            </a:r>
            <a:r>
              <a:rPr lang="en-US" dirty="0"/>
              <a:t> </a:t>
            </a:r>
            <a:r>
              <a:rPr lang="en-US" dirty="0" err="1"/>
              <a:t>kepekaan</a:t>
            </a:r>
            <a:r>
              <a:rPr lang="en-US" dirty="0"/>
              <a:t> </a:t>
            </a:r>
            <a:r>
              <a:rPr lang="en-US" dirty="0" err="1"/>
              <a:t>terhadap</a:t>
            </a:r>
            <a:r>
              <a:rPr lang="en-US" dirty="0"/>
              <a:t> </a:t>
            </a:r>
            <a:r>
              <a:rPr lang="en-US" dirty="0" err="1"/>
              <a:t>masalah-masalah</a:t>
            </a:r>
            <a:r>
              <a:rPr lang="en-US" dirty="0"/>
              <a:t> </a:t>
            </a:r>
            <a:r>
              <a:rPr lang="en-US" dirty="0" err="1"/>
              <a:t>hubungan</a:t>
            </a:r>
            <a:r>
              <a:rPr lang="en-US" dirty="0"/>
              <a:t> </a:t>
            </a:r>
            <a:r>
              <a:rPr lang="en-US" dirty="0" err="1"/>
              <a:t>sosial</a:t>
            </a:r>
            <a:endParaRPr lang="en-US" dirty="0"/>
          </a:p>
        </p:txBody>
      </p:sp>
      <p:sp>
        <p:nvSpPr>
          <p:cNvPr id="24" name="Rounded Rectangle 23"/>
          <p:cNvSpPr/>
          <p:nvPr/>
        </p:nvSpPr>
        <p:spPr>
          <a:xfrm>
            <a:off x="228599" y="1766766"/>
            <a:ext cx="6096001" cy="1371600"/>
          </a:xfrm>
          <a:prstGeom prst="round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2400" b="1" dirty="0">
              <a:solidFill>
                <a:schemeClr val="tx1"/>
              </a:solidFill>
            </a:endParaRPr>
          </a:p>
        </p:txBody>
      </p:sp>
      <p:sp>
        <p:nvSpPr>
          <p:cNvPr id="27" name="Oval 26"/>
          <p:cNvSpPr/>
          <p:nvPr/>
        </p:nvSpPr>
        <p:spPr>
          <a:xfrm>
            <a:off x="7848600" y="381000"/>
            <a:ext cx="914400" cy="914400"/>
          </a:xfrm>
          <a:prstGeom prst="ellipse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l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 27"/>
          <p:cNvSpPr/>
          <p:nvPr/>
        </p:nvSpPr>
        <p:spPr>
          <a:xfrm flipV="1">
            <a:off x="3352800" y="838200"/>
            <a:ext cx="5410200" cy="45719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ounded Rectangle 30"/>
          <p:cNvSpPr/>
          <p:nvPr/>
        </p:nvSpPr>
        <p:spPr>
          <a:xfrm>
            <a:off x="569391" y="1957118"/>
            <a:ext cx="2237004" cy="990600"/>
          </a:xfrm>
          <a:prstGeom prst="round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1. </a:t>
            </a:r>
            <a:r>
              <a:rPr lang="en-US" dirty="0" err="1"/>
              <a:t>Memberikan</a:t>
            </a:r>
            <a:r>
              <a:rPr lang="en-US" dirty="0"/>
              <a:t> </a:t>
            </a:r>
            <a:r>
              <a:rPr lang="en-US" dirty="0" err="1"/>
              <a:t>pengalaman</a:t>
            </a:r>
            <a:r>
              <a:rPr lang="en-US" dirty="0"/>
              <a:t> </a:t>
            </a:r>
            <a:r>
              <a:rPr lang="en-US" dirty="0" err="1"/>
              <a:t>konkret</a:t>
            </a:r>
            <a:r>
              <a:rPr lang="en-US" dirty="0"/>
              <a:t> </a:t>
            </a:r>
            <a:endParaRPr lang="en-US" sz="1400" dirty="0"/>
          </a:p>
        </p:txBody>
      </p:sp>
      <p:sp>
        <p:nvSpPr>
          <p:cNvPr id="33" name="Rounded Rectangle 32"/>
          <p:cNvSpPr/>
          <p:nvPr/>
        </p:nvSpPr>
        <p:spPr>
          <a:xfrm>
            <a:off x="3119722" y="1992558"/>
            <a:ext cx="2904556" cy="990600"/>
          </a:xfrm>
          <a:prstGeom prst="round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2. </a:t>
            </a:r>
            <a:r>
              <a:rPr lang="en-US" dirty="0" err="1"/>
              <a:t>Mengilustrasikan</a:t>
            </a:r>
            <a:r>
              <a:rPr lang="en-US" dirty="0"/>
              <a:t> </a:t>
            </a:r>
            <a:r>
              <a:rPr lang="en-US" dirty="0" err="1"/>
              <a:t>prinsip-prinsip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materi</a:t>
            </a:r>
            <a:r>
              <a:rPr lang="en-US" dirty="0"/>
              <a:t> </a:t>
            </a:r>
            <a:r>
              <a:rPr lang="en-US" dirty="0" err="1"/>
              <a:t>pembelajaran</a:t>
            </a:r>
            <a:endParaRPr lang="id-ID" sz="2000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F63BF938-E424-5F54-681D-93C29669600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721" y="363415"/>
            <a:ext cx="1028701" cy="1028701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3A48C035-1402-548D-36AF-2BD6AD9EE1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2544" y="282491"/>
            <a:ext cx="1252298" cy="12522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Rounded Rectangle 16">
            <a:extLst>
              <a:ext uri="{FF2B5EF4-FFF2-40B4-BE49-F238E27FC236}">
                <a16:creationId xmlns:a16="http://schemas.microsoft.com/office/drawing/2014/main" id="{790771C7-FD0B-8948-6BAA-CC2FE1FC1514}"/>
              </a:ext>
            </a:extLst>
          </p:cNvPr>
          <p:cNvSpPr/>
          <p:nvPr/>
        </p:nvSpPr>
        <p:spPr>
          <a:xfrm>
            <a:off x="5907170" y="3773394"/>
            <a:ext cx="2703429" cy="2158941"/>
          </a:xfrm>
          <a:prstGeom prst="round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5. </a:t>
            </a:r>
            <a:r>
              <a:rPr lang="en-US" dirty="0" err="1"/>
              <a:t>Menyediakan</a:t>
            </a:r>
            <a:r>
              <a:rPr lang="en-US" dirty="0"/>
              <a:t> </a:t>
            </a:r>
            <a:r>
              <a:rPr lang="en-US" dirty="0" err="1"/>
              <a:t>sarana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mengekspresikan</a:t>
            </a:r>
            <a:r>
              <a:rPr lang="en-US" dirty="0"/>
              <a:t> </a:t>
            </a:r>
            <a:r>
              <a:rPr lang="en-US" dirty="0" err="1"/>
              <a:t>perasaan</a:t>
            </a:r>
            <a:r>
              <a:rPr lang="en-US" dirty="0"/>
              <a:t> yang </a:t>
            </a:r>
            <a:r>
              <a:rPr lang="en-US" dirty="0" err="1"/>
              <a:t>tersembunyi</a:t>
            </a:r>
            <a:r>
              <a:rPr lang="en-US" dirty="0"/>
              <a:t> </a:t>
            </a:r>
            <a:r>
              <a:rPr lang="en-US" dirty="0" err="1"/>
              <a:t>dibalik</a:t>
            </a:r>
            <a:r>
              <a:rPr lang="en-US" dirty="0"/>
              <a:t> </a:t>
            </a:r>
            <a:r>
              <a:rPr lang="en-US" dirty="0" err="1"/>
              <a:t>suatu</a:t>
            </a:r>
            <a:r>
              <a:rPr lang="en-US" dirty="0"/>
              <a:t> </a:t>
            </a:r>
            <a:r>
              <a:rPr lang="en-US" dirty="0" err="1"/>
              <a:t>keinginan</a:t>
            </a:r>
            <a:r>
              <a:rPr lang="en-US" dirty="0"/>
              <a:t>.</a:t>
            </a:r>
          </a:p>
          <a:p>
            <a:pPr algn="ctr"/>
            <a:endParaRPr lang="en-US" dirty="0"/>
          </a:p>
        </p:txBody>
      </p:sp>
      <p:pic>
        <p:nvPicPr>
          <p:cNvPr id="18" name="Picture 8" descr="Suku Bangsa Di Indonesia dan Daerahnya Lengkap | dosenpintar.com">
            <a:extLst>
              <a:ext uri="{FF2B5EF4-FFF2-40B4-BE49-F238E27FC236}">
                <a16:creationId xmlns:a16="http://schemas.microsoft.com/office/drawing/2014/main" id="{3CD3B862-C484-3C6B-81C5-92FA6EE67A2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039"/>
          <a:stretch/>
        </p:blipFill>
        <p:spPr bwMode="auto">
          <a:xfrm>
            <a:off x="6664220" y="1842036"/>
            <a:ext cx="2124269" cy="14477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362655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1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1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19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000"/>
                            </p:stCondLst>
                            <p:childTnLst>
                              <p:par>
                                <p:cTn id="21" presetID="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7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4000"/>
                            </p:stCondLst>
                            <p:childTnLst>
                              <p:par>
                                <p:cTn id="30" presetID="5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385" decel="100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3" dur="385" decel="100000"/>
                                        <p:tgtEl>
                                          <p:spTgt spid="9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34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35" dur="385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36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37" dur="385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38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39" presetID="7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000"/>
                            </p:stCondLst>
                            <p:childTnLst>
                              <p:par>
                                <p:cTn id="44" presetID="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6000"/>
                            </p:stCondLst>
                            <p:childTnLst>
                              <p:par>
                                <p:cTn id="49" presetID="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7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6500"/>
                            </p:stCondLst>
                            <p:childTnLst>
                              <p:par>
                                <p:cTn id="58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2" presetID="7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7500"/>
                            </p:stCondLst>
                            <p:childTnLst>
                              <p:par>
                                <p:cTn id="67" presetID="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8500"/>
                            </p:stCondLst>
                            <p:childTnLst>
                              <p:par>
                                <p:cTn id="72" presetID="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25" grpId="0" animBg="1"/>
      <p:bldP spid="26" grpId="0" animBg="1"/>
      <p:bldP spid="6" grpId="0" animBg="1"/>
      <p:bldP spid="5" grpId="0" animBg="1"/>
      <p:bldP spid="9" grpId="0" animBg="1"/>
      <p:bldP spid="14" grpId="0" animBg="1"/>
      <p:bldP spid="17" grpId="0" animBg="1"/>
      <p:bldP spid="24" grpId="0" animBg="1"/>
      <p:bldP spid="27" grpId="0" animBg="1"/>
      <p:bldP spid="28" grpId="0" animBg="1"/>
      <p:bldP spid="31" grpId="0" animBg="1"/>
      <p:bldP spid="33" grpId="0" animBg="1"/>
      <p:bldP spid="1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475136" y="200691"/>
            <a:ext cx="8529653" cy="6657309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990600" y="2133600"/>
            <a:ext cx="685800" cy="381000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ounded Rectangle 6"/>
          <p:cNvSpPr/>
          <p:nvPr/>
        </p:nvSpPr>
        <p:spPr>
          <a:xfrm>
            <a:off x="457200" y="1295400"/>
            <a:ext cx="609600" cy="2743200"/>
          </a:xfrm>
          <a:prstGeom prst="round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ounded Rectangle 12"/>
          <p:cNvSpPr/>
          <p:nvPr/>
        </p:nvSpPr>
        <p:spPr>
          <a:xfrm>
            <a:off x="8153400" y="3810000"/>
            <a:ext cx="609600" cy="2743200"/>
          </a:xfrm>
          <a:prstGeom prst="round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/>
          <p:cNvSpPr/>
          <p:nvPr/>
        </p:nvSpPr>
        <p:spPr>
          <a:xfrm>
            <a:off x="7696200" y="5334000"/>
            <a:ext cx="1447800" cy="1447800"/>
          </a:xfrm>
          <a:prstGeom prst="ellipse">
            <a:avLst/>
          </a:prstGeom>
          <a:solidFill>
            <a:srgbClr val="7030A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/>
          <p:cNvSpPr/>
          <p:nvPr/>
        </p:nvSpPr>
        <p:spPr>
          <a:xfrm>
            <a:off x="7848600" y="5486400"/>
            <a:ext cx="914400" cy="914400"/>
          </a:xfrm>
          <a:prstGeom prst="ellipse">
            <a:avLst/>
          </a:prstGeom>
          <a:solidFill>
            <a:srgbClr val="00FF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" name="Group 155"/>
          <p:cNvGrpSpPr>
            <a:grpSpLocks/>
          </p:cNvGrpSpPr>
          <p:nvPr/>
        </p:nvGrpSpPr>
        <p:grpSpPr bwMode="auto">
          <a:xfrm rot="5400000">
            <a:off x="-4838224" y="652579"/>
            <a:ext cx="11043656" cy="2590800"/>
            <a:chOff x="-110" y="1762"/>
            <a:chExt cx="6214" cy="1421"/>
          </a:xfrm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</p:grpSpPr>
        <p:grpSp>
          <p:nvGrpSpPr>
            <p:cNvPr id="3" name="Group 156"/>
            <p:cNvGrpSpPr>
              <a:grpSpLocks/>
            </p:cNvGrpSpPr>
            <p:nvPr/>
          </p:nvGrpSpPr>
          <p:grpSpPr bwMode="auto">
            <a:xfrm rot="-5400000">
              <a:off x="3656" y="736"/>
              <a:ext cx="1421" cy="3474"/>
              <a:chOff x="95" y="881"/>
              <a:chExt cx="1421" cy="3474"/>
            </a:xfrm>
          </p:grpSpPr>
          <p:sp>
            <p:nvSpPr>
              <p:cNvPr id="37" name="AutoShape 164"/>
              <p:cNvSpPr>
                <a:spLocks noChangeArrowheads="1"/>
              </p:cNvSpPr>
              <p:nvPr/>
            </p:nvSpPr>
            <p:spPr bwMode="auto">
              <a:xfrm>
                <a:off x="956" y="881"/>
                <a:ext cx="182" cy="773"/>
              </a:xfrm>
              <a:prstGeom prst="roundRect">
                <a:avLst>
                  <a:gd name="adj" fmla="val 16667"/>
                </a:avLst>
              </a:prstGeom>
              <a:solidFill>
                <a:srgbClr val="FFFF00"/>
              </a:solidFill>
              <a:ln w="9525" algn="ctr">
                <a:noFill/>
                <a:round/>
                <a:headEnd/>
                <a:tailEnd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p3d>
                <a:bevelT w="190500" h="38100"/>
              </a:sp3d>
            </p:spPr>
            <p:txBody>
              <a:bodyPr wrap="none" anchor="ctr"/>
              <a:lstStyle/>
              <a:p>
                <a:endParaRPr lang="en-US"/>
              </a:p>
            </p:txBody>
          </p:sp>
          <p:grpSp>
            <p:nvGrpSpPr>
              <p:cNvPr id="6" name="Group 157"/>
              <p:cNvGrpSpPr>
                <a:grpSpLocks/>
              </p:cNvGrpSpPr>
              <p:nvPr/>
            </p:nvGrpSpPr>
            <p:grpSpPr bwMode="auto">
              <a:xfrm>
                <a:off x="95" y="1613"/>
                <a:ext cx="1421" cy="2742"/>
                <a:chOff x="2998" y="1749"/>
                <a:chExt cx="1421" cy="2742"/>
              </a:xfrm>
            </p:grpSpPr>
            <p:sp>
              <p:nvSpPr>
                <p:cNvPr id="38" name="AutoShape 158"/>
                <p:cNvSpPr>
                  <a:spLocks noChangeArrowheads="1"/>
                </p:cNvSpPr>
                <p:nvPr/>
              </p:nvSpPr>
              <p:spPr bwMode="auto">
                <a:xfrm>
                  <a:off x="2998" y="1749"/>
                  <a:ext cx="1421" cy="2742"/>
                </a:xfrm>
                <a:prstGeom prst="roundRect">
                  <a:avLst>
                    <a:gd name="adj" fmla="val 16667"/>
                  </a:avLst>
                </a:prstGeom>
                <a:solidFill>
                  <a:schemeClr val="bg1"/>
                </a:solidFill>
                <a:ln w="9525" algn="ctr">
                  <a:noFill/>
                  <a:round/>
                  <a:headEnd/>
                  <a:tailEnd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p3d>
                  <a:bevelT w="190500" h="38100"/>
                </a:sp3d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9" name="AutoShape 159"/>
                <p:cNvSpPr>
                  <a:spLocks noChangeArrowheads="1"/>
                </p:cNvSpPr>
                <p:nvPr/>
              </p:nvSpPr>
              <p:spPr bwMode="auto">
                <a:xfrm>
                  <a:off x="3137" y="1834"/>
                  <a:ext cx="1249" cy="2571"/>
                </a:xfrm>
                <a:prstGeom prst="roundRect">
                  <a:avLst>
                    <a:gd name="adj" fmla="val 16667"/>
                  </a:avLst>
                </a:prstGeom>
                <a:solidFill>
                  <a:schemeClr val="accent6">
                    <a:lumMod val="75000"/>
                  </a:schemeClr>
                </a:solidFill>
                <a:ln w="9525" algn="ctr">
                  <a:noFill/>
                  <a:round/>
                  <a:headEnd/>
                  <a:tailEnd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p3d>
                  <a:bevelT w="190500" h="38100"/>
                </a:sp3d>
              </p:spPr>
              <p:txBody>
                <a:bodyPr wrap="none" anchor="ctr"/>
                <a:lstStyle/>
                <a:p>
                  <a:endParaRPr lang="en-US" dirty="0"/>
                </a:p>
              </p:txBody>
            </p:sp>
          </p:grpSp>
        </p:grpSp>
        <p:grpSp>
          <p:nvGrpSpPr>
            <p:cNvPr id="9" name="Group 165"/>
            <p:cNvGrpSpPr>
              <a:grpSpLocks/>
            </p:cNvGrpSpPr>
            <p:nvPr/>
          </p:nvGrpSpPr>
          <p:grpSpPr bwMode="auto">
            <a:xfrm rot="5400000" flipH="1">
              <a:off x="775" y="1052"/>
              <a:ext cx="1180" cy="2949"/>
              <a:chOff x="158" y="1071"/>
              <a:chExt cx="1180" cy="2949"/>
            </a:xfrm>
          </p:grpSpPr>
          <p:grpSp>
            <p:nvGrpSpPr>
              <p:cNvPr id="11" name="Group 166"/>
              <p:cNvGrpSpPr>
                <a:grpSpLocks/>
              </p:cNvGrpSpPr>
              <p:nvPr/>
            </p:nvGrpSpPr>
            <p:grpSpPr bwMode="auto">
              <a:xfrm>
                <a:off x="158" y="1661"/>
                <a:ext cx="1180" cy="2359"/>
                <a:chOff x="3061" y="1797"/>
                <a:chExt cx="1180" cy="2359"/>
              </a:xfrm>
            </p:grpSpPr>
            <p:sp>
              <p:nvSpPr>
                <p:cNvPr id="31" name="AutoShape 167"/>
                <p:cNvSpPr>
                  <a:spLocks noChangeArrowheads="1"/>
                </p:cNvSpPr>
                <p:nvPr/>
              </p:nvSpPr>
              <p:spPr bwMode="auto">
                <a:xfrm>
                  <a:off x="3061" y="1797"/>
                  <a:ext cx="1180" cy="2268"/>
                </a:xfrm>
                <a:prstGeom prst="roundRect">
                  <a:avLst>
                    <a:gd name="adj" fmla="val 16667"/>
                  </a:avLst>
                </a:prstGeom>
                <a:noFill/>
                <a:ln w="9525" algn="ctr">
                  <a:noFill/>
                  <a:round/>
                  <a:headEnd/>
                  <a:tailEnd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p3d>
                  <a:bevelT w="190500" h="38100"/>
                </a:sp3d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2" name="AutoShape 168"/>
                <p:cNvSpPr>
                  <a:spLocks noChangeArrowheads="1"/>
                </p:cNvSpPr>
                <p:nvPr/>
              </p:nvSpPr>
              <p:spPr bwMode="auto">
                <a:xfrm>
                  <a:off x="3152" y="1842"/>
                  <a:ext cx="998" cy="1951"/>
                </a:xfrm>
                <a:prstGeom prst="roundRect">
                  <a:avLst>
                    <a:gd name="adj" fmla="val 16667"/>
                  </a:avLst>
                </a:prstGeom>
                <a:noFill/>
                <a:ln w="9525" algn="ctr">
                  <a:noFill/>
                  <a:round/>
                  <a:headEnd/>
                  <a:tailEnd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p3d>
                  <a:bevelT w="190500" h="38100"/>
                </a:sp3d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3" name="AutoShape 169"/>
                <p:cNvSpPr>
                  <a:spLocks noChangeArrowheads="1"/>
                </p:cNvSpPr>
                <p:nvPr/>
              </p:nvSpPr>
              <p:spPr bwMode="auto">
                <a:xfrm>
                  <a:off x="3333" y="3884"/>
                  <a:ext cx="182" cy="272"/>
                </a:xfrm>
                <a:prstGeom prst="roundRect">
                  <a:avLst>
                    <a:gd name="adj" fmla="val 16667"/>
                  </a:avLst>
                </a:prstGeom>
                <a:noFill/>
                <a:ln w="9525" algn="ctr">
                  <a:noFill/>
                  <a:round/>
                  <a:headEnd/>
                  <a:tailEnd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p3d>
                  <a:bevelT w="190500" h="38100"/>
                </a:sp3d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4" name="AutoShape 170"/>
                <p:cNvSpPr>
                  <a:spLocks noChangeArrowheads="1"/>
                </p:cNvSpPr>
                <p:nvPr/>
              </p:nvSpPr>
              <p:spPr bwMode="auto">
                <a:xfrm>
                  <a:off x="3560" y="3884"/>
                  <a:ext cx="182" cy="272"/>
                </a:xfrm>
                <a:prstGeom prst="roundRect">
                  <a:avLst>
                    <a:gd name="adj" fmla="val 16667"/>
                  </a:avLst>
                </a:prstGeom>
                <a:noFill/>
                <a:ln w="9525" algn="ctr">
                  <a:noFill/>
                  <a:round/>
                  <a:headEnd/>
                  <a:tailEnd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p3d>
                  <a:bevelT w="190500" h="38100"/>
                </a:sp3d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5" name="AutoShape 171"/>
                <p:cNvSpPr>
                  <a:spLocks noChangeArrowheads="1"/>
                </p:cNvSpPr>
                <p:nvPr/>
              </p:nvSpPr>
              <p:spPr bwMode="auto">
                <a:xfrm>
                  <a:off x="3787" y="3884"/>
                  <a:ext cx="182" cy="272"/>
                </a:xfrm>
                <a:prstGeom prst="roundRect">
                  <a:avLst>
                    <a:gd name="adj" fmla="val 16667"/>
                  </a:avLst>
                </a:prstGeom>
                <a:noFill/>
                <a:ln w="9525" algn="ctr">
                  <a:noFill/>
                  <a:round/>
                  <a:headEnd/>
                  <a:tailEnd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p3d>
                  <a:bevelT w="190500" h="38100"/>
                </a:sp3d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sp>
            <p:nvSpPr>
              <p:cNvPr id="29" name="AutoShape 172"/>
              <p:cNvSpPr>
                <a:spLocks noChangeArrowheads="1"/>
              </p:cNvSpPr>
              <p:nvPr/>
            </p:nvSpPr>
            <p:spPr bwMode="auto">
              <a:xfrm>
                <a:off x="476" y="1071"/>
                <a:ext cx="182" cy="816"/>
              </a:xfrm>
              <a:prstGeom prst="roundRect">
                <a:avLst>
                  <a:gd name="adj" fmla="val 16667"/>
                </a:avLst>
              </a:prstGeom>
              <a:noFill/>
              <a:ln w="9525" algn="ctr">
                <a:noFill/>
                <a:round/>
                <a:headEnd/>
                <a:tailEnd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p3d>
                <a:bevelT w="190500" h="38100"/>
              </a:sp3d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0" name="AutoShape 173"/>
              <p:cNvSpPr>
                <a:spLocks noChangeArrowheads="1"/>
              </p:cNvSpPr>
              <p:nvPr/>
            </p:nvSpPr>
            <p:spPr bwMode="auto">
              <a:xfrm>
                <a:off x="839" y="1071"/>
                <a:ext cx="182" cy="816"/>
              </a:xfrm>
              <a:prstGeom prst="roundRect">
                <a:avLst>
                  <a:gd name="adj" fmla="val 16667"/>
                </a:avLst>
              </a:prstGeom>
              <a:noFill/>
              <a:ln w="9525" algn="ctr">
                <a:noFill/>
                <a:round/>
                <a:headEnd/>
                <a:tailEnd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p3d>
                <a:bevelT w="190500" h="38100"/>
              </a:sp3d>
            </p:spPr>
            <p:txBody>
              <a:bodyPr wrap="none" anchor="ctr"/>
              <a:lstStyle/>
              <a:p>
                <a:endParaRPr lang="en-US"/>
              </a:p>
            </p:txBody>
          </p:sp>
        </p:grpSp>
      </p:grpSp>
      <p:sp>
        <p:nvSpPr>
          <p:cNvPr id="5" name="Oval 4"/>
          <p:cNvSpPr/>
          <p:nvPr/>
        </p:nvSpPr>
        <p:spPr>
          <a:xfrm>
            <a:off x="-76200" y="152400"/>
            <a:ext cx="1600200" cy="160020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Oval 39"/>
          <p:cNvSpPr/>
          <p:nvPr/>
        </p:nvSpPr>
        <p:spPr>
          <a:xfrm>
            <a:off x="228600" y="381000"/>
            <a:ext cx="1219200" cy="1219200"/>
          </a:xfrm>
          <a:prstGeom prst="ellipse">
            <a:avLst/>
          </a:prstGeom>
          <a:solidFill>
            <a:srgbClr val="00FF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ounded Rectangle 9"/>
          <p:cNvSpPr/>
          <p:nvPr/>
        </p:nvSpPr>
        <p:spPr>
          <a:xfrm>
            <a:off x="1676400" y="840769"/>
            <a:ext cx="4503136" cy="1373792"/>
          </a:xfrm>
          <a:prstGeom prst="round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b="1" dirty="0">
                <a:solidFill>
                  <a:srgbClr val="FF0000"/>
                </a:solidFill>
                <a:latin typeface="Cooper Std Black" pitchFamily="18" charset="0"/>
              </a:rPr>
              <a:t>KEUNGGULAN METODE </a:t>
            </a:r>
            <a:r>
              <a:rPr lang="en-US" sz="2400" b="1" i="1" dirty="0">
                <a:solidFill>
                  <a:srgbClr val="FF0000"/>
                </a:solidFill>
                <a:latin typeface="Cooper Std Black" pitchFamily="18" charset="0"/>
              </a:rPr>
              <a:t>ROLE PLAYING</a:t>
            </a:r>
          </a:p>
          <a:p>
            <a:endParaRPr lang="en-US" sz="2400" b="1" dirty="0">
              <a:solidFill>
                <a:srgbClr val="FFFF00"/>
              </a:solidFill>
            </a:endParaRPr>
          </a:p>
        </p:txBody>
      </p:sp>
      <p:sp>
        <p:nvSpPr>
          <p:cNvPr id="43" name="Oval 42"/>
          <p:cNvSpPr/>
          <p:nvPr/>
        </p:nvSpPr>
        <p:spPr>
          <a:xfrm>
            <a:off x="-76200" y="2667000"/>
            <a:ext cx="1600200" cy="1600200"/>
          </a:xfrm>
          <a:prstGeom prst="ellipse">
            <a:avLst/>
          </a:prstGeom>
          <a:solidFill>
            <a:srgbClr val="00FF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/>
          </a:p>
        </p:txBody>
      </p:sp>
      <p:sp>
        <p:nvSpPr>
          <p:cNvPr id="44" name="Oval 43"/>
          <p:cNvSpPr/>
          <p:nvPr/>
        </p:nvSpPr>
        <p:spPr>
          <a:xfrm>
            <a:off x="228600" y="2895600"/>
            <a:ext cx="1219200" cy="1219200"/>
          </a:xfrm>
          <a:prstGeom prst="ellipse">
            <a:avLst/>
          </a:prstGeom>
          <a:solidFill>
            <a:srgbClr val="00FF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4" name="Group 155"/>
          <p:cNvGrpSpPr>
            <a:grpSpLocks/>
          </p:cNvGrpSpPr>
          <p:nvPr/>
        </p:nvGrpSpPr>
        <p:grpSpPr bwMode="auto">
          <a:xfrm rot="5400000">
            <a:off x="1852714" y="2321268"/>
            <a:ext cx="10506934" cy="4349067"/>
            <a:chOff x="-108" y="1661"/>
            <a:chExt cx="5912" cy="1524"/>
          </a:xfrm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</p:grpSpPr>
        <p:grpSp>
          <p:nvGrpSpPr>
            <p:cNvPr id="15" name="Group 156"/>
            <p:cNvGrpSpPr>
              <a:grpSpLocks/>
            </p:cNvGrpSpPr>
            <p:nvPr/>
          </p:nvGrpSpPr>
          <p:grpSpPr bwMode="auto">
            <a:xfrm rot="-5400000">
              <a:off x="3135" y="515"/>
              <a:ext cx="1524" cy="3815"/>
              <a:chOff x="99" y="236"/>
              <a:chExt cx="1524" cy="3815"/>
            </a:xfrm>
          </p:grpSpPr>
          <p:sp>
            <p:nvSpPr>
              <p:cNvPr id="56" name="AutoShape 164"/>
              <p:cNvSpPr>
                <a:spLocks noChangeArrowheads="1"/>
              </p:cNvSpPr>
              <p:nvPr/>
            </p:nvSpPr>
            <p:spPr bwMode="auto">
              <a:xfrm>
                <a:off x="1027" y="236"/>
                <a:ext cx="182" cy="1415"/>
              </a:xfrm>
              <a:prstGeom prst="roundRect">
                <a:avLst>
                  <a:gd name="adj" fmla="val 16667"/>
                </a:avLst>
              </a:prstGeom>
              <a:solidFill>
                <a:srgbClr val="FFFF00"/>
              </a:solidFill>
              <a:ln w="9525" algn="ctr">
                <a:noFill/>
                <a:round/>
                <a:headEnd/>
                <a:tailEnd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p3d>
                <a:bevelT w="190500" h="38100"/>
              </a:sp3d>
            </p:spPr>
            <p:txBody>
              <a:bodyPr wrap="none" anchor="ctr"/>
              <a:lstStyle/>
              <a:p>
                <a:endParaRPr lang="en-US"/>
              </a:p>
            </p:txBody>
          </p:sp>
          <p:grpSp>
            <p:nvGrpSpPr>
              <p:cNvPr id="17" name="Group 157"/>
              <p:cNvGrpSpPr>
                <a:grpSpLocks/>
              </p:cNvGrpSpPr>
              <p:nvPr/>
            </p:nvGrpSpPr>
            <p:grpSpPr bwMode="auto">
              <a:xfrm>
                <a:off x="99" y="1309"/>
                <a:ext cx="1524" cy="2742"/>
                <a:chOff x="3002" y="1445"/>
                <a:chExt cx="1524" cy="2742"/>
              </a:xfrm>
            </p:grpSpPr>
            <p:sp>
              <p:nvSpPr>
                <p:cNvPr id="58" name="AutoShape 158"/>
                <p:cNvSpPr>
                  <a:spLocks noChangeArrowheads="1"/>
                </p:cNvSpPr>
                <p:nvPr/>
              </p:nvSpPr>
              <p:spPr bwMode="auto">
                <a:xfrm>
                  <a:off x="3002" y="1445"/>
                  <a:ext cx="1524" cy="2742"/>
                </a:xfrm>
                <a:prstGeom prst="roundRect">
                  <a:avLst>
                    <a:gd name="adj" fmla="val 16667"/>
                  </a:avLst>
                </a:prstGeom>
                <a:solidFill>
                  <a:schemeClr val="bg1"/>
                </a:solidFill>
                <a:ln w="9525" algn="ctr">
                  <a:noFill/>
                  <a:round/>
                  <a:headEnd/>
                  <a:tailEnd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p3d>
                  <a:bevelT w="190500" h="38100"/>
                </a:sp3d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9" name="AutoShape 159"/>
                <p:cNvSpPr>
                  <a:spLocks noChangeArrowheads="1"/>
                </p:cNvSpPr>
                <p:nvPr/>
              </p:nvSpPr>
              <p:spPr bwMode="auto">
                <a:xfrm>
                  <a:off x="3068" y="1531"/>
                  <a:ext cx="1376" cy="2571"/>
                </a:xfrm>
                <a:prstGeom prst="roundRect">
                  <a:avLst>
                    <a:gd name="adj" fmla="val 16667"/>
                  </a:avLst>
                </a:prstGeom>
                <a:solidFill>
                  <a:schemeClr val="accent6">
                    <a:lumMod val="75000"/>
                  </a:schemeClr>
                </a:solidFill>
                <a:ln w="9525" algn="ctr">
                  <a:noFill/>
                  <a:round/>
                  <a:headEnd/>
                  <a:tailEnd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p3d>
                  <a:bevelT w="190500" h="38100"/>
                </a:sp3d>
              </p:spPr>
              <p:txBody>
                <a:bodyPr wrap="none" anchor="ctr"/>
                <a:lstStyle/>
                <a:p>
                  <a:endParaRPr lang="en-US" dirty="0"/>
                </a:p>
              </p:txBody>
            </p:sp>
          </p:grpSp>
        </p:grpSp>
        <p:grpSp>
          <p:nvGrpSpPr>
            <p:cNvPr id="19" name="Group 165"/>
            <p:cNvGrpSpPr>
              <a:grpSpLocks/>
            </p:cNvGrpSpPr>
            <p:nvPr/>
          </p:nvGrpSpPr>
          <p:grpSpPr bwMode="auto">
            <a:xfrm rot="5400000" flipH="1">
              <a:off x="777" y="1054"/>
              <a:ext cx="1180" cy="2949"/>
              <a:chOff x="158" y="1071"/>
              <a:chExt cx="1180" cy="2949"/>
            </a:xfrm>
          </p:grpSpPr>
          <p:grpSp>
            <p:nvGrpSpPr>
              <p:cNvPr id="20" name="Group 166"/>
              <p:cNvGrpSpPr>
                <a:grpSpLocks/>
              </p:cNvGrpSpPr>
              <p:nvPr/>
            </p:nvGrpSpPr>
            <p:grpSpPr bwMode="auto">
              <a:xfrm>
                <a:off x="158" y="1661"/>
                <a:ext cx="1180" cy="2359"/>
                <a:chOff x="3061" y="1797"/>
                <a:chExt cx="1180" cy="2359"/>
              </a:xfrm>
            </p:grpSpPr>
            <p:sp>
              <p:nvSpPr>
                <p:cNvPr id="51" name="AutoShape 167"/>
                <p:cNvSpPr>
                  <a:spLocks noChangeArrowheads="1"/>
                </p:cNvSpPr>
                <p:nvPr/>
              </p:nvSpPr>
              <p:spPr bwMode="auto">
                <a:xfrm>
                  <a:off x="3061" y="1797"/>
                  <a:ext cx="1180" cy="2268"/>
                </a:xfrm>
                <a:prstGeom prst="roundRect">
                  <a:avLst>
                    <a:gd name="adj" fmla="val 16667"/>
                  </a:avLst>
                </a:prstGeom>
                <a:noFill/>
                <a:ln w="9525" algn="ctr">
                  <a:noFill/>
                  <a:round/>
                  <a:headEnd/>
                  <a:tailEnd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p3d>
                  <a:bevelT w="190500" h="38100"/>
                </a:sp3d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2" name="AutoShape 168"/>
                <p:cNvSpPr>
                  <a:spLocks noChangeArrowheads="1"/>
                </p:cNvSpPr>
                <p:nvPr/>
              </p:nvSpPr>
              <p:spPr bwMode="auto">
                <a:xfrm>
                  <a:off x="3152" y="1842"/>
                  <a:ext cx="998" cy="1951"/>
                </a:xfrm>
                <a:prstGeom prst="roundRect">
                  <a:avLst>
                    <a:gd name="adj" fmla="val 16667"/>
                  </a:avLst>
                </a:prstGeom>
                <a:noFill/>
                <a:ln w="9525" algn="ctr">
                  <a:noFill/>
                  <a:round/>
                  <a:headEnd/>
                  <a:tailEnd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p3d>
                  <a:bevelT w="190500" h="38100"/>
                </a:sp3d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3" name="AutoShape 169"/>
                <p:cNvSpPr>
                  <a:spLocks noChangeArrowheads="1"/>
                </p:cNvSpPr>
                <p:nvPr/>
              </p:nvSpPr>
              <p:spPr bwMode="auto">
                <a:xfrm>
                  <a:off x="3333" y="3884"/>
                  <a:ext cx="182" cy="272"/>
                </a:xfrm>
                <a:prstGeom prst="roundRect">
                  <a:avLst>
                    <a:gd name="adj" fmla="val 16667"/>
                  </a:avLst>
                </a:prstGeom>
                <a:noFill/>
                <a:ln w="9525" algn="ctr">
                  <a:noFill/>
                  <a:round/>
                  <a:headEnd/>
                  <a:tailEnd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p3d>
                  <a:bevelT w="190500" h="38100"/>
                </a:sp3d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4" name="AutoShape 170"/>
                <p:cNvSpPr>
                  <a:spLocks noChangeArrowheads="1"/>
                </p:cNvSpPr>
                <p:nvPr/>
              </p:nvSpPr>
              <p:spPr bwMode="auto">
                <a:xfrm>
                  <a:off x="3560" y="3884"/>
                  <a:ext cx="182" cy="272"/>
                </a:xfrm>
                <a:prstGeom prst="roundRect">
                  <a:avLst>
                    <a:gd name="adj" fmla="val 16667"/>
                  </a:avLst>
                </a:prstGeom>
                <a:noFill/>
                <a:ln w="9525" algn="ctr">
                  <a:noFill/>
                  <a:round/>
                  <a:headEnd/>
                  <a:tailEnd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p3d>
                  <a:bevelT w="190500" h="38100"/>
                </a:sp3d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5" name="AutoShape 171"/>
                <p:cNvSpPr>
                  <a:spLocks noChangeArrowheads="1"/>
                </p:cNvSpPr>
                <p:nvPr/>
              </p:nvSpPr>
              <p:spPr bwMode="auto">
                <a:xfrm>
                  <a:off x="3787" y="3884"/>
                  <a:ext cx="182" cy="272"/>
                </a:xfrm>
                <a:prstGeom prst="roundRect">
                  <a:avLst>
                    <a:gd name="adj" fmla="val 16667"/>
                  </a:avLst>
                </a:prstGeom>
                <a:noFill/>
                <a:ln w="9525" algn="ctr">
                  <a:noFill/>
                  <a:round/>
                  <a:headEnd/>
                  <a:tailEnd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p3d>
                  <a:bevelT w="190500" h="38100"/>
                </a:sp3d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sp>
            <p:nvSpPr>
              <p:cNvPr id="49" name="AutoShape 172"/>
              <p:cNvSpPr>
                <a:spLocks noChangeArrowheads="1"/>
              </p:cNvSpPr>
              <p:nvPr/>
            </p:nvSpPr>
            <p:spPr bwMode="auto">
              <a:xfrm>
                <a:off x="476" y="1071"/>
                <a:ext cx="182" cy="816"/>
              </a:xfrm>
              <a:prstGeom prst="roundRect">
                <a:avLst>
                  <a:gd name="adj" fmla="val 16667"/>
                </a:avLst>
              </a:prstGeom>
              <a:noFill/>
              <a:ln w="9525" algn="ctr">
                <a:noFill/>
                <a:round/>
                <a:headEnd/>
                <a:tailEnd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p3d>
                <a:bevelT w="190500" h="38100"/>
              </a:sp3d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0" name="AutoShape 173"/>
              <p:cNvSpPr>
                <a:spLocks noChangeArrowheads="1"/>
              </p:cNvSpPr>
              <p:nvPr/>
            </p:nvSpPr>
            <p:spPr bwMode="auto">
              <a:xfrm>
                <a:off x="839" y="1071"/>
                <a:ext cx="182" cy="816"/>
              </a:xfrm>
              <a:prstGeom prst="roundRect">
                <a:avLst>
                  <a:gd name="adj" fmla="val 16667"/>
                </a:avLst>
              </a:prstGeom>
              <a:noFill/>
              <a:ln w="9525" algn="ctr">
                <a:noFill/>
                <a:round/>
                <a:headEnd/>
                <a:tailEnd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p3d>
                <a:bevelT w="190500" h="38100"/>
              </a:sp3d>
            </p:spPr>
            <p:txBody>
              <a:bodyPr wrap="none" anchor="ctr"/>
              <a:lstStyle/>
              <a:p>
                <a:endParaRPr lang="en-US"/>
              </a:p>
            </p:txBody>
          </p:sp>
        </p:grpSp>
      </p:grpSp>
      <p:sp>
        <p:nvSpPr>
          <p:cNvPr id="16" name="Rounded Rectangle 15"/>
          <p:cNvSpPr/>
          <p:nvPr/>
        </p:nvSpPr>
        <p:spPr>
          <a:xfrm>
            <a:off x="2171354" y="2367402"/>
            <a:ext cx="4572535" cy="4185797"/>
          </a:xfrm>
          <a:prstGeom prst="round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>
              <a:buAutoNum type="arabicPeriod"/>
            </a:pPr>
            <a:r>
              <a:rPr lang="en-US" dirty="0" err="1">
                <a:solidFill>
                  <a:schemeClr val="bg1"/>
                </a:solidFill>
              </a:rPr>
              <a:t>Melatih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siswa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untuk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memahami</a:t>
            </a:r>
            <a:r>
              <a:rPr lang="en-US" dirty="0">
                <a:solidFill>
                  <a:schemeClr val="bg1"/>
                </a:solidFill>
              </a:rPr>
              <a:t> dan </a:t>
            </a:r>
            <a:r>
              <a:rPr lang="en-US" dirty="0" err="1">
                <a:solidFill>
                  <a:schemeClr val="bg1"/>
                </a:solidFill>
              </a:rPr>
              <a:t>mengingat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isi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materi</a:t>
            </a:r>
            <a:endParaRPr lang="en-US" dirty="0">
              <a:solidFill>
                <a:schemeClr val="bg1"/>
              </a:solidFill>
            </a:endParaRPr>
          </a:p>
          <a:p>
            <a:pPr marL="342900" indent="-342900">
              <a:buAutoNum type="arabicPeriod"/>
            </a:pPr>
            <a:r>
              <a:rPr lang="en-US" dirty="0" err="1">
                <a:solidFill>
                  <a:schemeClr val="bg1"/>
                </a:solidFill>
              </a:rPr>
              <a:t>Siswa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menjadi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terlatih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untuk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berinisiatif</a:t>
            </a:r>
            <a:r>
              <a:rPr lang="en-US" dirty="0">
                <a:solidFill>
                  <a:schemeClr val="bg1"/>
                </a:solidFill>
              </a:rPr>
              <a:t> dan </a:t>
            </a:r>
            <a:r>
              <a:rPr lang="en-US" dirty="0" err="1">
                <a:solidFill>
                  <a:schemeClr val="bg1"/>
                </a:solidFill>
              </a:rPr>
              <a:t>berkreatif</a:t>
            </a:r>
            <a:r>
              <a:rPr lang="en-US" dirty="0">
                <a:solidFill>
                  <a:schemeClr val="bg1"/>
                </a:solidFill>
              </a:rPr>
              <a:t>.</a:t>
            </a:r>
          </a:p>
          <a:p>
            <a:pPr marL="342900" indent="-342900">
              <a:buAutoNum type="arabicPeriod"/>
            </a:pPr>
            <a:r>
              <a:rPr lang="en-US" dirty="0" err="1">
                <a:solidFill>
                  <a:schemeClr val="bg1"/>
                </a:solidFill>
              </a:rPr>
              <a:t>Menyalurkan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bakat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siswa</a:t>
            </a:r>
            <a:endParaRPr lang="en-US" dirty="0">
              <a:solidFill>
                <a:schemeClr val="bg1"/>
              </a:solidFill>
            </a:endParaRPr>
          </a:p>
          <a:p>
            <a:pPr marL="342900" indent="-342900">
              <a:buAutoNum type="arabicPeriod"/>
            </a:pPr>
            <a:r>
              <a:rPr lang="en-US" dirty="0" err="1">
                <a:solidFill>
                  <a:schemeClr val="bg1"/>
                </a:solidFill>
              </a:rPr>
              <a:t>Melatih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kerja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sama</a:t>
            </a:r>
            <a:endParaRPr lang="en-US" dirty="0">
              <a:solidFill>
                <a:schemeClr val="bg1"/>
              </a:solidFill>
            </a:endParaRPr>
          </a:p>
          <a:p>
            <a:pPr marL="342900" indent="-342900">
              <a:buAutoNum type="arabicPeriod"/>
            </a:pPr>
            <a:r>
              <a:rPr lang="en-US" dirty="0" err="1">
                <a:solidFill>
                  <a:schemeClr val="bg1"/>
                </a:solidFill>
              </a:rPr>
              <a:t>membiasakan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untuk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menerima</a:t>
            </a:r>
            <a:r>
              <a:rPr lang="en-US" dirty="0">
                <a:solidFill>
                  <a:schemeClr val="bg1"/>
                </a:solidFill>
              </a:rPr>
              <a:t> dan </a:t>
            </a:r>
            <a:r>
              <a:rPr lang="en-US" dirty="0" err="1">
                <a:solidFill>
                  <a:schemeClr val="bg1"/>
                </a:solidFill>
              </a:rPr>
              <a:t>berbagi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tanggung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jawab</a:t>
            </a:r>
            <a:endParaRPr lang="en-US" dirty="0">
              <a:solidFill>
                <a:schemeClr val="bg1"/>
              </a:solidFill>
            </a:endParaRPr>
          </a:p>
          <a:p>
            <a:pPr marL="342900" indent="-342900">
              <a:buAutoNum type="arabicPeriod"/>
            </a:pPr>
            <a:r>
              <a:rPr lang="en-US" dirty="0" err="1">
                <a:solidFill>
                  <a:schemeClr val="bg1"/>
                </a:solidFill>
              </a:rPr>
              <a:t>Melatih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keterampilan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berbicara</a:t>
            </a:r>
            <a:endParaRPr lang="en-US" dirty="0">
              <a:solidFill>
                <a:schemeClr val="bg1"/>
              </a:solidFill>
            </a:endParaRPr>
          </a:p>
          <a:p>
            <a:endParaRPr lang="en-US" dirty="0">
              <a:solidFill>
                <a:schemeClr val="bg1"/>
              </a:solidFill>
            </a:endParaRPr>
          </a:p>
          <a:p>
            <a:endParaRPr lang="en-ID" sz="2400" dirty="0">
              <a:solidFill>
                <a:schemeClr val="bg1"/>
              </a:solidFill>
              <a:latin typeface="Rockwell Condensed" panose="02060603050405020104" pitchFamily="18" charset="0"/>
            </a:endParaRPr>
          </a:p>
        </p:txBody>
      </p:sp>
      <p:sp>
        <p:nvSpPr>
          <p:cNvPr id="61" name="Pentagon 60"/>
          <p:cNvSpPr/>
          <p:nvPr/>
        </p:nvSpPr>
        <p:spPr>
          <a:xfrm rot="10800000">
            <a:off x="6172200" y="4114800"/>
            <a:ext cx="2209800" cy="381000"/>
          </a:xfrm>
          <a:prstGeom prst="homePlate">
            <a:avLst/>
          </a:prstGeom>
          <a:solidFill>
            <a:srgbClr val="FFFF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Rounded Rectangle 59">
            <a:hlinkClick r:id="rId4" action="ppaction://hlinkpres?slideindex=17&amp;slidetitle=Slide 17"/>
          </p:cNvPr>
          <p:cNvSpPr/>
          <p:nvPr/>
        </p:nvSpPr>
        <p:spPr>
          <a:xfrm>
            <a:off x="0" y="6172200"/>
            <a:ext cx="1447800" cy="533400"/>
          </a:xfrm>
          <a:prstGeom prst="roundRect">
            <a:avLst/>
          </a:prstGeom>
          <a:solidFill>
            <a:srgbClr val="00FF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2000" b="1" dirty="0">
                <a:solidFill>
                  <a:srgbClr val="FF0000"/>
                </a:solidFill>
              </a:rPr>
              <a:t>Kembali</a:t>
            </a:r>
            <a:endParaRPr lang="en-US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85" decel="100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385" decel="100000"/>
                                        <p:tgtEl>
                                          <p:spTgt spid="5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385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385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4" presetID="22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5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385" decel="100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" dur="385" decel="100000"/>
                                        <p:tgtEl>
                                          <p:spTgt spid="43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23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24" dur="385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25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26" dur="385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27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28" presetID="22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9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30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31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32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000"/>
                            </p:stCondLst>
                            <p:childTnLst>
                              <p:par>
                                <p:cTn id="3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7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500"/>
                            </p:stCondLst>
                            <p:childTnLst>
                              <p:par>
                                <p:cTn id="44" presetID="2" presetClass="entr" presetSubtype="4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Robotz Restore U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2000"/>
                            </p:stCondLst>
                            <p:childTnLst>
                              <p:par>
                                <p:cTn id="49" presetID="8" presetClass="emp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-5400000">
                                      <p:cBhvr>
                                        <p:cTn id="5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s_Ques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2500"/>
                            </p:stCondLst>
                            <p:childTnLst>
                              <p:par>
                                <p:cTn id="52" presetID="5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385" decel="100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5" dur="385" decel="100000"/>
                                        <p:tgtEl>
                                          <p:spTgt spid="44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56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57" dur="385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58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59" dur="385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60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61" presetID="5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385" decel="100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4" dur="385" decel="100000"/>
                                        <p:tgtEl>
                                          <p:spTgt spid="40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65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66" dur="385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67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68" dur="385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69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3500"/>
                            </p:stCondLst>
                            <p:childTnLst>
                              <p:par>
                                <p:cTn id="71" presetID="4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500" tmFilter="0,0; .5, 1; 1, 1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5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385" decel="100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1" dur="385" decel="100000"/>
                                        <p:tgtEl>
                                          <p:spTgt spid="12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82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83" dur="385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84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85" dur="385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86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5300"/>
                            </p:stCondLst>
                            <p:childTnLst>
                              <p:par>
                                <p:cTn id="88" presetID="5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385" decel="100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1" dur="385" decel="100000"/>
                                        <p:tgtEl>
                                          <p:spTgt spid="18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2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93" dur="385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94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95" dur="385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96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6300"/>
                            </p:stCondLst>
                            <p:childTnLst>
                              <p:par>
                                <p:cTn id="9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6800"/>
                            </p:stCondLst>
                            <p:childTnLst>
                              <p:par>
                                <p:cTn id="104" presetID="2" presetClass="entr" presetSubtype="4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Robotz Restore U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7300"/>
                            </p:stCondLst>
                            <p:childTnLst>
                              <p:par>
                                <p:cTn id="109" presetID="8" presetClass="emp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5400000">
                                      <p:cBhvr>
                                        <p:cTn id="11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s_Ques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1" fill="hold">
                            <p:stCondLst>
                              <p:cond delay="7800"/>
                            </p:stCondLst>
                            <p:childTnLst>
                              <p:par>
                                <p:cTn id="112" presetID="34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114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115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116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17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8" fill="hold">
                            <p:stCondLst>
                              <p:cond delay="8800"/>
                            </p:stCondLst>
                            <p:childTnLst>
                              <p:par>
                                <p:cTn id="119" presetID="34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121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122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123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24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>
                            <p:stCondLst>
                              <p:cond delay="9800"/>
                            </p:stCondLst>
                            <p:childTnLst>
                              <p:par>
                                <p:cTn id="126" presetID="34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128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129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130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31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2" fill="hold">
                            <p:stCondLst>
                              <p:cond delay="10800"/>
                            </p:stCondLst>
                            <p:childTnLst>
                              <p:par>
                                <p:cTn id="133" presetID="34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135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136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137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38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9" fill="hold">
                            <p:stCondLst>
                              <p:cond delay="11800"/>
                            </p:stCondLst>
                            <p:childTnLst>
                              <p:par>
                                <p:cTn id="140" presetID="34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142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143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144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45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6" fill="hold">
                            <p:stCondLst>
                              <p:cond delay="12800"/>
                            </p:stCondLst>
                            <p:childTnLst>
                              <p:par>
                                <p:cTn id="147" presetID="34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149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150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151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52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53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55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8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7" grpId="0" animBg="1"/>
      <p:bldP spid="13" grpId="0" animBg="1"/>
      <p:bldP spid="12" grpId="0" animBg="1"/>
      <p:bldP spid="18" grpId="0" animBg="1"/>
      <p:bldP spid="5" grpId="0" animBg="1"/>
      <p:bldP spid="5" grpId="1" animBg="1"/>
      <p:bldP spid="40" grpId="0" animBg="1"/>
      <p:bldP spid="43" grpId="0" animBg="1"/>
      <p:bldP spid="43" grpId="1" animBg="1"/>
      <p:bldP spid="44" grpId="0" animBg="1"/>
      <p:bldP spid="61" grpId="0" animBg="1"/>
      <p:bldP spid="60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ounded Rectangle 6"/>
          <p:cNvSpPr/>
          <p:nvPr/>
        </p:nvSpPr>
        <p:spPr>
          <a:xfrm>
            <a:off x="2057399" y="304800"/>
            <a:ext cx="3733799" cy="914400"/>
          </a:xfrm>
          <a:prstGeom prst="roundRect">
            <a:avLst/>
          </a:prstGeom>
          <a:solidFill>
            <a:srgbClr val="00B0F0"/>
          </a:solidFill>
          <a:ln>
            <a:noFill/>
          </a:ln>
          <a:effectLst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Above"/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chemeClr val="bg1"/>
                </a:solidFill>
              </a:rPr>
              <a:t>PENUGASAN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274449" y="2085316"/>
            <a:ext cx="7772400" cy="3401084"/>
          </a:xfrm>
          <a:prstGeom prst="roundRect">
            <a:avLst/>
          </a:prstGeom>
          <a:solidFill>
            <a:schemeClr val="accent2">
              <a:lumMod val="50000"/>
            </a:schemeClr>
          </a:solidFill>
          <a:ln>
            <a:noFill/>
          </a:ln>
          <a:scene3d>
            <a:camera prst="perspectiveAbove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b="1" dirty="0"/>
          </a:p>
          <a:p>
            <a:pPr algn="ctr"/>
            <a:r>
              <a:rPr lang="en-US" sz="2400" b="1" dirty="0"/>
              <a:t>CARILAH JURNAL PENELITIAN YANG MEMBAHAS TENTANG PENGAPLIKASIAN METODE </a:t>
            </a:r>
            <a:r>
              <a:rPr lang="en-US" sz="2400" b="1" i="1" dirty="0"/>
              <a:t>ROLE PLAYING </a:t>
            </a:r>
            <a:r>
              <a:rPr lang="en-US" sz="2400" b="1" dirty="0"/>
              <a:t>PADA MATA PELAJARAN BAHASA INDONESIA TINGKAT SMP/MTs ATAUPUN SMA/MA DAN PRESENTASIKAN PROSES DAN HASILNYA SECARA BERKELOMPOK!  </a:t>
            </a:r>
          </a:p>
          <a:p>
            <a:pPr algn="ctr"/>
            <a:endParaRPr lang="en-US" sz="2400" b="1" dirty="0"/>
          </a:p>
        </p:txBody>
      </p:sp>
      <p:sp>
        <p:nvSpPr>
          <p:cNvPr id="15" name="Rounded Rectangle 14"/>
          <p:cNvSpPr/>
          <p:nvPr/>
        </p:nvSpPr>
        <p:spPr>
          <a:xfrm>
            <a:off x="3901696" y="5687987"/>
            <a:ext cx="4876800" cy="838200"/>
          </a:xfrm>
          <a:prstGeom prst="roundRect">
            <a:avLst/>
          </a:prstGeom>
          <a:solidFill>
            <a:srgbClr val="FFFF00"/>
          </a:solidFill>
          <a:ln>
            <a:noFill/>
          </a:ln>
          <a:scene3d>
            <a:camera prst="perspectiveAbove"/>
            <a:lightRig rig="threePt" dir="t"/>
          </a:scene3d>
          <a:sp3d>
            <a:bevelT prst="relaxedInset"/>
          </a:sp3d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b="1" dirty="0">
                <a:solidFill>
                  <a:schemeClr val="bg1"/>
                </a:solidFill>
              </a:rPr>
              <a:t>TERIM</a:t>
            </a:r>
            <a:r>
              <a:rPr lang="en-US" b="1" dirty="0">
                <a:solidFill>
                  <a:schemeClr val="bg1"/>
                </a:solidFill>
              </a:rPr>
              <a:t>A KASIH</a:t>
            </a:r>
            <a:endParaRPr lang="id-ID" b="1" dirty="0">
              <a:solidFill>
                <a:schemeClr val="bg1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5410200" y="76200"/>
            <a:ext cx="3733800" cy="152400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>
            <a:off x="6019800" y="838200"/>
            <a:ext cx="3733800" cy="152400"/>
          </a:xfrm>
          <a:prstGeom prst="rect">
            <a:avLst/>
          </a:prstGeom>
          <a:solidFill>
            <a:schemeClr val="accent3">
              <a:lumMod val="5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/>
          <p:cNvSpPr/>
          <p:nvPr/>
        </p:nvSpPr>
        <p:spPr>
          <a:xfrm>
            <a:off x="8053190" y="0"/>
            <a:ext cx="152400" cy="281940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/>
          </a:p>
        </p:txBody>
      </p:sp>
      <p:sp>
        <p:nvSpPr>
          <p:cNvPr id="19" name="Rectangle 18"/>
          <p:cNvSpPr/>
          <p:nvPr/>
        </p:nvSpPr>
        <p:spPr>
          <a:xfrm>
            <a:off x="8458200" y="533400"/>
            <a:ext cx="152400" cy="3581400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/>
          <p:cNvSpPr/>
          <p:nvPr/>
        </p:nvSpPr>
        <p:spPr>
          <a:xfrm rot="8291390">
            <a:off x="7688451" y="5187594"/>
            <a:ext cx="2133600" cy="152400"/>
          </a:xfrm>
          <a:prstGeom prst="rect">
            <a:avLst/>
          </a:prstGeom>
          <a:ln/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/>
          <p:cNvSpPr/>
          <p:nvPr/>
        </p:nvSpPr>
        <p:spPr>
          <a:xfrm rot="8291390">
            <a:off x="6865748" y="6394805"/>
            <a:ext cx="2133600" cy="152400"/>
          </a:xfrm>
          <a:prstGeom prst="rect">
            <a:avLst/>
          </a:prstGeom>
          <a:solidFill>
            <a:srgbClr val="00FF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3" name="Group 136"/>
          <p:cNvGrpSpPr>
            <a:grpSpLocks/>
          </p:cNvGrpSpPr>
          <p:nvPr/>
        </p:nvGrpSpPr>
        <p:grpSpPr bwMode="auto">
          <a:xfrm>
            <a:off x="-152400" y="0"/>
            <a:ext cx="2733675" cy="1524000"/>
            <a:chOff x="793" y="1298"/>
            <a:chExt cx="2586" cy="1543"/>
          </a:xfrm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</p:grpSpPr>
        <p:grpSp>
          <p:nvGrpSpPr>
            <p:cNvPr id="24" name="Group 137"/>
            <p:cNvGrpSpPr>
              <a:grpSpLocks/>
            </p:cNvGrpSpPr>
            <p:nvPr/>
          </p:nvGrpSpPr>
          <p:grpSpPr bwMode="auto">
            <a:xfrm>
              <a:off x="2608" y="1298"/>
              <a:ext cx="771" cy="1543"/>
              <a:chOff x="2608" y="1298"/>
              <a:chExt cx="771" cy="1543"/>
            </a:xfrm>
          </p:grpSpPr>
          <p:sp>
            <p:nvSpPr>
              <p:cNvPr id="33" name="AutoShape 138"/>
              <p:cNvSpPr>
                <a:spLocks noChangeArrowheads="1"/>
              </p:cNvSpPr>
              <p:nvPr/>
            </p:nvSpPr>
            <p:spPr bwMode="auto">
              <a:xfrm rot="5400000" flipH="1">
                <a:off x="2982" y="1206"/>
                <a:ext cx="231" cy="544"/>
              </a:xfrm>
              <a:prstGeom prst="rtTriangle">
                <a:avLst/>
              </a:prstGeom>
              <a:solidFill>
                <a:srgbClr val="333333"/>
              </a:solidFill>
              <a:ln w="9525">
                <a:noFill/>
                <a:miter lim="800000"/>
                <a:headEnd/>
                <a:tailEnd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p3d>
                <a:bevelT w="190500" h="38100"/>
              </a:sp3d>
            </p:spPr>
            <p:txBody>
              <a:bodyPr wrap="none" anchor="ctr"/>
              <a:lstStyle/>
              <a:p>
                <a:endParaRPr lang="en-US" sz="3200" b="1"/>
              </a:p>
            </p:txBody>
          </p:sp>
          <p:sp>
            <p:nvSpPr>
              <p:cNvPr id="34" name="AutoShape 139"/>
              <p:cNvSpPr>
                <a:spLocks noChangeArrowheads="1"/>
              </p:cNvSpPr>
              <p:nvPr/>
            </p:nvSpPr>
            <p:spPr bwMode="auto">
              <a:xfrm rot="16200000" flipH="1" flipV="1">
                <a:off x="2991" y="2453"/>
                <a:ext cx="231" cy="544"/>
              </a:xfrm>
              <a:prstGeom prst="rtTriangle">
                <a:avLst/>
              </a:prstGeom>
              <a:solidFill>
                <a:srgbClr val="333333"/>
              </a:solidFill>
              <a:ln w="9525">
                <a:noFill/>
                <a:miter lim="800000"/>
                <a:headEnd/>
                <a:tailEnd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p3d>
                <a:bevelT w="190500" h="38100"/>
              </a:sp3d>
            </p:spPr>
            <p:txBody>
              <a:bodyPr wrap="none" anchor="ctr"/>
              <a:lstStyle/>
              <a:p>
                <a:endParaRPr lang="en-US" sz="3200" b="1"/>
              </a:p>
            </p:txBody>
          </p:sp>
          <p:sp>
            <p:nvSpPr>
              <p:cNvPr id="35" name="AutoShape 140"/>
              <p:cNvSpPr>
                <a:spLocks noChangeArrowheads="1"/>
              </p:cNvSpPr>
              <p:nvPr/>
            </p:nvSpPr>
            <p:spPr bwMode="auto">
              <a:xfrm>
                <a:off x="2653" y="1344"/>
                <a:ext cx="182" cy="1497"/>
              </a:xfrm>
              <a:prstGeom prst="roundRect">
                <a:avLst>
                  <a:gd name="adj" fmla="val 16667"/>
                </a:avLst>
              </a:prstGeom>
              <a:solidFill>
                <a:srgbClr val="FFCC00"/>
              </a:solidFill>
              <a:ln w="9525">
                <a:noFill/>
                <a:round/>
                <a:headEnd/>
                <a:tailEnd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p3d>
                <a:bevelT w="190500" h="38100"/>
              </a:sp3d>
            </p:spPr>
            <p:txBody>
              <a:bodyPr wrap="none" anchor="ctr"/>
              <a:lstStyle/>
              <a:p>
                <a:endParaRPr lang="en-US" sz="3200" b="1"/>
              </a:p>
            </p:txBody>
          </p:sp>
          <p:sp>
            <p:nvSpPr>
              <p:cNvPr id="36" name="Oval 141"/>
              <p:cNvSpPr>
                <a:spLocks noChangeArrowheads="1"/>
              </p:cNvSpPr>
              <p:nvPr/>
            </p:nvSpPr>
            <p:spPr bwMode="auto">
              <a:xfrm>
                <a:off x="2608" y="1298"/>
                <a:ext cx="317" cy="318"/>
              </a:xfrm>
              <a:prstGeom prst="ellipse">
                <a:avLst/>
              </a:prstGeom>
              <a:solidFill>
                <a:srgbClr val="800000"/>
              </a:solidFill>
              <a:ln w="9525">
                <a:noFill/>
                <a:round/>
                <a:headEnd/>
                <a:tailEnd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p3d>
                <a:bevelT w="190500" h="38100"/>
              </a:sp3d>
            </p:spPr>
            <p:txBody>
              <a:bodyPr wrap="none" anchor="ctr"/>
              <a:lstStyle/>
              <a:p>
                <a:endParaRPr lang="en-US" sz="3200" b="1"/>
              </a:p>
            </p:txBody>
          </p:sp>
          <p:sp>
            <p:nvSpPr>
              <p:cNvPr id="37" name="Oval 142"/>
              <p:cNvSpPr>
                <a:spLocks noChangeArrowheads="1"/>
              </p:cNvSpPr>
              <p:nvPr/>
            </p:nvSpPr>
            <p:spPr bwMode="auto">
              <a:xfrm>
                <a:off x="2608" y="2523"/>
                <a:ext cx="317" cy="318"/>
              </a:xfrm>
              <a:prstGeom prst="ellipse">
                <a:avLst/>
              </a:prstGeom>
              <a:solidFill>
                <a:srgbClr val="800000"/>
              </a:solidFill>
              <a:ln w="9525">
                <a:noFill/>
                <a:round/>
                <a:headEnd/>
                <a:tailEnd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p3d>
                <a:bevelT w="190500" h="38100"/>
              </a:sp3d>
            </p:spPr>
            <p:txBody>
              <a:bodyPr wrap="none" anchor="ctr"/>
              <a:lstStyle/>
              <a:p>
                <a:endParaRPr lang="en-US" sz="3200" b="1"/>
              </a:p>
            </p:txBody>
          </p:sp>
        </p:grpSp>
        <p:sp>
          <p:nvSpPr>
            <p:cNvPr id="25" name="AutoShape 143"/>
            <p:cNvSpPr>
              <a:spLocks noChangeArrowheads="1"/>
            </p:cNvSpPr>
            <p:nvPr/>
          </p:nvSpPr>
          <p:spPr bwMode="auto">
            <a:xfrm>
              <a:off x="1220" y="1888"/>
              <a:ext cx="862" cy="635"/>
            </a:xfrm>
            <a:custGeom>
              <a:avLst/>
              <a:gdLst>
                <a:gd name="G0" fmla="+- 5400 0 0"/>
                <a:gd name="G1" fmla="+- 11796480 0 0"/>
                <a:gd name="G2" fmla="+- 0 0 11796480"/>
                <a:gd name="T0" fmla="*/ 0 256 1"/>
                <a:gd name="T1" fmla="*/ 180 256 1"/>
                <a:gd name="G3" fmla="+- 11796480 T0 T1"/>
                <a:gd name="T2" fmla="*/ 0 256 1"/>
                <a:gd name="T3" fmla="*/ 90 256 1"/>
                <a:gd name="G4" fmla="+- 11796480 T2 T3"/>
                <a:gd name="G5" fmla="*/ G4 2 1"/>
                <a:gd name="T4" fmla="*/ 90 256 1"/>
                <a:gd name="T5" fmla="*/ 0 256 1"/>
                <a:gd name="G6" fmla="+- 11796480 T4 T5"/>
                <a:gd name="G7" fmla="*/ G6 2 1"/>
                <a:gd name="G8" fmla="abs 11796480"/>
                <a:gd name="T6" fmla="*/ 0 256 1"/>
                <a:gd name="T7" fmla="*/ 90 256 1"/>
                <a:gd name="G9" fmla="+- G8 T6 T7"/>
                <a:gd name="G10" fmla="?: G9 G7 G5"/>
                <a:gd name="T8" fmla="*/ 0 256 1"/>
                <a:gd name="T9" fmla="*/ 360 256 1"/>
                <a:gd name="G11" fmla="+- G10 T8 T9"/>
                <a:gd name="G12" fmla="?: G10 G11 G10"/>
                <a:gd name="T10" fmla="*/ 0 256 1"/>
                <a:gd name="T11" fmla="*/ 360 256 1"/>
                <a:gd name="G13" fmla="+- G12 T10 T11"/>
                <a:gd name="G14" fmla="?: G12 G13 G12"/>
                <a:gd name="G15" fmla="+- 0 0 G14"/>
                <a:gd name="G16" fmla="+- 10800 0 0"/>
                <a:gd name="G17" fmla="+- 10800 0 5400"/>
                <a:gd name="G18" fmla="*/ 5400 1 2"/>
                <a:gd name="G19" fmla="+- G18 5400 0"/>
                <a:gd name="G20" fmla="cos G19 11796480"/>
                <a:gd name="G21" fmla="sin G19 11796480"/>
                <a:gd name="G22" fmla="+- G20 10800 0"/>
                <a:gd name="G23" fmla="+- G21 10800 0"/>
                <a:gd name="G24" fmla="+- 10800 0 G20"/>
                <a:gd name="G25" fmla="+- 5400 10800 0"/>
                <a:gd name="G26" fmla="?: G9 G17 G25"/>
                <a:gd name="G27" fmla="?: G9 0 21600"/>
                <a:gd name="G28" fmla="cos 10800 11796480"/>
                <a:gd name="G29" fmla="sin 10800 11796480"/>
                <a:gd name="G30" fmla="sin 5400 11796480"/>
                <a:gd name="G31" fmla="+- G28 10800 0"/>
                <a:gd name="G32" fmla="+- G29 10800 0"/>
                <a:gd name="G33" fmla="+- G30 10800 0"/>
                <a:gd name="G34" fmla="?: G4 0 G31"/>
                <a:gd name="G35" fmla="?: 11796480 G34 0"/>
                <a:gd name="G36" fmla="?: G6 G35 G31"/>
                <a:gd name="G37" fmla="+- 21600 0 G36"/>
                <a:gd name="G38" fmla="?: G4 0 G33"/>
                <a:gd name="G39" fmla="?: 11796480 G38 G32"/>
                <a:gd name="G40" fmla="?: G6 G39 0"/>
                <a:gd name="G41" fmla="?: G4 G32 21600"/>
                <a:gd name="G42" fmla="?: G6 G41 G33"/>
                <a:gd name="T12" fmla="*/ 10800 w 21600"/>
                <a:gd name="T13" fmla="*/ 0 h 21600"/>
                <a:gd name="T14" fmla="*/ 2700 w 21600"/>
                <a:gd name="T15" fmla="*/ 10800 h 21600"/>
                <a:gd name="T16" fmla="*/ 10800 w 21600"/>
                <a:gd name="T17" fmla="*/ 5400 h 21600"/>
                <a:gd name="T18" fmla="*/ 18900 w 21600"/>
                <a:gd name="T19" fmla="*/ 10800 h 21600"/>
                <a:gd name="T20" fmla="*/ G36 w 21600"/>
                <a:gd name="T21" fmla="*/ G40 h 21600"/>
                <a:gd name="T22" fmla="*/ G37 w 21600"/>
                <a:gd name="T23" fmla="*/ G42 h 21600"/>
              </a:gdLst>
              <a:ahLst/>
              <a:cxnLst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T20" t="T21" r="T22" b="T23"/>
              <a:pathLst>
                <a:path w="21600" h="21600">
                  <a:moveTo>
                    <a:pt x="5400" y="10800"/>
                  </a:moveTo>
                  <a:cubicBezTo>
                    <a:pt x="5400" y="7817"/>
                    <a:pt x="7817" y="5400"/>
                    <a:pt x="10800" y="5400"/>
                  </a:cubicBezTo>
                  <a:cubicBezTo>
                    <a:pt x="13782" y="5399"/>
                    <a:pt x="16199" y="7817"/>
                    <a:pt x="16200" y="10799"/>
                  </a:cubicBezTo>
                  <a:lnTo>
                    <a:pt x="21600" y="10800"/>
                  </a:lnTo>
                  <a:cubicBezTo>
                    <a:pt x="21600" y="4835"/>
                    <a:pt x="16764" y="0"/>
                    <a:pt x="10800" y="0"/>
                  </a:cubicBezTo>
                  <a:cubicBezTo>
                    <a:pt x="4835" y="0"/>
                    <a:pt x="0" y="4835"/>
                    <a:pt x="0" y="10800"/>
                  </a:cubicBezTo>
                  <a:close/>
                </a:path>
              </a:pathLst>
            </a:custGeom>
            <a:solidFill>
              <a:srgbClr val="FFCC00"/>
            </a:solidFill>
            <a:ln w="9525">
              <a:noFill/>
              <a:miter lim="800000"/>
              <a:headEnd/>
              <a:tailEnd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txBody>
            <a:bodyPr wrap="none" anchor="ctr"/>
            <a:lstStyle/>
            <a:p>
              <a:endParaRPr lang="en-US" sz="3200" b="1"/>
            </a:p>
          </p:txBody>
        </p:sp>
        <p:grpSp>
          <p:nvGrpSpPr>
            <p:cNvPr id="26" name="Group 144"/>
            <p:cNvGrpSpPr>
              <a:grpSpLocks/>
            </p:cNvGrpSpPr>
            <p:nvPr/>
          </p:nvGrpSpPr>
          <p:grpSpPr bwMode="auto">
            <a:xfrm>
              <a:off x="787" y="1779"/>
              <a:ext cx="2121" cy="818"/>
              <a:chOff x="-114" y="3339"/>
              <a:chExt cx="2086" cy="818"/>
            </a:xfrm>
          </p:grpSpPr>
          <p:sp>
            <p:nvSpPr>
              <p:cNvPr id="27" name="AutoShape 145"/>
              <p:cNvSpPr>
                <a:spLocks noChangeArrowheads="1"/>
              </p:cNvSpPr>
              <p:nvPr/>
            </p:nvSpPr>
            <p:spPr bwMode="auto">
              <a:xfrm rot="-1070413">
                <a:off x="703" y="3702"/>
                <a:ext cx="862" cy="282"/>
              </a:xfrm>
              <a:prstGeom prst="roundRect">
                <a:avLst>
                  <a:gd name="adj" fmla="val 16667"/>
                </a:avLst>
              </a:prstGeom>
              <a:solidFill>
                <a:srgbClr val="333333"/>
              </a:solidFill>
              <a:ln w="9525">
                <a:noFill/>
                <a:round/>
                <a:headEnd/>
                <a:tailEnd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p3d>
                <a:bevelT w="190500" h="38100"/>
              </a:sp3d>
            </p:spPr>
            <p:txBody>
              <a:bodyPr wrap="none" anchor="ctr"/>
              <a:lstStyle/>
              <a:p>
                <a:endParaRPr lang="en-US" sz="3200" b="1"/>
              </a:p>
            </p:txBody>
          </p:sp>
          <p:sp>
            <p:nvSpPr>
              <p:cNvPr id="28" name="Oval 146"/>
              <p:cNvSpPr>
                <a:spLocks noChangeArrowheads="1"/>
              </p:cNvSpPr>
              <p:nvPr/>
            </p:nvSpPr>
            <p:spPr bwMode="auto">
              <a:xfrm>
                <a:off x="1292" y="3339"/>
                <a:ext cx="680" cy="681"/>
              </a:xfrm>
              <a:prstGeom prst="ellipse">
                <a:avLst/>
              </a:prstGeom>
              <a:solidFill>
                <a:srgbClr val="800000"/>
              </a:solidFill>
              <a:ln w="38100">
                <a:noFill/>
                <a:round/>
                <a:headEnd/>
                <a:tailEnd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p3d>
                <a:bevelT w="190500" h="38100"/>
              </a:sp3d>
            </p:spPr>
            <p:txBody>
              <a:bodyPr wrap="none" anchor="ctr"/>
              <a:lstStyle/>
              <a:p>
                <a:endParaRPr lang="en-US" sz="3200" b="1"/>
              </a:p>
            </p:txBody>
          </p:sp>
          <p:sp>
            <p:nvSpPr>
              <p:cNvPr id="29" name="Oval 147"/>
              <p:cNvSpPr>
                <a:spLocks noChangeArrowheads="1"/>
              </p:cNvSpPr>
              <p:nvPr/>
            </p:nvSpPr>
            <p:spPr bwMode="auto">
              <a:xfrm>
                <a:off x="1474" y="3475"/>
                <a:ext cx="353" cy="381"/>
              </a:xfrm>
              <a:prstGeom prst="ellipse">
                <a:avLst/>
              </a:prstGeom>
              <a:solidFill>
                <a:srgbClr val="FFCC00"/>
              </a:solidFill>
              <a:ln w="38100">
                <a:noFill/>
                <a:round/>
                <a:headEnd/>
                <a:tailEnd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p3d>
                <a:bevelT w="190500" h="38100"/>
              </a:sp3d>
            </p:spPr>
            <p:txBody>
              <a:bodyPr wrap="none" anchor="ctr"/>
              <a:lstStyle/>
              <a:p>
                <a:endParaRPr lang="en-US" sz="3200" b="1"/>
              </a:p>
            </p:txBody>
          </p:sp>
          <p:sp>
            <p:nvSpPr>
              <p:cNvPr id="30" name="AutoShape 148"/>
              <p:cNvSpPr>
                <a:spLocks noChangeArrowheads="1"/>
              </p:cNvSpPr>
              <p:nvPr/>
            </p:nvSpPr>
            <p:spPr bwMode="auto">
              <a:xfrm rot="1024492">
                <a:off x="-114" y="3703"/>
                <a:ext cx="862" cy="271"/>
              </a:xfrm>
              <a:prstGeom prst="roundRect">
                <a:avLst>
                  <a:gd name="adj" fmla="val 16667"/>
                </a:avLst>
              </a:prstGeom>
              <a:solidFill>
                <a:srgbClr val="333333"/>
              </a:solidFill>
              <a:ln w="9525">
                <a:noFill/>
                <a:round/>
                <a:headEnd/>
                <a:tailEnd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p3d>
                <a:bevelT w="190500" h="38100"/>
              </a:sp3d>
            </p:spPr>
            <p:txBody>
              <a:bodyPr wrap="none" anchor="ctr"/>
              <a:lstStyle/>
              <a:p>
                <a:endParaRPr lang="en-US" sz="3200" b="1"/>
              </a:p>
            </p:txBody>
          </p:sp>
          <p:sp>
            <p:nvSpPr>
              <p:cNvPr id="31" name="Oval 149"/>
              <p:cNvSpPr>
                <a:spLocks noChangeArrowheads="1"/>
              </p:cNvSpPr>
              <p:nvPr/>
            </p:nvSpPr>
            <p:spPr bwMode="auto">
              <a:xfrm>
                <a:off x="521" y="3748"/>
                <a:ext cx="409" cy="409"/>
              </a:xfrm>
              <a:prstGeom prst="ellipse">
                <a:avLst/>
              </a:prstGeom>
              <a:solidFill>
                <a:srgbClr val="FFCC00"/>
              </a:solidFill>
              <a:ln w="9525">
                <a:noFill/>
                <a:round/>
                <a:headEnd/>
                <a:tailEnd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p3d>
                <a:bevelT w="190500" h="38100"/>
              </a:sp3d>
            </p:spPr>
            <p:txBody>
              <a:bodyPr wrap="none" anchor="ctr"/>
              <a:lstStyle/>
              <a:p>
                <a:endParaRPr lang="en-US" sz="3200" b="1"/>
              </a:p>
            </p:txBody>
          </p:sp>
          <p:sp>
            <p:nvSpPr>
              <p:cNvPr id="32" name="Oval 150"/>
              <p:cNvSpPr>
                <a:spLocks noChangeArrowheads="1"/>
              </p:cNvSpPr>
              <p:nvPr/>
            </p:nvSpPr>
            <p:spPr bwMode="auto">
              <a:xfrm>
                <a:off x="585" y="3820"/>
                <a:ext cx="273" cy="273"/>
              </a:xfrm>
              <a:prstGeom prst="ellipse">
                <a:avLst/>
              </a:prstGeom>
              <a:solidFill>
                <a:srgbClr val="800000"/>
              </a:solidFill>
              <a:ln w="9525">
                <a:noFill/>
                <a:round/>
                <a:headEnd/>
                <a:tailEnd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p3d>
                <a:bevelT w="190500" h="38100"/>
              </a:sp3d>
            </p:spPr>
            <p:txBody>
              <a:bodyPr wrap="none" anchor="ctr"/>
              <a:lstStyle/>
              <a:p>
                <a:endParaRPr lang="en-US" sz="3200" b="1"/>
              </a:p>
            </p:txBody>
          </p:sp>
        </p:grp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7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7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5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000"/>
                            </p:stCondLst>
                            <p:childTnLst>
                              <p:par>
                                <p:cTn id="3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500"/>
                            </p:stCondLst>
                            <p:childTnLst>
                              <p:par>
                                <p:cTn id="3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500"/>
                            </p:stCondLst>
                            <p:childTnLst>
                              <p:par>
                                <p:cTn id="3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0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1" grpId="0" animBg="1"/>
      <p:bldP spid="22" grpId="0" animBg="1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pex">
  <a:themeElements>
    <a:clrScheme name="Apex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Apex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pex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2123</TotalTime>
  <Words>390</Words>
  <Application>Microsoft Office PowerPoint</Application>
  <PresentationFormat>On-screen Show (4:3)</PresentationFormat>
  <Paragraphs>56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22" baseType="lpstr">
      <vt:lpstr>Arial</vt:lpstr>
      <vt:lpstr>Arial Black</vt:lpstr>
      <vt:lpstr>Book Antiqua</vt:lpstr>
      <vt:lpstr>Britannic Bold</vt:lpstr>
      <vt:lpstr>Calibri</vt:lpstr>
      <vt:lpstr>Cooper Std Black</vt:lpstr>
      <vt:lpstr>Lucida Sans</vt:lpstr>
      <vt:lpstr>Nirmala UI</vt:lpstr>
      <vt:lpstr>Rockwell Condensed</vt:lpstr>
      <vt:lpstr>Tahoma</vt:lpstr>
      <vt:lpstr>Wingdings</vt:lpstr>
      <vt:lpstr>Wingdings 2</vt:lpstr>
      <vt:lpstr>Wingdings 3</vt:lpstr>
      <vt:lpstr>Apex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AC3R</dc:creator>
  <cp:lastModifiedBy>Muhammad Asyura</cp:lastModifiedBy>
  <cp:revision>251</cp:revision>
  <dcterms:created xsi:type="dcterms:W3CDTF">2011-09-21T14:07:09Z</dcterms:created>
  <dcterms:modified xsi:type="dcterms:W3CDTF">2023-10-01T14:09:24Z</dcterms:modified>
</cp:coreProperties>
</file>