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57" r:id="rId6"/>
    <p:sldId id="258" r:id="rId7"/>
    <p:sldId id="259" r:id="rId8"/>
    <p:sldId id="264" r:id="rId9"/>
    <p:sldId id="262" r:id="rId10"/>
    <p:sldId id="260" r:id="rId11"/>
    <p:sldId id="261" r:id="rId12"/>
    <p:sldId id="263"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9/26/2024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9/26/2024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9/26/2024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9/26/2024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6F347-1B2F-4097-AEB5-4A26FB45D67A}" type="datetime1">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9/26/2024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5B4BE-627A-4EC1-99E1-6F1AA97AB802}" type="datetime1">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9/26/2024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ED6AC-4FBA-40BD-BE75-20DB64DA4BAD}" type="datetime1">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33C87-D201-458A-93C0-8EDD9AC92D93}" type="datetime1">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E6829-5A25-485A-91B1-5D6D58BB9F23}" type="datetime1">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9/26/2024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821265"/>
            <a:ext cx="6098705" cy="5222117"/>
          </a:xfrm>
        </p:spPr>
        <p:txBody>
          <a:bodyPr anchor="ctr">
            <a:normAutofit/>
          </a:bodyPr>
          <a:lstStyle/>
          <a:p>
            <a:pPr algn="r"/>
            <a:r>
              <a:rPr lang="en-US" sz="5400"/>
              <a:t>Aktivitas Fundamental  matematis</a:t>
            </a:r>
            <a:endParaRPr lang="en-US" sz="5400" dirty="0"/>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903028" y="821265"/>
            <a:ext cx="3265713" cy="5222117"/>
          </a:xfrm>
        </p:spPr>
        <p:txBody>
          <a:bodyPr anchor="ctr">
            <a:normAutofit/>
          </a:bodyPr>
          <a:lstStyle/>
          <a:p>
            <a:r>
              <a:rPr lang="en-US"/>
              <a:t>ETNOMATEMATIKA</a:t>
            </a:r>
            <a:endParaRPr lang="en-US" dirty="0"/>
          </a:p>
        </p:txBody>
      </p:sp>
      <p:pic>
        <p:nvPicPr>
          <p:cNvPr id="21" name="Picture 20">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6CEA-AD3F-43D7-9651-DB83441FB687}"/>
              </a:ext>
            </a:extLst>
          </p:cNvPr>
          <p:cNvSpPr>
            <a:spLocks noGrp="1"/>
          </p:cNvSpPr>
          <p:nvPr>
            <p:ph type="title"/>
          </p:nvPr>
        </p:nvSpPr>
        <p:spPr/>
        <p:txBody>
          <a:bodyPr/>
          <a:lstStyle/>
          <a:p>
            <a:r>
              <a:rPr lang="en-US" b="1"/>
              <a:t>EKSPLORASI ETNOMATEMATIKA</a:t>
            </a:r>
            <a:endParaRPr lang="en-ID" b="1"/>
          </a:p>
        </p:txBody>
      </p:sp>
      <p:graphicFrame>
        <p:nvGraphicFramePr>
          <p:cNvPr id="4" name="Content Placeholder 3">
            <a:extLst>
              <a:ext uri="{FF2B5EF4-FFF2-40B4-BE49-F238E27FC236}">
                <a16:creationId xmlns:a16="http://schemas.microsoft.com/office/drawing/2014/main" id="{193480D3-F490-1055-58FB-90BF05798EED}"/>
              </a:ext>
            </a:extLst>
          </p:cNvPr>
          <p:cNvGraphicFramePr>
            <a:graphicFrameLocks noGrp="1"/>
          </p:cNvGraphicFramePr>
          <p:nvPr>
            <p:ph idx="1"/>
            <p:extLst>
              <p:ext uri="{D42A27DB-BD31-4B8C-83A1-F6EECF244321}">
                <p14:modId xmlns:p14="http://schemas.microsoft.com/office/powerpoint/2010/main" val="996317157"/>
              </p:ext>
            </p:extLst>
          </p:nvPr>
        </p:nvGraphicFramePr>
        <p:xfrm>
          <a:off x="685800" y="2193925"/>
          <a:ext cx="10820400" cy="1478280"/>
        </p:xfrm>
        <a:graphic>
          <a:graphicData uri="http://schemas.openxmlformats.org/drawingml/2006/table">
            <a:tbl>
              <a:tblPr firstRow="1" bandRow="1">
                <a:tableStyleId>{5C22544A-7EE6-4342-B048-85BDC9FD1C3A}</a:tableStyleId>
              </a:tblPr>
              <a:tblGrid>
                <a:gridCol w="2705100">
                  <a:extLst>
                    <a:ext uri="{9D8B030D-6E8A-4147-A177-3AD203B41FA5}">
                      <a16:colId xmlns:a16="http://schemas.microsoft.com/office/drawing/2014/main" val="258531116"/>
                    </a:ext>
                  </a:extLst>
                </a:gridCol>
                <a:gridCol w="2705100">
                  <a:extLst>
                    <a:ext uri="{9D8B030D-6E8A-4147-A177-3AD203B41FA5}">
                      <a16:colId xmlns:a16="http://schemas.microsoft.com/office/drawing/2014/main" val="575511790"/>
                    </a:ext>
                  </a:extLst>
                </a:gridCol>
                <a:gridCol w="2705100">
                  <a:extLst>
                    <a:ext uri="{9D8B030D-6E8A-4147-A177-3AD203B41FA5}">
                      <a16:colId xmlns:a16="http://schemas.microsoft.com/office/drawing/2014/main" val="1374670283"/>
                    </a:ext>
                  </a:extLst>
                </a:gridCol>
                <a:gridCol w="2705100">
                  <a:extLst>
                    <a:ext uri="{9D8B030D-6E8A-4147-A177-3AD203B41FA5}">
                      <a16:colId xmlns:a16="http://schemas.microsoft.com/office/drawing/2014/main" val="2186634162"/>
                    </a:ext>
                  </a:extLst>
                </a:gridCol>
              </a:tblGrid>
              <a:tr h="370840">
                <a:tc>
                  <a:txBody>
                    <a:bodyPr/>
                    <a:lstStyle/>
                    <a:p>
                      <a:pPr algn="ctr"/>
                      <a:r>
                        <a:rPr lang="en-US"/>
                        <a:t>DOMAIN</a:t>
                      </a:r>
                      <a:endParaRPr lang="en-ID"/>
                    </a:p>
                  </a:txBody>
                  <a:tcPr/>
                </a:tc>
                <a:tc>
                  <a:txBody>
                    <a:bodyPr/>
                    <a:lstStyle/>
                    <a:p>
                      <a:pPr algn="ctr"/>
                      <a:r>
                        <a:rPr lang="en-US"/>
                        <a:t>TAKSONOMI</a:t>
                      </a:r>
                      <a:endParaRPr lang="en-ID"/>
                    </a:p>
                  </a:txBody>
                  <a:tcPr/>
                </a:tc>
                <a:tc>
                  <a:txBody>
                    <a:bodyPr/>
                    <a:lstStyle/>
                    <a:p>
                      <a:pPr algn="ctr"/>
                      <a:r>
                        <a:rPr lang="en-US"/>
                        <a:t>KOMPONENSIAL</a:t>
                      </a:r>
                      <a:endParaRPr lang="en-ID"/>
                    </a:p>
                  </a:txBody>
                  <a:tcPr/>
                </a:tc>
                <a:tc>
                  <a:txBody>
                    <a:bodyPr/>
                    <a:lstStyle/>
                    <a:p>
                      <a:pPr algn="ctr"/>
                      <a:r>
                        <a:rPr lang="en-US"/>
                        <a:t>TEMA KULTURAL</a:t>
                      </a:r>
                      <a:endParaRPr lang="en-ID"/>
                    </a:p>
                  </a:txBody>
                  <a:tcPr/>
                </a:tc>
                <a:extLst>
                  <a:ext uri="{0D108BD9-81ED-4DB2-BD59-A6C34878D82A}">
                    <a16:rowId xmlns:a16="http://schemas.microsoft.com/office/drawing/2014/main" val="2767974146"/>
                  </a:ext>
                </a:extLst>
              </a:tr>
              <a:tr h="370840">
                <a:tc>
                  <a:txBody>
                    <a:bodyPr/>
                    <a:lstStyle/>
                    <a:p>
                      <a:r>
                        <a:rPr lang="en-US"/>
                        <a:t>Atas</a:t>
                      </a:r>
                      <a:endParaRPr lang="en-ID"/>
                    </a:p>
                  </a:txBody>
                  <a:tcPr/>
                </a:tc>
                <a:tc>
                  <a:txBody>
                    <a:bodyPr/>
                    <a:lstStyle/>
                    <a:p>
                      <a:endParaRPr lang="en-ID"/>
                    </a:p>
                  </a:txBody>
                  <a:tcPr/>
                </a:tc>
                <a:tc>
                  <a:txBody>
                    <a:bodyPr/>
                    <a:lstStyle/>
                    <a:p>
                      <a:endParaRPr lang="en-ID"/>
                    </a:p>
                  </a:txBody>
                  <a:tcPr/>
                </a:tc>
                <a:tc>
                  <a:txBody>
                    <a:bodyPr/>
                    <a:lstStyle/>
                    <a:p>
                      <a:endParaRPr lang="en-ID"/>
                    </a:p>
                  </a:txBody>
                  <a:tcPr/>
                </a:tc>
                <a:extLst>
                  <a:ext uri="{0D108BD9-81ED-4DB2-BD59-A6C34878D82A}">
                    <a16:rowId xmlns:a16="http://schemas.microsoft.com/office/drawing/2014/main" val="368962273"/>
                  </a:ext>
                </a:extLst>
              </a:tr>
              <a:tr h="370840">
                <a:tc>
                  <a:txBody>
                    <a:bodyPr/>
                    <a:lstStyle/>
                    <a:p>
                      <a:r>
                        <a:rPr lang="en-US"/>
                        <a:t>Tengah</a:t>
                      </a:r>
                      <a:endParaRPr lang="en-ID"/>
                    </a:p>
                  </a:txBody>
                  <a:tcPr/>
                </a:tc>
                <a:tc>
                  <a:txBody>
                    <a:bodyPr/>
                    <a:lstStyle/>
                    <a:p>
                      <a:endParaRPr lang="en-ID"/>
                    </a:p>
                  </a:txBody>
                  <a:tcPr/>
                </a:tc>
                <a:tc>
                  <a:txBody>
                    <a:bodyPr/>
                    <a:lstStyle/>
                    <a:p>
                      <a:endParaRPr lang="en-ID"/>
                    </a:p>
                  </a:txBody>
                  <a:tcPr/>
                </a:tc>
                <a:tc>
                  <a:txBody>
                    <a:bodyPr/>
                    <a:lstStyle/>
                    <a:p>
                      <a:endParaRPr lang="en-ID"/>
                    </a:p>
                  </a:txBody>
                  <a:tcPr/>
                </a:tc>
                <a:extLst>
                  <a:ext uri="{0D108BD9-81ED-4DB2-BD59-A6C34878D82A}">
                    <a16:rowId xmlns:a16="http://schemas.microsoft.com/office/drawing/2014/main" val="2139321235"/>
                  </a:ext>
                </a:extLst>
              </a:tr>
              <a:tr h="172251">
                <a:tc>
                  <a:txBody>
                    <a:bodyPr/>
                    <a:lstStyle/>
                    <a:p>
                      <a:r>
                        <a:rPr lang="en-US"/>
                        <a:t>Bawah</a:t>
                      </a:r>
                      <a:endParaRPr lang="en-ID"/>
                    </a:p>
                  </a:txBody>
                  <a:tcPr/>
                </a:tc>
                <a:tc>
                  <a:txBody>
                    <a:bodyPr/>
                    <a:lstStyle/>
                    <a:p>
                      <a:endParaRPr lang="en-ID"/>
                    </a:p>
                  </a:txBody>
                  <a:tcPr/>
                </a:tc>
                <a:tc>
                  <a:txBody>
                    <a:bodyPr/>
                    <a:lstStyle/>
                    <a:p>
                      <a:endParaRPr lang="en-ID"/>
                    </a:p>
                  </a:txBody>
                  <a:tcPr/>
                </a:tc>
                <a:tc>
                  <a:txBody>
                    <a:bodyPr/>
                    <a:lstStyle/>
                    <a:p>
                      <a:endParaRPr lang="en-ID"/>
                    </a:p>
                  </a:txBody>
                  <a:tcPr/>
                </a:tc>
                <a:extLst>
                  <a:ext uri="{0D108BD9-81ED-4DB2-BD59-A6C34878D82A}">
                    <a16:rowId xmlns:a16="http://schemas.microsoft.com/office/drawing/2014/main" val="889700777"/>
                  </a:ext>
                </a:extLst>
              </a:tr>
            </a:tbl>
          </a:graphicData>
        </a:graphic>
      </p:graphicFrame>
    </p:spTree>
    <p:extLst>
      <p:ext uri="{BB962C8B-B14F-4D97-AF65-F5344CB8AC3E}">
        <p14:creationId xmlns:p14="http://schemas.microsoft.com/office/powerpoint/2010/main" val="328714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r>
              <a:rPr lang="en-US"/>
              <a:t>LATAR BELAKANG</a:t>
            </a:r>
            <a:endParaRPr lang="en-US"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454077" cy="3589785"/>
          </a:xfrm>
        </p:spPr>
        <p:txBody>
          <a:bodyPr>
            <a:normAutofit/>
          </a:bodyPr>
          <a:lstStyle/>
          <a:p>
            <a:pPr marL="0" indent="0" algn="just">
              <a:lnSpc>
                <a:spcPct val="100000"/>
              </a:lnSpc>
              <a:buNone/>
            </a:pPr>
            <a:r>
              <a:rPr lang="en-ID" sz="2400"/>
              <a:t>Matematika merupakan salah satu cabang ilmu pengetahuan yang menerapkan kegiatan menghitung, mengukur, dan sebagainya dalam kehidupan sehari-hari. Bahkan, ilmu matematika sudah digunakan sejak masa prasejarah. </a:t>
            </a:r>
            <a:endParaRPr lang="en-US" sz="3200" dirty="0"/>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1AD4-D63E-38BF-E04D-07781F422D80}"/>
              </a:ext>
            </a:extLst>
          </p:cNvPr>
          <p:cNvSpPr>
            <a:spLocks noGrp="1"/>
          </p:cNvSpPr>
          <p:nvPr>
            <p:ph type="title"/>
          </p:nvPr>
        </p:nvSpPr>
        <p:spPr/>
        <p:txBody>
          <a:bodyPr/>
          <a:lstStyle/>
          <a:p>
            <a:r>
              <a:rPr lang="en-US"/>
              <a:t>AKTIFITAS FUNDAMENTAL MATEMATIS</a:t>
            </a:r>
            <a:endParaRPr lang="en-ID"/>
          </a:p>
        </p:txBody>
      </p:sp>
      <p:sp>
        <p:nvSpPr>
          <p:cNvPr id="3" name="Content Placeholder 2">
            <a:extLst>
              <a:ext uri="{FF2B5EF4-FFF2-40B4-BE49-F238E27FC236}">
                <a16:creationId xmlns:a16="http://schemas.microsoft.com/office/drawing/2014/main" id="{14D272A1-FA13-390E-31BB-CF1D9CD2EBC6}"/>
              </a:ext>
            </a:extLst>
          </p:cNvPr>
          <p:cNvSpPr>
            <a:spLocks noGrp="1"/>
          </p:cNvSpPr>
          <p:nvPr>
            <p:ph idx="1"/>
          </p:nvPr>
        </p:nvSpPr>
        <p:spPr/>
        <p:txBody>
          <a:bodyPr/>
          <a:lstStyle/>
          <a:p>
            <a:pPr marL="0" indent="0" algn="just">
              <a:buNone/>
            </a:pPr>
            <a:r>
              <a:rPr lang="en-ID"/>
              <a:t>Terdapat enam aktivitas fundamental matematika dalam etnomatematika antara lain: counting (menghitung/membilang), measuring (mengukur), locating (menempatkan), designing (mendesain), playing (bermain), dan explaining (menjelaskan).</a:t>
            </a:r>
          </a:p>
        </p:txBody>
      </p:sp>
    </p:spTree>
    <p:extLst>
      <p:ext uri="{BB962C8B-B14F-4D97-AF65-F5344CB8AC3E}">
        <p14:creationId xmlns:p14="http://schemas.microsoft.com/office/powerpoint/2010/main" val="231003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1AD4-D63E-38BF-E04D-07781F422D80}"/>
              </a:ext>
            </a:extLst>
          </p:cNvPr>
          <p:cNvSpPr>
            <a:spLocks noGrp="1"/>
          </p:cNvSpPr>
          <p:nvPr>
            <p:ph type="title"/>
          </p:nvPr>
        </p:nvSpPr>
        <p:spPr/>
        <p:txBody>
          <a:bodyPr/>
          <a:lstStyle/>
          <a:p>
            <a:r>
              <a:rPr lang="en-ID"/>
              <a:t>Membilang (Counting)</a:t>
            </a:r>
          </a:p>
        </p:txBody>
      </p:sp>
      <p:sp>
        <p:nvSpPr>
          <p:cNvPr id="3" name="Content Placeholder 2">
            <a:extLst>
              <a:ext uri="{FF2B5EF4-FFF2-40B4-BE49-F238E27FC236}">
                <a16:creationId xmlns:a16="http://schemas.microsoft.com/office/drawing/2014/main" id="{14D272A1-FA13-390E-31BB-CF1D9CD2EBC6}"/>
              </a:ext>
            </a:extLst>
          </p:cNvPr>
          <p:cNvSpPr>
            <a:spLocks noGrp="1"/>
          </p:cNvSpPr>
          <p:nvPr>
            <p:ph idx="1"/>
          </p:nvPr>
        </p:nvSpPr>
        <p:spPr>
          <a:xfrm>
            <a:off x="685800" y="2194561"/>
            <a:ext cx="10820400" cy="1671762"/>
          </a:xfrm>
        </p:spPr>
        <p:txBody>
          <a:bodyPr>
            <a:normAutofit fontScale="92500" lnSpcReduction="10000"/>
          </a:bodyPr>
          <a:lstStyle/>
          <a:p>
            <a:pPr marL="0" indent="0" algn="just">
              <a:buNone/>
            </a:pPr>
            <a:r>
              <a:rPr lang="en-US"/>
              <a:t>bilang (Counting) Quantifiers (each, some, many, none); Adjectival number names;Finger and body counting; Tallying; Numbers; Place value; Zero; Base 10; Operations on Numbers: Combinatorics; Accuracy; Approximation; Erros; Fractions; Decimals; Positive; Negatives; Infinitely large, small; Limit; Number patterns; Powers; Number relationships; Arrow diagrams; Algebraic representation; Events; Probabilities; Frequency representations</a:t>
            </a:r>
            <a:endParaRPr lang="en-ID"/>
          </a:p>
        </p:txBody>
      </p:sp>
      <p:sp>
        <p:nvSpPr>
          <p:cNvPr id="4" name="Content Placeholder 2">
            <a:extLst>
              <a:ext uri="{FF2B5EF4-FFF2-40B4-BE49-F238E27FC236}">
                <a16:creationId xmlns:a16="http://schemas.microsoft.com/office/drawing/2014/main" id="{AA82A509-4403-DBFE-09D8-836D6F3E404D}"/>
              </a:ext>
            </a:extLst>
          </p:cNvPr>
          <p:cNvSpPr txBox="1">
            <a:spLocks/>
          </p:cNvSpPr>
          <p:nvPr/>
        </p:nvSpPr>
        <p:spPr>
          <a:xfrm>
            <a:off x="685800" y="4112814"/>
            <a:ext cx="10820400" cy="1671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buFont typeface="Arial" panose="020B0604020202020204" pitchFamily="34" charset="0"/>
              <a:buNone/>
            </a:pPr>
            <a:r>
              <a:rPr lang="en-ID" sz="1200"/>
              <a:t>Dalam hal ini, membilang memiliki keterkaitan dengan dengan pertanyaan “berapa banyak”. Alat-alat yang biasa digunakan meliputi benda-benda di sekitar yang bisa dimanfaatkan sebagai alat ukur dan menggunakan bagian tubuh.12 Alat-alat tersebut meliputi batu, tongkat, tali (akar dan rotan), tangan, dan jari tangan. Contohnya, telunjuk artinya satu, kelingking artinya satu, ibu jari artinya satu, dan hingga angka yang diinginkan. Ini menunjukkan nilai tertentu dari nilai tempat suatu bilangan. Dalam kegiatan membilang ada hal-hal yang berhubungan dengan aspek matematika misalnya representasi aljabar, pola bilangan, dan operasi bilangan, serta sebagainya</a:t>
            </a:r>
          </a:p>
        </p:txBody>
      </p:sp>
    </p:spTree>
    <p:extLst>
      <p:ext uri="{BB962C8B-B14F-4D97-AF65-F5344CB8AC3E}">
        <p14:creationId xmlns:p14="http://schemas.microsoft.com/office/powerpoint/2010/main" val="415413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1AD4-D63E-38BF-E04D-07781F422D80}"/>
              </a:ext>
            </a:extLst>
          </p:cNvPr>
          <p:cNvSpPr>
            <a:spLocks noGrp="1"/>
          </p:cNvSpPr>
          <p:nvPr>
            <p:ph type="title"/>
          </p:nvPr>
        </p:nvSpPr>
        <p:spPr/>
        <p:txBody>
          <a:bodyPr/>
          <a:lstStyle/>
          <a:p>
            <a:r>
              <a:rPr lang="en-ID"/>
              <a:t>Menentukan Arah dan Lokasi (Locating)</a:t>
            </a:r>
          </a:p>
        </p:txBody>
      </p:sp>
      <p:sp>
        <p:nvSpPr>
          <p:cNvPr id="3" name="Content Placeholder 2">
            <a:extLst>
              <a:ext uri="{FF2B5EF4-FFF2-40B4-BE49-F238E27FC236}">
                <a16:creationId xmlns:a16="http://schemas.microsoft.com/office/drawing/2014/main" id="{14D272A1-FA13-390E-31BB-CF1D9CD2EBC6}"/>
              </a:ext>
            </a:extLst>
          </p:cNvPr>
          <p:cNvSpPr>
            <a:spLocks noGrp="1"/>
          </p:cNvSpPr>
          <p:nvPr>
            <p:ph idx="1"/>
          </p:nvPr>
        </p:nvSpPr>
        <p:spPr>
          <a:xfrm>
            <a:off x="685800" y="2194561"/>
            <a:ext cx="10820400" cy="1671762"/>
          </a:xfrm>
        </p:spPr>
        <p:txBody>
          <a:bodyPr>
            <a:normAutofit/>
          </a:bodyPr>
          <a:lstStyle/>
          <a:p>
            <a:pPr marL="0" indent="0" algn="just">
              <a:buNone/>
            </a:pPr>
            <a:r>
              <a:rPr lang="en-ID"/>
              <a:t>Prepositions; Route descriptions; Environmental locations; N.S.E.W Compass bearings; Up/down; Left/right; Forwards/Backwards; Journeys (distance); Straight and curved lines; Angle as turning Rotations; Systems of location; Polar coordinates, 2D/3D coordinates, Mapping; Latitude / Longitude; Loci; Linkages; Circle; Ellipse; Vector; Spiral</a:t>
            </a:r>
          </a:p>
        </p:txBody>
      </p:sp>
      <p:sp>
        <p:nvSpPr>
          <p:cNvPr id="4" name="Content Placeholder 2">
            <a:extLst>
              <a:ext uri="{FF2B5EF4-FFF2-40B4-BE49-F238E27FC236}">
                <a16:creationId xmlns:a16="http://schemas.microsoft.com/office/drawing/2014/main" id="{AA82A509-4403-DBFE-09D8-836D6F3E404D}"/>
              </a:ext>
            </a:extLst>
          </p:cNvPr>
          <p:cNvSpPr txBox="1">
            <a:spLocks/>
          </p:cNvSpPr>
          <p:nvPr/>
        </p:nvSpPr>
        <p:spPr>
          <a:xfrm>
            <a:off x="685800" y="4112814"/>
            <a:ext cx="10820400" cy="1671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buFont typeface="Arial" panose="020B0604020202020204" pitchFamily="34" charset="0"/>
              <a:buNone/>
            </a:pPr>
            <a:r>
              <a:rPr lang="en-ID" sz="1200"/>
              <a:t>Penentuan lokasi menentukan penemuan konsep geometri matematika. Locating diterapkan dalam menentukan arah pergi atau kembali dengan waktu yang singkat dan benar, menentukan rute perjalanan, dan membuat satu objek dengan lainnya dapat terhubung. Misalnya pada suku bangsa aborigin. Suku bangsa ini mempunyai metode sendiri untuk melakukan penentuan arah dan rute perjalanan. Dalam mengembangkan gagasan matematika, salah satu hal yang mempunyai peran penting adalah penentuan lokasi navigasi.14 Dalam hal lain seperti melakukan penentuan batasbatas daerah atau wilayah yang dianggap keramat, kebun, dan ladang sawah. Zaman dahulu, penentuan lokasi diaplikasikan dalam penentuan lokasi yang tepat untuk melakukan perburuan. Aspek matematis yang dapat dikaitkan dengan aktivitas ini adalah memetakan koordinat kutub, jarak, titik minimum, titik maksimum, dan sebagainya.</a:t>
            </a:r>
          </a:p>
        </p:txBody>
      </p:sp>
    </p:spTree>
    <p:extLst>
      <p:ext uri="{BB962C8B-B14F-4D97-AF65-F5344CB8AC3E}">
        <p14:creationId xmlns:p14="http://schemas.microsoft.com/office/powerpoint/2010/main" val="99654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1AD4-D63E-38BF-E04D-07781F422D80}"/>
              </a:ext>
            </a:extLst>
          </p:cNvPr>
          <p:cNvSpPr>
            <a:spLocks noGrp="1"/>
          </p:cNvSpPr>
          <p:nvPr>
            <p:ph type="title"/>
          </p:nvPr>
        </p:nvSpPr>
        <p:spPr/>
        <p:txBody>
          <a:bodyPr/>
          <a:lstStyle/>
          <a:p>
            <a:r>
              <a:rPr lang="en-ID"/>
              <a:t>Mengukur (Measuring)</a:t>
            </a:r>
          </a:p>
        </p:txBody>
      </p:sp>
      <p:sp>
        <p:nvSpPr>
          <p:cNvPr id="3" name="Content Placeholder 2">
            <a:extLst>
              <a:ext uri="{FF2B5EF4-FFF2-40B4-BE49-F238E27FC236}">
                <a16:creationId xmlns:a16="http://schemas.microsoft.com/office/drawing/2014/main" id="{14D272A1-FA13-390E-31BB-CF1D9CD2EBC6}"/>
              </a:ext>
            </a:extLst>
          </p:cNvPr>
          <p:cNvSpPr>
            <a:spLocks noGrp="1"/>
          </p:cNvSpPr>
          <p:nvPr>
            <p:ph idx="1"/>
          </p:nvPr>
        </p:nvSpPr>
        <p:spPr>
          <a:xfrm>
            <a:off x="685800" y="2194561"/>
            <a:ext cx="10820400" cy="1671762"/>
          </a:xfrm>
        </p:spPr>
        <p:txBody>
          <a:bodyPr/>
          <a:lstStyle/>
          <a:p>
            <a:pPr marL="0" indent="0" algn="just">
              <a:buNone/>
            </a:pPr>
            <a:r>
              <a:rPr lang="en-US"/>
              <a:t>Comparative quantifiers (faster; thinner); Ordering; Qualities; Development of units (heavy - heaviest - weight); Accuracy of units; Estimation; Length; Area; Volume; Time; Temperature; Weight; Conventional units; Standard units; System of units; System of units (metric); Money; Compound units.</a:t>
            </a:r>
            <a:endParaRPr lang="en-ID"/>
          </a:p>
        </p:txBody>
      </p:sp>
      <p:sp>
        <p:nvSpPr>
          <p:cNvPr id="4" name="Content Placeholder 2">
            <a:extLst>
              <a:ext uri="{FF2B5EF4-FFF2-40B4-BE49-F238E27FC236}">
                <a16:creationId xmlns:a16="http://schemas.microsoft.com/office/drawing/2014/main" id="{AA82A509-4403-DBFE-09D8-836D6F3E404D}"/>
              </a:ext>
            </a:extLst>
          </p:cNvPr>
          <p:cNvSpPr txBox="1">
            <a:spLocks/>
          </p:cNvSpPr>
          <p:nvPr/>
        </p:nvSpPr>
        <p:spPr>
          <a:xfrm>
            <a:off x="685800" y="4112814"/>
            <a:ext cx="10820400" cy="1671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buFont typeface="Arial" panose="020B0604020202020204" pitchFamily="34" charset="0"/>
              <a:buNone/>
            </a:pPr>
            <a:r>
              <a:rPr lang="en-US" sz="1400"/>
              <a:t>Pada umumnya, measuring memiliki keterkaitan dengan pertanyaan tentang berapa (banyak, tinggi, lebar, panjang). Peralatan yang diaplikasikan berbeda-beda dari segi penggunaan maupun jenisnya. Peralatan tersebut biasanya dimanfaatkan dalam melakukan pengukuran jumlah yang sering digunakan untuk satu batang atau satu ikat. Selain itu, ukuran lainnya yang memiliki unsur matematika meliputi ukuran isi atau volume dan panjang.16 Pada mulanya kegiatan diterapkan dalam melakukan perbandingan antara beberapa objek yang mengalami perkembangan menjadi beberapa objek. Hal-hal yang memiliki keterkaitan dengan aspek matematis dalam aktivitas mengukur meliputi mengurutkan berat, volume, kuantitas, dan membandingkannya. </a:t>
            </a:r>
            <a:endParaRPr lang="en-ID" sz="1400"/>
          </a:p>
        </p:txBody>
      </p:sp>
    </p:spTree>
    <p:extLst>
      <p:ext uri="{BB962C8B-B14F-4D97-AF65-F5344CB8AC3E}">
        <p14:creationId xmlns:p14="http://schemas.microsoft.com/office/powerpoint/2010/main" val="203462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1AD4-D63E-38BF-E04D-07781F422D80}"/>
              </a:ext>
            </a:extLst>
          </p:cNvPr>
          <p:cNvSpPr>
            <a:spLocks noGrp="1"/>
          </p:cNvSpPr>
          <p:nvPr>
            <p:ph type="title"/>
          </p:nvPr>
        </p:nvSpPr>
        <p:spPr/>
        <p:txBody>
          <a:bodyPr/>
          <a:lstStyle/>
          <a:p>
            <a:r>
              <a:rPr lang="en-ID"/>
              <a:t>Merancang (Designing)</a:t>
            </a:r>
          </a:p>
        </p:txBody>
      </p:sp>
      <p:sp>
        <p:nvSpPr>
          <p:cNvPr id="3" name="Content Placeholder 2">
            <a:extLst>
              <a:ext uri="{FF2B5EF4-FFF2-40B4-BE49-F238E27FC236}">
                <a16:creationId xmlns:a16="http://schemas.microsoft.com/office/drawing/2014/main" id="{14D272A1-FA13-390E-31BB-CF1D9CD2EBC6}"/>
              </a:ext>
            </a:extLst>
          </p:cNvPr>
          <p:cNvSpPr>
            <a:spLocks noGrp="1"/>
          </p:cNvSpPr>
          <p:nvPr>
            <p:ph idx="1"/>
          </p:nvPr>
        </p:nvSpPr>
        <p:spPr>
          <a:xfrm>
            <a:off x="685800" y="2194560"/>
            <a:ext cx="10820400" cy="1472979"/>
          </a:xfrm>
        </p:spPr>
        <p:txBody>
          <a:bodyPr/>
          <a:lstStyle/>
          <a:p>
            <a:pPr marL="0" indent="0" algn="just">
              <a:buNone/>
            </a:pPr>
            <a:r>
              <a:rPr lang="en-US"/>
              <a:t>Compared by properties of form; Large, small; Similarity; Congruence; Properties of shapes; Common geometric shapes, figures and solids; Nets; Surfaces; Tessellations; Symmetry; Proportion; Ratio; Scale-model Enlargements; Rigidity of shapes</a:t>
            </a:r>
            <a:endParaRPr lang="en-ID"/>
          </a:p>
        </p:txBody>
      </p:sp>
      <p:sp>
        <p:nvSpPr>
          <p:cNvPr id="4" name="Content Placeholder 2">
            <a:extLst>
              <a:ext uri="{FF2B5EF4-FFF2-40B4-BE49-F238E27FC236}">
                <a16:creationId xmlns:a16="http://schemas.microsoft.com/office/drawing/2014/main" id="{E914718E-7EB3-8B91-0594-73711D0FDC15}"/>
              </a:ext>
            </a:extLst>
          </p:cNvPr>
          <p:cNvSpPr txBox="1">
            <a:spLocks/>
          </p:cNvSpPr>
          <p:nvPr/>
        </p:nvSpPr>
        <p:spPr>
          <a:xfrm>
            <a:off x="685800" y="4112814"/>
            <a:ext cx="10820400" cy="1671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buFont typeface="Arial" panose="020B0604020202020204" pitchFamily="34" charset="0"/>
              <a:buNone/>
            </a:pPr>
            <a:r>
              <a:rPr lang="en-ID" sz="1200"/>
              <a:t>Dalam matematika yang memiliki sifat penting dan universal terdapat sumber gagasan yakni aktivitas dalam pembuatan rancangan bangun yang sudah diaplikasikan pada budaya dan suku-suku. Apabila aktivitas dalam penentuan orientasi dan posisi seseorang pada suatu lingkungan artinya aktivitas dalam perancangan bangun memiliki keterkaitan dengan perkakas – perkakas dan benda-benda pabrik yang sudah diproduksi. Budaya ini untuk tujuan keagamaan, permainan, perhiasan, perdagangan, peperangan, perhiasan, dan rumah tempat tinggal. Dalam aktivitas perancangan bangun, konsep matematika khususnya membilang terlihat pada tahap merencanakan dan melaksanakannya.</a:t>
            </a:r>
          </a:p>
        </p:txBody>
      </p:sp>
    </p:spTree>
    <p:extLst>
      <p:ext uri="{BB962C8B-B14F-4D97-AF65-F5344CB8AC3E}">
        <p14:creationId xmlns:p14="http://schemas.microsoft.com/office/powerpoint/2010/main" val="178874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1AD4-D63E-38BF-E04D-07781F422D80}"/>
              </a:ext>
            </a:extLst>
          </p:cNvPr>
          <p:cNvSpPr>
            <a:spLocks noGrp="1"/>
          </p:cNvSpPr>
          <p:nvPr>
            <p:ph type="title"/>
          </p:nvPr>
        </p:nvSpPr>
        <p:spPr/>
        <p:txBody>
          <a:bodyPr/>
          <a:lstStyle/>
          <a:p>
            <a:r>
              <a:rPr lang="en-US"/>
              <a:t>Bermain (Playing)</a:t>
            </a:r>
            <a:endParaRPr lang="en-ID"/>
          </a:p>
        </p:txBody>
      </p:sp>
      <p:sp>
        <p:nvSpPr>
          <p:cNvPr id="3" name="Content Placeholder 2">
            <a:extLst>
              <a:ext uri="{FF2B5EF4-FFF2-40B4-BE49-F238E27FC236}">
                <a16:creationId xmlns:a16="http://schemas.microsoft.com/office/drawing/2014/main" id="{14D272A1-FA13-390E-31BB-CF1D9CD2EBC6}"/>
              </a:ext>
            </a:extLst>
          </p:cNvPr>
          <p:cNvSpPr>
            <a:spLocks noGrp="1"/>
          </p:cNvSpPr>
          <p:nvPr>
            <p:ph idx="1"/>
          </p:nvPr>
        </p:nvSpPr>
        <p:spPr>
          <a:xfrm>
            <a:off x="685800" y="2194560"/>
            <a:ext cx="10820400" cy="1472979"/>
          </a:xfrm>
        </p:spPr>
        <p:txBody>
          <a:bodyPr/>
          <a:lstStyle/>
          <a:p>
            <a:pPr marL="0" indent="0" algn="just">
              <a:buNone/>
            </a:pPr>
            <a:r>
              <a:rPr lang="en-US"/>
              <a:t>Games; Fun; Puzzles; Paradoxes; Modelling; Imagined reality; Rule-bound activity; Hypothetical reasoning; Procedures; Plans Strategies; Cooperative games; Competitive games; Solitaire games; Chance, prediction</a:t>
            </a:r>
            <a:endParaRPr lang="en-ID"/>
          </a:p>
        </p:txBody>
      </p:sp>
      <p:sp>
        <p:nvSpPr>
          <p:cNvPr id="4" name="Content Placeholder 2">
            <a:extLst>
              <a:ext uri="{FF2B5EF4-FFF2-40B4-BE49-F238E27FC236}">
                <a16:creationId xmlns:a16="http://schemas.microsoft.com/office/drawing/2014/main" id="{E914718E-7EB3-8B91-0594-73711D0FDC15}"/>
              </a:ext>
            </a:extLst>
          </p:cNvPr>
          <p:cNvSpPr txBox="1">
            <a:spLocks/>
          </p:cNvSpPr>
          <p:nvPr/>
        </p:nvSpPr>
        <p:spPr>
          <a:xfrm>
            <a:off x="685800" y="4112814"/>
            <a:ext cx="10820400" cy="1671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buFont typeface="Arial" panose="020B0604020202020204" pitchFamily="34" charset="0"/>
              <a:buNone/>
            </a:pPr>
            <a:r>
              <a:rPr lang="en-ID" sz="1200"/>
              <a:t>Setiap kebudayaan biasanya mempunyai cara bermain yang mengalami perkembangan di lingkungan tertentu. Tidak sedikit dari cara bermain tersebut yang menerapkan aspek matematika misalnya bentuk bangun ruang. Dengan adanya cara bermain ini maka peserta akan menciptakan banyak strategi sehingga kemungkinan yang terjadi dapat diprediksi. Dalam permainan suku tertentu, ada yang juga menerapkan konsep geometri seperti permainan yang ada di masyarakat Dayak yakni cabang galah. Dalam permainan ini, terdapat konsep matematika meliputi konsep rotasi, konsep simetri, konsep pojok, konsep sudut, konsep titik, konsep bangun datar (persegi panjang dan bujur sangkar) dan garis lurus.20 Hal-hal yang memiliki keterkaitan dengan aspek matematis dalam aktivitas ini meliputi seperti prosedur, pemodelan, peluang, strategi, dan lainnya.</a:t>
            </a:r>
            <a:endParaRPr lang="en-ID" sz="1600"/>
          </a:p>
        </p:txBody>
      </p:sp>
    </p:spTree>
    <p:extLst>
      <p:ext uri="{BB962C8B-B14F-4D97-AF65-F5344CB8AC3E}">
        <p14:creationId xmlns:p14="http://schemas.microsoft.com/office/powerpoint/2010/main" val="51332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1AD4-D63E-38BF-E04D-07781F422D80}"/>
              </a:ext>
            </a:extLst>
          </p:cNvPr>
          <p:cNvSpPr>
            <a:spLocks noGrp="1"/>
          </p:cNvSpPr>
          <p:nvPr>
            <p:ph type="title"/>
          </p:nvPr>
        </p:nvSpPr>
        <p:spPr/>
        <p:txBody>
          <a:bodyPr/>
          <a:lstStyle/>
          <a:p>
            <a:r>
              <a:rPr lang="en-ID"/>
              <a:t>Menjelaskan (Explaining) </a:t>
            </a:r>
          </a:p>
        </p:txBody>
      </p:sp>
      <p:sp>
        <p:nvSpPr>
          <p:cNvPr id="3" name="Content Placeholder 2">
            <a:extLst>
              <a:ext uri="{FF2B5EF4-FFF2-40B4-BE49-F238E27FC236}">
                <a16:creationId xmlns:a16="http://schemas.microsoft.com/office/drawing/2014/main" id="{14D272A1-FA13-390E-31BB-CF1D9CD2EBC6}"/>
              </a:ext>
            </a:extLst>
          </p:cNvPr>
          <p:cNvSpPr>
            <a:spLocks noGrp="1"/>
          </p:cNvSpPr>
          <p:nvPr>
            <p:ph idx="1"/>
          </p:nvPr>
        </p:nvSpPr>
        <p:spPr>
          <a:xfrm>
            <a:off x="685800" y="2194560"/>
            <a:ext cx="10820400" cy="1472979"/>
          </a:xfrm>
        </p:spPr>
        <p:txBody>
          <a:bodyPr/>
          <a:lstStyle/>
          <a:p>
            <a:pPr marL="0" indent="0" algn="just">
              <a:buNone/>
            </a:pPr>
            <a:r>
              <a:rPr lang="en-US"/>
              <a:t>Games; Fun; Puzzles; Paradoxes; Modelling; Imagined reality; Rule-bound activity; Hypothetical reasoning; Procedures; Plans Strategies; Cooperative games; Competitive games; Solitaire games; Chance, prediction</a:t>
            </a:r>
            <a:endParaRPr lang="en-ID"/>
          </a:p>
        </p:txBody>
      </p:sp>
      <p:sp>
        <p:nvSpPr>
          <p:cNvPr id="4" name="Content Placeholder 2">
            <a:extLst>
              <a:ext uri="{FF2B5EF4-FFF2-40B4-BE49-F238E27FC236}">
                <a16:creationId xmlns:a16="http://schemas.microsoft.com/office/drawing/2014/main" id="{E914718E-7EB3-8B91-0594-73711D0FDC15}"/>
              </a:ext>
            </a:extLst>
          </p:cNvPr>
          <p:cNvSpPr txBox="1">
            <a:spLocks/>
          </p:cNvSpPr>
          <p:nvPr/>
        </p:nvSpPr>
        <p:spPr>
          <a:xfrm>
            <a:off x="685800" y="4112814"/>
            <a:ext cx="10820400" cy="1671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just">
              <a:buFont typeface="Arial" panose="020B0604020202020204" pitchFamily="34" charset="0"/>
              <a:buNone/>
            </a:pPr>
            <a:r>
              <a:rPr lang="en-ID" sz="1200"/>
              <a:t>Similarities; Classifications; Conventions; Hierarchical classifying of objects; Story explanations; logical connectives; Linguistic explanations; logical arguments, Proofs; Symbolic explanations: Equation; Inequality; Algorithm; Function; Figural explanations; Graphs, Diagrams, Charts, Matrices; Mathematical modeling; Criteria: internal validity, external generalisability. Kegiatan menjelaskan memaparkan perkembangan dan filosofi Jenang Kudus. Hal-hal yang berkaitan dengan aktivitas explaining ini dan aspek matematis adalah pemodelan matematika, penjelasan cerita, klasifikasi, dan sebagainya. </a:t>
            </a:r>
          </a:p>
        </p:txBody>
      </p:sp>
    </p:spTree>
    <p:extLst>
      <p:ext uri="{BB962C8B-B14F-4D97-AF65-F5344CB8AC3E}">
        <p14:creationId xmlns:p14="http://schemas.microsoft.com/office/powerpoint/2010/main" val="10940885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2.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Vapor Trail design</Template>
  <TotalTime>101</TotalTime>
  <Words>1096</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Vapor Trail</vt:lpstr>
      <vt:lpstr>Aktivitas Fundamental  matematis</vt:lpstr>
      <vt:lpstr>LATAR BELAKANG</vt:lpstr>
      <vt:lpstr>AKTIFITAS FUNDAMENTAL MATEMATIS</vt:lpstr>
      <vt:lpstr>Membilang (Counting)</vt:lpstr>
      <vt:lpstr>Menentukan Arah dan Lokasi (Locating)</vt:lpstr>
      <vt:lpstr>Mengukur (Measuring)</vt:lpstr>
      <vt:lpstr>Merancang (Designing)</vt:lpstr>
      <vt:lpstr>Bermain (Playing)</vt:lpstr>
      <vt:lpstr>Menjelaskan (Explaining) </vt:lpstr>
      <vt:lpstr>EKSPLORASI ETNOMATEMATIKA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 User</dc:creator>
  <cp:lastModifiedBy>User User</cp:lastModifiedBy>
  <cp:revision>4</cp:revision>
  <dcterms:created xsi:type="dcterms:W3CDTF">2024-09-25T23:42:15Z</dcterms:created>
  <dcterms:modified xsi:type="dcterms:W3CDTF">2024-09-26T01:31:28Z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