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5" r:id="rId2"/>
    <p:sldId id="31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3" r:id="rId14"/>
    <p:sldId id="331" r:id="rId15"/>
    <p:sldId id="302" r:id="rId16"/>
    <p:sldId id="334" r:id="rId17"/>
    <p:sldId id="353" r:id="rId18"/>
    <p:sldId id="354" r:id="rId19"/>
    <p:sldId id="355" r:id="rId20"/>
    <p:sldId id="336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37" r:id="rId35"/>
    <p:sldId id="335" r:id="rId36"/>
    <p:sldId id="339" r:id="rId37"/>
    <p:sldId id="338" r:id="rId38"/>
    <p:sldId id="356" r:id="rId39"/>
    <p:sldId id="357" r:id="rId40"/>
    <p:sldId id="313" r:id="rId41"/>
    <p:sldId id="314" r:id="rId42"/>
    <p:sldId id="358" r:id="rId43"/>
    <p:sldId id="316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43C"/>
    <a:srgbClr val="732670"/>
    <a:srgbClr val="0E6579"/>
    <a:srgbClr val="E63A33"/>
    <a:srgbClr val="91C172"/>
    <a:srgbClr val="3F9B6B"/>
    <a:srgbClr val="2763AE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74" d="100"/>
          <a:sy n="74" d="100"/>
        </p:scale>
        <p:origin x="384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D63-5449-415C-9C87-E4FD7406515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D63-5449-415C-9C87-E4FD7406515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FD63-5449-415C-9C87-E4FD7406515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Garis adalah tanda yang memanjang yang menandai hubungan</a:t>
            </a:r>
            <a:r>
              <a:rPr lang="id-ID" baseline="0" dirty="0"/>
              <a:t> antara dua titik atau lebih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D5FCE-B5B1-4E64-83B9-3F5D0BF7E9CA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485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3C-4ED7-4120-9CB1-2184722D5B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account/plans/?utm_source=free&amp;utm_medium=button&amp;utm_campaign=freetemplat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385" y="6174303"/>
            <a:ext cx="1956579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#</a:t>
            </a:r>
            <a:r>
              <a:rPr lang="en-IN" dirty="0" err="1"/>
              <a:t>Sesi</a:t>
            </a:r>
            <a:r>
              <a:rPr lang="en-IN"/>
              <a:t> 3. 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52FDC-47D1-4306-98CE-A32FBC440899}"/>
              </a:ext>
            </a:extLst>
          </p:cNvPr>
          <p:cNvSpPr/>
          <p:nvPr/>
        </p:nvSpPr>
        <p:spPr>
          <a:xfrm>
            <a:off x="549796" y="404664"/>
            <a:ext cx="6336704" cy="144655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MENGGAMBAR</a:t>
            </a:r>
          </a:p>
          <a:p>
            <a:r>
              <a:rPr lang="en-IN" sz="44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 S I T E K T U R 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79409-C4D6-4D73-8FFE-770E8AC7172B}"/>
              </a:ext>
            </a:extLst>
          </p:cNvPr>
          <p:cNvSpPr/>
          <p:nvPr/>
        </p:nvSpPr>
        <p:spPr>
          <a:xfrm>
            <a:off x="3646140" y="3326214"/>
            <a:ext cx="5472608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DOSEN PENGAMPU:</a:t>
            </a:r>
          </a:p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PANDE JURUMAI</a:t>
            </a: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F:\Pelatihan TOT 16-22 September 2019\Penunjang PPT\th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 b="11383"/>
          <a:stretch/>
        </p:blipFill>
        <p:spPr bwMode="auto">
          <a:xfrm>
            <a:off x="8166050" y="6377108"/>
            <a:ext cx="347118" cy="26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5719001" y="6356915"/>
            <a:ext cx="19655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085398493127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8661350" y="6356915"/>
            <a:ext cx="340972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pande.jurumai09@gmail.com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8" name="Picture 5" descr="F:\Pelatihan TOT 16-22 September 2019\Penunjang PPT\th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92" y="6324872"/>
            <a:ext cx="344488" cy="34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se1.mm.bing.net/th?id=OIP.fg-5Sp29HT8QFkbk9dlURwHaGS&amp;pid=Api&amp;P=0&amp;w=196&amp;h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" y="4653136"/>
            <a:ext cx="1866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3751886" y="6361583"/>
            <a:ext cx="8303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8d_jr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t="-1" r="12484" b="3608"/>
          <a:stretch/>
        </p:blipFill>
        <p:spPr bwMode="auto">
          <a:xfrm>
            <a:off x="3244827" y="6309320"/>
            <a:ext cx="363043" cy="360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216" y="435736"/>
            <a:ext cx="10119257" cy="58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783" y="0"/>
            <a:ext cx="624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Jenis-jenis garis dan penggunaannya (ISO R. 128)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433116"/>
            <a:ext cx="12188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Direktoral Pendidikan Sekolah Menengah Kejuruan Kementerian Pendidikan dan Kebudayaan RI: hal. 49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388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33116"/>
            <a:ext cx="12188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Direktoral Pendidikan Sekolah Menengah Kejuruan Kementerian Pendidikan dan Kebudayaan RI: hal. 49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99" y="1338266"/>
            <a:ext cx="11588692" cy="330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206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3611" r="17004" b="19445"/>
          <a:stretch/>
        </p:blipFill>
        <p:spPr bwMode="auto">
          <a:xfrm>
            <a:off x="335273" y="188640"/>
            <a:ext cx="1161426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0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8254" r="17005" b="21627"/>
          <a:stretch/>
        </p:blipFill>
        <p:spPr bwMode="auto">
          <a:xfrm>
            <a:off x="239287" y="188640"/>
            <a:ext cx="1180623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8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609" t="14062" r="20312" b="10000"/>
          <a:stretch>
            <a:fillRect/>
          </a:stretch>
        </p:blipFill>
        <p:spPr bwMode="auto">
          <a:xfrm>
            <a:off x="1523571" y="500042"/>
            <a:ext cx="9427360" cy="609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66539" y="87015"/>
            <a:ext cx="40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Penerapan Garis dalam gambar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2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se4.mm.bing.net/th?id=OIP.vV3TB94Ok_4bYcO0EF8-8wHaEP&amp;pid=Api&amp;P=0&amp;w=296&amp;h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61" y="-27384"/>
            <a:ext cx="66450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umahsunatarrahman.com/upload/20160128095843-ada%20pertanya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601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8952244" y="1412776"/>
            <a:ext cx="1957531" cy="1858217"/>
          </a:xfrm>
        </p:spPr>
        <p:txBody>
          <a:bodyPr/>
          <a:lstStyle/>
          <a:p>
            <a:pPr algn="ctr"/>
            <a:r>
              <a:rPr lang="en-IN" sz="199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?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21"/>
          <p:cNvSpPr txBox="1"/>
          <p:nvPr/>
        </p:nvSpPr>
        <p:spPr>
          <a:xfrm>
            <a:off x="6218573" y="836712"/>
            <a:ext cx="2180095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kern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endParaRPr lang="en-US" sz="5400" b="1" kern="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121"/>
          <p:cNvSpPr txBox="1"/>
          <p:nvPr/>
        </p:nvSpPr>
        <p:spPr>
          <a:xfrm>
            <a:off x="2946301" y="2636912"/>
            <a:ext cx="2180095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kern="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Huruf</a:t>
            </a:r>
            <a:endParaRPr lang="en-US" sz="5400" b="1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21"/>
          <p:cNvSpPr txBox="1"/>
          <p:nvPr/>
        </p:nvSpPr>
        <p:spPr>
          <a:xfrm>
            <a:off x="4398518" y="476672"/>
            <a:ext cx="2180095" cy="26468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600" b="1" kern="0" dirty="0"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&amp;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25860" y="4221088"/>
            <a:ext cx="10009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Huruf</a:t>
            </a:r>
            <a:r>
              <a:rPr lang="en-US" sz="3200" b="1" dirty="0"/>
              <a:t> </a:t>
            </a:r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sebuah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grafem</a:t>
            </a:r>
            <a:r>
              <a:rPr lang="en-US" sz="3200" b="1" dirty="0"/>
              <a:t> (</a:t>
            </a:r>
            <a:r>
              <a:rPr lang="en-US" sz="3200" b="1" dirty="0" err="1"/>
              <a:t>bentuk</a:t>
            </a:r>
            <a:r>
              <a:rPr lang="en-US" sz="3200" b="1" dirty="0"/>
              <a:t>, </a:t>
            </a:r>
            <a:r>
              <a:rPr lang="en-US" sz="3200" b="1" dirty="0" err="1"/>
              <a:t>goresan</a:t>
            </a:r>
            <a:r>
              <a:rPr lang="en-US" sz="3200" b="1" dirty="0"/>
              <a:t>,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tulisan</a:t>
            </a:r>
            <a:r>
              <a:rPr lang="en-US" sz="3200" b="1" dirty="0"/>
              <a:t>)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suatu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sistem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tulisan</a:t>
            </a:r>
            <a:endParaRPr lang="en-GB" sz="3200" b="1" dirty="0">
              <a:solidFill>
                <a:srgbClr val="00B05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22404" y="1340768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564" y="71414"/>
            <a:ext cx="9792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/>
              <a:t>Jenis</a:t>
            </a:r>
            <a:r>
              <a:rPr lang="en-GB" sz="2800" b="1" dirty="0"/>
              <a:t> Huruf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Jenis huruf yang dapat digunakan dalam gambar teknik antara lain : ISOCT SHX tegak atau miring, Technic bolt TT dan ISOTEUR miring.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458" y="1928802"/>
            <a:ext cx="108005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4125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764" y="142852"/>
            <a:ext cx="1067617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480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t="6169"/>
          <a:stretch>
            <a:fillRect/>
          </a:stretch>
        </p:blipFill>
        <p:spPr bwMode="auto">
          <a:xfrm>
            <a:off x="1618798" y="142876"/>
            <a:ext cx="917276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71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Pert. </a:t>
            </a:r>
            <a:r>
              <a:rPr lang="en-IN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488740" y="4350167"/>
            <a:ext cx="9211344" cy="1482924"/>
            <a:chOff x="1179449" y="2893788"/>
            <a:chExt cx="9829928" cy="1582510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964410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0455899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139459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 flipH="1">
              <a:off x="2424724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3458537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flipH="1">
              <a:off x="448336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51603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 flipH="1">
              <a:off x="6540859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757116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 flipH="1">
              <a:off x="8592332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20638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270334" y="2893788"/>
              <a:ext cx="553478" cy="553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327830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38295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179449" y="3922822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3238368" y="3922822"/>
              <a:ext cx="553476" cy="553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529700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7354502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9405977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330089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394035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451530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8506658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336206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542070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7478202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529676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00668" y="1728865"/>
            <a:ext cx="4837878" cy="1195957"/>
            <a:chOff x="5230316" y="1554411"/>
            <a:chExt cx="4837878" cy="1195957"/>
          </a:xfrm>
        </p:grpSpPr>
        <p:sp>
          <p:nvSpPr>
            <p:cNvPr id="89" name="TextBox 121"/>
            <p:cNvSpPr txBox="1"/>
            <p:nvPr/>
          </p:nvSpPr>
          <p:spPr>
            <a:xfrm>
              <a:off x="6190449" y="1742378"/>
              <a:ext cx="3877745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Mengenal</a:t>
              </a:r>
              <a:r>
                <a:rPr lang="en-US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Huruf</a:t>
              </a:r>
              <a:endPara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121"/>
            <p:cNvSpPr txBox="1"/>
            <p:nvPr/>
          </p:nvSpPr>
          <p:spPr>
            <a:xfrm>
              <a:off x="6190450" y="2165593"/>
              <a:ext cx="3877744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Mahasiswa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mampu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terampildalam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huruf</a:t>
              </a:r>
              <a:endParaRPr lang="en-US" sz="1600" kern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230316" y="1554411"/>
              <a:ext cx="87075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IN" sz="48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2550278" y="1551808"/>
            <a:ext cx="1854081" cy="1854072"/>
            <a:chOff x="4003927" y="1266877"/>
            <a:chExt cx="862571" cy="862567"/>
          </a:xfrm>
        </p:grpSpPr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4003927" y="1266877"/>
              <a:ext cx="862571" cy="862567"/>
            </a:xfrm>
            <a:custGeom>
              <a:avLst/>
              <a:gdLst>
                <a:gd name="T0" fmla="*/ 2156 w 4063"/>
                <a:gd name="T1" fmla="*/ 3 h 4063"/>
                <a:gd name="T2" fmla="*/ 2397 w 4063"/>
                <a:gd name="T3" fmla="*/ 33 h 4063"/>
                <a:gd name="T4" fmla="*/ 2629 w 4063"/>
                <a:gd name="T5" fmla="*/ 88 h 4063"/>
                <a:gd name="T6" fmla="*/ 2849 w 4063"/>
                <a:gd name="T7" fmla="*/ 171 h 4063"/>
                <a:gd name="T8" fmla="*/ 3057 w 4063"/>
                <a:gd name="T9" fmla="*/ 277 h 4063"/>
                <a:gd name="T10" fmla="*/ 3251 w 4063"/>
                <a:gd name="T11" fmla="*/ 406 h 4063"/>
                <a:gd name="T12" fmla="*/ 3427 w 4063"/>
                <a:gd name="T13" fmla="*/ 555 h 4063"/>
                <a:gd name="T14" fmla="*/ 3585 w 4063"/>
                <a:gd name="T15" fmla="*/ 723 h 4063"/>
                <a:gd name="T16" fmla="*/ 3725 w 4063"/>
                <a:gd name="T17" fmla="*/ 907 h 4063"/>
                <a:gd name="T18" fmla="*/ 3842 w 4063"/>
                <a:gd name="T19" fmla="*/ 1108 h 4063"/>
                <a:gd name="T20" fmla="*/ 3936 w 4063"/>
                <a:gd name="T21" fmla="*/ 1322 h 4063"/>
                <a:gd name="T22" fmla="*/ 4005 w 4063"/>
                <a:gd name="T23" fmla="*/ 1549 h 4063"/>
                <a:gd name="T24" fmla="*/ 4048 w 4063"/>
                <a:gd name="T25" fmla="*/ 1786 h 4063"/>
                <a:gd name="T26" fmla="*/ 4063 w 4063"/>
                <a:gd name="T27" fmla="*/ 2031 h 4063"/>
                <a:gd name="T28" fmla="*/ 4048 w 4063"/>
                <a:gd name="T29" fmla="*/ 2276 h 4063"/>
                <a:gd name="T30" fmla="*/ 4005 w 4063"/>
                <a:gd name="T31" fmla="*/ 2514 h 4063"/>
                <a:gd name="T32" fmla="*/ 3936 w 4063"/>
                <a:gd name="T33" fmla="*/ 2741 h 4063"/>
                <a:gd name="T34" fmla="*/ 3842 w 4063"/>
                <a:gd name="T35" fmla="*/ 2955 h 4063"/>
                <a:gd name="T36" fmla="*/ 3725 w 4063"/>
                <a:gd name="T37" fmla="*/ 3156 h 4063"/>
                <a:gd name="T38" fmla="*/ 3585 w 4063"/>
                <a:gd name="T39" fmla="*/ 3340 h 4063"/>
                <a:gd name="T40" fmla="*/ 3427 w 4063"/>
                <a:gd name="T41" fmla="*/ 3508 h 4063"/>
                <a:gd name="T42" fmla="*/ 3251 w 4063"/>
                <a:gd name="T43" fmla="*/ 3657 h 4063"/>
                <a:gd name="T44" fmla="*/ 3057 w 4063"/>
                <a:gd name="T45" fmla="*/ 3786 h 4063"/>
                <a:gd name="T46" fmla="*/ 2849 w 4063"/>
                <a:gd name="T47" fmla="*/ 3892 h 4063"/>
                <a:gd name="T48" fmla="*/ 2629 w 4063"/>
                <a:gd name="T49" fmla="*/ 3974 h 4063"/>
                <a:gd name="T50" fmla="*/ 2397 w 4063"/>
                <a:gd name="T51" fmla="*/ 4030 h 4063"/>
                <a:gd name="T52" fmla="*/ 2156 w 4063"/>
                <a:gd name="T53" fmla="*/ 4059 h 4063"/>
                <a:gd name="T54" fmla="*/ 1907 w 4063"/>
                <a:gd name="T55" fmla="*/ 4059 h 4063"/>
                <a:gd name="T56" fmla="*/ 1666 w 4063"/>
                <a:gd name="T57" fmla="*/ 4030 h 4063"/>
                <a:gd name="T58" fmla="*/ 1434 w 4063"/>
                <a:gd name="T59" fmla="*/ 3974 h 4063"/>
                <a:gd name="T60" fmla="*/ 1214 w 4063"/>
                <a:gd name="T61" fmla="*/ 3892 h 4063"/>
                <a:gd name="T62" fmla="*/ 1006 w 4063"/>
                <a:gd name="T63" fmla="*/ 3786 h 4063"/>
                <a:gd name="T64" fmla="*/ 813 w 4063"/>
                <a:gd name="T65" fmla="*/ 3657 h 4063"/>
                <a:gd name="T66" fmla="*/ 637 w 4063"/>
                <a:gd name="T67" fmla="*/ 3508 h 4063"/>
                <a:gd name="T68" fmla="*/ 478 w 4063"/>
                <a:gd name="T69" fmla="*/ 3340 h 4063"/>
                <a:gd name="T70" fmla="*/ 339 w 4063"/>
                <a:gd name="T71" fmla="*/ 3156 h 4063"/>
                <a:gd name="T72" fmla="*/ 222 w 4063"/>
                <a:gd name="T73" fmla="*/ 2955 h 4063"/>
                <a:gd name="T74" fmla="*/ 127 w 4063"/>
                <a:gd name="T75" fmla="*/ 2741 h 4063"/>
                <a:gd name="T76" fmla="*/ 58 w 4063"/>
                <a:gd name="T77" fmla="*/ 2514 h 4063"/>
                <a:gd name="T78" fmla="*/ 15 w 4063"/>
                <a:gd name="T79" fmla="*/ 2276 h 4063"/>
                <a:gd name="T80" fmla="*/ 0 w 4063"/>
                <a:gd name="T81" fmla="*/ 2031 h 4063"/>
                <a:gd name="T82" fmla="*/ 15 w 4063"/>
                <a:gd name="T83" fmla="*/ 1786 h 4063"/>
                <a:gd name="T84" fmla="*/ 58 w 4063"/>
                <a:gd name="T85" fmla="*/ 1549 h 4063"/>
                <a:gd name="T86" fmla="*/ 127 w 4063"/>
                <a:gd name="T87" fmla="*/ 1322 h 4063"/>
                <a:gd name="T88" fmla="*/ 222 w 4063"/>
                <a:gd name="T89" fmla="*/ 1108 h 4063"/>
                <a:gd name="T90" fmla="*/ 339 w 4063"/>
                <a:gd name="T91" fmla="*/ 907 h 4063"/>
                <a:gd name="T92" fmla="*/ 478 w 4063"/>
                <a:gd name="T93" fmla="*/ 723 h 4063"/>
                <a:gd name="T94" fmla="*/ 637 w 4063"/>
                <a:gd name="T95" fmla="*/ 555 h 4063"/>
                <a:gd name="T96" fmla="*/ 813 w 4063"/>
                <a:gd name="T97" fmla="*/ 406 h 4063"/>
                <a:gd name="T98" fmla="*/ 1006 w 4063"/>
                <a:gd name="T99" fmla="*/ 277 h 4063"/>
                <a:gd name="T100" fmla="*/ 1214 w 4063"/>
                <a:gd name="T101" fmla="*/ 171 h 4063"/>
                <a:gd name="T102" fmla="*/ 1434 w 4063"/>
                <a:gd name="T103" fmla="*/ 88 h 4063"/>
                <a:gd name="T104" fmla="*/ 1666 w 4063"/>
                <a:gd name="T105" fmla="*/ 33 h 4063"/>
                <a:gd name="T106" fmla="*/ 1907 w 4063"/>
                <a:gd name="T107" fmla="*/ 3 h 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3" h="4063">
                  <a:moveTo>
                    <a:pt x="2030" y="0"/>
                  </a:moveTo>
                  <a:lnTo>
                    <a:pt x="2156" y="3"/>
                  </a:lnTo>
                  <a:lnTo>
                    <a:pt x="2277" y="15"/>
                  </a:lnTo>
                  <a:lnTo>
                    <a:pt x="2397" y="33"/>
                  </a:lnTo>
                  <a:lnTo>
                    <a:pt x="2514" y="58"/>
                  </a:lnTo>
                  <a:lnTo>
                    <a:pt x="2629" y="88"/>
                  </a:lnTo>
                  <a:lnTo>
                    <a:pt x="2741" y="127"/>
                  </a:lnTo>
                  <a:lnTo>
                    <a:pt x="2849" y="171"/>
                  </a:lnTo>
                  <a:lnTo>
                    <a:pt x="2955" y="221"/>
                  </a:lnTo>
                  <a:lnTo>
                    <a:pt x="3057" y="277"/>
                  </a:lnTo>
                  <a:lnTo>
                    <a:pt x="3156" y="338"/>
                  </a:lnTo>
                  <a:lnTo>
                    <a:pt x="3251" y="406"/>
                  </a:lnTo>
                  <a:lnTo>
                    <a:pt x="3340" y="478"/>
                  </a:lnTo>
                  <a:lnTo>
                    <a:pt x="3427" y="555"/>
                  </a:lnTo>
                  <a:lnTo>
                    <a:pt x="3508" y="636"/>
                  </a:lnTo>
                  <a:lnTo>
                    <a:pt x="3585" y="723"/>
                  </a:lnTo>
                  <a:lnTo>
                    <a:pt x="3657" y="812"/>
                  </a:lnTo>
                  <a:lnTo>
                    <a:pt x="3725" y="907"/>
                  </a:lnTo>
                  <a:lnTo>
                    <a:pt x="3786" y="1006"/>
                  </a:lnTo>
                  <a:lnTo>
                    <a:pt x="3842" y="1108"/>
                  </a:lnTo>
                  <a:lnTo>
                    <a:pt x="3892" y="1214"/>
                  </a:lnTo>
                  <a:lnTo>
                    <a:pt x="3936" y="1322"/>
                  </a:lnTo>
                  <a:lnTo>
                    <a:pt x="3975" y="1434"/>
                  </a:lnTo>
                  <a:lnTo>
                    <a:pt x="4005" y="1549"/>
                  </a:lnTo>
                  <a:lnTo>
                    <a:pt x="4030" y="1666"/>
                  </a:lnTo>
                  <a:lnTo>
                    <a:pt x="4048" y="1786"/>
                  </a:lnTo>
                  <a:lnTo>
                    <a:pt x="4060" y="1907"/>
                  </a:lnTo>
                  <a:lnTo>
                    <a:pt x="4063" y="2031"/>
                  </a:lnTo>
                  <a:lnTo>
                    <a:pt x="4060" y="2156"/>
                  </a:lnTo>
                  <a:lnTo>
                    <a:pt x="4048" y="2276"/>
                  </a:lnTo>
                  <a:lnTo>
                    <a:pt x="4030" y="2397"/>
                  </a:lnTo>
                  <a:lnTo>
                    <a:pt x="4005" y="2514"/>
                  </a:lnTo>
                  <a:lnTo>
                    <a:pt x="3975" y="2629"/>
                  </a:lnTo>
                  <a:lnTo>
                    <a:pt x="3936" y="2741"/>
                  </a:lnTo>
                  <a:lnTo>
                    <a:pt x="3892" y="2849"/>
                  </a:lnTo>
                  <a:lnTo>
                    <a:pt x="3842" y="2955"/>
                  </a:lnTo>
                  <a:lnTo>
                    <a:pt x="3786" y="3057"/>
                  </a:lnTo>
                  <a:lnTo>
                    <a:pt x="3725" y="3156"/>
                  </a:lnTo>
                  <a:lnTo>
                    <a:pt x="3657" y="3250"/>
                  </a:lnTo>
                  <a:lnTo>
                    <a:pt x="3585" y="3340"/>
                  </a:lnTo>
                  <a:lnTo>
                    <a:pt x="3508" y="3426"/>
                  </a:lnTo>
                  <a:lnTo>
                    <a:pt x="3427" y="3508"/>
                  </a:lnTo>
                  <a:lnTo>
                    <a:pt x="3340" y="3585"/>
                  </a:lnTo>
                  <a:lnTo>
                    <a:pt x="3251" y="3657"/>
                  </a:lnTo>
                  <a:lnTo>
                    <a:pt x="3156" y="3724"/>
                  </a:lnTo>
                  <a:lnTo>
                    <a:pt x="3057" y="3786"/>
                  </a:lnTo>
                  <a:lnTo>
                    <a:pt x="2955" y="3841"/>
                  </a:lnTo>
                  <a:lnTo>
                    <a:pt x="2849" y="3892"/>
                  </a:lnTo>
                  <a:lnTo>
                    <a:pt x="2741" y="3936"/>
                  </a:lnTo>
                  <a:lnTo>
                    <a:pt x="2629" y="3974"/>
                  </a:lnTo>
                  <a:lnTo>
                    <a:pt x="2514" y="4005"/>
                  </a:lnTo>
                  <a:lnTo>
                    <a:pt x="2397" y="4030"/>
                  </a:lnTo>
                  <a:lnTo>
                    <a:pt x="2277" y="4048"/>
                  </a:lnTo>
                  <a:lnTo>
                    <a:pt x="2156" y="4059"/>
                  </a:lnTo>
                  <a:lnTo>
                    <a:pt x="2030" y="4063"/>
                  </a:lnTo>
                  <a:lnTo>
                    <a:pt x="1907" y="4059"/>
                  </a:lnTo>
                  <a:lnTo>
                    <a:pt x="1787" y="4048"/>
                  </a:lnTo>
                  <a:lnTo>
                    <a:pt x="1666" y="4030"/>
                  </a:lnTo>
                  <a:lnTo>
                    <a:pt x="1549" y="4005"/>
                  </a:lnTo>
                  <a:lnTo>
                    <a:pt x="1434" y="3974"/>
                  </a:lnTo>
                  <a:lnTo>
                    <a:pt x="1322" y="3936"/>
                  </a:lnTo>
                  <a:lnTo>
                    <a:pt x="1214" y="3892"/>
                  </a:lnTo>
                  <a:lnTo>
                    <a:pt x="1108" y="3841"/>
                  </a:lnTo>
                  <a:lnTo>
                    <a:pt x="1006" y="3786"/>
                  </a:lnTo>
                  <a:lnTo>
                    <a:pt x="907" y="3724"/>
                  </a:lnTo>
                  <a:lnTo>
                    <a:pt x="813" y="3657"/>
                  </a:lnTo>
                  <a:lnTo>
                    <a:pt x="723" y="3585"/>
                  </a:lnTo>
                  <a:lnTo>
                    <a:pt x="637" y="3508"/>
                  </a:lnTo>
                  <a:lnTo>
                    <a:pt x="555" y="3426"/>
                  </a:lnTo>
                  <a:lnTo>
                    <a:pt x="478" y="3340"/>
                  </a:lnTo>
                  <a:lnTo>
                    <a:pt x="406" y="3250"/>
                  </a:lnTo>
                  <a:lnTo>
                    <a:pt x="339" y="3156"/>
                  </a:lnTo>
                  <a:lnTo>
                    <a:pt x="277" y="3057"/>
                  </a:lnTo>
                  <a:lnTo>
                    <a:pt x="222" y="2955"/>
                  </a:lnTo>
                  <a:lnTo>
                    <a:pt x="171" y="2849"/>
                  </a:lnTo>
                  <a:lnTo>
                    <a:pt x="127" y="2741"/>
                  </a:lnTo>
                  <a:lnTo>
                    <a:pt x="89" y="2629"/>
                  </a:lnTo>
                  <a:lnTo>
                    <a:pt x="58" y="2514"/>
                  </a:lnTo>
                  <a:lnTo>
                    <a:pt x="33" y="2397"/>
                  </a:lnTo>
                  <a:lnTo>
                    <a:pt x="15" y="2276"/>
                  </a:lnTo>
                  <a:lnTo>
                    <a:pt x="4" y="2156"/>
                  </a:lnTo>
                  <a:lnTo>
                    <a:pt x="0" y="2031"/>
                  </a:lnTo>
                  <a:lnTo>
                    <a:pt x="4" y="1907"/>
                  </a:lnTo>
                  <a:lnTo>
                    <a:pt x="15" y="1786"/>
                  </a:lnTo>
                  <a:lnTo>
                    <a:pt x="33" y="1666"/>
                  </a:lnTo>
                  <a:lnTo>
                    <a:pt x="58" y="1549"/>
                  </a:lnTo>
                  <a:lnTo>
                    <a:pt x="89" y="1434"/>
                  </a:lnTo>
                  <a:lnTo>
                    <a:pt x="127" y="1322"/>
                  </a:lnTo>
                  <a:lnTo>
                    <a:pt x="171" y="1214"/>
                  </a:lnTo>
                  <a:lnTo>
                    <a:pt x="222" y="1108"/>
                  </a:lnTo>
                  <a:lnTo>
                    <a:pt x="277" y="1006"/>
                  </a:lnTo>
                  <a:lnTo>
                    <a:pt x="339" y="907"/>
                  </a:lnTo>
                  <a:lnTo>
                    <a:pt x="406" y="812"/>
                  </a:lnTo>
                  <a:lnTo>
                    <a:pt x="478" y="723"/>
                  </a:lnTo>
                  <a:lnTo>
                    <a:pt x="555" y="636"/>
                  </a:lnTo>
                  <a:lnTo>
                    <a:pt x="637" y="555"/>
                  </a:lnTo>
                  <a:lnTo>
                    <a:pt x="723" y="478"/>
                  </a:lnTo>
                  <a:lnTo>
                    <a:pt x="813" y="406"/>
                  </a:lnTo>
                  <a:lnTo>
                    <a:pt x="907" y="338"/>
                  </a:lnTo>
                  <a:lnTo>
                    <a:pt x="1006" y="277"/>
                  </a:lnTo>
                  <a:lnTo>
                    <a:pt x="1108" y="221"/>
                  </a:lnTo>
                  <a:lnTo>
                    <a:pt x="1214" y="171"/>
                  </a:lnTo>
                  <a:lnTo>
                    <a:pt x="1322" y="127"/>
                  </a:lnTo>
                  <a:lnTo>
                    <a:pt x="1434" y="88"/>
                  </a:lnTo>
                  <a:lnTo>
                    <a:pt x="1549" y="58"/>
                  </a:lnTo>
                  <a:lnTo>
                    <a:pt x="1666" y="33"/>
                  </a:lnTo>
                  <a:lnTo>
                    <a:pt x="1787" y="15"/>
                  </a:lnTo>
                  <a:lnTo>
                    <a:pt x="1907" y="3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163466" y="1427314"/>
              <a:ext cx="543493" cy="541692"/>
              <a:chOff x="1123951" y="1900238"/>
              <a:chExt cx="4310061" cy="4295775"/>
            </a:xfrm>
          </p:grpSpPr>
          <p:sp>
            <p:nvSpPr>
              <p:cNvPr id="96" name="Freeform 6"/>
              <p:cNvSpPr>
                <a:spLocks/>
              </p:cNvSpPr>
              <p:nvPr/>
            </p:nvSpPr>
            <p:spPr bwMode="auto">
              <a:xfrm>
                <a:off x="4260850" y="2693988"/>
                <a:ext cx="1173162" cy="2708275"/>
              </a:xfrm>
              <a:custGeom>
                <a:avLst/>
                <a:gdLst>
                  <a:gd name="T0" fmla="*/ 870 w 1480"/>
                  <a:gd name="T1" fmla="*/ 0 h 3411"/>
                  <a:gd name="T2" fmla="*/ 963 w 1480"/>
                  <a:gd name="T3" fmla="*/ 119 h 3411"/>
                  <a:gd name="T4" fmla="*/ 1048 w 1480"/>
                  <a:gd name="T5" fmla="*/ 242 h 3411"/>
                  <a:gd name="T6" fmla="*/ 1126 w 1480"/>
                  <a:gd name="T7" fmla="*/ 371 h 3411"/>
                  <a:gd name="T8" fmla="*/ 1198 w 1480"/>
                  <a:gd name="T9" fmla="*/ 505 h 3411"/>
                  <a:gd name="T10" fmla="*/ 1261 w 1480"/>
                  <a:gd name="T11" fmla="*/ 643 h 3411"/>
                  <a:gd name="T12" fmla="*/ 1318 w 1480"/>
                  <a:gd name="T13" fmla="*/ 785 h 3411"/>
                  <a:gd name="T14" fmla="*/ 1365 w 1480"/>
                  <a:gd name="T15" fmla="*/ 930 h 3411"/>
                  <a:gd name="T16" fmla="*/ 1406 w 1480"/>
                  <a:gd name="T17" fmla="*/ 1079 h 3411"/>
                  <a:gd name="T18" fmla="*/ 1439 w 1480"/>
                  <a:gd name="T19" fmla="*/ 1232 h 3411"/>
                  <a:gd name="T20" fmla="*/ 1461 w 1480"/>
                  <a:gd name="T21" fmla="*/ 1388 h 3411"/>
                  <a:gd name="T22" fmla="*/ 1475 w 1480"/>
                  <a:gd name="T23" fmla="*/ 1546 h 3411"/>
                  <a:gd name="T24" fmla="*/ 1480 w 1480"/>
                  <a:gd name="T25" fmla="*/ 1705 h 3411"/>
                  <a:gd name="T26" fmla="*/ 1475 w 1480"/>
                  <a:gd name="T27" fmla="*/ 1866 h 3411"/>
                  <a:gd name="T28" fmla="*/ 1461 w 1480"/>
                  <a:gd name="T29" fmla="*/ 2024 h 3411"/>
                  <a:gd name="T30" fmla="*/ 1439 w 1480"/>
                  <a:gd name="T31" fmla="*/ 2179 h 3411"/>
                  <a:gd name="T32" fmla="*/ 1406 w 1480"/>
                  <a:gd name="T33" fmla="*/ 2331 h 3411"/>
                  <a:gd name="T34" fmla="*/ 1365 w 1480"/>
                  <a:gd name="T35" fmla="*/ 2481 h 3411"/>
                  <a:gd name="T36" fmla="*/ 1318 w 1480"/>
                  <a:gd name="T37" fmla="*/ 2627 h 3411"/>
                  <a:gd name="T38" fmla="*/ 1261 w 1480"/>
                  <a:gd name="T39" fmla="*/ 2768 h 3411"/>
                  <a:gd name="T40" fmla="*/ 1198 w 1480"/>
                  <a:gd name="T41" fmla="*/ 2905 h 3411"/>
                  <a:gd name="T42" fmla="*/ 1126 w 1480"/>
                  <a:gd name="T43" fmla="*/ 3039 h 3411"/>
                  <a:gd name="T44" fmla="*/ 1048 w 1480"/>
                  <a:gd name="T45" fmla="*/ 3168 h 3411"/>
                  <a:gd name="T46" fmla="*/ 963 w 1480"/>
                  <a:gd name="T47" fmla="*/ 3292 h 3411"/>
                  <a:gd name="T48" fmla="*/ 870 w 1480"/>
                  <a:gd name="T49" fmla="*/ 3411 h 3411"/>
                  <a:gd name="T50" fmla="*/ 0 w 1480"/>
                  <a:gd name="T51" fmla="*/ 2545 h 3411"/>
                  <a:gd name="T52" fmla="*/ 58 w 1480"/>
                  <a:gd name="T53" fmla="*/ 2454 h 3411"/>
                  <a:gd name="T54" fmla="*/ 109 w 1480"/>
                  <a:gd name="T55" fmla="*/ 2357 h 3411"/>
                  <a:gd name="T56" fmla="*/ 154 w 1480"/>
                  <a:gd name="T57" fmla="*/ 2257 h 3411"/>
                  <a:gd name="T58" fmla="*/ 191 w 1480"/>
                  <a:gd name="T59" fmla="*/ 2152 h 3411"/>
                  <a:gd name="T60" fmla="*/ 220 w 1480"/>
                  <a:gd name="T61" fmla="*/ 2045 h 3411"/>
                  <a:gd name="T62" fmla="*/ 242 w 1480"/>
                  <a:gd name="T63" fmla="*/ 1934 h 3411"/>
                  <a:gd name="T64" fmla="*/ 254 w 1480"/>
                  <a:gd name="T65" fmla="*/ 1821 h 3411"/>
                  <a:gd name="T66" fmla="*/ 259 w 1480"/>
                  <a:gd name="T67" fmla="*/ 1705 h 3411"/>
                  <a:gd name="T68" fmla="*/ 254 w 1480"/>
                  <a:gd name="T69" fmla="*/ 1590 h 3411"/>
                  <a:gd name="T70" fmla="*/ 242 w 1480"/>
                  <a:gd name="T71" fmla="*/ 1476 h 3411"/>
                  <a:gd name="T72" fmla="*/ 220 w 1480"/>
                  <a:gd name="T73" fmla="*/ 1366 h 3411"/>
                  <a:gd name="T74" fmla="*/ 191 w 1480"/>
                  <a:gd name="T75" fmla="*/ 1259 h 3411"/>
                  <a:gd name="T76" fmla="*/ 154 w 1480"/>
                  <a:gd name="T77" fmla="*/ 1155 h 3411"/>
                  <a:gd name="T78" fmla="*/ 109 w 1480"/>
                  <a:gd name="T79" fmla="*/ 1055 h 3411"/>
                  <a:gd name="T80" fmla="*/ 58 w 1480"/>
                  <a:gd name="T81" fmla="*/ 959 h 3411"/>
                  <a:gd name="T82" fmla="*/ 0 w 1480"/>
                  <a:gd name="T83" fmla="*/ 867 h 3411"/>
                  <a:gd name="T84" fmla="*/ 870 w 1480"/>
                  <a:gd name="T85" fmla="*/ 0 h 3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80" h="3411">
                    <a:moveTo>
                      <a:pt x="870" y="0"/>
                    </a:moveTo>
                    <a:lnTo>
                      <a:pt x="963" y="119"/>
                    </a:lnTo>
                    <a:lnTo>
                      <a:pt x="1048" y="242"/>
                    </a:lnTo>
                    <a:lnTo>
                      <a:pt x="1126" y="371"/>
                    </a:lnTo>
                    <a:lnTo>
                      <a:pt x="1198" y="505"/>
                    </a:lnTo>
                    <a:lnTo>
                      <a:pt x="1261" y="643"/>
                    </a:lnTo>
                    <a:lnTo>
                      <a:pt x="1318" y="785"/>
                    </a:lnTo>
                    <a:lnTo>
                      <a:pt x="1365" y="930"/>
                    </a:lnTo>
                    <a:lnTo>
                      <a:pt x="1406" y="1079"/>
                    </a:lnTo>
                    <a:lnTo>
                      <a:pt x="1439" y="1232"/>
                    </a:lnTo>
                    <a:lnTo>
                      <a:pt x="1461" y="1388"/>
                    </a:lnTo>
                    <a:lnTo>
                      <a:pt x="1475" y="1546"/>
                    </a:lnTo>
                    <a:lnTo>
                      <a:pt x="1480" y="1705"/>
                    </a:lnTo>
                    <a:lnTo>
                      <a:pt x="1475" y="1866"/>
                    </a:lnTo>
                    <a:lnTo>
                      <a:pt x="1461" y="2024"/>
                    </a:lnTo>
                    <a:lnTo>
                      <a:pt x="1439" y="2179"/>
                    </a:lnTo>
                    <a:lnTo>
                      <a:pt x="1406" y="2331"/>
                    </a:lnTo>
                    <a:lnTo>
                      <a:pt x="1365" y="2481"/>
                    </a:lnTo>
                    <a:lnTo>
                      <a:pt x="1318" y="2627"/>
                    </a:lnTo>
                    <a:lnTo>
                      <a:pt x="1261" y="2768"/>
                    </a:lnTo>
                    <a:lnTo>
                      <a:pt x="1198" y="2905"/>
                    </a:lnTo>
                    <a:lnTo>
                      <a:pt x="1126" y="3039"/>
                    </a:lnTo>
                    <a:lnTo>
                      <a:pt x="1048" y="3168"/>
                    </a:lnTo>
                    <a:lnTo>
                      <a:pt x="963" y="3292"/>
                    </a:lnTo>
                    <a:lnTo>
                      <a:pt x="870" y="3411"/>
                    </a:lnTo>
                    <a:lnTo>
                      <a:pt x="0" y="2545"/>
                    </a:lnTo>
                    <a:lnTo>
                      <a:pt x="58" y="2454"/>
                    </a:lnTo>
                    <a:lnTo>
                      <a:pt x="109" y="2357"/>
                    </a:lnTo>
                    <a:lnTo>
                      <a:pt x="154" y="2257"/>
                    </a:lnTo>
                    <a:lnTo>
                      <a:pt x="191" y="2152"/>
                    </a:lnTo>
                    <a:lnTo>
                      <a:pt x="220" y="2045"/>
                    </a:lnTo>
                    <a:lnTo>
                      <a:pt x="242" y="1934"/>
                    </a:lnTo>
                    <a:lnTo>
                      <a:pt x="254" y="1821"/>
                    </a:lnTo>
                    <a:lnTo>
                      <a:pt x="259" y="1705"/>
                    </a:lnTo>
                    <a:lnTo>
                      <a:pt x="254" y="1590"/>
                    </a:lnTo>
                    <a:lnTo>
                      <a:pt x="242" y="1476"/>
                    </a:lnTo>
                    <a:lnTo>
                      <a:pt x="220" y="1366"/>
                    </a:lnTo>
                    <a:lnTo>
                      <a:pt x="191" y="1259"/>
                    </a:lnTo>
                    <a:lnTo>
                      <a:pt x="154" y="1155"/>
                    </a:lnTo>
                    <a:lnTo>
                      <a:pt x="109" y="1055"/>
                    </a:lnTo>
                    <a:lnTo>
                      <a:pt x="58" y="959"/>
                    </a:lnTo>
                    <a:lnTo>
                      <a:pt x="0" y="867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7" name="Freeform 7"/>
              <p:cNvSpPr>
                <a:spLocks/>
              </p:cNvSpPr>
              <p:nvPr/>
            </p:nvSpPr>
            <p:spPr bwMode="auto">
              <a:xfrm>
                <a:off x="1123951" y="4270375"/>
                <a:ext cx="3511550" cy="1925638"/>
              </a:xfrm>
              <a:custGeom>
                <a:avLst/>
                <a:gdLst>
                  <a:gd name="T0" fmla="*/ 1234 w 4424"/>
                  <a:gd name="T1" fmla="*/ 0 h 2427"/>
                  <a:gd name="T2" fmla="*/ 1299 w 4424"/>
                  <a:gd name="T3" fmla="*/ 238 h 2427"/>
                  <a:gd name="T4" fmla="*/ 1401 w 4424"/>
                  <a:gd name="T5" fmla="*/ 455 h 2427"/>
                  <a:gd name="T6" fmla="*/ 1536 w 4424"/>
                  <a:gd name="T7" fmla="*/ 654 h 2427"/>
                  <a:gd name="T8" fmla="*/ 1700 w 4424"/>
                  <a:gd name="T9" fmla="*/ 827 h 2427"/>
                  <a:gd name="T10" fmla="*/ 1891 w 4424"/>
                  <a:gd name="T11" fmla="*/ 973 h 2427"/>
                  <a:gd name="T12" fmla="*/ 2103 w 4424"/>
                  <a:gd name="T13" fmla="*/ 1088 h 2427"/>
                  <a:gd name="T14" fmla="*/ 2333 w 4424"/>
                  <a:gd name="T15" fmla="*/ 1168 h 2427"/>
                  <a:gd name="T16" fmla="*/ 2581 w 4424"/>
                  <a:gd name="T17" fmla="*/ 1208 h 2427"/>
                  <a:gd name="T18" fmla="*/ 2825 w 4424"/>
                  <a:gd name="T19" fmla="*/ 1210 h 2427"/>
                  <a:gd name="T20" fmla="*/ 3050 w 4424"/>
                  <a:gd name="T21" fmla="*/ 1175 h 2427"/>
                  <a:gd name="T22" fmla="*/ 3262 w 4424"/>
                  <a:gd name="T23" fmla="*/ 1108 h 2427"/>
                  <a:gd name="T24" fmla="*/ 3460 w 4424"/>
                  <a:gd name="T25" fmla="*/ 1013 h 2427"/>
                  <a:gd name="T26" fmla="*/ 4424 w 4424"/>
                  <a:gd name="T27" fmla="*/ 1823 h 2427"/>
                  <a:gd name="T28" fmla="*/ 4180 w 4424"/>
                  <a:gd name="T29" fmla="*/ 1998 h 2427"/>
                  <a:gd name="T30" fmla="*/ 3915 w 4424"/>
                  <a:gd name="T31" fmla="*/ 2147 h 2427"/>
                  <a:gd name="T32" fmla="*/ 3634 w 4424"/>
                  <a:gd name="T33" fmla="*/ 2266 h 2427"/>
                  <a:gd name="T34" fmla="*/ 3338 w 4424"/>
                  <a:gd name="T35" fmla="*/ 2354 h 2427"/>
                  <a:gd name="T36" fmla="*/ 3029 w 4424"/>
                  <a:gd name="T37" fmla="*/ 2408 h 2427"/>
                  <a:gd name="T38" fmla="*/ 2709 w 4424"/>
                  <a:gd name="T39" fmla="*/ 2427 h 2427"/>
                  <a:gd name="T40" fmla="*/ 2376 w 4424"/>
                  <a:gd name="T41" fmla="*/ 2407 h 2427"/>
                  <a:gd name="T42" fmla="*/ 2055 w 4424"/>
                  <a:gd name="T43" fmla="*/ 2349 h 2427"/>
                  <a:gd name="T44" fmla="*/ 1748 w 4424"/>
                  <a:gd name="T45" fmla="*/ 2254 h 2427"/>
                  <a:gd name="T46" fmla="*/ 1458 w 4424"/>
                  <a:gd name="T47" fmla="*/ 2125 h 2427"/>
                  <a:gd name="T48" fmla="*/ 1188 w 4424"/>
                  <a:gd name="T49" fmla="*/ 1965 h 2427"/>
                  <a:gd name="T50" fmla="*/ 939 w 4424"/>
                  <a:gd name="T51" fmla="*/ 1777 h 2427"/>
                  <a:gd name="T52" fmla="*/ 712 w 4424"/>
                  <a:gd name="T53" fmla="*/ 1561 h 2427"/>
                  <a:gd name="T54" fmla="*/ 512 w 4424"/>
                  <a:gd name="T55" fmla="*/ 1320 h 2427"/>
                  <a:gd name="T56" fmla="*/ 342 w 4424"/>
                  <a:gd name="T57" fmla="*/ 1059 h 2427"/>
                  <a:gd name="T58" fmla="*/ 202 w 4424"/>
                  <a:gd name="T59" fmla="*/ 777 h 2427"/>
                  <a:gd name="T60" fmla="*/ 94 w 4424"/>
                  <a:gd name="T61" fmla="*/ 477 h 2427"/>
                  <a:gd name="T62" fmla="*/ 22 w 4424"/>
                  <a:gd name="T63" fmla="*/ 163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24" h="2427">
                    <a:moveTo>
                      <a:pt x="0" y="0"/>
                    </a:moveTo>
                    <a:lnTo>
                      <a:pt x="1234" y="0"/>
                    </a:lnTo>
                    <a:lnTo>
                      <a:pt x="1261" y="121"/>
                    </a:lnTo>
                    <a:lnTo>
                      <a:pt x="1299" y="238"/>
                    </a:lnTo>
                    <a:lnTo>
                      <a:pt x="1347" y="348"/>
                    </a:lnTo>
                    <a:lnTo>
                      <a:pt x="1401" y="455"/>
                    </a:lnTo>
                    <a:lnTo>
                      <a:pt x="1465" y="557"/>
                    </a:lnTo>
                    <a:lnTo>
                      <a:pt x="1536" y="654"/>
                    </a:lnTo>
                    <a:lnTo>
                      <a:pt x="1615" y="744"/>
                    </a:lnTo>
                    <a:lnTo>
                      <a:pt x="1700" y="827"/>
                    </a:lnTo>
                    <a:lnTo>
                      <a:pt x="1792" y="903"/>
                    </a:lnTo>
                    <a:lnTo>
                      <a:pt x="1891" y="973"/>
                    </a:lnTo>
                    <a:lnTo>
                      <a:pt x="1994" y="1034"/>
                    </a:lnTo>
                    <a:lnTo>
                      <a:pt x="2103" y="1088"/>
                    </a:lnTo>
                    <a:lnTo>
                      <a:pt x="2215" y="1132"/>
                    </a:lnTo>
                    <a:lnTo>
                      <a:pt x="2333" y="1168"/>
                    </a:lnTo>
                    <a:lnTo>
                      <a:pt x="2456" y="1193"/>
                    </a:lnTo>
                    <a:lnTo>
                      <a:pt x="2581" y="1208"/>
                    </a:lnTo>
                    <a:lnTo>
                      <a:pt x="2709" y="1214"/>
                    </a:lnTo>
                    <a:lnTo>
                      <a:pt x="2825" y="1210"/>
                    </a:lnTo>
                    <a:lnTo>
                      <a:pt x="2939" y="1197"/>
                    </a:lnTo>
                    <a:lnTo>
                      <a:pt x="3050" y="1175"/>
                    </a:lnTo>
                    <a:lnTo>
                      <a:pt x="3157" y="1146"/>
                    </a:lnTo>
                    <a:lnTo>
                      <a:pt x="3262" y="1108"/>
                    </a:lnTo>
                    <a:lnTo>
                      <a:pt x="3362" y="1064"/>
                    </a:lnTo>
                    <a:lnTo>
                      <a:pt x="3460" y="1013"/>
                    </a:lnTo>
                    <a:lnTo>
                      <a:pt x="3552" y="956"/>
                    </a:lnTo>
                    <a:lnTo>
                      <a:pt x="4424" y="1823"/>
                    </a:lnTo>
                    <a:lnTo>
                      <a:pt x="4304" y="1913"/>
                    </a:lnTo>
                    <a:lnTo>
                      <a:pt x="4180" y="1998"/>
                    </a:lnTo>
                    <a:lnTo>
                      <a:pt x="4050" y="2076"/>
                    </a:lnTo>
                    <a:lnTo>
                      <a:pt x="3915" y="2147"/>
                    </a:lnTo>
                    <a:lnTo>
                      <a:pt x="3777" y="2210"/>
                    </a:lnTo>
                    <a:lnTo>
                      <a:pt x="3634" y="2266"/>
                    </a:lnTo>
                    <a:lnTo>
                      <a:pt x="3489" y="2315"/>
                    </a:lnTo>
                    <a:lnTo>
                      <a:pt x="3338" y="2354"/>
                    </a:lnTo>
                    <a:lnTo>
                      <a:pt x="3185" y="2386"/>
                    </a:lnTo>
                    <a:lnTo>
                      <a:pt x="3029" y="2408"/>
                    </a:lnTo>
                    <a:lnTo>
                      <a:pt x="2871" y="2422"/>
                    </a:lnTo>
                    <a:lnTo>
                      <a:pt x="2709" y="2427"/>
                    </a:lnTo>
                    <a:lnTo>
                      <a:pt x="2541" y="2422"/>
                    </a:lnTo>
                    <a:lnTo>
                      <a:pt x="2376" y="2407"/>
                    </a:lnTo>
                    <a:lnTo>
                      <a:pt x="2214" y="2383"/>
                    </a:lnTo>
                    <a:lnTo>
                      <a:pt x="2055" y="2349"/>
                    </a:lnTo>
                    <a:lnTo>
                      <a:pt x="1900" y="2306"/>
                    </a:lnTo>
                    <a:lnTo>
                      <a:pt x="1748" y="2254"/>
                    </a:lnTo>
                    <a:lnTo>
                      <a:pt x="1601" y="2194"/>
                    </a:lnTo>
                    <a:lnTo>
                      <a:pt x="1458" y="2125"/>
                    </a:lnTo>
                    <a:lnTo>
                      <a:pt x="1321" y="2050"/>
                    </a:lnTo>
                    <a:lnTo>
                      <a:pt x="1188" y="1965"/>
                    </a:lnTo>
                    <a:lnTo>
                      <a:pt x="1060" y="1875"/>
                    </a:lnTo>
                    <a:lnTo>
                      <a:pt x="939" y="1777"/>
                    </a:lnTo>
                    <a:lnTo>
                      <a:pt x="823" y="1672"/>
                    </a:lnTo>
                    <a:lnTo>
                      <a:pt x="712" y="1561"/>
                    </a:lnTo>
                    <a:lnTo>
                      <a:pt x="610" y="1444"/>
                    </a:lnTo>
                    <a:lnTo>
                      <a:pt x="512" y="1320"/>
                    </a:lnTo>
                    <a:lnTo>
                      <a:pt x="424" y="1192"/>
                    </a:lnTo>
                    <a:lnTo>
                      <a:pt x="342" y="1059"/>
                    </a:lnTo>
                    <a:lnTo>
                      <a:pt x="268" y="920"/>
                    </a:lnTo>
                    <a:lnTo>
                      <a:pt x="202" y="777"/>
                    </a:lnTo>
                    <a:lnTo>
                      <a:pt x="144" y="630"/>
                    </a:lnTo>
                    <a:lnTo>
                      <a:pt x="94" y="477"/>
                    </a:lnTo>
                    <a:lnTo>
                      <a:pt x="53" y="323"/>
                    </a:lnTo>
                    <a:lnTo>
                      <a:pt x="22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8" name="Freeform 8"/>
              <p:cNvSpPr>
                <a:spLocks/>
              </p:cNvSpPr>
              <p:nvPr/>
            </p:nvSpPr>
            <p:spPr bwMode="auto">
              <a:xfrm>
                <a:off x="1123951" y="1900238"/>
                <a:ext cx="3511550" cy="1925638"/>
              </a:xfrm>
              <a:custGeom>
                <a:avLst/>
                <a:gdLst>
                  <a:gd name="T0" fmla="*/ 2871 w 4424"/>
                  <a:gd name="T1" fmla="*/ 5 h 2426"/>
                  <a:gd name="T2" fmla="*/ 3185 w 4424"/>
                  <a:gd name="T3" fmla="*/ 42 h 2426"/>
                  <a:gd name="T4" fmla="*/ 3489 w 4424"/>
                  <a:gd name="T5" fmla="*/ 113 h 2426"/>
                  <a:gd name="T6" fmla="*/ 3777 w 4424"/>
                  <a:gd name="T7" fmla="*/ 217 h 2426"/>
                  <a:gd name="T8" fmla="*/ 4050 w 4424"/>
                  <a:gd name="T9" fmla="*/ 351 h 2426"/>
                  <a:gd name="T10" fmla="*/ 4304 w 4424"/>
                  <a:gd name="T11" fmla="*/ 514 h 2426"/>
                  <a:gd name="T12" fmla="*/ 3552 w 4424"/>
                  <a:gd name="T13" fmla="*/ 1471 h 2426"/>
                  <a:gd name="T14" fmla="*/ 3362 w 4424"/>
                  <a:gd name="T15" fmla="*/ 1362 h 2426"/>
                  <a:gd name="T16" fmla="*/ 3157 w 4424"/>
                  <a:gd name="T17" fmla="*/ 1281 h 2426"/>
                  <a:gd name="T18" fmla="*/ 2939 w 4424"/>
                  <a:gd name="T19" fmla="*/ 1230 h 2426"/>
                  <a:gd name="T20" fmla="*/ 2709 w 4424"/>
                  <a:gd name="T21" fmla="*/ 1213 h 2426"/>
                  <a:gd name="T22" fmla="*/ 2456 w 4424"/>
                  <a:gd name="T23" fmla="*/ 1235 h 2426"/>
                  <a:gd name="T24" fmla="*/ 2215 w 4424"/>
                  <a:gd name="T25" fmla="*/ 1296 h 2426"/>
                  <a:gd name="T26" fmla="*/ 1994 w 4424"/>
                  <a:gd name="T27" fmla="*/ 1393 h 2426"/>
                  <a:gd name="T28" fmla="*/ 1792 w 4424"/>
                  <a:gd name="T29" fmla="*/ 1523 h 2426"/>
                  <a:gd name="T30" fmla="*/ 1615 w 4424"/>
                  <a:gd name="T31" fmla="*/ 1683 h 2426"/>
                  <a:gd name="T32" fmla="*/ 1465 w 4424"/>
                  <a:gd name="T33" fmla="*/ 1870 h 2426"/>
                  <a:gd name="T34" fmla="*/ 1347 w 4424"/>
                  <a:gd name="T35" fmla="*/ 2078 h 2426"/>
                  <a:gd name="T36" fmla="*/ 1261 w 4424"/>
                  <a:gd name="T37" fmla="*/ 2307 h 2426"/>
                  <a:gd name="T38" fmla="*/ 0 w 4424"/>
                  <a:gd name="T39" fmla="*/ 2426 h 2426"/>
                  <a:gd name="T40" fmla="*/ 53 w 4424"/>
                  <a:gd name="T41" fmla="*/ 2106 h 2426"/>
                  <a:gd name="T42" fmla="*/ 144 w 4424"/>
                  <a:gd name="T43" fmla="*/ 1798 h 2426"/>
                  <a:gd name="T44" fmla="*/ 268 w 4424"/>
                  <a:gd name="T45" fmla="*/ 1508 h 2426"/>
                  <a:gd name="T46" fmla="*/ 424 w 4424"/>
                  <a:gd name="T47" fmla="*/ 1235 h 2426"/>
                  <a:gd name="T48" fmla="*/ 610 w 4424"/>
                  <a:gd name="T49" fmla="*/ 984 h 2426"/>
                  <a:gd name="T50" fmla="*/ 823 w 4424"/>
                  <a:gd name="T51" fmla="*/ 755 h 2426"/>
                  <a:gd name="T52" fmla="*/ 1060 w 4424"/>
                  <a:gd name="T53" fmla="*/ 553 h 2426"/>
                  <a:gd name="T54" fmla="*/ 1321 w 4424"/>
                  <a:gd name="T55" fmla="*/ 378 h 2426"/>
                  <a:gd name="T56" fmla="*/ 1601 w 4424"/>
                  <a:gd name="T57" fmla="*/ 234 h 2426"/>
                  <a:gd name="T58" fmla="*/ 1900 w 4424"/>
                  <a:gd name="T59" fmla="*/ 122 h 2426"/>
                  <a:gd name="T60" fmla="*/ 2214 w 4424"/>
                  <a:gd name="T61" fmla="*/ 45 h 2426"/>
                  <a:gd name="T62" fmla="*/ 2541 w 4424"/>
                  <a:gd name="T63" fmla="*/ 5 h 2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24" h="2426">
                    <a:moveTo>
                      <a:pt x="2709" y="0"/>
                    </a:moveTo>
                    <a:lnTo>
                      <a:pt x="2871" y="5"/>
                    </a:lnTo>
                    <a:lnTo>
                      <a:pt x="3029" y="18"/>
                    </a:lnTo>
                    <a:lnTo>
                      <a:pt x="3185" y="42"/>
                    </a:lnTo>
                    <a:lnTo>
                      <a:pt x="3338" y="73"/>
                    </a:lnTo>
                    <a:lnTo>
                      <a:pt x="3489" y="113"/>
                    </a:lnTo>
                    <a:lnTo>
                      <a:pt x="3634" y="161"/>
                    </a:lnTo>
                    <a:lnTo>
                      <a:pt x="3777" y="217"/>
                    </a:lnTo>
                    <a:lnTo>
                      <a:pt x="3915" y="280"/>
                    </a:lnTo>
                    <a:lnTo>
                      <a:pt x="4050" y="351"/>
                    </a:lnTo>
                    <a:lnTo>
                      <a:pt x="4180" y="429"/>
                    </a:lnTo>
                    <a:lnTo>
                      <a:pt x="4304" y="514"/>
                    </a:lnTo>
                    <a:lnTo>
                      <a:pt x="4424" y="605"/>
                    </a:lnTo>
                    <a:lnTo>
                      <a:pt x="3552" y="1471"/>
                    </a:lnTo>
                    <a:lnTo>
                      <a:pt x="3460" y="1413"/>
                    </a:lnTo>
                    <a:lnTo>
                      <a:pt x="3362" y="1362"/>
                    </a:lnTo>
                    <a:lnTo>
                      <a:pt x="3262" y="1318"/>
                    </a:lnTo>
                    <a:lnTo>
                      <a:pt x="3157" y="1281"/>
                    </a:lnTo>
                    <a:lnTo>
                      <a:pt x="3050" y="1252"/>
                    </a:lnTo>
                    <a:lnTo>
                      <a:pt x="2939" y="1230"/>
                    </a:lnTo>
                    <a:lnTo>
                      <a:pt x="2825" y="1218"/>
                    </a:lnTo>
                    <a:lnTo>
                      <a:pt x="2709" y="1213"/>
                    </a:lnTo>
                    <a:lnTo>
                      <a:pt x="2581" y="1218"/>
                    </a:lnTo>
                    <a:lnTo>
                      <a:pt x="2456" y="1235"/>
                    </a:lnTo>
                    <a:lnTo>
                      <a:pt x="2333" y="1260"/>
                    </a:lnTo>
                    <a:lnTo>
                      <a:pt x="2215" y="1296"/>
                    </a:lnTo>
                    <a:lnTo>
                      <a:pt x="2103" y="1340"/>
                    </a:lnTo>
                    <a:lnTo>
                      <a:pt x="1994" y="1393"/>
                    </a:lnTo>
                    <a:lnTo>
                      <a:pt x="1891" y="1454"/>
                    </a:lnTo>
                    <a:lnTo>
                      <a:pt x="1792" y="1523"/>
                    </a:lnTo>
                    <a:lnTo>
                      <a:pt x="1700" y="1600"/>
                    </a:lnTo>
                    <a:lnTo>
                      <a:pt x="1615" y="1683"/>
                    </a:lnTo>
                    <a:lnTo>
                      <a:pt x="1536" y="1773"/>
                    </a:lnTo>
                    <a:lnTo>
                      <a:pt x="1465" y="1870"/>
                    </a:lnTo>
                    <a:lnTo>
                      <a:pt x="1401" y="1971"/>
                    </a:lnTo>
                    <a:lnTo>
                      <a:pt x="1347" y="2078"/>
                    </a:lnTo>
                    <a:lnTo>
                      <a:pt x="1299" y="2190"/>
                    </a:lnTo>
                    <a:lnTo>
                      <a:pt x="1261" y="2307"/>
                    </a:lnTo>
                    <a:lnTo>
                      <a:pt x="1234" y="2426"/>
                    </a:lnTo>
                    <a:lnTo>
                      <a:pt x="0" y="2426"/>
                    </a:lnTo>
                    <a:lnTo>
                      <a:pt x="22" y="2265"/>
                    </a:lnTo>
                    <a:lnTo>
                      <a:pt x="53" y="2106"/>
                    </a:lnTo>
                    <a:lnTo>
                      <a:pt x="94" y="1949"/>
                    </a:lnTo>
                    <a:lnTo>
                      <a:pt x="144" y="1798"/>
                    </a:lnTo>
                    <a:lnTo>
                      <a:pt x="202" y="1651"/>
                    </a:lnTo>
                    <a:lnTo>
                      <a:pt x="268" y="1508"/>
                    </a:lnTo>
                    <a:lnTo>
                      <a:pt x="342" y="1369"/>
                    </a:lnTo>
                    <a:lnTo>
                      <a:pt x="424" y="1235"/>
                    </a:lnTo>
                    <a:lnTo>
                      <a:pt x="512" y="1106"/>
                    </a:lnTo>
                    <a:lnTo>
                      <a:pt x="610" y="984"/>
                    </a:lnTo>
                    <a:lnTo>
                      <a:pt x="712" y="867"/>
                    </a:lnTo>
                    <a:lnTo>
                      <a:pt x="823" y="755"/>
                    </a:lnTo>
                    <a:lnTo>
                      <a:pt x="939" y="651"/>
                    </a:lnTo>
                    <a:lnTo>
                      <a:pt x="1060" y="553"/>
                    </a:lnTo>
                    <a:lnTo>
                      <a:pt x="1188" y="461"/>
                    </a:lnTo>
                    <a:lnTo>
                      <a:pt x="1321" y="378"/>
                    </a:lnTo>
                    <a:lnTo>
                      <a:pt x="1458" y="302"/>
                    </a:lnTo>
                    <a:lnTo>
                      <a:pt x="1601" y="234"/>
                    </a:lnTo>
                    <a:lnTo>
                      <a:pt x="1748" y="173"/>
                    </a:lnTo>
                    <a:lnTo>
                      <a:pt x="1900" y="122"/>
                    </a:lnTo>
                    <a:lnTo>
                      <a:pt x="2055" y="79"/>
                    </a:lnTo>
                    <a:lnTo>
                      <a:pt x="2214" y="45"/>
                    </a:lnTo>
                    <a:lnTo>
                      <a:pt x="2376" y="20"/>
                    </a:lnTo>
                    <a:lnTo>
                      <a:pt x="2541" y="5"/>
                    </a:lnTo>
                    <a:lnTo>
                      <a:pt x="270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00" name="TextBox 121"/>
          <p:cNvSpPr txBox="1"/>
          <p:nvPr/>
        </p:nvSpPr>
        <p:spPr>
          <a:xfrm>
            <a:off x="2131764" y="5427221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Perkuliahan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21"/>
          <p:cNvSpPr txBox="1"/>
          <p:nvPr/>
        </p:nvSpPr>
        <p:spPr>
          <a:xfrm>
            <a:off x="3056277" y="4191192"/>
            <a:ext cx="129962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Menggambar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Teknik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21"/>
          <p:cNvSpPr txBox="1"/>
          <p:nvPr/>
        </p:nvSpPr>
        <p:spPr>
          <a:xfrm>
            <a:off x="4006180" y="5427221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Mengenal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Huruf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21"/>
          <p:cNvSpPr txBox="1"/>
          <p:nvPr/>
        </p:nvSpPr>
        <p:spPr>
          <a:xfrm>
            <a:off x="5012084" y="4191192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Skala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21"/>
          <p:cNvSpPr txBox="1"/>
          <p:nvPr/>
        </p:nvSpPr>
        <p:spPr>
          <a:xfrm>
            <a:off x="5950396" y="5445224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Ukuran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21"/>
          <p:cNvSpPr txBox="1"/>
          <p:nvPr/>
        </p:nvSpPr>
        <p:spPr>
          <a:xfrm>
            <a:off x="6956300" y="4149080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Simbol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21"/>
          <p:cNvSpPr txBox="1"/>
          <p:nvPr/>
        </p:nvSpPr>
        <p:spPr>
          <a:xfrm>
            <a:off x="7892404" y="5427221"/>
            <a:ext cx="122634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Proyeksi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21"/>
          <p:cNvSpPr txBox="1"/>
          <p:nvPr/>
        </p:nvSpPr>
        <p:spPr>
          <a:xfrm>
            <a:off x="8830716" y="4191192"/>
            <a:ext cx="122634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UTS</a:t>
            </a:r>
          </a:p>
        </p:txBody>
      </p:sp>
    </p:spTree>
    <p:extLst>
      <p:ext uri="{BB962C8B-B14F-4D97-AF65-F5344CB8AC3E}">
        <p14:creationId xmlns:p14="http://schemas.microsoft.com/office/powerpoint/2010/main" val="25334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7262" r="16447" b="31060"/>
          <a:stretch/>
        </p:blipFill>
        <p:spPr bwMode="auto">
          <a:xfrm>
            <a:off x="239287" y="116632"/>
            <a:ext cx="1170514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9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329" y="928671"/>
            <a:ext cx="107796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Bentuk Huruf</a:t>
            </a:r>
          </a:p>
          <a:p>
            <a:pPr algn="just"/>
            <a:endParaRPr lang="en-US" sz="3200" b="1" dirty="0"/>
          </a:p>
          <a:p>
            <a:pPr algn="just"/>
            <a:r>
              <a:rPr lang="en-US" sz="3200" b="1" dirty="0"/>
              <a:t>Bentuk huruf bermacam-macam, ada sekitar 5000 bentuk huruf . Ditinjau dari karakteristiknya, bentuk huruf terbagi atas 2, yaitu: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b="1" dirty="0"/>
              <a:t>Karakter Bentuk huruf formal (jenis huruf besar dan tegak).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b="1" dirty="0"/>
              <a:t>Karakter Bentuk huruf informal (jenis huruf kecil dan miring).</a:t>
            </a:r>
          </a:p>
        </p:txBody>
      </p:sp>
    </p:spTree>
    <p:extLst>
      <p:ext uri="{BB962C8B-B14F-4D97-AF65-F5344CB8AC3E}">
        <p14:creationId xmlns:p14="http://schemas.microsoft.com/office/powerpoint/2010/main" val="257256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5820" t="24375" r="16211" b="13750"/>
          <a:stretch>
            <a:fillRect/>
          </a:stretch>
        </p:blipFill>
        <p:spPr bwMode="auto">
          <a:xfrm>
            <a:off x="666538" y="1000108"/>
            <a:ext cx="110462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6991" y="142852"/>
            <a:ext cx="1419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Contoh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002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9058" y="641077"/>
            <a:ext cx="505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Beberapa model tampilan HURUF dan ANGKA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31156" y="1469816"/>
            <a:ext cx="630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 Condensed" pitchFamily="34" charset="0"/>
              </a:rPr>
              <a:t>A B C D E F G H I J K L M N O P Q R S T U V W X Y Z</a:t>
            </a:r>
          </a:p>
          <a:p>
            <a:r>
              <a:rPr lang="en-US" b="1" dirty="0">
                <a:latin typeface="Gill Sans MT Condensed" pitchFamily="34" charset="0"/>
              </a:rPr>
              <a:t>&amp; 1 2 3 4 5 6 7 8 9 0</a:t>
            </a:r>
            <a:endParaRPr lang="en-GB" b="1" dirty="0">
              <a:latin typeface="Gill Sans MT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1156" y="2924944"/>
            <a:ext cx="6303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Wide Latin" pitchFamily="18" charset="0"/>
              </a:rPr>
              <a:t>A B C D E F G H I J K L M N O P Q R S T U V W X Y Z</a:t>
            </a:r>
          </a:p>
          <a:p>
            <a:r>
              <a:rPr lang="en-US" sz="2000" dirty="0">
                <a:latin typeface="Wide Latin" pitchFamily="18" charset="0"/>
              </a:rPr>
              <a:t>&amp; 1 2 3 4 5 6 7 8 9 0</a:t>
            </a:r>
            <a:endParaRPr lang="en-GB" sz="2000" dirty="0">
              <a:latin typeface="Wide Lati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156" y="4470211"/>
            <a:ext cx="630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age Italic" pitchFamily="66" charset="0"/>
              </a:rPr>
              <a:t>A B C D E F G H I J K L M N O P Q R S T U V W X Y Z</a:t>
            </a:r>
          </a:p>
          <a:p>
            <a:r>
              <a:rPr lang="en-US" sz="2400" b="1" dirty="0">
                <a:latin typeface="Rage Italic" pitchFamily="66" charset="0"/>
              </a:rPr>
              <a:t>&amp; 1 2 3 4 5 6 7 8 9 0</a:t>
            </a:r>
            <a:endParaRPr lang="en-GB" sz="2400" b="1" dirty="0">
              <a:latin typeface="Rage Itali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3252" y="1529111"/>
            <a:ext cx="3227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Bentuk huruf ramping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713253" y="2886433"/>
            <a:ext cx="323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Bentuk huruf melebar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713253" y="4458069"/>
            <a:ext cx="301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Bentuk huruf Variasi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33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35" y="428605"/>
            <a:ext cx="695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B C D E F G H I J K L M N O P Q R S T U V W X Y Z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&amp; 1 2 3 4 5 6 7 8 9 0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35" y="1857365"/>
            <a:ext cx="695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enguiatGot Bk BT" pitchFamily="34" charset="0"/>
              </a:rPr>
              <a:t>A B C D E F G H I J K L M N O P Q R S T U V W X Y Z</a:t>
            </a:r>
          </a:p>
          <a:p>
            <a:r>
              <a:rPr lang="en-US" sz="2400" b="1" i="1" dirty="0">
                <a:latin typeface="BenguiatGot Bk BT" pitchFamily="34" charset="0"/>
              </a:rPr>
              <a:t>&amp; 1 2 3 4 5 6 7 8 9 0</a:t>
            </a:r>
            <a:endParaRPr lang="en-GB" sz="2400" b="1" i="1" dirty="0">
              <a:latin typeface="BenguiatGot Bk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635" y="3357562"/>
            <a:ext cx="695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ison" pitchFamily="2" charset="0"/>
              </a:rPr>
              <a:t>A B C D E F G H I J K L M N O P Q R S T U V W X Y Z</a:t>
            </a:r>
          </a:p>
          <a:p>
            <a:r>
              <a:rPr lang="en-US" sz="2400" dirty="0">
                <a:latin typeface="Alison" pitchFamily="2" charset="0"/>
              </a:rPr>
              <a:t>&amp; 1 2 3 4 5 6 7 8 9 0</a:t>
            </a:r>
            <a:endParaRPr lang="en-GB" sz="2400" dirty="0">
              <a:latin typeface="Alis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35" y="5214951"/>
            <a:ext cx="695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enguiatGot Bk BT" pitchFamily="34" charset="0"/>
              </a:rPr>
              <a:t>A B C D E F G H I J K L M N O P Q R S T U V W X Y Z</a:t>
            </a:r>
          </a:p>
          <a:p>
            <a:r>
              <a:rPr lang="en-US" sz="2400" b="1" dirty="0">
                <a:latin typeface="BenguiatGot Bk BT" pitchFamily="34" charset="0"/>
              </a:rPr>
              <a:t>&amp; 1 2 3 4 5 6 7 8 9 0</a:t>
            </a:r>
            <a:endParaRPr lang="en-GB" sz="2400" b="1" dirty="0">
              <a:latin typeface="BenguiatGot Bk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3253" y="500042"/>
            <a:ext cx="312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Bentuk huruf Normal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13252" y="1928802"/>
            <a:ext cx="301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Bentuk huruf Miring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13252" y="3416858"/>
            <a:ext cx="280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 Bentuk huruf Latin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13252" y="5274246"/>
            <a:ext cx="3161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 Bentuk huruf Standar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23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1885" y="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Huruf dan angka yang dipakai pada gambar teknik, yang dianjurkan oleh ISO 3098/11974 harus mudah dibaca dan dapat ditulis miring 75° atau tegak.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1884" y="1455167"/>
            <a:ext cx="9037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1) Penulisan Huruf dan Angka Tegak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141" y="2205546"/>
            <a:ext cx="5315543" cy="43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850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9916" y="214291"/>
            <a:ext cx="827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2) Penulisan Huruf dan Angka Miring (75°)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023" y="881836"/>
            <a:ext cx="8792491" cy="576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4217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119" y="59273"/>
            <a:ext cx="609441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3</a:t>
            </a:r>
            <a:r>
              <a:rPr lang="en-GB" sz="2400" b="1" dirty="0"/>
              <a:t>. </a:t>
            </a:r>
            <a:r>
              <a:rPr lang="en-GB" sz="2400" b="1" dirty="0" err="1"/>
              <a:t>Ukuran</a:t>
            </a:r>
            <a:r>
              <a:rPr lang="en-GB" sz="2400" b="1" dirty="0"/>
              <a:t> Huruf Standar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3853" y="571480"/>
            <a:ext cx="10081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Perbandingan tinggi dan lebar huruf diambil dari perbandingan ukuran kertas yang distandarkan, yaitu √2: 1.</a:t>
            </a:r>
          </a:p>
          <a:p>
            <a:pPr algn="just"/>
            <a:r>
              <a:rPr lang="en-GB" sz="2400" b="1" dirty="0"/>
              <a:t>Ketentuan – ketentuan ukuran huruf yang dianjurkan dapat dilihat perbandingan standar huruf dan angka berikut:</a:t>
            </a:r>
          </a:p>
          <a:p>
            <a:pPr algn="just"/>
            <a:endParaRPr lang="en-GB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113" y="2328400"/>
            <a:ext cx="10126859" cy="402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4576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787" y="214291"/>
            <a:ext cx="10561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Contoh 1: </a:t>
            </a:r>
          </a:p>
          <a:p>
            <a:pPr algn="just"/>
            <a:r>
              <a:rPr lang="en-GB" dirty="0"/>
              <a:t>Jika huruf mempunyai tinggi h = 14 mm, berapa lebar hurufnya (x = lebar huruf)?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868" y="2222862"/>
            <a:ext cx="3437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/>
          </a:p>
          <a:p>
            <a:r>
              <a:rPr lang="en-GB" sz="2000" b="1" dirty="0"/>
              <a:t>x. √2   = h.1</a:t>
            </a:r>
          </a:p>
          <a:p>
            <a:endParaRPr lang="en-GB" sz="2000" b="1" dirty="0"/>
          </a:p>
          <a:p>
            <a:r>
              <a:rPr lang="en-GB" sz="2000" b="1" dirty="0"/>
              <a:t>x          = h: √2</a:t>
            </a:r>
          </a:p>
          <a:p>
            <a:endParaRPr lang="en-US" sz="2000" b="1" dirty="0"/>
          </a:p>
          <a:p>
            <a:r>
              <a:rPr lang="en-US" sz="2000" b="1" dirty="0"/>
              <a:t>x          = 14:</a:t>
            </a:r>
            <a:r>
              <a:rPr lang="en-GB" sz="2000" b="1" dirty="0"/>
              <a:t> √2</a:t>
            </a:r>
            <a:r>
              <a:rPr lang="en-US" sz="2000" dirty="0"/>
              <a:t>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125860" y="5000636"/>
            <a:ext cx="10379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Jadi lebar hurufnya adalah 9,899 mm atau dibulatkan 10 mm.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8524" y="1077136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Jawab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b="1" dirty="0"/>
              <a:t>h:x      = </a:t>
            </a:r>
            <a:r>
              <a:rPr lang="en-GB" b="1" dirty="0"/>
              <a:t>√2: 1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2324" y="2001614"/>
            <a:ext cx="55787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√2 = 1,4112135624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895467" y="4335487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= 9,899 mm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027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941" y="357166"/>
            <a:ext cx="101060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Contoh 2: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Berapakah tinggi huruf kecil untuk huruf tipe A dan B bila tinggi huruf besarnya 14 mm? </a:t>
            </a:r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236628" y="2714620"/>
            <a:ext cx="9215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/>
              <a:t>Jawab</a:t>
            </a:r>
            <a:r>
              <a:rPr lang="en-GB" dirty="0"/>
              <a:t>: </a:t>
            </a:r>
          </a:p>
          <a:p>
            <a:pPr algn="just"/>
            <a:endParaRPr lang="en-GB" dirty="0"/>
          </a:p>
          <a:p>
            <a:pPr marL="514350" indent="-514350" algn="just">
              <a:buAutoNum type="alphaLcParenR"/>
            </a:pPr>
            <a:r>
              <a:rPr lang="en-GB" dirty="0" err="1"/>
              <a:t>Tinggi</a:t>
            </a:r>
            <a:r>
              <a:rPr lang="en-GB" dirty="0"/>
              <a:t> </a:t>
            </a:r>
            <a:r>
              <a:rPr lang="en-GB" dirty="0" err="1"/>
              <a:t>huruf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tipe</a:t>
            </a:r>
            <a:r>
              <a:rPr lang="en-GB" dirty="0"/>
              <a:t> A </a:t>
            </a:r>
            <a:r>
              <a:rPr lang="en-GB" dirty="0" err="1"/>
              <a:t>adalah</a:t>
            </a:r>
            <a:r>
              <a:rPr lang="en-GB" dirty="0"/>
              <a:t> (10/14).h, </a:t>
            </a:r>
            <a:r>
              <a:rPr lang="en-GB" dirty="0" err="1"/>
              <a:t>dengan</a:t>
            </a:r>
            <a:r>
              <a:rPr lang="en-GB" dirty="0"/>
              <a:t> h = 14 mm, </a:t>
            </a:r>
            <a:r>
              <a:rPr lang="en-GB" dirty="0" err="1"/>
              <a:t>maka</a:t>
            </a:r>
            <a:r>
              <a:rPr lang="en-GB" dirty="0"/>
              <a:t> (10/14).14 = 10 mm. </a:t>
            </a:r>
          </a:p>
          <a:p>
            <a:pPr marL="514350" indent="-514350" algn="just">
              <a:buAutoNum type="alphaLcParenR"/>
            </a:pPr>
            <a:endParaRPr lang="en-GB" dirty="0"/>
          </a:p>
          <a:p>
            <a:pPr marL="514350" indent="-514350" algn="just">
              <a:buAutoNum type="alphaLcParenR"/>
            </a:pPr>
            <a:r>
              <a:rPr lang="en-GB" dirty="0" err="1"/>
              <a:t>Tinggi</a:t>
            </a:r>
            <a:r>
              <a:rPr lang="en-GB" dirty="0"/>
              <a:t> </a:t>
            </a:r>
            <a:r>
              <a:rPr lang="en-GB" dirty="0" err="1"/>
              <a:t>huruf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tipe</a:t>
            </a:r>
            <a:r>
              <a:rPr lang="en-GB" dirty="0"/>
              <a:t> B </a:t>
            </a:r>
            <a:r>
              <a:rPr lang="en-GB" dirty="0" err="1"/>
              <a:t>adalah</a:t>
            </a:r>
            <a:r>
              <a:rPr lang="en-GB" dirty="0"/>
              <a:t> (7/10).h, </a:t>
            </a:r>
            <a:r>
              <a:rPr lang="en-GB" dirty="0" err="1"/>
              <a:t>dengan</a:t>
            </a:r>
            <a:r>
              <a:rPr lang="en-GB" dirty="0"/>
              <a:t> h = 14 mm, </a:t>
            </a:r>
            <a:r>
              <a:rPr lang="en-GB" dirty="0" err="1"/>
              <a:t>maka</a:t>
            </a:r>
            <a:r>
              <a:rPr lang="en-GB" dirty="0"/>
              <a:t> (7/10).14 = 9,8 mm </a:t>
            </a:r>
            <a:r>
              <a:rPr lang="en-GB" dirty="0" err="1"/>
              <a:t>dibulatkan</a:t>
            </a:r>
            <a:r>
              <a:rPr lang="en-GB" dirty="0"/>
              <a:t> 10 mm. </a:t>
            </a:r>
          </a:p>
        </p:txBody>
      </p:sp>
    </p:spTree>
    <p:extLst>
      <p:ext uri="{BB962C8B-B14F-4D97-AF65-F5344CB8AC3E}">
        <p14:creationId xmlns:p14="http://schemas.microsoft.com/office/powerpoint/2010/main" val="12328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8952244" y="1412776"/>
            <a:ext cx="1957531" cy="1858217"/>
          </a:xfrm>
        </p:spPr>
        <p:txBody>
          <a:bodyPr/>
          <a:lstStyle/>
          <a:p>
            <a:pPr algn="ctr"/>
            <a:r>
              <a:rPr lang="en-IN" sz="199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?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21"/>
          <p:cNvSpPr txBox="1"/>
          <p:nvPr/>
        </p:nvSpPr>
        <p:spPr>
          <a:xfrm>
            <a:off x="6218573" y="836712"/>
            <a:ext cx="2180095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kern="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endParaRPr lang="en-US" sz="5400" b="1" kern="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121"/>
          <p:cNvSpPr txBox="1"/>
          <p:nvPr/>
        </p:nvSpPr>
        <p:spPr>
          <a:xfrm>
            <a:off x="2946301" y="2636912"/>
            <a:ext cx="2180095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kern="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Huruf</a:t>
            </a:r>
            <a:endParaRPr lang="en-US" sz="5400" b="1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21"/>
          <p:cNvSpPr txBox="1"/>
          <p:nvPr/>
        </p:nvSpPr>
        <p:spPr>
          <a:xfrm>
            <a:off x="4398518" y="476672"/>
            <a:ext cx="2180095" cy="26468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600" b="1" kern="0" dirty="0"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&amp;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25860" y="4221088"/>
            <a:ext cx="100091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Architecture" pitchFamily="34" charset="0"/>
              </a:rPr>
              <a:t>Garis adalah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ldine721 BdCn BT" pitchFamily="18" charset="0"/>
              </a:rPr>
              <a:t>susunan dari beribu-ribu titik </a:t>
            </a:r>
            <a:r>
              <a:rPr lang="en-US" sz="2200" dirty="0">
                <a:latin typeface="Architecture" pitchFamily="34" charset="0"/>
              </a:rPr>
              <a:t>yang saling berhimpitan sehingga membentuk suatu coretan.</a:t>
            </a:r>
          </a:p>
          <a:p>
            <a:pPr algn="just"/>
            <a:r>
              <a:rPr lang="en-US" sz="2400" dirty="0">
                <a:latin typeface="Architecture" pitchFamily="34" charset="0"/>
              </a:rPr>
              <a:t>(</a:t>
            </a:r>
            <a:r>
              <a:rPr lang="en-US" sz="2400" dirty="0">
                <a:latin typeface="Architecture" pitchFamily="34" charset="0"/>
                <a:cs typeface="Times New Roman" pitchFamily="18" charset="0"/>
              </a:rPr>
              <a:t>Rustam Hakim, 2014:44)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94012" y="3140968"/>
            <a:ext cx="3240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52" grpId="0"/>
      <p:bldP spid="54" grpId="0"/>
      <p:bldP spid="4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860" y="142852"/>
            <a:ext cx="101060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Contoh 3: </a:t>
            </a:r>
          </a:p>
          <a:p>
            <a:pPr algn="just"/>
            <a:r>
              <a:rPr lang="en-GB" sz="2800" dirty="0"/>
              <a:t>Berapakah jarak antar garis untuk huruf tipe A dan B bila tinggi huruf besarnya 14 mm? </a:t>
            </a:r>
          </a:p>
          <a:p>
            <a:pPr algn="just"/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9434" y="4869160"/>
            <a:ext cx="683337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36628" y="1813173"/>
            <a:ext cx="99298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/>
              <a:t>Jawab</a:t>
            </a:r>
            <a:r>
              <a:rPr lang="en-GB" dirty="0"/>
              <a:t>: </a:t>
            </a:r>
          </a:p>
          <a:p>
            <a:pPr algn="just"/>
            <a:endParaRPr lang="en-GB" sz="1200" dirty="0"/>
          </a:p>
          <a:p>
            <a:pPr marL="514350" indent="-514350" algn="just">
              <a:buAutoNum type="alphaLcParenR"/>
            </a:pPr>
            <a:r>
              <a:rPr lang="en-GB" dirty="0" err="1"/>
              <a:t>Jarak</a:t>
            </a:r>
            <a:r>
              <a:rPr lang="en-GB" dirty="0"/>
              <a:t> </a:t>
            </a:r>
            <a:r>
              <a:rPr lang="en-GB" dirty="0" err="1"/>
              <a:t>antar</a:t>
            </a:r>
            <a:r>
              <a:rPr lang="en-GB" dirty="0"/>
              <a:t> </a:t>
            </a:r>
            <a:r>
              <a:rPr lang="en-GB" dirty="0" err="1"/>
              <a:t>garis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tipe</a:t>
            </a:r>
            <a:r>
              <a:rPr lang="en-GB" dirty="0"/>
              <a:t> A </a:t>
            </a:r>
            <a:r>
              <a:rPr lang="en-GB" dirty="0" err="1"/>
              <a:t>adalah</a:t>
            </a:r>
            <a:r>
              <a:rPr lang="en-GB" dirty="0"/>
              <a:t> (20/14).h, </a:t>
            </a:r>
            <a:r>
              <a:rPr lang="en-GB" dirty="0" err="1"/>
              <a:t>dengan</a:t>
            </a:r>
            <a:r>
              <a:rPr lang="en-GB" dirty="0"/>
              <a:t> h = 14 mm, </a:t>
            </a:r>
            <a:r>
              <a:rPr lang="en-GB" dirty="0" err="1"/>
              <a:t>maka</a:t>
            </a:r>
            <a:r>
              <a:rPr lang="en-GB" dirty="0"/>
              <a:t> (20/14).14 = 20 mm. </a:t>
            </a:r>
          </a:p>
          <a:p>
            <a:pPr marL="514350" indent="-514350" algn="just">
              <a:buAutoNum type="alphaLcParenR"/>
            </a:pPr>
            <a:endParaRPr lang="en-GB" dirty="0"/>
          </a:p>
          <a:p>
            <a:pPr marL="514350" indent="-514350" algn="just">
              <a:buAutoNum type="alphaLcParenR"/>
            </a:pPr>
            <a:r>
              <a:rPr lang="en-GB" dirty="0" err="1"/>
              <a:t>Jarak</a:t>
            </a:r>
            <a:r>
              <a:rPr lang="en-GB" dirty="0"/>
              <a:t> </a:t>
            </a:r>
            <a:r>
              <a:rPr lang="en-GB" dirty="0" err="1"/>
              <a:t>antar</a:t>
            </a:r>
            <a:r>
              <a:rPr lang="en-GB" dirty="0"/>
              <a:t> </a:t>
            </a:r>
            <a:r>
              <a:rPr lang="en-GB" dirty="0" err="1"/>
              <a:t>garis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tipe</a:t>
            </a:r>
            <a:r>
              <a:rPr lang="en-GB" dirty="0"/>
              <a:t> B </a:t>
            </a:r>
            <a:r>
              <a:rPr lang="en-GB" dirty="0" err="1"/>
              <a:t>adalah</a:t>
            </a:r>
            <a:r>
              <a:rPr lang="en-GB" dirty="0"/>
              <a:t> (14/10).h, </a:t>
            </a:r>
            <a:r>
              <a:rPr lang="en-GB" dirty="0" err="1"/>
              <a:t>dengan</a:t>
            </a:r>
            <a:r>
              <a:rPr lang="en-GB" dirty="0"/>
              <a:t> h = 14 mm, </a:t>
            </a:r>
            <a:r>
              <a:rPr lang="en-GB" dirty="0" err="1"/>
              <a:t>maka</a:t>
            </a:r>
            <a:r>
              <a:rPr lang="en-GB" dirty="0"/>
              <a:t> (14/10).14 = 19,6 mm </a:t>
            </a:r>
            <a:r>
              <a:rPr lang="en-GB" dirty="0" err="1"/>
              <a:t>dibulatkan</a:t>
            </a:r>
            <a:r>
              <a:rPr lang="en-GB" dirty="0"/>
              <a:t> 20 mm. </a:t>
            </a:r>
          </a:p>
        </p:txBody>
      </p:sp>
    </p:spTree>
    <p:extLst>
      <p:ext uri="{BB962C8B-B14F-4D97-AF65-F5344CB8AC3E}">
        <p14:creationId xmlns:p14="http://schemas.microsoft.com/office/powerpoint/2010/main" val="30945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957" y="255414"/>
            <a:ext cx="9745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Contoh 4: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Berapakah jarak antar kata untuk huruf tipe A dan B bila tinggi huruf besarnya 14 mm? </a:t>
            </a:r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308066" y="2643182"/>
            <a:ext cx="9644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/>
              <a:t>Jawab</a:t>
            </a:r>
            <a:r>
              <a:rPr lang="en-GB" dirty="0"/>
              <a:t>: </a:t>
            </a:r>
          </a:p>
          <a:p>
            <a:pPr algn="just"/>
            <a:endParaRPr lang="en-GB" dirty="0"/>
          </a:p>
          <a:p>
            <a:pPr marL="514350" indent="-514350" algn="just">
              <a:buAutoNum type="alphaLcParenR"/>
            </a:pP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huruf</a:t>
            </a:r>
            <a:r>
              <a:rPr lang="en-GB" dirty="0"/>
              <a:t>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tipe</a:t>
            </a:r>
            <a:r>
              <a:rPr lang="en-GB" dirty="0"/>
              <a:t> A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tinggi</a:t>
            </a:r>
            <a:r>
              <a:rPr lang="en-GB" dirty="0"/>
              <a:t> 14 mm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jarak</a:t>
            </a:r>
            <a:r>
              <a:rPr lang="en-GB" dirty="0"/>
              <a:t> </a:t>
            </a:r>
            <a:r>
              <a:rPr lang="en-GB" dirty="0" err="1"/>
              <a:t>antar</a:t>
            </a:r>
            <a:r>
              <a:rPr lang="en-GB" dirty="0"/>
              <a:t> </a:t>
            </a:r>
            <a:r>
              <a:rPr lang="en-GB" dirty="0" err="1"/>
              <a:t>katanya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(6/14).14 = 6 mm.</a:t>
            </a:r>
          </a:p>
          <a:p>
            <a:pPr marL="514350" indent="-514350" algn="just">
              <a:buAutoNum type="alphaLcParenR"/>
            </a:pPr>
            <a:endParaRPr lang="en-GB" dirty="0"/>
          </a:p>
          <a:p>
            <a:pPr marL="514350" indent="-514350" algn="just">
              <a:buAutoNum type="alphaLcParenR"/>
            </a:pP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tipe</a:t>
            </a:r>
            <a:r>
              <a:rPr lang="en-GB" dirty="0"/>
              <a:t> B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tinggi</a:t>
            </a:r>
            <a:r>
              <a:rPr lang="en-GB" dirty="0"/>
              <a:t> </a:t>
            </a:r>
            <a:r>
              <a:rPr lang="en-GB" dirty="0" err="1"/>
              <a:t>huruf</a:t>
            </a:r>
            <a:r>
              <a:rPr lang="en-GB" dirty="0"/>
              <a:t> 14 mm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jarak</a:t>
            </a:r>
            <a:r>
              <a:rPr lang="en-GB" dirty="0"/>
              <a:t> </a:t>
            </a:r>
            <a:r>
              <a:rPr lang="en-GB" dirty="0" err="1"/>
              <a:t>antar</a:t>
            </a:r>
            <a:r>
              <a:rPr lang="en-GB" dirty="0"/>
              <a:t> </a:t>
            </a:r>
            <a:r>
              <a:rPr lang="en-GB" dirty="0" err="1"/>
              <a:t>katanya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(6/10).14 = 8,4 mm. </a:t>
            </a:r>
          </a:p>
        </p:txBody>
      </p:sp>
    </p:spTree>
    <p:extLst>
      <p:ext uri="{BB962C8B-B14F-4D97-AF65-F5344CB8AC3E}">
        <p14:creationId xmlns:p14="http://schemas.microsoft.com/office/powerpoint/2010/main" val="35773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949" y="400590"/>
            <a:ext cx="102500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Contoh 5: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Berapakah tebal huruf untuk tipe A dan Bila tinggi huruf yang digunakan tingginya 7 mm? </a:t>
            </a:r>
          </a:p>
          <a:p>
            <a:pPr algn="just"/>
            <a:endParaRPr lang="en-US" sz="2800" dirty="0"/>
          </a:p>
          <a:p>
            <a:pPr algn="just"/>
            <a:r>
              <a:rPr lang="en-GB" sz="2800" dirty="0"/>
              <a:t>Jawab: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Jika kita menggunakan tinggi huruf h = 7 mm, maka: </a:t>
            </a:r>
          </a:p>
          <a:p>
            <a:pPr marL="514350" indent="-514350" algn="just">
              <a:buAutoNum type="alphaLcParenR"/>
            </a:pPr>
            <a:r>
              <a:rPr lang="en-GB" sz="2800" dirty="0"/>
              <a:t>Untuk huruf tipe A, tebal hurufnya adalah (1/14) x 7 = 0,5 mm.</a:t>
            </a:r>
          </a:p>
          <a:p>
            <a:pPr marL="514350" indent="-514350" algn="just">
              <a:buAutoNum type="alphaLcParenR"/>
            </a:pPr>
            <a:endParaRPr lang="en-GB" sz="2800" dirty="0"/>
          </a:p>
          <a:p>
            <a:pPr marL="514350" indent="-514350" algn="just">
              <a:buAutoNum type="alphaLcParenR"/>
            </a:pPr>
            <a:r>
              <a:rPr lang="en-GB" sz="2800" dirty="0"/>
              <a:t>Untuk huruf tipe B, tebal hurufnya adalah (1/10) x 7 = 0,7 mm. </a:t>
            </a:r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387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120" y="714356"/>
            <a:ext cx="991483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313" y="285728"/>
            <a:ext cx="4723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Penerapan Huruf dan Angka Standar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539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23413" r="27713" b="23810"/>
          <a:stretch/>
        </p:blipFill>
        <p:spPr bwMode="auto">
          <a:xfrm>
            <a:off x="239287" y="188640"/>
            <a:ext cx="1171025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860" y="1667896"/>
            <a:ext cx="101316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Huruf dan angka diperlukan dalam lembar gambar karena tidak semua lembar gambar garus diisi dengan gambar grafik. Ada beberapa bagian yang harus ditulis dengan huruf dan angka.</a:t>
            </a:r>
            <a:endParaRPr lang="en-GB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3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393" y="928671"/>
            <a:ext cx="95555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Penampilan</a:t>
            </a:r>
          </a:p>
          <a:p>
            <a:pPr algn="just"/>
            <a:endParaRPr lang="en-US" sz="3200" b="1" dirty="0">
              <a:solidFill>
                <a:srgbClr val="00B050"/>
              </a:solidFill>
            </a:endParaRPr>
          </a:p>
          <a:p>
            <a:pPr algn="just"/>
            <a:r>
              <a:rPr lang="en-US" sz="3200" b="1" dirty="0"/>
              <a:t>Penampilan huruf dan angka sangat tergantung dari: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Bentuk </a:t>
            </a:r>
            <a:r>
              <a:rPr lang="en-US" sz="3200" b="1" dirty="0"/>
              <a:t>huruf atau angka.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Ukuran</a:t>
            </a:r>
            <a:r>
              <a:rPr lang="en-US" sz="3200" b="1" dirty="0"/>
              <a:t>  huruf atau angka.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Tebal tipis </a:t>
            </a:r>
            <a:r>
              <a:rPr lang="en-US" sz="3200" b="1" dirty="0"/>
              <a:t>huruf atau angka.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Tata letak </a:t>
            </a:r>
            <a:r>
              <a:rPr lang="en-US" sz="3200" b="1" dirty="0"/>
              <a:t>huruf atau angka.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Gaya huruf </a:t>
            </a:r>
            <a:r>
              <a:rPr lang="en-US" sz="3200" b="1" dirty="0"/>
              <a:t>atau angka.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835854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88" y="159023"/>
            <a:ext cx="34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Misalnya, sebagai contoh:</a:t>
            </a: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8203" t="22500" r="19140" b="16562"/>
          <a:stretch>
            <a:fillRect/>
          </a:stretch>
        </p:blipFill>
        <p:spPr bwMode="auto">
          <a:xfrm>
            <a:off x="648071" y="1142984"/>
            <a:ext cx="1091894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076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95" y="38378"/>
            <a:ext cx="4329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Contoh etiket beserta ukurannya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5" y="928670"/>
            <a:ext cx="12037418" cy="51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1382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83" y="1428736"/>
            <a:ext cx="11920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90545" y="416462"/>
            <a:ext cx="3152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Kepala gambar (etiket) </a:t>
            </a:r>
          </a:p>
        </p:txBody>
      </p:sp>
    </p:spTree>
    <p:extLst>
      <p:ext uri="{BB962C8B-B14F-4D97-AF65-F5344CB8AC3E}">
        <p14:creationId xmlns:p14="http://schemas.microsoft.com/office/powerpoint/2010/main" val="69610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91934" y="1556792"/>
            <a:ext cx="100091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perluasan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(J.S.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Atmadjaja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M.S.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Dewi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1999:13)</a:t>
            </a:r>
          </a:p>
        </p:txBody>
      </p:sp>
    </p:spTree>
    <p:extLst>
      <p:ext uri="{BB962C8B-B14F-4D97-AF65-F5344CB8AC3E}">
        <p14:creationId xmlns:p14="http://schemas.microsoft.com/office/powerpoint/2010/main" val="32414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entang lebar kompl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38763" y="4653136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94214" y="1000108"/>
            <a:ext cx="6823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 err="1">
                <a:solidFill>
                  <a:schemeClr val="bg1"/>
                </a:solidFill>
              </a:rPr>
              <a:t>Membuat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Garis</a:t>
            </a:r>
            <a:r>
              <a:rPr lang="en-US" sz="5400" b="1" dirty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en-US" sz="5400" b="1" dirty="0" err="1">
                <a:solidFill>
                  <a:schemeClr val="bg1"/>
                </a:solidFill>
              </a:rPr>
              <a:t>Huruf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dan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Angka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9441" y="220578"/>
            <a:ext cx="2892683" cy="711081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Home work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F:\DIKLAT DAN UJI KOMPETENSI POP &amp; POM\MASTER ADMINISTRASI DIKLAT &amp; UJI KOMPETENSI\SPANDUK &amp; BROSUR PENDAFTARAN\Inspirasi Gambar\logo-waktu-png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9" y="4739269"/>
            <a:ext cx="1584176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4124846" y="5243325"/>
            <a:ext cx="629004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ckwell Extra Bold" pitchFamily="18" charset="0"/>
              </a:rPr>
              <a:t>Kls A ( Oktober 2023)</a:t>
            </a:r>
            <a:endParaRPr lang="en-US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9218" name="Picture 2" descr="Hasil gambar untuk waj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7542">
            <a:off x="790453" y="1662055"/>
            <a:ext cx="4271211" cy="20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4124846" y="5861780"/>
            <a:ext cx="629004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ckwell Extra Bold" pitchFamily="18" charset="0"/>
              </a:rPr>
              <a:t>Kls B ( Oktober 2023)</a:t>
            </a:r>
            <a:endParaRPr lang="en-US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6180" y="4739269"/>
            <a:ext cx="288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Perkuliahan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654252" y="2924944"/>
            <a:ext cx="6823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SESUAI YANG DISTANDARKAN</a:t>
            </a:r>
          </a:p>
        </p:txBody>
      </p:sp>
    </p:spTree>
    <p:extLst>
      <p:ext uri="{BB962C8B-B14F-4D97-AF65-F5344CB8AC3E}">
        <p14:creationId xmlns:p14="http://schemas.microsoft.com/office/powerpoint/2010/main" val="757807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entang lebar kompl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1924" y="2134890"/>
            <a:ext cx="8992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C000"/>
                </a:solidFill>
              </a:rPr>
              <a:t>“</a:t>
            </a:r>
            <a:r>
              <a:rPr lang="en-US" sz="4800" b="1" dirty="0" err="1">
                <a:solidFill>
                  <a:srgbClr val="FFC000"/>
                </a:solidFill>
              </a:rPr>
              <a:t>Merencanakanlah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dengan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bagus</a:t>
            </a:r>
            <a:r>
              <a:rPr lang="en-US" sz="4800" b="1" dirty="0">
                <a:solidFill>
                  <a:srgbClr val="FFC000"/>
                </a:solidFill>
              </a:rPr>
              <a:t>. </a:t>
            </a:r>
            <a:r>
              <a:rPr lang="en-US" sz="4800" b="1" dirty="0" err="1">
                <a:solidFill>
                  <a:srgbClr val="FFC000"/>
                </a:solidFill>
              </a:rPr>
              <a:t>Kalau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tidak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bagus</a:t>
            </a:r>
            <a:r>
              <a:rPr lang="en-US" sz="4800" b="1" dirty="0">
                <a:solidFill>
                  <a:srgbClr val="FFC000"/>
                </a:solidFill>
              </a:rPr>
              <a:t>, </a:t>
            </a:r>
            <a:r>
              <a:rPr lang="en-US" sz="4800" b="1" dirty="0" err="1">
                <a:solidFill>
                  <a:srgbClr val="FFC000"/>
                </a:solidFill>
              </a:rPr>
              <a:t>janganlah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merancang</a:t>
            </a:r>
            <a:r>
              <a:rPr lang="en-US" sz="4800" b="1" dirty="0">
                <a:solidFill>
                  <a:srgbClr val="FFC000"/>
                </a:solidFill>
              </a:rPr>
              <a:t>.” (</a:t>
            </a:r>
            <a:r>
              <a:rPr lang="en-US" sz="4800" b="1" dirty="0" err="1">
                <a:solidFill>
                  <a:srgbClr val="FFC000"/>
                </a:solidFill>
              </a:rPr>
              <a:t>Aborigin</a:t>
            </a:r>
            <a:r>
              <a:rPr lang="en-US" sz="4800" b="1">
                <a:solidFill>
                  <a:srgbClr val="FFC000"/>
                </a:solidFill>
              </a:rPr>
              <a:t>)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6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1020284" y="4575773"/>
            <a:ext cx="2683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Daftar Pustaka</a:t>
            </a:r>
            <a:endParaRPr lang="en-US" sz="1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41" y="0"/>
            <a:ext cx="268378" cy="6858000"/>
          </a:xfrm>
          <a:prstGeom prst="rect">
            <a:avLst/>
          </a:prstGeom>
          <a:solidFill>
            <a:srgbClr val="FFC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77819" y="0"/>
            <a:ext cx="0" cy="6858000"/>
          </a:xfrm>
          <a:prstGeom prst="line">
            <a:avLst/>
          </a:prstGeom>
          <a:ln w="127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2216" y="472370"/>
            <a:ext cx="1104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A.A. Wicaksono dan E. Tisnawati (2002).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Teori Interior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Griya Kreasi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Direktoral Pendidikan Sekolah Menengah Kejuruan Kementerian Pendidikan dan Kebudayaan RI. Buku Teks Bahan Ajar Sisiwa: Gambar Teknik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Grant W. Reid Asla (2001).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Grafik Lansekap: Dari Sketsa Konsep Sampai ke Arsiran Penyajian Akhir.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Erlangga.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J.S. Atmadjaja dan M.S. Dewi (1999).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Seri Diklat Kuliah: Estetika Bentuk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Gunadharma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Rustam Hakim (2014).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Komponen Perancangan Arsitektur Lansekap: Prinsip – Unsur dan Aplikasi Desain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Bumi Aksara</a:t>
            </a:r>
          </a:p>
          <a:p>
            <a:pPr algn="just"/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20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/>
          </p:cNvPr>
          <p:cNvSpPr/>
          <p:nvPr/>
        </p:nvSpPr>
        <p:spPr>
          <a:xfrm>
            <a:off x="2422004" y="3948710"/>
            <a:ext cx="7272808" cy="607065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WASSALAM’ALAIKUM WARAHMATULLAHI WABAROKATUH</a:t>
            </a:r>
            <a:endParaRPr kumimoji="0" lang="es-UY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tse3.mm.bing.net/th?id=OIP.ifoFuil4BxpZbNGRveOVGAHaGi&amp;pid=Api&amp;P=0&amp;w=191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82" y="1268760"/>
            <a:ext cx="2714474" cy="24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844" y="332656"/>
            <a:ext cx="101192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Sebuah garis adalah </a:t>
            </a:r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unsur desain</a:t>
            </a:r>
            <a:r>
              <a:rPr lang="en-US" sz="8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yang menghubungkan antara satu titik poin dengan titik poin yang lain, sehingga bisa berbentuk gambar garis lengkung (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atau lurus (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(Rustam Hakim, 2014:44)</a:t>
            </a:r>
          </a:p>
        </p:txBody>
      </p:sp>
    </p:spTree>
    <p:extLst>
      <p:ext uri="{BB962C8B-B14F-4D97-AF65-F5344CB8AC3E}">
        <p14:creationId xmlns:p14="http://schemas.microsoft.com/office/powerpoint/2010/main" val="26715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844" y="476672"/>
            <a:ext cx="101192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mengacu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menerus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permukaan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(A.A.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Wicaksono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E.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Tisnawati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2002:9)</a:t>
            </a:r>
          </a:p>
        </p:txBody>
      </p:sp>
    </p:spTree>
    <p:extLst>
      <p:ext uri="{BB962C8B-B14F-4D97-AF65-F5344CB8AC3E}">
        <p14:creationId xmlns:p14="http://schemas.microsoft.com/office/powerpoint/2010/main" val="27644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087" y="415334"/>
            <a:ext cx="2059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ldine721 BT" pitchFamily="18" charset="0"/>
              </a:rPr>
              <a:t>Tipe Garis</a:t>
            </a:r>
            <a:endParaRPr lang="en-GB" sz="3200" b="1" dirty="0">
              <a:latin typeface="Aldine721 B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755" y="302945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chitecture" pitchFamily="34" charset="0"/>
              </a:rPr>
              <a:t>1. Garis V e r t i k a l</a:t>
            </a:r>
            <a:endParaRPr lang="en-GB" sz="3200" dirty="0">
              <a:solidFill>
                <a:srgbClr val="002060"/>
              </a:solidFill>
              <a:latin typeface="Architectur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8316" y="3571876"/>
            <a:ext cx="571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gency FB" pitchFamily="34" charset="0"/>
              </a:rPr>
              <a:t>2. Garis Horizontal</a:t>
            </a:r>
            <a:endParaRPr lang="en-GB" sz="5400" dirty="0">
              <a:solidFill>
                <a:srgbClr val="00B050"/>
              </a:solidFill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995" y="4500571"/>
            <a:ext cx="9046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ction Jackson" pitchFamily="2" charset="0"/>
              </a:rPr>
              <a:t>3. Garis Diagonal</a:t>
            </a:r>
            <a:endParaRPr lang="en-GB" sz="4800" dirty="0">
              <a:solidFill>
                <a:srgbClr val="FF0000"/>
              </a:solidFill>
              <a:latin typeface="Action Jackso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392197" y="3178703"/>
            <a:ext cx="4357718" cy="21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82693" y="4418814"/>
            <a:ext cx="6749399" cy="10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75830" y="5357826"/>
            <a:ext cx="2094969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308872" y="5524527"/>
            <a:ext cx="428628" cy="95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75573" y="5357826"/>
            <a:ext cx="123793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558702" y="5512633"/>
            <a:ext cx="500066" cy="190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03961" y="5429264"/>
            <a:ext cx="123793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41897" y="5429264"/>
            <a:ext cx="3999486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6200000">
            <a:off x="5951425" y="-70903"/>
            <a:ext cx="1143008" cy="4285164"/>
          </a:xfrm>
          <a:prstGeom prst="arc">
            <a:avLst>
              <a:gd name="adj1" fmla="val 16200000"/>
              <a:gd name="adj2" fmla="val 549471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66025" y="1643050"/>
            <a:ext cx="399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28 Days Later" pitchFamily="34" charset="0"/>
              </a:rPr>
              <a:t>4. Garis Lengkung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28 Days Later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21994" y="3255367"/>
            <a:ext cx="399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zon" pitchFamily="2" charset="0"/>
              </a:rPr>
              <a:t>5. GARIS ZIG ZAG</a:t>
            </a:r>
            <a:endParaRPr lang="en-GB" sz="2400" dirty="0">
              <a:latin typeface="Amazo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4558830" y="3059992"/>
            <a:ext cx="500066" cy="66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225411" y="3059992"/>
            <a:ext cx="500066" cy="66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5891992" y="3059992"/>
            <a:ext cx="500066" cy="66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6558573" y="3059992"/>
            <a:ext cx="500066" cy="66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225154" y="3059993"/>
            <a:ext cx="500066" cy="66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7891736" y="3059993"/>
            <a:ext cx="500066" cy="66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  <p:bldP spid="5" grpId="0" build="allAtOnce"/>
      <p:bldP spid="26" grpId="0" animBg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844" y="1340768"/>
            <a:ext cx="105968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3200" dirty="0">
                <a:latin typeface="Architecture" pitchFamily="34" charset="0"/>
              </a:rPr>
              <a:t>Garis memiliki panjang, arah, posisi, dan  tidak memiliki lebar dan tinggi.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dirty="0">
                <a:latin typeface="Architecture" pitchFamily="34" charset="0"/>
              </a:rPr>
              <a:t>Memiliki kedudukan dan arah.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dirty="0">
                <a:latin typeface="Architecture" pitchFamily="34" charset="0"/>
              </a:rPr>
              <a:t>Kedua ujungnya berupa titik</a:t>
            </a:r>
            <a:r>
              <a:rPr lang="en-GB" sz="3200" dirty="0">
                <a:latin typeface="Architecture" pitchFamily="34" charset="0"/>
              </a:rPr>
              <a:t> (ujung dapat memiliki raut)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dirty="0">
                <a:latin typeface="Architecture" pitchFamily="34" charset="0"/>
              </a:rPr>
              <a:t>Batas sebuah bidang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dirty="0">
                <a:latin typeface="Architecture" pitchFamily="34" charset="0"/>
              </a:rPr>
              <a:t>Bentuk lurus, lengkung, bebas, dll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dirty="0">
                <a:latin typeface="Architecture" pitchFamily="34" charset="0"/>
              </a:rPr>
              <a:t>Kedua sisi tubuh yang memanjang bisa memiliki raut lurus, bergerigi, dll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868" y="404663"/>
            <a:ext cx="2806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ldine721 BT" pitchFamily="18" charset="0"/>
              </a:rPr>
              <a:t>Ciri-ciri Garis</a:t>
            </a:r>
            <a:endParaRPr lang="en-GB" sz="3200" b="1" dirty="0"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9917" y="2357020"/>
            <a:ext cx="92160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>
                <a:latin typeface="Architecture" pitchFamily="34" charset="0"/>
              </a:rPr>
              <a:t>Garis lurus, yaitu berupa garis vertikal, horizontal, diagonal, patah-patah, tak beraturan.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>
                <a:latin typeface="Architecture" pitchFamily="34" charset="0"/>
              </a:rPr>
              <a:t>Garis lengkung, yaitu garis lengkung teratur dan tidak teratur.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>
                <a:latin typeface="Architecture" pitchFamily="34" charset="0"/>
              </a:rPr>
              <a:t>Garis kombonasi bentuk lurus dan lengkung.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9917" y="1408420"/>
            <a:ext cx="396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ldine721 BT" pitchFamily="18" charset="0"/>
              </a:rPr>
              <a:t>Macam Bentuk Garis</a:t>
            </a:r>
            <a:endParaRPr lang="en-GB" sz="3200" b="1" dirty="0"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1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262626"/>
      </a:dk2>
      <a:lt2>
        <a:srgbClr val="BCD978"/>
      </a:lt2>
      <a:accent1>
        <a:srgbClr val="0CB5A6"/>
      </a:accent1>
      <a:accent2>
        <a:srgbClr val="D08BBC"/>
      </a:accent2>
      <a:accent3>
        <a:srgbClr val="F9A34C"/>
      </a:accent3>
      <a:accent4>
        <a:srgbClr val="E6529B"/>
      </a:accent4>
      <a:accent5>
        <a:srgbClr val="888AC3"/>
      </a:accent5>
      <a:accent6>
        <a:srgbClr val="43B0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6842</TotalTime>
  <Words>1514</Words>
  <Application>Microsoft Office PowerPoint</Application>
  <PresentationFormat>Custom</PresentationFormat>
  <Paragraphs>216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28 Days Later</vt:lpstr>
      <vt:lpstr>Action Jackson</vt:lpstr>
      <vt:lpstr>Agency FB</vt:lpstr>
      <vt:lpstr>Aldine721 BdCn BT</vt:lpstr>
      <vt:lpstr>Aldine721 BT</vt:lpstr>
      <vt:lpstr>Algerian</vt:lpstr>
      <vt:lpstr>Alison</vt:lpstr>
      <vt:lpstr>Amazon</vt:lpstr>
      <vt:lpstr>Architecture</vt:lpstr>
      <vt:lpstr>Arial</vt:lpstr>
      <vt:lpstr>BenguiatGot Bk BT</vt:lpstr>
      <vt:lpstr>Berlin Sans FB Demi</vt:lpstr>
      <vt:lpstr>Calibri</vt:lpstr>
      <vt:lpstr>Gill Sans MT Condensed</vt:lpstr>
      <vt:lpstr>Open Sans</vt:lpstr>
      <vt:lpstr>Rage Italic</vt:lpstr>
      <vt:lpstr>Rockwell Extra Bold</vt:lpstr>
      <vt:lpstr>Times New Roman</vt:lpstr>
      <vt:lpstr>Wide Latin</vt:lpstr>
      <vt:lpstr>Office Theme</vt:lpstr>
      <vt:lpstr>PowerPoint Presentation</vt:lpstr>
      <vt:lpstr>Pert. 3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DK</cp:lastModifiedBy>
  <cp:revision>239</cp:revision>
  <dcterms:created xsi:type="dcterms:W3CDTF">2013-09-12T13:05:01Z</dcterms:created>
  <dcterms:modified xsi:type="dcterms:W3CDTF">2023-10-12T01:57:20Z</dcterms:modified>
</cp:coreProperties>
</file>