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e-IL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AE0EC6A5-E69F-43EC-AB1B-1EB16D23EC49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4D2225-4D49-4C87-9B7C-1CCA5098BDDD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DBEB4-A144-4F00-8426-55329A7B64CA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BFDC5-06D4-44E7-A35C-55B852ED7313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67599996-CCF5-46E4-96B8-4CF8A687098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76196"/>
            <a:ext cx="8229600" cy="1143000"/>
          </a:xfrm>
        </p:spPr>
        <p:txBody>
          <a:bodyPr/>
          <a:lstStyle>
            <a:lvl1pPr>
              <a:defRPr sz="3600">
                <a:solidFill>
                  <a:srgbClr val="EED41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CAD1CC-C915-481A-BEFF-98930A55FA8C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098219-EC60-4F11-A0F2-8A84984C888D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2A5A8-276E-4F69-9486-16A24982B276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05FD9-D4DA-4826-AF5C-C5902CAA59BD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DFBDBB-96FE-4373-9CB4-0EFF48A154D8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977A7B-408A-40CA-8419-C70AD736151A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C2716-DE0C-4477-9199-375A0BA39D49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>
            <a:noAutofit/>
          </a:bodyPr>
          <a:lstStyle>
            <a:lvl1pPr marL="0" indent="0">
              <a:buNone/>
              <a:defRPr lang="en-GB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7F715-2B78-47AE-BC78-76A455D960BD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en-GB" altLang="id-ID" smtClean="0"/>
          </a:p>
        </p:txBody>
      </p:sp>
      <p:sp>
        <p:nvSpPr>
          <p:cNvPr id="1027" name="Text Placeholder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en-GB" altLang="id-ID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r>
              <a:rPr lang="he-IL" smtClean="0"/>
              <a:t>ORT Greenberg  K. Tivon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7EB199D2-579D-4554-94FD-7798D2D73C1F}" type="slidenum">
              <a:rPr lang="he-IL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spd="slow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n-US" sz="3200" kern="1200">
          <a:solidFill>
            <a:srgbClr val="000000"/>
          </a:solidFill>
          <a:latin typeface="Calibri"/>
        </a:defRPr>
      </a:lvl1pPr>
      <a:lvl2pPr marL="742950" lvl="1" indent="-28575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n-US" sz="2800" kern="1200">
          <a:solidFill>
            <a:srgbClr val="000000"/>
          </a:solidFill>
          <a:latin typeface="Calibri"/>
        </a:defRPr>
      </a:lvl2pPr>
      <a:lvl3pPr marL="1143000" lvl="2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400" kern="1200">
          <a:solidFill>
            <a:srgbClr val="000000"/>
          </a:solidFill>
          <a:latin typeface="Calibri"/>
        </a:defRPr>
      </a:lvl3pPr>
      <a:lvl4pPr marL="1600200" lvl="3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n-US" sz="2000" kern="1200">
          <a:solidFill>
            <a:srgbClr val="000000"/>
          </a:solidFill>
          <a:latin typeface="Calibri"/>
        </a:defRPr>
      </a:lvl4pPr>
      <a:lvl5pPr marL="2057400" lvl="4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Linking Ideas</a:t>
            </a:r>
            <a:br>
              <a:rPr lang="en-US"/>
            </a:br>
            <a:r>
              <a:rPr lang="en-US"/>
              <a:t>(Connectors)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Irena Tseitlin</a:t>
            </a:r>
          </a:p>
          <a:p>
            <a:pPr algn="ctr"/>
            <a:r>
              <a:rPr lang="en-US" sz="2000"/>
              <a:t>(based on” High School Grammar” by Ronald Green</a:t>
            </a:r>
            <a:r>
              <a:rPr lang="en-US" sz="2400"/>
              <a:t>)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ORT Greenberg  K. Tivon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9F26BF8-916A-4787-A3E1-B15584733A72}" type="slidenum">
              <a:rPr lang="he-IL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</a:t>
            </a:r>
          </a:p>
        </p:txBody>
      </p:sp>
      <p:pic>
        <p:nvPicPr>
          <p:cNvPr id="26630" name="Picture 6" descr="j02375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51725" y="260350"/>
            <a:ext cx="1470025" cy="1584325"/>
          </a:xfrm>
        </p:spPr>
      </p:pic>
      <p:sp>
        <p:nvSpPr>
          <p:cNvPr id="26628" name="Rectangle 4"/>
          <p:cNvSpPr>
            <a:spLocks noGrp="1" noChangeArrowheads="1"/>
          </p:cNvSpPr>
          <p:nvPr>
            <p:ph idx="2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/>
              <a:t>too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as well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as well as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also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both…and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not only…but also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in addition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moreover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furthermore</a:t>
            </a:r>
          </a:p>
          <a:p>
            <a:pPr algn="l" rtl="0">
              <a:lnSpc>
                <a:spcPct val="90000"/>
              </a:lnSpc>
            </a:pPr>
            <a:endParaRPr lang="en-US" sz="240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1DE0-C70E-4402-9198-D7719AF5285B}" type="slidenum">
              <a:rPr lang="he-IL"/>
              <a:pPr/>
              <a:t>10</a:t>
            </a:fld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73688" y="2362200"/>
            <a:ext cx="3770312" cy="372427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/>
              <a:t>He can play the trumpet </a:t>
            </a:r>
            <a:r>
              <a:rPr lang="en-US" sz="2000" b="1">
                <a:solidFill>
                  <a:schemeClr val="accent1"/>
                </a:solidFill>
              </a:rPr>
              <a:t>as well as</a:t>
            </a:r>
            <a:r>
              <a:rPr lang="en-US" sz="2000"/>
              <a:t> the saxophone.</a:t>
            </a:r>
            <a:endParaRPr lang="he-IL" sz="2000"/>
          </a:p>
          <a:p>
            <a:pPr algn="l" rtl="0">
              <a:lnSpc>
                <a:spcPct val="90000"/>
              </a:lnSpc>
            </a:pPr>
            <a:r>
              <a:rPr lang="en-US" sz="2000"/>
              <a:t>He can play</a:t>
            </a:r>
            <a:r>
              <a:rPr lang="en-US" sz="2000" b="1">
                <a:solidFill>
                  <a:schemeClr val="accent1"/>
                </a:solidFill>
              </a:rPr>
              <a:t> both</a:t>
            </a:r>
            <a:r>
              <a:rPr lang="en-US" sz="2000"/>
              <a:t> the trumpet </a:t>
            </a:r>
            <a:r>
              <a:rPr lang="en-US" sz="2000" b="1">
                <a:solidFill>
                  <a:schemeClr val="accent1"/>
                </a:solidFill>
              </a:rPr>
              <a:t>and</a:t>
            </a:r>
            <a:r>
              <a:rPr lang="en-US" sz="2000"/>
              <a:t> the saxophone.</a:t>
            </a:r>
          </a:p>
          <a:p>
            <a:pPr algn="l" rtl="0">
              <a:lnSpc>
                <a:spcPct val="90000"/>
              </a:lnSpc>
            </a:pPr>
            <a:r>
              <a:rPr lang="en-US" sz="2000"/>
              <a:t>He can play </a:t>
            </a:r>
            <a:r>
              <a:rPr lang="en-US" sz="2000" b="1">
                <a:solidFill>
                  <a:schemeClr val="accent1"/>
                </a:solidFill>
              </a:rPr>
              <a:t>not only</a:t>
            </a:r>
            <a:r>
              <a:rPr lang="en-US" sz="2000"/>
              <a:t> the trumpet </a:t>
            </a:r>
            <a:r>
              <a:rPr lang="en-US" sz="2000" b="1">
                <a:solidFill>
                  <a:schemeClr val="accent1"/>
                </a:solidFill>
              </a:rPr>
              <a:t>but also</a:t>
            </a:r>
            <a:r>
              <a:rPr lang="en-US" sz="2000"/>
              <a:t> the saxophone.</a:t>
            </a:r>
          </a:p>
          <a:p>
            <a:pPr algn="l" rtl="0">
              <a:lnSpc>
                <a:spcPct val="90000"/>
              </a:lnSpc>
            </a:pPr>
            <a:r>
              <a:rPr lang="en-US" sz="2000"/>
              <a:t>He can play the trumpet and the saxophone. </a:t>
            </a:r>
            <a:r>
              <a:rPr lang="en-US" sz="2000" b="1">
                <a:solidFill>
                  <a:schemeClr val="accent1"/>
                </a:solidFill>
              </a:rPr>
              <a:t>In addition,</a:t>
            </a:r>
            <a:r>
              <a:rPr lang="en-US" sz="2000"/>
              <a:t> he has a great voice.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900113" y="2420938"/>
            <a:ext cx="0" cy="3600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900113" y="6021388"/>
            <a:ext cx="32400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4140200" y="2420938"/>
            <a:ext cx="0" cy="3600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900113" y="2420938"/>
            <a:ext cx="32400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Exceptions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5678488" cy="3724275"/>
          </a:xfrm>
        </p:spPr>
        <p:txBody>
          <a:bodyPr/>
          <a:lstStyle/>
          <a:p>
            <a:pPr algn="l" rtl="0"/>
            <a:r>
              <a:rPr lang="en-US" sz="2400"/>
              <a:t>apart from</a:t>
            </a:r>
          </a:p>
          <a:p>
            <a:pPr algn="l" rtl="0"/>
            <a:r>
              <a:rPr lang="en-US" sz="2400"/>
              <a:t>except for</a:t>
            </a:r>
          </a:p>
          <a:p>
            <a:pPr algn="l" rtl="0"/>
            <a:r>
              <a:rPr lang="en-US" sz="2400"/>
              <a:t>besides</a:t>
            </a:r>
            <a:endParaRPr lang="he-IL" sz="2400"/>
          </a:p>
          <a:p>
            <a:pPr algn="l" rtl="0">
              <a:buFont typeface="Wingdings" pitchFamily="2" charset="2"/>
              <a:buNone/>
            </a:pPr>
            <a:endParaRPr lang="he-IL" sz="2000"/>
          </a:p>
          <a:p>
            <a:pPr algn="l" rtl="0"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</a:rPr>
              <a:t>Apart from</a:t>
            </a:r>
            <a:r>
              <a:rPr lang="en-US" sz="2000"/>
              <a:t> / </a:t>
            </a:r>
            <a:r>
              <a:rPr lang="en-US" sz="2000" b="1">
                <a:solidFill>
                  <a:schemeClr val="accent1"/>
                </a:solidFill>
              </a:rPr>
              <a:t>except for</a:t>
            </a:r>
            <a:r>
              <a:rPr lang="en-US" sz="2000"/>
              <a:t> / </a:t>
            </a:r>
            <a:r>
              <a:rPr lang="en-US" sz="2000" b="1">
                <a:solidFill>
                  <a:schemeClr val="accent1"/>
                </a:solidFill>
              </a:rPr>
              <a:t>besides</a:t>
            </a:r>
            <a:r>
              <a:rPr lang="en-US" sz="2000"/>
              <a:t> the food, the party was terrible.</a:t>
            </a:r>
          </a:p>
          <a:p>
            <a:pPr algn="l" rtl="0">
              <a:buFont typeface="Wingdings" pitchFamily="2" charset="2"/>
              <a:buNone/>
            </a:pPr>
            <a:r>
              <a:rPr lang="en-US" sz="2000"/>
              <a:t>We all wanted to go to the beach. </a:t>
            </a:r>
            <a:r>
              <a:rPr lang="en-US" sz="2000" b="1">
                <a:solidFill>
                  <a:schemeClr val="accent1"/>
                </a:solidFill>
              </a:rPr>
              <a:t>Besides,</a:t>
            </a:r>
            <a:r>
              <a:rPr lang="en-US" sz="2000"/>
              <a:t> there was nowhere else to go.</a:t>
            </a:r>
          </a:p>
        </p:txBody>
      </p:sp>
      <p:pic>
        <p:nvPicPr>
          <p:cNvPr id="29704" name="Picture 8" descr="j02342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7663" y="2759939"/>
            <a:ext cx="1576812" cy="2928796"/>
          </a:xfr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6B23-6E97-421A-B6FE-6C905342D434}" type="slidenum">
              <a:rPr lang="he-IL"/>
              <a:pPr/>
              <a:t>11</a:t>
            </a:fld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900113" y="2349500"/>
            <a:ext cx="0" cy="13668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900113" y="3716338"/>
            <a:ext cx="20875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2987675" y="2349500"/>
            <a:ext cx="0" cy="13668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900113" y="2349500"/>
            <a:ext cx="20875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Examples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349500"/>
            <a:ext cx="5894387" cy="3724275"/>
          </a:xfrm>
        </p:spPr>
        <p:txBody>
          <a:bodyPr/>
          <a:lstStyle/>
          <a:p>
            <a:pPr algn="l" rtl="0"/>
            <a:r>
              <a:rPr lang="en-US" sz="2400"/>
              <a:t>for example / for instance</a:t>
            </a:r>
          </a:p>
          <a:p>
            <a:pPr algn="l" rtl="0"/>
            <a:r>
              <a:rPr lang="en-US" sz="2400"/>
              <a:t>such as</a:t>
            </a:r>
          </a:p>
          <a:p>
            <a:pPr algn="l" rtl="0"/>
            <a:endParaRPr lang="en-US" sz="2400"/>
          </a:p>
          <a:p>
            <a:pPr algn="l" rtl="0">
              <a:buFont typeface="Wingdings" pitchFamily="2" charset="2"/>
              <a:buNone/>
            </a:pPr>
            <a:r>
              <a:rPr lang="en-US" sz="2000"/>
              <a:t>There are a lot of environmental problems in the world today. </a:t>
            </a:r>
            <a:r>
              <a:rPr lang="en-US" sz="2000" b="1">
                <a:solidFill>
                  <a:schemeClr val="accent1"/>
                </a:solidFill>
              </a:rPr>
              <a:t>For example,</a:t>
            </a:r>
            <a:r>
              <a:rPr lang="en-US" sz="2000"/>
              <a:t> in Mexico City air pollution is so high that some people wear cloth masks in the street.</a:t>
            </a:r>
          </a:p>
          <a:p>
            <a:pPr algn="l" rtl="0">
              <a:buFont typeface="Wingdings" pitchFamily="2" charset="2"/>
              <a:buNone/>
            </a:pPr>
            <a:r>
              <a:rPr lang="en-US" sz="2000"/>
              <a:t>Countries </a:t>
            </a:r>
            <a:r>
              <a:rPr lang="en-US" sz="2000" b="1">
                <a:solidFill>
                  <a:schemeClr val="accent1"/>
                </a:solidFill>
              </a:rPr>
              <a:t>such as</a:t>
            </a:r>
            <a:r>
              <a:rPr lang="en-US" sz="2000"/>
              <a:t> Australia and New Zealand have banned the use of sprays.</a:t>
            </a:r>
          </a:p>
          <a:p>
            <a:pPr algn="l" rtl="0"/>
            <a:endParaRPr lang="en-US" sz="2400"/>
          </a:p>
        </p:txBody>
      </p:sp>
      <p:pic>
        <p:nvPicPr>
          <p:cNvPr id="31750" name="Picture 6" descr="j02167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92950" y="3141663"/>
            <a:ext cx="1401763" cy="1825625"/>
          </a:xfr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244-B7E2-42EE-806C-FE18D9513D3A}" type="slidenum">
              <a:rPr lang="he-IL"/>
              <a:pPr/>
              <a:t>12</a:t>
            </a:fld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900113" y="2349500"/>
            <a:ext cx="0" cy="935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900113" y="3284538"/>
            <a:ext cx="4032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4932363" y="2349500"/>
            <a:ext cx="0" cy="935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900113" y="2349500"/>
            <a:ext cx="4032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We use linking words to link ideas and to show how their meanings are related.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Some linking words link ideas that are in separate sentences. They are called </a:t>
            </a:r>
            <a:r>
              <a:rPr lang="en-US" u="sng"/>
              <a:t>sentence connectors</a:t>
            </a:r>
            <a:r>
              <a:rPr lang="en-US"/>
              <a:t>.</a:t>
            </a:r>
            <a:endParaRPr lang="he-IL"/>
          </a:p>
          <a:p>
            <a:pPr algn="l" rtl="0">
              <a:buFont typeface="Wingdings" pitchFamily="2" charset="2"/>
              <a:buNone/>
            </a:pPr>
            <a:r>
              <a:rPr lang="en-US" sz="2000"/>
              <a:t>The vacation was wonderful. </a:t>
            </a:r>
            <a:r>
              <a:rPr lang="en-US" sz="2000" b="1">
                <a:solidFill>
                  <a:schemeClr val="tx2"/>
                </a:solidFill>
              </a:rPr>
              <a:t>Unfortunately,</a:t>
            </a:r>
            <a:r>
              <a:rPr lang="en-US" sz="2000"/>
              <a:t> it was much too expensive.</a:t>
            </a:r>
          </a:p>
          <a:p>
            <a:pPr algn="l" rtl="0"/>
            <a:r>
              <a:rPr lang="en-US"/>
              <a:t>Some linking words link ideas within the same sentence.</a:t>
            </a:r>
          </a:p>
          <a:p>
            <a:pPr algn="l" rtl="0">
              <a:buFont typeface="Wingdings" pitchFamily="2" charset="2"/>
              <a:buNone/>
            </a:pPr>
            <a:r>
              <a:rPr lang="en-US" sz="2000"/>
              <a:t>Our vacation was wonderful,</a:t>
            </a:r>
            <a:r>
              <a:rPr lang="en-US" sz="2000" b="1">
                <a:solidFill>
                  <a:schemeClr val="tx2"/>
                </a:solidFill>
              </a:rPr>
              <a:t> although</a:t>
            </a:r>
            <a:r>
              <a:rPr lang="en-US" sz="2000"/>
              <a:t> it was much too expensive.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D3A4-883B-46E9-82FC-1A1351B0692D}" type="slidenum">
              <a:rPr lang="he-IL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Attitude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5894388" cy="3724275"/>
          </a:xfrm>
        </p:spPr>
        <p:txBody>
          <a:bodyPr/>
          <a:lstStyle/>
          <a:p>
            <a:pPr algn="l" rtl="0"/>
            <a:r>
              <a:rPr lang="en-US" sz="2400"/>
              <a:t>Unfortunately</a:t>
            </a:r>
          </a:p>
          <a:p>
            <a:pPr algn="l" rtl="0"/>
            <a:r>
              <a:rPr lang="en-US" sz="2400"/>
              <a:t>Fortunately / luckily</a:t>
            </a:r>
          </a:p>
          <a:p>
            <a:pPr algn="l" rtl="0"/>
            <a:r>
              <a:rPr lang="en-US" sz="2400"/>
              <a:t>Obviously</a:t>
            </a:r>
          </a:p>
          <a:p>
            <a:pPr algn="l" rtl="0"/>
            <a:r>
              <a:rPr lang="en-US" sz="2400"/>
              <a:t>In fact</a:t>
            </a:r>
          </a:p>
          <a:p>
            <a:pPr algn="l" rtl="0">
              <a:buFont typeface="Wingdings" pitchFamily="2" charset="2"/>
              <a:buNone/>
            </a:pPr>
            <a:r>
              <a:rPr lang="en-US" sz="2400"/>
              <a:t>She called Bob. He was, </a:t>
            </a:r>
            <a:r>
              <a:rPr lang="en-US" sz="2400" b="1">
                <a:solidFill>
                  <a:schemeClr val="accent1"/>
                </a:solidFill>
              </a:rPr>
              <a:t>unfortunately</a:t>
            </a:r>
            <a:r>
              <a:rPr lang="en-US" sz="2400"/>
              <a:t>, not at home.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/>
              <a:t>They arrived at the airport late. </a:t>
            </a:r>
            <a:r>
              <a:rPr lang="en-US" sz="2400" b="1">
                <a:solidFill>
                  <a:schemeClr val="accent1"/>
                </a:solidFill>
              </a:rPr>
              <a:t>Luckily,</a:t>
            </a:r>
            <a:r>
              <a:rPr lang="en-US" sz="2400"/>
              <a:t> the plane had been delayed.</a:t>
            </a:r>
          </a:p>
        </p:txBody>
      </p:sp>
      <p:pic>
        <p:nvPicPr>
          <p:cNvPr id="9223" name="Picture 7" descr="j02321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7429" y="2952325"/>
            <a:ext cx="1317279" cy="2544024"/>
          </a:xfr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0507-554C-4DCB-91AD-C0113D151AEC}" type="slidenum">
              <a:rPr lang="he-IL"/>
              <a:pPr/>
              <a:t>3</a:t>
            </a:fld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900113" y="2420938"/>
            <a:ext cx="0" cy="16557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900113" y="2420938"/>
            <a:ext cx="33845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284663" y="2420938"/>
            <a:ext cx="0" cy="16557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900113" y="4076700"/>
            <a:ext cx="33845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Contrast</a:t>
            </a:r>
            <a:r>
              <a:rPr lang="he-IL"/>
              <a:t>  </a:t>
            </a:r>
            <a:r>
              <a:rPr lang="en-US"/>
              <a:t> (1)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6397625" cy="4235450"/>
          </a:xfrm>
        </p:spPr>
        <p:txBody>
          <a:bodyPr/>
          <a:lstStyle/>
          <a:p>
            <a:pPr marL="457200" indent="-457200" algn="l" rtl="0"/>
            <a:r>
              <a:rPr lang="en-US" sz="2000" b="1"/>
              <a:t>but</a:t>
            </a:r>
          </a:p>
          <a:p>
            <a:pPr marL="457200" indent="-457200" algn="l" rtl="0"/>
            <a:r>
              <a:rPr lang="en-US" sz="2000" b="1"/>
              <a:t>however</a:t>
            </a:r>
          </a:p>
          <a:p>
            <a:pPr marL="457200" indent="-457200" algn="l" rtl="0"/>
            <a:r>
              <a:rPr lang="en-US" sz="2000" b="1"/>
              <a:t>though / although / even though </a:t>
            </a:r>
          </a:p>
          <a:p>
            <a:pPr marL="457200" indent="-457200" algn="l" rtl="0"/>
            <a:r>
              <a:rPr lang="en-US" sz="2000" b="1"/>
              <a:t>in spite of / despite</a:t>
            </a:r>
          </a:p>
          <a:p>
            <a:pPr marL="457200" indent="-457200" algn="l" rtl="0"/>
            <a:r>
              <a:rPr lang="en-US" sz="2000" b="1"/>
              <a:t>nevertheless</a:t>
            </a:r>
          </a:p>
          <a:p>
            <a:pPr marL="457200" indent="-457200" algn="l" rtl="0">
              <a:buFont typeface="Wingdings" pitchFamily="2" charset="2"/>
              <a:buNone/>
            </a:pPr>
            <a:endParaRPr lang="en-US" sz="1800"/>
          </a:p>
          <a:p>
            <a:pPr marL="457200" indent="-457200" algn="l" rtl="0"/>
            <a:r>
              <a:rPr lang="en-US" sz="1800"/>
              <a:t>He promised me a job. </a:t>
            </a:r>
            <a:r>
              <a:rPr lang="en-US" sz="1800" b="1">
                <a:solidFill>
                  <a:schemeClr val="accent1"/>
                </a:solidFill>
              </a:rPr>
              <a:t>However,</a:t>
            </a:r>
            <a:r>
              <a:rPr lang="en-US" sz="1800"/>
              <a:t> he changed his mind.</a:t>
            </a:r>
          </a:p>
          <a:p>
            <a:pPr marL="457200" indent="-457200" algn="l" rtl="0"/>
            <a:r>
              <a:rPr lang="en-US" sz="1800" b="1">
                <a:solidFill>
                  <a:schemeClr val="accent1"/>
                </a:solidFill>
              </a:rPr>
              <a:t>Although</a:t>
            </a:r>
            <a:r>
              <a:rPr lang="en-US" sz="1800"/>
              <a:t> the water was cold, they went swimming.</a:t>
            </a:r>
          </a:p>
          <a:p>
            <a:pPr marL="457200" indent="-457200" algn="l" rtl="0"/>
            <a:r>
              <a:rPr lang="en-US" sz="1800" b="1">
                <a:solidFill>
                  <a:schemeClr val="accent1"/>
                </a:solidFill>
              </a:rPr>
              <a:t>In spite of (despite)</a:t>
            </a:r>
            <a:r>
              <a:rPr lang="en-US" sz="1800"/>
              <a:t> the rain, we enjoyed ourselves.</a:t>
            </a:r>
          </a:p>
          <a:p>
            <a:pPr marL="457200" indent="-457200" algn="l" rtl="0"/>
            <a:r>
              <a:rPr lang="en-US" sz="1800"/>
              <a:t>He doesn’t have a good chance to win the election. </a:t>
            </a:r>
            <a:r>
              <a:rPr lang="en-US" sz="1800" b="1">
                <a:solidFill>
                  <a:schemeClr val="accent1"/>
                </a:solidFill>
              </a:rPr>
              <a:t>Nevertheless,</a:t>
            </a:r>
            <a:r>
              <a:rPr lang="en-US" sz="1800"/>
              <a:t> I’m going to support him.</a:t>
            </a:r>
          </a:p>
        </p:txBody>
      </p:sp>
      <p:pic>
        <p:nvPicPr>
          <p:cNvPr id="13322" name="Picture 10" descr="j02512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35825" y="3141663"/>
            <a:ext cx="1425575" cy="1368425"/>
          </a:xfr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2C24-0F91-4042-AEFD-360E0F15C8F5}" type="slidenum">
              <a:rPr lang="he-IL"/>
              <a:pPr/>
              <a:t>4</a:t>
            </a:fld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900113" y="2420938"/>
            <a:ext cx="0" cy="19446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900113" y="2420938"/>
            <a:ext cx="49672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5867400" y="2420938"/>
            <a:ext cx="0" cy="19446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900113" y="4365625"/>
            <a:ext cx="49672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 (2)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5605463" cy="3724275"/>
          </a:xfrm>
        </p:spPr>
        <p:txBody>
          <a:bodyPr/>
          <a:lstStyle/>
          <a:p>
            <a:pPr algn="l" rtl="0"/>
            <a:r>
              <a:rPr lang="en-US" sz="2400"/>
              <a:t>whereas</a:t>
            </a:r>
          </a:p>
          <a:p>
            <a:pPr algn="l" rtl="0"/>
            <a:r>
              <a:rPr lang="en-US" sz="2400"/>
              <a:t>while</a:t>
            </a:r>
          </a:p>
          <a:p>
            <a:pPr algn="l" rtl="0"/>
            <a:r>
              <a:rPr lang="en-US" sz="2400"/>
              <a:t>on the other hand</a:t>
            </a:r>
          </a:p>
          <a:p>
            <a:pPr algn="l" rtl="0">
              <a:buFont typeface="Wingdings" pitchFamily="2" charset="2"/>
              <a:buNone/>
            </a:pPr>
            <a:endParaRPr lang="he-IL" sz="2400"/>
          </a:p>
          <a:p>
            <a:pPr algn="l" rtl="0">
              <a:buFont typeface="Wingdings" pitchFamily="2" charset="2"/>
              <a:buNone/>
            </a:pPr>
            <a:r>
              <a:rPr lang="en-US" sz="2000"/>
              <a:t>The U.S.A. is a rich country </a:t>
            </a:r>
            <a:r>
              <a:rPr lang="en-US" sz="2000" b="1">
                <a:solidFill>
                  <a:schemeClr val="accent1"/>
                </a:solidFill>
              </a:rPr>
              <a:t>whereas</a:t>
            </a:r>
            <a:r>
              <a:rPr lang="en-US" sz="2000"/>
              <a:t> /</a:t>
            </a:r>
            <a:r>
              <a:rPr lang="en-US" sz="2000" b="1">
                <a:solidFill>
                  <a:schemeClr val="accent1"/>
                </a:solidFill>
              </a:rPr>
              <a:t> while</a:t>
            </a:r>
            <a:r>
              <a:rPr lang="en-US" sz="2000"/>
              <a:t> Cuba is a poor country.</a:t>
            </a:r>
          </a:p>
          <a:p>
            <a:pPr algn="l" rtl="0">
              <a:buFont typeface="Wingdings" pitchFamily="2" charset="2"/>
              <a:buNone/>
            </a:pPr>
            <a:r>
              <a:rPr lang="en-US" sz="2000"/>
              <a:t>Mr. Jones is very careful with money. </a:t>
            </a:r>
            <a:r>
              <a:rPr lang="en-US" sz="2000" b="1">
                <a:solidFill>
                  <a:schemeClr val="accent1"/>
                </a:solidFill>
              </a:rPr>
              <a:t>On the</a:t>
            </a:r>
            <a:r>
              <a:rPr lang="en-US" sz="2000"/>
              <a:t> </a:t>
            </a:r>
            <a:r>
              <a:rPr lang="en-US" sz="2000" b="1">
                <a:solidFill>
                  <a:schemeClr val="accent1"/>
                </a:solidFill>
              </a:rPr>
              <a:t>other hand,</a:t>
            </a:r>
            <a:r>
              <a:rPr lang="en-US" sz="2000"/>
              <a:t> he can be extremely generous with his time.</a:t>
            </a:r>
          </a:p>
          <a:p>
            <a:pPr algn="l" rtl="0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6390" name="Picture 6" descr="j02507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2781300"/>
            <a:ext cx="2430462" cy="1925638"/>
          </a:xfr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D6B2-A824-4275-8D83-57F67A7E8C62}" type="slidenum">
              <a:rPr lang="he-IL"/>
              <a:pPr/>
              <a:t>5</a:t>
            </a:fld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900113" y="2349500"/>
            <a:ext cx="0" cy="14398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900113" y="3789363"/>
            <a:ext cx="31670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4067175" y="2349500"/>
            <a:ext cx="0" cy="14398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900113" y="2349500"/>
            <a:ext cx="31670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6038850" cy="372427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/>
              <a:t>therefore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consequently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as a result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There was a shortage of tomatoes. </a:t>
            </a:r>
            <a:r>
              <a:rPr lang="en-US" sz="2000" b="1">
                <a:solidFill>
                  <a:schemeClr val="accent1"/>
                </a:solidFill>
              </a:rPr>
              <a:t>Consequently,</a:t>
            </a:r>
            <a:r>
              <a:rPr lang="en-US" sz="2000"/>
              <a:t> the price went up.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He was always showing off. </a:t>
            </a:r>
            <a:r>
              <a:rPr lang="en-US" sz="2000" b="1">
                <a:solidFill>
                  <a:schemeClr val="accent1"/>
                </a:solidFill>
              </a:rPr>
              <a:t>As a result,</a:t>
            </a:r>
            <a:r>
              <a:rPr lang="en-US" sz="2000"/>
              <a:t> lots of people didn’t like him.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Bill left his car in a no-parking area. He was </a:t>
            </a:r>
            <a:r>
              <a:rPr lang="en-US" sz="2000" b="1">
                <a:solidFill>
                  <a:schemeClr val="accent1"/>
                </a:solidFill>
              </a:rPr>
              <a:t>therefore</a:t>
            </a:r>
            <a:r>
              <a:rPr lang="en-US" sz="2000"/>
              <a:t> fined.</a:t>
            </a:r>
          </a:p>
        </p:txBody>
      </p:sp>
      <p:pic>
        <p:nvPicPr>
          <p:cNvPr id="18438" name="Picture 6" descr="j019939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64388" y="2924175"/>
            <a:ext cx="1319212" cy="2592388"/>
          </a:xfr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830-5748-4DCC-9B22-58715AED8DE3}" type="slidenum">
              <a:rPr lang="he-IL"/>
              <a:pPr/>
              <a:t>6</a:t>
            </a:fld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900113" y="2349500"/>
            <a:ext cx="0" cy="1295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900113" y="3644900"/>
            <a:ext cx="24479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3348038" y="2349500"/>
            <a:ext cx="0" cy="1295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900113" y="2349500"/>
            <a:ext cx="24479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Reason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5894388" cy="372427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/>
              <a:t>Because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As / since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Because of / due to / owing to (+ noun phrase)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</a:rPr>
              <a:t>As</a:t>
            </a:r>
            <a:r>
              <a:rPr lang="en-US" sz="2000"/>
              <a:t> we arrived late, we missed the bus.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</a:rPr>
              <a:t>Since</a:t>
            </a:r>
            <a:r>
              <a:rPr lang="en-US" sz="2000"/>
              <a:t> it was raining heavily, we took a taxi.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I didn’t go swimming </a:t>
            </a:r>
            <a:r>
              <a:rPr lang="en-US" sz="2000" b="1">
                <a:solidFill>
                  <a:schemeClr val="accent1"/>
                </a:solidFill>
              </a:rPr>
              <a:t>because of</a:t>
            </a:r>
            <a:r>
              <a:rPr lang="en-US" sz="2000"/>
              <a:t> the cold.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</a:rPr>
              <a:t>Due to</a:t>
            </a:r>
            <a:r>
              <a:rPr lang="en-US" sz="2000"/>
              <a:t> the rainstorm, the outdoor concert was cancelled.</a:t>
            </a:r>
          </a:p>
        </p:txBody>
      </p:sp>
      <p:pic>
        <p:nvPicPr>
          <p:cNvPr id="20486" name="Picture 6" descr="j02321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48488" y="3213100"/>
            <a:ext cx="1828800" cy="1865313"/>
          </a:xfr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6F0-C919-468F-92F7-9E05D3668CD4}" type="slidenum">
              <a:rPr lang="he-IL"/>
              <a:pPr/>
              <a:t>7</a:t>
            </a:fld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900113" y="2420938"/>
            <a:ext cx="0" cy="1584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900113" y="4005263"/>
            <a:ext cx="57594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6659563" y="2420938"/>
            <a:ext cx="0" cy="1584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900113" y="2420938"/>
            <a:ext cx="57594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Purpose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6181725" cy="409098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/>
              <a:t>to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in order to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so as to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so that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for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You have to take the medicine </a:t>
            </a:r>
            <a:r>
              <a:rPr lang="en-US" sz="2000" b="1">
                <a:solidFill>
                  <a:schemeClr val="accent1"/>
                </a:solidFill>
              </a:rPr>
              <a:t>in order to</a:t>
            </a:r>
            <a:r>
              <a:rPr lang="en-US" sz="2000"/>
              <a:t> get better.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They phoned us </a:t>
            </a:r>
            <a:r>
              <a:rPr lang="en-US" sz="2000" b="1">
                <a:solidFill>
                  <a:schemeClr val="accent1"/>
                </a:solidFill>
              </a:rPr>
              <a:t>so as to</a:t>
            </a:r>
            <a:r>
              <a:rPr lang="en-US" sz="2000"/>
              <a:t> hear our opinion.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I set two alarm clocks </a:t>
            </a:r>
            <a:r>
              <a:rPr lang="en-US" sz="2000" b="1">
                <a:solidFill>
                  <a:schemeClr val="accent1"/>
                </a:solidFill>
              </a:rPr>
              <a:t>so that</a:t>
            </a:r>
            <a:r>
              <a:rPr lang="en-US" sz="2000"/>
              <a:t> I wouldn’t oversleep.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I’m telling you this</a:t>
            </a:r>
            <a:r>
              <a:rPr lang="en-US" sz="2000" b="1">
                <a:solidFill>
                  <a:schemeClr val="accent1"/>
                </a:solidFill>
              </a:rPr>
              <a:t> for </a:t>
            </a:r>
            <a:r>
              <a:rPr lang="en-US" sz="2000"/>
              <a:t>your own good.</a:t>
            </a:r>
          </a:p>
        </p:txBody>
      </p:sp>
      <p:pic>
        <p:nvPicPr>
          <p:cNvPr id="22534" name="Picture 6" descr="j02325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2011" y="3314464"/>
            <a:ext cx="1628115" cy="1819747"/>
          </a:xfr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EA75-B4B9-4425-8137-02906C13A0F1}" type="slidenum">
              <a:rPr lang="he-IL"/>
              <a:pPr/>
              <a:t>8</a:t>
            </a:fld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900113" y="2420938"/>
            <a:ext cx="0" cy="20161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00113" y="4437063"/>
            <a:ext cx="2159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3059113" y="2420938"/>
            <a:ext cx="0" cy="20161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900113" y="2420938"/>
            <a:ext cx="2159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Alternatives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5965825" cy="3724275"/>
          </a:xfrm>
        </p:spPr>
        <p:txBody>
          <a:bodyPr/>
          <a:lstStyle/>
          <a:p>
            <a:pPr algn="l" rtl="0"/>
            <a:r>
              <a:rPr lang="en-US" sz="2400"/>
              <a:t>or</a:t>
            </a:r>
          </a:p>
          <a:p>
            <a:pPr algn="l" rtl="0"/>
            <a:r>
              <a:rPr lang="en-US" sz="2400"/>
              <a:t>either…. or</a:t>
            </a:r>
          </a:p>
          <a:p>
            <a:pPr algn="l" rtl="0"/>
            <a:r>
              <a:rPr lang="en-US" sz="2400"/>
              <a:t>neither….nor</a:t>
            </a:r>
            <a:endParaRPr lang="he-IL" sz="2400"/>
          </a:p>
          <a:p>
            <a:pPr algn="l" rtl="0">
              <a:buFont typeface="Wingdings" pitchFamily="2" charset="2"/>
              <a:buNone/>
            </a:pPr>
            <a:endParaRPr lang="he-IL" sz="2000"/>
          </a:p>
          <a:p>
            <a:pPr algn="l" rtl="0">
              <a:buFont typeface="Wingdings" pitchFamily="2" charset="2"/>
              <a:buNone/>
            </a:pPr>
            <a:r>
              <a:rPr lang="en-US" sz="2000"/>
              <a:t>I can buy one very large television </a:t>
            </a:r>
            <a:r>
              <a:rPr lang="en-US" sz="2000" b="1">
                <a:solidFill>
                  <a:schemeClr val="accent1"/>
                </a:solidFill>
              </a:rPr>
              <a:t>or</a:t>
            </a:r>
            <a:r>
              <a:rPr lang="en-US" sz="2000"/>
              <a:t> two small ones.</a:t>
            </a:r>
          </a:p>
          <a:p>
            <a:pPr algn="l" rtl="0">
              <a:buFont typeface="Wingdings" pitchFamily="2" charset="2"/>
              <a:buNone/>
            </a:pPr>
            <a:r>
              <a:rPr lang="en-US" sz="2000"/>
              <a:t>I can buy </a:t>
            </a:r>
            <a:r>
              <a:rPr lang="en-US" sz="2000" b="1">
                <a:solidFill>
                  <a:schemeClr val="accent1"/>
                </a:solidFill>
              </a:rPr>
              <a:t>either</a:t>
            </a:r>
            <a:r>
              <a:rPr lang="en-US" sz="2000"/>
              <a:t> one large television </a:t>
            </a:r>
            <a:r>
              <a:rPr lang="en-US" sz="2000" b="1">
                <a:solidFill>
                  <a:schemeClr val="accent1"/>
                </a:solidFill>
              </a:rPr>
              <a:t>or</a:t>
            </a:r>
            <a:r>
              <a:rPr lang="en-US" sz="2000"/>
              <a:t> two small ones.</a:t>
            </a:r>
          </a:p>
          <a:p>
            <a:pPr algn="l" rtl="0">
              <a:buFont typeface="Wingdings" pitchFamily="2" charset="2"/>
              <a:buNone/>
            </a:pPr>
            <a:r>
              <a:rPr lang="en-US" sz="2000"/>
              <a:t>We </a:t>
            </a:r>
            <a:r>
              <a:rPr lang="en-US" sz="2000" b="1">
                <a:solidFill>
                  <a:schemeClr val="accent1"/>
                </a:solidFill>
              </a:rPr>
              <a:t>neither</a:t>
            </a:r>
            <a:r>
              <a:rPr lang="en-US" sz="2000"/>
              <a:t> wanted</a:t>
            </a:r>
            <a:r>
              <a:rPr lang="en-US" sz="2000" b="1">
                <a:solidFill>
                  <a:schemeClr val="accent1"/>
                </a:solidFill>
              </a:rPr>
              <a:t> nor</a:t>
            </a:r>
            <a:r>
              <a:rPr lang="en-US" sz="2000"/>
              <a:t> needed their help.</a:t>
            </a:r>
          </a:p>
        </p:txBody>
      </p:sp>
      <p:pic>
        <p:nvPicPr>
          <p:cNvPr id="24582" name="Picture 6" descr="j02338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9584" y="3481199"/>
            <a:ext cx="1772970" cy="1486277"/>
          </a:xfrm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ORT Greenberg  K. Tivon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00C-C749-4C93-AA38-ADBD610C4E62}" type="slidenum">
              <a:rPr lang="he-IL"/>
              <a:pPr/>
              <a:t>9</a:t>
            </a:fld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900113" y="2420938"/>
            <a:ext cx="0" cy="13684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900113" y="3789363"/>
            <a:ext cx="24479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3348038" y="2349500"/>
            <a:ext cx="0" cy="14398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900113" y="2349500"/>
            <a:ext cx="24479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BIDAR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 Forum</Template>
  <TotalTime>182</TotalTime>
  <Words>677</Words>
  <Application>Microsoft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Times New Roman</vt:lpstr>
      <vt:lpstr>TEMPLATE BIDAR FINAL</vt:lpstr>
      <vt:lpstr>Linking Ideas (Connectors)</vt:lpstr>
      <vt:lpstr>We use linking words to link ideas and to show how their meanings are related.</vt:lpstr>
      <vt:lpstr>Attitude</vt:lpstr>
      <vt:lpstr>Contrast   (1)</vt:lpstr>
      <vt:lpstr>Contrast (2)</vt:lpstr>
      <vt:lpstr>Result</vt:lpstr>
      <vt:lpstr>Reason</vt:lpstr>
      <vt:lpstr>Purpose</vt:lpstr>
      <vt:lpstr>Alternatives</vt:lpstr>
      <vt:lpstr>Addition</vt:lpstr>
      <vt:lpstr>Exceptions</vt:lpstr>
      <vt:lpstr>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Ideas (Connectors)</dc:title>
  <dc:creator>Tseitlin</dc:creator>
  <cp:lastModifiedBy>user</cp:lastModifiedBy>
  <cp:revision>26</cp:revision>
  <dcterms:created xsi:type="dcterms:W3CDTF">2002-08-01T11:17:49Z</dcterms:created>
  <dcterms:modified xsi:type="dcterms:W3CDTF">2020-11-12T07:53:45Z</dcterms:modified>
</cp:coreProperties>
</file>