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eb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53"/>
  </p:notesMasterIdLst>
  <p:sldIdLst>
    <p:sldId id="256" r:id="rId2"/>
    <p:sldId id="257" r:id="rId3"/>
    <p:sldId id="259" r:id="rId4"/>
    <p:sldId id="283" r:id="rId5"/>
    <p:sldId id="281" r:id="rId6"/>
    <p:sldId id="282" r:id="rId7"/>
    <p:sldId id="280" r:id="rId8"/>
    <p:sldId id="260" r:id="rId9"/>
    <p:sldId id="334" r:id="rId10"/>
    <p:sldId id="278" r:id="rId11"/>
    <p:sldId id="319" r:id="rId12"/>
    <p:sldId id="318" r:id="rId13"/>
    <p:sldId id="323" r:id="rId14"/>
    <p:sldId id="324" r:id="rId15"/>
    <p:sldId id="325" r:id="rId16"/>
    <p:sldId id="326" r:id="rId17"/>
    <p:sldId id="331" r:id="rId18"/>
    <p:sldId id="332" r:id="rId19"/>
    <p:sldId id="333" r:id="rId20"/>
    <p:sldId id="322" r:id="rId21"/>
    <p:sldId id="315" r:id="rId22"/>
    <p:sldId id="316" r:id="rId23"/>
    <p:sldId id="276" r:id="rId24"/>
    <p:sldId id="286" r:id="rId25"/>
    <p:sldId id="262" r:id="rId26"/>
    <p:sldId id="272" r:id="rId27"/>
    <p:sldId id="273" r:id="rId28"/>
    <p:sldId id="266" r:id="rId29"/>
    <p:sldId id="267" r:id="rId30"/>
    <p:sldId id="284" r:id="rId31"/>
    <p:sldId id="321" r:id="rId32"/>
    <p:sldId id="275" r:id="rId33"/>
    <p:sldId id="289" r:id="rId34"/>
    <p:sldId id="288" r:id="rId35"/>
    <p:sldId id="294" r:id="rId36"/>
    <p:sldId id="295" r:id="rId37"/>
    <p:sldId id="296" r:id="rId38"/>
    <p:sldId id="297" r:id="rId39"/>
    <p:sldId id="313" r:id="rId40"/>
    <p:sldId id="293" r:id="rId41"/>
    <p:sldId id="268" r:id="rId42"/>
    <p:sldId id="299" r:id="rId43"/>
    <p:sldId id="305" r:id="rId44"/>
    <p:sldId id="306" r:id="rId45"/>
    <p:sldId id="300" r:id="rId46"/>
    <p:sldId id="307" r:id="rId47"/>
    <p:sldId id="308" r:id="rId48"/>
    <p:sldId id="302" r:id="rId49"/>
    <p:sldId id="290" r:id="rId50"/>
    <p:sldId id="312" r:id="rId51"/>
    <p:sldId id="264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42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A505C-4007-4EDA-8E53-870392BD203B}" type="doc">
      <dgm:prSet loTypeId="urn:microsoft.com/office/officeart/2005/8/layout/hList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53012CA-9363-4675-8552-0FBE1BEEB4AF}">
      <dgm:prSet/>
      <dgm:spPr/>
      <dgm:t>
        <a:bodyPr/>
        <a:lstStyle/>
        <a:p>
          <a:pPr algn="ctr" rtl="0"/>
          <a:r>
            <a:rPr lang="id-ID" b="1" smtClean="0"/>
            <a:t>Meningkatkan GDP percapita</a:t>
          </a:r>
          <a:r>
            <a:rPr lang="en-US" b="1" smtClean="0"/>
            <a:t>;</a:t>
          </a:r>
          <a:endParaRPr lang="en-US" dirty="0"/>
        </a:p>
      </dgm:t>
    </dgm:pt>
    <dgm:pt modelId="{EF20F432-B1AB-4085-8C64-E9D74EF7A078}" type="parTrans" cxnId="{521422C2-2D1C-46CF-8AB1-8F48B28A4878}">
      <dgm:prSet/>
      <dgm:spPr/>
      <dgm:t>
        <a:bodyPr/>
        <a:lstStyle/>
        <a:p>
          <a:endParaRPr lang="en-US"/>
        </a:p>
      </dgm:t>
    </dgm:pt>
    <dgm:pt modelId="{72DEEE2D-F2EE-4486-BDBB-693742D6FB80}" type="sibTrans" cxnId="{521422C2-2D1C-46CF-8AB1-8F48B28A4878}">
      <dgm:prSet/>
      <dgm:spPr/>
      <dgm:t>
        <a:bodyPr/>
        <a:lstStyle/>
        <a:p>
          <a:endParaRPr lang="en-US"/>
        </a:p>
      </dgm:t>
    </dgm:pt>
    <dgm:pt modelId="{1C62E899-584C-4949-803A-6856DF6034EB}">
      <dgm:prSet/>
      <dgm:spPr/>
      <dgm:t>
        <a:bodyPr/>
        <a:lstStyle/>
        <a:p>
          <a:pPr algn="ctr" rtl="0"/>
          <a:r>
            <a:rPr lang="id-ID" b="1" smtClean="0"/>
            <a:t>Meningkatkan standar kesehatan hidup</a:t>
          </a:r>
          <a:r>
            <a:rPr lang="en-US" b="1" smtClean="0"/>
            <a:t>;</a:t>
          </a:r>
          <a:endParaRPr lang="en-US" dirty="0"/>
        </a:p>
      </dgm:t>
    </dgm:pt>
    <dgm:pt modelId="{3CD44889-025E-4FD7-A011-86CDDD8EBF89}" type="parTrans" cxnId="{B2F2572F-E28E-4FC8-B00A-3E532AB423D3}">
      <dgm:prSet/>
      <dgm:spPr/>
      <dgm:t>
        <a:bodyPr/>
        <a:lstStyle/>
        <a:p>
          <a:endParaRPr lang="en-US"/>
        </a:p>
      </dgm:t>
    </dgm:pt>
    <dgm:pt modelId="{8BE6786E-4EE1-4E1D-906B-CF5D3A2CAFEA}" type="sibTrans" cxnId="{B2F2572F-E28E-4FC8-B00A-3E532AB423D3}">
      <dgm:prSet/>
      <dgm:spPr/>
      <dgm:t>
        <a:bodyPr/>
        <a:lstStyle/>
        <a:p>
          <a:endParaRPr lang="en-US"/>
        </a:p>
      </dgm:t>
    </dgm:pt>
    <dgm:pt modelId="{B1340770-2E10-46DF-93A7-4361B785552A}">
      <dgm:prSet/>
      <dgm:spPr/>
      <dgm:t>
        <a:bodyPr/>
        <a:lstStyle/>
        <a:p>
          <a:pPr algn="ctr" rtl="0"/>
          <a:r>
            <a:rPr lang="id-ID" b="1" smtClean="0"/>
            <a:t>Mengurangi Kemiskinan</a:t>
          </a:r>
          <a:endParaRPr lang="en-US" dirty="0"/>
        </a:p>
      </dgm:t>
    </dgm:pt>
    <dgm:pt modelId="{296A49F2-134D-41D7-AB40-46035CFD04A0}" type="parTrans" cxnId="{2094AAFD-F580-49BD-A129-AFDD7C039F4F}">
      <dgm:prSet/>
      <dgm:spPr/>
      <dgm:t>
        <a:bodyPr/>
        <a:lstStyle/>
        <a:p>
          <a:endParaRPr lang="en-US"/>
        </a:p>
      </dgm:t>
    </dgm:pt>
    <dgm:pt modelId="{2AC55C07-EBF5-4056-B208-04A8A6FD25C9}" type="sibTrans" cxnId="{2094AAFD-F580-49BD-A129-AFDD7C039F4F}">
      <dgm:prSet/>
      <dgm:spPr/>
      <dgm:t>
        <a:bodyPr/>
        <a:lstStyle/>
        <a:p>
          <a:endParaRPr lang="en-US"/>
        </a:p>
      </dgm:t>
    </dgm:pt>
    <dgm:pt modelId="{FF74836A-63FC-4401-97EC-D231CC19BDF0}">
      <dgm:prSet/>
      <dgm:spPr/>
      <dgm:t>
        <a:bodyPr/>
        <a:lstStyle/>
        <a:p>
          <a:pPr algn="ctr" rtl="0"/>
          <a:r>
            <a:rPr lang="id-ID" b="1" smtClean="0"/>
            <a:t>Keberlangsungan Lingkungan</a:t>
          </a:r>
          <a:r>
            <a:rPr lang="en-US" b="1" smtClean="0"/>
            <a:t>.</a:t>
          </a:r>
          <a:endParaRPr lang="en-US" dirty="0"/>
        </a:p>
      </dgm:t>
    </dgm:pt>
    <dgm:pt modelId="{0BB91E2E-4F6F-444C-B1FC-33E4C066D41C}" type="parTrans" cxnId="{5AD2ED64-7E50-4637-9369-899F7402B460}">
      <dgm:prSet/>
      <dgm:spPr/>
      <dgm:t>
        <a:bodyPr/>
        <a:lstStyle/>
        <a:p>
          <a:endParaRPr lang="en-US"/>
        </a:p>
      </dgm:t>
    </dgm:pt>
    <dgm:pt modelId="{A1A74CF1-74E0-47C9-A131-E0E5861E8EE4}" type="sibTrans" cxnId="{5AD2ED64-7E50-4637-9369-899F7402B460}">
      <dgm:prSet/>
      <dgm:spPr/>
      <dgm:t>
        <a:bodyPr/>
        <a:lstStyle/>
        <a:p>
          <a:endParaRPr lang="en-US"/>
        </a:p>
      </dgm:t>
    </dgm:pt>
    <dgm:pt modelId="{A47C7082-03CC-419B-B241-EE2D86D12EF8}" type="pres">
      <dgm:prSet presAssocID="{AB0A505C-4007-4EDA-8E53-870392BD20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38E6DAC-6A3F-443A-A613-C0FB2382F7D1}" type="pres">
      <dgm:prSet presAssocID="{AB0A505C-4007-4EDA-8E53-870392BD203B}" presName="fgShape" presStyleLbl="fgShp" presStyleIdx="0" presStyleCnt="1"/>
      <dgm:spPr/>
      <dgm:t>
        <a:bodyPr/>
        <a:lstStyle/>
        <a:p>
          <a:endParaRPr lang="id-ID"/>
        </a:p>
      </dgm:t>
    </dgm:pt>
    <dgm:pt modelId="{3CCE35D3-3171-4E29-9CF9-7CD8D0BDBE1C}" type="pres">
      <dgm:prSet presAssocID="{AB0A505C-4007-4EDA-8E53-870392BD203B}" presName="linComp" presStyleCnt="0"/>
      <dgm:spPr/>
      <dgm:t>
        <a:bodyPr/>
        <a:lstStyle/>
        <a:p>
          <a:endParaRPr lang="id-ID"/>
        </a:p>
      </dgm:t>
    </dgm:pt>
    <dgm:pt modelId="{02A396BA-F32A-4D35-98EC-133B0CAD24BD}" type="pres">
      <dgm:prSet presAssocID="{453012CA-9363-4675-8552-0FBE1BEEB4AF}" presName="compNode" presStyleCnt="0"/>
      <dgm:spPr/>
      <dgm:t>
        <a:bodyPr/>
        <a:lstStyle/>
        <a:p>
          <a:endParaRPr lang="id-ID"/>
        </a:p>
      </dgm:t>
    </dgm:pt>
    <dgm:pt modelId="{286A2764-2A91-487A-A212-E5F7F69A6131}" type="pres">
      <dgm:prSet presAssocID="{453012CA-9363-4675-8552-0FBE1BEEB4AF}" presName="bkgdShape" presStyleLbl="node1" presStyleIdx="0" presStyleCnt="4"/>
      <dgm:spPr/>
      <dgm:t>
        <a:bodyPr/>
        <a:lstStyle/>
        <a:p>
          <a:endParaRPr lang="id-ID"/>
        </a:p>
      </dgm:t>
    </dgm:pt>
    <dgm:pt modelId="{9C020B0F-C5B1-4DA8-BF66-4E68A4CBB797}" type="pres">
      <dgm:prSet presAssocID="{453012CA-9363-4675-8552-0FBE1BEEB4A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CAD10A-8EB2-41AA-B450-6A4838122E7F}" type="pres">
      <dgm:prSet presAssocID="{453012CA-9363-4675-8552-0FBE1BEEB4AF}" presName="invisiNode" presStyleLbl="node1" presStyleIdx="0" presStyleCnt="4"/>
      <dgm:spPr/>
      <dgm:t>
        <a:bodyPr/>
        <a:lstStyle/>
        <a:p>
          <a:endParaRPr lang="id-ID"/>
        </a:p>
      </dgm:t>
    </dgm:pt>
    <dgm:pt modelId="{42725128-8370-4AD9-8D9A-05CC3E303D78}" type="pres">
      <dgm:prSet presAssocID="{453012CA-9363-4675-8552-0FBE1BEEB4AF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8B763E3D-FB5D-409A-8379-FC1A3C649E28}" type="pres">
      <dgm:prSet presAssocID="{72DEEE2D-F2EE-4486-BDBB-693742D6FB80}" presName="sibTrans" presStyleLbl="sibTrans2D1" presStyleIdx="0" presStyleCnt="0"/>
      <dgm:spPr/>
      <dgm:t>
        <a:bodyPr/>
        <a:lstStyle/>
        <a:p>
          <a:endParaRPr lang="id-ID"/>
        </a:p>
      </dgm:t>
    </dgm:pt>
    <dgm:pt modelId="{52FEDA0A-2F34-4CE8-81A8-AAD56FD44660}" type="pres">
      <dgm:prSet presAssocID="{1C62E899-584C-4949-803A-6856DF6034EB}" presName="compNode" presStyleCnt="0"/>
      <dgm:spPr/>
      <dgm:t>
        <a:bodyPr/>
        <a:lstStyle/>
        <a:p>
          <a:endParaRPr lang="id-ID"/>
        </a:p>
      </dgm:t>
    </dgm:pt>
    <dgm:pt modelId="{6665F05F-5D7D-4E8A-AB16-AA4ED4342418}" type="pres">
      <dgm:prSet presAssocID="{1C62E899-584C-4949-803A-6856DF6034EB}" presName="bkgdShape" presStyleLbl="node1" presStyleIdx="1" presStyleCnt="4"/>
      <dgm:spPr/>
      <dgm:t>
        <a:bodyPr/>
        <a:lstStyle/>
        <a:p>
          <a:endParaRPr lang="id-ID"/>
        </a:p>
      </dgm:t>
    </dgm:pt>
    <dgm:pt modelId="{D2A14011-9096-4AF8-8060-D47E06397094}" type="pres">
      <dgm:prSet presAssocID="{1C62E899-584C-4949-803A-6856DF6034E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4862D0-A55B-498E-B1D5-71FF4D2BCE97}" type="pres">
      <dgm:prSet presAssocID="{1C62E899-584C-4949-803A-6856DF6034EB}" presName="invisiNode" presStyleLbl="node1" presStyleIdx="1" presStyleCnt="4"/>
      <dgm:spPr/>
      <dgm:t>
        <a:bodyPr/>
        <a:lstStyle/>
        <a:p>
          <a:endParaRPr lang="id-ID"/>
        </a:p>
      </dgm:t>
    </dgm:pt>
    <dgm:pt modelId="{AC69D824-95EC-4B38-94CA-3806329DDAB8}" type="pres">
      <dgm:prSet presAssocID="{1C62E899-584C-4949-803A-6856DF6034EB}" presName="imagNode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54E7AFF7-B84E-472A-AFB7-2BA88A0A5CEC}" type="pres">
      <dgm:prSet presAssocID="{8BE6786E-4EE1-4E1D-906B-CF5D3A2CAFEA}" presName="sibTrans" presStyleLbl="sibTrans2D1" presStyleIdx="0" presStyleCnt="0"/>
      <dgm:spPr/>
      <dgm:t>
        <a:bodyPr/>
        <a:lstStyle/>
        <a:p>
          <a:endParaRPr lang="id-ID"/>
        </a:p>
      </dgm:t>
    </dgm:pt>
    <dgm:pt modelId="{0A3E1C2B-92E1-4D63-B1AC-B4DBF5930BD1}" type="pres">
      <dgm:prSet presAssocID="{B1340770-2E10-46DF-93A7-4361B785552A}" presName="compNode" presStyleCnt="0"/>
      <dgm:spPr/>
      <dgm:t>
        <a:bodyPr/>
        <a:lstStyle/>
        <a:p>
          <a:endParaRPr lang="id-ID"/>
        </a:p>
      </dgm:t>
    </dgm:pt>
    <dgm:pt modelId="{AF6A39D0-F049-4063-968E-0D5767D6724C}" type="pres">
      <dgm:prSet presAssocID="{B1340770-2E10-46DF-93A7-4361B785552A}" presName="bkgdShape" presStyleLbl="node1" presStyleIdx="2" presStyleCnt="4"/>
      <dgm:spPr/>
      <dgm:t>
        <a:bodyPr/>
        <a:lstStyle/>
        <a:p>
          <a:endParaRPr lang="id-ID"/>
        </a:p>
      </dgm:t>
    </dgm:pt>
    <dgm:pt modelId="{C72F10C5-BB41-4D3A-BFB7-CBFAFD2FBAAA}" type="pres">
      <dgm:prSet presAssocID="{B1340770-2E10-46DF-93A7-4361B785552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940452-FB19-4657-BE51-8A977F8559D9}" type="pres">
      <dgm:prSet presAssocID="{B1340770-2E10-46DF-93A7-4361B785552A}" presName="invisiNode" presStyleLbl="node1" presStyleIdx="2" presStyleCnt="4"/>
      <dgm:spPr/>
      <dgm:t>
        <a:bodyPr/>
        <a:lstStyle/>
        <a:p>
          <a:endParaRPr lang="id-ID"/>
        </a:p>
      </dgm:t>
    </dgm:pt>
    <dgm:pt modelId="{3FD787FF-8815-449C-98BE-F4DA895CB916}" type="pres">
      <dgm:prSet presAssocID="{B1340770-2E10-46DF-93A7-4361B785552A}" presName="imagNode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64BFEC23-365C-40D3-A428-92FE60F76F19}" type="pres">
      <dgm:prSet presAssocID="{2AC55C07-EBF5-4056-B208-04A8A6FD25C9}" presName="sibTrans" presStyleLbl="sibTrans2D1" presStyleIdx="0" presStyleCnt="0"/>
      <dgm:spPr/>
      <dgm:t>
        <a:bodyPr/>
        <a:lstStyle/>
        <a:p>
          <a:endParaRPr lang="id-ID"/>
        </a:p>
      </dgm:t>
    </dgm:pt>
    <dgm:pt modelId="{EC6576E3-80A6-4378-B957-3DF2941EE22E}" type="pres">
      <dgm:prSet presAssocID="{FF74836A-63FC-4401-97EC-D231CC19BDF0}" presName="compNode" presStyleCnt="0"/>
      <dgm:spPr/>
      <dgm:t>
        <a:bodyPr/>
        <a:lstStyle/>
        <a:p>
          <a:endParaRPr lang="id-ID"/>
        </a:p>
      </dgm:t>
    </dgm:pt>
    <dgm:pt modelId="{78EF7033-67BE-45E1-9E26-A3B499C7567D}" type="pres">
      <dgm:prSet presAssocID="{FF74836A-63FC-4401-97EC-D231CC19BDF0}" presName="bkgdShape" presStyleLbl="node1" presStyleIdx="3" presStyleCnt="4"/>
      <dgm:spPr/>
      <dgm:t>
        <a:bodyPr/>
        <a:lstStyle/>
        <a:p>
          <a:endParaRPr lang="id-ID"/>
        </a:p>
      </dgm:t>
    </dgm:pt>
    <dgm:pt modelId="{3F3CA785-7C1D-478E-B0E1-FBAEC5633AE2}" type="pres">
      <dgm:prSet presAssocID="{FF74836A-63FC-4401-97EC-D231CC19BDF0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D4A6B23-6A18-4157-830C-E699AEB02BCE}" type="pres">
      <dgm:prSet presAssocID="{FF74836A-63FC-4401-97EC-D231CC19BDF0}" presName="invisiNode" presStyleLbl="node1" presStyleIdx="3" presStyleCnt="4"/>
      <dgm:spPr/>
      <dgm:t>
        <a:bodyPr/>
        <a:lstStyle/>
        <a:p>
          <a:endParaRPr lang="id-ID"/>
        </a:p>
      </dgm:t>
    </dgm:pt>
    <dgm:pt modelId="{6B15ADEF-C2C2-4B05-A41B-0890FF988C5B}" type="pres">
      <dgm:prSet presAssocID="{FF74836A-63FC-4401-97EC-D231CC19BDF0}" presName="imagNode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id-ID"/>
        </a:p>
      </dgm:t>
    </dgm:pt>
  </dgm:ptLst>
  <dgm:cxnLst>
    <dgm:cxn modelId="{A76CF237-3873-4C5C-B03C-1B5A56059B07}" type="presOf" srcId="{8BE6786E-4EE1-4E1D-906B-CF5D3A2CAFEA}" destId="{54E7AFF7-B84E-472A-AFB7-2BA88A0A5CEC}" srcOrd="0" destOrd="0" presId="urn:microsoft.com/office/officeart/2005/8/layout/hList7"/>
    <dgm:cxn modelId="{E03423EC-1BF7-4770-AF0D-7F3B317AB90F}" type="presOf" srcId="{FF74836A-63FC-4401-97EC-D231CC19BDF0}" destId="{3F3CA785-7C1D-478E-B0E1-FBAEC5633AE2}" srcOrd="1" destOrd="0" presId="urn:microsoft.com/office/officeart/2005/8/layout/hList7"/>
    <dgm:cxn modelId="{5AD2ED64-7E50-4637-9369-899F7402B460}" srcId="{AB0A505C-4007-4EDA-8E53-870392BD203B}" destId="{FF74836A-63FC-4401-97EC-D231CC19BDF0}" srcOrd="3" destOrd="0" parTransId="{0BB91E2E-4F6F-444C-B1FC-33E4C066D41C}" sibTransId="{A1A74CF1-74E0-47C9-A131-E0E5861E8EE4}"/>
    <dgm:cxn modelId="{E38D0394-1124-4A65-989C-4794C9D82898}" type="presOf" srcId="{453012CA-9363-4675-8552-0FBE1BEEB4AF}" destId="{9C020B0F-C5B1-4DA8-BF66-4E68A4CBB797}" srcOrd="1" destOrd="0" presId="urn:microsoft.com/office/officeart/2005/8/layout/hList7"/>
    <dgm:cxn modelId="{37974878-EE20-4BAA-B42B-7CCB54A78098}" type="presOf" srcId="{1C62E899-584C-4949-803A-6856DF6034EB}" destId="{6665F05F-5D7D-4E8A-AB16-AA4ED4342418}" srcOrd="0" destOrd="0" presId="urn:microsoft.com/office/officeart/2005/8/layout/hList7"/>
    <dgm:cxn modelId="{B2F2572F-E28E-4FC8-B00A-3E532AB423D3}" srcId="{AB0A505C-4007-4EDA-8E53-870392BD203B}" destId="{1C62E899-584C-4949-803A-6856DF6034EB}" srcOrd="1" destOrd="0" parTransId="{3CD44889-025E-4FD7-A011-86CDDD8EBF89}" sibTransId="{8BE6786E-4EE1-4E1D-906B-CF5D3A2CAFEA}"/>
    <dgm:cxn modelId="{521422C2-2D1C-46CF-8AB1-8F48B28A4878}" srcId="{AB0A505C-4007-4EDA-8E53-870392BD203B}" destId="{453012CA-9363-4675-8552-0FBE1BEEB4AF}" srcOrd="0" destOrd="0" parTransId="{EF20F432-B1AB-4085-8C64-E9D74EF7A078}" sibTransId="{72DEEE2D-F2EE-4486-BDBB-693742D6FB80}"/>
    <dgm:cxn modelId="{533660BE-AA64-469F-A10D-69927B9B93F2}" type="presOf" srcId="{B1340770-2E10-46DF-93A7-4361B785552A}" destId="{AF6A39D0-F049-4063-968E-0D5767D6724C}" srcOrd="0" destOrd="0" presId="urn:microsoft.com/office/officeart/2005/8/layout/hList7"/>
    <dgm:cxn modelId="{58B6639B-2AC1-4A17-B789-735A25E20F09}" type="presOf" srcId="{2AC55C07-EBF5-4056-B208-04A8A6FD25C9}" destId="{64BFEC23-365C-40D3-A428-92FE60F76F19}" srcOrd="0" destOrd="0" presId="urn:microsoft.com/office/officeart/2005/8/layout/hList7"/>
    <dgm:cxn modelId="{64EB8E86-BCBA-4CCA-8500-D11FA0B8A8AD}" type="presOf" srcId="{B1340770-2E10-46DF-93A7-4361B785552A}" destId="{C72F10C5-BB41-4D3A-BFB7-CBFAFD2FBAAA}" srcOrd="1" destOrd="0" presId="urn:microsoft.com/office/officeart/2005/8/layout/hList7"/>
    <dgm:cxn modelId="{2094AAFD-F580-49BD-A129-AFDD7C039F4F}" srcId="{AB0A505C-4007-4EDA-8E53-870392BD203B}" destId="{B1340770-2E10-46DF-93A7-4361B785552A}" srcOrd="2" destOrd="0" parTransId="{296A49F2-134D-41D7-AB40-46035CFD04A0}" sibTransId="{2AC55C07-EBF5-4056-B208-04A8A6FD25C9}"/>
    <dgm:cxn modelId="{914A4281-589F-429B-BA18-BD2601FA793C}" type="presOf" srcId="{453012CA-9363-4675-8552-0FBE1BEEB4AF}" destId="{286A2764-2A91-487A-A212-E5F7F69A6131}" srcOrd="0" destOrd="0" presId="urn:microsoft.com/office/officeart/2005/8/layout/hList7"/>
    <dgm:cxn modelId="{53316797-879A-4774-B585-AA61E7A42FE4}" type="presOf" srcId="{1C62E899-584C-4949-803A-6856DF6034EB}" destId="{D2A14011-9096-4AF8-8060-D47E06397094}" srcOrd="1" destOrd="0" presId="urn:microsoft.com/office/officeart/2005/8/layout/hList7"/>
    <dgm:cxn modelId="{66002369-F3D1-40C6-9C2C-D75DA8E8F414}" type="presOf" srcId="{AB0A505C-4007-4EDA-8E53-870392BD203B}" destId="{A47C7082-03CC-419B-B241-EE2D86D12EF8}" srcOrd="0" destOrd="0" presId="urn:microsoft.com/office/officeart/2005/8/layout/hList7"/>
    <dgm:cxn modelId="{E97069CB-1655-4582-8FFB-3A709F0C5705}" type="presOf" srcId="{FF74836A-63FC-4401-97EC-D231CC19BDF0}" destId="{78EF7033-67BE-45E1-9E26-A3B499C7567D}" srcOrd="0" destOrd="0" presId="urn:microsoft.com/office/officeart/2005/8/layout/hList7"/>
    <dgm:cxn modelId="{6C2AE19C-C5F6-4D2A-80AA-01DD9ECAB0AA}" type="presOf" srcId="{72DEEE2D-F2EE-4486-BDBB-693742D6FB80}" destId="{8B763E3D-FB5D-409A-8379-FC1A3C649E28}" srcOrd="0" destOrd="0" presId="urn:microsoft.com/office/officeart/2005/8/layout/hList7"/>
    <dgm:cxn modelId="{BED9E8C4-327C-4F59-B9BF-4450F300B10D}" type="presParOf" srcId="{A47C7082-03CC-419B-B241-EE2D86D12EF8}" destId="{E38E6DAC-6A3F-443A-A613-C0FB2382F7D1}" srcOrd="0" destOrd="0" presId="urn:microsoft.com/office/officeart/2005/8/layout/hList7"/>
    <dgm:cxn modelId="{DD5FB0B1-E00E-400C-9273-CEB0DC82DEE8}" type="presParOf" srcId="{A47C7082-03CC-419B-B241-EE2D86D12EF8}" destId="{3CCE35D3-3171-4E29-9CF9-7CD8D0BDBE1C}" srcOrd="1" destOrd="0" presId="urn:microsoft.com/office/officeart/2005/8/layout/hList7"/>
    <dgm:cxn modelId="{9EC8E144-FB56-4240-8E8F-969D477666DB}" type="presParOf" srcId="{3CCE35D3-3171-4E29-9CF9-7CD8D0BDBE1C}" destId="{02A396BA-F32A-4D35-98EC-133B0CAD24BD}" srcOrd="0" destOrd="0" presId="urn:microsoft.com/office/officeart/2005/8/layout/hList7"/>
    <dgm:cxn modelId="{78841C19-D4C7-4F70-ADBC-38089F9FE7B8}" type="presParOf" srcId="{02A396BA-F32A-4D35-98EC-133B0CAD24BD}" destId="{286A2764-2A91-487A-A212-E5F7F69A6131}" srcOrd="0" destOrd="0" presId="urn:microsoft.com/office/officeart/2005/8/layout/hList7"/>
    <dgm:cxn modelId="{388FA50F-43E3-4B46-8E90-F7339CE09A44}" type="presParOf" srcId="{02A396BA-F32A-4D35-98EC-133B0CAD24BD}" destId="{9C020B0F-C5B1-4DA8-BF66-4E68A4CBB797}" srcOrd="1" destOrd="0" presId="urn:microsoft.com/office/officeart/2005/8/layout/hList7"/>
    <dgm:cxn modelId="{8F3285D0-F376-4CD2-AFB4-D5B09E342B9D}" type="presParOf" srcId="{02A396BA-F32A-4D35-98EC-133B0CAD24BD}" destId="{BBCAD10A-8EB2-41AA-B450-6A4838122E7F}" srcOrd="2" destOrd="0" presId="urn:microsoft.com/office/officeart/2005/8/layout/hList7"/>
    <dgm:cxn modelId="{8BED060B-2518-4EB6-BA24-C96813098AB2}" type="presParOf" srcId="{02A396BA-F32A-4D35-98EC-133B0CAD24BD}" destId="{42725128-8370-4AD9-8D9A-05CC3E303D78}" srcOrd="3" destOrd="0" presId="urn:microsoft.com/office/officeart/2005/8/layout/hList7"/>
    <dgm:cxn modelId="{32470FD1-AE77-4EB0-81D4-BC4285CFD175}" type="presParOf" srcId="{3CCE35D3-3171-4E29-9CF9-7CD8D0BDBE1C}" destId="{8B763E3D-FB5D-409A-8379-FC1A3C649E28}" srcOrd="1" destOrd="0" presId="urn:microsoft.com/office/officeart/2005/8/layout/hList7"/>
    <dgm:cxn modelId="{16E2434B-A6E6-4D4A-9612-868B0821E691}" type="presParOf" srcId="{3CCE35D3-3171-4E29-9CF9-7CD8D0BDBE1C}" destId="{52FEDA0A-2F34-4CE8-81A8-AAD56FD44660}" srcOrd="2" destOrd="0" presId="urn:microsoft.com/office/officeart/2005/8/layout/hList7"/>
    <dgm:cxn modelId="{844EC468-7204-4CDA-BCBF-69CF9D17D3A7}" type="presParOf" srcId="{52FEDA0A-2F34-4CE8-81A8-AAD56FD44660}" destId="{6665F05F-5D7D-4E8A-AB16-AA4ED4342418}" srcOrd="0" destOrd="0" presId="urn:microsoft.com/office/officeart/2005/8/layout/hList7"/>
    <dgm:cxn modelId="{B4EFBF6A-F357-4F43-B5FC-AC3A7C18AEE2}" type="presParOf" srcId="{52FEDA0A-2F34-4CE8-81A8-AAD56FD44660}" destId="{D2A14011-9096-4AF8-8060-D47E06397094}" srcOrd="1" destOrd="0" presId="urn:microsoft.com/office/officeart/2005/8/layout/hList7"/>
    <dgm:cxn modelId="{3FB986FD-9411-41CC-B4C7-1E385BBB8E35}" type="presParOf" srcId="{52FEDA0A-2F34-4CE8-81A8-AAD56FD44660}" destId="{0B4862D0-A55B-498E-B1D5-71FF4D2BCE97}" srcOrd="2" destOrd="0" presId="urn:microsoft.com/office/officeart/2005/8/layout/hList7"/>
    <dgm:cxn modelId="{76DD692D-461F-4A19-AC85-1F90C4EDB29E}" type="presParOf" srcId="{52FEDA0A-2F34-4CE8-81A8-AAD56FD44660}" destId="{AC69D824-95EC-4B38-94CA-3806329DDAB8}" srcOrd="3" destOrd="0" presId="urn:microsoft.com/office/officeart/2005/8/layout/hList7"/>
    <dgm:cxn modelId="{7B255E6B-95A5-400E-BB86-F67CBF684CC0}" type="presParOf" srcId="{3CCE35D3-3171-4E29-9CF9-7CD8D0BDBE1C}" destId="{54E7AFF7-B84E-472A-AFB7-2BA88A0A5CEC}" srcOrd="3" destOrd="0" presId="urn:microsoft.com/office/officeart/2005/8/layout/hList7"/>
    <dgm:cxn modelId="{5E1C7C5D-B588-4A8C-9B69-FEAE9CA5D01A}" type="presParOf" srcId="{3CCE35D3-3171-4E29-9CF9-7CD8D0BDBE1C}" destId="{0A3E1C2B-92E1-4D63-B1AC-B4DBF5930BD1}" srcOrd="4" destOrd="0" presId="urn:microsoft.com/office/officeart/2005/8/layout/hList7"/>
    <dgm:cxn modelId="{4D9FC438-C90B-47E7-80B7-8F14349AC7AF}" type="presParOf" srcId="{0A3E1C2B-92E1-4D63-B1AC-B4DBF5930BD1}" destId="{AF6A39D0-F049-4063-968E-0D5767D6724C}" srcOrd="0" destOrd="0" presId="urn:microsoft.com/office/officeart/2005/8/layout/hList7"/>
    <dgm:cxn modelId="{0F5EEBFD-45B0-4291-B01B-A2EC1959D3F8}" type="presParOf" srcId="{0A3E1C2B-92E1-4D63-B1AC-B4DBF5930BD1}" destId="{C72F10C5-BB41-4D3A-BFB7-CBFAFD2FBAAA}" srcOrd="1" destOrd="0" presId="urn:microsoft.com/office/officeart/2005/8/layout/hList7"/>
    <dgm:cxn modelId="{FD34A16A-2E79-47E0-AB3F-F489E1C70150}" type="presParOf" srcId="{0A3E1C2B-92E1-4D63-B1AC-B4DBF5930BD1}" destId="{32940452-FB19-4657-BE51-8A977F8559D9}" srcOrd="2" destOrd="0" presId="urn:microsoft.com/office/officeart/2005/8/layout/hList7"/>
    <dgm:cxn modelId="{E5F10EF1-D05A-4B52-9291-64B8888C2ECF}" type="presParOf" srcId="{0A3E1C2B-92E1-4D63-B1AC-B4DBF5930BD1}" destId="{3FD787FF-8815-449C-98BE-F4DA895CB916}" srcOrd="3" destOrd="0" presId="urn:microsoft.com/office/officeart/2005/8/layout/hList7"/>
    <dgm:cxn modelId="{2616A75C-AD36-42CB-9BC4-F0392ED38F24}" type="presParOf" srcId="{3CCE35D3-3171-4E29-9CF9-7CD8D0BDBE1C}" destId="{64BFEC23-365C-40D3-A428-92FE60F76F19}" srcOrd="5" destOrd="0" presId="urn:microsoft.com/office/officeart/2005/8/layout/hList7"/>
    <dgm:cxn modelId="{1B536B03-E7F1-4C94-8CEB-F13CE6C60099}" type="presParOf" srcId="{3CCE35D3-3171-4E29-9CF9-7CD8D0BDBE1C}" destId="{EC6576E3-80A6-4378-B957-3DF2941EE22E}" srcOrd="6" destOrd="0" presId="urn:microsoft.com/office/officeart/2005/8/layout/hList7"/>
    <dgm:cxn modelId="{3B3CDC7F-ADF3-42D7-9DBD-89869AA419DF}" type="presParOf" srcId="{EC6576E3-80A6-4378-B957-3DF2941EE22E}" destId="{78EF7033-67BE-45E1-9E26-A3B499C7567D}" srcOrd="0" destOrd="0" presId="urn:microsoft.com/office/officeart/2005/8/layout/hList7"/>
    <dgm:cxn modelId="{6098E94C-8994-4F53-AEEA-B956CF962845}" type="presParOf" srcId="{EC6576E3-80A6-4378-B957-3DF2941EE22E}" destId="{3F3CA785-7C1D-478E-B0E1-FBAEC5633AE2}" srcOrd="1" destOrd="0" presId="urn:microsoft.com/office/officeart/2005/8/layout/hList7"/>
    <dgm:cxn modelId="{4AFB43DD-5F6F-448B-8CC3-DA1D043AEB94}" type="presParOf" srcId="{EC6576E3-80A6-4378-B957-3DF2941EE22E}" destId="{ED4A6B23-6A18-4157-830C-E699AEB02BCE}" srcOrd="2" destOrd="0" presId="urn:microsoft.com/office/officeart/2005/8/layout/hList7"/>
    <dgm:cxn modelId="{09DF005A-06C6-425A-867B-6A70898922B4}" type="presParOf" srcId="{EC6576E3-80A6-4378-B957-3DF2941EE22E}" destId="{6B15ADEF-C2C2-4B05-A41B-0890FF988C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B5320-F5E0-4DB0-9FE3-2FF1B45FC66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BFC4D-60F8-4F43-9F62-5B3223B10142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Politik</a:t>
          </a:r>
          <a:endParaRPr lang="en-US" b="1" dirty="0">
            <a:solidFill>
              <a:schemeClr val="tx1"/>
            </a:solidFill>
          </a:endParaRPr>
        </a:p>
      </dgm:t>
    </dgm:pt>
    <dgm:pt modelId="{05C134C2-277C-4691-9943-BFFC2C810826}" type="parTrans" cxnId="{07708F44-8817-4924-9B8C-7E574F525034}">
      <dgm:prSet/>
      <dgm:spPr/>
      <dgm:t>
        <a:bodyPr/>
        <a:lstStyle/>
        <a:p>
          <a:endParaRPr lang="en-US"/>
        </a:p>
      </dgm:t>
    </dgm:pt>
    <dgm:pt modelId="{75CBB2ED-5617-46B6-80AC-B88030A9A3B6}" type="sibTrans" cxnId="{07708F44-8817-4924-9B8C-7E574F525034}">
      <dgm:prSet/>
      <dgm:spPr/>
      <dgm:t>
        <a:bodyPr/>
        <a:lstStyle/>
        <a:p>
          <a:endParaRPr lang="en-US"/>
        </a:p>
      </dgm:t>
    </dgm:pt>
    <dgm:pt modelId="{9A9ACF23-18E2-4FCA-A62D-AFD0F8057C53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Teknokratik</a:t>
          </a:r>
          <a:endParaRPr lang="en-US" b="1" dirty="0">
            <a:solidFill>
              <a:schemeClr val="tx1"/>
            </a:solidFill>
          </a:endParaRPr>
        </a:p>
      </dgm:t>
    </dgm:pt>
    <dgm:pt modelId="{366E3040-F674-48FE-A9BF-F4A09329336A}" type="parTrans" cxnId="{DFB75AFE-7DE2-4836-A451-9C159EE7459A}">
      <dgm:prSet/>
      <dgm:spPr/>
      <dgm:t>
        <a:bodyPr/>
        <a:lstStyle/>
        <a:p>
          <a:endParaRPr lang="en-US"/>
        </a:p>
      </dgm:t>
    </dgm:pt>
    <dgm:pt modelId="{67B8F23C-3DC2-4F9D-8099-9109A0406C31}" type="sibTrans" cxnId="{DFB75AFE-7DE2-4836-A451-9C159EE7459A}">
      <dgm:prSet/>
      <dgm:spPr/>
      <dgm:t>
        <a:bodyPr/>
        <a:lstStyle/>
        <a:p>
          <a:endParaRPr lang="en-US"/>
        </a:p>
      </dgm:t>
    </dgm:pt>
    <dgm:pt modelId="{96E3086E-95EE-48BE-8E81-EACF34C441A3}">
      <dgm:prSet phldrT="[Text]"/>
      <dgm:spPr/>
      <dgm:t>
        <a:bodyPr/>
        <a:lstStyle/>
        <a:p>
          <a:r>
            <a:rPr lang="en-US" b="1" dirty="0" err="1">
              <a:solidFill>
                <a:schemeClr val="tx1"/>
              </a:solidFill>
            </a:rPr>
            <a:t>Partisipatif</a:t>
          </a:r>
          <a:endParaRPr lang="en-US" b="1" dirty="0">
            <a:solidFill>
              <a:schemeClr val="tx1"/>
            </a:solidFill>
          </a:endParaRPr>
        </a:p>
      </dgm:t>
    </dgm:pt>
    <dgm:pt modelId="{A051623C-43E3-44D0-ABDE-E7F2A7E91BD4}" type="parTrans" cxnId="{1E7CB72D-28DE-4D7F-98A4-C5584560BDA8}">
      <dgm:prSet/>
      <dgm:spPr/>
      <dgm:t>
        <a:bodyPr/>
        <a:lstStyle/>
        <a:p>
          <a:endParaRPr lang="en-US"/>
        </a:p>
      </dgm:t>
    </dgm:pt>
    <dgm:pt modelId="{AE5C4D0F-F6DB-4B40-8957-11A5A3911B35}" type="sibTrans" cxnId="{1E7CB72D-28DE-4D7F-98A4-C5584560BDA8}">
      <dgm:prSet/>
      <dgm:spPr/>
      <dgm:t>
        <a:bodyPr/>
        <a:lstStyle/>
        <a:p>
          <a:endParaRPr lang="en-US"/>
        </a:p>
      </dgm:t>
    </dgm:pt>
    <dgm:pt modelId="{CB82B4E3-F6D1-4125-99F5-0613DB3D8005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Top-down</a:t>
          </a:r>
        </a:p>
      </dgm:t>
    </dgm:pt>
    <dgm:pt modelId="{550E4CF8-F3B5-459E-A9D0-E7B7AD25CE72}" type="parTrans" cxnId="{AE30F3A0-6B13-4DF7-8E1E-BBD0BE440837}">
      <dgm:prSet/>
      <dgm:spPr/>
      <dgm:t>
        <a:bodyPr/>
        <a:lstStyle/>
        <a:p>
          <a:endParaRPr lang="en-US"/>
        </a:p>
      </dgm:t>
    </dgm:pt>
    <dgm:pt modelId="{6EE3A56B-AC87-4EC0-96B6-AC8303910384}" type="sibTrans" cxnId="{AE30F3A0-6B13-4DF7-8E1E-BBD0BE440837}">
      <dgm:prSet/>
      <dgm:spPr/>
      <dgm:t>
        <a:bodyPr/>
        <a:lstStyle/>
        <a:p>
          <a:endParaRPr lang="en-US"/>
        </a:p>
      </dgm:t>
    </dgm:pt>
    <dgm:pt modelId="{203D7C82-6EAA-4EAA-B315-8ABC03888678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Bottom-up</a:t>
          </a:r>
        </a:p>
      </dgm:t>
    </dgm:pt>
    <dgm:pt modelId="{2A68332D-390D-43E5-A644-B52861FB2B57}" type="parTrans" cxnId="{596BEC34-F5EB-4384-B115-CCB5B94D35C1}">
      <dgm:prSet/>
      <dgm:spPr/>
      <dgm:t>
        <a:bodyPr/>
        <a:lstStyle/>
        <a:p>
          <a:endParaRPr lang="en-US"/>
        </a:p>
      </dgm:t>
    </dgm:pt>
    <dgm:pt modelId="{F661262B-C3EF-433A-ADCE-E46A17EEEF95}" type="sibTrans" cxnId="{596BEC34-F5EB-4384-B115-CCB5B94D35C1}">
      <dgm:prSet/>
      <dgm:spPr/>
      <dgm:t>
        <a:bodyPr/>
        <a:lstStyle/>
        <a:p>
          <a:endParaRPr lang="en-US"/>
        </a:p>
      </dgm:t>
    </dgm:pt>
    <dgm:pt modelId="{D1D050C5-6E70-4B78-B2FD-420696D57669}" type="pres">
      <dgm:prSet presAssocID="{30EB5320-F5E0-4DB0-9FE3-2FF1B45FC6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97A15E-94D8-4316-A3CE-9EE61A6C3FFE}" type="pres">
      <dgm:prSet presAssocID="{30EB5320-F5E0-4DB0-9FE3-2FF1B45FC660}" presName="wedge1" presStyleLbl="node1" presStyleIdx="0" presStyleCnt="5" custLinFactNeighborY="284"/>
      <dgm:spPr/>
      <dgm:t>
        <a:bodyPr/>
        <a:lstStyle/>
        <a:p>
          <a:endParaRPr lang="en-US"/>
        </a:p>
      </dgm:t>
    </dgm:pt>
    <dgm:pt modelId="{A15F51A3-4BAB-4AB2-89F9-79996C081084}" type="pres">
      <dgm:prSet presAssocID="{30EB5320-F5E0-4DB0-9FE3-2FF1B45FC660}" presName="dummy1a" presStyleCnt="0"/>
      <dgm:spPr/>
    </dgm:pt>
    <dgm:pt modelId="{F35934BA-0218-4DCB-BAAF-3CF09534AA2F}" type="pres">
      <dgm:prSet presAssocID="{30EB5320-F5E0-4DB0-9FE3-2FF1B45FC660}" presName="dummy1b" presStyleCnt="0"/>
      <dgm:spPr/>
    </dgm:pt>
    <dgm:pt modelId="{4BD2B58C-31E5-4179-A5AB-98F804235D16}" type="pres">
      <dgm:prSet presAssocID="{30EB5320-F5E0-4DB0-9FE3-2FF1B45FC660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33BD79-DDFB-420E-A1B8-300A246AFA05}" type="pres">
      <dgm:prSet presAssocID="{30EB5320-F5E0-4DB0-9FE3-2FF1B45FC660}" presName="wedge2" presStyleLbl="node1" presStyleIdx="1" presStyleCnt="5"/>
      <dgm:spPr/>
      <dgm:t>
        <a:bodyPr/>
        <a:lstStyle/>
        <a:p>
          <a:endParaRPr lang="en-US"/>
        </a:p>
      </dgm:t>
    </dgm:pt>
    <dgm:pt modelId="{AC7571F4-D8E8-4EAB-8E73-7B70F09C4B2E}" type="pres">
      <dgm:prSet presAssocID="{30EB5320-F5E0-4DB0-9FE3-2FF1B45FC660}" presName="dummy2a" presStyleCnt="0"/>
      <dgm:spPr/>
    </dgm:pt>
    <dgm:pt modelId="{DF7B63AF-DC0C-401A-B2FB-02478606386F}" type="pres">
      <dgm:prSet presAssocID="{30EB5320-F5E0-4DB0-9FE3-2FF1B45FC660}" presName="dummy2b" presStyleCnt="0"/>
      <dgm:spPr/>
    </dgm:pt>
    <dgm:pt modelId="{5D720E27-CAC4-4A8E-B800-A6DFE7CC708A}" type="pres">
      <dgm:prSet presAssocID="{30EB5320-F5E0-4DB0-9FE3-2FF1B45FC660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3108B-05CD-458B-90B1-17E39471366F}" type="pres">
      <dgm:prSet presAssocID="{30EB5320-F5E0-4DB0-9FE3-2FF1B45FC660}" presName="wedge3" presStyleLbl="node1" presStyleIdx="2" presStyleCnt="5"/>
      <dgm:spPr/>
      <dgm:t>
        <a:bodyPr/>
        <a:lstStyle/>
        <a:p>
          <a:endParaRPr lang="en-US"/>
        </a:p>
      </dgm:t>
    </dgm:pt>
    <dgm:pt modelId="{6981856A-9451-4679-8A3D-B737A5B288FF}" type="pres">
      <dgm:prSet presAssocID="{30EB5320-F5E0-4DB0-9FE3-2FF1B45FC660}" presName="dummy3a" presStyleCnt="0"/>
      <dgm:spPr/>
    </dgm:pt>
    <dgm:pt modelId="{B42D3E7E-8EB3-4677-8E8D-DF0EB2550391}" type="pres">
      <dgm:prSet presAssocID="{30EB5320-F5E0-4DB0-9FE3-2FF1B45FC660}" presName="dummy3b" presStyleCnt="0"/>
      <dgm:spPr/>
    </dgm:pt>
    <dgm:pt modelId="{5EF150CF-7BCE-4908-B532-38C91E5C6AE7}" type="pres">
      <dgm:prSet presAssocID="{30EB5320-F5E0-4DB0-9FE3-2FF1B45FC660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74C64-0220-4237-B477-BE66BB015EF7}" type="pres">
      <dgm:prSet presAssocID="{30EB5320-F5E0-4DB0-9FE3-2FF1B45FC660}" presName="wedge4" presStyleLbl="node1" presStyleIdx="3" presStyleCnt="5" custScaleX="93650"/>
      <dgm:spPr/>
      <dgm:t>
        <a:bodyPr/>
        <a:lstStyle/>
        <a:p>
          <a:endParaRPr lang="en-US"/>
        </a:p>
      </dgm:t>
    </dgm:pt>
    <dgm:pt modelId="{DF4DD2EA-99EC-4235-81D6-1369794CB36E}" type="pres">
      <dgm:prSet presAssocID="{30EB5320-F5E0-4DB0-9FE3-2FF1B45FC660}" presName="dummy4a" presStyleCnt="0"/>
      <dgm:spPr/>
    </dgm:pt>
    <dgm:pt modelId="{FFCF2395-84E1-474A-80D9-1ED09E42A8DE}" type="pres">
      <dgm:prSet presAssocID="{30EB5320-F5E0-4DB0-9FE3-2FF1B45FC660}" presName="dummy4b" presStyleCnt="0"/>
      <dgm:spPr/>
    </dgm:pt>
    <dgm:pt modelId="{61C4FF40-0DF7-4A07-A249-365FD7DBFCD2}" type="pres">
      <dgm:prSet presAssocID="{30EB5320-F5E0-4DB0-9FE3-2FF1B45FC660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780AF-44A6-40DF-9FC9-A4E96DB074E9}" type="pres">
      <dgm:prSet presAssocID="{30EB5320-F5E0-4DB0-9FE3-2FF1B45FC660}" presName="wedge5" presStyleLbl="node1" presStyleIdx="4" presStyleCnt="5"/>
      <dgm:spPr/>
      <dgm:t>
        <a:bodyPr/>
        <a:lstStyle/>
        <a:p>
          <a:endParaRPr lang="en-US"/>
        </a:p>
      </dgm:t>
    </dgm:pt>
    <dgm:pt modelId="{F2A2F074-026B-4AC8-8F46-395DA39D2C79}" type="pres">
      <dgm:prSet presAssocID="{30EB5320-F5E0-4DB0-9FE3-2FF1B45FC660}" presName="dummy5a" presStyleCnt="0"/>
      <dgm:spPr/>
    </dgm:pt>
    <dgm:pt modelId="{2E1618F2-A9C7-4969-BF72-C3187D53C548}" type="pres">
      <dgm:prSet presAssocID="{30EB5320-F5E0-4DB0-9FE3-2FF1B45FC660}" presName="dummy5b" presStyleCnt="0"/>
      <dgm:spPr/>
    </dgm:pt>
    <dgm:pt modelId="{2D25220D-5E27-43EF-9F2A-DBD2A14A2B83}" type="pres">
      <dgm:prSet presAssocID="{30EB5320-F5E0-4DB0-9FE3-2FF1B45FC660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2FA3D-764E-4D8A-9121-2F3AF28190B5}" type="pres">
      <dgm:prSet presAssocID="{75CBB2ED-5617-46B6-80AC-B88030A9A3B6}" presName="arrowWedge1" presStyleLbl="fgSibTrans2D1" presStyleIdx="0" presStyleCnt="5"/>
      <dgm:spPr/>
    </dgm:pt>
    <dgm:pt modelId="{F9F4F96F-2DDC-4A1B-9B3E-0613ED64DECC}" type="pres">
      <dgm:prSet presAssocID="{67B8F23C-3DC2-4F9D-8099-9109A0406C31}" presName="arrowWedge2" presStyleLbl="fgSibTrans2D1" presStyleIdx="1" presStyleCnt="5"/>
      <dgm:spPr/>
    </dgm:pt>
    <dgm:pt modelId="{02797D62-F409-4D0D-95A0-CB210EA55DDB}" type="pres">
      <dgm:prSet presAssocID="{AE5C4D0F-F6DB-4B40-8957-11A5A3911B35}" presName="arrowWedge3" presStyleLbl="fgSibTrans2D1" presStyleIdx="2" presStyleCnt="5"/>
      <dgm:spPr/>
    </dgm:pt>
    <dgm:pt modelId="{44C5670E-1AA3-46D6-AF7C-79E076D1F5B7}" type="pres">
      <dgm:prSet presAssocID="{6EE3A56B-AC87-4EC0-96B6-AC8303910384}" presName="arrowWedge4" presStyleLbl="fgSibTrans2D1" presStyleIdx="3" presStyleCnt="5"/>
      <dgm:spPr/>
    </dgm:pt>
    <dgm:pt modelId="{50D91C7B-B400-4C2D-A306-CE151C4D6C51}" type="pres">
      <dgm:prSet presAssocID="{F661262B-C3EF-433A-ADCE-E46A17EEEF95}" presName="arrowWedge5" presStyleLbl="fgSibTrans2D1" presStyleIdx="4" presStyleCnt="5"/>
      <dgm:spPr/>
    </dgm:pt>
  </dgm:ptLst>
  <dgm:cxnLst>
    <dgm:cxn modelId="{07708F44-8817-4924-9B8C-7E574F525034}" srcId="{30EB5320-F5E0-4DB0-9FE3-2FF1B45FC660}" destId="{982BFC4D-60F8-4F43-9F62-5B3223B10142}" srcOrd="0" destOrd="0" parTransId="{05C134C2-277C-4691-9943-BFFC2C810826}" sibTransId="{75CBB2ED-5617-46B6-80AC-B88030A9A3B6}"/>
    <dgm:cxn modelId="{F2AF7C70-27F9-492C-A909-4233CE065E81}" type="presOf" srcId="{9A9ACF23-18E2-4FCA-A62D-AFD0F8057C53}" destId="{5D720E27-CAC4-4A8E-B800-A6DFE7CC708A}" srcOrd="1" destOrd="0" presId="urn:microsoft.com/office/officeart/2005/8/layout/cycle8"/>
    <dgm:cxn modelId="{6676D9B7-6B50-4DAE-9F04-6A66FCCE2D8C}" type="presOf" srcId="{96E3086E-95EE-48BE-8E81-EACF34C441A3}" destId="{5EF150CF-7BCE-4908-B532-38C91E5C6AE7}" srcOrd="1" destOrd="0" presId="urn:microsoft.com/office/officeart/2005/8/layout/cycle8"/>
    <dgm:cxn modelId="{DA24528C-3899-4DFE-8C73-1EC66739FB5D}" type="presOf" srcId="{CB82B4E3-F6D1-4125-99F5-0613DB3D8005}" destId="{25F74C64-0220-4237-B477-BE66BB015EF7}" srcOrd="0" destOrd="0" presId="urn:microsoft.com/office/officeart/2005/8/layout/cycle8"/>
    <dgm:cxn modelId="{DFB75AFE-7DE2-4836-A451-9C159EE7459A}" srcId="{30EB5320-F5E0-4DB0-9FE3-2FF1B45FC660}" destId="{9A9ACF23-18E2-4FCA-A62D-AFD0F8057C53}" srcOrd="1" destOrd="0" parTransId="{366E3040-F674-48FE-A9BF-F4A09329336A}" sibTransId="{67B8F23C-3DC2-4F9D-8099-9109A0406C31}"/>
    <dgm:cxn modelId="{9170396D-64E5-4B1F-96E0-C3FE2A43195A}" type="presOf" srcId="{982BFC4D-60F8-4F43-9F62-5B3223B10142}" destId="{4BD2B58C-31E5-4179-A5AB-98F804235D16}" srcOrd="1" destOrd="0" presId="urn:microsoft.com/office/officeart/2005/8/layout/cycle8"/>
    <dgm:cxn modelId="{658BCD24-1E9F-4118-8828-C85B270A3324}" type="presOf" srcId="{96E3086E-95EE-48BE-8E81-EACF34C441A3}" destId="{4923108B-05CD-458B-90B1-17E39471366F}" srcOrd="0" destOrd="0" presId="urn:microsoft.com/office/officeart/2005/8/layout/cycle8"/>
    <dgm:cxn modelId="{1E7CB72D-28DE-4D7F-98A4-C5584560BDA8}" srcId="{30EB5320-F5E0-4DB0-9FE3-2FF1B45FC660}" destId="{96E3086E-95EE-48BE-8E81-EACF34C441A3}" srcOrd="2" destOrd="0" parTransId="{A051623C-43E3-44D0-ABDE-E7F2A7E91BD4}" sibTransId="{AE5C4D0F-F6DB-4B40-8957-11A5A3911B35}"/>
    <dgm:cxn modelId="{4D0E2D45-D39B-42E4-B844-1A30B4349B94}" type="presOf" srcId="{CB82B4E3-F6D1-4125-99F5-0613DB3D8005}" destId="{61C4FF40-0DF7-4A07-A249-365FD7DBFCD2}" srcOrd="1" destOrd="0" presId="urn:microsoft.com/office/officeart/2005/8/layout/cycle8"/>
    <dgm:cxn modelId="{AE30F3A0-6B13-4DF7-8E1E-BBD0BE440837}" srcId="{30EB5320-F5E0-4DB0-9FE3-2FF1B45FC660}" destId="{CB82B4E3-F6D1-4125-99F5-0613DB3D8005}" srcOrd="3" destOrd="0" parTransId="{550E4CF8-F3B5-459E-A9D0-E7B7AD25CE72}" sibTransId="{6EE3A56B-AC87-4EC0-96B6-AC8303910384}"/>
    <dgm:cxn modelId="{4BCCBE3C-53C7-400C-AC81-F0C4D1A683A8}" type="presOf" srcId="{203D7C82-6EAA-4EAA-B315-8ABC03888678}" destId="{2D25220D-5E27-43EF-9F2A-DBD2A14A2B83}" srcOrd="1" destOrd="0" presId="urn:microsoft.com/office/officeart/2005/8/layout/cycle8"/>
    <dgm:cxn modelId="{0FEB3582-AADD-4544-AAFD-8A3C9BBD9C68}" type="presOf" srcId="{30EB5320-F5E0-4DB0-9FE3-2FF1B45FC660}" destId="{D1D050C5-6E70-4B78-B2FD-420696D57669}" srcOrd="0" destOrd="0" presId="urn:microsoft.com/office/officeart/2005/8/layout/cycle8"/>
    <dgm:cxn modelId="{596BEC34-F5EB-4384-B115-CCB5B94D35C1}" srcId="{30EB5320-F5E0-4DB0-9FE3-2FF1B45FC660}" destId="{203D7C82-6EAA-4EAA-B315-8ABC03888678}" srcOrd="4" destOrd="0" parTransId="{2A68332D-390D-43E5-A644-B52861FB2B57}" sibTransId="{F661262B-C3EF-433A-ADCE-E46A17EEEF95}"/>
    <dgm:cxn modelId="{5725D3B8-E9FA-4E61-9D82-5C74A2FE45EA}" type="presOf" srcId="{203D7C82-6EAA-4EAA-B315-8ABC03888678}" destId="{749780AF-44A6-40DF-9FC9-A4E96DB074E9}" srcOrd="0" destOrd="0" presId="urn:microsoft.com/office/officeart/2005/8/layout/cycle8"/>
    <dgm:cxn modelId="{AF43C6E3-10FE-43BA-A477-030DA5217073}" type="presOf" srcId="{9A9ACF23-18E2-4FCA-A62D-AFD0F8057C53}" destId="{3533BD79-DDFB-420E-A1B8-300A246AFA05}" srcOrd="0" destOrd="0" presId="urn:microsoft.com/office/officeart/2005/8/layout/cycle8"/>
    <dgm:cxn modelId="{9353D264-4494-4729-AB3A-2DC813A2FE74}" type="presOf" srcId="{982BFC4D-60F8-4F43-9F62-5B3223B10142}" destId="{3097A15E-94D8-4316-A3CE-9EE61A6C3FFE}" srcOrd="0" destOrd="0" presId="urn:microsoft.com/office/officeart/2005/8/layout/cycle8"/>
    <dgm:cxn modelId="{7ACB9DB3-4E08-4B4F-B0E1-95521F402602}" type="presParOf" srcId="{D1D050C5-6E70-4B78-B2FD-420696D57669}" destId="{3097A15E-94D8-4316-A3CE-9EE61A6C3FFE}" srcOrd="0" destOrd="0" presId="urn:microsoft.com/office/officeart/2005/8/layout/cycle8"/>
    <dgm:cxn modelId="{F5D6CF6E-5753-48D9-BD59-9E918846F93F}" type="presParOf" srcId="{D1D050C5-6E70-4B78-B2FD-420696D57669}" destId="{A15F51A3-4BAB-4AB2-89F9-79996C081084}" srcOrd="1" destOrd="0" presId="urn:microsoft.com/office/officeart/2005/8/layout/cycle8"/>
    <dgm:cxn modelId="{EBFB5533-8AA1-442D-8ED9-BC98618E9526}" type="presParOf" srcId="{D1D050C5-6E70-4B78-B2FD-420696D57669}" destId="{F35934BA-0218-4DCB-BAAF-3CF09534AA2F}" srcOrd="2" destOrd="0" presId="urn:microsoft.com/office/officeart/2005/8/layout/cycle8"/>
    <dgm:cxn modelId="{04B10099-50F1-4466-9B79-EDE07D988319}" type="presParOf" srcId="{D1D050C5-6E70-4B78-B2FD-420696D57669}" destId="{4BD2B58C-31E5-4179-A5AB-98F804235D16}" srcOrd="3" destOrd="0" presId="urn:microsoft.com/office/officeart/2005/8/layout/cycle8"/>
    <dgm:cxn modelId="{E257BA22-F9F8-469C-A15A-985B15583A75}" type="presParOf" srcId="{D1D050C5-6E70-4B78-B2FD-420696D57669}" destId="{3533BD79-DDFB-420E-A1B8-300A246AFA05}" srcOrd="4" destOrd="0" presId="urn:microsoft.com/office/officeart/2005/8/layout/cycle8"/>
    <dgm:cxn modelId="{CF67FCAB-1BC1-4577-B1EA-E72219FF8A5E}" type="presParOf" srcId="{D1D050C5-6E70-4B78-B2FD-420696D57669}" destId="{AC7571F4-D8E8-4EAB-8E73-7B70F09C4B2E}" srcOrd="5" destOrd="0" presId="urn:microsoft.com/office/officeart/2005/8/layout/cycle8"/>
    <dgm:cxn modelId="{2177F979-A3C1-4E45-89B9-7AB1E77241C6}" type="presParOf" srcId="{D1D050C5-6E70-4B78-B2FD-420696D57669}" destId="{DF7B63AF-DC0C-401A-B2FB-02478606386F}" srcOrd="6" destOrd="0" presId="urn:microsoft.com/office/officeart/2005/8/layout/cycle8"/>
    <dgm:cxn modelId="{3850A02A-84CE-4ED8-8A27-E7E90ABF1D11}" type="presParOf" srcId="{D1D050C5-6E70-4B78-B2FD-420696D57669}" destId="{5D720E27-CAC4-4A8E-B800-A6DFE7CC708A}" srcOrd="7" destOrd="0" presId="urn:microsoft.com/office/officeart/2005/8/layout/cycle8"/>
    <dgm:cxn modelId="{220D220E-5C01-4E1E-B281-41DAE0B3143E}" type="presParOf" srcId="{D1D050C5-6E70-4B78-B2FD-420696D57669}" destId="{4923108B-05CD-458B-90B1-17E39471366F}" srcOrd="8" destOrd="0" presId="urn:microsoft.com/office/officeart/2005/8/layout/cycle8"/>
    <dgm:cxn modelId="{2BDA6FFB-75A1-4048-8960-5508E96A02AC}" type="presParOf" srcId="{D1D050C5-6E70-4B78-B2FD-420696D57669}" destId="{6981856A-9451-4679-8A3D-B737A5B288FF}" srcOrd="9" destOrd="0" presId="urn:microsoft.com/office/officeart/2005/8/layout/cycle8"/>
    <dgm:cxn modelId="{084D03DE-517D-4B78-BFD2-A918045E125C}" type="presParOf" srcId="{D1D050C5-6E70-4B78-B2FD-420696D57669}" destId="{B42D3E7E-8EB3-4677-8E8D-DF0EB2550391}" srcOrd="10" destOrd="0" presId="urn:microsoft.com/office/officeart/2005/8/layout/cycle8"/>
    <dgm:cxn modelId="{0530EF9A-8CEE-48DB-9191-943DBF064608}" type="presParOf" srcId="{D1D050C5-6E70-4B78-B2FD-420696D57669}" destId="{5EF150CF-7BCE-4908-B532-38C91E5C6AE7}" srcOrd="11" destOrd="0" presId="urn:microsoft.com/office/officeart/2005/8/layout/cycle8"/>
    <dgm:cxn modelId="{8269EEB1-BB28-41C9-9884-75003C372CC1}" type="presParOf" srcId="{D1D050C5-6E70-4B78-B2FD-420696D57669}" destId="{25F74C64-0220-4237-B477-BE66BB015EF7}" srcOrd="12" destOrd="0" presId="urn:microsoft.com/office/officeart/2005/8/layout/cycle8"/>
    <dgm:cxn modelId="{0F3D809B-E8EE-40F1-9ED4-3736A68B6D52}" type="presParOf" srcId="{D1D050C5-6E70-4B78-B2FD-420696D57669}" destId="{DF4DD2EA-99EC-4235-81D6-1369794CB36E}" srcOrd="13" destOrd="0" presId="urn:microsoft.com/office/officeart/2005/8/layout/cycle8"/>
    <dgm:cxn modelId="{6D80A90B-492C-4C9E-ACAC-03F3AEEC19A2}" type="presParOf" srcId="{D1D050C5-6E70-4B78-B2FD-420696D57669}" destId="{FFCF2395-84E1-474A-80D9-1ED09E42A8DE}" srcOrd="14" destOrd="0" presId="urn:microsoft.com/office/officeart/2005/8/layout/cycle8"/>
    <dgm:cxn modelId="{F9E2A6AF-1B52-47C6-803F-AD369A1FFE40}" type="presParOf" srcId="{D1D050C5-6E70-4B78-B2FD-420696D57669}" destId="{61C4FF40-0DF7-4A07-A249-365FD7DBFCD2}" srcOrd="15" destOrd="0" presId="urn:microsoft.com/office/officeart/2005/8/layout/cycle8"/>
    <dgm:cxn modelId="{5EBCD48C-B0BA-4533-88C4-A6A21DDE541A}" type="presParOf" srcId="{D1D050C5-6E70-4B78-B2FD-420696D57669}" destId="{749780AF-44A6-40DF-9FC9-A4E96DB074E9}" srcOrd="16" destOrd="0" presId="urn:microsoft.com/office/officeart/2005/8/layout/cycle8"/>
    <dgm:cxn modelId="{31A3513E-2D5E-447E-A42B-6B4760DFB5AE}" type="presParOf" srcId="{D1D050C5-6E70-4B78-B2FD-420696D57669}" destId="{F2A2F074-026B-4AC8-8F46-395DA39D2C79}" srcOrd="17" destOrd="0" presId="urn:microsoft.com/office/officeart/2005/8/layout/cycle8"/>
    <dgm:cxn modelId="{D9428F2D-3392-4FDC-823D-A0914EB8460D}" type="presParOf" srcId="{D1D050C5-6E70-4B78-B2FD-420696D57669}" destId="{2E1618F2-A9C7-4969-BF72-C3187D53C548}" srcOrd="18" destOrd="0" presId="urn:microsoft.com/office/officeart/2005/8/layout/cycle8"/>
    <dgm:cxn modelId="{F035B9CD-3C3B-4047-96E8-9CBCC0B5B8DA}" type="presParOf" srcId="{D1D050C5-6E70-4B78-B2FD-420696D57669}" destId="{2D25220D-5E27-43EF-9F2A-DBD2A14A2B83}" srcOrd="19" destOrd="0" presId="urn:microsoft.com/office/officeart/2005/8/layout/cycle8"/>
    <dgm:cxn modelId="{D0D37153-2B9E-4A35-BD0A-8E24DD36753A}" type="presParOf" srcId="{D1D050C5-6E70-4B78-B2FD-420696D57669}" destId="{12C2FA3D-764E-4D8A-9121-2F3AF28190B5}" srcOrd="20" destOrd="0" presId="urn:microsoft.com/office/officeart/2005/8/layout/cycle8"/>
    <dgm:cxn modelId="{AC810921-7F32-4B6F-B8C2-46B986C83202}" type="presParOf" srcId="{D1D050C5-6E70-4B78-B2FD-420696D57669}" destId="{F9F4F96F-2DDC-4A1B-9B3E-0613ED64DECC}" srcOrd="21" destOrd="0" presId="urn:microsoft.com/office/officeart/2005/8/layout/cycle8"/>
    <dgm:cxn modelId="{0DE5B004-5B25-4517-B262-9355F477975A}" type="presParOf" srcId="{D1D050C5-6E70-4B78-B2FD-420696D57669}" destId="{02797D62-F409-4D0D-95A0-CB210EA55DDB}" srcOrd="22" destOrd="0" presId="urn:microsoft.com/office/officeart/2005/8/layout/cycle8"/>
    <dgm:cxn modelId="{4816AA0C-B413-4A8C-B6BC-003FE0610D60}" type="presParOf" srcId="{D1D050C5-6E70-4B78-B2FD-420696D57669}" destId="{44C5670E-1AA3-46D6-AF7C-79E076D1F5B7}" srcOrd="23" destOrd="0" presId="urn:microsoft.com/office/officeart/2005/8/layout/cycle8"/>
    <dgm:cxn modelId="{DFD09CAA-EED0-4CD0-9A54-36FD667383AD}" type="presParOf" srcId="{D1D050C5-6E70-4B78-B2FD-420696D57669}" destId="{50D91C7B-B400-4C2D-A306-CE151C4D6C51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A2764-2A91-487A-A212-E5F7F69A6131}">
      <dsp:nvSpPr>
        <dsp:cNvPr id="0" name=""/>
        <dsp:cNvSpPr/>
      </dsp:nvSpPr>
      <dsp:spPr>
        <a:xfrm>
          <a:off x="1701" y="0"/>
          <a:ext cx="1783289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/>
            <a:t>Meningkatkan GDP percapita</a:t>
          </a:r>
          <a:r>
            <a:rPr lang="en-US" sz="1500" b="1" kern="1200" smtClean="0"/>
            <a:t>;</a:t>
          </a:r>
          <a:endParaRPr lang="en-US" sz="1500" kern="1200" dirty="0"/>
        </a:p>
      </dsp:txBody>
      <dsp:txXfrm>
        <a:off x="1701" y="1645920"/>
        <a:ext cx="1783289" cy="1645920"/>
      </dsp:txXfrm>
    </dsp:sp>
    <dsp:sp modelId="{42725128-8370-4AD9-8D9A-05CC3E303D78}">
      <dsp:nvSpPr>
        <dsp:cNvPr id="0" name=""/>
        <dsp:cNvSpPr/>
      </dsp:nvSpPr>
      <dsp:spPr>
        <a:xfrm>
          <a:off x="208231" y="246888"/>
          <a:ext cx="1370228" cy="13702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65F05F-5D7D-4E8A-AB16-AA4ED4342418}">
      <dsp:nvSpPr>
        <dsp:cNvPr id="0" name=""/>
        <dsp:cNvSpPr/>
      </dsp:nvSpPr>
      <dsp:spPr>
        <a:xfrm>
          <a:off x="1838489" y="0"/>
          <a:ext cx="1783289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/>
            <a:t>Meningkatkan standar kesehatan hidup</a:t>
          </a:r>
          <a:r>
            <a:rPr lang="en-US" sz="1500" b="1" kern="1200" smtClean="0"/>
            <a:t>;</a:t>
          </a:r>
          <a:endParaRPr lang="en-US" sz="1500" kern="1200" dirty="0"/>
        </a:p>
      </dsp:txBody>
      <dsp:txXfrm>
        <a:off x="1838489" y="1645920"/>
        <a:ext cx="1783289" cy="1645920"/>
      </dsp:txXfrm>
    </dsp:sp>
    <dsp:sp modelId="{AC69D824-95EC-4B38-94CA-3806329DDAB8}">
      <dsp:nvSpPr>
        <dsp:cNvPr id="0" name=""/>
        <dsp:cNvSpPr/>
      </dsp:nvSpPr>
      <dsp:spPr>
        <a:xfrm>
          <a:off x="2045020" y="246888"/>
          <a:ext cx="1370228" cy="13702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6A39D0-F049-4063-968E-0D5767D6724C}">
      <dsp:nvSpPr>
        <dsp:cNvPr id="0" name=""/>
        <dsp:cNvSpPr/>
      </dsp:nvSpPr>
      <dsp:spPr>
        <a:xfrm>
          <a:off x="3675277" y="0"/>
          <a:ext cx="1783289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/>
            <a:t>Mengurangi Kemiskinan</a:t>
          </a:r>
          <a:endParaRPr lang="en-US" sz="1500" kern="1200" dirty="0"/>
        </a:p>
      </dsp:txBody>
      <dsp:txXfrm>
        <a:off x="3675277" y="1645920"/>
        <a:ext cx="1783289" cy="1645920"/>
      </dsp:txXfrm>
    </dsp:sp>
    <dsp:sp modelId="{3FD787FF-8815-449C-98BE-F4DA895CB916}">
      <dsp:nvSpPr>
        <dsp:cNvPr id="0" name=""/>
        <dsp:cNvSpPr/>
      </dsp:nvSpPr>
      <dsp:spPr>
        <a:xfrm>
          <a:off x="3881808" y="246888"/>
          <a:ext cx="1370228" cy="13702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F7033-67BE-45E1-9E26-A3B499C7567D}">
      <dsp:nvSpPr>
        <dsp:cNvPr id="0" name=""/>
        <dsp:cNvSpPr/>
      </dsp:nvSpPr>
      <dsp:spPr>
        <a:xfrm>
          <a:off x="5512066" y="0"/>
          <a:ext cx="1783289" cy="411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b="1" kern="1200" smtClean="0"/>
            <a:t>Keberlangsungan Lingkungan</a:t>
          </a:r>
          <a:r>
            <a:rPr lang="en-US" sz="1500" b="1" kern="1200" smtClean="0"/>
            <a:t>.</a:t>
          </a:r>
          <a:endParaRPr lang="en-US" sz="1500" kern="1200" dirty="0"/>
        </a:p>
      </dsp:txBody>
      <dsp:txXfrm>
        <a:off x="5512066" y="1645920"/>
        <a:ext cx="1783289" cy="1645920"/>
      </dsp:txXfrm>
    </dsp:sp>
    <dsp:sp modelId="{6B15ADEF-C2C2-4B05-A41B-0890FF988C5B}">
      <dsp:nvSpPr>
        <dsp:cNvPr id="0" name=""/>
        <dsp:cNvSpPr/>
      </dsp:nvSpPr>
      <dsp:spPr>
        <a:xfrm>
          <a:off x="5718596" y="246888"/>
          <a:ext cx="1370228" cy="137022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8E6DAC-6A3F-443A-A613-C0FB2382F7D1}">
      <dsp:nvSpPr>
        <dsp:cNvPr id="0" name=""/>
        <dsp:cNvSpPr/>
      </dsp:nvSpPr>
      <dsp:spPr>
        <a:xfrm>
          <a:off x="291882" y="3291840"/>
          <a:ext cx="6713292" cy="617220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7A15E-94D8-4316-A3CE-9EE61A6C3FFE}">
      <dsp:nvSpPr>
        <dsp:cNvPr id="0" name=""/>
        <dsp:cNvSpPr/>
      </dsp:nvSpPr>
      <dsp:spPr>
        <a:xfrm>
          <a:off x="2012762" y="390951"/>
          <a:ext cx="5108447" cy="5108447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Politik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4677669" y="1249657"/>
        <a:ext cx="1642000" cy="1094667"/>
      </dsp:txXfrm>
    </dsp:sp>
    <dsp:sp modelId="{3533BD79-DDFB-420E-A1B8-300A246AFA05}">
      <dsp:nvSpPr>
        <dsp:cNvPr id="0" name=""/>
        <dsp:cNvSpPr/>
      </dsp:nvSpPr>
      <dsp:spPr>
        <a:xfrm>
          <a:off x="2056549" y="512669"/>
          <a:ext cx="5108447" cy="5108447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Teknokratik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346632" y="2846743"/>
        <a:ext cx="1520371" cy="1216297"/>
      </dsp:txXfrm>
    </dsp:sp>
    <dsp:sp modelId="{4923108B-05CD-458B-90B1-17E39471366F}">
      <dsp:nvSpPr>
        <dsp:cNvPr id="0" name=""/>
        <dsp:cNvSpPr/>
      </dsp:nvSpPr>
      <dsp:spPr>
        <a:xfrm>
          <a:off x="1941000" y="596593"/>
          <a:ext cx="5108447" cy="5108447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>
              <a:solidFill>
                <a:schemeClr val="tx1"/>
              </a:solidFill>
            </a:rPr>
            <a:t>Partisipatif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3765446" y="4184669"/>
        <a:ext cx="1459556" cy="1337926"/>
      </dsp:txXfrm>
    </dsp:sp>
    <dsp:sp modelId="{25F74C64-0220-4237-B477-BE66BB015EF7}">
      <dsp:nvSpPr>
        <dsp:cNvPr id="0" name=""/>
        <dsp:cNvSpPr/>
      </dsp:nvSpPr>
      <dsp:spPr>
        <a:xfrm>
          <a:off x="1987645" y="512669"/>
          <a:ext cx="4784060" cy="5108447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Top-down</a:t>
          </a:r>
        </a:p>
      </dsp:txBody>
      <dsp:txXfrm>
        <a:off x="2266716" y="2846743"/>
        <a:ext cx="1423827" cy="1216297"/>
      </dsp:txXfrm>
    </dsp:sp>
    <dsp:sp modelId="{749780AF-44A6-40DF-9FC9-A4E96DB074E9}">
      <dsp:nvSpPr>
        <dsp:cNvPr id="0" name=""/>
        <dsp:cNvSpPr/>
      </dsp:nvSpPr>
      <dsp:spPr>
        <a:xfrm>
          <a:off x="1869239" y="376443"/>
          <a:ext cx="5108447" cy="510844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Bottom-up</a:t>
          </a:r>
        </a:p>
      </dsp:txBody>
      <dsp:txXfrm>
        <a:off x="2670779" y="1235149"/>
        <a:ext cx="1642000" cy="1094667"/>
      </dsp:txXfrm>
    </dsp:sp>
    <dsp:sp modelId="{12C2FA3D-764E-4D8A-9121-2F3AF28190B5}">
      <dsp:nvSpPr>
        <dsp:cNvPr id="0" name=""/>
        <dsp:cNvSpPr/>
      </dsp:nvSpPr>
      <dsp:spPr>
        <a:xfrm>
          <a:off x="1696284" y="74714"/>
          <a:ext cx="5740921" cy="574092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4F96F-2DDC-4A1B-9B3E-0613ED64DECC}">
      <dsp:nvSpPr>
        <dsp:cNvPr id="0" name=""/>
        <dsp:cNvSpPr/>
      </dsp:nvSpPr>
      <dsp:spPr>
        <a:xfrm>
          <a:off x="1740664" y="196387"/>
          <a:ext cx="5740921" cy="574092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97D62-F409-4D0D-95A0-CB210EA55DDB}">
      <dsp:nvSpPr>
        <dsp:cNvPr id="0" name=""/>
        <dsp:cNvSpPr/>
      </dsp:nvSpPr>
      <dsp:spPr>
        <a:xfrm>
          <a:off x="1624763" y="280568"/>
          <a:ext cx="5740921" cy="574092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5670E-1AA3-46D6-AF7C-79E076D1F5B7}">
      <dsp:nvSpPr>
        <dsp:cNvPr id="0" name=""/>
        <dsp:cNvSpPr/>
      </dsp:nvSpPr>
      <dsp:spPr>
        <a:xfrm>
          <a:off x="1510005" y="196387"/>
          <a:ext cx="5740921" cy="574092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91C7B-B400-4C2D-A306-CE151C4D6C51}">
      <dsp:nvSpPr>
        <dsp:cNvPr id="0" name=""/>
        <dsp:cNvSpPr/>
      </dsp:nvSpPr>
      <dsp:spPr>
        <a:xfrm>
          <a:off x="1553242" y="60206"/>
          <a:ext cx="5740921" cy="574092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FE04-67F2-42E1-8155-6148EA15E5F5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DE465-59A8-4BAE-B523-F7D378FA7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4CE289-CFA0-4BF2-97C0-BF3D843967C6}" type="slidenum">
              <a:rPr lang="en-US" sz="1200">
                <a:latin typeface="Arial" pitchFamily="34" charset="0"/>
              </a:rPr>
              <a:pPr algn="r"/>
              <a:t>33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7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079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89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32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40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34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6"/>
          <p:cNvSpPr>
            <a:spLocks noChangeArrowheads="1"/>
          </p:cNvSpPr>
          <p:nvPr userDrawn="1"/>
        </p:nvSpPr>
        <p:spPr bwMode="auto">
          <a:xfrm>
            <a:off x="11590217" y="6453191"/>
            <a:ext cx="457200" cy="28892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fld id="{BBD9B137-BE17-4533-A0C6-047342A10948}" type="slidenum">
              <a:rPr lang="en-US" sz="1200" b="1">
                <a:solidFill>
                  <a:schemeClr val="tx1"/>
                </a:solidFill>
                <a:effectLst/>
                <a:cs typeface="Arial" pitchFamily="34" charset="0"/>
              </a:rPr>
              <a:pPr algn="ctr" eaLnBrk="0" hangingPunct="0">
                <a:defRPr/>
              </a:pPr>
              <a:t>‹#›</a:t>
            </a:fld>
            <a:endParaRPr lang="en-US" sz="1200" b="1"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Object 18"/>
          <p:cNvGraphicFramePr>
            <a:graphicFrameLocks noChangeAspect="1"/>
          </p:cNvGraphicFramePr>
          <p:nvPr userDrawn="1"/>
        </p:nvGraphicFramePr>
        <p:xfrm>
          <a:off x="70340" y="58738"/>
          <a:ext cx="443524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Image" r:id="rId3" imgW="4382498" imgH="5919548" progId="">
                  <p:embed/>
                </p:oleObj>
              </mc:Choice>
              <mc:Fallback>
                <p:oleObj name="Image" r:id="rId3" imgW="4382498" imgH="5919548" progId="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0" y="58738"/>
                        <a:ext cx="443524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87E8A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28361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5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4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8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hyperlink" Target="https://www.google.com/search?q=Peta+Wilayah+Indonesia&amp;tbm=isch&amp;source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050878"/>
            <a:ext cx="7766936" cy="223823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4"/>
                </a:solidFill>
              </a:rPr>
              <a:t>KERANGKA SISTEM PEMERINTAHAN NEGARA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2"/>
            <a:ext cx="7766936" cy="22134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Oleh</a:t>
            </a:r>
            <a:r>
              <a:rPr lang="en-US" sz="2800" b="1" dirty="0" smtClean="0">
                <a:solidFill>
                  <a:schemeClr val="tx1"/>
                </a:solidFill>
              </a:rPr>
              <a:t>: Drs. </a:t>
            </a:r>
            <a:r>
              <a:rPr lang="en-US" sz="2800" b="1" dirty="0" err="1" smtClean="0">
                <a:solidFill>
                  <a:schemeClr val="tx1"/>
                </a:solidFill>
              </a:rPr>
              <a:t>Ismanudin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M.Si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marL="273050" indent="-273050" algn="l">
              <a:spcBef>
                <a:spcPts val="0"/>
              </a:spcBef>
            </a:pPr>
            <a:r>
              <a:rPr lang="en-US" dirty="0" smtClean="0"/>
              <a:t>*) 	</a:t>
            </a:r>
            <a:r>
              <a:rPr lang="en-US" b="1" dirty="0" err="1" smtClean="0">
                <a:solidFill>
                  <a:schemeClr val="tx1"/>
                </a:solidFill>
              </a:rPr>
              <a:t>Disampaikan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Kuliah</a:t>
            </a:r>
            <a:r>
              <a:rPr lang="en-US" b="1" dirty="0" smtClean="0">
                <a:solidFill>
                  <a:schemeClr val="tx1"/>
                </a:solidFill>
              </a:rPr>
              <a:t> Program </a:t>
            </a:r>
            <a:r>
              <a:rPr lang="en-US" b="1" dirty="0" err="1" smtClean="0">
                <a:solidFill>
                  <a:schemeClr val="tx1"/>
                </a:solidFill>
              </a:rPr>
              <a:t>Inovasi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Pembelajaran</a:t>
            </a:r>
            <a:r>
              <a:rPr lang="en-US" b="1" dirty="0" smtClean="0">
                <a:solidFill>
                  <a:schemeClr val="tx1"/>
                </a:solidFill>
              </a:rPr>
              <a:t> Digital (IPD) – MBKM </a:t>
            </a:r>
            <a:r>
              <a:rPr lang="en-US" b="1" dirty="0" err="1" smtClean="0">
                <a:solidFill>
                  <a:schemeClr val="tx1"/>
                </a:solidFill>
              </a:rPr>
              <a:t>Kemendikbud</a:t>
            </a:r>
            <a:r>
              <a:rPr lang="en-US" b="1" dirty="0" smtClean="0">
                <a:solidFill>
                  <a:schemeClr val="tx1"/>
                </a:solidFill>
              </a:rPr>
              <a:t> RI Program </a:t>
            </a:r>
            <a:r>
              <a:rPr lang="en-US" b="1" dirty="0" err="1" smtClean="0">
                <a:solidFill>
                  <a:schemeClr val="tx1"/>
                </a:solidFill>
              </a:rPr>
              <a:t>Studi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Ilmu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Administrasi</a:t>
            </a:r>
            <a:r>
              <a:rPr lang="en-US" b="1" dirty="0" smtClean="0">
                <a:solidFill>
                  <a:schemeClr val="tx1"/>
                </a:solidFill>
              </a:rPr>
              <a:t> Negara FISIP UGJ </a:t>
            </a:r>
            <a:r>
              <a:rPr lang="en-US" b="1" dirty="0">
                <a:solidFill>
                  <a:schemeClr val="tx1"/>
                </a:solidFill>
              </a:rPr>
              <a:t>Mata </a:t>
            </a:r>
            <a:r>
              <a:rPr lang="en-US" b="1" dirty="0" err="1">
                <a:solidFill>
                  <a:schemeClr val="tx1"/>
                </a:solidFill>
              </a:rPr>
              <a:t>Kuliah</a:t>
            </a:r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Administrasi</a:t>
            </a:r>
            <a:r>
              <a:rPr lang="en-US" b="1" dirty="0">
                <a:solidFill>
                  <a:schemeClr val="tx1"/>
                </a:solidFill>
              </a:rPr>
              <a:t> Negara </a:t>
            </a:r>
            <a:r>
              <a:rPr lang="en-US" b="1" dirty="0" smtClean="0">
                <a:solidFill>
                  <a:schemeClr val="tx1"/>
                </a:solidFill>
              </a:rPr>
              <a:t>Indonesia (SANI) </a:t>
            </a:r>
            <a:r>
              <a:rPr lang="en-US" b="1" dirty="0" err="1" smtClean="0">
                <a:solidFill>
                  <a:schemeClr val="tx1"/>
                </a:solidFill>
              </a:rPr>
              <a:t>tanggal</a:t>
            </a:r>
            <a:r>
              <a:rPr lang="en-US" b="1" dirty="0" smtClean="0">
                <a:solidFill>
                  <a:schemeClr val="tx1"/>
                </a:solidFill>
              </a:rPr>
              <a:t> 12 </a:t>
            </a:r>
            <a:r>
              <a:rPr lang="en-US" b="1" dirty="0" err="1" smtClean="0">
                <a:solidFill>
                  <a:schemeClr val="tx1"/>
                </a:solidFill>
              </a:rPr>
              <a:t>Juli</a:t>
            </a:r>
            <a:r>
              <a:rPr lang="en-US" b="1" dirty="0" smtClean="0">
                <a:solidFill>
                  <a:schemeClr val="tx1"/>
                </a:solidFill>
              </a:rPr>
              <a:t> 2021.</a:t>
            </a:r>
          </a:p>
          <a:p>
            <a:pPr marL="177800" indent="-177800" algn="just"/>
            <a:r>
              <a:rPr lang="en-US" dirty="0" smtClean="0"/>
              <a:t>**) </a:t>
            </a:r>
            <a:r>
              <a:rPr lang="en-US" b="1" dirty="0" err="1" smtClean="0">
                <a:solidFill>
                  <a:schemeClr val="tx1"/>
                </a:solidFill>
              </a:rPr>
              <a:t>Dosen</a:t>
            </a:r>
            <a:r>
              <a:rPr lang="en-US" b="1" dirty="0" smtClean="0">
                <a:solidFill>
                  <a:schemeClr val="tx1"/>
                </a:solidFill>
              </a:rPr>
              <a:t>/</a:t>
            </a:r>
            <a:r>
              <a:rPr lang="en-US" b="1" dirty="0" err="1" smtClean="0">
                <a:solidFill>
                  <a:schemeClr val="tx1"/>
                </a:solidFill>
              </a:rPr>
              <a:t>Dekan</a:t>
            </a:r>
            <a:r>
              <a:rPr lang="en-US" b="1" dirty="0" smtClean="0">
                <a:solidFill>
                  <a:schemeClr val="tx1"/>
                </a:solidFill>
              </a:rPr>
              <a:t> FISIP </a:t>
            </a:r>
            <a:r>
              <a:rPr lang="en-US" b="1" dirty="0" err="1" smtClean="0">
                <a:solidFill>
                  <a:schemeClr val="tx1"/>
                </a:solidFill>
              </a:rPr>
              <a:t>Universitas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Wiralodra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Indramayu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177800" indent="-177800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900" b="1" dirty="0" err="1" smtClean="0">
                <a:solidFill>
                  <a:schemeClr val="tx1"/>
                </a:solidFill>
              </a:rPr>
              <a:t>Fungsi</a:t>
            </a:r>
            <a:r>
              <a:rPr lang="en-US" sz="3900" b="1" dirty="0" smtClean="0">
                <a:solidFill>
                  <a:schemeClr val="tx1"/>
                </a:solidFill>
              </a:rPr>
              <a:t> Negara / </a:t>
            </a:r>
            <a:r>
              <a:rPr lang="en-US" sz="3900" b="1" dirty="0" err="1" smtClean="0">
                <a:solidFill>
                  <a:schemeClr val="tx1"/>
                </a:solidFill>
              </a:rPr>
              <a:t>Pemerintah</a:t>
            </a:r>
            <a:endParaRPr lang="en-US" sz="3900" b="1" dirty="0" smtClean="0">
              <a:solidFill>
                <a:schemeClr val="tx1"/>
              </a:solidFill>
            </a:endParaRPr>
          </a:p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Pengertian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Negara:</a:t>
            </a:r>
          </a:p>
          <a:p>
            <a:pPr marL="450850" algn="just"/>
            <a:r>
              <a:rPr lang="en-US" sz="2400" b="1" dirty="0">
                <a:solidFill>
                  <a:srgbClr val="C00000"/>
                </a:solidFill>
              </a:rPr>
              <a:t>Negara </a:t>
            </a:r>
            <a:r>
              <a:rPr lang="en-US" sz="2400" b="1" dirty="0" err="1">
                <a:solidFill>
                  <a:srgbClr val="C00000"/>
                </a:solidFill>
              </a:rPr>
              <a:t>Kesatuan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Republik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Indonesia (NKRI)  </a:t>
            </a:r>
            <a:r>
              <a:rPr lang="en-US" sz="2400" dirty="0" err="1">
                <a:solidFill>
                  <a:srgbClr val="C00000"/>
                </a:solidFill>
              </a:rPr>
              <a:t>adalah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sebuah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negara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kepulauan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yang </a:t>
            </a:r>
            <a:r>
              <a:rPr lang="en-US" sz="2400" dirty="0" err="1">
                <a:solidFill>
                  <a:srgbClr val="C00000"/>
                </a:solidFill>
              </a:rPr>
              <a:t>berciri</a:t>
            </a:r>
            <a:r>
              <a:rPr lang="en-US" sz="2400" dirty="0">
                <a:solidFill>
                  <a:srgbClr val="C00000"/>
                </a:solidFill>
              </a:rPr>
              <a:t> Nusantara </a:t>
            </a:r>
            <a:r>
              <a:rPr lang="en-US" sz="2400" dirty="0" err="1">
                <a:solidFill>
                  <a:srgbClr val="C00000"/>
                </a:solidFill>
              </a:rPr>
              <a:t>dengan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wilayah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yang </a:t>
            </a:r>
            <a:r>
              <a:rPr lang="en-US" sz="2400" dirty="0" err="1" smtClean="0">
                <a:solidFill>
                  <a:srgbClr val="C00000"/>
                </a:solidFill>
              </a:rPr>
              <a:t>batas-batas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hak-haknya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ditetapkan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dengan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undang-undang</a:t>
            </a:r>
            <a:r>
              <a:rPr lang="en-US" sz="2400" dirty="0" smtClean="0">
                <a:solidFill>
                  <a:srgbClr val="C00000"/>
                </a:solidFill>
              </a:rPr>
              <a:t>.*** </a:t>
            </a:r>
            <a:r>
              <a:rPr lang="en-US" sz="2400" dirty="0" smtClean="0"/>
              <a:t>(</a:t>
            </a:r>
            <a:r>
              <a:rPr lang="en-US" sz="2400" dirty="0" err="1" smtClean="0"/>
              <a:t>Pasal</a:t>
            </a:r>
            <a:r>
              <a:rPr lang="en-US" sz="2400" dirty="0" smtClean="0"/>
              <a:t> 25A**** UUD 1945</a:t>
            </a:r>
            <a:r>
              <a:rPr lang="en-US" sz="2400" dirty="0" smtClean="0"/>
              <a:t>)</a:t>
            </a:r>
          </a:p>
          <a:p>
            <a:pPr marL="446088" indent="-446088" algn="just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chemeClr val="tx1"/>
                </a:solidFill>
              </a:rPr>
              <a:t>Syarat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terbentuknya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sebuah</a:t>
            </a:r>
            <a:r>
              <a:rPr lang="en-US" sz="2400" b="1" dirty="0" smtClean="0">
                <a:solidFill>
                  <a:schemeClr val="tx1"/>
                </a:solidFill>
              </a:rPr>
              <a:t> Negara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yaitu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merdeka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kedaulatan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wilayah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rakyat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pemerintahan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pengakuan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dunia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Internasional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diwakili</a:t>
            </a:r>
            <a:r>
              <a:rPr lang="en-US" sz="2400" dirty="0" smtClean="0">
                <a:solidFill>
                  <a:schemeClr val="tx1"/>
                </a:solidFill>
              </a:rPr>
              <a:t> PBB.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pPr marL="450850" indent="-450850" algn="just"/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4650" y="668739"/>
            <a:ext cx="900752" cy="536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56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14149"/>
            <a:ext cx="9062113" cy="562287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r>
              <a:rPr lang="en-US" sz="8000" b="1" dirty="0" smtClean="0">
                <a:solidFill>
                  <a:schemeClr val="tx1"/>
                </a:solidFill>
              </a:rPr>
              <a:t>Peta Wilayah Indonesia</a:t>
            </a:r>
          </a:p>
          <a:p>
            <a:pPr algn="just"/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>
              <a:solidFill>
                <a:schemeClr val="tx1"/>
              </a:solidFill>
            </a:endParaRPr>
          </a:p>
          <a:p>
            <a:pPr algn="just"/>
            <a:endParaRPr lang="en-US" sz="3200" b="1" dirty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>
              <a:solidFill>
                <a:schemeClr val="tx1"/>
              </a:solidFill>
            </a:endParaRPr>
          </a:p>
          <a:p>
            <a:pPr algn="just"/>
            <a:endParaRPr lang="en-US" sz="4500" b="1" dirty="0" smtClean="0">
              <a:solidFill>
                <a:schemeClr val="tx1"/>
              </a:solidFill>
            </a:endParaRPr>
          </a:p>
          <a:p>
            <a:pPr algn="just"/>
            <a:endParaRPr lang="en-US" sz="45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6400" b="1" dirty="0" err="1" smtClean="0">
                <a:solidFill>
                  <a:schemeClr val="tx1"/>
                </a:solidFill>
              </a:rPr>
              <a:t>Sumber</a:t>
            </a:r>
            <a:r>
              <a:rPr lang="en-US" sz="6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6400" b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6400" b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6400" b="1" dirty="0" smtClean="0">
                <a:solidFill>
                  <a:schemeClr val="tx1"/>
                </a:solidFill>
                <a:hlinkClick r:id="rId2"/>
              </a:rPr>
              <a:t>www.google.com/search?q=Peta+Wilayah+Indonesia&amp;tbm=isch&amp;source</a:t>
            </a:r>
            <a:endParaRPr lang="en-US" sz="6400" b="1" dirty="0" smtClean="0">
              <a:solidFill>
                <a:schemeClr val="tx1"/>
              </a:solidFill>
            </a:endParaRPr>
          </a:p>
          <a:p>
            <a:pPr algn="just"/>
            <a:endParaRPr lang="en-US" sz="3200" b="1" dirty="0" smtClean="0">
              <a:solidFill>
                <a:schemeClr val="tx1"/>
              </a:solidFill>
            </a:endParaRPr>
          </a:p>
          <a:p>
            <a:endParaRPr lang="en-US" sz="3200" b="1" dirty="0" smtClean="0">
              <a:solidFill>
                <a:schemeClr val="tx1"/>
              </a:solidFill>
            </a:endParaRPr>
          </a:p>
          <a:p>
            <a:pPr marL="450850" indent="-450850" algn="just"/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2" name="AutoShape 2" descr="Peta Baru Laut Indonesia | kumparan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Peta Indonesia: Pengertian, Manfaat, Geografis dan Kawasannya"/>
          <p:cNvSpPr>
            <a:spLocks noChangeAspect="1" noChangeArrowheads="1"/>
          </p:cNvSpPr>
          <p:nvPr/>
        </p:nvSpPr>
        <p:spPr bwMode="auto">
          <a:xfrm>
            <a:off x="307975" y="125684"/>
            <a:ext cx="304800" cy="1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5" y="1119111"/>
            <a:ext cx="8284191" cy="398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70C0"/>
                </a:solidFill>
              </a:rPr>
              <a:t>Pengertian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Fungsi</a:t>
            </a:r>
            <a:r>
              <a:rPr lang="en-US" sz="3200" b="1" dirty="0" smtClean="0">
                <a:solidFill>
                  <a:srgbClr val="0070C0"/>
                </a:solidFill>
              </a:rPr>
              <a:t> Negara / </a:t>
            </a:r>
            <a:r>
              <a:rPr lang="en-US" sz="3200" b="1" dirty="0" err="1" smtClean="0">
                <a:solidFill>
                  <a:srgbClr val="0070C0"/>
                </a:solidFill>
              </a:rPr>
              <a:t>Pemerintah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Kamus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</a:rPr>
              <a:t>kata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smtClean="0">
                <a:solidFill>
                  <a:schemeClr val="tx1"/>
                </a:solidFill>
              </a:rPr>
              <a:t>function</a:t>
            </a:r>
            <a:r>
              <a:rPr lang="en-US" sz="2400" b="1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didefinisikan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“</a:t>
            </a:r>
            <a:r>
              <a:rPr lang="en-US" sz="2400" b="1" i="1" dirty="0" smtClean="0">
                <a:solidFill>
                  <a:srgbClr val="C00000"/>
                </a:solidFill>
              </a:rPr>
              <a:t>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kaind</a:t>
            </a:r>
            <a:r>
              <a:rPr lang="en-US" sz="2400" b="1" i="1" dirty="0" smtClean="0">
                <a:solidFill>
                  <a:srgbClr val="C00000"/>
                </a:solidFill>
              </a:rPr>
              <a:t> of action of activity proper to any person or thing; the purpose for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wich</a:t>
            </a:r>
            <a:r>
              <a:rPr lang="en-US" sz="2400" b="1" i="1" dirty="0" smtClean="0">
                <a:solidFill>
                  <a:srgbClr val="C00000"/>
                </a:solidFill>
              </a:rPr>
              <a:t> something is designed or exist; role</a:t>
            </a:r>
            <a:r>
              <a:rPr lang="en-US" sz="2400" b="1" dirty="0" smtClean="0">
                <a:solidFill>
                  <a:srgbClr val="C00000"/>
                </a:solidFill>
              </a:rPr>
              <a:t>.”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</a:rPr>
              <a:t>jenis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aktivitas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tindakan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patut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sebaiknya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siapapun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hal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di mana </a:t>
            </a:r>
            <a:r>
              <a:rPr lang="en-US" sz="2400" b="1" dirty="0" err="1" smtClean="0">
                <a:solidFill>
                  <a:schemeClr val="tx1"/>
                </a:solidFill>
              </a:rPr>
              <a:t>sesuatu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dirancang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ada</a:t>
            </a:r>
            <a:r>
              <a:rPr lang="en-US" sz="2400" b="1" dirty="0" smtClean="0">
                <a:solidFill>
                  <a:schemeClr val="tx1"/>
                </a:solidFill>
              </a:rPr>
              <a:t>; </a:t>
            </a:r>
            <a:r>
              <a:rPr lang="en-US" sz="2400" b="1" dirty="0" err="1" smtClean="0">
                <a:solidFill>
                  <a:schemeClr val="tx1"/>
                </a:solidFill>
              </a:rPr>
              <a:t>peranan</a:t>
            </a:r>
            <a:r>
              <a:rPr lang="en-US" sz="2400" b="1" dirty="0" smtClean="0">
                <a:solidFill>
                  <a:schemeClr val="tx1"/>
                </a:solidFill>
              </a:rPr>
              <a:t>).</a:t>
            </a: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0070C0"/>
                </a:solidFill>
              </a:rPr>
              <a:t>Tujuan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menegaskan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adanya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cita-cita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impian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sasaran-sasaran</a:t>
            </a:r>
            <a:r>
              <a:rPr lang="en-US" sz="2400" b="1" dirty="0" smtClean="0">
                <a:solidFill>
                  <a:srgbClr val="0070C0"/>
                </a:solidFill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</a:rPr>
              <a:t>hendak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dicapai</a:t>
            </a:r>
            <a:r>
              <a:rPr lang="en-US" sz="2400" b="1" dirty="0" smtClean="0">
                <a:solidFill>
                  <a:srgbClr val="0070C0"/>
                </a:solidFill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</a:rPr>
              <a:t>sudah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ditetapkan</a:t>
            </a:r>
            <a:r>
              <a:rPr lang="en-US" sz="2400" b="1" dirty="0" smtClean="0">
                <a:solidFill>
                  <a:srgbClr val="0070C0"/>
                </a:solidFill>
              </a:rPr>
              <a:t>/ </a:t>
            </a:r>
            <a:r>
              <a:rPr lang="en-US" sz="2400" b="1" dirty="0" err="1" smtClean="0">
                <a:solidFill>
                  <a:srgbClr val="0070C0"/>
                </a:solidFill>
              </a:rPr>
              <a:t>ditentukan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terlebih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dahulu</a:t>
            </a:r>
            <a:r>
              <a:rPr lang="en-US" sz="2400" b="1" dirty="0" smtClean="0">
                <a:solidFill>
                  <a:srgbClr val="0070C0"/>
                </a:solidFill>
              </a:rPr>
              <a:t>. </a:t>
            </a:r>
            <a:r>
              <a:rPr lang="en-US" sz="2400" b="1" dirty="0" err="1" smtClean="0">
                <a:solidFill>
                  <a:srgbClr val="C00000"/>
                </a:solidFill>
              </a:rPr>
              <a:t>Tujuan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keberadaan</a:t>
            </a:r>
            <a:r>
              <a:rPr lang="en-US" sz="2400" b="1" dirty="0" smtClean="0">
                <a:solidFill>
                  <a:srgbClr val="C00000"/>
                </a:solidFill>
              </a:rPr>
              <a:t> Negara </a:t>
            </a:r>
            <a:r>
              <a:rPr lang="en-US" sz="2400" b="1" dirty="0" err="1" smtClean="0">
                <a:solidFill>
                  <a:srgbClr val="C00000"/>
                </a:solidFill>
              </a:rPr>
              <a:t>menunjukkan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kawasan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cita-cita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yaitu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kondisi</a:t>
            </a:r>
            <a:r>
              <a:rPr lang="en-US" sz="2400" b="1" dirty="0" smtClean="0">
                <a:solidFill>
                  <a:srgbClr val="C00000"/>
                </a:solidFill>
              </a:rPr>
              <a:t> ideal yang </a:t>
            </a:r>
            <a:r>
              <a:rPr lang="en-US" sz="2400" b="1" dirty="0" err="1" smtClean="0">
                <a:solidFill>
                  <a:srgbClr val="C00000"/>
                </a:solidFill>
              </a:rPr>
              <a:t>ingin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direalisasikan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oleh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pendiri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bangsa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tersebut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i="1" dirty="0" smtClean="0">
                <a:solidFill>
                  <a:srgbClr val="C00000"/>
                </a:solidFill>
              </a:rPr>
              <a:t>founding fathers</a:t>
            </a:r>
            <a:r>
              <a:rPr lang="en-US" sz="2400" b="1" dirty="0" smtClean="0">
                <a:solidFill>
                  <a:srgbClr val="C00000"/>
                </a:solidFill>
              </a:rPr>
              <a:t>).</a:t>
            </a: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00B050"/>
                </a:solidFill>
              </a:rPr>
              <a:t>Fungsi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merupakan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pelaksanaan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dari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tujuan</a:t>
            </a:r>
            <a:r>
              <a:rPr lang="en-US" sz="2400" b="1" dirty="0" smtClean="0">
                <a:solidFill>
                  <a:srgbClr val="00B050"/>
                </a:solidFill>
              </a:rPr>
              <a:t> yang </a:t>
            </a:r>
            <a:r>
              <a:rPr lang="en-US" sz="2400" b="1" dirty="0" err="1" smtClean="0">
                <a:solidFill>
                  <a:srgbClr val="00B050"/>
                </a:solidFill>
              </a:rPr>
              <a:t>hendak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dicapai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9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Definisi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i="1" dirty="0" err="1" smtClean="0">
                <a:solidFill>
                  <a:schemeClr val="tx1"/>
                </a:solidFill>
              </a:rPr>
              <a:t>kedua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menunjukkan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dasar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pengadaan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adanya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</a:rPr>
              <a:t>existence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eksistensi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lembaga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instansi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egara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mencapai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tujuan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ditetapkan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Pengertian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ketiga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sama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dengan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peranan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smtClean="0">
                <a:solidFill>
                  <a:schemeClr val="tx1"/>
                </a:solidFill>
              </a:rPr>
              <a:t>role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C00000"/>
                </a:solidFill>
              </a:rPr>
              <a:t>Dalam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kaitannya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dengan</a:t>
            </a:r>
            <a:r>
              <a:rPr lang="en-US" sz="2400" b="1" dirty="0" smtClean="0">
                <a:solidFill>
                  <a:srgbClr val="C00000"/>
                </a:solidFill>
              </a:rPr>
              <a:t> Negara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tujuan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menunjukkan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apa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secara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idiil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hendak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dicapai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oleh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Bangsa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Negara </a:t>
            </a:r>
            <a:r>
              <a:rPr lang="en-US" sz="2400" b="1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adalah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pelaksanaan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cita-cita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itu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dalam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kenyataannya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OKI, </a:t>
            </a:r>
            <a:r>
              <a:rPr lang="en-US" sz="2400" b="1" dirty="0" err="1">
                <a:solidFill>
                  <a:srgbClr val="C00000"/>
                </a:solidFill>
              </a:rPr>
              <a:t>P</a:t>
            </a:r>
            <a:r>
              <a:rPr lang="en-US" sz="2400" b="1" dirty="0" err="1" smtClean="0">
                <a:solidFill>
                  <a:srgbClr val="C00000"/>
                </a:solidFill>
              </a:rPr>
              <a:t>emerintah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sebagai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salah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satu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perangkat</a:t>
            </a:r>
            <a:r>
              <a:rPr lang="en-US" sz="2400" b="1" dirty="0" smtClean="0">
                <a:solidFill>
                  <a:srgbClr val="C00000"/>
                </a:solidFill>
              </a:rPr>
              <a:t>/organ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</a:rPr>
              <a:t>egara </a:t>
            </a:r>
            <a:r>
              <a:rPr lang="en-US" sz="2400" b="1" dirty="0" err="1" smtClean="0">
                <a:solidFill>
                  <a:srgbClr val="C00000"/>
                </a:solidFill>
              </a:rPr>
              <a:t>mempunyai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merealisasikan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tujuan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berbangsa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bernegara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Teori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Montesque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err="1" smtClean="0">
                <a:solidFill>
                  <a:schemeClr val="tx1"/>
                </a:solidFill>
              </a:rPr>
              <a:t>Trias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Politica</a:t>
            </a:r>
            <a:r>
              <a:rPr lang="en-US" sz="2400" b="1" dirty="0" smtClean="0">
                <a:solidFill>
                  <a:schemeClr val="tx1"/>
                </a:solidFill>
              </a:rPr>
              <a:t>), </a:t>
            </a:r>
            <a:r>
              <a:rPr lang="en-US" sz="2400" b="1" dirty="0" err="1" smtClean="0">
                <a:solidFill>
                  <a:srgbClr val="C00000"/>
                </a:solidFill>
              </a:rPr>
              <a:t>kekuasaan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</a:rPr>
              <a:t>egara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terdiri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legislatif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parlemen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eksekutif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yudikatif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peradilan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ditambah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satu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lagi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yaitu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auditif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pengawasan</a:t>
            </a:r>
            <a:r>
              <a:rPr lang="en-US" sz="2400" dirty="0" smtClean="0">
                <a:solidFill>
                  <a:schemeClr val="tx1"/>
                </a:solidFill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</a:rPr>
              <a:t>pemeriksaan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FF0000"/>
                </a:solidFill>
              </a:rPr>
              <a:t>Untuk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menyelenggarakan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kekuasaan</a:t>
            </a:r>
            <a:r>
              <a:rPr lang="en-US" sz="2400" dirty="0" smtClean="0">
                <a:solidFill>
                  <a:srgbClr val="FF0000"/>
                </a:solidFill>
              </a:rPr>
              <a:t> Negara </a:t>
            </a:r>
            <a:r>
              <a:rPr lang="en-US" sz="2400" dirty="0" err="1" smtClean="0">
                <a:solidFill>
                  <a:srgbClr val="FF0000"/>
                </a:solidFill>
              </a:rPr>
              <a:t>dibentuk</a:t>
            </a:r>
            <a:r>
              <a:rPr lang="en-US" sz="2400" dirty="0" smtClean="0">
                <a:solidFill>
                  <a:srgbClr val="FF0000"/>
                </a:solidFill>
              </a:rPr>
              <a:t> organ-organ Negara. </a:t>
            </a:r>
            <a:r>
              <a:rPr lang="en-US" sz="2400" b="1" dirty="0" smtClean="0">
                <a:solidFill>
                  <a:srgbClr val="FF0000"/>
                </a:solidFill>
              </a:rPr>
              <a:t>Salah </a:t>
            </a:r>
            <a:r>
              <a:rPr lang="en-US" sz="2400" b="1" dirty="0" err="1" smtClean="0">
                <a:solidFill>
                  <a:srgbClr val="FF0000"/>
                </a:solidFill>
              </a:rPr>
              <a:t>satu</a:t>
            </a:r>
            <a:r>
              <a:rPr lang="en-US" sz="2400" b="1" dirty="0" smtClean="0">
                <a:solidFill>
                  <a:srgbClr val="FF0000"/>
                </a:solidFill>
              </a:rPr>
              <a:t> organ Negara </a:t>
            </a:r>
            <a:r>
              <a:rPr lang="en-US" sz="2400" b="1" dirty="0" err="1" smtClean="0">
                <a:solidFill>
                  <a:srgbClr val="FF0000"/>
                </a:solidFill>
              </a:rPr>
              <a:t>adalah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lembaga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eksekutif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Pemerintah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arti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sempit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8017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8" y="655093"/>
            <a:ext cx="8571626" cy="5581934"/>
          </a:xfrm>
        </p:spPr>
        <p:txBody>
          <a:bodyPr>
            <a:normAutofit/>
          </a:bodyPr>
          <a:lstStyle/>
          <a:p>
            <a:pPr marL="900113" indent="-449263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b="1" dirty="0" err="1" smtClean="0">
                <a:solidFill>
                  <a:schemeClr val="tx1"/>
                </a:solidFill>
              </a:rPr>
              <a:t>Fungsi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Utama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i="1" dirty="0" smtClean="0">
                <a:solidFill>
                  <a:schemeClr val="tx1"/>
                </a:solidFill>
              </a:rPr>
              <a:t>main </a:t>
            </a:r>
            <a:r>
              <a:rPr lang="en-US" sz="3200" b="1" i="1" dirty="0" err="1" smtClean="0">
                <a:solidFill>
                  <a:schemeClr val="tx1"/>
                </a:solidFill>
              </a:rPr>
              <a:t>fungtion</a:t>
            </a:r>
            <a:r>
              <a:rPr lang="en-US" sz="3200" b="1" dirty="0" smtClean="0">
                <a:solidFill>
                  <a:schemeClr val="tx1"/>
                </a:solidFill>
              </a:rPr>
              <a:t>) </a:t>
            </a:r>
            <a:r>
              <a:rPr lang="en-US" sz="3200" b="1" dirty="0" err="1">
                <a:solidFill>
                  <a:schemeClr val="tx1"/>
                </a:solidFill>
              </a:rPr>
              <a:t>E</a:t>
            </a:r>
            <a:r>
              <a:rPr lang="en-US" sz="3200" b="1" dirty="0" err="1" smtClean="0">
                <a:solidFill>
                  <a:schemeClr val="tx1"/>
                </a:solidFill>
              </a:rPr>
              <a:t>ksekutif</a:t>
            </a:r>
            <a:r>
              <a:rPr lang="en-US" sz="3200" b="1" dirty="0" smtClean="0">
                <a:solidFill>
                  <a:schemeClr val="tx1"/>
                </a:solidFill>
              </a:rPr>
              <a:t> (</a:t>
            </a:r>
            <a:r>
              <a:rPr lang="en-US" sz="3200" b="1" dirty="0" err="1">
                <a:solidFill>
                  <a:schemeClr val="tx1"/>
                </a:solidFill>
              </a:rPr>
              <a:t>P</a:t>
            </a:r>
            <a:r>
              <a:rPr lang="en-US" sz="3200" b="1" dirty="0" err="1" smtClean="0">
                <a:solidFill>
                  <a:schemeClr val="tx1"/>
                </a:solidFill>
              </a:rPr>
              <a:t>emerintah</a:t>
            </a:r>
            <a:r>
              <a:rPr lang="en-US" sz="3200" b="1" dirty="0" smtClean="0">
                <a:solidFill>
                  <a:schemeClr val="tx1"/>
                </a:solidFill>
              </a:rPr>
              <a:t>)</a:t>
            </a:r>
          </a:p>
          <a:p>
            <a:pPr marL="450850"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Rewansyah</a:t>
            </a:r>
            <a:r>
              <a:rPr lang="en-US" sz="2000" dirty="0" smtClean="0">
                <a:solidFill>
                  <a:schemeClr val="tx1"/>
                </a:solidFill>
              </a:rPr>
              <a:t>, 2011):</a:t>
            </a:r>
          </a:p>
          <a:p>
            <a:pPr marL="1255713" indent="-355600" algn="just" defTabSz="4508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C00000"/>
                </a:solidFill>
              </a:rPr>
              <a:t>Fungsi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p</a:t>
            </a:r>
            <a:r>
              <a:rPr lang="en-US" sz="2400" dirty="0" err="1" smtClean="0">
                <a:solidFill>
                  <a:srgbClr val="C00000"/>
                </a:solidFill>
              </a:rPr>
              <a:t>engaturan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regulasi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1255713" indent="-355600" algn="just" defTabSz="4508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</a:rPr>
              <a:t>elayanan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i="1" dirty="0" smtClean="0">
                <a:solidFill>
                  <a:schemeClr val="tx1"/>
                </a:solidFill>
              </a:rPr>
              <a:t>public service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</a:p>
          <a:p>
            <a:pPr marL="1255713" indent="-355600" algn="just" defTabSz="4508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FF0000"/>
                </a:solidFill>
              </a:rPr>
              <a:t>Fungsi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</a:rPr>
              <a:t>emberdayaan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masyarakat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empowering people</a:t>
            </a:r>
            <a:r>
              <a:rPr lang="en-US" sz="2400" dirty="0" smtClean="0">
                <a:solidFill>
                  <a:srgbClr val="FF0000"/>
                </a:solidFill>
              </a:rPr>
              <a:t>).</a:t>
            </a:r>
          </a:p>
          <a:p>
            <a:pPr marL="1255713" indent="-355600" algn="just" defTabSz="4508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chemeClr val="tx1"/>
                </a:solidFill>
              </a:rPr>
              <a:t>Fungsi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</a:rPr>
              <a:t> asset/</a:t>
            </a:r>
            <a:r>
              <a:rPr lang="en-US" sz="2400" dirty="0" err="1" smtClean="0">
                <a:solidFill>
                  <a:schemeClr val="tx1"/>
                </a:solidFill>
              </a:rPr>
              <a:t>kekayaan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255713" indent="-355600" algn="just" defTabSz="45085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002060"/>
                </a:solidFill>
              </a:rPr>
              <a:t>Fungsi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keamanan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pengamanan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perlindungan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33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450850" algn="just">
              <a:lnSpc>
                <a:spcPct val="11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Ad.1.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</a:t>
            </a:r>
            <a:r>
              <a:rPr lang="en-US" sz="2400" b="1" dirty="0" err="1" smtClean="0">
                <a:solidFill>
                  <a:schemeClr val="tx1"/>
                </a:solidFill>
              </a:rPr>
              <a:t>engaturan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regulasi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Fungsi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pengaturan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regulasi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</a:rPr>
              <a:t>penetapan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kebijakan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publik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negara</a:t>
            </a:r>
            <a:r>
              <a:rPr lang="en-US" sz="2400" dirty="0" smtClean="0">
                <a:solidFill>
                  <a:srgbClr val="C00000"/>
                </a:solidFill>
              </a:rPr>
              <a:t>) </a:t>
            </a:r>
            <a:r>
              <a:rPr lang="en-US" sz="2400" dirty="0" err="1" smtClean="0">
                <a:solidFill>
                  <a:srgbClr val="C00000"/>
                </a:solidFill>
              </a:rPr>
              <a:t>adalah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fungsi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dapat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didelegasikan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dipindahkan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ataupun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diprivatisasikan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Sesuai</a:t>
            </a:r>
            <a:r>
              <a:rPr lang="en-US" sz="2400" dirty="0" smtClean="0">
                <a:solidFill>
                  <a:srgbClr val="C00000"/>
                </a:solidFill>
              </a:rPr>
              <a:t> UUD 1945 </a:t>
            </a:r>
            <a:r>
              <a:rPr lang="en-US" sz="2400" dirty="0" err="1" smtClean="0">
                <a:solidFill>
                  <a:srgbClr val="C00000"/>
                </a:solidFill>
              </a:rPr>
              <a:t>Pasal</a:t>
            </a:r>
            <a:r>
              <a:rPr lang="en-US" sz="2400" dirty="0" smtClean="0">
                <a:solidFill>
                  <a:srgbClr val="C00000"/>
                </a:solidFill>
              </a:rPr>
              <a:t> 1 </a:t>
            </a:r>
            <a:r>
              <a:rPr lang="en-US" sz="2400" dirty="0" err="1" smtClean="0">
                <a:solidFill>
                  <a:srgbClr val="C00000"/>
                </a:solidFill>
              </a:rPr>
              <a:t>ayat</a:t>
            </a:r>
            <a:r>
              <a:rPr lang="en-US" sz="2400" dirty="0" smtClean="0">
                <a:solidFill>
                  <a:srgbClr val="C00000"/>
                </a:solidFill>
              </a:rPr>
              <a:t> (3) </a:t>
            </a:r>
            <a:r>
              <a:rPr lang="en-US" sz="2400" dirty="0" err="1" smtClean="0">
                <a:solidFill>
                  <a:srgbClr val="C00000"/>
                </a:solidFill>
              </a:rPr>
              <a:t>ditetapkan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bahwa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marL="714375"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 “</a:t>
            </a:r>
            <a:r>
              <a:rPr lang="en-US" sz="2400" b="1" dirty="0" smtClean="0">
                <a:solidFill>
                  <a:srgbClr val="C00000"/>
                </a:solidFill>
              </a:rPr>
              <a:t>Negara Indonesia </a:t>
            </a:r>
            <a:r>
              <a:rPr lang="en-US" sz="2400" b="1" dirty="0" err="1" smtClean="0">
                <a:solidFill>
                  <a:srgbClr val="C00000"/>
                </a:solidFill>
              </a:rPr>
              <a:t>adalah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negara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hukum</a:t>
            </a:r>
            <a:r>
              <a:rPr lang="en-US" sz="2400" dirty="0" smtClean="0">
                <a:solidFill>
                  <a:srgbClr val="C00000"/>
                </a:solidFill>
              </a:rPr>
              <a:t>” </a:t>
            </a:r>
            <a:r>
              <a:rPr lang="en-US" sz="2400" dirty="0" err="1" smtClean="0">
                <a:solidFill>
                  <a:srgbClr val="C00000"/>
                </a:solidFill>
              </a:rPr>
              <a:t>maka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marL="1260475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002060"/>
                </a:solidFill>
              </a:rPr>
              <a:t>segala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aspek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kehidupan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bidang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kemasyarakatan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kebangsaan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kenegaraan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termasuk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pemerintahan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harus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senantiasa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berdasarkan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hukum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err="1" smtClean="0">
                <a:solidFill>
                  <a:srgbClr val="002060"/>
                </a:solidFill>
              </a:rPr>
              <a:t>diatur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dalam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peraturan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perundang-undangan</a:t>
            </a:r>
            <a:r>
              <a:rPr lang="en-US" sz="2400" dirty="0" smtClean="0">
                <a:solidFill>
                  <a:srgbClr val="002060"/>
                </a:solidFill>
              </a:rPr>
              <a:t>). </a:t>
            </a:r>
          </a:p>
          <a:p>
            <a:pPr marL="1260475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C00000"/>
                </a:solidFill>
              </a:rPr>
              <a:t>s</a:t>
            </a:r>
            <a:r>
              <a:rPr lang="en-US" sz="2400" dirty="0" err="1" smtClean="0">
                <a:solidFill>
                  <a:srgbClr val="C00000"/>
                </a:solidFill>
              </a:rPr>
              <a:t>egala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sikap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perilaku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perbuatan</a:t>
            </a:r>
            <a:r>
              <a:rPr lang="en-US" sz="2400" dirty="0" smtClean="0">
                <a:solidFill>
                  <a:srgbClr val="C00000"/>
                </a:solidFill>
              </a:rPr>
              <a:t>/</a:t>
            </a:r>
            <a:r>
              <a:rPr lang="en-US" sz="2400" dirty="0" err="1" smtClean="0">
                <a:solidFill>
                  <a:srgbClr val="C00000"/>
                </a:solidFill>
              </a:rPr>
              <a:t>tindakan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Penyelenggara</a:t>
            </a:r>
            <a:r>
              <a:rPr lang="en-US" sz="2400" dirty="0" smtClean="0">
                <a:solidFill>
                  <a:srgbClr val="C00000"/>
                </a:solidFill>
              </a:rPr>
              <a:t> Negara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Aparatur</a:t>
            </a:r>
            <a:r>
              <a:rPr lang="en-US" sz="2400" dirty="0" smtClean="0">
                <a:solidFill>
                  <a:srgbClr val="C00000"/>
                </a:solidFill>
              </a:rPr>
              <a:t> Negara </a:t>
            </a:r>
            <a:r>
              <a:rPr lang="en-US" sz="2400" dirty="0" err="1" smtClean="0">
                <a:solidFill>
                  <a:srgbClr val="C00000"/>
                </a:solidFill>
              </a:rPr>
              <a:t>harus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mempunyai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pijakan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landasan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hukum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20000"/>
          </a:bodyPr>
          <a:lstStyle/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rangka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mewujudkan</a:t>
            </a:r>
            <a:r>
              <a:rPr lang="en-US" sz="2400" dirty="0" smtClean="0">
                <a:solidFill>
                  <a:schemeClr val="tx1"/>
                </a:solidFill>
              </a:rPr>
              <a:t> Negara </a:t>
            </a:r>
            <a:r>
              <a:rPr lang="en-US" sz="2400" dirty="0" err="1" smtClean="0">
                <a:solidFill>
                  <a:schemeClr val="tx1"/>
                </a:solidFill>
              </a:rPr>
              <a:t>Hukum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diperlukan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tatanan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tertib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a.l</a:t>
            </a:r>
            <a:r>
              <a:rPr lang="en-US" sz="2400" dirty="0" smtClean="0">
                <a:solidFill>
                  <a:schemeClr val="tx1"/>
                </a:solidFill>
              </a:rPr>
              <a:t>. di </a:t>
            </a:r>
            <a:r>
              <a:rPr lang="en-US" sz="2400" dirty="0" err="1" smtClean="0">
                <a:solidFill>
                  <a:schemeClr val="tx1"/>
                </a:solidFill>
              </a:rPr>
              <a:t>bidang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pembentukan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peraturan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perundang-undangan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0070C0"/>
                </a:solidFill>
              </a:rPr>
              <a:t>Dalam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peran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fungsi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pengaturan</a:t>
            </a:r>
            <a:r>
              <a:rPr lang="en-US" sz="2400" dirty="0" smtClean="0">
                <a:solidFill>
                  <a:srgbClr val="0070C0"/>
                </a:solidFill>
              </a:rPr>
              <a:t> (</a:t>
            </a:r>
            <a:r>
              <a:rPr lang="en-US" sz="2400" i="1" dirty="0" smtClean="0">
                <a:solidFill>
                  <a:srgbClr val="0070C0"/>
                </a:solidFill>
              </a:rPr>
              <a:t>regulation</a:t>
            </a:r>
            <a:r>
              <a:rPr lang="en-US" sz="2400" dirty="0" smtClean="0">
                <a:solidFill>
                  <a:srgbClr val="0070C0"/>
                </a:solidFill>
              </a:rPr>
              <a:t>), </a:t>
            </a:r>
            <a:r>
              <a:rPr lang="en-US" sz="2400" dirty="0" err="1" smtClean="0">
                <a:solidFill>
                  <a:srgbClr val="0070C0"/>
                </a:solidFill>
              </a:rPr>
              <a:t>Pemerintah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lebih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menempatkan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diri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sebagai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pengatur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pembuat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aturan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serta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pengawas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pengendali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en-US" sz="2400" dirty="0" err="1" smtClean="0">
                <a:solidFill>
                  <a:srgbClr val="0070C0"/>
                </a:solidFill>
              </a:rPr>
              <a:t>Sedangkan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pelaksana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aturan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dapat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didelegasikan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atau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diserahkan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kepada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dunia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usaha</a:t>
            </a:r>
            <a:r>
              <a:rPr lang="en-US" sz="2400" dirty="0" smtClean="0">
                <a:solidFill>
                  <a:srgbClr val="0070C0"/>
                </a:solidFill>
              </a:rPr>
              <a:t>/</a:t>
            </a:r>
            <a:r>
              <a:rPr lang="en-US" sz="2400" dirty="0" err="1" smtClean="0">
                <a:solidFill>
                  <a:srgbClr val="0070C0"/>
                </a:solidFill>
              </a:rPr>
              <a:t>bisnis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dan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masyarakat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Peran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depan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membentuk</a:t>
            </a:r>
            <a:r>
              <a:rPr lang="en-US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 err="1" smtClean="0">
                <a:solidFill>
                  <a:schemeClr val="tx1"/>
                </a:solidFill>
              </a:rPr>
              <a:t>mengambil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kebijakan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publik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efisien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efektif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produktif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diimplemetasikan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FF0000"/>
                </a:solidFill>
              </a:rPr>
              <a:t>Kebijakan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publik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merupakan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suatu</a:t>
            </a:r>
            <a:r>
              <a:rPr lang="en-US" sz="2400" dirty="0" smtClean="0">
                <a:solidFill>
                  <a:srgbClr val="FF0000"/>
                </a:solidFill>
              </a:rPr>
              <a:t> proses yang </a:t>
            </a:r>
            <a:r>
              <a:rPr lang="en-US" sz="2400" dirty="0" err="1" smtClean="0">
                <a:solidFill>
                  <a:srgbClr val="FF0000"/>
                </a:solidFill>
              </a:rPr>
              <a:t>pada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pokoknya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terdiri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tiga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kegiatan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yaitu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kegiatan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formulasi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implementasi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evaluasi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kinerja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kebijakan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714375" algn="just"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10000"/>
          </a:bodyPr>
          <a:lstStyle/>
          <a:p>
            <a:pPr marL="450850" algn="just">
              <a:lnSpc>
                <a:spcPct val="11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Ad.2.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Pelayanan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Draha</a:t>
            </a:r>
            <a:r>
              <a:rPr lang="en-US" sz="2400" dirty="0" smtClean="0">
                <a:solidFill>
                  <a:srgbClr val="C00000"/>
                </a:solidFill>
              </a:rPr>
              <a:t> (2003) </a:t>
            </a:r>
            <a:r>
              <a:rPr lang="en-US" sz="2400" dirty="0" err="1" smtClean="0">
                <a:solidFill>
                  <a:srgbClr val="C00000"/>
                </a:solidFill>
              </a:rPr>
              <a:t>mengemukakan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bahwa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Pemerintah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memiliki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dua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dasar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yaitu</a:t>
            </a:r>
            <a:r>
              <a:rPr lang="en-US" sz="2400" dirty="0" smtClean="0">
                <a:solidFill>
                  <a:srgbClr val="C00000"/>
                </a:solidFill>
              </a:rPr>
              <a:t>: “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primer </a:t>
            </a:r>
            <a:r>
              <a:rPr lang="en-US" sz="2400" b="1" dirty="0" err="1" smtClean="0">
                <a:solidFill>
                  <a:srgbClr val="C00000"/>
                </a:solidFill>
              </a:rPr>
              <a:t>atau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pelayanan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sekunder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atau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pemberdayaan</a:t>
            </a:r>
            <a:r>
              <a:rPr lang="en-US" sz="2400" dirty="0" smtClean="0">
                <a:solidFill>
                  <a:srgbClr val="C00000"/>
                </a:solidFill>
              </a:rPr>
              <a:t>.”</a:t>
            </a:r>
          </a:p>
          <a:p>
            <a:pPr marL="1160463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002060"/>
                </a:solidFill>
              </a:rPr>
              <a:t>Fungsi</a:t>
            </a:r>
            <a:r>
              <a:rPr lang="en-US" sz="2400" b="1" dirty="0" smtClean="0">
                <a:solidFill>
                  <a:srgbClr val="002060"/>
                </a:solidFill>
              </a:rPr>
              <a:t> primer (</a:t>
            </a:r>
            <a:r>
              <a:rPr lang="en-US" sz="2400" b="1" dirty="0" err="1" smtClean="0">
                <a:solidFill>
                  <a:srgbClr val="002060"/>
                </a:solidFill>
              </a:rPr>
              <a:t>pelayanan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r>
              <a:rPr lang="en-US" sz="2400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yaitu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fungsi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pemerintah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sebagai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penyedia</a:t>
            </a:r>
            <a:r>
              <a:rPr lang="en-US" sz="2400" dirty="0" smtClean="0">
                <a:solidFill>
                  <a:srgbClr val="002060"/>
                </a:solidFill>
              </a:rPr>
              <a:t> (provider) </a:t>
            </a:r>
            <a:r>
              <a:rPr lang="en-US" sz="2400" dirty="0" err="1" smtClean="0">
                <a:solidFill>
                  <a:srgbClr val="002060"/>
                </a:solidFill>
              </a:rPr>
              <a:t>jasa-jasa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pelayanan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publik</a:t>
            </a:r>
            <a:r>
              <a:rPr lang="en-US" sz="2400" dirty="0" smtClean="0">
                <a:solidFill>
                  <a:srgbClr val="002060"/>
                </a:solidFill>
              </a:rPr>
              <a:t> yang </a:t>
            </a:r>
            <a:r>
              <a:rPr lang="en-US" sz="2400" dirty="0" err="1" smtClean="0">
                <a:solidFill>
                  <a:srgbClr val="002060"/>
                </a:solidFill>
              </a:rPr>
              <a:t>tidak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dapat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diprivatisasikan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termasuk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jasa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Hankam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layanan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sivil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dan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layanan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birokrasi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pPr marL="1160463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rgbClr val="C00000"/>
                </a:solidFill>
              </a:rPr>
              <a:t>Fungsi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sekunder</a:t>
            </a:r>
            <a:r>
              <a:rPr lang="en-US" sz="2400" b="1" dirty="0" smtClean="0">
                <a:solidFill>
                  <a:srgbClr val="C00000"/>
                </a:solidFill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</a:rPr>
              <a:t>pemberdayaan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yaitu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sebagai</a:t>
            </a:r>
            <a:r>
              <a:rPr lang="en-US" sz="2400" dirty="0" smtClean="0">
                <a:solidFill>
                  <a:srgbClr val="C00000"/>
                </a:solidFill>
              </a:rPr>
              <a:t> provider </a:t>
            </a:r>
            <a:r>
              <a:rPr lang="en-US" sz="2400" dirty="0" err="1" smtClean="0">
                <a:solidFill>
                  <a:srgbClr val="C00000"/>
                </a:solidFill>
              </a:rPr>
              <a:t>kebutuhan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tuntutan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warga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masyarakat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barang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jasa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mereka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dapat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penuhi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sendiri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karena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masih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lemah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tidak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berdaya</a:t>
            </a:r>
            <a:r>
              <a:rPr lang="en-US" sz="2400" dirty="0" smtClean="0">
                <a:solidFill>
                  <a:srgbClr val="C00000"/>
                </a:solidFill>
              </a:rPr>
              <a:t> (</a:t>
            </a:r>
            <a:r>
              <a:rPr lang="en-US" sz="2400" i="1" dirty="0" smtClean="0">
                <a:solidFill>
                  <a:srgbClr val="C00000"/>
                </a:solidFill>
              </a:rPr>
              <a:t>powerless</a:t>
            </a:r>
            <a:r>
              <a:rPr lang="en-US" sz="2400" dirty="0" smtClean="0">
                <a:solidFill>
                  <a:srgbClr val="C00000"/>
                </a:solidFill>
              </a:rPr>
              <a:t>), </a:t>
            </a:r>
            <a:r>
              <a:rPr lang="en-US" sz="2400" dirty="0" err="1" smtClean="0">
                <a:solidFill>
                  <a:srgbClr val="C00000"/>
                </a:solidFill>
              </a:rPr>
              <a:t>penyediaan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pembangunan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sarana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prasarana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pelayanan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kesehatan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seperti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jasa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layanan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rumah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sakit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Puskesmas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dll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450850" algn="just">
              <a:lnSpc>
                <a:spcPct val="1100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Ad.3.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Fungsi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Pemberdayaan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</a:t>
            </a:r>
            <a:r>
              <a:rPr lang="en-US" sz="2400" b="1" dirty="0" err="1" smtClean="0">
                <a:solidFill>
                  <a:schemeClr val="tx1"/>
                </a:solidFill>
              </a:rPr>
              <a:t>asyarakat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rgbClr val="C00000"/>
                </a:solidFill>
              </a:rPr>
              <a:t>Pemberdayaan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masyarakat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fungsi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berhubungan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secara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negatif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kondisi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ekonomi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politik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sosial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warga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masyarakat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kuat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posisi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tawar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bargaining position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integratif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semakin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berkurang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fungsi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pemberdayaan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fungsi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pemerintah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berubah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rowing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steering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79375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dirty="0" err="1" smtClean="0">
                <a:solidFill>
                  <a:schemeClr val="tx1"/>
                </a:solidFill>
              </a:rPr>
              <a:t>Pemberdayaan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menerus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komprehensif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simultan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sampai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ambang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tercapainya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keseimbangan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dinamik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antara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warga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</a:rPr>
              <a:t>pemberdayaan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politik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ekonomi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sosial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budaya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lingkungan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dlsb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</a:rPr>
              <a:t>OUTLINE</a:t>
            </a: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dirty="0" err="1" smtClean="0">
                <a:solidFill>
                  <a:schemeClr val="tx1"/>
                </a:solidFill>
              </a:rPr>
              <a:t>Landasan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Administrasi</a:t>
            </a:r>
            <a:r>
              <a:rPr lang="en-US" sz="3600" b="1" dirty="0" smtClean="0">
                <a:solidFill>
                  <a:schemeClr val="tx1"/>
                </a:solidFill>
              </a:rPr>
              <a:t> Negara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dirty="0" err="1" smtClean="0">
                <a:solidFill>
                  <a:schemeClr val="tx1"/>
                </a:solidFill>
              </a:rPr>
              <a:t>Cita-Cita</a:t>
            </a:r>
            <a:r>
              <a:rPr lang="en-US" sz="3600" b="1" dirty="0" smtClean="0">
                <a:solidFill>
                  <a:schemeClr val="tx1"/>
                </a:solidFill>
              </a:rPr>
              <a:t> &amp; </a:t>
            </a:r>
            <a:r>
              <a:rPr lang="en-US" sz="3600" b="1" dirty="0" err="1" smtClean="0">
                <a:solidFill>
                  <a:schemeClr val="tx1"/>
                </a:solidFill>
              </a:rPr>
              <a:t>Tujuan</a:t>
            </a:r>
            <a:r>
              <a:rPr lang="en-US" sz="3600" b="1" dirty="0" smtClean="0">
                <a:solidFill>
                  <a:schemeClr val="tx1"/>
                </a:solidFill>
              </a:rPr>
              <a:t> Nasional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dirty="0" err="1" smtClean="0">
                <a:solidFill>
                  <a:schemeClr val="tx1"/>
                </a:solidFill>
              </a:rPr>
              <a:t>Fungsi</a:t>
            </a:r>
            <a:r>
              <a:rPr lang="en-US" sz="3600" b="1" dirty="0" smtClean="0">
                <a:solidFill>
                  <a:schemeClr val="tx1"/>
                </a:solidFill>
              </a:rPr>
              <a:t> Negara/</a:t>
            </a:r>
            <a:r>
              <a:rPr lang="en-US" sz="3600" b="1" dirty="0" err="1" smtClean="0">
                <a:solidFill>
                  <a:schemeClr val="tx1"/>
                </a:solidFill>
              </a:rPr>
              <a:t>Pemerintah</a:t>
            </a:r>
            <a:endParaRPr lang="en-US" sz="36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dirty="0" err="1" smtClean="0">
                <a:solidFill>
                  <a:schemeClr val="tx1"/>
                </a:solidFill>
              </a:rPr>
              <a:t>Sistem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Penyelenggaraan</a:t>
            </a:r>
            <a:r>
              <a:rPr lang="en-US" sz="3600" b="1" dirty="0">
                <a:solidFill>
                  <a:schemeClr val="tx1"/>
                </a:solidFill>
              </a:rPr>
              <a:t> 				  			</a:t>
            </a:r>
            <a:r>
              <a:rPr lang="en-US" sz="3600" b="1" dirty="0" smtClean="0">
                <a:solidFill>
                  <a:schemeClr val="tx1"/>
                </a:solidFill>
              </a:rPr>
              <a:t>		    </a:t>
            </a:r>
            <a:r>
              <a:rPr lang="en-US" sz="36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3600" b="1" dirty="0" smtClean="0">
                <a:solidFill>
                  <a:schemeClr val="tx1"/>
                </a:solidFill>
              </a:rPr>
              <a:t> Negara (SPPN)</a:t>
            </a:r>
          </a:p>
          <a:p>
            <a:pPr algn="l">
              <a:lnSpc>
                <a:spcPct val="16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dirty="0" err="1" smtClean="0">
                <a:solidFill>
                  <a:schemeClr val="tx1"/>
                </a:solidFill>
              </a:rPr>
              <a:t>Sistem</a:t>
            </a:r>
            <a:r>
              <a:rPr lang="en-US" sz="3600" b="1" dirty="0" smtClean="0">
                <a:solidFill>
                  <a:schemeClr val="tx1"/>
                </a:solidFill>
              </a:rPr>
              <a:t> Pembangunan Nasional (SPN)</a:t>
            </a: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  <a:p>
            <a:pPr algn="just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1943" y="1415631"/>
            <a:ext cx="928047" cy="545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228295" y="2105003"/>
            <a:ext cx="928047" cy="5361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41943" y="3542015"/>
            <a:ext cx="928047" cy="5595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41943" y="2773573"/>
            <a:ext cx="900752" cy="536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4648" y="4387831"/>
            <a:ext cx="928047" cy="503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860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2"/>
            <a:ext cx="9062113" cy="5868537"/>
          </a:xfrm>
        </p:spPr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4600" b="1" dirty="0" err="1" smtClean="0">
                <a:solidFill>
                  <a:srgbClr val="0070C0"/>
                </a:solidFill>
              </a:rPr>
              <a:t>Fungsi</a:t>
            </a:r>
            <a:r>
              <a:rPr lang="en-US" sz="4600" b="1" dirty="0" smtClean="0">
                <a:solidFill>
                  <a:srgbClr val="0070C0"/>
                </a:solidFill>
              </a:rPr>
              <a:t> NKRI  </a:t>
            </a:r>
            <a:r>
              <a:rPr lang="en-US" sz="3400" dirty="0" smtClean="0"/>
              <a:t>(</a:t>
            </a:r>
            <a:r>
              <a:rPr lang="sv-SE" sz="3400" dirty="0" smtClean="0"/>
              <a:t>Pembukaan </a:t>
            </a:r>
            <a:r>
              <a:rPr lang="sv-SE" sz="3400" dirty="0"/>
              <a:t>UUD 1945 </a:t>
            </a:r>
            <a:r>
              <a:rPr lang="sv-SE" sz="3400" b="1" dirty="0"/>
              <a:t>alinea </a:t>
            </a:r>
            <a:r>
              <a:rPr lang="sv-SE" sz="3400" b="1" dirty="0" smtClean="0"/>
              <a:t>ke-empat)</a:t>
            </a:r>
            <a:r>
              <a:rPr lang="sv-SE" sz="3400" dirty="0" smtClean="0"/>
              <a:t>. </a:t>
            </a:r>
          </a:p>
          <a:p>
            <a:pPr marL="450850" algn="just">
              <a:lnSpc>
                <a:spcPct val="120000"/>
              </a:lnSpc>
              <a:spcBef>
                <a:spcPts val="0"/>
              </a:spcBef>
            </a:pPr>
            <a:r>
              <a:rPr lang="sv-SE" sz="3400" dirty="0" smtClean="0"/>
              <a:t>Fungsi-fungsi </a:t>
            </a:r>
            <a:r>
              <a:rPr lang="sv-SE" sz="3400" dirty="0"/>
              <a:t>N</a:t>
            </a:r>
            <a:r>
              <a:rPr lang="sv-SE" sz="3400" dirty="0" smtClean="0"/>
              <a:t>egara dapat </a:t>
            </a:r>
            <a:r>
              <a:rPr lang="en-US" sz="3400" dirty="0" err="1" smtClean="0"/>
              <a:t>dijabarkan</a:t>
            </a:r>
            <a:r>
              <a:rPr lang="en-US" sz="3400" dirty="0" smtClean="0"/>
              <a:t>, </a:t>
            </a:r>
            <a:r>
              <a:rPr lang="en-US" sz="3400" dirty="0" err="1" smtClean="0"/>
              <a:t>sbb</a:t>
            </a:r>
            <a:r>
              <a:rPr lang="en-US" sz="3400" dirty="0" smtClean="0"/>
              <a:t>:</a:t>
            </a:r>
            <a:endParaRPr lang="en-US" sz="3400" dirty="0"/>
          </a:p>
          <a:p>
            <a:pPr marL="804863" indent="-354013" algn="just" defTabSz="723900">
              <a:buAutoNum type="arabicPeriod"/>
              <a:tabLst>
                <a:tab pos="804863" algn="l"/>
              </a:tabLst>
            </a:pPr>
            <a:r>
              <a:rPr lang="en-US" sz="3400" b="1" dirty="0" err="1" smtClean="0">
                <a:solidFill>
                  <a:srgbClr val="C00000"/>
                </a:solidFill>
              </a:rPr>
              <a:t>Mewujudkan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kesejahteraan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dan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kemakmuran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 smtClean="0">
                <a:solidFill>
                  <a:srgbClr val="C00000"/>
                </a:solidFill>
              </a:rPr>
              <a:t>rakyat</a:t>
            </a:r>
            <a:r>
              <a:rPr lang="en-US" sz="3400" b="1" dirty="0" smtClean="0"/>
              <a:t>.</a:t>
            </a:r>
          </a:p>
          <a:p>
            <a:pPr marL="804863" algn="just" defTabSz="723900">
              <a:tabLst>
                <a:tab pos="804863" algn="l"/>
              </a:tabLst>
            </a:pPr>
            <a:r>
              <a:rPr lang="en-US" sz="3400" dirty="0" smtClean="0"/>
              <a:t>Hal </a:t>
            </a:r>
            <a:r>
              <a:rPr lang="en-US" sz="3400" dirty="0" err="1" smtClean="0"/>
              <a:t>ini</a:t>
            </a:r>
            <a:r>
              <a:rPr lang="en-US" sz="3400" dirty="0"/>
              <a:t> </a:t>
            </a:r>
            <a:r>
              <a:rPr lang="en-US" sz="3400" dirty="0" err="1" smtClean="0"/>
              <a:t>biasanya</a:t>
            </a:r>
            <a:r>
              <a:rPr lang="en-US" sz="3400" dirty="0" smtClean="0"/>
              <a:t> </a:t>
            </a:r>
            <a:r>
              <a:rPr lang="en-US" sz="3400" dirty="0" err="1"/>
              <a:t>berkaitan</a:t>
            </a:r>
            <a:r>
              <a:rPr lang="en-US" sz="3400" dirty="0"/>
              <a:t> </a:t>
            </a:r>
            <a:r>
              <a:rPr lang="en-US" sz="3400" dirty="0" err="1"/>
              <a:t>erat</a:t>
            </a:r>
            <a:r>
              <a:rPr lang="en-US" sz="3400" dirty="0"/>
              <a:t> </a:t>
            </a:r>
            <a:r>
              <a:rPr lang="en-US" sz="3400" dirty="0" err="1"/>
              <a:t>dengan</a:t>
            </a:r>
            <a:r>
              <a:rPr lang="en-US" sz="3400" dirty="0"/>
              <a:t> </a:t>
            </a:r>
            <a:r>
              <a:rPr lang="en-US" sz="3400" dirty="0" err="1"/>
              <a:t>taraf</a:t>
            </a:r>
            <a:r>
              <a:rPr lang="en-US" sz="3400" dirty="0"/>
              <a:t> </a:t>
            </a:r>
            <a:r>
              <a:rPr lang="en-US" sz="3400" dirty="0" err="1"/>
              <a:t>kehidupan</a:t>
            </a:r>
            <a:r>
              <a:rPr lang="en-US" sz="3400" dirty="0"/>
              <a:t>, </a:t>
            </a:r>
            <a:r>
              <a:rPr lang="en-US" sz="3400" dirty="0" err="1" smtClean="0"/>
              <a:t>tingkat</a:t>
            </a:r>
            <a:r>
              <a:rPr lang="en-US" sz="3400" dirty="0"/>
              <a:t> </a:t>
            </a:r>
            <a:r>
              <a:rPr lang="en-US" sz="3400" dirty="0" err="1" smtClean="0"/>
              <a:t>ekonomi</a:t>
            </a:r>
            <a:r>
              <a:rPr lang="en-US" sz="3400" dirty="0" smtClean="0"/>
              <a:t> </a:t>
            </a:r>
            <a:r>
              <a:rPr lang="en-US" sz="3400" dirty="0"/>
              <a:t>(</a:t>
            </a:r>
            <a:r>
              <a:rPr lang="en-US" sz="3400" dirty="0" err="1"/>
              <a:t>penghasilan</a:t>
            </a:r>
            <a:r>
              <a:rPr lang="en-US" sz="3400" dirty="0"/>
              <a:t>),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tingkat</a:t>
            </a:r>
            <a:r>
              <a:rPr lang="en-US" sz="3400" dirty="0"/>
              <a:t> </a:t>
            </a:r>
            <a:r>
              <a:rPr lang="en-US" sz="3400" dirty="0" err="1"/>
              <a:t>pendidikan</a:t>
            </a:r>
            <a:r>
              <a:rPr lang="en-US" sz="3400" dirty="0"/>
              <a:t> yang </a:t>
            </a:r>
            <a:r>
              <a:rPr lang="en-US" sz="3400" dirty="0" err="1" smtClean="0"/>
              <a:t>berhak</a:t>
            </a:r>
            <a:r>
              <a:rPr lang="en-US" sz="3400" dirty="0"/>
              <a:t> </a:t>
            </a:r>
            <a:r>
              <a:rPr lang="en-US" sz="3400" dirty="0" err="1" smtClean="0"/>
              <a:t>dienyam</a:t>
            </a:r>
            <a:r>
              <a:rPr lang="en-US" sz="3400" dirty="0" smtClean="0"/>
              <a:t> </a:t>
            </a:r>
            <a:r>
              <a:rPr lang="en-US" sz="3400" dirty="0" err="1"/>
              <a:t>oleh</a:t>
            </a:r>
            <a:r>
              <a:rPr lang="en-US" sz="3400" dirty="0"/>
              <a:t> </a:t>
            </a:r>
            <a:r>
              <a:rPr lang="en-US" sz="3400" dirty="0" err="1"/>
              <a:t>semua</a:t>
            </a:r>
            <a:r>
              <a:rPr lang="en-US" sz="3400" dirty="0"/>
              <a:t> </a:t>
            </a:r>
            <a:r>
              <a:rPr lang="en-US" sz="3400" dirty="0" err="1" smtClean="0"/>
              <a:t>rakyat-nya</a:t>
            </a:r>
            <a:r>
              <a:rPr lang="en-US" sz="3400" dirty="0" smtClean="0"/>
              <a:t>, </a:t>
            </a:r>
            <a:r>
              <a:rPr lang="en-US" sz="3400" dirty="0" err="1"/>
              <a:t>tanpa</a:t>
            </a:r>
            <a:r>
              <a:rPr lang="en-US" sz="3400" dirty="0"/>
              <a:t> </a:t>
            </a:r>
            <a:r>
              <a:rPr lang="en-US" sz="3400" dirty="0" err="1"/>
              <a:t>terkecuali</a:t>
            </a:r>
            <a:r>
              <a:rPr lang="en-US" sz="3400" dirty="0" smtClean="0"/>
              <a:t>.</a:t>
            </a:r>
          </a:p>
          <a:p>
            <a:pPr marL="803275" indent="-352425" algn="just">
              <a:buAutoNum type="arabicPeriod" startAt="2"/>
              <a:tabLst>
                <a:tab pos="803275" algn="l"/>
              </a:tabLst>
            </a:pPr>
            <a:r>
              <a:rPr lang="en-US" sz="3400" b="1" dirty="0" err="1" smtClean="0">
                <a:solidFill>
                  <a:srgbClr val="C00000"/>
                </a:solidFill>
              </a:rPr>
              <a:t>Menegakkan</a:t>
            </a:r>
            <a:r>
              <a:rPr lang="en-US" sz="3400" b="1" dirty="0" smtClean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keadilan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melalui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badan-badan</a:t>
            </a:r>
            <a:r>
              <a:rPr lang="en-US" sz="3400" b="1" dirty="0">
                <a:solidFill>
                  <a:srgbClr val="C00000"/>
                </a:solidFill>
              </a:rPr>
              <a:t> </a:t>
            </a:r>
            <a:r>
              <a:rPr lang="en-US" sz="3400" b="1" dirty="0" err="1">
                <a:solidFill>
                  <a:srgbClr val="C00000"/>
                </a:solidFill>
              </a:rPr>
              <a:t>peradilan</a:t>
            </a:r>
            <a:r>
              <a:rPr lang="en-US" sz="3400" dirty="0"/>
              <a:t>. </a:t>
            </a:r>
            <a:endParaRPr lang="en-US" sz="3400" dirty="0" smtClean="0"/>
          </a:p>
          <a:p>
            <a:pPr marL="804863" algn="just">
              <a:tabLst>
                <a:tab pos="804863" algn="l"/>
              </a:tabLst>
            </a:pPr>
            <a:r>
              <a:rPr lang="en-US" sz="3400" dirty="0" smtClean="0"/>
              <a:t>Hal </a:t>
            </a:r>
            <a:r>
              <a:rPr lang="en-US" sz="3400" dirty="0" err="1"/>
              <a:t>ini</a:t>
            </a:r>
            <a:r>
              <a:rPr lang="en-US" sz="3400" dirty="0"/>
              <a:t> </a:t>
            </a:r>
            <a:r>
              <a:rPr lang="en-US" sz="3400" dirty="0" err="1"/>
              <a:t>berhubungan</a:t>
            </a:r>
            <a:r>
              <a:rPr lang="en-US" sz="3400" dirty="0"/>
              <a:t> </a:t>
            </a:r>
            <a:r>
              <a:rPr lang="en-US" sz="3400" dirty="0" err="1"/>
              <a:t>dengan</a:t>
            </a:r>
            <a:r>
              <a:rPr lang="en-US" sz="3400" dirty="0"/>
              <a:t> </a:t>
            </a:r>
            <a:r>
              <a:rPr lang="en-US" sz="3400" dirty="0" err="1"/>
              <a:t>keadilan</a:t>
            </a:r>
            <a:r>
              <a:rPr lang="en-US" sz="3400" dirty="0"/>
              <a:t> </a:t>
            </a:r>
            <a:r>
              <a:rPr lang="en-US" sz="3400" dirty="0" err="1"/>
              <a:t>rakyat-nya</a:t>
            </a:r>
            <a:r>
              <a:rPr lang="en-US" sz="3400" dirty="0"/>
              <a:t> yang </a:t>
            </a:r>
            <a:r>
              <a:rPr lang="en-US" sz="3400" dirty="0" err="1"/>
              <a:t>harus</a:t>
            </a:r>
            <a:r>
              <a:rPr lang="en-US" sz="3400" dirty="0"/>
              <a:t> </a:t>
            </a:r>
            <a:r>
              <a:rPr lang="en-US" sz="3400" dirty="0" err="1"/>
              <a:t>sama</a:t>
            </a:r>
            <a:r>
              <a:rPr lang="en-US" sz="3400" dirty="0"/>
              <a:t> di </a:t>
            </a:r>
            <a:r>
              <a:rPr lang="en-US" sz="3400" dirty="0" err="1"/>
              <a:t>hadapan</a:t>
            </a:r>
            <a:r>
              <a:rPr lang="en-US" sz="3400" dirty="0"/>
              <a:t> </a:t>
            </a:r>
            <a:r>
              <a:rPr lang="en-US" sz="3400" dirty="0" err="1"/>
              <a:t>hukum-hukum</a:t>
            </a:r>
            <a:r>
              <a:rPr lang="en-US" sz="3400" dirty="0"/>
              <a:t> yang </a:t>
            </a:r>
            <a:r>
              <a:rPr lang="en-US" sz="3400" dirty="0" err="1"/>
              <a:t>berlaku</a:t>
            </a:r>
            <a:r>
              <a:rPr lang="en-US" sz="3400" dirty="0"/>
              <a:t>, di mana </a:t>
            </a:r>
            <a:r>
              <a:rPr lang="en-US" sz="3400" dirty="0" err="1"/>
              <a:t>masalah-masalah</a:t>
            </a:r>
            <a:r>
              <a:rPr lang="en-US" sz="3400" dirty="0"/>
              <a:t> yang </a:t>
            </a:r>
            <a:r>
              <a:rPr lang="en-US" sz="3400" dirty="0" err="1"/>
              <a:t>sering</a:t>
            </a:r>
            <a:r>
              <a:rPr lang="en-US" sz="3400" dirty="0"/>
              <a:t> </a:t>
            </a:r>
            <a:r>
              <a:rPr lang="en-US" sz="3400" dirty="0" err="1"/>
              <a:t>muncul</a:t>
            </a:r>
            <a:r>
              <a:rPr lang="en-US" sz="3400" dirty="0"/>
              <a:t> </a:t>
            </a:r>
            <a:r>
              <a:rPr lang="en-US" sz="3400" dirty="0" err="1"/>
              <a:t>berkaitan</a:t>
            </a:r>
            <a:r>
              <a:rPr lang="en-US" sz="3400" dirty="0"/>
              <a:t> </a:t>
            </a:r>
            <a:r>
              <a:rPr lang="en-US" sz="3400" dirty="0" err="1"/>
              <a:t>dengan</a:t>
            </a:r>
            <a:r>
              <a:rPr lang="en-US" sz="3400" dirty="0"/>
              <a:t> </a:t>
            </a:r>
            <a:r>
              <a:rPr lang="en-US" sz="3400" dirty="0" err="1"/>
              <a:t>hak</a:t>
            </a:r>
            <a:r>
              <a:rPr lang="en-US" sz="3400" dirty="0"/>
              <a:t> </a:t>
            </a:r>
            <a:r>
              <a:rPr lang="en-US" sz="3400" dirty="0" err="1"/>
              <a:t>asasi</a:t>
            </a:r>
            <a:r>
              <a:rPr lang="en-US" sz="3400" dirty="0"/>
              <a:t> </a:t>
            </a:r>
            <a:r>
              <a:rPr lang="en-US" sz="3400" dirty="0" err="1"/>
              <a:t>manusia</a:t>
            </a:r>
            <a:r>
              <a:rPr lang="en-US" sz="3400" dirty="0"/>
              <a:t> (HAM) yang </a:t>
            </a:r>
            <a:r>
              <a:rPr lang="en-US" sz="3400" dirty="0" err="1"/>
              <a:t>dimiliki</a:t>
            </a:r>
            <a:r>
              <a:rPr lang="en-US" sz="3400" dirty="0"/>
              <a:t> </a:t>
            </a:r>
            <a:r>
              <a:rPr lang="en-US" sz="3400" dirty="0" err="1"/>
              <a:t>oleh</a:t>
            </a:r>
            <a:r>
              <a:rPr lang="en-US" sz="3400" dirty="0"/>
              <a:t> </a:t>
            </a:r>
            <a:r>
              <a:rPr lang="en-US" sz="3400" dirty="0" err="1"/>
              <a:t>setiap</a:t>
            </a:r>
            <a:r>
              <a:rPr lang="en-US" sz="3400" dirty="0"/>
              <a:t> </a:t>
            </a:r>
            <a:r>
              <a:rPr lang="en-US" sz="3400" dirty="0" err="1"/>
              <a:t>rakyatnya</a:t>
            </a:r>
            <a:r>
              <a:rPr lang="en-US" sz="3400" dirty="0"/>
              <a:t>.</a:t>
            </a:r>
            <a:endParaRPr lang="en-US" sz="3400" b="1" dirty="0">
              <a:solidFill>
                <a:schemeClr val="tx1"/>
              </a:solidFill>
            </a:endParaRPr>
          </a:p>
          <a:p>
            <a:pPr marL="450850" indent="-450850" algn="just"/>
            <a:r>
              <a:rPr lang="en-US" sz="2800" b="1" dirty="0">
                <a:solidFill>
                  <a:schemeClr val="tx1"/>
                </a:solidFill>
              </a:rPr>
              <a:t>			</a:t>
            </a:r>
          </a:p>
          <a:p>
            <a:pPr marL="963613" indent="-514350" algn="just" defTabSz="723900">
              <a:buAutoNum type="arabicPeriod"/>
              <a:tabLst>
                <a:tab pos="900113" algn="l"/>
              </a:tabLst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450850" indent="-450850" algn="just"/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85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900113" indent="-449263" algn="just"/>
            <a:r>
              <a:rPr lang="en-US" sz="2400" dirty="0" smtClean="0"/>
              <a:t>3.</a:t>
            </a:r>
            <a:r>
              <a:rPr lang="en-US" sz="3200" dirty="0" smtClean="0"/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Perlindungan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bagi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warga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masyarakat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yang </a:t>
            </a:r>
            <a:r>
              <a:rPr lang="en-US" sz="2400" dirty="0" err="1" smtClean="0"/>
              <a:t>ada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tinggal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(</a:t>
            </a:r>
            <a:r>
              <a:rPr lang="en-US" sz="2400" dirty="0" err="1" smtClean="0"/>
              <a:t>bekerja</a:t>
            </a:r>
            <a:r>
              <a:rPr lang="en-US" sz="2400" dirty="0" smtClean="0"/>
              <a:t>/</a:t>
            </a:r>
            <a:r>
              <a:rPr lang="en-US" sz="2400" dirty="0" err="1" smtClean="0"/>
              <a:t>menetap</a:t>
            </a:r>
            <a:r>
              <a:rPr lang="en-US" sz="2400" dirty="0"/>
              <a:t> </a:t>
            </a:r>
            <a:r>
              <a:rPr lang="it-IT" sz="2400" dirty="0" smtClean="0"/>
              <a:t>sementara</a:t>
            </a:r>
            <a:r>
              <a:rPr lang="it-IT" sz="2400" dirty="0"/>
              <a:t>) di luar negeri. Perlindungan ini biasanya </a:t>
            </a:r>
            <a:r>
              <a:rPr lang="it-IT" sz="2400" dirty="0" smtClean="0"/>
              <a:t>berkaitan </a:t>
            </a:r>
            <a:r>
              <a:rPr lang="sv-SE" sz="2400" dirty="0" smtClean="0"/>
              <a:t>erat </a:t>
            </a:r>
            <a:r>
              <a:rPr lang="sv-SE" sz="2400" dirty="0"/>
              <a:t>dengan jaminan keamanan yang seharusnya diberikan </a:t>
            </a:r>
            <a:r>
              <a:rPr lang="sv-SE" sz="2400" dirty="0" smtClean="0"/>
              <a:t>oleh </a:t>
            </a:r>
            <a:r>
              <a:rPr lang="en-US" sz="2400" dirty="0" smtClean="0"/>
              <a:t>Negara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 smtClean="0"/>
              <a:t>semua</a:t>
            </a:r>
            <a:r>
              <a:rPr lang="en-US" sz="2400" dirty="0"/>
              <a:t> </a:t>
            </a:r>
            <a:r>
              <a:rPr lang="en-US" sz="2400" dirty="0" err="1" smtClean="0"/>
              <a:t>rakyat-nya</a:t>
            </a:r>
            <a:r>
              <a:rPr lang="en-US" sz="2400" dirty="0" smtClean="0"/>
              <a:t>.</a:t>
            </a:r>
          </a:p>
          <a:p>
            <a:pPr marL="900113" indent="-449263" algn="just"/>
            <a:r>
              <a:rPr lang="en-US" sz="2400" b="1" dirty="0"/>
              <a:t>4</a:t>
            </a:r>
            <a:r>
              <a:rPr lang="en-US" sz="2400" b="1" dirty="0" smtClean="0"/>
              <a:t>. </a:t>
            </a:r>
            <a:r>
              <a:rPr lang="en-US" sz="2400" b="1" dirty="0" err="1" smtClean="0">
                <a:solidFill>
                  <a:srgbClr val="C00000"/>
                </a:solidFill>
              </a:rPr>
              <a:t>Pelayanan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bagi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kepentingan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warga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masyarakat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(</a:t>
            </a:r>
            <a:r>
              <a:rPr lang="en-US" sz="2400" dirty="0" err="1"/>
              <a:t>tinggal</a:t>
            </a:r>
            <a:r>
              <a:rPr lang="en-US" sz="2400" dirty="0"/>
              <a:t>)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yang </a:t>
            </a:r>
            <a:r>
              <a:rPr lang="en-US" sz="2400" dirty="0" err="1"/>
              <a:t>ada</a:t>
            </a:r>
            <a:r>
              <a:rPr lang="en-US" sz="2400" dirty="0"/>
              <a:t> (</a:t>
            </a:r>
            <a:r>
              <a:rPr lang="en-US" sz="2400" dirty="0" err="1"/>
              <a:t>bekerja</a:t>
            </a:r>
            <a:r>
              <a:rPr lang="en-US" sz="2400" dirty="0"/>
              <a:t>/</a:t>
            </a:r>
            <a:r>
              <a:rPr lang="en-US" sz="2400" dirty="0" err="1"/>
              <a:t>menetap</a:t>
            </a:r>
            <a:r>
              <a:rPr lang="en-US" sz="2400" dirty="0"/>
              <a:t> </a:t>
            </a:r>
            <a:r>
              <a:rPr lang="en-US" sz="2400" dirty="0" err="1"/>
              <a:t>sementara</a:t>
            </a:r>
            <a:r>
              <a:rPr lang="en-US" sz="2400" dirty="0"/>
              <a:t>) di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berkaitan</a:t>
            </a:r>
            <a:r>
              <a:rPr lang="en-US" sz="2400" dirty="0"/>
              <a:t> </a:t>
            </a:r>
            <a:r>
              <a:rPr lang="en-US" sz="2400" dirty="0" err="1"/>
              <a:t>erat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pemerintahan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layanan-layanan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disediakan</a:t>
            </a:r>
            <a:r>
              <a:rPr lang="en-US" sz="2400" dirty="0"/>
              <a:t> Negara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rakyat-nya</a:t>
            </a:r>
            <a:r>
              <a:rPr lang="en-US" sz="2400" dirty="0"/>
              <a:t>.</a:t>
            </a:r>
            <a:endParaRPr lang="en-US" sz="2400" b="1" dirty="0">
              <a:solidFill>
                <a:schemeClr val="tx1"/>
              </a:solidFill>
            </a:endParaRPr>
          </a:p>
          <a:p>
            <a:pPr marL="900113" indent="-449263" algn="just"/>
            <a:endParaRPr lang="en-US" sz="2400" dirty="0" smtClean="0"/>
          </a:p>
          <a:p>
            <a:pPr marL="900113" indent="-449263" algn="just"/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  <a:p>
            <a:pPr marL="723900" indent="-368300" algn="just">
              <a:tabLst>
                <a:tab pos="723900" algn="l"/>
              </a:tabLst>
            </a:pPr>
            <a:r>
              <a:rPr lang="en-US" sz="2400" dirty="0" smtClean="0"/>
              <a:t>5. </a:t>
            </a:r>
            <a:r>
              <a:rPr lang="en-US" sz="2400" b="1" dirty="0" err="1" smtClean="0"/>
              <a:t>Penerbitan</a:t>
            </a:r>
            <a:r>
              <a:rPr lang="en-US" sz="2400" b="1" dirty="0" smtClean="0"/>
              <a:t>   (</a:t>
            </a:r>
            <a:r>
              <a:rPr lang="en-US" sz="2400" b="1" i="1" dirty="0" smtClean="0"/>
              <a:t>law </a:t>
            </a:r>
            <a:r>
              <a:rPr lang="en-US" sz="2400" b="1" i="1" dirty="0"/>
              <a:t>and order</a:t>
            </a:r>
            <a:r>
              <a:rPr lang="en-US" sz="2400" b="1" dirty="0" smtClean="0"/>
              <a:t>) 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  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pertikaian</a:t>
            </a:r>
            <a:r>
              <a:rPr lang="en-US" sz="2400" dirty="0"/>
              <a:t>, </a:t>
            </a:r>
            <a:r>
              <a:rPr lang="en-US" sz="2400" dirty="0" err="1" smtClean="0"/>
              <a:t>sehingga</a:t>
            </a:r>
            <a:r>
              <a:rPr lang="en-US" sz="2400" dirty="0"/>
              <a:t> </a:t>
            </a:r>
            <a:r>
              <a:rPr lang="nn-NO" sz="2400" dirty="0" smtClean="0"/>
              <a:t>NKRI harus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/>
              <a:t>penertiban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 smtClean="0"/>
              <a:t>peraturan-peraturan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/>
              <a:t>oleh</a:t>
            </a:r>
            <a:r>
              <a:rPr lang="en-US" sz="2400" dirty="0"/>
              <a:t> para </a:t>
            </a:r>
            <a:r>
              <a:rPr lang="en-US" sz="2400" dirty="0" err="1"/>
              <a:t>pemegang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 smtClean="0"/>
              <a:t>pemerintahan-nya</a:t>
            </a:r>
            <a:r>
              <a:rPr lang="en-US" sz="2400" dirty="0"/>
              <a:t>. </a:t>
            </a:r>
            <a:r>
              <a:rPr lang="en-US" sz="2400" dirty="0" smtClean="0"/>
              <a:t>Indonesia </a:t>
            </a:r>
            <a:r>
              <a:rPr lang="sv-SE" sz="2400" dirty="0" smtClean="0"/>
              <a:t>bertindak </a:t>
            </a:r>
            <a:r>
              <a:rPr lang="sv-SE" sz="2400" dirty="0"/>
              <a:t>sebagai stabilisator dari rakyatnya yang </a:t>
            </a:r>
            <a:r>
              <a:rPr lang="sv-SE" sz="2400" dirty="0" smtClean="0"/>
              <a:t>memiliki </a:t>
            </a:r>
            <a:r>
              <a:rPr lang="en-US" sz="2400" dirty="0" err="1" smtClean="0"/>
              <a:t>keberagaman</a:t>
            </a:r>
            <a:r>
              <a:rPr lang="en-US" sz="2400" dirty="0" smtClean="0"/>
              <a:t> </a:t>
            </a:r>
            <a:r>
              <a:rPr lang="en-US" sz="2400" dirty="0" err="1"/>
              <a:t>tinggi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2"/>
            <a:ext cx="9721972" cy="6202907"/>
          </a:xfrm>
        </p:spPr>
        <p:txBody>
          <a:bodyPr>
            <a:normAutofit/>
          </a:bodyPr>
          <a:lstStyle/>
          <a:p>
            <a:pPr marL="450850" indent="-450850" algn="just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Komponen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Bangsa</a:t>
            </a:r>
            <a:r>
              <a:rPr lang="en-US" sz="3200" b="1" dirty="0" smtClean="0">
                <a:solidFill>
                  <a:srgbClr val="0070C0"/>
                </a:solidFill>
              </a:rPr>
              <a:t>/Negara </a:t>
            </a:r>
            <a:r>
              <a:rPr lang="en-US" sz="3200" b="1" dirty="0" err="1" smtClean="0">
                <a:solidFill>
                  <a:srgbClr val="0070C0"/>
                </a:solidFill>
              </a:rPr>
              <a:t>dan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Fungsinya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10436" y="1497301"/>
            <a:ext cx="2729552" cy="7642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KOMPONEN SUPRA STRUKTUR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97922" y="1319877"/>
            <a:ext cx="3142992" cy="115891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Legislatif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Eksekutif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Yudikatif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Struktur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Pemerintahan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5211" y="2628919"/>
            <a:ext cx="7496467" cy="1841478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Pelayanan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masyarakat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ketertiban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keamanan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kesejahteraan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Pemberdayaan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masyarakat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kreatif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inovatif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partisipatif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Melaksanakan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pembangunan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Tannas</a:t>
            </a:r>
            <a:r>
              <a:rPr lang="en-US" dirty="0" smtClean="0">
                <a:solidFill>
                  <a:srgbClr val="C00000"/>
                </a:solidFill>
              </a:rPr>
              <a:t> &amp; </a:t>
            </a:r>
            <a:r>
              <a:rPr lang="en-US" dirty="0" err="1" smtClean="0">
                <a:solidFill>
                  <a:srgbClr val="C00000"/>
                </a:solidFill>
              </a:rPr>
              <a:t>pergaulan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internasional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Pengelolaan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pembangunan</a:t>
            </a:r>
            <a:r>
              <a:rPr lang="en-US" dirty="0" smtClean="0">
                <a:solidFill>
                  <a:srgbClr val="C00000"/>
                </a:solidFill>
              </a:rPr>
              <a:t> (</a:t>
            </a:r>
            <a:r>
              <a:rPr lang="en-US" dirty="0" err="1" smtClean="0">
                <a:solidFill>
                  <a:srgbClr val="C00000"/>
                </a:solidFill>
              </a:rPr>
              <a:t>pemerataan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akses</a:t>
            </a:r>
            <a:r>
              <a:rPr lang="en-US" dirty="0" smtClean="0">
                <a:solidFill>
                  <a:srgbClr val="C00000"/>
                </a:solidFill>
              </a:rPr>
              <a:t> &amp; legal)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dirty="0" err="1" smtClean="0">
                <a:solidFill>
                  <a:srgbClr val="C00000"/>
                </a:solidFill>
              </a:rPr>
              <a:t>Jaringan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kemitraan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Internasional</a:t>
            </a:r>
            <a:endParaRPr lang="en-US" dirty="0" smtClean="0">
              <a:solidFill>
                <a:srgbClr val="C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0436" y="4632331"/>
            <a:ext cx="2729552" cy="7642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KOMPONEN INFRA </a:t>
            </a:r>
            <a:r>
              <a:rPr lang="en-US" b="1" dirty="0">
                <a:solidFill>
                  <a:schemeClr val="tx1"/>
                </a:solidFill>
              </a:rPr>
              <a:t>STRUKTUR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10436" y="5587674"/>
            <a:ext cx="2729552" cy="764274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KOMPONEN SUB STRUKTUR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096" y="4641103"/>
            <a:ext cx="2729552" cy="106679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Parpol</a:t>
            </a:r>
            <a:r>
              <a:rPr lang="en-US" b="1" dirty="0" smtClean="0">
                <a:solidFill>
                  <a:schemeClr val="tx1"/>
                </a:solidFill>
              </a:rPr>
              <a:t> / </a:t>
            </a:r>
            <a:r>
              <a:rPr lang="en-US" b="1" dirty="0" err="1" smtClean="0">
                <a:solidFill>
                  <a:schemeClr val="tx1"/>
                </a:solidFill>
              </a:rPr>
              <a:t>Ormas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Swasta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LSM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Profesi</a:t>
            </a:r>
            <a:r>
              <a:rPr lang="en-US" b="1" dirty="0" smtClean="0">
                <a:solidFill>
                  <a:schemeClr val="tx1"/>
                </a:solidFill>
              </a:rPr>
              <a:t>/ PT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785" y="5822824"/>
            <a:ext cx="2729552" cy="52912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Masyarakat</a:t>
            </a:r>
            <a:r>
              <a:rPr lang="en-US" b="1" dirty="0" smtClean="0">
                <a:solidFill>
                  <a:schemeClr val="tx1"/>
                </a:solidFill>
              </a:rPr>
              <a:t>/Tomas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41373" y="1799771"/>
            <a:ext cx="35484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30621" y="4965181"/>
            <a:ext cx="35484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437336" y="5901620"/>
            <a:ext cx="35484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1543" y="3077029"/>
            <a:ext cx="1930400" cy="9434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KOMPONEN  BANGSA</a:t>
            </a:r>
            <a:endParaRPr lang="en-US" dirty="0"/>
          </a:p>
        </p:txBody>
      </p:sp>
      <p:sp>
        <p:nvSpPr>
          <p:cNvPr id="21" name="Curved Right Arrow 20"/>
          <p:cNvSpPr/>
          <p:nvPr/>
        </p:nvSpPr>
        <p:spPr>
          <a:xfrm>
            <a:off x="823454" y="3862097"/>
            <a:ext cx="736979" cy="1235338"/>
          </a:xfrm>
          <a:prstGeom prst="curvedRightArrow">
            <a:avLst>
              <a:gd name="adj1" fmla="val 25000"/>
              <a:gd name="adj2" fmla="val 3550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Right Arrow 21"/>
          <p:cNvSpPr/>
          <p:nvPr/>
        </p:nvSpPr>
        <p:spPr>
          <a:xfrm>
            <a:off x="337348" y="3846287"/>
            <a:ext cx="1273087" cy="1976538"/>
          </a:xfrm>
          <a:prstGeom prst="curvedRightArrow">
            <a:avLst>
              <a:gd name="adj1" fmla="val 13481"/>
              <a:gd name="adj2" fmla="val 35507"/>
              <a:gd name="adj3" fmla="val 20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flipH="1" flipV="1">
            <a:off x="871506" y="1799769"/>
            <a:ext cx="738928" cy="14346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Elbow Connector 42"/>
          <p:cNvCxnSpPr>
            <a:endCxn id="5" idx="1"/>
          </p:cNvCxnSpPr>
          <p:nvPr/>
        </p:nvCxnSpPr>
        <p:spPr>
          <a:xfrm rot="16200000" flipH="1">
            <a:off x="2156260" y="2730707"/>
            <a:ext cx="1246136" cy="391765"/>
          </a:xfrm>
          <a:prstGeom prst="bentConnector2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2"/>
            <a:ext cx="9062113" cy="620290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 … </a:t>
            </a:r>
            <a:r>
              <a:rPr lang="en-US" sz="2000" b="1" dirty="0" err="1" smtClean="0">
                <a:solidFill>
                  <a:schemeClr val="tx1"/>
                </a:solidFill>
              </a:rPr>
              <a:t>lanjutan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	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08836" y="1627874"/>
            <a:ext cx="2271594" cy="7642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KOMPONEN INFRA </a:t>
            </a:r>
            <a:r>
              <a:rPr lang="en-US" b="1" dirty="0">
                <a:solidFill>
                  <a:schemeClr val="tx1"/>
                </a:solidFill>
              </a:rPr>
              <a:t>STRUKTUR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1413" y="4280468"/>
            <a:ext cx="2055287" cy="764274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KOMPONEN SUB STRUKTUR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07360" y="1239657"/>
            <a:ext cx="5173368" cy="2304981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artikulasi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kepentingan</a:t>
            </a:r>
            <a:r>
              <a:rPr lang="en-US" b="1" dirty="0" smtClean="0">
                <a:solidFill>
                  <a:srgbClr val="FF0000"/>
                </a:solidFill>
              </a:rPr>
              <a:t> &amp; </a:t>
            </a:r>
            <a:r>
              <a:rPr lang="en-US" b="1" dirty="0" err="1" smtClean="0">
                <a:solidFill>
                  <a:srgbClr val="FF0000"/>
                </a:solidFill>
              </a:rPr>
              <a:t>tuntutan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masyarakat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komunikasi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Politik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sosialisasi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politik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Menjadi</a:t>
            </a:r>
            <a:r>
              <a:rPr lang="en-US" b="1" dirty="0" smtClean="0">
                <a:solidFill>
                  <a:srgbClr val="FF0000"/>
                </a:solidFill>
              </a:rPr>
              <a:t> wakil </a:t>
            </a:r>
            <a:r>
              <a:rPr lang="en-US" b="1" dirty="0" err="1" smtClean="0">
                <a:solidFill>
                  <a:srgbClr val="FF0000"/>
                </a:solidFill>
              </a:rPr>
              <a:t>rakyat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Pengawasan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terhadap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kebijaksanaan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pembangunan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65366" y="3651207"/>
            <a:ext cx="6799077" cy="2787069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Warga</a:t>
            </a:r>
            <a:r>
              <a:rPr lang="en-US" b="1" dirty="0" smtClean="0">
                <a:solidFill>
                  <a:schemeClr val="tx1"/>
                </a:solidFill>
              </a:rPr>
              <a:t> yang </a:t>
            </a:r>
            <a:r>
              <a:rPr lang="en-US" b="1" dirty="0" err="1" smtClean="0">
                <a:solidFill>
                  <a:schemeClr val="tx1"/>
                </a:solidFill>
              </a:rPr>
              <a:t>sadar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hak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kewajiban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kehidupan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Memberikan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masukan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infra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suprastruktur</a:t>
            </a:r>
            <a:r>
              <a:rPr lang="en-US" b="1" dirty="0" smtClean="0">
                <a:solidFill>
                  <a:schemeClr val="tx1"/>
                </a:solidFill>
              </a:rPr>
              <a:t> agar </a:t>
            </a:r>
            <a:r>
              <a:rPr lang="en-US" b="1" dirty="0" err="1" smtClean="0">
                <a:solidFill>
                  <a:schemeClr val="tx1"/>
                </a:solidFill>
              </a:rPr>
              <a:t>masyarakat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terberdaya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sejahtera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Bekerja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keras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pada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profesinya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Fungsi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pengawasan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kritik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terhadap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kebijaksanaan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pemerintah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err="1" smtClean="0">
                <a:solidFill>
                  <a:schemeClr val="tx1"/>
                </a:solidFill>
              </a:rPr>
              <a:t>Kemandirian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keunggulan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partisipatif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dalam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rangka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persatuan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bangsa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kesatuan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wilayah</a:t>
            </a:r>
            <a:r>
              <a:rPr lang="en-US" b="1" dirty="0" smtClean="0">
                <a:solidFill>
                  <a:schemeClr val="tx1"/>
                </a:solidFill>
              </a:rPr>
              <a:t> NKRI.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16474" y="1857611"/>
            <a:ext cx="35484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873612" y="4510205"/>
            <a:ext cx="354842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4200" b="1" dirty="0" err="1" smtClean="0">
                <a:solidFill>
                  <a:schemeClr val="tx1"/>
                </a:solidFill>
              </a:rPr>
              <a:t>Sistem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Penyelenggaraan</a:t>
            </a:r>
            <a:endParaRPr lang="en-US" sz="42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4200" b="1" dirty="0" smtClean="0">
                <a:solidFill>
                  <a:schemeClr val="tx1"/>
                </a:solidFill>
              </a:rPr>
              <a:t> 			</a:t>
            </a:r>
            <a:r>
              <a:rPr lang="en-US" sz="42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4200" b="1" dirty="0" smtClean="0">
                <a:solidFill>
                  <a:schemeClr val="tx1"/>
                </a:solidFill>
              </a:rPr>
              <a:t> Nasional (SPPN)</a:t>
            </a:r>
          </a:p>
          <a:p>
            <a:pPr algn="just">
              <a:spcBef>
                <a:spcPts val="0"/>
              </a:spcBef>
            </a:pPr>
            <a:endParaRPr lang="en-US" sz="36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SPPN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Pra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Amandemen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UUD 1945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smtClean="0">
                <a:solidFill>
                  <a:schemeClr val="tx1"/>
                </a:solidFill>
              </a:rPr>
              <a:t>Indonesia</a:t>
            </a:r>
            <a:r>
              <a:rPr lang="en-US" sz="2400" b="1" dirty="0">
                <a:solidFill>
                  <a:schemeClr val="tx1"/>
                </a:solidFill>
              </a:rPr>
              <a:t>	</a:t>
            </a:r>
            <a:r>
              <a:rPr lang="en-US" sz="2400" b="1" dirty="0" err="1" smtClean="0">
                <a:solidFill>
                  <a:schemeClr val="tx1"/>
                </a:solidFill>
              </a:rPr>
              <a:t>adalah</a:t>
            </a:r>
            <a:r>
              <a:rPr lang="en-US" sz="2400" b="1" dirty="0" smtClean="0">
                <a:solidFill>
                  <a:schemeClr val="tx1"/>
                </a:solidFill>
              </a:rPr>
              <a:t> Negara yang </a:t>
            </a:r>
            <a:r>
              <a:rPr lang="en-US" sz="2400" b="1" dirty="0" err="1" smtClean="0">
                <a:solidFill>
                  <a:schemeClr val="tx1"/>
                </a:solidFill>
              </a:rPr>
              <a:t>berdasar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Hukum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err="1" smtClean="0">
                <a:solidFill>
                  <a:schemeClr val="tx1"/>
                </a:solidFill>
              </a:rPr>
              <a:t>Rechtstaat</a:t>
            </a:r>
            <a:r>
              <a:rPr lang="en-US" sz="2400" b="1" dirty="0" smtClean="0">
                <a:solidFill>
                  <a:schemeClr val="tx1"/>
                </a:solidFill>
              </a:rPr>
              <a:t>). 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accent5"/>
                </a:solidFill>
              </a:rPr>
              <a:t>Sistem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Konstitusional</a:t>
            </a:r>
            <a:r>
              <a:rPr lang="en-US" sz="2400" b="1" dirty="0" smtClean="0">
                <a:solidFill>
                  <a:schemeClr val="accent5"/>
                </a:solidFill>
              </a:rPr>
              <a:t>.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Kekuasaan</a:t>
            </a:r>
            <a:r>
              <a:rPr lang="en-US" sz="2400" b="1" dirty="0" smtClean="0">
                <a:solidFill>
                  <a:schemeClr val="tx1"/>
                </a:solidFill>
              </a:rPr>
              <a:t> Negara yang </a:t>
            </a:r>
            <a:r>
              <a:rPr lang="en-US" sz="2400" b="1" dirty="0" err="1" smtClean="0">
                <a:solidFill>
                  <a:schemeClr val="tx1"/>
                </a:solidFill>
              </a:rPr>
              <a:t>tertinggi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ada</a:t>
            </a:r>
            <a:r>
              <a:rPr lang="en-US" sz="2400" b="1" dirty="0" smtClean="0">
                <a:solidFill>
                  <a:schemeClr val="tx1"/>
                </a:solidFill>
              </a:rPr>
              <a:t> di </a:t>
            </a:r>
            <a:r>
              <a:rPr lang="en-US" sz="2400" b="1" dirty="0" err="1" smtClean="0">
                <a:solidFill>
                  <a:schemeClr val="tx1"/>
                </a:solidFill>
              </a:rPr>
              <a:t>Tangan</a:t>
            </a:r>
            <a:r>
              <a:rPr lang="en-US" sz="2400" b="1" dirty="0" smtClean="0">
                <a:solidFill>
                  <a:schemeClr val="tx1"/>
                </a:solidFill>
              </a:rPr>
              <a:t> MPR.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Presiden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adalah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Penyelenggara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Pemerintahan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tertinggi</a:t>
            </a:r>
            <a:r>
              <a:rPr lang="en-US" sz="2400" b="1" dirty="0" smtClean="0">
                <a:solidFill>
                  <a:srgbClr val="002060"/>
                </a:solidFill>
              </a:rPr>
              <a:t> di </a:t>
            </a:r>
            <a:r>
              <a:rPr lang="en-US" sz="2400" b="1" dirty="0" err="1" smtClean="0">
                <a:solidFill>
                  <a:srgbClr val="002060"/>
                </a:solidFill>
              </a:rPr>
              <a:t>bawah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Majelis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Presiden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bertanggung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jawab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</a:rPr>
              <a:t> DPR.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FF0000"/>
                </a:solidFill>
              </a:rPr>
              <a:t>Menteri</a:t>
            </a:r>
            <a:r>
              <a:rPr lang="en-US" sz="2400" b="1" dirty="0" smtClean="0">
                <a:solidFill>
                  <a:srgbClr val="FF0000"/>
                </a:solidFill>
              </a:rPr>
              <a:t> Negara </a:t>
            </a:r>
            <a:r>
              <a:rPr lang="en-US" sz="2400" b="1" dirty="0" err="1" smtClean="0">
                <a:solidFill>
                  <a:srgbClr val="FF0000"/>
                </a:solidFill>
              </a:rPr>
              <a:t>ialah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Pembantu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Presiden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Menteri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tidak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bertanggung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jawab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kepada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DPR.</a:t>
            </a:r>
          </a:p>
          <a:p>
            <a:pPr marL="1077913" indent="-531813" algn="just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1"/>
                </a:solidFill>
              </a:rPr>
              <a:t>Kekuasaan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kepala</a:t>
            </a:r>
            <a:r>
              <a:rPr lang="en-US" sz="2400" b="1" dirty="0" smtClean="0">
                <a:solidFill>
                  <a:schemeClr val="tx1"/>
                </a:solidFill>
              </a:rPr>
              <a:t> Negara </a:t>
            </a:r>
            <a:r>
              <a:rPr lang="en-US" sz="2400" b="1" dirty="0" err="1" smtClean="0">
                <a:solidFill>
                  <a:schemeClr val="tx1"/>
                </a:solidFill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terbatas</a:t>
            </a:r>
            <a:r>
              <a:rPr lang="en-US" sz="2400" b="1" dirty="0" smtClean="0">
                <a:solidFill>
                  <a:schemeClr val="tx1"/>
                </a:solidFill>
              </a:rPr>
              <a:t>.		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87354" y="887105"/>
            <a:ext cx="928047" cy="5595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23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Negara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Hukum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Indonesia</a:t>
            </a:r>
          </a:p>
          <a:p>
            <a:pPr algn="just"/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79031"/>
              </p:ext>
            </p:extLst>
          </p:nvPr>
        </p:nvGraphicFramePr>
        <p:xfrm>
          <a:off x="1340513" y="1415701"/>
          <a:ext cx="8595057" cy="4640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01389869"/>
                    </a:ext>
                  </a:extLst>
                </a:gridCol>
                <a:gridCol w="4531057">
                  <a:extLst>
                    <a:ext uri="{9D8B030D-6E8A-4147-A177-3AD203B41FA5}">
                      <a16:colId xmlns:a16="http://schemas.microsoft.com/office/drawing/2014/main" val="1689323340"/>
                    </a:ext>
                  </a:extLst>
                </a:gridCol>
              </a:tblGrid>
              <a:tr h="4304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UUD 1945 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sebelum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perubahan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UUD 1945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setelah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perubahan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815057"/>
                  </a:ext>
                </a:extLst>
              </a:tr>
              <a:tr h="733283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BAB I</a:t>
                      </a:r>
                    </a:p>
                    <a:p>
                      <a:pPr algn="ctr"/>
                      <a:r>
                        <a:rPr lang="en-US" b="1" dirty="0" smtClean="0"/>
                        <a:t>BENTUK DAN KEDAULATAN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BAB I</a:t>
                      </a:r>
                    </a:p>
                    <a:p>
                      <a:pPr algn="ctr"/>
                      <a:r>
                        <a:rPr lang="en-US" b="1" dirty="0" smtClean="0"/>
                        <a:t>BENTUK DAN KEDAULATAN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156625"/>
                  </a:ext>
                </a:extLst>
              </a:tr>
              <a:tr h="430443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Pasal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Pasal</a:t>
                      </a:r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20794"/>
                  </a:ext>
                </a:extLst>
              </a:tr>
              <a:tr h="2653415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(1) Negara Indonesia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ialah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Kesatuan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endParaRPr lang="en-US" sz="1800" b="1" i="0" u="none" strike="noStrike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Republik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Kedaulatan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berada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tangan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rakyat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dilakukan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sepenuhnya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oleh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Majelis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Permusyawaratan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Rakyat.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(1) Negara Indonesia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ialah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Negara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Kesatuan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yang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berbentuk</a:t>
                      </a:r>
                      <a:endParaRPr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Republik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(2)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Kedaulatan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berada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tangan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rakyat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dilaksanakan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menurut</a:t>
                      </a:r>
                      <a:endParaRPr lang="en-US" sz="18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Undang-Undang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Dasar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.****</a:t>
                      </a:r>
                    </a:p>
                    <a:p>
                      <a:pPr marL="355600" indent="-355600"/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(3) Negara Indonesia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adalah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negara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hukum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.****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6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2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355600" indent="-3556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chemeClr val="tx1"/>
                </a:solidFill>
              </a:rPr>
              <a:t>3 </a:t>
            </a:r>
            <a:r>
              <a:rPr lang="en-US" sz="2400" b="1" dirty="0" err="1" smtClean="0">
                <a:solidFill>
                  <a:schemeClr val="tx1"/>
                </a:solidFill>
              </a:rPr>
              <a:t>Asas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Pokok</a:t>
            </a:r>
            <a:r>
              <a:rPr lang="en-US" sz="2400" b="1" dirty="0" smtClean="0">
                <a:solidFill>
                  <a:schemeClr val="tx1"/>
                </a:solidFill>
              </a:rPr>
              <a:t> Negara </a:t>
            </a:r>
            <a:r>
              <a:rPr lang="en-US" sz="2400" b="1" dirty="0" err="1" smtClean="0">
                <a:solidFill>
                  <a:schemeClr val="tx1"/>
                </a:solidFill>
              </a:rPr>
              <a:t>Hukum</a:t>
            </a:r>
            <a:r>
              <a:rPr lang="en-US" sz="2400" b="1" dirty="0" smtClean="0">
                <a:solidFill>
                  <a:schemeClr val="tx1"/>
                </a:solidFill>
              </a:rPr>
              <a:t> (</a:t>
            </a:r>
            <a:r>
              <a:rPr lang="en-US" sz="2400" b="1" dirty="0" err="1" smtClean="0">
                <a:solidFill>
                  <a:schemeClr val="tx1"/>
                </a:solidFill>
              </a:rPr>
              <a:t>Prayudi</a:t>
            </a:r>
            <a:r>
              <a:rPr lang="en-US" sz="2400" b="1" dirty="0" smtClean="0">
                <a:solidFill>
                  <a:schemeClr val="tx1"/>
                </a:solidFill>
              </a:rPr>
              <a:t> A.)</a:t>
            </a:r>
          </a:p>
          <a:p>
            <a:pPr algn="just">
              <a:spcBef>
                <a:spcPts val="0"/>
              </a:spcBef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723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i="1" dirty="0" err="1" smtClean="0">
                <a:solidFill>
                  <a:schemeClr val="tx1"/>
                </a:solidFill>
              </a:rPr>
              <a:t>Asas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</a:t>
            </a:r>
            <a:r>
              <a:rPr lang="en-US" sz="2400" b="1" i="1" dirty="0" err="1" smtClean="0">
                <a:solidFill>
                  <a:schemeClr val="tx1"/>
                </a:solidFill>
              </a:rPr>
              <a:t>onopoli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paksa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i="1" dirty="0" err="1">
                <a:solidFill>
                  <a:schemeClr val="tx1"/>
                </a:solidFill>
              </a:rPr>
              <a:t>z</a:t>
            </a:r>
            <a:r>
              <a:rPr lang="en-US" sz="2400" i="1" dirty="0" err="1" smtClean="0">
                <a:solidFill>
                  <a:schemeClr val="tx1"/>
                </a:solidFill>
              </a:rPr>
              <a:t>uwangmonopoli</a:t>
            </a:r>
            <a:r>
              <a:rPr lang="en-US" sz="2400" dirty="0" smtClean="0">
                <a:solidFill>
                  <a:schemeClr val="tx1"/>
                </a:solidFill>
              </a:rPr>
              <a:t>); </a:t>
            </a:r>
            <a:r>
              <a:rPr lang="en-US" sz="2400" dirty="0" err="1" smtClean="0">
                <a:solidFill>
                  <a:schemeClr val="tx1"/>
                </a:solidFill>
              </a:rPr>
              <a:t>monopoli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penggunaan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paksaan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membuat</a:t>
            </a:r>
            <a:r>
              <a:rPr lang="en-US" sz="2400" dirty="0" smtClean="0">
                <a:solidFill>
                  <a:schemeClr val="tx1"/>
                </a:solidFill>
              </a:rPr>
              <a:t> orang </a:t>
            </a:r>
            <a:r>
              <a:rPr lang="en-US" sz="2400" dirty="0" err="1" smtClean="0">
                <a:solidFill>
                  <a:schemeClr val="tx1"/>
                </a:solidFill>
              </a:rPr>
              <a:t>mentaati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apa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keputusan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penguasa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723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i="1" dirty="0" err="1" smtClean="0">
                <a:solidFill>
                  <a:srgbClr val="00B050"/>
                </a:solidFill>
              </a:rPr>
              <a:t>Asas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persetujuan</a:t>
            </a:r>
            <a:r>
              <a:rPr lang="en-US" sz="2400" b="1" i="1" dirty="0" smtClean="0">
                <a:solidFill>
                  <a:srgbClr val="00B050"/>
                </a:solidFill>
              </a:rPr>
              <a:t> </a:t>
            </a:r>
            <a:r>
              <a:rPr lang="en-US" sz="2400" b="1" i="1" dirty="0" err="1" smtClean="0">
                <a:solidFill>
                  <a:srgbClr val="00B050"/>
                </a:solidFill>
              </a:rPr>
              <a:t>rakyat</a:t>
            </a:r>
            <a:r>
              <a:rPr lang="en-US" sz="2400" dirty="0" smtClean="0">
                <a:solidFill>
                  <a:srgbClr val="00B050"/>
                </a:solidFill>
              </a:rPr>
              <a:t>; </a:t>
            </a:r>
            <a:r>
              <a:rPr lang="en-US" sz="2400" dirty="0" err="1" smtClean="0">
                <a:solidFill>
                  <a:srgbClr val="00B050"/>
                </a:solidFill>
              </a:rPr>
              <a:t>peraturan</a:t>
            </a:r>
            <a:r>
              <a:rPr lang="en-US" sz="2400" dirty="0" smtClean="0">
                <a:solidFill>
                  <a:srgbClr val="00B050"/>
                </a:solidFill>
              </a:rPr>
              <a:t> yang </a:t>
            </a:r>
            <a:r>
              <a:rPr lang="en-US" sz="2400" dirty="0" err="1" smtClean="0">
                <a:solidFill>
                  <a:srgbClr val="00B050"/>
                </a:solidFill>
              </a:rPr>
              <a:t>dibuat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tanpa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perintah</a:t>
            </a:r>
            <a:r>
              <a:rPr lang="en-US" sz="2400" dirty="0" smtClean="0">
                <a:solidFill>
                  <a:srgbClr val="00B050"/>
                </a:solidFill>
              </a:rPr>
              <a:t>/</a:t>
            </a:r>
            <a:r>
              <a:rPr lang="en-US" sz="2400" dirty="0" err="1" smtClean="0">
                <a:solidFill>
                  <a:srgbClr val="00B050"/>
                </a:solidFill>
              </a:rPr>
              <a:t>kuasa</a:t>
            </a:r>
            <a:r>
              <a:rPr lang="en-US" sz="2400" dirty="0" smtClean="0">
                <a:solidFill>
                  <a:srgbClr val="00B050"/>
                </a:solidFill>
              </a:rPr>
              <a:t> UU </a:t>
            </a:r>
            <a:r>
              <a:rPr lang="en-US" sz="2400" dirty="0" err="1" smtClean="0">
                <a:solidFill>
                  <a:srgbClr val="00B050"/>
                </a:solidFill>
              </a:rPr>
              <a:t>tidak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syah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  <a:r>
              <a:rPr lang="en-US" sz="2400" dirty="0" err="1" smtClean="0">
                <a:solidFill>
                  <a:srgbClr val="00B050"/>
                </a:solidFill>
              </a:rPr>
              <a:t>Ingat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prinsip</a:t>
            </a:r>
            <a:r>
              <a:rPr lang="en-US" sz="2400" dirty="0" smtClean="0">
                <a:solidFill>
                  <a:srgbClr val="00B050"/>
                </a:solidFill>
              </a:rPr>
              <a:t>, </a:t>
            </a:r>
            <a:r>
              <a:rPr lang="en-US" sz="2400" i="1" dirty="0" smtClean="0">
                <a:solidFill>
                  <a:srgbClr val="00B050"/>
                </a:solidFill>
              </a:rPr>
              <a:t>No Taxation without Representation</a:t>
            </a:r>
            <a:r>
              <a:rPr lang="en-US" sz="2400" dirty="0" smtClean="0">
                <a:solidFill>
                  <a:srgbClr val="00B050"/>
                </a:solidFill>
              </a:rPr>
              <a:t>.</a:t>
            </a:r>
          </a:p>
          <a:p>
            <a:pPr marL="723900" indent="-34290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i="1" dirty="0" err="1" smtClean="0">
                <a:solidFill>
                  <a:schemeClr val="tx1"/>
                </a:solidFill>
              </a:rPr>
              <a:t>Asas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persekutuan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</a:rPr>
              <a:t>hukum</a:t>
            </a:r>
            <a:r>
              <a:rPr lang="en-US" sz="2400" b="1" i="1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err="1" smtClean="0">
                <a:solidFill>
                  <a:schemeClr val="tx1"/>
                </a:solidFill>
              </a:rPr>
              <a:t>rechtsgemeenshap</a:t>
            </a:r>
            <a:r>
              <a:rPr lang="en-US" sz="2400" b="1" i="1" dirty="0" smtClean="0">
                <a:solidFill>
                  <a:schemeClr val="tx1"/>
                </a:solidFill>
              </a:rPr>
              <a:t>)</a:t>
            </a:r>
            <a:r>
              <a:rPr lang="en-US" sz="2400" i="1" dirty="0" smtClean="0">
                <a:solidFill>
                  <a:schemeClr val="tx1"/>
                </a:solidFill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</a:rPr>
              <a:t>rakyat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penguasa</a:t>
            </a:r>
            <a:r>
              <a:rPr lang="en-US" sz="2400" dirty="0" smtClean="0">
                <a:solidFill>
                  <a:schemeClr val="tx1"/>
                </a:solidFill>
              </a:rPr>
              <a:t> Negara </a:t>
            </a:r>
            <a:r>
              <a:rPr lang="en-US" sz="2400" dirty="0" err="1" smtClean="0">
                <a:solidFill>
                  <a:schemeClr val="tx1"/>
                </a:solidFill>
              </a:rPr>
              <a:t>bersama-sama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persekutuan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hukum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b="1" i="1" dirty="0" err="1" smtClean="0">
                <a:solidFill>
                  <a:schemeClr val="tx1"/>
                </a:solidFill>
              </a:rPr>
              <a:t>rechtsgemeenshap</a:t>
            </a:r>
            <a:r>
              <a:rPr lang="en-US" sz="2400" b="1" i="1" dirty="0" smtClean="0">
                <a:solidFill>
                  <a:schemeClr val="tx1"/>
                </a:solidFill>
              </a:rPr>
              <a:t>, legal partnership).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81000" algn="just">
              <a:spcBef>
                <a:spcPts val="0"/>
              </a:spcBef>
            </a:pPr>
            <a:endParaRPr lang="en-US" sz="2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3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8" y="736980"/>
            <a:ext cx="8557146" cy="5559615"/>
          </a:xfrm>
        </p:spPr>
        <p:txBody>
          <a:bodyPr>
            <a:normAutofit lnSpcReduction="10000"/>
          </a:bodyPr>
          <a:lstStyle/>
          <a:p>
            <a:pPr marL="531813" indent="-531813" algn="just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rgbClr val="0070C0"/>
                </a:solidFill>
              </a:rPr>
              <a:t>Presidensial</a:t>
            </a:r>
            <a:r>
              <a:rPr lang="en-US" sz="2400" b="1" dirty="0" smtClean="0">
                <a:solidFill>
                  <a:srgbClr val="0070C0"/>
                </a:solidFill>
              </a:rPr>
              <a:t> vs </a:t>
            </a:r>
            <a:r>
              <a:rPr lang="en-US" sz="2400" b="1" dirty="0" err="1" smtClean="0">
                <a:solidFill>
                  <a:srgbClr val="0070C0"/>
                </a:solidFill>
              </a:rPr>
              <a:t>Parlementer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531813" algn="just"/>
            <a:r>
              <a:rPr lang="en-US" sz="2400" b="1" u="sng" dirty="0" err="1" smtClean="0">
                <a:solidFill>
                  <a:schemeClr val="tx1"/>
                </a:solidFill>
              </a:rPr>
              <a:t>Presidensial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marL="531813" algn="just"/>
            <a:r>
              <a:rPr lang="en-US" sz="2400" b="1" dirty="0" err="1" smtClean="0">
                <a:solidFill>
                  <a:srgbClr val="C00000"/>
                </a:solidFill>
              </a:rPr>
              <a:t>Sistem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pemerintahan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dimana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Kepala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Pemerintahan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dipegang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oleh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Presiden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Pemerintah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tidak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bertangging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jawab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kepada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Parlemen</a:t>
            </a:r>
            <a:r>
              <a:rPr lang="en-US" sz="2400" b="1" dirty="0" smtClean="0">
                <a:solidFill>
                  <a:schemeClr val="tx1"/>
                </a:solidFill>
              </a:rPr>
              <a:t>. </a:t>
            </a:r>
            <a:r>
              <a:rPr lang="en-US" sz="2400" b="1" dirty="0" err="1" smtClean="0">
                <a:solidFill>
                  <a:schemeClr val="tx1"/>
                </a:solidFill>
              </a:rPr>
              <a:t>Cirinya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</a:p>
          <a:p>
            <a:pPr marL="969963" indent="-342900" algn="just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</a:rPr>
              <a:t>Presiden</a:t>
            </a:r>
            <a:r>
              <a:rPr lang="en-US" sz="2400" b="1" dirty="0" smtClean="0">
                <a:solidFill>
                  <a:schemeClr val="tx1"/>
                </a:solidFill>
              </a:rPr>
              <a:t> di </a:t>
            </a:r>
            <a:r>
              <a:rPr lang="en-US" sz="2400" b="1" dirty="0" err="1" smtClean="0">
                <a:solidFill>
                  <a:schemeClr val="tx1"/>
                </a:solidFill>
              </a:rPr>
              <a:t>samping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kepala</a:t>
            </a:r>
            <a:r>
              <a:rPr lang="en-US" sz="2400" b="1" dirty="0" smtClean="0">
                <a:solidFill>
                  <a:schemeClr val="tx1"/>
                </a:solidFill>
              </a:rPr>
              <a:t> Negara, </a:t>
            </a:r>
            <a:r>
              <a:rPr lang="en-US" sz="2400" b="1" dirty="0" err="1" smtClean="0">
                <a:solidFill>
                  <a:schemeClr val="tx1"/>
                </a:solidFill>
              </a:rPr>
              <a:t>juga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sebagai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kepala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mempunyai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kekuasaan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politik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secara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riil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969963" indent="-342900" algn="just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</a:rPr>
              <a:t>Kedudukan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</a:t>
            </a:r>
            <a:r>
              <a:rPr lang="en-US" sz="2400" b="1" dirty="0" err="1" smtClean="0">
                <a:solidFill>
                  <a:schemeClr val="tx1"/>
                </a:solidFill>
              </a:rPr>
              <a:t>residen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tergantung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kepada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Parelemen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dijatuhkan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kecuali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atas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tuduhan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melakukan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kejahatan</a:t>
            </a:r>
            <a:r>
              <a:rPr lang="en-US" sz="2400" b="1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luar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biasa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969963" indent="-342900" algn="just"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</a:rPr>
              <a:t>Presiden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Parlemen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dipilih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waktu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jangka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waktu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tertentu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sehingga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tidak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dapat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bubar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sewaktu-waktu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  <a:p>
            <a:pPr marL="969963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651" y="873457"/>
            <a:ext cx="8147714" cy="7920678"/>
          </a:xfrm>
        </p:spPr>
        <p:txBody>
          <a:bodyPr>
            <a:normAutofit/>
          </a:bodyPr>
          <a:lstStyle/>
          <a:p>
            <a:pPr marL="723900" algn="just"/>
            <a:r>
              <a:rPr lang="en-US" sz="2400" b="1" u="sng" dirty="0" err="1" smtClean="0">
                <a:solidFill>
                  <a:schemeClr val="tx1"/>
                </a:solidFill>
              </a:rPr>
              <a:t>Parlementer</a:t>
            </a:r>
            <a:r>
              <a:rPr lang="en-US" sz="2400" b="1" u="sng" dirty="0" smtClean="0">
                <a:solidFill>
                  <a:schemeClr val="tx1"/>
                </a:solidFill>
              </a:rPr>
              <a:t>:</a:t>
            </a:r>
          </a:p>
          <a:p>
            <a:pPr marL="723900" algn="just"/>
            <a:r>
              <a:rPr lang="en-US" sz="2400" b="1" dirty="0" err="1" smtClean="0">
                <a:solidFill>
                  <a:srgbClr val="FF0000"/>
                </a:solidFill>
              </a:rPr>
              <a:t>Sistem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pemerintahan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dimana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Pemerintah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eksekutif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 err="1" smtClean="0">
                <a:solidFill>
                  <a:srgbClr val="FF0000"/>
                </a:solidFill>
              </a:rPr>
              <a:t>bertanggung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jawab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kepada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Parlemen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legislatif</a:t>
            </a:r>
            <a:r>
              <a:rPr lang="en-US" sz="2400" b="1" dirty="0" smtClean="0">
                <a:solidFill>
                  <a:srgbClr val="FF0000"/>
                </a:solidFill>
              </a:rPr>
              <a:t>).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chemeClr val="accent5"/>
                </a:solidFill>
              </a:rPr>
              <a:t>Kekuasaan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kepala</a:t>
            </a:r>
            <a:r>
              <a:rPr lang="en-US" sz="2000" b="1" dirty="0" smtClean="0">
                <a:solidFill>
                  <a:schemeClr val="accent5"/>
                </a:solidFill>
              </a:rPr>
              <a:t> Negara </a:t>
            </a:r>
            <a:r>
              <a:rPr lang="en-US" sz="2000" b="1" dirty="0" err="1" smtClean="0">
                <a:solidFill>
                  <a:schemeClr val="accent5"/>
                </a:solidFill>
              </a:rPr>
              <a:t>merupakan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kekuasaan</a:t>
            </a:r>
            <a:r>
              <a:rPr lang="en-US" sz="2000" b="1" dirty="0" smtClean="0">
                <a:solidFill>
                  <a:schemeClr val="accent5"/>
                </a:solidFill>
              </a:rPr>
              <a:t> nominal (</a:t>
            </a:r>
            <a:r>
              <a:rPr lang="en-US" sz="2000" b="1" dirty="0" err="1" smtClean="0">
                <a:solidFill>
                  <a:schemeClr val="accent5"/>
                </a:solidFill>
              </a:rPr>
              <a:t>hanya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merupakan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figur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kepemimpinan</a:t>
            </a:r>
            <a:r>
              <a:rPr lang="en-US" sz="2000" b="1" dirty="0" smtClean="0">
                <a:solidFill>
                  <a:schemeClr val="accent5"/>
                </a:solidFill>
              </a:rPr>
              <a:t> formal </a:t>
            </a:r>
            <a:r>
              <a:rPr lang="en-US" sz="2000" b="1" dirty="0" err="1" smtClean="0">
                <a:solidFill>
                  <a:schemeClr val="accent5"/>
                </a:solidFill>
              </a:rPr>
              <a:t>dan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seremonial</a:t>
            </a:r>
            <a:r>
              <a:rPr lang="en-US" sz="2000" b="1" dirty="0" smtClean="0">
                <a:solidFill>
                  <a:schemeClr val="accent5"/>
                </a:solidFill>
              </a:rPr>
              <a:t>; </a:t>
            </a:r>
            <a:r>
              <a:rPr lang="en-US" sz="2000" b="1" dirty="0" err="1" smtClean="0">
                <a:solidFill>
                  <a:schemeClr val="accent5"/>
                </a:solidFill>
              </a:rPr>
              <a:t>hanya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sebagai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lambang</a:t>
            </a:r>
            <a:r>
              <a:rPr lang="en-US" sz="2000" b="1" dirty="0" smtClean="0">
                <a:solidFill>
                  <a:schemeClr val="accent5"/>
                </a:solidFill>
              </a:rPr>
              <a:t>), </a:t>
            </a:r>
            <a:r>
              <a:rPr lang="en-US" sz="2000" b="1" dirty="0" err="1" smtClean="0">
                <a:solidFill>
                  <a:schemeClr val="accent5"/>
                </a:solidFill>
              </a:rPr>
              <a:t>sehingga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kekuasaan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politiknya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dalam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pemerintahan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relatif</a:t>
            </a:r>
            <a:r>
              <a:rPr lang="en-US" sz="2000" b="1" dirty="0" smtClean="0">
                <a:solidFill>
                  <a:schemeClr val="accent5"/>
                </a:solidFill>
              </a:rPr>
              <a:t> </a:t>
            </a:r>
            <a:r>
              <a:rPr lang="en-US" sz="2000" b="1" dirty="0" err="1" smtClean="0">
                <a:solidFill>
                  <a:schemeClr val="accent5"/>
                </a:solidFill>
              </a:rPr>
              <a:t>kecil</a:t>
            </a:r>
            <a:r>
              <a:rPr lang="en-US" sz="2000" b="1" dirty="0" smtClean="0">
                <a:solidFill>
                  <a:schemeClr val="accent5"/>
                </a:solidFill>
              </a:rPr>
              <a:t>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</a:rPr>
              <a:t>Pelaksana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penanggungjawab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pemerintahan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adalah</a:t>
            </a:r>
            <a:r>
              <a:rPr lang="en-US" sz="2000" b="1" dirty="0" smtClean="0">
                <a:solidFill>
                  <a:schemeClr val="tx1"/>
                </a:solidFill>
              </a:rPr>
              <a:t> PM </a:t>
            </a:r>
            <a:r>
              <a:rPr lang="en-US" sz="2000" b="1" dirty="0" err="1" smtClean="0">
                <a:solidFill>
                  <a:schemeClr val="tx1"/>
                </a:solidFill>
              </a:rPr>
              <a:t>bersama</a:t>
            </a:r>
            <a:r>
              <a:rPr lang="en-US" sz="2000" b="1" dirty="0" smtClean="0">
                <a:solidFill>
                  <a:schemeClr val="tx1"/>
                </a:solidFill>
              </a:rPr>
              <a:t> para </a:t>
            </a:r>
            <a:r>
              <a:rPr lang="en-US" sz="2000" b="1" dirty="0" err="1" smtClean="0">
                <a:solidFill>
                  <a:schemeClr val="tx1"/>
                </a:solidFill>
              </a:rPr>
              <a:t>menteri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Kabinet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Kedudukan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Kabinet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tergantung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pada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dukungan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Parlemen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dan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Kabinet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jatuh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apabila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P</a:t>
            </a:r>
            <a:r>
              <a:rPr lang="en-US" sz="2000" b="1" dirty="0" err="1" smtClean="0">
                <a:solidFill>
                  <a:srgbClr val="0070C0"/>
                </a:solidFill>
              </a:rPr>
              <a:t>arelemen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manarik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dukungannya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Parlemen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dapat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dibubarkan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Kepala</a:t>
            </a:r>
            <a:r>
              <a:rPr lang="en-US" sz="2000" b="1" dirty="0" smtClean="0">
                <a:solidFill>
                  <a:srgbClr val="0070C0"/>
                </a:solidFill>
              </a:rPr>
              <a:t> Negara </a:t>
            </a:r>
            <a:r>
              <a:rPr lang="en-US" sz="2000" b="1" dirty="0" err="1" smtClean="0">
                <a:solidFill>
                  <a:srgbClr val="0070C0"/>
                </a:solidFill>
              </a:rPr>
              <a:t>atas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usul</a:t>
            </a:r>
            <a:r>
              <a:rPr lang="en-US" sz="2000" b="1" dirty="0" smtClean="0">
                <a:solidFill>
                  <a:srgbClr val="0070C0"/>
                </a:solidFill>
              </a:rPr>
              <a:t> PM; </a:t>
            </a:r>
            <a:r>
              <a:rPr lang="en-US" sz="2000" b="1" dirty="0" err="1" smtClean="0">
                <a:solidFill>
                  <a:srgbClr val="0070C0"/>
                </a:solidFill>
              </a:rPr>
              <a:t>sebaliknya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Kabinet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dapat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dijatuhkan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oleh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Parlemen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melalui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mosi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tidak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percaya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</a:rPr>
              <a:t>			</a:t>
            </a:r>
            <a:r>
              <a:rPr lang="en-US" sz="3600" b="1" dirty="0" err="1" smtClean="0">
                <a:solidFill>
                  <a:schemeClr val="tx1"/>
                </a:solidFill>
              </a:rPr>
              <a:t>Landasan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Administrasi</a:t>
            </a:r>
            <a:r>
              <a:rPr lang="en-US" sz="3600" b="1" dirty="0" smtClean="0">
                <a:solidFill>
                  <a:schemeClr val="tx1"/>
                </a:solidFill>
              </a:rPr>
              <a:t> Negara</a:t>
            </a:r>
          </a:p>
          <a:p>
            <a:pPr algn="just"/>
            <a:endParaRPr lang="en-US" sz="3600" b="1" dirty="0" smtClean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tx1"/>
                </a:solidFill>
              </a:rPr>
              <a:t>Pendahuluan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</a:p>
          <a:p>
            <a:pPr marL="627063" algn="just"/>
            <a:r>
              <a:rPr lang="en-US" sz="2800" dirty="0" err="1"/>
              <a:t>a</a:t>
            </a:r>
            <a:r>
              <a:rPr lang="en-US" sz="2800" dirty="0" err="1" smtClean="0"/>
              <a:t>pa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dimaksud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landasan</a:t>
            </a:r>
            <a:r>
              <a:rPr lang="en-US" sz="2800" dirty="0" smtClean="0"/>
              <a:t> </a:t>
            </a:r>
            <a:r>
              <a:rPr lang="en-US" sz="2800" dirty="0" err="1" smtClean="0"/>
              <a:t>Administrasi</a:t>
            </a:r>
            <a:r>
              <a:rPr lang="en-US" sz="2800" dirty="0" smtClean="0"/>
              <a:t> Negara?;</a:t>
            </a:r>
          </a:p>
          <a:p>
            <a:pPr marL="627063" algn="just"/>
            <a:r>
              <a:rPr lang="en-US" sz="2800" dirty="0" smtClean="0"/>
              <a:t>…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Negara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landasan</a:t>
            </a:r>
            <a:r>
              <a:rPr lang="en-US" sz="2800" dirty="0"/>
              <a:t> </a:t>
            </a:r>
            <a:r>
              <a:rPr lang="en-US" sz="2800" dirty="0" smtClean="0"/>
              <a:t>Negara?;</a:t>
            </a:r>
          </a:p>
          <a:p>
            <a:pPr marL="627063" algn="just"/>
            <a:r>
              <a:rPr lang="en-US" sz="2800" dirty="0" smtClean="0"/>
              <a:t>… </a:t>
            </a:r>
            <a:r>
              <a:rPr lang="en-US" sz="2800" dirty="0" err="1" smtClean="0"/>
              <a:t>apakah</a:t>
            </a:r>
            <a:r>
              <a:rPr lang="en-US" sz="2800" dirty="0" smtClean="0"/>
              <a:t> </a:t>
            </a:r>
            <a:r>
              <a:rPr lang="en-US" sz="2800" dirty="0" err="1"/>
              <a:t>negara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berjalan</a:t>
            </a:r>
            <a:r>
              <a:rPr lang="en-US" sz="2800" dirty="0" smtClean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baik</a:t>
            </a:r>
            <a:r>
              <a:rPr lang="en-US" sz="2800" dirty="0"/>
              <a:t>?.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627063" algn="just"/>
            <a:r>
              <a:rPr lang="en-US" sz="3200" b="1" dirty="0">
                <a:solidFill>
                  <a:schemeClr val="tx1"/>
                </a:solidFill>
              </a:rPr>
              <a:t>	</a:t>
            </a:r>
            <a:r>
              <a:rPr lang="en-US" sz="3200" b="1" dirty="0" smtClean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87355" y="655093"/>
            <a:ext cx="928047" cy="5361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48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8" y="736980"/>
            <a:ext cx="8557146" cy="5559615"/>
          </a:xfrm>
        </p:spPr>
        <p:txBody>
          <a:bodyPr>
            <a:normAutofit/>
          </a:bodyPr>
          <a:lstStyle/>
          <a:p>
            <a:pPr marL="531813" indent="-531813" algn="just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solidFill>
                  <a:schemeClr val="accent4"/>
                </a:solidFill>
              </a:rPr>
              <a:t>Dinamika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Pemerintahan</a:t>
            </a:r>
            <a:r>
              <a:rPr lang="en-US" sz="2400" b="1" dirty="0" smtClean="0">
                <a:solidFill>
                  <a:schemeClr val="accent4"/>
                </a:solidFill>
              </a:rPr>
              <a:t> di Indonesia</a:t>
            </a:r>
          </a:p>
          <a:p>
            <a:pPr marL="627063" algn="just"/>
            <a:endParaRPr lang="en-US" sz="2400" b="1" dirty="0" smtClean="0">
              <a:solidFill>
                <a:schemeClr val="tx1"/>
              </a:solidFill>
            </a:endParaRPr>
          </a:p>
          <a:p>
            <a:pPr marL="627063" algn="just"/>
            <a:endParaRPr 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3360"/>
              </p:ext>
            </p:extLst>
          </p:nvPr>
        </p:nvGraphicFramePr>
        <p:xfrm>
          <a:off x="1302604" y="1306520"/>
          <a:ext cx="81280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491774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200975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TIGA ERA DEMOKRASI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TIGA UUD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548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Federal (17 </a:t>
                      </a:r>
                      <a:r>
                        <a:rPr lang="en-US" sz="2400" dirty="0" err="1" smtClean="0"/>
                        <a:t>Agustus</a:t>
                      </a:r>
                      <a:r>
                        <a:rPr lang="en-US" sz="2400" dirty="0" smtClean="0"/>
                        <a:t> 1945 – 5 </a:t>
                      </a: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1959)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err="1" smtClean="0"/>
                        <a:t>Terpimpin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dirty="0" smtClean="0"/>
                        <a:t>5 </a:t>
                      </a:r>
                      <a:r>
                        <a:rPr lang="en-US" sz="2400" dirty="0" err="1" smtClean="0"/>
                        <a:t>Juli</a:t>
                      </a:r>
                      <a:r>
                        <a:rPr lang="en-US" sz="2400" dirty="0" smtClean="0"/>
                        <a:t> 1959</a:t>
                      </a:r>
                      <a:r>
                        <a:rPr lang="en-US" sz="2400" baseline="0" dirty="0" smtClean="0"/>
                        <a:t> – 11 </a:t>
                      </a:r>
                      <a:r>
                        <a:rPr lang="en-US" sz="2400" baseline="0" dirty="0" err="1" smtClean="0"/>
                        <a:t>Maret</a:t>
                      </a:r>
                      <a:r>
                        <a:rPr lang="en-US" sz="2400" baseline="0" dirty="0" smtClean="0"/>
                        <a:t> 1966)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baseline="0" dirty="0" smtClean="0"/>
                        <a:t>Pancasila (11 </a:t>
                      </a:r>
                      <a:r>
                        <a:rPr lang="en-US" sz="2400" baseline="0" dirty="0" err="1" smtClean="0"/>
                        <a:t>Maret</a:t>
                      </a:r>
                      <a:r>
                        <a:rPr lang="en-US" sz="2400" baseline="0" dirty="0" smtClean="0"/>
                        <a:t> 1966 – </a:t>
                      </a:r>
                      <a:r>
                        <a:rPr lang="en-US" sz="2400" baseline="0" dirty="0" err="1" smtClean="0"/>
                        <a:t>sekarang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UUD 1945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err="1" smtClean="0"/>
                        <a:t>Konstitusi</a:t>
                      </a:r>
                      <a:r>
                        <a:rPr lang="en-US" sz="2400" dirty="0" smtClean="0"/>
                        <a:t> RIS 1949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/>
                        <a:t>UUDS 1966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UUD 1945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(4 kali 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</a:rPr>
                        <a:t>Amandemen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56618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Beberapa</a:t>
                      </a:r>
                      <a:r>
                        <a:rPr lang="en-US" sz="2800" b="1" dirty="0" smtClean="0"/>
                        <a:t> UU </a:t>
                      </a:r>
                      <a:r>
                        <a:rPr lang="en-US" sz="2800" b="1" dirty="0" err="1" smtClean="0"/>
                        <a:t>Pemerintahan</a:t>
                      </a:r>
                      <a:r>
                        <a:rPr lang="en-US" sz="2800" b="1" dirty="0" smtClean="0"/>
                        <a:t> Daerah</a:t>
                      </a:r>
                      <a:endParaRPr lang="en-U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17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UU No. 1/45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UU No. 22/48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UU No. 44/1950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dirty="0" smtClean="0"/>
                        <a:t>UU</a:t>
                      </a:r>
                      <a:r>
                        <a:rPr lang="en-US" sz="2000" baseline="0" dirty="0" smtClean="0"/>
                        <a:t> No. 1/1957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2000" baseline="0" dirty="0" smtClean="0"/>
                        <a:t>UU No. 18/1965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 UU No.</a:t>
                      </a:r>
                      <a:r>
                        <a:rPr lang="en-US" sz="2000" baseline="0" dirty="0" smtClean="0"/>
                        <a:t> 5/1974</a:t>
                      </a:r>
                    </a:p>
                    <a:p>
                      <a:r>
                        <a:rPr lang="en-US" sz="2000" baseline="0" dirty="0" smtClean="0"/>
                        <a:t>7. UU No. 22/1999</a:t>
                      </a:r>
                    </a:p>
                    <a:p>
                      <a:r>
                        <a:rPr lang="en-US" sz="2000" baseline="0" dirty="0" smtClean="0"/>
                        <a:t>8. UU No. 32/2004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    </a:t>
                      </a:r>
                      <a:r>
                        <a:rPr lang="en-US" sz="2000" baseline="0" dirty="0" err="1" smtClean="0"/>
                        <a:t>Perpu</a:t>
                      </a:r>
                      <a:r>
                        <a:rPr lang="en-US" sz="2000" baseline="0" dirty="0" smtClean="0"/>
                        <a:t> No. 3/2005</a:t>
                      </a:r>
                    </a:p>
                    <a:p>
                      <a:r>
                        <a:rPr lang="en-US" sz="2000" baseline="0" dirty="0" smtClean="0"/>
                        <a:t>9. UU No. 23/2014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634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835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5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651" y="682389"/>
            <a:ext cx="8147714" cy="5964071"/>
          </a:xfrm>
        </p:spPr>
        <p:txBody>
          <a:bodyPr>
            <a:normAutofit lnSpcReduction="10000"/>
          </a:bodyPr>
          <a:lstStyle/>
          <a:p>
            <a:pPr marL="723900" indent="-45085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70C0"/>
                </a:solidFill>
              </a:rPr>
              <a:t>*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)</a:t>
            </a:r>
            <a:r>
              <a:rPr lang="en-US" sz="3200" b="1" dirty="0" err="1" smtClean="0">
                <a:solidFill>
                  <a:srgbClr val="0070C0"/>
                </a:solidFill>
              </a:rPr>
              <a:t>Dasar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Pemikiran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Parubahan</a:t>
            </a:r>
            <a:r>
              <a:rPr lang="en-US" sz="3200" b="1" dirty="0" smtClean="0">
                <a:solidFill>
                  <a:srgbClr val="0070C0"/>
                </a:solidFill>
              </a:rPr>
              <a:t> UUD 1945  </a:t>
            </a:r>
            <a:r>
              <a:rPr lang="en-US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err="1" smtClean="0">
                <a:solidFill>
                  <a:srgbClr val="0070C0"/>
                </a:solidFill>
              </a:rPr>
              <a:t>Sekjen</a:t>
            </a:r>
            <a:r>
              <a:rPr lang="en-US" sz="2000" b="1" dirty="0" smtClean="0">
                <a:solidFill>
                  <a:srgbClr val="0070C0"/>
                </a:solidFill>
              </a:rPr>
              <a:t> MPR RI, 2015):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</a:rPr>
              <a:t>UUD RI </a:t>
            </a:r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1945 </a:t>
            </a:r>
            <a:r>
              <a:rPr lang="en-US" sz="2000" b="1" dirty="0" err="1" smtClean="0">
                <a:solidFill>
                  <a:schemeClr val="tx1"/>
                </a:solidFill>
              </a:rPr>
              <a:t>membentuk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struktur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kenegaraan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bertumpu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pada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kekuasaan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tertinggi</a:t>
            </a:r>
            <a:r>
              <a:rPr lang="en-US" sz="2000" b="1" dirty="0" smtClean="0">
                <a:solidFill>
                  <a:schemeClr val="tx1"/>
                </a:solidFill>
              </a:rPr>
              <a:t> di </a:t>
            </a:r>
            <a:r>
              <a:rPr lang="en-US" sz="2000" b="1" dirty="0" err="1" smtClean="0">
                <a:solidFill>
                  <a:schemeClr val="tx1"/>
                </a:solidFill>
              </a:rPr>
              <a:t>tangan</a:t>
            </a:r>
            <a:r>
              <a:rPr lang="en-US" sz="2000" b="1" dirty="0" smtClean="0">
                <a:solidFill>
                  <a:schemeClr val="tx1"/>
                </a:solidFill>
              </a:rPr>
              <a:t> MPR yang </a:t>
            </a:r>
            <a:r>
              <a:rPr lang="en-US" sz="2000" b="1" dirty="0" err="1" smtClean="0">
                <a:solidFill>
                  <a:schemeClr val="tx1"/>
                </a:solidFill>
              </a:rPr>
              <a:t>sepenuhnya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melaksanakan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kedaulatan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rakyat</a:t>
            </a:r>
            <a:r>
              <a:rPr lang="en-US" sz="2000" b="1" dirty="0" smtClean="0">
                <a:solidFill>
                  <a:schemeClr val="tx1"/>
                </a:solidFill>
              </a:rPr>
              <a:t>.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92D050"/>
                </a:solidFill>
              </a:rPr>
              <a:t>UUD RI </a:t>
            </a:r>
            <a:r>
              <a:rPr lang="en-US" sz="2000" b="1" dirty="0" err="1">
                <a:solidFill>
                  <a:srgbClr val="92D050"/>
                </a:solidFill>
              </a:rPr>
              <a:t>Tahun</a:t>
            </a:r>
            <a:r>
              <a:rPr lang="en-US" sz="2000" b="1" dirty="0">
                <a:solidFill>
                  <a:srgbClr val="92D050"/>
                </a:solidFill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</a:rPr>
              <a:t>1945 </a:t>
            </a:r>
            <a:r>
              <a:rPr lang="en-US" sz="2000" b="1" dirty="0" err="1" smtClean="0">
                <a:solidFill>
                  <a:srgbClr val="92D050"/>
                </a:solidFill>
              </a:rPr>
              <a:t>memberikan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kekuasaan</a:t>
            </a:r>
            <a:r>
              <a:rPr lang="en-US" sz="2000" b="1" dirty="0" smtClean="0">
                <a:solidFill>
                  <a:srgbClr val="92D050"/>
                </a:solidFill>
              </a:rPr>
              <a:t> yang </a:t>
            </a:r>
            <a:r>
              <a:rPr lang="en-US" sz="2000" b="1" dirty="0" err="1" smtClean="0">
                <a:solidFill>
                  <a:srgbClr val="92D050"/>
                </a:solidFill>
              </a:rPr>
              <a:t>sangat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besar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kepeda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pemegang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kekuasaan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eksekutif</a:t>
            </a:r>
            <a:r>
              <a:rPr lang="en-US" sz="2000" b="1" dirty="0" smtClean="0">
                <a:solidFill>
                  <a:srgbClr val="92D050"/>
                </a:solidFill>
              </a:rPr>
              <a:t> (</a:t>
            </a:r>
            <a:r>
              <a:rPr lang="en-US" sz="2000" b="1" dirty="0" err="1" smtClean="0">
                <a:solidFill>
                  <a:srgbClr val="92D050"/>
                </a:solidFill>
              </a:rPr>
              <a:t>presiden</a:t>
            </a:r>
            <a:r>
              <a:rPr lang="en-US" sz="2000" b="1" dirty="0" smtClean="0">
                <a:solidFill>
                  <a:srgbClr val="92D050"/>
                </a:solidFill>
              </a:rPr>
              <a:t>).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0000"/>
                </a:solidFill>
              </a:rPr>
              <a:t>UUD </a:t>
            </a:r>
            <a:r>
              <a:rPr lang="en-US" sz="2000" b="1" dirty="0">
                <a:solidFill>
                  <a:srgbClr val="FF0000"/>
                </a:solidFill>
              </a:rPr>
              <a:t>RI </a:t>
            </a:r>
            <a:r>
              <a:rPr lang="en-US" sz="2000" b="1" dirty="0" err="1">
                <a:solidFill>
                  <a:srgbClr val="FF0000"/>
                </a:solidFill>
              </a:rPr>
              <a:t>Tahun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1945 </a:t>
            </a:r>
            <a:r>
              <a:rPr lang="en-US" sz="2000" b="1" dirty="0" err="1" smtClean="0">
                <a:solidFill>
                  <a:srgbClr val="FF0000"/>
                </a:solidFill>
              </a:rPr>
              <a:t>mengandung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pasal-pasal</a:t>
            </a:r>
            <a:r>
              <a:rPr lang="en-US" sz="2000" b="1" dirty="0" smtClean="0">
                <a:solidFill>
                  <a:srgbClr val="FF0000"/>
                </a:solidFill>
              </a:rPr>
              <a:t> yang </a:t>
            </a:r>
            <a:r>
              <a:rPr lang="en-US" sz="2000" b="1" dirty="0" err="1" smtClean="0">
                <a:solidFill>
                  <a:srgbClr val="FF0000"/>
                </a:solidFill>
              </a:rPr>
              <a:t>terlalu</a:t>
            </a:r>
            <a:r>
              <a:rPr lang="en-US" sz="2000" b="1" dirty="0" smtClean="0">
                <a:solidFill>
                  <a:srgbClr val="FF0000"/>
                </a:solidFill>
              </a:rPr>
              <a:t> “</a:t>
            </a:r>
            <a:r>
              <a:rPr lang="en-US" sz="2000" b="1" dirty="0" err="1" smtClean="0">
                <a:solidFill>
                  <a:srgbClr val="FF0000"/>
                </a:solidFill>
              </a:rPr>
              <a:t>luwes</a:t>
            </a:r>
            <a:r>
              <a:rPr lang="en-US" sz="2000" b="1" dirty="0" smtClean="0">
                <a:solidFill>
                  <a:srgbClr val="FF0000"/>
                </a:solidFill>
              </a:rPr>
              <a:t>” </a:t>
            </a:r>
            <a:r>
              <a:rPr lang="en-US" sz="2000" b="1" dirty="0" err="1" smtClean="0">
                <a:solidFill>
                  <a:srgbClr val="FF0000"/>
                </a:solidFill>
              </a:rPr>
              <a:t>sehingga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multitafsir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0000"/>
                </a:solidFill>
              </a:rPr>
              <a:t>UUD RI </a:t>
            </a:r>
            <a:r>
              <a:rPr lang="en-US" sz="2000" b="1" dirty="0" err="1">
                <a:solidFill>
                  <a:srgbClr val="FF0000"/>
                </a:solidFill>
              </a:rPr>
              <a:t>Tahun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1945 </a:t>
            </a:r>
            <a:r>
              <a:rPr lang="en-US" sz="2000" b="1" dirty="0" err="1" smtClean="0">
                <a:solidFill>
                  <a:srgbClr val="FF0000"/>
                </a:solidFill>
              </a:rPr>
              <a:t>terlalu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banyak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memberikan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kewenangan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kepada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kekuasaan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Presiden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untuk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mengatur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hal-hal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penting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dengan</a:t>
            </a:r>
            <a:r>
              <a:rPr lang="en-US" sz="2000" b="1" dirty="0" smtClean="0">
                <a:solidFill>
                  <a:srgbClr val="FF0000"/>
                </a:solidFill>
              </a:rPr>
              <a:t> UU.</a:t>
            </a:r>
          </a:p>
          <a:p>
            <a:pPr marL="355600" indent="-342900" algn="just">
              <a:buFont typeface="Wingdings" panose="05000000000000000000" pitchFamily="2" charset="2"/>
              <a:buChar char="§"/>
            </a:pPr>
            <a:r>
              <a:rPr lang="en-US" sz="2000" b="1" dirty="0" err="1" smtClean="0">
                <a:solidFill>
                  <a:schemeClr val="tx1"/>
                </a:solidFill>
              </a:rPr>
              <a:t>Rumusan</a:t>
            </a:r>
            <a:r>
              <a:rPr lang="en-US" sz="2000" b="1" dirty="0" smtClean="0">
                <a:solidFill>
                  <a:schemeClr val="tx1"/>
                </a:solidFill>
              </a:rPr>
              <a:t> UUD </a:t>
            </a:r>
            <a:r>
              <a:rPr lang="en-US" sz="2000" b="1" dirty="0">
                <a:solidFill>
                  <a:schemeClr val="tx1"/>
                </a:solidFill>
              </a:rPr>
              <a:t>RI </a:t>
            </a:r>
            <a:r>
              <a:rPr lang="en-US" sz="2000" b="1" dirty="0" err="1">
                <a:solidFill>
                  <a:schemeClr val="tx1"/>
                </a:solidFill>
              </a:rPr>
              <a:t>Tahun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1945 </a:t>
            </a:r>
            <a:r>
              <a:rPr lang="en-US" sz="2000" b="1" dirty="0" err="1" smtClean="0">
                <a:solidFill>
                  <a:schemeClr val="tx1"/>
                </a:solidFill>
              </a:rPr>
              <a:t>tentang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semangat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penyelenggara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negara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belum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cukup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didukung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ketentuan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konstitusi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memuat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atauran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dasar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tentang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kehidupan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demokratis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supremasi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hukum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pemberdayaan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masyarakat</a:t>
            </a:r>
            <a:r>
              <a:rPr lang="en-US" sz="2000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</a:rPr>
              <a:t>penghormatan</a:t>
            </a:r>
            <a:r>
              <a:rPr lang="en-US" sz="2000" b="1" dirty="0" smtClean="0">
                <a:solidFill>
                  <a:schemeClr val="tx1"/>
                </a:solidFill>
              </a:rPr>
              <a:t> HAM </a:t>
            </a:r>
            <a:r>
              <a:rPr lang="en-US" sz="2000" b="1" dirty="0" err="1" smtClean="0">
                <a:solidFill>
                  <a:schemeClr val="tx1"/>
                </a:solidFill>
              </a:rPr>
              <a:t>dan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Otda</a:t>
            </a:r>
            <a:r>
              <a:rPr lang="en-US" sz="2000" b="1" dirty="0" smtClean="0">
                <a:solidFill>
                  <a:schemeClr val="tx1"/>
                </a:solidFill>
              </a:rPr>
              <a:t>).</a:t>
            </a: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10668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812799"/>
            <a:ext cx="9062113" cy="5424227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4200" b="1" dirty="0" smtClean="0">
                <a:solidFill>
                  <a:schemeClr val="tx1"/>
                </a:solidFill>
              </a:rPr>
              <a:t> </a:t>
            </a:r>
            <a:r>
              <a:rPr lang="en-US" sz="4600" b="1" dirty="0" err="1" smtClean="0">
                <a:solidFill>
                  <a:schemeClr val="tx1"/>
                </a:solidFill>
              </a:rPr>
              <a:t>Sistem</a:t>
            </a:r>
            <a:r>
              <a:rPr lang="en-US" sz="4600" b="1" dirty="0" smtClean="0">
                <a:solidFill>
                  <a:schemeClr val="tx1"/>
                </a:solidFill>
              </a:rPr>
              <a:t> Pembangunan Nasional</a:t>
            </a:r>
          </a:p>
          <a:p>
            <a:pPr algn="just">
              <a:spcBef>
                <a:spcPts val="0"/>
              </a:spcBef>
            </a:pPr>
            <a:r>
              <a:rPr lang="en-US" sz="4600" b="1" dirty="0">
                <a:solidFill>
                  <a:schemeClr val="tx1"/>
                </a:solidFill>
              </a:rPr>
              <a:t>	</a:t>
            </a:r>
            <a:r>
              <a:rPr lang="en-US" sz="4600" b="1" dirty="0" smtClean="0">
                <a:solidFill>
                  <a:schemeClr val="tx1"/>
                </a:solidFill>
              </a:rPr>
              <a:t>		 (SPN)</a:t>
            </a:r>
          </a:p>
          <a:p>
            <a:pPr algn="just">
              <a:spcBef>
                <a:spcPts val="0"/>
              </a:spcBef>
            </a:pPr>
            <a:r>
              <a:rPr lang="en-US" sz="4200" b="1" dirty="0">
                <a:solidFill>
                  <a:schemeClr val="tx1"/>
                </a:solidFill>
              </a:rPr>
              <a:t>	</a:t>
            </a:r>
            <a:r>
              <a:rPr lang="en-US" sz="4200" b="1" dirty="0" smtClean="0">
                <a:solidFill>
                  <a:schemeClr val="tx1"/>
                </a:solidFill>
              </a:rPr>
              <a:t>		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449263" indent="-449263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Pembangunan:</a:t>
            </a:r>
          </a:p>
          <a:p>
            <a:pPr algn="just">
              <a:spcBef>
                <a:spcPts val="0"/>
              </a:spcBef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spcBef>
                <a:spcPts val="0"/>
              </a:spcBef>
            </a:pPr>
            <a:endParaRPr kumimoji="1" lang="en-US" sz="36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endParaRPr kumimoji="1" lang="en-US" sz="3600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endParaRPr kumimoji="1" lang="en-US" sz="3300" b="1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kumimoji="1" lang="id-ID" sz="3300" b="1" dirty="0" smtClean="0">
                <a:solidFill>
                  <a:schemeClr val="tx2"/>
                </a:solidFill>
              </a:rPr>
              <a:t>Proses </a:t>
            </a:r>
            <a:r>
              <a:rPr kumimoji="1" lang="id-ID" sz="3300" b="1" dirty="0">
                <a:solidFill>
                  <a:schemeClr val="tx2"/>
                </a:solidFill>
              </a:rPr>
              <a:t>perubahan yang terencana yang dijalankan secara berkesinambungan untuk kehidupan yang lebih baik</a:t>
            </a:r>
            <a:r>
              <a:rPr kumimoji="1" lang="id-ID" sz="3300" b="1" dirty="0" smtClean="0">
                <a:solidFill>
                  <a:schemeClr val="tx2"/>
                </a:solidFill>
              </a:rPr>
              <a:t>.</a:t>
            </a:r>
            <a:endParaRPr kumimoji="1" lang="en-US" sz="3300" b="1" dirty="0" smtClean="0">
              <a:solidFill>
                <a:schemeClr val="tx2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kumimoji="1" lang="en-US" sz="3100" b="1" dirty="0" smtClean="0">
                <a:solidFill>
                  <a:schemeClr val="tx2"/>
                </a:solidFill>
              </a:rPr>
              <a:t>(</a:t>
            </a:r>
            <a:r>
              <a:rPr kumimoji="1" lang="en-US" sz="3100" b="1" dirty="0" err="1" smtClean="0">
                <a:solidFill>
                  <a:schemeClr val="tx2"/>
                </a:solidFill>
              </a:rPr>
              <a:t>Kartasasmita</a:t>
            </a:r>
            <a:r>
              <a:rPr kumimoji="1" lang="en-US" sz="3100" b="1" dirty="0" smtClean="0">
                <a:solidFill>
                  <a:schemeClr val="tx2"/>
                </a:solidFill>
              </a:rPr>
              <a:t>, 2012).</a:t>
            </a:r>
            <a:endParaRPr lang="en-US" sz="3100" b="1" dirty="0">
              <a:solidFill>
                <a:schemeClr val="tx2"/>
              </a:solidFill>
            </a:endParaRPr>
          </a:p>
          <a:p>
            <a:pPr marL="571500" indent="-5715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01001" y="949496"/>
            <a:ext cx="928047" cy="5595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201001" y="2566124"/>
            <a:ext cx="2743200" cy="205740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6247267"/>
              <a:satOff val="8334"/>
              <a:lumOff val="6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ight Arrow 4"/>
          <p:cNvSpPr/>
          <p:nvPr/>
        </p:nvSpPr>
        <p:spPr>
          <a:xfrm>
            <a:off x="4045425" y="2902857"/>
            <a:ext cx="2645661" cy="99319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6" name="Picture 5" descr="090217_124854.jpg"/>
          <p:cNvPicPr>
            <a:picLocks noChangeAspect="1"/>
          </p:cNvPicPr>
          <p:nvPr/>
        </p:nvPicPr>
        <p:blipFill>
          <a:blip r:embed="rId3"/>
          <a:srcRect l="26563" r="9687"/>
          <a:stretch>
            <a:fillRect/>
          </a:stretch>
        </p:blipFill>
        <p:spPr>
          <a:xfrm>
            <a:off x="6864825" y="2455509"/>
            <a:ext cx="2743200" cy="21680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543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61144" y="827314"/>
            <a:ext cx="6183086" cy="10014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3600" b="1" dirty="0" smtClean="0">
                <a:latin typeface="+mj-lt"/>
              </a:rPr>
              <a:t> 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Tujuan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Pembangunan</a:t>
            </a:r>
            <a:r>
              <a:rPr lang="id-ID" sz="3200" b="1" dirty="0" smtClean="0">
                <a:latin typeface="+mj-lt"/>
              </a:rPr>
              <a:t> </a:t>
            </a:r>
            <a:endParaRPr lang="id-ID" sz="3200" b="1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       </a:t>
            </a:r>
            <a:r>
              <a:rPr lang="id-ID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>
                <a:solidFill>
                  <a:schemeClr val="tx2"/>
                </a:solidFill>
              </a:rPr>
              <a:t>STIGLITZ</a:t>
            </a:r>
            <a:r>
              <a:rPr lang="id-ID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smtClean="0">
                <a:solidFill>
                  <a:schemeClr val="tx2"/>
                </a:solidFill>
              </a:rPr>
              <a:t>1998):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9732151"/>
              </p:ext>
            </p:extLst>
          </p:nvPr>
        </p:nvGraphicFramePr>
        <p:xfrm>
          <a:off x="1905000" y="1981200"/>
          <a:ext cx="729705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8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571500" indent="-571500" algn="l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Tujuan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Makna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Hakekat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Pembangunan Nasional </a:t>
            </a:r>
          </a:p>
          <a:p>
            <a:pPr marL="1074738" indent="-460375" algn="just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rgbClr val="C00000"/>
                </a:solidFill>
              </a:rPr>
              <a:t>Tujuan</a:t>
            </a:r>
            <a:r>
              <a:rPr lang="en-US" sz="2800" dirty="0" smtClean="0"/>
              <a:t>;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mewujudkan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adil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makmur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merata</a:t>
            </a:r>
            <a:r>
              <a:rPr lang="en-US" sz="2800" dirty="0" smtClean="0"/>
              <a:t> material </a:t>
            </a:r>
            <a:r>
              <a:rPr lang="en-US" sz="2800" dirty="0" err="1" smtClean="0"/>
              <a:t>dan</a:t>
            </a:r>
            <a:r>
              <a:rPr lang="en-US" sz="2800" dirty="0" smtClean="0"/>
              <a:t> spiritual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Pancasila.</a:t>
            </a:r>
          </a:p>
          <a:p>
            <a:pPr marL="1074738" indent="-460375" algn="just"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rgbClr val="C00000"/>
                </a:solidFill>
              </a:rPr>
              <a:t>Makna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Hakikat</a:t>
            </a:r>
            <a:r>
              <a:rPr lang="en-US" sz="2800" b="1" dirty="0" smtClean="0">
                <a:solidFill>
                  <a:srgbClr val="C00000"/>
                </a:solidFill>
              </a:rPr>
              <a:t> Pembangunan Nasional</a:t>
            </a:r>
            <a:r>
              <a:rPr lang="en-US" sz="2800" b="1" dirty="0" smtClean="0"/>
              <a:t>; </a:t>
            </a:r>
            <a:r>
              <a:rPr lang="es-ES" sz="2800" dirty="0" err="1" smtClean="0"/>
              <a:t>adalah</a:t>
            </a:r>
            <a:r>
              <a:rPr lang="es-ES" sz="2800" dirty="0" smtClean="0"/>
              <a:t> </a:t>
            </a:r>
            <a:r>
              <a:rPr lang="es-ES" sz="2800" dirty="0" err="1" smtClean="0"/>
              <a:t>pembangunan</a:t>
            </a:r>
            <a:r>
              <a:rPr lang="es-ES" sz="2800" dirty="0" smtClean="0"/>
              <a:t> </a:t>
            </a:r>
            <a:r>
              <a:rPr lang="es-ES" sz="2800" dirty="0" err="1" smtClean="0"/>
              <a:t>manusia</a:t>
            </a:r>
            <a:r>
              <a:rPr lang="es-ES" sz="2800" dirty="0" smtClean="0"/>
              <a:t> Indonesia </a:t>
            </a:r>
            <a:r>
              <a:rPr lang="es-ES" sz="2800" dirty="0" err="1" smtClean="0"/>
              <a:t>seutuhnya</a:t>
            </a:r>
            <a:r>
              <a:rPr lang="es-ES" sz="2800" dirty="0" smtClean="0"/>
              <a:t> dan </a:t>
            </a:r>
            <a:r>
              <a:rPr lang="en-US" sz="2800" dirty="0" err="1" smtClean="0"/>
              <a:t>pembangunan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Indonesia </a:t>
            </a:r>
            <a:r>
              <a:rPr lang="en-US" sz="2800" dirty="0" err="1" smtClean="0"/>
              <a:t>seluruhnya</a:t>
            </a:r>
            <a:r>
              <a:rPr lang="en-US" sz="28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8761197" cy="5581934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Perencanaan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Pembangunan Nasional (SPPN)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Daerah</a:t>
            </a:r>
          </a:p>
          <a:p>
            <a:pPr marL="900113" indent="-363538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err="1" smtClean="0">
                <a:solidFill>
                  <a:schemeClr val="tx1"/>
                </a:solidFill>
              </a:rPr>
              <a:t>Dasar</a:t>
            </a:r>
            <a:r>
              <a:rPr lang="en-US" sz="2600" b="1" dirty="0">
                <a:solidFill>
                  <a:schemeClr val="tx1"/>
                </a:solidFill>
              </a:rPr>
              <a:t>:</a:t>
            </a:r>
            <a:r>
              <a:rPr lang="en-US" sz="2600" b="1" dirty="0" smtClean="0">
                <a:solidFill>
                  <a:schemeClr val="tx1"/>
                </a:solidFill>
              </a:rPr>
              <a:t> UU No. 25/2004 </a:t>
            </a:r>
            <a:r>
              <a:rPr lang="en-US" sz="2600" b="1" dirty="0" err="1" smtClean="0">
                <a:solidFill>
                  <a:schemeClr val="tx1"/>
                </a:solidFill>
              </a:rPr>
              <a:t>ttg</a:t>
            </a:r>
            <a:r>
              <a:rPr lang="en-US" sz="2600" b="1" dirty="0" smtClean="0">
                <a:solidFill>
                  <a:schemeClr val="tx1"/>
                </a:solidFill>
              </a:rPr>
              <a:t> SPPN</a:t>
            </a:r>
          </a:p>
          <a:p>
            <a:pPr marL="900113" indent="-363538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b="1" dirty="0" err="1" smtClean="0">
                <a:solidFill>
                  <a:srgbClr val="FF0000"/>
                </a:solidFill>
              </a:rPr>
              <a:t>Perencanaan</a:t>
            </a:r>
            <a:r>
              <a:rPr lang="en-US" sz="2600" b="1" dirty="0" smtClean="0">
                <a:solidFill>
                  <a:srgbClr val="FF0000"/>
                </a:solidFill>
              </a:rPr>
              <a:t> Pembangunan </a:t>
            </a:r>
            <a:r>
              <a:rPr lang="en-US" sz="2600" b="1" dirty="0" err="1" smtClean="0">
                <a:solidFill>
                  <a:srgbClr val="FF0000"/>
                </a:solidFill>
              </a:rPr>
              <a:t>didefinisikan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sebagai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suatu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kesatuan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tata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cara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perencanaan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pembangunan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untuk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menghasilkan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rencana-rencana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pembangunan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jangka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panjang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jangka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menengah</a:t>
            </a:r>
            <a:r>
              <a:rPr lang="en-US" sz="2600" b="1" dirty="0" smtClean="0">
                <a:solidFill>
                  <a:srgbClr val="FF0000"/>
                </a:solidFill>
              </a:rPr>
              <a:t>, </a:t>
            </a:r>
            <a:r>
              <a:rPr lang="en-US" sz="2600" b="1" dirty="0" err="1" smtClean="0">
                <a:solidFill>
                  <a:srgbClr val="FF0000"/>
                </a:solidFill>
              </a:rPr>
              <a:t>dan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tahunan</a:t>
            </a:r>
            <a:r>
              <a:rPr lang="en-US" sz="2600" b="1" dirty="0" smtClean="0">
                <a:solidFill>
                  <a:srgbClr val="FF0000"/>
                </a:solidFill>
              </a:rPr>
              <a:t> yang </a:t>
            </a:r>
            <a:r>
              <a:rPr lang="en-US" sz="2600" b="1" dirty="0" err="1" smtClean="0">
                <a:solidFill>
                  <a:srgbClr val="FF0000"/>
                </a:solidFill>
              </a:rPr>
              <a:t>dilaksanakan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oleh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unsur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penyelenggara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negara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masyarakat</a:t>
            </a:r>
            <a:r>
              <a:rPr lang="en-US" sz="2600" b="1" dirty="0" smtClean="0">
                <a:solidFill>
                  <a:srgbClr val="FF0000"/>
                </a:solidFill>
              </a:rPr>
              <a:t> di </a:t>
            </a:r>
            <a:r>
              <a:rPr lang="en-US" sz="2600" b="1" dirty="0" err="1" smtClean="0">
                <a:solidFill>
                  <a:srgbClr val="FF0000"/>
                </a:solidFill>
              </a:rPr>
              <a:t>tingkat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pusat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dan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</a:rPr>
              <a:t>daerah</a:t>
            </a:r>
            <a:r>
              <a:rPr lang="en-US" sz="2600" b="1" dirty="0" smtClean="0">
                <a:solidFill>
                  <a:srgbClr val="FF0000"/>
                </a:solidFill>
              </a:rPr>
              <a:t>. </a:t>
            </a:r>
          </a:p>
          <a:p>
            <a:pPr marL="536575" algn="just">
              <a:lnSpc>
                <a:spcPct val="110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chemeClr val="tx1"/>
                </a:solidFill>
              </a:rPr>
              <a:t>UU No. </a:t>
            </a:r>
            <a:r>
              <a:rPr lang="en-US" sz="2400" b="1" dirty="0" smtClean="0">
                <a:solidFill>
                  <a:schemeClr val="tx1"/>
                </a:solidFill>
              </a:rPr>
              <a:t>25/2004)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Konsep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Prinsip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Pokok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SPPN</a:t>
            </a:r>
          </a:p>
          <a:p>
            <a:pPr marL="900113" indent="-363538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solidFill>
                  <a:schemeClr val="tx1"/>
                </a:solidFill>
              </a:rPr>
              <a:t>Permasalahan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Perencanaan</a:t>
            </a:r>
            <a:r>
              <a:rPr lang="en-US" sz="3200" b="1" dirty="0" smtClean="0">
                <a:solidFill>
                  <a:schemeClr val="tx1"/>
                </a:solidFill>
              </a:rPr>
              <a:t> Pembangunan di Indonesia:</a:t>
            </a:r>
          </a:p>
          <a:p>
            <a:pPr marL="152400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3200" b="1" dirty="0" err="1" smtClean="0">
                <a:solidFill>
                  <a:schemeClr val="tx1"/>
                </a:solidFill>
              </a:rPr>
              <a:t>Perubahan</a:t>
            </a:r>
            <a:r>
              <a:rPr lang="en-US" sz="3200" b="1" dirty="0" smtClean="0">
                <a:solidFill>
                  <a:schemeClr val="tx1"/>
                </a:solidFill>
              </a:rPr>
              <a:t> yang </a:t>
            </a:r>
            <a:r>
              <a:rPr lang="en-US" sz="3200" b="1" dirty="0" err="1" smtClean="0">
                <a:solidFill>
                  <a:schemeClr val="tx1"/>
                </a:solidFill>
              </a:rPr>
              <a:t>cukup</a:t>
            </a:r>
            <a:r>
              <a:rPr lang="en-US" sz="3200" b="1" dirty="0" smtClean="0">
                <a:solidFill>
                  <a:schemeClr val="tx1"/>
                </a:solidFill>
              </a:rPr>
              <a:t> fundamental </a:t>
            </a:r>
            <a:r>
              <a:rPr lang="en-US" sz="3200" b="1" dirty="0" err="1" smtClean="0">
                <a:solidFill>
                  <a:schemeClr val="tx1"/>
                </a:solidFill>
              </a:rPr>
              <a:t>ttg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ketentuan</a:t>
            </a:r>
            <a:r>
              <a:rPr lang="en-US" sz="3200" b="1" dirty="0" smtClean="0">
                <a:solidFill>
                  <a:schemeClr val="tx1"/>
                </a:solidFill>
              </a:rPr>
              <a:t> MPR, </a:t>
            </a:r>
            <a:r>
              <a:rPr lang="en-US" sz="3200" b="1" dirty="0" err="1" smtClean="0">
                <a:solidFill>
                  <a:schemeClr val="tx1"/>
                </a:solidFill>
              </a:rPr>
              <a:t>dimana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salah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satu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tugasnya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adalah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menyusun</a:t>
            </a:r>
            <a:r>
              <a:rPr lang="en-US" sz="3200" b="1" dirty="0" smtClean="0">
                <a:solidFill>
                  <a:schemeClr val="tx1"/>
                </a:solidFill>
              </a:rPr>
              <a:t> GBHN. MPR </a:t>
            </a:r>
            <a:r>
              <a:rPr lang="en-US" sz="3200" b="1" dirty="0" err="1" smtClean="0">
                <a:solidFill>
                  <a:schemeClr val="tx1"/>
                </a:solidFill>
              </a:rPr>
              <a:t>tidak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lagi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menyusun</a:t>
            </a:r>
            <a:r>
              <a:rPr lang="en-US" sz="3200" b="1" dirty="0" smtClean="0">
                <a:solidFill>
                  <a:schemeClr val="tx1"/>
                </a:solidFill>
              </a:rPr>
              <a:t> GBHN, </a:t>
            </a:r>
            <a:r>
              <a:rPr lang="en-US" sz="3200" b="1" dirty="0" err="1" smtClean="0">
                <a:solidFill>
                  <a:schemeClr val="tx1"/>
                </a:solidFill>
              </a:rPr>
              <a:t>sehingga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tidak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ada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lagi</a:t>
            </a:r>
            <a:r>
              <a:rPr lang="en-US" sz="3200" b="1" dirty="0" smtClean="0">
                <a:solidFill>
                  <a:schemeClr val="tx1"/>
                </a:solidFill>
              </a:rPr>
              <a:t> GBHN. </a:t>
            </a:r>
          </a:p>
          <a:p>
            <a:pPr marL="1524000" algn="just">
              <a:lnSpc>
                <a:spcPct val="110000"/>
              </a:lnSpc>
              <a:spcBef>
                <a:spcPts val="600"/>
              </a:spcBef>
            </a:pPr>
            <a:r>
              <a:rPr lang="en-US" sz="3200" b="1" dirty="0" err="1" smtClean="0">
                <a:solidFill>
                  <a:srgbClr val="C00000"/>
                </a:solidFill>
              </a:rPr>
              <a:t>Karena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itu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Pemerintah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perlu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menyusun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sendiri</a:t>
            </a:r>
            <a:r>
              <a:rPr lang="en-US" sz="3200" b="1" dirty="0" smtClean="0">
                <a:solidFill>
                  <a:srgbClr val="C00000"/>
                </a:solidFill>
              </a:rPr>
              <a:t> RPJP </a:t>
            </a:r>
            <a:r>
              <a:rPr lang="en-US" sz="3200" b="1" dirty="0" err="1" smtClean="0">
                <a:solidFill>
                  <a:srgbClr val="C00000"/>
                </a:solidFill>
              </a:rPr>
              <a:t>untuk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periode</a:t>
            </a:r>
            <a:r>
              <a:rPr lang="en-US" sz="3200" b="1" dirty="0" smtClean="0">
                <a:solidFill>
                  <a:srgbClr val="C00000"/>
                </a:solidFill>
              </a:rPr>
              <a:t> 20 </a:t>
            </a:r>
            <a:r>
              <a:rPr lang="en-US" sz="3200" b="1" dirty="0" err="1" smtClean="0">
                <a:solidFill>
                  <a:srgbClr val="C00000"/>
                </a:solidFill>
              </a:rPr>
              <a:t>tahun</a:t>
            </a:r>
            <a:r>
              <a:rPr lang="en-US" sz="3200" b="1" dirty="0" smtClean="0">
                <a:solidFill>
                  <a:srgbClr val="C00000"/>
                </a:solidFill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</a:rPr>
              <a:t>baik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untuk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N</a:t>
            </a:r>
            <a:r>
              <a:rPr lang="en-US" sz="3200" b="1" dirty="0" smtClean="0">
                <a:solidFill>
                  <a:srgbClr val="C00000"/>
                </a:solidFill>
              </a:rPr>
              <a:t>asional </a:t>
            </a:r>
            <a:r>
              <a:rPr lang="en-US" sz="3200" b="1" dirty="0" err="1" smtClean="0">
                <a:solidFill>
                  <a:srgbClr val="C00000"/>
                </a:solidFill>
              </a:rPr>
              <a:t>maupun</a:t>
            </a:r>
            <a:r>
              <a:rPr lang="en-US" sz="3200" b="1" dirty="0" smtClean="0">
                <a:solidFill>
                  <a:srgbClr val="C00000"/>
                </a:solidFill>
              </a:rPr>
              <a:t> Daerah yang </a:t>
            </a:r>
            <a:r>
              <a:rPr lang="en-US" sz="3200" b="1" dirty="0" err="1" smtClean="0">
                <a:solidFill>
                  <a:srgbClr val="C00000"/>
                </a:solidFill>
              </a:rPr>
              <a:t>akan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dijadikan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pedoman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untuk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penyusunan</a:t>
            </a:r>
            <a:r>
              <a:rPr lang="en-US" sz="3200" b="1" dirty="0" smtClean="0">
                <a:solidFill>
                  <a:srgbClr val="C00000"/>
                </a:solidFill>
              </a:rPr>
              <a:t> RPJM </a:t>
            </a:r>
            <a:r>
              <a:rPr lang="en-US" sz="3200" b="1" dirty="0" err="1" smtClean="0">
                <a:solidFill>
                  <a:srgbClr val="C00000"/>
                </a:solidFill>
              </a:rPr>
              <a:t>untuk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periode</a:t>
            </a:r>
            <a:r>
              <a:rPr lang="en-US" sz="3200" b="1" dirty="0" smtClean="0">
                <a:solidFill>
                  <a:srgbClr val="C00000"/>
                </a:solidFill>
              </a:rPr>
              <a:t> 5 </a:t>
            </a:r>
            <a:r>
              <a:rPr lang="en-US" sz="3200" b="1" dirty="0" err="1" smtClean="0">
                <a:solidFill>
                  <a:srgbClr val="C00000"/>
                </a:solidFill>
              </a:rPr>
              <a:t>tahunan</a:t>
            </a:r>
            <a:r>
              <a:rPr lang="en-US" sz="3200" b="1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59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10000"/>
          </a:bodyPr>
          <a:lstStyle/>
          <a:p>
            <a:pPr marL="1524000" indent="-514350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2.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Masih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sangat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dirasakan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adanya</a:t>
            </a:r>
            <a:r>
              <a:rPr lang="en-US" sz="3200" dirty="0" smtClean="0">
                <a:solidFill>
                  <a:schemeClr val="tx1"/>
                </a:solidFill>
              </a:rPr>
              <a:t> “</a:t>
            </a:r>
            <a:r>
              <a:rPr lang="en-US" sz="3200" b="1" dirty="0" smtClean="0">
                <a:solidFill>
                  <a:schemeClr val="tx1"/>
                </a:solidFill>
              </a:rPr>
              <a:t>ego  </a:t>
            </a:r>
            <a:r>
              <a:rPr lang="en-US" sz="3200" b="1" dirty="0" err="1" smtClean="0">
                <a:solidFill>
                  <a:schemeClr val="tx1"/>
                </a:solidFill>
              </a:rPr>
              <a:t>sektoral</a:t>
            </a:r>
            <a:r>
              <a:rPr lang="en-US" sz="3200" dirty="0" smtClean="0">
                <a:solidFill>
                  <a:schemeClr val="tx1"/>
                </a:solidFill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</a:rPr>
              <a:t>antara</a:t>
            </a:r>
            <a:r>
              <a:rPr lang="en-US" sz="3200" dirty="0" smtClean="0">
                <a:solidFill>
                  <a:schemeClr val="tx1"/>
                </a:solidFill>
              </a:rPr>
              <a:t> para </a:t>
            </a:r>
            <a:r>
              <a:rPr lang="en-US" sz="3200" dirty="0" err="1" smtClean="0">
                <a:solidFill>
                  <a:schemeClr val="tx1"/>
                </a:solidFill>
              </a:rPr>
              <a:t>aparat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pemerintah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</a:rPr>
              <a:t>dalam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melaksanakan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kegiatan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pembangunan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pPr marL="1981200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C00000"/>
                </a:solidFill>
              </a:rPr>
              <a:t>koordinasi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penyusunan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rencana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pelaksanaan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pembangunan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sulit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dilakukan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 marL="1981200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C00000"/>
                </a:solidFill>
              </a:rPr>
              <a:t>Kurangnya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keterpaduan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sinergi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antar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sektor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 marL="1981200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C00000"/>
                </a:solidFill>
              </a:rPr>
              <a:t>Kurangnya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ketercapain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sasaran</a:t>
            </a:r>
            <a:r>
              <a:rPr lang="en-US" sz="3200" dirty="0" smtClean="0">
                <a:solidFill>
                  <a:srgbClr val="C00000"/>
                </a:solidFill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</a:rPr>
              <a:t>dituju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 marL="1524000" indent="-514350" algn="just">
              <a:lnSpc>
                <a:spcPct val="110000"/>
              </a:lnSpc>
              <a:spcBef>
                <a:spcPts val="600"/>
              </a:spcBef>
            </a:pP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1524000" indent="-514350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524000" indent="-514350" algn="just"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3.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Kurang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terpadunya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yaitu</a:t>
            </a:r>
            <a:r>
              <a:rPr lang="en-US" sz="2800" dirty="0" smtClean="0">
                <a:solidFill>
                  <a:schemeClr val="tx1"/>
                </a:solidFill>
              </a:rPr>
              <a:t>: (1) </a:t>
            </a:r>
            <a:r>
              <a:rPr lang="en-US" sz="2800" dirty="0" err="1" smtClean="0">
                <a:solidFill>
                  <a:schemeClr val="tx1"/>
                </a:solidFill>
              </a:rPr>
              <a:t>antara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perencanaan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penganggaran</a:t>
            </a:r>
            <a:r>
              <a:rPr lang="en-US" sz="2800" dirty="0" smtClean="0">
                <a:solidFill>
                  <a:schemeClr val="tx1"/>
                </a:solidFill>
              </a:rPr>
              <a:t>; (2) </a:t>
            </a:r>
            <a:r>
              <a:rPr lang="en-US" sz="2800" dirty="0" err="1" smtClean="0">
                <a:solidFill>
                  <a:schemeClr val="accent2"/>
                </a:solidFill>
              </a:rPr>
              <a:t>antara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perencanaan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dan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pelaksanaan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serta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pengawasan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 marL="1524000" indent="-514350" algn="just">
              <a:lnSpc>
                <a:spcPct val="110000"/>
              </a:lnSpc>
              <a:spcBef>
                <a:spcPts val="60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4. </a:t>
            </a:r>
            <a:r>
              <a:rPr lang="en-US" sz="2800" dirty="0" err="1" smtClean="0">
                <a:solidFill>
                  <a:srgbClr val="C00000"/>
                </a:solidFill>
              </a:rPr>
              <a:t>Belum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optimalnya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pemanfaatan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serta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masyarakat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dalam</a:t>
            </a:r>
            <a:r>
              <a:rPr lang="en-US" sz="2800" dirty="0" smtClean="0">
                <a:solidFill>
                  <a:srgbClr val="C00000"/>
                </a:solidFill>
              </a:rPr>
              <a:t> proses </a:t>
            </a:r>
            <a:r>
              <a:rPr lang="en-US" sz="2800" dirty="0" err="1" smtClean="0">
                <a:solidFill>
                  <a:srgbClr val="C00000"/>
                </a:solidFill>
              </a:rPr>
              <a:t>perencanaan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pembangunan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lebih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banyak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Top-down Planning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78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812800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rgbClr val="0070C0"/>
                </a:solidFill>
              </a:rPr>
              <a:t>Sasaran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Pokok</a:t>
            </a:r>
            <a:r>
              <a:rPr lang="en-US" sz="3200" b="1" dirty="0" smtClean="0">
                <a:solidFill>
                  <a:srgbClr val="0070C0"/>
                </a:solidFill>
              </a:rPr>
              <a:t> SPPN</a:t>
            </a:r>
          </a:p>
          <a:p>
            <a:pPr marL="1436688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err="1" smtClean="0">
                <a:solidFill>
                  <a:schemeClr val="tx1"/>
                </a:solidFill>
              </a:rPr>
              <a:t>Meningkatkan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koordinasi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pelaku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</a:rPr>
              <a:t>pembangunan</a:t>
            </a:r>
            <a:r>
              <a:rPr lang="en-US" sz="2600" b="1" dirty="0" smtClean="0">
                <a:solidFill>
                  <a:schemeClr val="tx1"/>
                </a:solidFill>
              </a:rPr>
              <a:t>.</a:t>
            </a:r>
          </a:p>
          <a:p>
            <a:pPr marL="1436688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0070C0"/>
                </a:solidFill>
              </a:rPr>
              <a:t>Meningkatkan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keterpaduan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dan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sinergitas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perencanaan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antara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Pusat</a:t>
            </a:r>
            <a:r>
              <a:rPr lang="en-US" sz="2600" b="1" dirty="0" smtClean="0">
                <a:solidFill>
                  <a:srgbClr val="0070C0"/>
                </a:solidFill>
              </a:rPr>
              <a:t>, </a:t>
            </a:r>
            <a:r>
              <a:rPr lang="en-US" sz="2600" b="1" dirty="0" err="1" smtClean="0">
                <a:solidFill>
                  <a:srgbClr val="0070C0"/>
                </a:solidFill>
              </a:rPr>
              <a:t>dan</a:t>
            </a:r>
            <a:r>
              <a:rPr lang="en-US" sz="2600" b="1" dirty="0" smtClean="0">
                <a:solidFill>
                  <a:srgbClr val="0070C0"/>
                </a:solidFill>
              </a:rPr>
              <a:t> Daerah, </a:t>
            </a:r>
            <a:r>
              <a:rPr lang="en-US" sz="2600" b="1" dirty="0" err="1" smtClean="0">
                <a:solidFill>
                  <a:srgbClr val="0070C0"/>
                </a:solidFill>
              </a:rPr>
              <a:t>serta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antar</a:t>
            </a:r>
            <a:r>
              <a:rPr lang="en-US" sz="2600" b="1" dirty="0" smtClean="0">
                <a:solidFill>
                  <a:srgbClr val="0070C0"/>
                </a:solidFill>
              </a:rPr>
              <a:t> Daerah yang </a:t>
            </a:r>
            <a:r>
              <a:rPr lang="en-US" sz="2600" b="1" dirty="0" err="1" smtClean="0">
                <a:solidFill>
                  <a:srgbClr val="0070C0"/>
                </a:solidFill>
              </a:rPr>
              <a:t>terkait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</a:p>
          <a:p>
            <a:pPr marL="1436688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C00000"/>
                </a:solidFill>
              </a:rPr>
              <a:t>Meningkatkan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keterpaduan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antara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2600" b="1" dirty="0" smtClean="0">
                <a:solidFill>
                  <a:srgbClr val="C00000"/>
                </a:solidFill>
              </a:rPr>
              <a:t>, </a:t>
            </a:r>
            <a:r>
              <a:rPr lang="en-US" sz="2600" b="1" dirty="0" err="1" smtClean="0">
                <a:solidFill>
                  <a:srgbClr val="C00000"/>
                </a:solidFill>
              </a:rPr>
              <a:t>penganggaran</a:t>
            </a:r>
            <a:r>
              <a:rPr lang="en-US" sz="2600" b="1" dirty="0" smtClean="0">
                <a:solidFill>
                  <a:srgbClr val="C00000"/>
                </a:solidFill>
              </a:rPr>
              <a:t>, </a:t>
            </a:r>
            <a:r>
              <a:rPr lang="en-US" sz="2600" b="1" dirty="0" err="1" smtClean="0">
                <a:solidFill>
                  <a:srgbClr val="C00000"/>
                </a:solidFill>
              </a:rPr>
              <a:t>pelaksanaan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dan</a:t>
            </a:r>
            <a:r>
              <a:rPr lang="en-US" sz="2600" b="1" dirty="0" smtClean="0">
                <a:solidFill>
                  <a:srgbClr val="C00000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pengawasan</a:t>
            </a:r>
            <a:r>
              <a:rPr lang="en-US" sz="2600" b="1" dirty="0" smtClean="0">
                <a:solidFill>
                  <a:srgbClr val="C00000"/>
                </a:solidFill>
              </a:rPr>
              <a:t>.</a:t>
            </a:r>
          </a:p>
          <a:p>
            <a:pPr marL="1436688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0070C0"/>
                </a:solidFill>
              </a:rPr>
              <a:t>Mengoptimalkan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partisipasi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dan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peran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serta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en-US" sz="2600" b="1" dirty="0" err="1" smtClean="0">
                <a:solidFill>
                  <a:srgbClr val="0070C0"/>
                </a:solidFill>
              </a:rPr>
              <a:t>masyarakat</a:t>
            </a:r>
            <a:r>
              <a:rPr lang="en-US" sz="2600" b="1" dirty="0" smtClean="0">
                <a:solidFill>
                  <a:srgbClr val="0070C0"/>
                </a:solidFill>
              </a:rPr>
              <a:t>.</a:t>
            </a:r>
          </a:p>
          <a:p>
            <a:pPr marL="1436688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600" b="1" dirty="0" err="1" smtClean="0">
                <a:solidFill>
                  <a:srgbClr val="00B050"/>
                </a:solidFill>
              </a:rPr>
              <a:t>Menjamin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penggunaan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sumber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daya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secara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efisien</a:t>
            </a:r>
            <a:r>
              <a:rPr lang="en-US" sz="2600" b="1" dirty="0" smtClean="0">
                <a:solidFill>
                  <a:srgbClr val="00B050"/>
                </a:solidFill>
              </a:rPr>
              <a:t>, </a:t>
            </a:r>
            <a:r>
              <a:rPr lang="en-US" sz="2600" b="1" dirty="0" err="1" smtClean="0">
                <a:solidFill>
                  <a:srgbClr val="00B050"/>
                </a:solidFill>
              </a:rPr>
              <a:t>efektif</a:t>
            </a:r>
            <a:r>
              <a:rPr lang="en-US" sz="2600" b="1" dirty="0" smtClean="0">
                <a:solidFill>
                  <a:srgbClr val="00B050"/>
                </a:solidFill>
              </a:rPr>
              <a:t>, </a:t>
            </a:r>
            <a:r>
              <a:rPr lang="en-US" sz="2600" b="1" dirty="0" err="1" smtClean="0">
                <a:solidFill>
                  <a:srgbClr val="00B050"/>
                </a:solidFill>
              </a:rPr>
              <a:t>dan</a:t>
            </a:r>
            <a:r>
              <a:rPr lang="en-US" sz="2600" b="1" dirty="0" smtClean="0">
                <a:solidFill>
                  <a:srgbClr val="00B050"/>
                </a:solidFill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</a:rPr>
              <a:t>adil</a:t>
            </a:r>
            <a:r>
              <a:rPr lang="en-US" sz="2600" b="1" dirty="0" smtClean="0">
                <a:solidFill>
                  <a:srgbClr val="00B050"/>
                </a:solidFill>
              </a:rPr>
              <a:t>.</a:t>
            </a:r>
          </a:p>
          <a:p>
            <a:pPr marL="869950" indent="-51435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endParaRPr lang="en-US" sz="32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tx1"/>
                </a:solidFill>
              </a:rPr>
              <a:t>Pengertian</a:t>
            </a:r>
            <a:r>
              <a:rPr lang="en-US" sz="3200" b="1" dirty="0" smtClean="0">
                <a:solidFill>
                  <a:schemeClr val="tx1"/>
                </a:solidFill>
              </a:rPr>
              <a:t>:</a:t>
            </a:r>
          </a:p>
          <a:p>
            <a:pPr marL="450850" algn="just"/>
            <a:r>
              <a:rPr lang="en-US" sz="3200" b="1" dirty="0" err="1" smtClean="0">
                <a:solidFill>
                  <a:schemeClr val="tx1"/>
                </a:solidFill>
              </a:rPr>
              <a:t>Landasan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KBBI </a:t>
            </a:r>
            <a:r>
              <a:rPr lang="en-US" sz="3200" dirty="0" err="1" smtClean="0">
                <a:solidFill>
                  <a:schemeClr val="tx1"/>
                </a:solidFill>
              </a:rPr>
              <a:t>dapat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diartikan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sebuah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dasar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  <a:p>
            <a:pPr marL="450850" algn="just"/>
            <a:endParaRPr lang="en-US" sz="32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/>
              <a:t>Dasar</a:t>
            </a:r>
            <a:r>
              <a:rPr lang="en-US" sz="3200" dirty="0" smtClean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/>
              <a:t>N</a:t>
            </a:r>
            <a:r>
              <a:rPr lang="en-US" sz="3200" dirty="0" smtClean="0"/>
              <a:t>egara </a:t>
            </a:r>
            <a:r>
              <a:rPr lang="en-US" sz="3200" dirty="0" err="1"/>
              <a:t>dibentuk</a:t>
            </a:r>
            <a:r>
              <a:rPr lang="en-US" sz="3200" dirty="0"/>
              <a:t>, </a:t>
            </a:r>
            <a:r>
              <a:rPr lang="en-US" sz="3200" dirty="0" err="1" smtClean="0"/>
              <a:t>beberapa</a:t>
            </a:r>
            <a:r>
              <a:rPr lang="en-US" sz="3200" dirty="0" smtClean="0"/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landasan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administrasi</a:t>
            </a:r>
            <a:r>
              <a:rPr lang="en-US" sz="3200" b="1" dirty="0">
                <a:solidFill>
                  <a:srgbClr val="C00000"/>
                </a:solidFill>
              </a:rPr>
              <a:t> N</a:t>
            </a:r>
            <a:r>
              <a:rPr lang="en-US" sz="3200" b="1" dirty="0" smtClean="0">
                <a:solidFill>
                  <a:srgbClr val="C00000"/>
                </a:solidFill>
              </a:rPr>
              <a:t>egara Indonesia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yaitu</a:t>
            </a:r>
            <a:r>
              <a:rPr lang="en-US" sz="3200" dirty="0" smtClean="0">
                <a:solidFill>
                  <a:srgbClr val="C00000"/>
                </a:solidFill>
              </a:rPr>
              <a:t>:</a:t>
            </a:r>
          </a:p>
          <a:p>
            <a:pPr marL="900113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</a:rPr>
              <a:t>Landasan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Idiil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marL="900113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92D050"/>
                </a:solidFill>
              </a:rPr>
              <a:t>Landasan</a:t>
            </a: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en-US" sz="3200" b="1" dirty="0" err="1" smtClean="0">
                <a:solidFill>
                  <a:srgbClr val="92D050"/>
                </a:solidFill>
              </a:rPr>
              <a:t>Konstitusional</a:t>
            </a:r>
            <a:endParaRPr lang="en-US" sz="3200" b="1" dirty="0" smtClean="0">
              <a:solidFill>
                <a:srgbClr val="92D050"/>
              </a:solidFill>
            </a:endParaRPr>
          </a:p>
          <a:p>
            <a:pPr marL="900113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70C0"/>
                </a:solidFill>
              </a:rPr>
              <a:t>Landasan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Operasional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5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26"/>
          <p:cNvSpPr>
            <a:spLocks noChangeShapeType="1"/>
          </p:cNvSpPr>
          <p:nvPr/>
        </p:nvSpPr>
        <p:spPr bwMode="auto">
          <a:xfrm>
            <a:off x="9220808" y="2132856"/>
            <a:ext cx="0" cy="1098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" name="Rectangle 2"/>
          <p:cNvSpPr/>
          <p:nvPr/>
        </p:nvSpPr>
        <p:spPr bwMode="auto">
          <a:xfrm>
            <a:off x="6024565" y="1196975"/>
            <a:ext cx="4674856" cy="53276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ine 222"/>
          <p:cNvSpPr>
            <a:spLocks noChangeShapeType="1"/>
          </p:cNvSpPr>
          <p:nvPr/>
        </p:nvSpPr>
        <p:spPr bwMode="auto">
          <a:xfrm flipH="1">
            <a:off x="2459038" y="1989141"/>
            <a:ext cx="12700" cy="1303337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43945" y="343914"/>
            <a:ext cx="883216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SINKRONISASI PERENCANAAN &amp; PENGANGGARAN PUSAT DAN DAERAH </a:t>
            </a:r>
          </a:p>
          <a:p>
            <a:pPr algn="ctr" eaLnBrk="1" hangingPunct="1"/>
            <a:r>
              <a:rPr lang="id-ID" b="1" dirty="0">
                <a:solidFill>
                  <a:schemeClr val="bg1"/>
                </a:solidFill>
                <a:latin typeface="Candara" pitchFamily="34" charset="0"/>
              </a:rPr>
              <a:t>DALAM SATU KESATUAN </a:t>
            </a:r>
            <a:r>
              <a:rPr lang="id-ID" b="1" dirty="0" smtClean="0">
                <a:solidFill>
                  <a:schemeClr val="bg1"/>
                </a:solidFill>
                <a:latin typeface="Candara" pitchFamily="34" charset="0"/>
              </a:rPr>
              <a:t>S</a:t>
            </a: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PPN</a:t>
            </a:r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061062" y="1670670"/>
            <a:ext cx="770946" cy="548648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ndara" pitchFamily="34" charset="0"/>
              </a:rPr>
              <a:t>RPJP</a:t>
            </a:r>
            <a:r>
              <a:rPr lang="id-ID" sz="1400" b="1">
                <a:solidFill>
                  <a:srgbClr val="000000"/>
                </a:solidFill>
                <a:latin typeface="Candara" pitchFamily="34" charset="0"/>
              </a:rPr>
              <a:t>N</a:t>
            </a:r>
            <a:endParaRPr lang="en-US" sz="1400" b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" name="Rectangle 44"/>
          <p:cNvSpPr>
            <a:spLocks noChangeArrowheads="1"/>
          </p:cNvSpPr>
          <p:nvPr/>
        </p:nvSpPr>
        <p:spPr bwMode="auto">
          <a:xfrm rot="-5400000">
            <a:off x="3437229" y="2695871"/>
            <a:ext cx="924933" cy="16927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100" b="1" dirty="0">
                <a:solidFill>
                  <a:srgbClr val="FFFF00"/>
                </a:solidFill>
                <a:latin typeface="Candara" pitchFamily="34" charset="0"/>
              </a:rPr>
              <a:t>DIPERHATIKAN</a:t>
            </a:r>
            <a:endParaRPr lang="en-US" sz="16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2881315" y="3271839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9" name="Rectangle 75"/>
          <p:cNvSpPr>
            <a:spLocks noChangeArrowheads="1"/>
          </p:cNvSpPr>
          <p:nvPr/>
        </p:nvSpPr>
        <p:spPr bwMode="auto">
          <a:xfrm>
            <a:off x="3741739" y="1303339"/>
            <a:ext cx="823911" cy="24622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5 </a:t>
            </a:r>
            <a:r>
              <a:rPr lang="en-US" sz="1600" b="1" dirty="0">
                <a:solidFill>
                  <a:srgbClr val="FFFF00"/>
                </a:solidFill>
                <a:latin typeface="Candara" pitchFamily="34" charset="0"/>
              </a:rPr>
              <a:t>TAHUN</a:t>
            </a:r>
          </a:p>
        </p:txBody>
      </p:sp>
      <p:sp>
        <p:nvSpPr>
          <p:cNvPr id="10" name="Rectangle 100"/>
          <p:cNvSpPr>
            <a:spLocks noChangeArrowheads="1"/>
          </p:cNvSpPr>
          <p:nvPr/>
        </p:nvSpPr>
        <p:spPr bwMode="auto">
          <a:xfrm>
            <a:off x="4419602" y="3813175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1" name="Rectangle 127"/>
          <p:cNvSpPr>
            <a:spLocks noChangeArrowheads="1"/>
          </p:cNvSpPr>
          <p:nvPr/>
        </p:nvSpPr>
        <p:spPr bwMode="auto">
          <a:xfrm>
            <a:off x="2832101" y="1644650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2" name="Rectangle 135"/>
          <p:cNvSpPr>
            <a:spLocks noChangeArrowheads="1"/>
          </p:cNvSpPr>
          <p:nvPr/>
        </p:nvSpPr>
        <p:spPr bwMode="auto">
          <a:xfrm>
            <a:off x="5048253" y="1644650"/>
            <a:ext cx="867353" cy="18466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DIJABARKAN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3" name="Rectangle 166"/>
          <p:cNvSpPr>
            <a:spLocks noChangeArrowheads="1"/>
          </p:cNvSpPr>
          <p:nvPr/>
        </p:nvSpPr>
        <p:spPr bwMode="auto">
          <a:xfrm>
            <a:off x="4718053" y="3344864"/>
            <a:ext cx="867353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DIJABARKAN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4" name="Rectangle 178"/>
          <p:cNvSpPr>
            <a:spLocks noChangeArrowheads="1"/>
          </p:cNvSpPr>
          <p:nvPr/>
        </p:nvSpPr>
        <p:spPr bwMode="auto">
          <a:xfrm>
            <a:off x="1828800" y="1316039"/>
            <a:ext cx="1052515" cy="21544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Candara" pitchFamily="34" charset="0"/>
              </a:rPr>
              <a:t>20 </a:t>
            </a:r>
            <a:r>
              <a:rPr lang="en-US" sz="1400" b="1" dirty="0" smtClean="0">
                <a:solidFill>
                  <a:srgbClr val="FFFF00"/>
                </a:solidFill>
                <a:latin typeface="Candara" pitchFamily="34" charset="0"/>
              </a:rPr>
              <a:t>TAHUN</a:t>
            </a:r>
            <a:endParaRPr lang="en-US" sz="14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5" name="Rectangle 219"/>
          <p:cNvSpPr>
            <a:spLocks noChangeArrowheads="1"/>
          </p:cNvSpPr>
          <p:nvPr/>
        </p:nvSpPr>
        <p:spPr bwMode="auto">
          <a:xfrm>
            <a:off x="7229475" y="3789363"/>
            <a:ext cx="424796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DIACU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16" name="Line 223"/>
          <p:cNvSpPr>
            <a:spLocks noChangeShapeType="1"/>
          </p:cNvSpPr>
          <p:nvPr/>
        </p:nvSpPr>
        <p:spPr bwMode="auto">
          <a:xfrm>
            <a:off x="3995738" y="2205041"/>
            <a:ext cx="0" cy="10890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7" name="Line 224"/>
          <p:cNvSpPr>
            <a:spLocks noChangeShapeType="1"/>
          </p:cNvSpPr>
          <p:nvPr/>
        </p:nvSpPr>
        <p:spPr bwMode="auto">
          <a:xfrm flipV="1">
            <a:off x="2809876" y="1944688"/>
            <a:ext cx="64135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" name="Line 225"/>
          <p:cNvSpPr>
            <a:spLocks noChangeShapeType="1"/>
          </p:cNvSpPr>
          <p:nvPr/>
        </p:nvSpPr>
        <p:spPr bwMode="auto">
          <a:xfrm>
            <a:off x="4565650" y="1924050"/>
            <a:ext cx="15367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9" name="Line 226"/>
          <p:cNvSpPr>
            <a:spLocks noChangeShapeType="1"/>
          </p:cNvSpPr>
          <p:nvPr/>
        </p:nvSpPr>
        <p:spPr bwMode="auto">
          <a:xfrm>
            <a:off x="6510338" y="2189163"/>
            <a:ext cx="0" cy="109855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0" name="Line 227"/>
          <p:cNvSpPr>
            <a:spLocks noChangeShapeType="1"/>
          </p:cNvSpPr>
          <p:nvPr/>
        </p:nvSpPr>
        <p:spPr bwMode="auto">
          <a:xfrm>
            <a:off x="2765425" y="3546475"/>
            <a:ext cx="625476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1" name="Line 228"/>
          <p:cNvSpPr>
            <a:spLocks noChangeShapeType="1"/>
          </p:cNvSpPr>
          <p:nvPr/>
        </p:nvSpPr>
        <p:spPr bwMode="auto">
          <a:xfrm>
            <a:off x="4565650" y="3568700"/>
            <a:ext cx="1536700" cy="190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2" name="Line 230"/>
          <p:cNvSpPr>
            <a:spLocks noChangeShapeType="1"/>
          </p:cNvSpPr>
          <p:nvPr/>
        </p:nvSpPr>
        <p:spPr bwMode="auto">
          <a:xfrm flipV="1">
            <a:off x="5564190" y="4437063"/>
            <a:ext cx="181292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23" name="AutoShape 233"/>
          <p:cNvSpPr>
            <a:spLocks noChangeArrowheads="1"/>
          </p:cNvSpPr>
          <p:nvPr/>
        </p:nvSpPr>
        <p:spPr bwMode="auto">
          <a:xfrm>
            <a:off x="3602141" y="1629395"/>
            <a:ext cx="932843" cy="548648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RPJMN</a:t>
            </a:r>
          </a:p>
        </p:txBody>
      </p:sp>
      <p:sp>
        <p:nvSpPr>
          <p:cNvPr id="24" name="AutoShape 234"/>
          <p:cNvSpPr>
            <a:spLocks noChangeArrowheads="1"/>
          </p:cNvSpPr>
          <p:nvPr/>
        </p:nvSpPr>
        <p:spPr bwMode="auto">
          <a:xfrm>
            <a:off x="6149994" y="1653145"/>
            <a:ext cx="932843" cy="548648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Candara" pitchFamily="34" charset="0"/>
              </a:rPr>
              <a:t>RKP</a:t>
            </a:r>
          </a:p>
        </p:txBody>
      </p:sp>
      <p:sp>
        <p:nvSpPr>
          <p:cNvPr id="25" name="AutoShape 235"/>
          <p:cNvSpPr>
            <a:spLocks noChangeArrowheads="1"/>
          </p:cNvSpPr>
          <p:nvPr/>
        </p:nvSpPr>
        <p:spPr bwMode="auto">
          <a:xfrm>
            <a:off x="2061063" y="3293027"/>
            <a:ext cx="770946" cy="495379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Candara" pitchFamily="34" charset="0"/>
              </a:rPr>
              <a:t>RPJP</a:t>
            </a:r>
            <a:r>
              <a:rPr lang="id-ID" sz="1400" b="1">
                <a:solidFill>
                  <a:srgbClr val="000000"/>
                </a:solidFill>
                <a:latin typeface="Candara" pitchFamily="34" charset="0"/>
              </a:rPr>
              <a:t>D</a:t>
            </a:r>
            <a:r>
              <a:rPr lang="en-US" sz="1400" b="1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id-ID" sz="1400" b="1">
                <a:solidFill>
                  <a:srgbClr val="000000"/>
                </a:solidFill>
                <a:latin typeface="Candara" pitchFamily="34" charset="0"/>
              </a:rPr>
              <a:t>PROV</a:t>
            </a:r>
            <a:endParaRPr lang="en-US" sz="1400" b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6" name="AutoShape 236"/>
          <p:cNvSpPr>
            <a:spLocks noChangeArrowheads="1"/>
          </p:cNvSpPr>
          <p:nvPr/>
        </p:nvSpPr>
        <p:spPr bwMode="auto">
          <a:xfrm>
            <a:off x="3602140" y="3304139"/>
            <a:ext cx="932843" cy="495379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RPJM</a:t>
            </a: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D</a:t>
            </a: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 </a:t>
            </a:r>
            <a:endParaRPr lang="id-ID" sz="1400" b="1" dirty="0">
              <a:solidFill>
                <a:srgbClr val="000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PROV</a:t>
            </a:r>
            <a:endParaRPr lang="en-US" sz="14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7" name="AutoShape 237"/>
          <p:cNvSpPr>
            <a:spLocks noChangeArrowheads="1"/>
          </p:cNvSpPr>
          <p:nvPr/>
        </p:nvSpPr>
        <p:spPr bwMode="auto">
          <a:xfrm>
            <a:off x="6149994" y="3291377"/>
            <a:ext cx="932843" cy="495379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ndara" pitchFamily="34" charset="0"/>
              </a:rPr>
              <a:t>RKPD</a:t>
            </a: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 </a:t>
            </a:r>
          </a:p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PROV</a:t>
            </a:r>
            <a:endParaRPr lang="en-US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8" name="AutoShape 238"/>
          <p:cNvSpPr>
            <a:spLocks noChangeArrowheads="1"/>
          </p:cNvSpPr>
          <p:nvPr/>
        </p:nvSpPr>
        <p:spPr bwMode="auto">
          <a:xfrm>
            <a:off x="4781843" y="4221683"/>
            <a:ext cx="982215" cy="451530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RENSTRA SKPD</a:t>
            </a:r>
            <a:r>
              <a:rPr lang="id-ID" sz="1200" b="1" dirty="0">
                <a:solidFill>
                  <a:srgbClr val="000000"/>
                </a:solidFill>
                <a:latin typeface="Candara" pitchFamily="34" charset="0"/>
              </a:rPr>
              <a:t> PROV</a:t>
            </a:r>
            <a:endParaRPr lang="en-US" sz="12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29" name="AutoShape 239"/>
          <p:cNvSpPr>
            <a:spLocks noChangeArrowheads="1"/>
          </p:cNvSpPr>
          <p:nvPr/>
        </p:nvSpPr>
        <p:spPr bwMode="auto">
          <a:xfrm>
            <a:off x="7446139" y="4191084"/>
            <a:ext cx="1080437" cy="451530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RENJA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SKPD</a:t>
            </a:r>
            <a:r>
              <a:rPr lang="id-ID" sz="1200" b="1" dirty="0">
                <a:solidFill>
                  <a:srgbClr val="000000"/>
                </a:solidFill>
                <a:latin typeface="Candara" pitchFamily="34" charset="0"/>
              </a:rPr>
              <a:t> PROV</a:t>
            </a:r>
            <a:endParaRPr lang="en-US" sz="12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30" name="Rectangle 240"/>
          <p:cNvSpPr>
            <a:spLocks noChangeArrowheads="1"/>
          </p:cNvSpPr>
          <p:nvPr/>
        </p:nvSpPr>
        <p:spPr bwMode="auto">
          <a:xfrm rot="-5400000">
            <a:off x="2128371" y="2612767"/>
            <a:ext cx="424796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DIACU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1" name="Rectangle 241"/>
          <p:cNvSpPr>
            <a:spLocks noChangeArrowheads="1"/>
          </p:cNvSpPr>
          <p:nvPr/>
        </p:nvSpPr>
        <p:spPr bwMode="auto">
          <a:xfrm>
            <a:off x="6149995" y="2223773"/>
            <a:ext cx="307777" cy="91779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00"/>
                </a:solidFill>
                <a:latin typeface="Candara" pitchFamily="34" charset="0"/>
              </a:rPr>
              <a:t>DIACU</a:t>
            </a:r>
            <a:r>
              <a:rPr lang="id-ID" sz="1000" b="1" dirty="0">
                <a:solidFill>
                  <a:srgbClr val="FFFF00"/>
                </a:solidFill>
                <a:latin typeface="Candara" pitchFamily="34" charset="0"/>
              </a:rPr>
              <a:t> DAN </a:t>
            </a:r>
            <a:r>
              <a:rPr lang="en-US" sz="1000" b="1" dirty="0">
                <a:solidFill>
                  <a:srgbClr val="FFFF00"/>
                </a:solidFill>
                <a:latin typeface="Candara" pitchFamily="34" charset="0"/>
              </a:rPr>
              <a:t>DISERASIKAN</a:t>
            </a:r>
            <a:endParaRPr lang="en-US" sz="1200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2" name="Line 222"/>
          <p:cNvSpPr>
            <a:spLocks noChangeShapeType="1"/>
          </p:cNvSpPr>
          <p:nvPr/>
        </p:nvSpPr>
        <p:spPr bwMode="auto">
          <a:xfrm flipH="1">
            <a:off x="2459038" y="3644900"/>
            <a:ext cx="12700" cy="130333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 rot="-5400000">
            <a:off x="3388630" y="4331237"/>
            <a:ext cx="1007840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andara" pitchFamily="34" charset="0"/>
              </a:rPr>
              <a:t>DIPERHATIKAN</a:t>
            </a:r>
            <a:endParaRPr lang="en-US" b="1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2881315" y="4918075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5" name="Rectangle 166"/>
          <p:cNvSpPr>
            <a:spLocks noChangeArrowheads="1"/>
          </p:cNvSpPr>
          <p:nvPr/>
        </p:nvSpPr>
        <p:spPr bwMode="auto">
          <a:xfrm>
            <a:off x="4660903" y="5000625"/>
            <a:ext cx="867353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DIJABARKAN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6" name="Rectangle 186"/>
          <p:cNvSpPr>
            <a:spLocks noChangeArrowheads="1"/>
          </p:cNvSpPr>
          <p:nvPr/>
        </p:nvSpPr>
        <p:spPr bwMode="auto">
          <a:xfrm>
            <a:off x="4476751" y="5516563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7" name="Rectangle 215"/>
          <p:cNvSpPr>
            <a:spLocks noChangeArrowheads="1"/>
          </p:cNvSpPr>
          <p:nvPr/>
        </p:nvSpPr>
        <p:spPr bwMode="auto">
          <a:xfrm>
            <a:off x="6332540" y="1364222"/>
            <a:ext cx="754061" cy="246221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600" b="1" dirty="0">
                <a:solidFill>
                  <a:srgbClr val="FFFF00"/>
                </a:solidFill>
                <a:latin typeface="Candara" pitchFamily="34" charset="0"/>
              </a:rPr>
              <a:t>1 TAHUN</a:t>
            </a:r>
            <a:endParaRPr lang="en-US" sz="1600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8" name="Rectangle 219"/>
          <p:cNvSpPr>
            <a:spLocks noChangeArrowheads="1"/>
          </p:cNvSpPr>
          <p:nvPr/>
        </p:nvSpPr>
        <p:spPr bwMode="auto">
          <a:xfrm>
            <a:off x="7302501" y="5475289"/>
            <a:ext cx="424796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andara" pitchFamily="34" charset="0"/>
              </a:rPr>
              <a:t>DIACU</a:t>
            </a:r>
            <a:endParaRPr lang="en-US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39" name="Line 223"/>
          <p:cNvSpPr>
            <a:spLocks noChangeShapeType="1"/>
          </p:cNvSpPr>
          <p:nvPr/>
        </p:nvSpPr>
        <p:spPr bwMode="auto">
          <a:xfrm>
            <a:off x="3992563" y="3851278"/>
            <a:ext cx="0" cy="1089025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0" name="Line 227"/>
          <p:cNvSpPr>
            <a:spLocks noChangeShapeType="1"/>
          </p:cNvSpPr>
          <p:nvPr/>
        </p:nvSpPr>
        <p:spPr bwMode="auto">
          <a:xfrm>
            <a:off x="2836863" y="5229225"/>
            <a:ext cx="665162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1" name="Line 228"/>
          <p:cNvSpPr>
            <a:spLocks noChangeShapeType="1"/>
          </p:cNvSpPr>
          <p:nvPr/>
        </p:nvSpPr>
        <p:spPr bwMode="auto">
          <a:xfrm flipV="1">
            <a:off x="4565650" y="5207003"/>
            <a:ext cx="1536700" cy="222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2" name="AutoShape 235"/>
          <p:cNvSpPr>
            <a:spLocks noChangeArrowheads="1"/>
          </p:cNvSpPr>
          <p:nvPr/>
        </p:nvSpPr>
        <p:spPr bwMode="auto">
          <a:xfrm>
            <a:off x="2061063" y="5004606"/>
            <a:ext cx="770946" cy="495379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RPJP</a:t>
            </a: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D</a:t>
            </a: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 </a:t>
            </a: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K/K</a:t>
            </a:r>
            <a:endParaRPr lang="en-US" sz="14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3" name="AutoShape 236"/>
          <p:cNvSpPr>
            <a:spLocks noChangeArrowheads="1"/>
          </p:cNvSpPr>
          <p:nvPr/>
        </p:nvSpPr>
        <p:spPr bwMode="auto">
          <a:xfrm>
            <a:off x="3602140" y="5004606"/>
            <a:ext cx="932843" cy="495379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RPJM</a:t>
            </a: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D</a:t>
            </a:r>
            <a:r>
              <a:rPr lang="en-US" sz="1400" b="1" dirty="0">
                <a:solidFill>
                  <a:srgbClr val="000000"/>
                </a:solidFill>
                <a:latin typeface="Candara" pitchFamily="34" charset="0"/>
              </a:rPr>
              <a:t> </a:t>
            </a:r>
            <a:endParaRPr lang="id-ID" sz="1400" b="1" dirty="0">
              <a:solidFill>
                <a:srgbClr val="000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id-ID" sz="1400" b="1" dirty="0">
                <a:solidFill>
                  <a:srgbClr val="000000"/>
                </a:solidFill>
                <a:latin typeface="Candara" pitchFamily="34" charset="0"/>
              </a:rPr>
              <a:t>K/K</a:t>
            </a:r>
            <a:endParaRPr lang="en-US" sz="14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4" name="AutoShape 237"/>
          <p:cNvSpPr>
            <a:spLocks noChangeArrowheads="1"/>
          </p:cNvSpPr>
          <p:nvPr/>
        </p:nvSpPr>
        <p:spPr bwMode="auto">
          <a:xfrm>
            <a:off x="6149994" y="4972013"/>
            <a:ext cx="932843" cy="495379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000000"/>
                </a:solidFill>
                <a:latin typeface="Candara" pitchFamily="34" charset="0"/>
              </a:rPr>
              <a:t>RKPD</a:t>
            </a:r>
            <a:endParaRPr lang="id-ID" sz="1600" b="1" dirty="0">
              <a:solidFill>
                <a:srgbClr val="000000"/>
              </a:solidFill>
              <a:latin typeface="Candara" pitchFamily="34" charset="0"/>
            </a:endParaRPr>
          </a:p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 K/K</a:t>
            </a:r>
            <a:endParaRPr lang="en-US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5" name="Rectangle 240"/>
          <p:cNvSpPr>
            <a:spLocks noChangeArrowheads="1"/>
          </p:cNvSpPr>
          <p:nvPr/>
        </p:nvSpPr>
        <p:spPr bwMode="auto">
          <a:xfrm rot="-5400000">
            <a:off x="2128371" y="4333617"/>
            <a:ext cx="424796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DIACU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46" name="AutoShape 238"/>
          <p:cNvSpPr>
            <a:spLocks noChangeArrowheads="1"/>
          </p:cNvSpPr>
          <p:nvPr/>
        </p:nvSpPr>
        <p:spPr bwMode="auto">
          <a:xfrm>
            <a:off x="4807740" y="5949875"/>
            <a:ext cx="982215" cy="45153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RENSTRA SKPD</a:t>
            </a:r>
            <a:r>
              <a:rPr lang="id-ID" sz="1200" b="1" dirty="0">
                <a:solidFill>
                  <a:srgbClr val="000000"/>
                </a:solidFill>
                <a:latin typeface="Candara" pitchFamily="34" charset="0"/>
              </a:rPr>
              <a:t> K/K</a:t>
            </a:r>
            <a:endParaRPr lang="en-US" sz="12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7" name="AutoShape 239"/>
          <p:cNvSpPr>
            <a:spLocks noChangeArrowheads="1"/>
          </p:cNvSpPr>
          <p:nvPr/>
        </p:nvSpPr>
        <p:spPr bwMode="auto">
          <a:xfrm>
            <a:off x="7472352" y="5930393"/>
            <a:ext cx="982215" cy="451530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RENJA 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Candara" pitchFamily="34" charset="0"/>
              </a:rPr>
              <a:t>SKPD</a:t>
            </a:r>
            <a:r>
              <a:rPr lang="id-ID" sz="1200" b="1" dirty="0">
                <a:solidFill>
                  <a:srgbClr val="000000"/>
                </a:solidFill>
                <a:latin typeface="Candara" pitchFamily="34" charset="0"/>
              </a:rPr>
              <a:t> K/K</a:t>
            </a:r>
            <a:endParaRPr lang="en-US" sz="12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48" name="Line 230"/>
          <p:cNvSpPr>
            <a:spLocks noChangeShapeType="1"/>
          </p:cNvSpPr>
          <p:nvPr/>
        </p:nvSpPr>
        <p:spPr bwMode="auto">
          <a:xfrm flipV="1">
            <a:off x="5789615" y="6180138"/>
            <a:ext cx="153987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49" name="AutoShape 238"/>
          <p:cNvSpPr>
            <a:spLocks noChangeArrowheads="1"/>
          </p:cNvSpPr>
          <p:nvPr/>
        </p:nvSpPr>
        <p:spPr bwMode="auto">
          <a:xfrm>
            <a:off x="4781843" y="2600598"/>
            <a:ext cx="982215" cy="451530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Candara" pitchFamily="34" charset="0"/>
              </a:rPr>
              <a:t>RENSTRA K</a:t>
            </a:r>
            <a:r>
              <a:rPr lang="id-ID" sz="1200" b="1">
                <a:solidFill>
                  <a:srgbClr val="000000"/>
                </a:solidFill>
                <a:latin typeface="Candara" pitchFamily="34" charset="0"/>
              </a:rPr>
              <a:t>/L</a:t>
            </a:r>
            <a:endParaRPr lang="en-US" sz="1200" b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50" name="AutoShape 239"/>
          <p:cNvSpPr>
            <a:spLocks noChangeArrowheads="1"/>
          </p:cNvSpPr>
          <p:nvPr/>
        </p:nvSpPr>
        <p:spPr bwMode="auto">
          <a:xfrm>
            <a:off x="7472352" y="2637507"/>
            <a:ext cx="982215" cy="451530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Candara" pitchFamily="34" charset="0"/>
              </a:rPr>
              <a:t>RENJA </a:t>
            </a:r>
          </a:p>
          <a:p>
            <a:pPr algn="ctr">
              <a:defRPr/>
            </a:pPr>
            <a:r>
              <a:rPr lang="en-US" sz="1200" b="1">
                <a:solidFill>
                  <a:srgbClr val="000000"/>
                </a:solidFill>
                <a:latin typeface="Candara" pitchFamily="34" charset="0"/>
              </a:rPr>
              <a:t>K</a:t>
            </a:r>
            <a:r>
              <a:rPr lang="id-ID" sz="1200" b="1">
                <a:solidFill>
                  <a:srgbClr val="000000"/>
                </a:solidFill>
                <a:latin typeface="Candara" pitchFamily="34" charset="0"/>
              </a:rPr>
              <a:t>/L</a:t>
            </a:r>
            <a:endParaRPr lang="en-US" sz="1200" b="1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51" name="Line 226"/>
          <p:cNvSpPr>
            <a:spLocks noChangeShapeType="1"/>
          </p:cNvSpPr>
          <p:nvPr/>
        </p:nvSpPr>
        <p:spPr bwMode="auto">
          <a:xfrm>
            <a:off x="6510338" y="3821113"/>
            <a:ext cx="0" cy="1135062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2" name="Rectangle 100"/>
          <p:cNvSpPr>
            <a:spLocks noChangeArrowheads="1"/>
          </p:cNvSpPr>
          <p:nvPr/>
        </p:nvSpPr>
        <p:spPr bwMode="auto">
          <a:xfrm>
            <a:off x="6523040" y="5956300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3" name="Rectangle 100"/>
          <p:cNvSpPr>
            <a:spLocks noChangeArrowheads="1"/>
          </p:cNvSpPr>
          <p:nvPr/>
        </p:nvSpPr>
        <p:spPr bwMode="auto">
          <a:xfrm>
            <a:off x="6594477" y="4246564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54" name="Line 230"/>
          <p:cNvSpPr>
            <a:spLocks noChangeShapeType="1"/>
          </p:cNvSpPr>
          <p:nvPr/>
        </p:nvSpPr>
        <p:spPr bwMode="auto">
          <a:xfrm flipV="1">
            <a:off x="5789615" y="2852738"/>
            <a:ext cx="1647825" cy="476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5" name="Rectangle 241"/>
          <p:cNvSpPr>
            <a:spLocks noChangeArrowheads="1"/>
          </p:cNvSpPr>
          <p:nvPr/>
        </p:nvSpPr>
        <p:spPr bwMode="auto">
          <a:xfrm>
            <a:off x="6191806" y="4037535"/>
            <a:ext cx="307777" cy="83222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vert="vert270" lIns="0" tIns="0" rIns="0" bIns="0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FFFF00"/>
                </a:solidFill>
                <a:latin typeface="Candara" pitchFamily="34" charset="0"/>
              </a:rPr>
              <a:t>DIACU</a:t>
            </a:r>
            <a:r>
              <a:rPr lang="id-ID" sz="1000" b="1" dirty="0">
                <a:solidFill>
                  <a:srgbClr val="FFFF00"/>
                </a:solidFill>
                <a:latin typeface="Candara" pitchFamily="34" charset="0"/>
              </a:rPr>
              <a:t> DAN </a:t>
            </a:r>
            <a:r>
              <a:rPr lang="en-US" sz="1000" b="1" dirty="0">
                <a:solidFill>
                  <a:srgbClr val="FFFF00"/>
                </a:solidFill>
                <a:latin typeface="Candara" pitchFamily="34" charset="0"/>
              </a:rPr>
              <a:t>DISERASIKAN</a:t>
            </a:r>
          </a:p>
        </p:txBody>
      </p:sp>
      <p:sp>
        <p:nvSpPr>
          <p:cNvPr id="56" name="Line 223"/>
          <p:cNvSpPr>
            <a:spLocks noChangeShapeType="1"/>
          </p:cNvSpPr>
          <p:nvPr/>
        </p:nvSpPr>
        <p:spPr bwMode="auto">
          <a:xfrm>
            <a:off x="5429250" y="3081341"/>
            <a:ext cx="0" cy="1139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7" name="Line 223"/>
          <p:cNvSpPr>
            <a:spLocks noChangeShapeType="1"/>
          </p:cNvSpPr>
          <p:nvPr/>
        </p:nvSpPr>
        <p:spPr bwMode="auto">
          <a:xfrm>
            <a:off x="8081963" y="3078166"/>
            <a:ext cx="0" cy="10890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8" name="Line 223"/>
          <p:cNvSpPr>
            <a:spLocks noChangeShapeType="1"/>
          </p:cNvSpPr>
          <p:nvPr/>
        </p:nvSpPr>
        <p:spPr bwMode="auto">
          <a:xfrm>
            <a:off x="5429250" y="4692653"/>
            <a:ext cx="0" cy="11985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9" name="Line 223"/>
          <p:cNvSpPr>
            <a:spLocks noChangeShapeType="1"/>
          </p:cNvSpPr>
          <p:nvPr/>
        </p:nvSpPr>
        <p:spPr bwMode="auto">
          <a:xfrm>
            <a:off x="8094663" y="4678363"/>
            <a:ext cx="0" cy="1198562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0" name="Rectangle 100"/>
          <p:cNvSpPr>
            <a:spLocks noChangeArrowheads="1"/>
          </p:cNvSpPr>
          <p:nvPr/>
        </p:nvSpPr>
        <p:spPr bwMode="auto">
          <a:xfrm>
            <a:off x="4432302" y="2184400"/>
            <a:ext cx="706797" cy="18466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1" name="Rectangle 219"/>
          <p:cNvSpPr>
            <a:spLocks noChangeArrowheads="1"/>
          </p:cNvSpPr>
          <p:nvPr/>
        </p:nvSpPr>
        <p:spPr bwMode="auto">
          <a:xfrm>
            <a:off x="7086601" y="2205039"/>
            <a:ext cx="424796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00"/>
                </a:solidFill>
                <a:latin typeface="Candara" pitchFamily="34" charset="0"/>
              </a:rPr>
              <a:t>DIACU</a:t>
            </a:r>
            <a:endParaRPr lang="en-US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62" name="Rectangle 100"/>
          <p:cNvSpPr>
            <a:spLocks noChangeArrowheads="1"/>
          </p:cNvSpPr>
          <p:nvPr/>
        </p:nvSpPr>
        <p:spPr bwMode="auto">
          <a:xfrm>
            <a:off x="6596065" y="2636839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cxnSp>
        <p:nvCxnSpPr>
          <p:cNvPr id="63" name="Elbow Connector 8"/>
          <p:cNvCxnSpPr>
            <a:cxnSpLocks noChangeShapeType="1"/>
          </p:cNvCxnSpPr>
          <p:nvPr/>
        </p:nvCxnSpPr>
        <p:spPr bwMode="auto">
          <a:xfrm rot="16200000" flipH="1">
            <a:off x="4460083" y="1786732"/>
            <a:ext cx="422275" cy="120491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Elbow Connector 78"/>
          <p:cNvCxnSpPr>
            <a:cxnSpLocks noChangeShapeType="1"/>
          </p:cNvCxnSpPr>
          <p:nvPr/>
        </p:nvCxnSpPr>
        <p:spPr bwMode="auto">
          <a:xfrm rot="16200000" flipH="1">
            <a:off x="4452941" y="3398838"/>
            <a:ext cx="422275" cy="1203326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Elbow Connector 79"/>
          <p:cNvCxnSpPr>
            <a:cxnSpLocks noChangeShapeType="1"/>
          </p:cNvCxnSpPr>
          <p:nvPr/>
        </p:nvCxnSpPr>
        <p:spPr bwMode="auto">
          <a:xfrm rot="16200000" flipH="1">
            <a:off x="4471988" y="5126038"/>
            <a:ext cx="423862" cy="1204912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Elbow Connector 20"/>
          <p:cNvCxnSpPr>
            <a:cxnSpLocks noChangeShapeType="1"/>
          </p:cNvCxnSpPr>
          <p:nvPr/>
        </p:nvCxnSpPr>
        <p:spPr bwMode="auto">
          <a:xfrm rot="16200000" flipH="1">
            <a:off x="7099301" y="3303590"/>
            <a:ext cx="404812" cy="1370013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Elbow Connector 89"/>
          <p:cNvCxnSpPr>
            <a:cxnSpLocks noChangeShapeType="1"/>
          </p:cNvCxnSpPr>
          <p:nvPr/>
        </p:nvCxnSpPr>
        <p:spPr bwMode="auto">
          <a:xfrm rot="16200000" flipH="1">
            <a:off x="7135020" y="4990306"/>
            <a:ext cx="404812" cy="1368426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lbow Connector 90"/>
          <p:cNvCxnSpPr>
            <a:cxnSpLocks noChangeShapeType="1"/>
          </p:cNvCxnSpPr>
          <p:nvPr/>
        </p:nvCxnSpPr>
        <p:spPr bwMode="auto">
          <a:xfrm rot="16200000" flipH="1">
            <a:off x="7100094" y="1686720"/>
            <a:ext cx="404812" cy="1441450"/>
          </a:xfrm>
          <a:prstGeom prst="bentConnector3">
            <a:avLst>
              <a:gd name="adj1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Line 228"/>
          <p:cNvSpPr>
            <a:spLocks noChangeShapeType="1"/>
          </p:cNvSpPr>
          <p:nvPr/>
        </p:nvSpPr>
        <p:spPr bwMode="auto">
          <a:xfrm flipV="1">
            <a:off x="7151688" y="5205413"/>
            <a:ext cx="1536700" cy="238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0" name="Line 228"/>
          <p:cNvSpPr>
            <a:spLocks noChangeShapeType="1"/>
          </p:cNvSpPr>
          <p:nvPr/>
        </p:nvSpPr>
        <p:spPr bwMode="auto">
          <a:xfrm flipV="1">
            <a:off x="7027863" y="3500438"/>
            <a:ext cx="1689100" cy="238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" name="Line 228"/>
          <p:cNvSpPr>
            <a:spLocks noChangeShapeType="1"/>
          </p:cNvSpPr>
          <p:nvPr/>
        </p:nvSpPr>
        <p:spPr bwMode="auto">
          <a:xfrm flipV="1">
            <a:off x="7080250" y="1893891"/>
            <a:ext cx="1536700" cy="222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2" name="AutoShape 234"/>
          <p:cNvSpPr>
            <a:spLocks noChangeArrowheads="1"/>
          </p:cNvSpPr>
          <p:nvPr/>
        </p:nvSpPr>
        <p:spPr bwMode="auto">
          <a:xfrm>
            <a:off x="8616282" y="1629395"/>
            <a:ext cx="1026127" cy="548648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>
            <a:solidFill>
              <a:srgbClr val="FFFF89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RAPBN</a:t>
            </a:r>
            <a:endParaRPr lang="en-US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3" name="AutoShape 234"/>
          <p:cNvSpPr>
            <a:spLocks noChangeArrowheads="1"/>
          </p:cNvSpPr>
          <p:nvPr/>
        </p:nvSpPr>
        <p:spPr bwMode="auto">
          <a:xfrm>
            <a:off x="8731671" y="3240987"/>
            <a:ext cx="1026127" cy="548648"/>
          </a:xfrm>
          <a:prstGeom prst="foldedCorner">
            <a:avLst>
              <a:gd name="adj" fmla="val 12500"/>
            </a:avLst>
          </a:prstGeom>
          <a:solidFill>
            <a:srgbClr val="8BB2FF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RAPBD</a:t>
            </a:r>
          </a:p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PROV</a:t>
            </a:r>
            <a:endParaRPr lang="en-US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4" name="AutoShape 234"/>
          <p:cNvSpPr>
            <a:spLocks noChangeArrowheads="1"/>
          </p:cNvSpPr>
          <p:nvPr/>
        </p:nvSpPr>
        <p:spPr bwMode="auto">
          <a:xfrm>
            <a:off x="8731671" y="4941763"/>
            <a:ext cx="1026127" cy="548648"/>
          </a:xfrm>
          <a:prstGeom prst="foldedCorner">
            <a:avLst>
              <a:gd name="adj" fmla="val 12500"/>
            </a:avLst>
          </a:prstGeom>
          <a:solidFill>
            <a:srgbClr val="00FFFF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RAPBD</a:t>
            </a:r>
          </a:p>
          <a:p>
            <a:pPr algn="ctr">
              <a:defRPr/>
            </a:pPr>
            <a:r>
              <a:rPr lang="id-ID" sz="1600" b="1" dirty="0">
                <a:solidFill>
                  <a:srgbClr val="000000"/>
                </a:solidFill>
                <a:latin typeface="Candara" pitchFamily="34" charset="0"/>
              </a:rPr>
              <a:t>K/K</a:t>
            </a:r>
            <a:endParaRPr lang="en-US" sz="1600" b="1" dirty="0">
              <a:solidFill>
                <a:srgbClr val="000000"/>
              </a:solidFill>
              <a:latin typeface="Candara" pitchFamily="34" charset="0"/>
            </a:endParaRPr>
          </a:p>
        </p:txBody>
      </p:sp>
      <p:sp>
        <p:nvSpPr>
          <p:cNvPr id="75" name="Rectangle 100"/>
          <p:cNvSpPr>
            <a:spLocks noChangeArrowheads="1"/>
          </p:cNvSpPr>
          <p:nvPr/>
        </p:nvSpPr>
        <p:spPr bwMode="auto">
          <a:xfrm>
            <a:off x="7405690" y="1700214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7334251" y="3333750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7" name="Rectangle 100"/>
          <p:cNvSpPr>
            <a:spLocks noChangeArrowheads="1"/>
          </p:cNvSpPr>
          <p:nvPr/>
        </p:nvSpPr>
        <p:spPr bwMode="auto">
          <a:xfrm>
            <a:off x="7319964" y="5013325"/>
            <a:ext cx="706797" cy="184666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  <a:latin typeface="Candara" pitchFamily="34" charset="0"/>
              </a:rPr>
              <a:t>PEDOMAN</a:t>
            </a:r>
            <a:endParaRPr lang="en-US" b="1" dirty="0">
              <a:solidFill>
                <a:srgbClr val="FFFF00"/>
              </a:solidFill>
              <a:latin typeface="Candara" pitchFamily="34" charset="0"/>
            </a:endParaRPr>
          </a:p>
        </p:txBody>
      </p:sp>
      <p:sp>
        <p:nvSpPr>
          <p:cNvPr id="78" name="Line 226"/>
          <p:cNvSpPr>
            <a:spLocks noChangeShapeType="1"/>
          </p:cNvSpPr>
          <p:nvPr/>
        </p:nvSpPr>
        <p:spPr bwMode="auto">
          <a:xfrm>
            <a:off x="9225002" y="3770610"/>
            <a:ext cx="0" cy="10985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1452531" y="4786322"/>
            <a:ext cx="90011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9525024" y="5715016"/>
            <a:ext cx="1857388" cy="1588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10800000">
            <a:off x="1595407" y="6643710"/>
            <a:ext cx="885831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5400000">
            <a:off x="523836" y="5715016"/>
            <a:ext cx="18573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78"/>
          <p:cNvSpPr/>
          <p:nvPr/>
        </p:nvSpPr>
        <p:spPr>
          <a:xfrm>
            <a:off x="0" y="0"/>
            <a:ext cx="502322" cy="52251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/>
          <p:cNvSpPr/>
          <p:nvPr/>
        </p:nvSpPr>
        <p:spPr>
          <a:xfrm flipV="1">
            <a:off x="-13746" y="-1"/>
            <a:ext cx="600389" cy="403753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1567886" y="6401405"/>
            <a:ext cx="522514" cy="4565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641602" y="6643710"/>
            <a:ext cx="2188713" cy="214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UU SPPN</a:t>
            </a:r>
            <a:endParaRPr lang="en-US" sz="2000" b="1" dirty="0"/>
          </a:p>
        </p:txBody>
      </p:sp>
      <p:sp>
        <p:nvSpPr>
          <p:cNvPr id="87" name="Rectangle 86"/>
          <p:cNvSpPr/>
          <p:nvPr/>
        </p:nvSpPr>
        <p:spPr>
          <a:xfrm>
            <a:off x="7229475" y="6650041"/>
            <a:ext cx="2188713" cy="2142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UU KN</a:t>
            </a:r>
            <a:endParaRPr lang="en-US" sz="2000" b="1" dirty="0"/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1595407" y="6750855"/>
            <a:ext cx="83769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5048253" y="6750855"/>
            <a:ext cx="9763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048253" y="6785430"/>
            <a:ext cx="197961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V="1">
            <a:off x="9642409" y="6746257"/>
            <a:ext cx="810515" cy="156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43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57" y="545910"/>
            <a:ext cx="10493829" cy="631209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714" y="1177281"/>
            <a:ext cx="9332686" cy="4512319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5714" y="545910"/>
            <a:ext cx="7692572" cy="631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49263" indent="-449263" algn="l">
              <a:buFont typeface="Wingdings" panose="05000000000000000000" pitchFamily="2" charset="2"/>
              <a:buChar char="q"/>
              <a:defRPr/>
            </a:pP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Dokumen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Perencanaan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Pembangunan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2114" y="5762174"/>
            <a:ext cx="6313715" cy="9216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b="1" dirty="0" err="1" smtClean="0"/>
              <a:t>Catatan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Diacu</a:t>
            </a:r>
            <a:r>
              <a:rPr lang="en-US" dirty="0" smtClean="0"/>
              <a:t>	: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identik</a:t>
            </a:r>
            <a:endParaRPr lang="en-US" dirty="0" smtClean="0"/>
          </a:p>
          <a:p>
            <a:r>
              <a:rPr lang="en-US" dirty="0" err="1" smtClean="0"/>
              <a:t>Pedoman</a:t>
            </a:r>
            <a:r>
              <a:rPr lang="en-US" dirty="0" smtClean="0"/>
              <a:t>: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koridor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711200" indent="-51435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Penjelasan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Dokumen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Perencanaan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174625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1. RPJP Nasional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RPJP Daerah: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Merupakan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dokumen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perencanaan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pembangunan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jangka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panjang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periode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selama</a:t>
            </a:r>
            <a:r>
              <a:rPr lang="en-US" sz="2400" dirty="0" smtClean="0">
                <a:solidFill>
                  <a:srgbClr val="C00000"/>
                </a:solidFill>
              </a:rPr>
              <a:t> 20 </a:t>
            </a:r>
            <a:r>
              <a:rPr lang="en-US" sz="2400" dirty="0" err="1" smtClean="0">
                <a:solidFill>
                  <a:srgbClr val="C00000"/>
                </a:solidFill>
              </a:rPr>
              <a:t>tahun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</a:rPr>
              <a:t>berisikan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jabaran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tujuan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dibentuknya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negara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Indoensia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suatu</a:t>
            </a:r>
            <a:r>
              <a:rPr lang="en-US" sz="2400" dirty="0" smtClean="0">
                <a:solidFill>
                  <a:srgbClr val="C00000"/>
                </a:solidFill>
              </a:rPr>
              <a:t> Daerah </a:t>
            </a:r>
            <a:r>
              <a:rPr lang="en-US" sz="2400" dirty="0" err="1" smtClean="0">
                <a:solidFill>
                  <a:srgbClr val="C00000"/>
                </a:solidFill>
              </a:rPr>
              <a:t>tertentu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RPJP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dasarnya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berisikan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hal-hal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b="1" dirty="0" err="1" smtClean="0">
                <a:solidFill>
                  <a:schemeClr val="tx1"/>
                </a:solidFill>
              </a:rPr>
              <a:t>bersifat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umum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menyeluruh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seperti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visi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misi</a:t>
            </a:r>
            <a:r>
              <a:rPr lang="en-US" sz="2400" b="1" dirty="0" smtClean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serta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arah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pembangunan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jangka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panjang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untuk</a:t>
            </a:r>
            <a:r>
              <a:rPr lang="en-US" sz="2400" b="1" dirty="0" smtClean="0">
                <a:solidFill>
                  <a:schemeClr val="tx1"/>
                </a:solidFill>
              </a:rPr>
              <a:t> masa 20 </a:t>
            </a:r>
            <a:r>
              <a:rPr lang="en-US" sz="2400" b="1" dirty="0" err="1" smtClean="0">
                <a:solidFill>
                  <a:schemeClr val="tx1"/>
                </a:solidFill>
              </a:rPr>
              <a:t>tahun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depan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RPJP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selanjutnya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dijadikan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dasar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dalam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penyusunan</a:t>
            </a:r>
            <a:r>
              <a:rPr lang="en-US" sz="2400" b="1" dirty="0" smtClean="0">
                <a:solidFill>
                  <a:srgbClr val="C00000"/>
                </a:solidFill>
              </a:rPr>
              <a:t> RPJM </a:t>
            </a:r>
            <a:r>
              <a:rPr lang="en-US" sz="2400" b="1" dirty="0" err="1" smtClean="0">
                <a:solidFill>
                  <a:srgbClr val="C00000"/>
                </a:solidFill>
              </a:rPr>
              <a:t>dan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dokumen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lainnya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yang </a:t>
            </a:r>
            <a:r>
              <a:rPr lang="en-US" sz="2400" dirty="0" err="1" smtClean="0">
                <a:solidFill>
                  <a:schemeClr val="tx1"/>
                </a:solidFill>
              </a:rPr>
              <a:t>terkait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196850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4625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2. RPJM Nasional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RPJM Daerah: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Merupakan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dokumen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perencanaan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jangka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menengah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periode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selama</a:t>
            </a:r>
            <a:r>
              <a:rPr lang="en-US" sz="2400" dirty="0" smtClean="0">
                <a:solidFill>
                  <a:srgbClr val="C00000"/>
                </a:solidFill>
              </a:rPr>
              <a:t> 20 </a:t>
            </a:r>
            <a:r>
              <a:rPr lang="en-US" sz="2400" dirty="0" err="1" smtClean="0">
                <a:solidFill>
                  <a:srgbClr val="C00000"/>
                </a:solidFill>
              </a:rPr>
              <a:t>tahun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depan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RPJM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berisikan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jabaran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kongkrit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presiden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tingkat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nasional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kepala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daerah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provinsi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kabupaten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kota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Visi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dijabarkan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menjadi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kebijakan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program </a:t>
            </a:r>
            <a:r>
              <a:rPr lang="en-US" sz="2400" dirty="0" err="1" smtClean="0">
                <a:solidFill>
                  <a:schemeClr val="tx1"/>
                </a:solidFill>
              </a:rPr>
              <a:t>pembangunan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memperhatikan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keuangan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703263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… </a:t>
            </a:r>
            <a:r>
              <a:rPr lang="en-US" sz="2000" dirty="0" err="1" smtClean="0">
                <a:solidFill>
                  <a:schemeClr val="tx1"/>
                </a:solidFill>
              </a:rPr>
              <a:t>lanjutan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703263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Termasuk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dalam</a:t>
            </a:r>
            <a:r>
              <a:rPr lang="en-US" sz="2400" dirty="0" smtClean="0">
                <a:solidFill>
                  <a:srgbClr val="C00000"/>
                </a:solidFill>
              </a:rPr>
              <a:t> RPJM </a:t>
            </a:r>
            <a:r>
              <a:rPr lang="en-US" sz="2400" dirty="0" err="1" smtClean="0">
                <a:solidFill>
                  <a:srgbClr val="C00000"/>
                </a:solidFill>
              </a:rPr>
              <a:t>ini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adalah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kerangka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ekonomi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makro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kondisi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keuangan</a:t>
            </a:r>
            <a:r>
              <a:rPr lang="en-US" sz="2400" b="1" dirty="0" smtClean="0">
                <a:solidFill>
                  <a:srgbClr val="0070C0"/>
                </a:solidFill>
              </a:rPr>
              <a:t>, </a:t>
            </a:r>
            <a:r>
              <a:rPr lang="en-US" sz="2400" b="1" dirty="0" err="1" smtClean="0">
                <a:solidFill>
                  <a:srgbClr val="0070C0"/>
                </a:solidFill>
              </a:rPr>
              <a:t>perkiraan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kebutuhan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investasi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mencapai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sasaran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target </a:t>
            </a:r>
            <a:r>
              <a:rPr lang="en-US" sz="2400" dirty="0" err="1" smtClean="0">
                <a:solidFill>
                  <a:srgbClr val="C00000"/>
                </a:solidFill>
              </a:rPr>
              <a:t>pembangunan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telah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ditetapkan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Penyusunan</a:t>
            </a:r>
            <a:r>
              <a:rPr lang="en-US" sz="2400" dirty="0" smtClean="0">
                <a:solidFill>
                  <a:schemeClr val="tx1"/>
                </a:solidFill>
              </a:rPr>
              <a:t> RPJM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berpedoman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RPJP agar </a:t>
            </a:r>
            <a:r>
              <a:rPr lang="en-US" sz="2400" dirty="0" err="1" smtClean="0">
                <a:solidFill>
                  <a:schemeClr val="tx1"/>
                </a:solidFill>
              </a:rPr>
              <a:t>terwujud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kesinambungan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pembangunan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jangka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panjang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menuju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sasaran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623888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74625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3.Rencana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Strategis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Institusi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Renstra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SKPD):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Berbeda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pengertian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umum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sebelumnya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Renstra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dalam</a:t>
            </a:r>
            <a:r>
              <a:rPr lang="en-US" sz="2400" dirty="0" smtClean="0">
                <a:solidFill>
                  <a:srgbClr val="C00000"/>
                </a:solidFill>
              </a:rPr>
              <a:t> SPPN 2004 </a:t>
            </a:r>
            <a:r>
              <a:rPr lang="en-US" sz="2400" dirty="0" err="1" smtClean="0">
                <a:solidFill>
                  <a:srgbClr val="C00000"/>
                </a:solidFill>
              </a:rPr>
              <a:t>adalah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merupakan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perencanaan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untuk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suatu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institusi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tertentu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seperti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dinas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instansi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atau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Satuan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Kerja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Perangkat</a:t>
            </a:r>
            <a:r>
              <a:rPr lang="en-US" sz="2400" dirty="0" smtClean="0">
                <a:solidFill>
                  <a:srgbClr val="C00000"/>
                </a:solidFill>
              </a:rPr>
              <a:t> Daerah (SKPD).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Renstra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SKPD </a:t>
            </a:r>
            <a:r>
              <a:rPr lang="en-US" sz="2400" dirty="0" err="1" smtClean="0">
                <a:solidFill>
                  <a:schemeClr val="tx1"/>
                </a:solidFill>
              </a:rPr>
              <a:t>berisikan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jabaran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visi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kepala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SKPD yang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diturunkan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visi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kepala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1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703263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rgbClr val="C00000"/>
                </a:solidFill>
              </a:rPr>
              <a:t>… </a:t>
            </a:r>
            <a:r>
              <a:rPr lang="en-US" sz="2000" dirty="0" err="1" smtClean="0">
                <a:solidFill>
                  <a:srgbClr val="C00000"/>
                </a:solidFill>
              </a:rPr>
              <a:t>lanjutan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703263">
              <a:lnSpc>
                <a:spcPct val="110000"/>
              </a:lnSpc>
              <a:spcBef>
                <a:spcPts val="600"/>
              </a:spcBef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Dibandingkan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</a:rPr>
              <a:t> RPJM, </a:t>
            </a:r>
            <a:r>
              <a:rPr lang="en-US" sz="2400" b="1" dirty="0" err="1" smtClean="0">
                <a:solidFill>
                  <a:srgbClr val="C00000"/>
                </a:solidFill>
              </a:rPr>
              <a:t>Renstra</a:t>
            </a:r>
            <a:r>
              <a:rPr lang="en-US" sz="2400" b="1" dirty="0" smtClean="0">
                <a:solidFill>
                  <a:srgbClr val="C00000"/>
                </a:solidFill>
              </a:rPr>
              <a:t> SKPD </a:t>
            </a:r>
            <a:r>
              <a:rPr lang="en-US" sz="2400" b="1" dirty="0" err="1" smtClean="0">
                <a:solidFill>
                  <a:srgbClr val="C00000"/>
                </a:solidFill>
              </a:rPr>
              <a:t>lebih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rinci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sampai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tingkat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kegiatan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karena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ruang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lingkupnya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lebih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kecil</a:t>
            </a:r>
            <a:r>
              <a:rPr lang="en-US" sz="2400" dirty="0" smtClean="0">
                <a:solidFill>
                  <a:srgbClr val="C00000"/>
                </a:solidFill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</a:rPr>
              <a:t>yaitu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untuk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bidang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atau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sektor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tertentu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sesuai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Tupoksi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dari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institusi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bersangkutan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menjaga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konsistensi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antara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RPJM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Renstra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SKPD,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dilakukan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rapat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koordinasi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antara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Bappeda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SKPD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daerah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bersangkutan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Forum SKPD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174625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4. </a:t>
            </a:r>
            <a:r>
              <a:rPr lang="en-US" sz="3200" dirty="0" err="1" smtClean="0">
                <a:solidFill>
                  <a:schemeClr val="tx1"/>
                </a:solidFill>
              </a:rPr>
              <a:t>Rencana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Kerja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Pemerintah</a:t>
            </a:r>
            <a:r>
              <a:rPr lang="en-US" sz="3200" dirty="0" smtClean="0">
                <a:solidFill>
                  <a:schemeClr val="tx1"/>
                </a:solidFill>
              </a:rPr>
              <a:t> Daerah (RKPD):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RKPD </a:t>
            </a:r>
            <a:r>
              <a:rPr lang="en-US" sz="2400" dirty="0" err="1" smtClean="0">
                <a:solidFill>
                  <a:srgbClr val="FF0000"/>
                </a:solidFill>
              </a:rPr>
              <a:t>merupakan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rencana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tahunan</a:t>
            </a:r>
            <a:r>
              <a:rPr lang="en-US" sz="2400" dirty="0" smtClean="0">
                <a:solidFill>
                  <a:srgbClr val="FF0000"/>
                </a:solidFill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</a:rPr>
              <a:t>annual planning</a:t>
            </a:r>
            <a:r>
              <a:rPr lang="en-US" sz="2400" dirty="0" smtClean="0">
                <a:solidFill>
                  <a:srgbClr val="FF0000"/>
                </a:solidFill>
              </a:rPr>
              <a:t>) yang </a:t>
            </a:r>
            <a:r>
              <a:rPr lang="en-US" sz="2400" dirty="0" err="1" smtClean="0">
                <a:solidFill>
                  <a:srgbClr val="FF0000"/>
                </a:solidFill>
              </a:rPr>
              <a:t>bersifat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operasional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dibandingkan</a:t>
            </a:r>
            <a:r>
              <a:rPr lang="en-US" sz="2400" dirty="0" smtClean="0">
                <a:solidFill>
                  <a:srgbClr val="FF0000"/>
                </a:solidFill>
              </a:rPr>
              <a:t> RPJM.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RKPD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jabaran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RPJM yang </a:t>
            </a:r>
            <a:r>
              <a:rPr lang="en-US" sz="2400" dirty="0" err="1" smtClean="0">
                <a:solidFill>
                  <a:schemeClr val="tx1"/>
                </a:solidFill>
              </a:rPr>
              <a:t>berisikan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kebijakan</a:t>
            </a:r>
            <a:r>
              <a:rPr lang="en-US" sz="2400" dirty="0" smtClean="0">
                <a:solidFill>
                  <a:schemeClr val="tx1"/>
                </a:solidFill>
              </a:rPr>
              <a:t>, program,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kegiatan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sumber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daya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tersedia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bersangkutan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khususnya</a:t>
            </a:r>
            <a:r>
              <a:rPr lang="en-US" sz="2400" dirty="0" smtClean="0">
                <a:solidFill>
                  <a:schemeClr val="tx1"/>
                </a:solidFill>
              </a:rPr>
              <a:t> dana.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Program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ditetapkan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harus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sudah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mempunyai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pagu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indikatif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berikut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indikator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target </a:t>
            </a:r>
            <a:r>
              <a:rPr lang="en-US" sz="2400" dirty="0" err="1">
                <a:solidFill>
                  <a:schemeClr val="tx1"/>
                </a:solidFill>
              </a:rPr>
              <a:t>kinerja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diperlukan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B050"/>
                </a:solidFill>
              </a:rPr>
              <a:t>RKPD </a:t>
            </a:r>
            <a:r>
              <a:rPr lang="en-US" sz="2400" dirty="0" err="1">
                <a:solidFill>
                  <a:srgbClr val="00B050"/>
                </a:solidFill>
              </a:rPr>
              <a:t>tersebut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selanjutnya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dijadikan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dasar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utama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untuk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penyusunan</a:t>
            </a:r>
            <a:r>
              <a:rPr lang="en-US" sz="2400" dirty="0">
                <a:solidFill>
                  <a:srgbClr val="00B050"/>
                </a:solidFill>
              </a:rPr>
              <a:t> RAPBD.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marL="174625" algn="just">
              <a:lnSpc>
                <a:spcPct val="110000"/>
              </a:lnSpc>
              <a:spcBef>
                <a:spcPts val="60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>5. </a:t>
            </a:r>
            <a:r>
              <a:rPr lang="en-US" sz="3200" dirty="0" err="1" smtClean="0">
                <a:solidFill>
                  <a:schemeClr val="tx1"/>
                </a:solidFill>
              </a:rPr>
              <a:t>Rencana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Kerja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Institusi</a:t>
            </a:r>
            <a:r>
              <a:rPr lang="en-US" sz="3200" dirty="0" smtClean="0">
                <a:solidFill>
                  <a:schemeClr val="tx1"/>
                </a:solidFill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</a:rPr>
              <a:t>Renja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Institusi</a:t>
            </a:r>
            <a:r>
              <a:rPr lang="en-US" sz="3200" dirty="0" smtClean="0">
                <a:solidFill>
                  <a:schemeClr val="tx1"/>
                </a:solidFill>
              </a:rPr>
              <a:t>):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rgbClr val="C00000"/>
                </a:solidFill>
              </a:rPr>
              <a:t>Renja</a:t>
            </a:r>
            <a:r>
              <a:rPr lang="en-US" sz="2400" dirty="0" smtClean="0">
                <a:solidFill>
                  <a:srgbClr val="C00000"/>
                </a:solidFill>
              </a:rPr>
              <a:t> SKPD </a:t>
            </a:r>
            <a:r>
              <a:rPr lang="en-US" sz="2400" dirty="0" err="1" smtClean="0">
                <a:solidFill>
                  <a:srgbClr val="C00000"/>
                </a:solidFill>
              </a:rPr>
              <a:t>merupakan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rencana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tahunan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bersifat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operasional</a:t>
            </a:r>
            <a:r>
              <a:rPr lang="en-US" sz="2400" dirty="0" smtClean="0">
                <a:solidFill>
                  <a:srgbClr val="C00000"/>
                </a:solidFill>
              </a:rPr>
              <a:t> yang </a:t>
            </a:r>
            <a:r>
              <a:rPr lang="en-US" sz="2400" dirty="0" err="1" smtClean="0">
                <a:solidFill>
                  <a:srgbClr val="C00000"/>
                </a:solidFill>
              </a:rPr>
              <a:t>isinya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mirip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dengan</a:t>
            </a:r>
            <a:r>
              <a:rPr lang="en-US" sz="2400" dirty="0" smtClean="0">
                <a:solidFill>
                  <a:srgbClr val="C00000"/>
                </a:solidFill>
              </a:rPr>
              <a:t> RKPD.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</a:rPr>
              <a:t>Perbedaannya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RKPD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jabaran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RPJM yang </a:t>
            </a:r>
            <a:r>
              <a:rPr lang="en-US" sz="2400" dirty="0" err="1" smtClean="0">
                <a:solidFill>
                  <a:schemeClr val="tx1"/>
                </a:solidFill>
              </a:rPr>
              <a:t>disusun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Bappeda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sedangkan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Renja</a:t>
            </a:r>
            <a:r>
              <a:rPr lang="en-US" sz="2400" dirty="0" smtClean="0">
                <a:solidFill>
                  <a:schemeClr val="tx1"/>
                </a:solidFill>
              </a:rPr>
              <a:t> SKPD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jabaran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Renstra</a:t>
            </a:r>
            <a:r>
              <a:rPr lang="en-US" sz="2400" dirty="0" smtClean="0">
                <a:solidFill>
                  <a:schemeClr val="tx1"/>
                </a:solidFill>
              </a:rPr>
              <a:t> SKPD yang </a:t>
            </a:r>
            <a:r>
              <a:rPr lang="en-US" sz="2400" dirty="0" err="1" smtClean="0">
                <a:solidFill>
                  <a:schemeClr val="tx1"/>
                </a:solidFill>
              </a:rPr>
              <a:t>disusun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masing-masing</a:t>
            </a:r>
            <a:r>
              <a:rPr lang="en-US" sz="2400" dirty="0" smtClean="0">
                <a:solidFill>
                  <a:schemeClr val="tx1"/>
                </a:solidFill>
              </a:rPr>
              <a:t> SKPD </a:t>
            </a:r>
            <a:r>
              <a:rPr lang="en-US" sz="2400" dirty="0" err="1" smtClean="0">
                <a:solidFill>
                  <a:schemeClr val="tx1"/>
                </a:solidFill>
              </a:rPr>
              <a:t>terkait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Tupoksinya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masing-masing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Koodinasi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antara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program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kegiatan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RKPD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Renja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SKPD,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biasanya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dilakukan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melalui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pelaksanaan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forum SKPD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dikoordinasikan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oleh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Bappeda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tahunnya</a:t>
            </a:r>
            <a:r>
              <a:rPr lang="en-US" sz="2400" dirty="0">
                <a:solidFill>
                  <a:srgbClr val="00B050"/>
                </a:solidFill>
              </a:rPr>
              <a:t>.</a:t>
            </a: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09654" y="270570"/>
            <a:ext cx="7854950" cy="690318"/>
          </a:xfrm>
        </p:spPr>
        <p:txBody>
          <a:bodyPr>
            <a:normAutofit fontScale="90000"/>
          </a:bodyPr>
          <a:lstStyle/>
          <a:p>
            <a:pPr marL="457200" indent="-457200" eaLnBrk="1" hangingPunct="1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70C0"/>
                </a:solidFill>
              </a:rPr>
              <a:t>Pendekatan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Perencanaan</a:t>
            </a:r>
            <a:r>
              <a:rPr lang="en-US" sz="3200" b="1" dirty="0">
                <a:solidFill>
                  <a:srgbClr val="0070C0"/>
                </a:solidFill>
              </a:rPr>
              <a:t> Pembangunan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812208"/>
              </p:ext>
            </p:extLst>
          </p:nvPr>
        </p:nvGraphicFramePr>
        <p:xfrm>
          <a:off x="1720851" y="928914"/>
          <a:ext cx="9034236" cy="6081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8043648" y="1465939"/>
            <a:ext cx="189865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500" b="1" dirty="0">
                <a:solidFill>
                  <a:srgbClr val="000000"/>
                </a:solidFill>
              </a:rPr>
              <a:t>Penjabaran dari janji-janji politik Kepala Daerah</a:t>
            </a:r>
            <a:endParaRPr lang="en-US" sz="1500" b="1" dirty="0"/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8795656" y="3657600"/>
            <a:ext cx="2293285" cy="14205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500" b="1">
                <a:solidFill>
                  <a:srgbClr val="000000"/>
                </a:solidFill>
              </a:rPr>
              <a:t>Penggunaan metode dan kerangka berpikir ilmiah oleh lembaga atau satuan kerja yang kompeten</a:t>
            </a:r>
            <a:endParaRPr lang="en-US" sz="1500" b="1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738678" y="6560453"/>
            <a:ext cx="34671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US" sz="1500" b="1" dirty="0" err="1">
                <a:solidFill>
                  <a:srgbClr val="000000"/>
                </a:solidFill>
              </a:rPr>
              <a:t>Pelibatan</a:t>
            </a: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sz="1500" b="1" dirty="0" err="1">
                <a:solidFill>
                  <a:srgbClr val="000000"/>
                </a:solidFill>
              </a:rPr>
              <a:t>semua</a:t>
            </a: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sz="1500" b="1" dirty="0" err="1">
                <a:solidFill>
                  <a:srgbClr val="000000"/>
                </a:solidFill>
              </a:rPr>
              <a:t>pihak</a:t>
            </a:r>
            <a:r>
              <a:rPr lang="en-US" sz="1500" b="1" dirty="0">
                <a:solidFill>
                  <a:srgbClr val="000000"/>
                </a:solidFill>
              </a:rPr>
              <a:t> yang </a:t>
            </a:r>
            <a:r>
              <a:rPr lang="en-US" sz="1500" b="1" dirty="0" err="1">
                <a:solidFill>
                  <a:srgbClr val="000000"/>
                </a:solidFill>
              </a:rPr>
              <a:t>berkepentingan</a:t>
            </a:r>
            <a:r>
              <a:rPr lang="en-US" sz="1500" b="1" dirty="0">
                <a:solidFill>
                  <a:srgbClr val="000000"/>
                </a:solidFill>
              </a:rPr>
              <a:t> (</a:t>
            </a:r>
            <a:r>
              <a:rPr lang="en-US" sz="1500" b="1" i="1" dirty="0">
                <a:solidFill>
                  <a:srgbClr val="000000"/>
                </a:solidFill>
              </a:rPr>
              <a:t>stakeholders</a:t>
            </a:r>
            <a:r>
              <a:rPr lang="en-US" sz="1500" b="1" dirty="0">
                <a:solidFill>
                  <a:srgbClr val="000000"/>
                </a:solidFill>
              </a:rPr>
              <a:t>) </a:t>
            </a:r>
            <a:r>
              <a:rPr lang="en-US" sz="1500" b="1" dirty="0" err="1">
                <a:solidFill>
                  <a:srgbClr val="000000"/>
                </a:solidFill>
              </a:rPr>
              <a:t>terhadap</a:t>
            </a:r>
            <a:r>
              <a:rPr lang="en-US" sz="1500" b="1" dirty="0">
                <a:solidFill>
                  <a:srgbClr val="000000"/>
                </a:solidFill>
              </a:rPr>
              <a:t> </a:t>
            </a:r>
            <a:r>
              <a:rPr lang="en-US" sz="1500" b="1" dirty="0" err="1">
                <a:solidFill>
                  <a:srgbClr val="000000"/>
                </a:solidFill>
              </a:rPr>
              <a:t>pembangunan</a:t>
            </a:r>
            <a:endParaRPr lang="en-US" sz="1500" b="1" dirty="0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56343" y="3782786"/>
            <a:ext cx="2310465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de-DE" sz="1500" b="1" dirty="0">
                <a:solidFill>
                  <a:srgbClr val="000000"/>
                </a:solidFill>
              </a:rPr>
              <a:t>Perencanaan dilaksanakan menurut jenjang pemerintahan dari atas</a:t>
            </a:r>
            <a:endParaRPr lang="en-US" sz="1500" b="1" dirty="0"/>
          </a:p>
        </p:txBody>
      </p:sp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1309654" y="1465939"/>
            <a:ext cx="2361304" cy="8293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de-DE" sz="1500" b="1" dirty="0"/>
              <a:t>Perencanaan menurut jenjang pemerintahan dari bawah</a:t>
            </a:r>
            <a:endParaRPr lang="en-US" sz="1500" b="1" dirty="0"/>
          </a:p>
        </p:txBody>
      </p:sp>
      <p:cxnSp>
        <p:nvCxnSpPr>
          <p:cNvPr id="10249" name="AutoShape 7"/>
          <p:cNvCxnSpPr>
            <a:cxnSpLocks noChangeShapeType="1"/>
          </p:cNvCxnSpPr>
          <p:nvPr/>
        </p:nvCxnSpPr>
        <p:spPr bwMode="auto">
          <a:xfrm flipH="1">
            <a:off x="2677981" y="2448363"/>
            <a:ext cx="7163" cy="122580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</p:cxnSp>
      <p:sp>
        <p:nvSpPr>
          <p:cNvPr id="12" name="Title 1"/>
          <p:cNvSpPr txBox="1">
            <a:spLocks/>
          </p:cNvSpPr>
          <p:nvPr/>
        </p:nvSpPr>
        <p:spPr>
          <a:xfrm>
            <a:off x="1045030" y="3048000"/>
            <a:ext cx="1640114" cy="44994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  <a:ea typeface="+mj-ea"/>
                <a:cs typeface="+mj-cs"/>
              </a:rPr>
              <a:t>diserasikan</a:t>
            </a:r>
            <a:endParaRPr lang="en-US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2461505" y="5240582"/>
            <a:ext cx="428628" cy="5715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16171" y="5882392"/>
            <a:ext cx="3143272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itchFamily="34" charset="0"/>
              </a:rPr>
              <a:t>Sinkronisasi/Penyelarasan</a:t>
            </a:r>
          </a:p>
        </p:txBody>
      </p:sp>
    </p:spTree>
    <p:extLst>
      <p:ext uri="{BB962C8B-B14F-4D97-AF65-F5344CB8AC3E}">
        <p14:creationId xmlns:p14="http://schemas.microsoft.com/office/powerpoint/2010/main" val="5827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85000"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800" b="1" dirty="0" err="1" smtClean="0">
                <a:solidFill>
                  <a:schemeClr val="tx1"/>
                </a:solidFill>
              </a:rPr>
              <a:t>Landasan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Idiil</a:t>
            </a:r>
            <a:endParaRPr lang="en-US" sz="3800" b="1" dirty="0" smtClean="0">
              <a:solidFill>
                <a:schemeClr val="tx1"/>
              </a:solidFill>
            </a:endParaRPr>
          </a:p>
          <a:p>
            <a:pPr marL="627063" algn="just">
              <a:spcBef>
                <a:spcPts val="0"/>
              </a:spcBef>
            </a:pPr>
            <a:endParaRPr lang="en-US" dirty="0" smtClean="0"/>
          </a:p>
          <a:p>
            <a:pPr marL="90011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err="1" smtClean="0"/>
              <a:t>Landasan</a:t>
            </a:r>
            <a:r>
              <a:rPr lang="en-US" sz="3200" dirty="0" smtClean="0"/>
              <a:t> </a:t>
            </a:r>
            <a:r>
              <a:rPr lang="en-US" sz="3200" dirty="0" err="1"/>
              <a:t>Idiil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landasan</a:t>
            </a:r>
            <a:r>
              <a:rPr lang="en-US" sz="3200" dirty="0"/>
              <a:t> </a:t>
            </a:r>
            <a:r>
              <a:rPr lang="en-US" sz="3200" dirty="0" err="1"/>
              <a:t>negara</a:t>
            </a:r>
            <a:r>
              <a:rPr lang="en-US" sz="3200" dirty="0"/>
              <a:t> yang </a:t>
            </a:r>
            <a:r>
              <a:rPr lang="en-US" sz="3200" dirty="0" err="1" smtClean="0"/>
              <a:t>digunakan</a:t>
            </a:r>
            <a:r>
              <a:rPr lang="en-US" sz="3200" dirty="0" smtClean="0"/>
              <a:t> </a:t>
            </a:r>
            <a:r>
              <a:rPr lang="it-IT" sz="3200" dirty="0" smtClean="0"/>
              <a:t>sebagai </a:t>
            </a:r>
            <a:r>
              <a:rPr lang="it-IT" sz="3200" dirty="0"/>
              <a:t>ideologi sebuah bangsa. </a:t>
            </a:r>
            <a:endParaRPr lang="it-IT" sz="3200" dirty="0" smtClean="0"/>
          </a:p>
          <a:p>
            <a:pPr marL="90011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3200" dirty="0" smtClean="0">
                <a:solidFill>
                  <a:srgbClr val="C00000"/>
                </a:solidFill>
              </a:rPr>
              <a:t>Negara </a:t>
            </a:r>
            <a:r>
              <a:rPr lang="it-IT" sz="3200" dirty="0">
                <a:solidFill>
                  <a:srgbClr val="C00000"/>
                </a:solidFill>
              </a:rPr>
              <a:t>Indonesia </a:t>
            </a:r>
            <a:r>
              <a:rPr lang="it-IT" sz="3200" dirty="0" smtClean="0">
                <a:solidFill>
                  <a:srgbClr val="C00000"/>
                </a:solidFill>
              </a:rPr>
              <a:t>memiliki </a:t>
            </a:r>
            <a:r>
              <a:rPr lang="en-US" sz="3200" dirty="0" err="1" smtClean="0">
                <a:solidFill>
                  <a:srgbClr val="C00000"/>
                </a:solidFill>
              </a:rPr>
              <a:t>landasan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idiil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yaitu</a:t>
            </a:r>
            <a:r>
              <a:rPr lang="en-US" sz="3200" dirty="0" smtClean="0">
                <a:solidFill>
                  <a:srgbClr val="C00000"/>
                </a:solidFill>
              </a:rPr>
              <a:t> “</a:t>
            </a:r>
            <a:r>
              <a:rPr lang="en-US" sz="3200" b="1" dirty="0" smtClean="0">
                <a:solidFill>
                  <a:srgbClr val="C00000"/>
                </a:solidFill>
              </a:rPr>
              <a:t>PANCASILA”, </a:t>
            </a:r>
            <a:r>
              <a:rPr lang="en-US" sz="3200" dirty="0" err="1" smtClean="0">
                <a:solidFill>
                  <a:srgbClr val="C00000"/>
                </a:solidFill>
              </a:rPr>
              <a:t>terutama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pada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sila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ke-2 yang </a:t>
            </a:r>
            <a:r>
              <a:rPr lang="en-US" sz="3200" dirty="0" err="1" smtClean="0">
                <a:solidFill>
                  <a:srgbClr val="C00000"/>
                </a:solidFill>
              </a:rPr>
              <a:t>berbunyi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Kemanusiaan</a:t>
            </a:r>
            <a:r>
              <a:rPr lang="en-US" sz="3200" b="1" i="1" dirty="0" smtClean="0">
                <a:solidFill>
                  <a:srgbClr val="C00000"/>
                </a:solidFill>
              </a:rPr>
              <a:t> Yang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Adil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dan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Beradab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</a:p>
          <a:p>
            <a:pPr marL="90011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err="1" smtClean="0"/>
              <a:t>Sila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memiliki</a:t>
            </a:r>
            <a:r>
              <a:rPr lang="en-US" sz="3200" dirty="0" smtClean="0"/>
              <a:t> </a:t>
            </a:r>
            <a:r>
              <a:rPr lang="en-US" sz="3200" dirty="0" err="1" smtClean="0"/>
              <a:t>arti</a:t>
            </a:r>
            <a:r>
              <a:rPr lang="en-US" sz="3200" dirty="0" smtClean="0"/>
              <a:t>, </a:t>
            </a:r>
            <a:r>
              <a:rPr lang="en-US" sz="3200" dirty="0" err="1"/>
              <a:t>bahwa</a:t>
            </a:r>
            <a:r>
              <a:rPr lang="en-US" sz="3200" dirty="0"/>
              <a:t> Indonesia </a:t>
            </a:r>
            <a:r>
              <a:rPr lang="en-US" sz="3200" dirty="0" err="1" smtClean="0"/>
              <a:t>menempatkan</a:t>
            </a:r>
            <a:r>
              <a:rPr lang="en-US" sz="3200" dirty="0"/>
              <a:t> </a:t>
            </a:r>
            <a:r>
              <a:rPr lang="it-IT" sz="3200" dirty="0" smtClean="0"/>
              <a:t>dirinya </a:t>
            </a:r>
            <a:r>
              <a:rPr lang="it-IT" sz="3200" dirty="0"/>
              <a:t>sebagai bagian dari manusia di dunia. </a:t>
            </a:r>
            <a:endParaRPr lang="it-IT" sz="3200" dirty="0" smtClean="0"/>
          </a:p>
          <a:p>
            <a:pPr marL="90011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3200" dirty="0" smtClean="0"/>
              <a:t>Maka </a:t>
            </a:r>
            <a:r>
              <a:rPr lang="it-IT" sz="3200" dirty="0"/>
              <a:t>dari </a:t>
            </a:r>
            <a:r>
              <a:rPr lang="it-IT" sz="3200" dirty="0" smtClean="0"/>
              <a:t>itu, </a:t>
            </a:r>
            <a:r>
              <a:rPr lang="fi-FI" sz="3200" dirty="0" smtClean="0"/>
              <a:t>bangsa </a:t>
            </a:r>
            <a:r>
              <a:rPr lang="fi-FI" sz="3200" dirty="0"/>
              <a:t>Indonesia senantiasa menerapkan sikap untuk </a:t>
            </a:r>
            <a:r>
              <a:rPr lang="fi-FI" sz="3200" dirty="0" smtClean="0"/>
              <a:t>saling ”</a:t>
            </a:r>
            <a:r>
              <a:rPr lang="en-US" sz="3200" b="1" dirty="0" err="1" smtClean="0">
                <a:solidFill>
                  <a:schemeClr val="tx1"/>
                </a:solidFill>
              </a:rPr>
              <a:t>bekerja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sama</a:t>
            </a:r>
            <a:r>
              <a:rPr lang="en-US" sz="3200" dirty="0" smtClean="0"/>
              <a:t>”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menghormati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</a:t>
            </a:r>
            <a:r>
              <a:rPr lang="en-US" sz="3200" dirty="0" smtClean="0"/>
              <a:t>di </a:t>
            </a:r>
            <a:r>
              <a:rPr lang="en-US" sz="3200" dirty="0" err="1" smtClean="0"/>
              <a:t>dunia</a:t>
            </a:r>
            <a:r>
              <a:rPr lang="en-US" sz="3200" dirty="0"/>
              <a:t>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92500" lnSpcReduction="10000"/>
          </a:bodyPr>
          <a:lstStyle/>
          <a:p>
            <a:pPr marL="703263">
              <a:lnSpc>
                <a:spcPct val="110000"/>
              </a:lnSpc>
              <a:spcBef>
                <a:spcPts val="600"/>
              </a:spcBef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r>
              <a:rPr lang="en-US" sz="3900" b="1" u="sng" dirty="0" err="1" smtClean="0">
                <a:solidFill>
                  <a:srgbClr val="C00000"/>
                </a:solidFill>
                <a:latin typeface="Ink Free" panose="03080402000500000000" pitchFamily="66" charset="0"/>
              </a:rPr>
              <a:t>Tugas</a:t>
            </a:r>
            <a:r>
              <a:rPr lang="en-US" sz="3900" b="1" u="sng" dirty="0" smtClean="0">
                <a:solidFill>
                  <a:srgbClr val="C00000"/>
                </a:solidFill>
                <a:latin typeface="Ink Free" panose="03080402000500000000" pitchFamily="66" charset="0"/>
              </a:rPr>
              <a:t> </a:t>
            </a:r>
            <a:r>
              <a:rPr lang="en-US" sz="3900" b="1" u="sng" dirty="0" err="1" smtClean="0">
                <a:solidFill>
                  <a:srgbClr val="C00000"/>
                </a:solidFill>
                <a:latin typeface="Ink Free" panose="03080402000500000000" pitchFamily="66" charset="0"/>
              </a:rPr>
              <a:t>Kelas</a:t>
            </a:r>
            <a:r>
              <a:rPr lang="en-US" sz="3900" b="1" u="sng" dirty="0" smtClean="0">
                <a:solidFill>
                  <a:srgbClr val="C00000"/>
                </a:solidFill>
                <a:latin typeface="Ink Free" panose="03080402000500000000" pitchFamily="66" charset="0"/>
              </a:rPr>
              <a:t>: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B050"/>
                </a:solidFill>
              </a:rPr>
              <a:t>Buatlah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kelompok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dengan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anggota</a:t>
            </a:r>
            <a:r>
              <a:rPr lang="en-US" sz="2800" dirty="0" smtClean="0">
                <a:solidFill>
                  <a:srgbClr val="00B050"/>
                </a:solidFill>
              </a:rPr>
              <a:t> paling </a:t>
            </a:r>
            <a:r>
              <a:rPr lang="en-US" sz="2800" dirty="0" err="1" smtClean="0">
                <a:solidFill>
                  <a:srgbClr val="00B050"/>
                </a:solidFill>
              </a:rPr>
              <a:t>banyak</a:t>
            </a:r>
            <a:r>
              <a:rPr lang="en-US" sz="2800" dirty="0" smtClean="0">
                <a:solidFill>
                  <a:srgbClr val="00B050"/>
                </a:solidFill>
              </a:rPr>
              <a:t> 5 (lima) </a:t>
            </a:r>
            <a:r>
              <a:rPr lang="en-US" sz="2800" dirty="0" err="1" smtClean="0">
                <a:solidFill>
                  <a:srgbClr val="00B050"/>
                </a:solidFill>
              </a:rPr>
              <a:t>mahasiswa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untuk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mendiskusikan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membuat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analisis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terhadap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pokok-pokok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bahasan</a:t>
            </a:r>
            <a:r>
              <a:rPr lang="en-US" sz="2800" dirty="0" smtClean="0">
                <a:solidFill>
                  <a:srgbClr val="00B050"/>
                </a:solidFill>
              </a:rPr>
              <a:t> (sub-CPMK) yang </a:t>
            </a:r>
            <a:r>
              <a:rPr lang="en-US" sz="2800" dirty="0" err="1" smtClean="0">
                <a:solidFill>
                  <a:srgbClr val="00B050"/>
                </a:solidFill>
              </a:rPr>
              <a:t>telah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diberikan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tersebut</a:t>
            </a:r>
            <a:r>
              <a:rPr lang="en-US" sz="2800" dirty="0" smtClean="0">
                <a:solidFill>
                  <a:srgbClr val="00B050"/>
                </a:solidFill>
              </a:rPr>
              <a:t>. 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70C0"/>
                </a:solidFill>
              </a:rPr>
              <a:t>Setiap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kelompok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dapat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memilih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terhadap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salah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satu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pokok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bahasan</a:t>
            </a:r>
            <a:r>
              <a:rPr lang="en-US" sz="2800" dirty="0" smtClean="0">
                <a:solidFill>
                  <a:srgbClr val="0070C0"/>
                </a:solidFill>
              </a:rPr>
              <a:t> yang </a:t>
            </a:r>
            <a:r>
              <a:rPr lang="en-US" sz="2800" dirty="0" err="1" smtClean="0">
                <a:solidFill>
                  <a:srgbClr val="0070C0"/>
                </a:solidFill>
              </a:rPr>
              <a:t>dianggap</a:t>
            </a:r>
            <a:r>
              <a:rPr lang="en-US" sz="2800" dirty="0" smtClean="0">
                <a:solidFill>
                  <a:srgbClr val="0070C0"/>
                </a:solidFill>
              </a:rPr>
              <a:t> paling </a:t>
            </a:r>
            <a:r>
              <a:rPr lang="en-US" sz="2800" dirty="0" err="1" smtClean="0">
                <a:solidFill>
                  <a:srgbClr val="0070C0"/>
                </a:solidFill>
              </a:rPr>
              <a:t>menarik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menyenangkan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namun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perlu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dilakukan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analisis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lebih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lanjut</a:t>
            </a:r>
            <a:r>
              <a:rPr lang="en-US" sz="2800" dirty="0" smtClean="0">
                <a:solidFill>
                  <a:srgbClr val="0070C0"/>
                </a:solidFill>
              </a:rPr>
              <a:t>!.</a:t>
            </a: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chemeClr val="tx1"/>
                </a:solidFill>
              </a:rPr>
              <a:t>Kumpulkan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presentasikan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tugas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Anda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sebelum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pertemuan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kuliah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berikutnya</a:t>
            </a:r>
            <a:r>
              <a:rPr lang="en-US" sz="2800" dirty="0" smtClean="0">
                <a:solidFill>
                  <a:schemeClr val="tx1"/>
                </a:solidFill>
              </a:rPr>
              <a:t>!.</a:t>
            </a:r>
          </a:p>
          <a:p>
            <a:pPr marL="703263" algn="just">
              <a:lnSpc>
                <a:spcPct val="110000"/>
              </a:lnSpc>
              <a:spcBef>
                <a:spcPts val="600"/>
              </a:spcBef>
            </a:pPr>
            <a:endParaRPr lang="en-US" sz="3200" dirty="0" smtClean="0">
              <a:solidFill>
                <a:srgbClr val="00B050"/>
              </a:solidFill>
            </a:endParaRPr>
          </a:p>
          <a:p>
            <a:pPr marL="1160463" indent="-4572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Bauhaus 93" panose="04030905020B02020C02" pitchFamily="82" charset="0"/>
              </a:rPr>
              <a:t>TERIMA KASIH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Bauhaus 93" panose="04030905020B02020C02" pitchFamily="8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MARI KITA BERDISDUSI …</a:t>
            </a:r>
          </a:p>
          <a:p>
            <a:pPr algn="ctr"/>
            <a:endParaRPr lang="en-US" sz="3600" b="1" dirty="0" smtClean="0">
              <a:solidFill>
                <a:schemeClr val="tx1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3600" b="1" dirty="0">
              <a:solidFill>
                <a:schemeClr val="tx1"/>
              </a:solidFill>
              <a:latin typeface="Freestyle Script" panose="030804020302050B0404" pitchFamily="66" charset="0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 …</a:t>
            </a:r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Sampai</a:t>
            </a:r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jumpa</a:t>
            </a:r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lagi</a:t>
            </a:r>
            <a:endParaRPr lang="en-US" sz="3600" b="1" dirty="0">
              <a:solidFill>
                <a:schemeClr val="tx1"/>
              </a:solidFill>
              <a:latin typeface="Freestyle Script" panose="030804020302050B0404" pitchFamily="66" charset="0"/>
            </a:endParaRPr>
          </a:p>
          <a:p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Wassalamu’alaikum</a:t>
            </a:r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Wr</a:t>
            </a:r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. </a:t>
            </a:r>
            <a:r>
              <a:rPr lang="en-US" sz="3600" b="1" dirty="0" err="1" smtClean="0">
                <a:solidFill>
                  <a:schemeClr val="tx1"/>
                </a:solidFill>
                <a:latin typeface="Freestyle Script" panose="030804020302050B0404" pitchFamily="66" charset="0"/>
              </a:rPr>
              <a:t>Wb</a:t>
            </a:r>
            <a:r>
              <a:rPr lang="en-US" sz="3600" b="1" dirty="0" smtClean="0">
                <a:solidFill>
                  <a:schemeClr val="tx1"/>
                </a:solidFill>
                <a:latin typeface="Freestyle Script" panose="030804020302050B04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84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fontScale="47500" lnSpcReduction="2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6700" b="1" dirty="0" err="1" smtClean="0">
                <a:solidFill>
                  <a:schemeClr val="tx1"/>
                </a:solidFill>
              </a:rPr>
              <a:t>Landasan</a:t>
            </a:r>
            <a:r>
              <a:rPr lang="en-US" sz="6700" b="1" dirty="0" smtClean="0">
                <a:solidFill>
                  <a:schemeClr val="tx1"/>
                </a:solidFill>
              </a:rPr>
              <a:t> </a:t>
            </a:r>
            <a:r>
              <a:rPr lang="en-US" sz="6700" b="1" dirty="0" err="1" smtClean="0">
                <a:solidFill>
                  <a:schemeClr val="tx1"/>
                </a:solidFill>
              </a:rPr>
              <a:t>Konstitusional</a:t>
            </a:r>
            <a:endParaRPr lang="en-US" sz="6700" b="1" dirty="0" smtClean="0">
              <a:solidFill>
                <a:schemeClr val="tx1"/>
              </a:solidFill>
            </a:endParaRPr>
          </a:p>
          <a:p>
            <a:pPr marL="982663" indent="-330200" algn="just">
              <a:buFont typeface="Wingdings" panose="05000000000000000000" pitchFamily="2" charset="2"/>
              <a:buChar char="§"/>
            </a:pPr>
            <a:r>
              <a:rPr lang="sv-SE" sz="5800" b="1" dirty="0">
                <a:solidFill>
                  <a:srgbClr val="C00000"/>
                </a:solidFill>
              </a:rPr>
              <a:t>Landasan Konstitusional </a:t>
            </a:r>
            <a:r>
              <a:rPr lang="sv-SE" sz="5800" dirty="0">
                <a:solidFill>
                  <a:srgbClr val="C00000"/>
                </a:solidFill>
              </a:rPr>
              <a:t>adalah sebuah landasan negara </a:t>
            </a:r>
            <a:r>
              <a:rPr lang="sv-SE" sz="5800" dirty="0" smtClean="0">
                <a:solidFill>
                  <a:srgbClr val="C00000"/>
                </a:solidFill>
              </a:rPr>
              <a:t>yang </a:t>
            </a:r>
            <a:r>
              <a:rPr lang="en-US" sz="5800" dirty="0" err="1" smtClean="0">
                <a:solidFill>
                  <a:srgbClr val="C00000"/>
                </a:solidFill>
              </a:rPr>
              <a:t>berkaitan</a:t>
            </a:r>
            <a:r>
              <a:rPr lang="en-US" sz="5800" dirty="0" smtClean="0">
                <a:solidFill>
                  <a:srgbClr val="C00000"/>
                </a:solidFill>
              </a:rPr>
              <a:t> </a:t>
            </a:r>
            <a:r>
              <a:rPr lang="en-US" sz="5800" dirty="0" err="1">
                <a:solidFill>
                  <a:srgbClr val="C00000"/>
                </a:solidFill>
              </a:rPr>
              <a:t>erat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en-US" sz="5800" dirty="0" err="1">
                <a:solidFill>
                  <a:srgbClr val="C00000"/>
                </a:solidFill>
              </a:rPr>
              <a:t>dengan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en-US" sz="5800" dirty="0" err="1">
                <a:solidFill>
                  <a:srgbClr val="C00000"/>
                </a:solidFill>
              </a:rPr>
              <a:t>semua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en-US" sz="5800" dirty="0" err="1">
                <a:solidFill>
                  <a:srgbClr val="C00000"/>
                </a:solidFill>
              </a:rPr>
              <a:t>aturan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en-US" sz="5800" dirty="0" err="1">
                <a:solidFill>
                  <a:srgbClr val="C00000"/>
                </a:solidFill>
              </a:rPr>
              <a:t>dan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en-US" sz="5800" dirty="0" err="1" smtClean="0">
                <a:solidFill>
                  <a:srgbClr val="C00000"/>
                </a:solidFill>
              </a:rPr>
              <a:t>ketentuan</a:t>
            </a:r>
            <a:r>
              <a:rPr lang="en-US" sz="5800" dirty="0">
                <a:solidFill>
                  <a:srgbClr val="C00000"/>
                </a:solidFill>
              </a:rPr>
              <a:t> </a:t>
            </a:r>
            <a:r>
              <a:rPr lang="it-IT" sz="5800" dirty="0" smtClean="0">
                <a:solidFill>
                  <a:srgbClr val="C00000"/>
                </a:solidFill>
              </a:rPr>
              <a:t>ketata-negaraan </a:t>
            </a:r>
            <a:r>
              <a:rPr lang="it-IT" sz="5800" dirty="0">
                <a:solidFill>
                  <a:srgbClr val="C00000"/>
                </a:solidFill>
              </a:rPr>
              <a:t>suatu bangsa</a:t>
            </a:r>
            <a:r>
              <a:rPr lang="it-IT" sz="5800" dirty="0" smtClean="0">
                <a:solidFill>
                  <a:srgbClr val="C00000"/>
                </a:solidFill>
              </a:rPr>
              <a:t>.</a:t>
            </a:r>
          </a:p>
          <a:p>
            <a:pPr marL="982663" indent="-330200" algn="just">
              <a:buFont typeface="Wingdings" panose="05000000000000000000" pitchFamily="2" charset="2"/>
              <a:buChar char="§"/>
            </a:pPr>
            <a:r>
              <a:rPr lang="it-IT" sz="5800" dirty="0" smtClean="0"/>
              <a:t>Negara </a:t>
            </a:r>
            <a:r>
              <a:rPr lang="it-IT" sz="5800" dirty="0"/>
              <a:t>Indonesia </a:t>
            </a:r>
            <a:r>
              <a:rPr lang="it-IT" sz="5800" dirty="0" smtClean="0"/>
              <a:t>memiliki </a:t>
            </a:r>
            <a:r>
              <a:rPr lang="sv-SE" sz="5800" dirty="0" smtClean="0"/>
              <a:t>landasan kontitusional yaitu berupa: </a:t>
            </a:r>
          </a:p>
          <a:p>
            <a:pPr marL="982663" algn="just"/>
            <a:r>
              <a:rPr lang="en-US" sz="58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5800" b="1" dirty="0" smtClean="0">
                <a:solidFill>
                  <a:schemeClr val="tx1"/>
                </a:solidFill>
              </a:rPr>
              <a:t> </a:t>
            </a:r>
            <a:r>
              <a:rPr lang="en-US" sz="5800" b="1" dirty="0" err="1">
                <a:solidFill>
                  <a:schemeClr val="tx1"/>
                </a:solidFill>
              </a:rPr>
              <a:t>Dasar</a:t>
            </a:r>
            <a:r>
              <a:rPr lang="en-US" sz="5800" b="1" dirty="0">
                <a:solidFill>
                  <a:schemeClr val="tx1"/>
                </a:solidFill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</a:rPr>
              <a:t>Negara </a:t>
            </a:r>
            <a:r>
              <a:rPr lang="en-US" sz="5800" b="1" dirty="0" err="1" smtClean="0">
                <a:solidFill>
                  <a:schemeClr val="tx1"/>
                </a:solidFill>
              </a:rPr>
              <a:t>Republik</a:t>
            </a:r>
            <a:r>
              <a:rPr lang="en-US" sz="5800" b="1" dirty="0" smtClean="0">
                <a:solidFill>
                  <a:schemeClr val="tx1"/>
                </a:solidFill>
              </a:rPr>
              <a:t> Indonesia </a:t>
            </a:r>
            <a:r>
              <a:rPr lang="en-US" sz="5800" b="1" dirty="0" err="1" smtClean="0">
                <a:solidFill>
                  <a:schemeClr val="tx1"/>
                </a:solidFill>
              </a:rPr>
              <a:t>Tahun</a:t>
            </a:r>
            <a:r>
              <a:rPr lang="en-US" sz="5800" b="1" dirty="0" smtClean="0">
                <a:solidFill>
                  <a:schemeClr val="tx1"/>
                </a:solidFill>
              </a:rPr>
              <a:t> 1945</a:t>
            </a:r>
            <a:r>
              <a:rPr lang="en-US" sz="5800" dirty="0" smtClean="0"/>
              <a:t>.</a:t>
            </a:r>
          </a:p>
          <a:p>
            <a:pPr marL="982663" indent="-330200" algn="just">
              <a:buFont typeface="Wingdings" panose="05000000000000000000" pitchFamily="2" charset="2"/>
              <a:buChar char="§"/>
            </a:pPr>
            <a:r>
              <a:rPr lang="nn-NO" sz="5800" dirty="0" smtClean="0">
                <a:solidFill>
                  <a:srgbClr val="C00000"/>
                </a:solidFill>
              </a:rPr>
              <a:t>Undang-Undang </a:t>
            </a:r>
            <a:r>
              <a:rPr lang="nn-NO" sz="5800" dirty="0">
                <a:solidFill>
                  <a:srgbClr val="C00000"/>
                </a:solidFill>
              </a:rPr>
              <a:t>Dasar Negara Republik </a:t>
            </a:r>
            <a:r>
              <a:rPr lang="nn-NO" sz="5800" dirty="0" smtClean="0">
                <a:solidFill>
                  <a:srgbClr val="C00000"/>
                </a:solidFill>
              </a:rPr>
              <a:t>Indonesia </a:t>
            </a:r>
            <a:r>
              <a:rPr lang="en-US" sz="5800" dirty="0" err="1" smtClean="0">
                <a:solidFill>
                  <a:srgbClr val="C00000"/>
                </a:solidFill>
              </a:rPr>
              <a:t>Tahun</a:t>
            </a:r>
            <a:r>
              <a:rPr lang="en-US" sz="5800" dirty="0" smtClean="0">
                <a:solidFill>
                  <a:srgbClr val="C00000"/>
                </a:solidFill>
              </a:rPr>
              <a:t> 1945, </a:t>
            </a:r>
            <a:r>
              <a:rPr lang="en-US" sz="5800" b="1" dirty="0" err="1">
                <a:solidFill>
                  <a:srgbClr val="C00000"/>
                </a:solidFill>
              </a:rPr>
              <a:t>terdiri</a:t>
            </a:r>
            <a:r>
              <a:rPr lang="en-US" sz="5800" b="1" dirty="0">
                <a:solidFill>
                  <a:srgbClr val="C00000"/>
                </a:solidFill>
              </a:rPr>
              <a:t> </a:t>
            </a:r>
            <a:r>
              <a:rPr lang="en-US" sz="5800" b="1" dirty="0" err="1">
                <a:solidFill>
                  <a:srgbClr val="C00000"/>
                </a:solidFill>
              </a:rPr>
              <a:t>atas</a:t>
            </a:r>
            <a:r>
              <a:rPr lang="en-US" sz="5800" b="1" dirty="0">
                <a:solidFill>
                  <a:srgbClr val="C00000"/>
                </a:solidFill>
              </a:rPr>
              <a:t> </a:t>
            </a:r>
            <a:r>
              <a:rPr lang="en-US" sz="5800" b="1" dirty="0" err="1">
                <a:solidFill>
                  <a:srgbClr val="C00000"/>
                </a:solidFill>
              </a:rPr>
              <a:t>Pembukaan</a:t>
            </a:r>
            <a:r>
              <a:rPr lang="en-US" sz="5800" b="1" dirty="0">
                <a:solidFill>
                  <a:srgbClr val="C00000"/>
                </a:solidFill>
              </a:rPr>
              <a:t> </a:t>
            </a:r>
            <a:r>
              <a:rPr lang="en-US" sz="5800" b="1" dirty="0" err="1">
                <a:solidFill>
                  <a:srgbClr val="C00000"/>
                </a:solidFill>
              </a:rPr>
              <a:t>dan</a:t>
            </a:r>
            <a:r>
              <a:rPr lang="en-US" sz="5800" b="1" dirty="0">
                <a:solidFill>
                  <a:srgbClr val="C00000"/>
                </a:solidFill>
              </a:rPr>
              <a:t> </a:t>
            </a:r>
            <a:r>
              <a:rPr lang="en-US" sz="5800" b="1" dirty="0" err="1">
                <a:solidFill>
                  <a:srgbClr val="C00000"/>
                </a:solidFill>
              </a:rPr>
              <a:t>pasal-pasal</a:t>
            </a:r>
            <a:r>
              <a:rPr lang="en-US" sz="5800" b="1" dirty="0" smtClean="0">
                <a:solidFill>
                  <a:srgbClr val="C00000"/>
                </a:solidFill>
              </a:rPr>
              <a:t>.****</a:t>
            </a:r>
            <a:endParaRPr lang="sv-SE" sz="5800" b="1" dirty="0" smtClean="0">
              <a:solidFill>
                <a:srgbClr val="C00000"/>
              </a:solidFill>
            </a:endParaRPr>
          </a:p>
          <a:p>
            <a:pPr marL="652463" algn="just"/>
            <a:endParaRPr lang="sv-SE" sz="6200" dirty="0"/>
          </a:p>
          <a:p>
            <a:pPr algn="just"/>
            <a:r>
              <a:rPr lang="en-US" sz="5100" b="1" dirty="0">
                <a:solidFill>
                  <a:schemeClr val="tx1"/>
                </a:solidFill>
              </a:rPr>
              <a:t>	</a:t>
            </a:r>
            <a:r>
              <a:rPr lang="en-US" sz="5100" b="1" dirty="0" smtClean="0">
                <a:solidFill>
                  <a:schemeClr val="tx1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5054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200" b="1" dirty="0" err="1" smtClean="0">
                <a:solidFill>
                  <a:schemeClr val="tx1"/>
                </a:solidFill>
              </a:rPr>
              <a:t>Landasan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Operasional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marL="900113" indent="-28575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C00000"/>
                </a:solidFill>
              </a:rPr>
              <a:t>Landasan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Operasional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sebuah</a:t>
            </a:r>
            <a:r>
              <a:rPr lang="en-US" sz="3200" dirty="0"/>
              <a:t> </a:t>
            </a:r>
            <a:r>
              <a:rPr lang="en-US" sz="3200" dirty="0" err="1"/>
              <a:t>landasan</a:t>
            </a:r>
            <a:r>
              <a:rPr lang="en-US" sz="3200" dirty="0"/>
              <a:t> yang </a:t>
            </a:r>
            <a:r>
              <a:rPr lang="en-US" sz="3200" dirty="0" err="1" smtClean="0"/>
              <a:t>digunakan</a:t>
            </a:r>
            <a:r>
              <a:rPr lang="en-US" sz="3200" dirty="0"/>
              <a:t> </a:t>
            </a:r>
            <a:r>
              <a:rPr lang="pt-BR" sz="3200" dirty="0" smtClean="0"/>
              <a:t>untuk </a:t>
            </a:r>
            <a:r>
              <a:rPr lang="pt-BR" sz="3200" dirty="0"/>
              <a:t>mengelola kehidupan nasional sebuah negara </a:t>
            </a:r>
            <a:r>
              <a:rPr lang="pt-BR" sz="3200" dirty="0" smtClean="0"/>
              <a:t>secara </a:t>
            </a:r>
            <a:r>
              <a:rPr lang="en-US" sz="3200" dirty="0" err="1" smtClean="0"/>
              <a:t>keseluruhan</a:t>
            </a:r>
            <a:r>
              <a:rPr lang="en-US" sz="3200" dirty="0"/>
              <a:t>. </a:t>
            </a:r>
            <a:endParaRPr lang="en-US" sz="3200" dirty="0" smtClean="0"/>
          </a:p>
          <a:p>
            <a:pPr marL="900113" indent="-285750" algn="just">
              <a:buFont typeface="Wingdings" panose="05000000000000000000" pitchFamily="2" charset="2"/>
              <a:buChar char="§"/>
            </a:pPr>
            <a:r>
              <a:rPr lang="en-US" sz="3200" dirty="0" err="1" smtClean="0">
                <a:solidFill>
                  <a:srgbClr val="FF0000"/>
                </a:solidFill>
              </a:rPr>
              <a:t>Perlunya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perencanaan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jangka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panjang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jangka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menengah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jangka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pendek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nasional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bagi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suatu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negara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sangatlah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penting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karena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mempunyai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banyak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manfaat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keperluan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yang </a:t>
            </a:r>
            <a:r>
              <a:rPr lang="en-US" sz="3200" dirty="0" err="1" smtClean="0">
                <a:solidFill>
                  <a:srgbClr val="FF0000"/>
                </a:solidFill>
              </a:rPr>
              <a:t>melatar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belakanginya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0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9062113" cy="5581934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chemeClr val="tx1"/>
                </a:solidFill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</a:rPr>
              <a:t>		</a:t>
            </a:r>
            <a:r>
              <a:rPr lang="en-US" sz="3600" b="1" dirty="0" err="1" smtClean="0">
                <a:solidFill>
                  <a:schemeClr val="tx1"/>
                </a:solidFill>
              </a:rPr>
              <a:t>Cita-cita</a:t>
            </a:r>
            <a:r>
              <a:rPr lang="en-US" sz="3600" b="1" dirty="0" smtClean="0">
                <a:solidFill>
                  <a:schemeClr val="tx1"/>
                </a:solidFill>
              </a:rPr>
              <a:t> &amp; </a:t>
            </a:r>
            <a:r>
              <a:rPr lang="en-US" sz="3600" b="1" dirty="0" err="1" smtClean="0">
                <a:solidFill>
                  <a:schemeClr val="tx1"/>
                </a:solidFill>
              </a:rPr>
              <a:t>Tujuan</a:t>
            </a:r>
            <a:r>
              <a:rPr lang="en-US" sz="3600" b="1" dirty="0" smtClean="0">
                <a:solidFill>
                  <a:schemeClr val="tx1"/>
                </a:solidFill>
              </a:rPr>
              <a:t> Nasional</a:t>
            </a:r>
          </a:p>
          <a:p>
            <a:pPr algn="just"/>
            <a:endParaRPr lang="en-US" sz="3200" b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3200" b="1" dirty="0" smtClean="0"/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Cita-cita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Nasional</a:t>
            </a:r>
          </a:p>
          <a:p>
            <a:pPr marL="355600" algn="just"/>
            <a:r>
              <a:rPr lang="en-US" sz="3200" dirty="0" err="1"/>
              <a:t>Cita-cita</a:t>
            </a:r>
            <a:r>
              <a:rPr lang="en-US" sz="3200" dirty="0"/>
              <a:t> </a:t>
            </a:r>
            <a:r>
              <a:rPr lang="en-US" sz="3200" dirty="0" err="1"/>
              <a:t>nasional</a:t>
            </a:r>
            <a:r>
              <a:rPr lang="en-US" sz="3200" dirty="0"/>
              <a:t> Negara </a:t>
            </a:r>
            <a:r>
              <a:rPr lang="en-US" sz="3200" dirty="0" smtClean="0"/>
              <a:t>Indonesia, </a:t>
            </a:r>
            <a:r>
              <a:rPr lang="en-US" sz="3200" dirty="0" err="1" smtClean="0"/>
              <a:t>yaitu</a:t>
            </a:r>
            <a:r>
              <a:rPr lang="en-US" sz="3200" dirty="0" smtClean="0"/>
              <a:t>: </a:t>
            </a:r>
            <a:endParaRPr lang="en-US" sz="3200" dirty="0" smtClean="0"/>
          </a:p>
          <a:p>
            <a:pPr marL="355600" algn="just"/>
            <a:r>
              <a:rPr lang="en-US" sz="3200" dirty="0" smtClean="0">
                <a:solidFill>
                  <a:srgbClr val="C00000"/>
                </a:solidFill>
              </a:rPr>
              <a:t>“</a:t>
            </a:r>
            <a:r>
              <a:rPr lang="en-US" sz="3200" b="1" i="1" dirty="0" err="1">
                <a:solidFill>
                  <a:srgbClr val="C00000"/>
                </a:solidFill>
              </a:rPr>
              <a:t>Suatu</a:t>
            </a:r>
            <a:r>
              <a:rPr lang="en-US" sz="3200" b="1" i="1" dirty="0">
                <a:solidFill>
                  <a:srgbClr val="C00000"/>
                </a:solidFill>
              </a:rPr>
              <a:t> Negara </a:t>
            </a:r>
            <a:r>
              <a:rPr lang="en-US" sz="3200" b="1" i="1" dirty="0" smtClean="0">
                <a:solidFill>
                  <a:srgbClr val="C00000"/>
                </a:solidFill>
              </a:rPr>
              <a:t>Indonesia yang </a:t>
            </a:r>
            <a:r>
              <a:rPr lang="en-US" sz="3200" b="1" i="1" dirty="0" err="1">
                <a:solidFill>
                  <a:srgbClr val="C00000"/>
                </a:solidFill>
              </a:rPr>
              <a:t>merdeka</a:t>
            </a:r>
            <a:r>
              <a:rPr lang="en-US" sz="3200" b="1" i="1" dirty="0">
                <a:solidFill>
                  <a:srgbClr val="C00000"/>
                </a:solidFill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</a:rPr>
              <a:t>bersatu</a:t>
            </a:r>
            <a:r>
              <a:rPr lang="en-US" sz="3200" b="1" i="1" dirty="0">
                <a:solidFill>
                  <a:srgbClr val="C00000"/>
                </a:solidFill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</a:rPr>
              <a:t>berdaulat</a:t>
            </a:r>
            <a:r>
              <a:rPr lang="en-US" sz="3200" b="1" i="1" dirty="0">
                <a:solidFill>
                  <a:srgbClr val="C00000"/>
                </a:solidFill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</a:rPr>
              <a:t>adil</a:t>
            </a:r>
            <a:r>
              <a:rPr lang="en-US" sz="3200" b="1" i="1" dirty="0">
                <a:solidFill>
                  <a:srgbClr val="C00000"/>
                </a:solidFill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</a:rPr>
              <a:t>dan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</a:rPr>
              <a:t>makmur</a:t>
            </a:r>
            <a:r>
              <a:rPr lang="en-US" sz="3200" dirty="0" smtClean="0">
                <a:solidFill>
                  <a:srgbClr val="C00000"/>
                </a:solidFill>
              </a:rPr>
              <a:t>.”</a:t>
            </a:r>
            <a:endParaRPr lang="en-US" sz="3200" dirty="0" smtClean="0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4650" y="655093"/>
            <a:ext cx="900752" cy="536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39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457" y="655093"/>
            <a:ext cx="8839255" cy="5581934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500" b="1" dirty="0" err="1" smtClean="0">
                <a:solidFill>
                  <a:schemeClr val="tx1"/>
                </a:solidFill>
              </a:rPr>
              <a:t>Tujuan</a:t>
            </a:r>
            <a:r>
              <a:rPr lang="en-US" sz="3500" b="1" dirty="0" smtClean="0">
                <a:solidFill>
                  <a:schemeClr val="tx1"/>
                </a:solidFill>
              </a:rPr>
              <a:t> </a:t>
            </a:r>
            <a:r>
              <a:rPr lang="en-US" sz="3500" b="1" dirty="0">
                <a:solidFill>
                  <a:schemeClr val="tx1"/>
                </a:solidFill>
              </a:rPr>
              <a:t>Nasional</a:t>
            </a:r>
          </a:p>
          <a:p>
            <a:pPr marL="355600" algn="just"/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negara</a:t>
            </a:r>
            <a:r>
              <a:rPr lang="en-US" sz="3200" dirty="0">
                <a:solidFill>
                  <a:schemeClr val="tx1"/>
                </a:solidFill>
              </a:rPr>
              <a:t> Indonesia </a:t>
            </a:r>
            <a:r>
              <a:rPr lang="en-US" sz="3200" dirty="0" err="1" smtClean="0">
                <a:solidFill>
                  <a:schemeClr val="tx1"/>
                </a:solidFill>
              </a:rPr>
              <a:t>tercantum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Pembukaan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Undang-Undang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Dasar</a:t>
            </a:r>
            <a:r>
              <a:rPr lang="en-US" sz="3200" b="1" dirty="0">
                <a:solidFill>
                  <a:schemeClr val="tx1"/>
                </a:solidFill>
              </a:rPr>
              <a:t> 1945 </a:t>
            </a:r>
            <a:r>
              <a:rPr lang="en-US" sz="3200" b="1" dirty="0" err="1">
                <a:solidFill>
                  <a:schemeClr val="tx1"/>
                </a:solidFill>
              </a:rPr>
              <a:t>alinea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ke-empat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  <a:p>
            <a:pPr marL="723900" indent="-342900" algn="just">
              <a:buFont typeface="+mj-lt"/>
              <a:buAutoNum type="alphaLcPeriod"/>
            </a:pPr>
            <a:r>
              <a:rPr lang="en-US" sz="3200" dirty="0" err="1" smtClean="0"/>
              <a:t>Melindungi</a:t>
            </a:r>
            <a:r>
              <a:rPr lang="en-US" sz="3200" dirty="0" smtClean="0"/>
              <a:t> </a:t>
            </a:r>
            <a:r>
              <a:rPr lang="en-US" sz="3200" dirty="0" err="1"/>
              <a:t>segenap</a:t>
            </a:r>
            <a:r>
              <a:rPr lang="en-US" sz="3200" dirty="0"/>
              <a:t> </a:t>
            </a:r>
            <a:r>
              <a:rPr lang="en-US" sz="3200" dirty="0" err="1"/>
              <a:t>bangsa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seluruh</a:t>
            </a:r>
            <a:r>
              <a:rPr lang="en-US" sz="3200" dirty="0"/>
              <a:t> </a:t>
            </a:r>
            <a:r>
              <a:rPr lang="en-US" sz="3200" dirty="0" err="1"/>
              <a:t>tumpah</a:t>
            </a:r>
            <a:r>
              <a:rPr lang="en-US" sz="3200" dirty="0"/>
              <a:t> </a:t>
            </a:r>
            <a:r>
              <a:rPr lang="en-US" sz="3200" dirty="0" err="1" smtClean="0"/>
              <a:t>darah</a:t>
            </a:r>
            <a:r>
              <a:rPr lang="en-US" sz="3200" dirty="0"/>
              <a:t> </a:t>
            </a:r>
            <a:r>
              <a:rPr lang="en-US" sz="3200" dirty="0" smtClean="0"/>
              <a:t>Indonesia</a:t>
            </a:r>
            <a:r>
              <a:rPr lang="en-US" sz="3200" dirty="0"/>
              <a:t>.</a:t>
            </a:r>
          </a:p>
          <a:p>
            <a:pPr marL="723900" indent="-342900" algn="just">
              <a:buFont typeface="+mj-lt"/>
              <a:buAutoNum type="alphaLcPeriod"/>
            </a:pPr>
            <a:r>
              <a:rPr lang="en-US" sz="3200" dirty="0" err="1" smtClean="0">
                <a:solidFill>
                  <a:schemeClr val="tx1"/>
                </a:solidFill>
              </a:rPr>
              <a:t>Memajukan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kesejahteraan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umum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723900" indent="-342900" algn="just">
              <a:buFont typeface="+mj-lt"/>
              <a:buAutoNum type="alphaLcPeriod"/>
            </a:pPr>
            <a:r>
              <a:rPr lang="en-US" sz="3200" dirty="0" err="1" smtClean="0">
                <a:solidFill>
                  <a:srgbClr val="C00000"/>
                </a:solidFill>
              </a:rPr>
              <a:t>Mencerdaskan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kehidupan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bangsa</a:t>
            </a:r>
            <a:r>
              <a:rPr lang="en-US" sz="3200" dirty="0" smtClean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dan</a:t>
            </a:r>
            <a:endParaRPr lang="en-US" sz="3200" dirty="0" smtClean="0">
              <a:solidFill>
                <a:srgbClr val="C00000"/>
              </a:solidFill>
            </a:endParaRPr>
          </a:p>
          <a:p>
            <a:pPr marL="723900" indent="-342900" algn="just">
              <a:buFont typeface="+mj-lt"/>
              <a:buAutoNum type="alphaLcPeriod"/>
            </a:pPr>
            <a:r>
              <a:rPr lang="en-US" sz="3200" dirty="0" err="1" smtClean="0">
                <a:solidFill>
                  <a:srgbClr val="C00000"/>
                </a:solidFill>
              </a:rPr>
              <a:t>Ikut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melaksanakan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ketertiban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dunia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 smtClean="0">
                <a:solidFill>
                  <a:srgbClr val="C00000"/>
                </a:solidFill>
              </a:rPr>
              <a:t>berdasarkan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kemerdekaan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perdamaian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abadi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dan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keadilan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sosial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  <a:endParaRPr lang="en-US" sz="3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1131</TotalTime>
  <Words>2579</Words>
  <Application>Microsoft Office PowerPoint</Application>
  <PresentationFormat>Widescreen</PresentationFormat>
  <Paragraphs>426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Bauhaus 93</vt:lpstr>
      <vt:lpstr>Calibri</vt:lpstr>
      <vt:lpstr>Candara</vt:lpstr>
      <vt:lpstr>Franklin Gothic Heavy</vt:lpstr>
      <vt:lpstr>Freestyle Script</vt:lpstr>
      <vt:lpstr>Garamond</vt:lpstr>
      <vt:lpstr>Ink Free</vt:lpstr>
      <vt:lpstr>Trebuchet MS</vt:lpstr>
      <vt:lpstr>Wingdings</vt:lpstr>
      <vt:lpstr>Wingdings 3</vt:lpstr>
      <vt:lpstr>Facet</vt:lpstr>
      <vt:lpstr>Image</vt:lpstr>
      <vt:lpstr>KERANGKA SISTEM PEMERINTAHAN 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Pendekatan Perencanaan Pembangunan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KERANGKA SISTEM PEMERINTAHAN NEGARA</dc:title>
  <dc:creator>hp</dc:creator>
  <cp:lastModifiedBy>hp</cp:lastModifiedBy>
  <cp:revision>133</cp:revision>
  <dcterms:created xsi:type="dcterms:W3CDTF">2021-07-10T05:15:39Z</dcterms:created>
  <dcterms:modified xsi:type="dcterms:W3CDTF">2021-07-11T14:52:56Z</dcterms:modified>
</cp:coreProperties>
</file>