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3" r:id="rId7"/>
    <p:sldId id="273" r:id="rId8"/>
    <p:sldId id="265" r:id="rId9"/>
    <p:sldId id="269" r:id="rId10"/>
    <p:sldId id="267" r:id="rId11"/>
    <p:sldId id="268" r:id="rId12"/>
    <p:sldId id="271" r:id="rId13"/>
    <p:sldId id="275" r:id="rId14"/>
    <p:sldId id="277" r:id="rId15"/>
    <p:sldId id="278" r:id="rId16"/>
    <p:sldId id="280" r:id="rId17"/>
    <p:sldId id="279" r:id="rId18"/>
  </p:sldIdLst>
  <p:sldSz cx="18288000" cy="10287000"/>
  <p:notesSz cx="6858000" cy="9144000"/>
  <p:embeddedFontLst>
    <p:embeddedFont>
      <p:font typeface="Script MT Bold" pitchFamily="66" charset="0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Open Sans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A29E-2227-4AA0-8F9B-B46AB3D3A22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CBE8-EB13-46D4-A607-5CA2CF9CF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9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CBE8-EB13-46D4-A607-5CA2CF9CF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3.svg"/><Relationship Id="rId1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jpeg"/><Relationship Id="rId5" Type="http://schemas.openxmlformats.org/officeDocument/2006/relationships/image" Target="../media/image21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jpe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svg"/><Relationship Id="rId10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75168" y="2730302"/>
            <a:ext cx="13219483" cy="6911600"/>
            <a:chOff x="0" y="0"/>
            <a:chExt cx="2846669" cy="182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669" cy="1820339"/>
            </a:xfrm>
            <a:custGeom>
              <a:avLst/>
              <a:gdLst/>
              <a:ahLst/>
              <a:cxnLst/>
              <a:rect l="l" t="t" r="r" b="b"/>
              <a:pathLst>
                <a:path w="2846669" h="1820339">
                  <a:moveTo>
                    <a:pt x="36530" y="0"/>
                  </a:moveTo>
                  <a:lnTo>
                    <a:pt x="2810139" y="0"/>
                  </a:lnTo>
                  <a:cubicBezTo>
                    <a:pt x="2830314" y="0"/>
                    <a:pt x="2846669" y="16355"/>
                    <a:pt x="2846669" y="36530"/>
                  </a:cubicBezTo>
                  <a:lnTo>
                    <a:pt x="2846669" y="1783809"/>
                  </a:lnTo>
                  <a:cubicBezTo>
                    <a:pt x="2846669" y="1803984"/>
                    <a:pt x="2830314" y="1820339"/>
                    <a:pt x="2810139" y="1820339"/>
                  </a:cubicBezTo>
                  <a:lnTo>
                    <a:pt x="36530" y="1820339"/>
                  </a:lnTo>
                  <a:cubicBezTo>
                    <a:pt x="16355" y="1820339"/>
                    <a:pt x="0" y="1803984"/>
                    <a:pt x="0" y="1783809"/>
                  </a:cubicBezTo>
                  <a:lnTo>
                    <a:pt x="0" y="36530"/>
                  </a:lnTo>
                  <a:cubicBezTo>
                    <a:pt x="0" y="16355"/>
                    <a:pt x="16355" y="0"/>
                    <a:pt x="36530" y="0"/>
                  </a:cubicBezTo>
                  <a:close/>
                </a:path>
              </a:pathLst>
            </a:custGeom>
            <a:solidFill>
              <a:srgbClr val="FFC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669" cy="1858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343276" y="4839769"/>
            <a:ext cx="5969464" cy="6172200"/>
          </a:xfrm>
          <a:custGeom>
            <a:avLst/>
            <a:gdLst/>
            <a:ahLst/>
            <a:cxnLst/>
            <a:rect l="l" t="t" r="r" b="b"/>
            <a:pathLst>
              <a:path w="5969464" h="6172200">
                <a:moveTo>
                  <a:pt x="0" y="0"/>
                </a:moveTo>
                <a:lnTo>
                  <a:pt x="5969464" y="0"/>
                </a:lnTo>
                <a:lnTo>
                  <a:pt x="5969464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01516" y="6470288"/>
            <a:ext cx="2484553" cy="4541680"/>
          </a:xfrm>
          <a:custGeom>
            <a:avLst/>
            <a:gdLst/>
            <a:ahLst/>
            <a:cxnLst/>
            <a:rect l="l" t="t" r="r" b="b"/>
            <a:pathLst>
              <a:path w="2484553" h="4541680">
                <a:moveTo>
                  <a:pt x="0" y="0"/>
                </a:moveTo>
                <a:lnTo>
                  <a:pt x="2484553" y="0"/>
                </a:lnTo>
                <a:lnTo>
                  <a:pt x="2484553" y="4541681"/>
                </a:lnTo>
                <a:lnTo>
                  <a:pt x="0" y="4541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40699" y="4632571"/>
            <a:ext cx="5969464" cy="6172200"/>
          </a:xfrm>
          <a:custGeom>
            <a:avLst/>
            <a:gdLst/>
            <a:ahLst/>
            <a:cxnLst/>
            <a:rect l="l" t="t" r="r" b="b"/>
            <a:pathLst>
              <a:path w="5969464" h="6172200">
                <a:moveTo>
                  <a:pt x="0" y="0"/>
                </a:moveTo>
                <a:lnTo>
                  <a:pt x="5969464" y="0"/>
                </a:lnTo>
                <a:lnTo>
                  <a:pt x="5969464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09963" y="6470288"/>
            <a:ext cx="2676521" cy="4892592"/>
          </a:xfrm>
          <a:custGeom>
            <a:avLst/>
            <a:gdLst/>
            <a:ahLst/>
            <a:cxnLst/>
            <a:rect l="l" t="t" r="r" b="b"/>
            <a:pathLst>
              <a:path w="2676521" h="4892592">
                <a:moveTo>
                  <a:pt x="0" y="0"/>
                </a:moveTo>
                <a:lnTo>
                  <a:pt x="2676521" y="0"/>
                </a:lnTo>
                <a:lnTo>
                  <a:pt x="2676521" y="4892592"/>
                </a:lnTo>
                <a:lnTo>
                  <a:pt x="0" y="489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23045" y="2477254"/>
            <a:ext cx="788368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5"/>
              </a:lnSpc>
            </a:pPr>
            <a:r>
              <a:rPr lang="en-US" sz="3200" dirty="0" err="1" smtClean="0">
                <a:solidFill>
                  <a:srgbClr val="663413"/>
                </a:solidFill>
                <a:latin typeface="Ballpoint"/>
              </a:rPr>
              <a:t>Pendampingan</a:t>
            </a:r>
            <a:r>
              <a:rPr lang="en-US" sz="32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3200" dirty="0" err="1" smtClean="0">
                <a:solidFill>
                  <a:srgbClr val="663413"/>
                </a:solidFill>
                <a:latin typeface="Ballpoint"/>
              </a:rPr>
              <a:t>Pengembangan</a:t>
            </a:r>
            <a:r>
              <a:rPr lang="en-US" sz="3200" dirty="0" smtClean="0">
                <a:solidFill>
                  <a:srgbClr val="663413"/>
                </a:solidFill>
                <a:latin typeface="Ballpoint"/>
              </a:rPr>
              <a:t> Program</a:t>
            </a:r>
            <a:endParaRPr lang="en-US" sz="3200" dirty="0">
              <a:solidFill>
                <a:srgbClr val="663413"/>
              </a:solidFill>
              <a:latin typeface="Ballpoint"/>
            </a:endParaRPr>
          </a:p>
        </p:txBody>
      </p:sp>
      <p:sp>
        <p:nvSpPr>
          <p:cNvPr id="10" name="Freeform 10"/>
          <p:cNvSpPr/>
          <p:nvPr/>
        </p:nvSpPr>
        <p:spPr>
          <a:xfrm rot="-1545016">
            <a:off x="13770025" y="3128410"/>
            <a:ext cx="1620748" cy="1430310"/>
          </a:xfrm>
          <a:custGeom>
            <a:avLst/>
            <a:gdLst/>
            <a:ahLst/>
            <a:cxnLst/>
            <a:rect l="l" t="t" r="r" b="b"/>
            <a:pathLst>
              <a:path w="1620748" h="1430310">
                <a:moveTo>
                  <a:pt x="0" y="0"/>
                </a:moveTo>
                <a:lnTo>
                  <a:pt x="1620748" y="0"/>
                </a:lnTo>
                <a:lnTo>
                  <a:pt x="1620748" y="1430310"/>
                </a:lnTo>
                <a:lnTo>
                  <a:pt x="0" y="1430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59021">
            <a:off x="2668004" y="3072373"/>
            <a:ext cx="2716783" cy="2361131"/>
          </a:xfrm>
          <a:custGeom>
            <a:avLst/>
            <a:gdLst/>
            <a:ahLst/>
            <a:cxnLst/>
            <a:rect l="l" t="t" r="r" b="b"/>
            <a:pathLst>
              <a:path w="2716783" h="2361131">
                <a:moveTo>
                  <a:pt x="0" y="0"/>
                </a:moveTo>
                <a:lnTo>
                  <a:pt x="2716783" y="0"/>
                </a:lnTo>
                <a:lnTo>
                  <a:pt x="2716783" y="2361131"/>
                </a:lnTo>
                <a:lnTo>
                  <a:pt x="0" y="2361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440749" y="-636977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2" y="0"/>
                </a:lnTo>
                <a:lnTo>
                  <a:pt x="3980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81338" y="889966"/>
            <a:ext cx="1699927" cy="2057400"/>
          </a:xfrm>
          <a:custGeom>
            <a:avLst/>
            <a:gdLst/>
            <a:ahLst/>
            <a:cxnLst/>
            <a:rect l="l" t="t" r="r" b="b"/>
            <a:pathLst>
              <a:path w="1699927" h="2057400">
                <a:moveTo>
                  <a:pt x="0" y="0"/>
                </a:moveTo>
                <a:lnTo>
                  <a:pt x="1699927" y="0"/>
                </a:lnTo>
                <a:lnTo>
                  <a:pt x="16999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66328" y="1127703"/>
            <a:ext cx="5043344" cy="2578410"/>
          </a:xfrm>
          <a:custGeom>
            <a:avLst/>
            <a:gdLst/>
            <a:ahLst/>
            <a:cxnLst/>
            <a:rect l="l" t="t" r="r" b="b"/>
            <a:pathLst>
              <a:path w="5043344" h="2578410">
                <a:moveTo>
                  <a:pt x="0" y="0"/>
                </a:moveTo>
                <a:lnTo>
                  <a:pt x="5043344" y="0"/>
                </a:lnTo>
                <a:lnTo>
                  <a:pt x="5043344" y="2578410"/>
                </a:lnTo>
                <a:lnTo>
                  <a:pt x="0" y="25784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29200" y="643031"/>
            <a:ext cx="1587686" cy="1097464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10322" b="-1069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162800" y="607605"/>
            <a:ext cx="1524000" cy="1417537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781" r="-781" b="-682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90745" y="763948"/>
            <a:ext cx="1094164" cy="1104850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486400" y="4518271"/>
            <a:ext cx="7848600" cy="166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062" dirty="0" err="1">
                <a:solidFill>
                  <a:srgbClr val="663413"/>
                </a:solidFill>
                <a:latin typeface="Ballpoint"/>
              </a:rPr>
              <a:t>Pengembangan</a:t>
            </a:r>
            <a:r>
              <a:rPr lang="en-US" sz="3062" dirty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3062" dirty="0" err="1">
                <a:solidFill>
                  <a:srgbClr val="663413"/>
                </a:solidFill>
                <a:latin typeface="Ballpoint"/>
              </a:rPr>
              <a:t>Penyelenggaraan</a:t>
            </a:r>
            <a:r>
              <a:rPr lang="en-US" sz="3062" dirty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3062" dirty="0" err="1">
                <a:solidFill>
                  <a:srgbClr val="663413"/>
                </a:solidFill>
                <a:latin typeface="Ballpoint"/>
              </a:rPr>
              <a:t>Pembelajaran</a:t>
            </a:r>
            <a:r>
              <a:rPr lang="en-US" sz="3062" dirty="0">
                <a:solidFill>
                  <a:srgbClr val="663413"/>
                </a:solidFill>
                <a:latin typeface="Ballpoint"/>
              </a:rPr>
              <a:t>  Digital (P3D)</a:t>
            </a:r>
          </a:p>
          <a:p>
            <a:pPr algn="ctr">
              <a:lnSpc>
                <a:spcPts val="4287"/>
              </a:lnSpc>
            </a:pPr>
            <a:r>
              <a:rPr lang="en-US" sz="3062" dirty="0">
                <a:solidFill>
                  <a:srgbClr val="663413"/>
                </a:solidFill>
                <a:latin typeface="Ballpoint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80785" y="6368474"/>
            <a:ext cx="832594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663413"/>
                </a:solidFill>
                <a:latin typeface="Ballpoint"/>
              </a:rPr>
              <a:t>Pendidikan</a:t>
            </a:r>
            <a:r>
              <a:rPr lang="en-US" sz="3200" dirty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3200" dirty="0" err="1">
                <a:solidFill>
                  <a:srgbClr val="663413"/>
                </a:solidFill>
                <a:latin typeface="Ballpoint"/>
              </a:rPr>
              <a:t>Bahasa</a:t>
            </a:r>
            <a:r>
              <a:rPr lang="en-US" sz="3200" dirty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3200" dirty="0" err="1">
                <a:solidFill>
                  <a:srgbClr val="663413"/>
                </a:solidFill>
                <a:latin typeface="Ballpoint"/>
              </a:rPr>
              <a:t>dan</a:t>
            </a:r>
            <a:r>
              <a:rPr lang="en-US" sz="3200" dirty="0">
                <a:solidFill>
                  <a:srgbClr val="663413"/>
                </a:solidFill>
                <a:latin typeface="Ballpoint"/>
              </a:rPr>
              <a:t>  </a:t>
            </a:r>
            <a:r>
              <a:rPr lang="en-US" sz="3200" dirty="0" err="1">
                <a:solidFill>
                  <a:srgbClr val="663413"/>
                </a:solidFill>
                <a:latin typeface="Ballpoint"/>
              </a:rPr>
              <a:t>Sastra</a:t>
            </a:r>
            <a:r>
              <a:rPr lang="en-US" sz="3200" dirty="0">
                <a:solidFill>
                  <a:srgbClr val="663413"/>
                </a:solidFill>
                <a:latin typeface="Ballpoint"/>
              </a:rPr>
              <a:t> Indonesia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663413"/>
                </a:solidFill>
                <a:latin typeface="Ballpoint"/>
              </a:rPr>
              <a:t>STKIP </a:t>
            </a:r>
            <a:r>
              <a:rPr lang="en-US" sz="3200" dirty="0" err="1" smtClean="0">
                <a:solidFill>
                  <a:srgbClr val="663413"/>
                </a:solidFill>
                <a:latin typeface="Ballpoint"/>
              </a:rPr>
              <a:t>Singkawang</a:t>
            </a:r>
            <a:r>
              <a:rPr lang="en-US" sz="3200" dirty="0" smtClean="0">
                <a:solidFill>
                  <a:srgbClr val="663413"/>
                </a:solidFill>
                <a:latin typeface="Ballpoint"/>
              </a:rPr>
              <a:t>-IKIP PGRI Pontianak</a:t>
            </a:r>
            <a:endParaRPr lang="en-US" sz="3200" dirty="0">
              <a:solidFill>
                <a:srgbClr val="663413"/>
              </a:solidFill>
              <a:latin typeface="Ballpoint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663413"/>
                </a:solidFill>
                <a:latin typeface="Ballpoint"/>
              </a:rPr>
              <a:t>2024</a:t>
            </a:r>
          </a:p>
        </p:txBody>
      </p:sp>
      <p:pic>
        <p:nvPicPr>
          <p:cNvPr id="1026" name="Picture 2" descr="E:\ETI SUNARSIH\STKIP\FKIP\Untitled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63948"/>
            <a:ext cx="1143000" cy="1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7720" y="3716061"/>
            <a:ext cx="10770280" cy="3713439"/>
            <a:chOff x="0" y="0"/>
            <a:chExt cx="3333194" cy="1250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3193" cy="1250245"/>
            </a:xfrm>
            <a:custGeom>
              <a:avLst/>
              <a:gdLst/>
              <a:ahLst/>
              <a:cxnLst/>
              <a:rect l="l" t="t" r="r" b="b"/>
              <a:pathLst>
                <a:path w="3333193" h="1250245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1219047"/>
                  </a:lnTo>
                  <a:cubicBezTo>
                    <a:pt x="3333193" y="1236278"/>
                    <a:pt x="3319225" y="1250245"/>
                    <a:pt x="3301995" y="1250245"/>
                  </a:cubicBezTo>
                  <a:lnTo>
                    <a:pt x="31198" y="1250245"/>
                  </a:lnTo>
                  <a:cubicBezTo>
                    <a:pt x="22924" y="1250245"/>
                    <a:pt x="14989" y="1246958"/>
                    <a:pt x="9138" y="1241108"/>
                  </a:cubicBezTo>
                  <a:cubicBezTo>
                    <a:pt x="3287" y="1235257"/>
                    <a:pt x="0" y="1227321"/>
                    <a:pt x="0" y="1219047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333194" cy="1316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endParaRPr lang="en-US" sz="3599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4808913" y="632177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93103" y="1596769"/>
            <a:ext cx="3718204" cy="1866135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7720" y="2233839"/>
            <a:ext cx="1138331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800" b="1" dirty="0" smtClean="0"/>
              <a:t>				</a:t>
            </a:r>
            <a:r>
              <a:rPr lang="en-US" sz="4800" b="1" dirty="0" err="1" smtClean="0"/>
              <a:t>Aliran</a:t>
            </a:r>
            <a:r>
              <a:rPr lang="en-US" sz="4800" b="1" dirty="0" smtClean="0"/>
              <a:t> </a:t>
            </a:r>
            <a:r>
              <a:rPr lang="en-US" sz="4800" b="1" dirty="0" err="1"/>
              <a:t>Simbolisme</a:t>
            </a:r>
            <a:endParaRPr lang="en-US" sz="4800" dirty="0"/>
          </a:p>
        </p:txBody>
      </p:sp>
      <p:sp>
        <p:nvSpPr>
          <p:cNvPr id="12" name="Freeform 12"/>
          <p:cNvSpPr/>
          <p:nvPr/>
        </p:nvSpPr>
        <p:spPr>
          <a:xfrm>
            <a:off x="12420600" y="1838204"/>
            <a:ext cx="3226032" cy="1794229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>
            <a:off x="4476877" y="458536"/>
            <a:ext cx="2068860" cy="1407599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7391400" y="632177"/>
            <a:ext cx="2438400" cy="1407599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15" name="Freeform 17"/>
          <p:cNvSpPr/>
          <p:nvPr/>
        </p:nvSpPr>
        <p:spPr>
          <a:xfrm>
            <a:off x="10336306" y="380440"/>
            <a:ext cx="1552414" cy="1563791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4572000" y="4266337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3200" dirty="0" err="1" smtClean="0"/>
              <a:t>Simbolisme</a:t>
            </a:r>
            <a:r>
              <a:rPr lang="en-ID" sz="3200" dirty="0" smtClean="0"/>
              <a:t> </a:t>
            </a:r>
            <a:r>
              <a:rPr lang="en-ID" sz="3200" dirty="0" err="1" smtClean="0"/>
              <a:t>adalah</a:t>
            </a:r>
            <a:r>
              <a:rPr lang="en-ID" sz="3200" dirty="0" smtClean="0"/>
              <a:t> </a:t>
            </a:r>
            <a:r>
              <a:rPr lang="en-ID" sz="3200" dirty="0" err="1" smtClean="0"/>
              <a:t>aliran</a:t>
            </a:r>
            <a:r>
              <a:rPr lang="en-ID" sz="3200" dirty="0" smtClean="0"/>
              <a:t> </a:t>
            </a:r>
            <a:r>
              <a:rPr lang="en-ID" sz="3200" dirty="0" err="1" smtClean="0"/>
              <a:t>kesusastraan</a:t>
            </a:r>
            <a:r>
              <a:rPr lang="en-ID" sz="3200" dirty="0" smtClean="0"/>
              <a:t> yang </a:t>
            </a:r>
            <a:r>
              <a:rPr lang="en-ID" sz="3200" dirty="0" err="1" smtClean="0"/>
              <a:t>penyajian</a:t>
            </a:r>
            <a:r>
              <a:rPr lang="en-ID" sz="3200" dirty="0" smtClean="0"/>
              <a:t> </a:t>
            </a:r>
            <a:r>
              <a:rPr lang="en-ID" sz="3200" dirty="0" err="1" smtClean="0"/>
              <a:t>tokoh-tokohnya</a:t>
            </a:r>
            <a:r>
              <a:rPr lang="en-ID" sz="3200" dirty="0" smtClean="0"/>
              <a:t>  </a:t>
            </a:r>
            <a:r>
              <a:rPr lang="en-ID" sz="3200" dirty="0" err="1" smtClean="0"/>
              <a:t>bukan</a:t>
            </a:r>
            <a:r>
              <a:rPr lang="en-ID" sz="3200" dirty="0" smtClean="0"/>
              <a:t> </a:t>
            </a:r>
            <a:r>
              <a:rPr lang="en-ID" sz="3200" dirty="0" err="1" smtClean="0"/>
              <a:t>manusia</a:t>
            </a:r>
            <a:r>
              <a:rPr lang="en-ID" sz="3200" dirty="0" smtClean="0"/>
              <a:t> </a:t>
            </a:r>
            <a:r>
              <a:rPr lang="en-ID" sz="3200" dirty="0" err="1" smtClean="0"/>
              <a:t>melainkan</a:t>
            </a:r>
            <a:r>
              <a:rPr lang="en-ID" sz="3200" dirty="0" smtClean="0"/>
              <a:t> </a:t>
            </a:r>
            <a:r>
              <a:rPr lang="en-ID" sz="3200" dirty="0" err="1" smtClean="0"/>
              <a:t>binatang</a:t>
            </a:r>
            <a:r>
              <a:rPr lang="en-ID" sz="3200" dirty="0" smtClean="0"/>
              <a:t>  </a:t>
            </a:r>
            <a:r>
              <a:rPr lang="en-ID" sz="3200" dirty="0" err="1" smtClean="0"/>
              <a:t>atau</a:t>
            </a:r>
            <a:r>
              <a:rPr lang="en-ID" sz="3200" dirty="0" smtClean="0"/>
              <a:t> </a:t>
            </a:r>
            <a:r>
              <a:rPr lang="en-ID" sz="3200" dirty="0" err="1" smtClean="0"/>
              <a:t>benda-benda</a:t>
            </a:r>
            <a:r>
              <a:rPr lang="en-ID" sz="3200" dirty="0" smtClean="0"/>
              <a:t> </a:t>
            </a:r>
            <a:r>
              <a:rPr lang="en-ID" sz="3200" dirty="0" err="1" smtClean="0"/>
              <a:t>lainnya</a:t>
            </a:r>
            <a:r>
              <a:rPr lang="en-ID" sz="3200" dirty="0" smtClean="0"/>
              <a:t> </a:t>
            </a:r>
            <a:r>
              <a:rPr lang="en-ID" sz="3200" dirty="0" err="1" smtClean="0"/>
              <a:t>soerti</a:t>
            </a:r>
            <a:r>
              <a:rPr lang="en-ID" sz="3200" dirty="0" smtClean="0"/>
              <a:t> </a:t>
            </a:r>
            <a:r>
              <a:rPr lang="en-ID" sz="3200" dirty="0" err="1" smtClean="0"/>
              <a:t>tumbuhan</a:t>
            </a:r>
            <a:r>
              <a:rPr lang="en-ID" sz="3200" dirty="0" smtClean="0"/>
              <a:t>,  yang di </a:t>
            </a:r>
            <a:r>
              <a:rPr lang="en-ID" sz="3200" dirty="0" err="1" smtClean="0"/>
              <a:t>syimbolkan</a:t>
            </a:r>
            <a:r>
              <a:rPr lang="en-ID" sz="3200" dirty="0" smtClean="0"/>
              <a:t> </a:t>
            </a:r>
            <a:r>
              <a:rPr lang="en-ID" sz="3200" dirty="0" err="1" smtClean="0"/>
              <a:t>sebagai</a:t>
            </a:r>
            <a:r>
              <a:rPr lang="en-ID" sz="3200" dirty="0" smtClean="0"/>
              <a:t> </a:t>
            </a:r>
            <a:r>
              <a:rPr lang="en-ID" sz="3200" dirty="0" err="1" smtClean="0"/>
              <a:t>perilaku</a:t>
            </a:r>
            <a:r>
              <a:rPr lang="en-ID" sz="3200" dirty="0" smtClean="0"/>
              <a:t> </a:t>
            </a:r>
            <a:r>
              <a:rPr lang="en-ID" sz="3200" dirty="0" err="1" smtClean="0"/>
              <a:t>manusia</a:t>
            </a:r>
            <a:r>
              <a:rPr lang="en-ID" sz="3200" dirty="0" smtClean="0"/>
              <a:t>.</a:t>
            </a:r>
            <a:endParaRPr lang="en-US" sz="3200" dirty="0"/>
          </a:p>
        </p:txBody>
      </p:sp>
      <p:sp>
        <p:nvSpPr>
          <p:cNvPr id="17" name="Freeform 2"/>
          <p:cNvSpPr/>
          <p:nvPr/>
        </p:nvSpPr>
        <p:spPr>
          <a:xfrm>
            <a:off x="-151681" y="2006158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"/>
          <p:cNvSpPr/>
          <p:nvPr/>
        </p:nvSpPr>
        <p:spPr>
          <a:xfrm>
            <a:off x="15316200" y="2296562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980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07855"/>
            <a:ext cx="107442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2089" r="34429" b="10417"/>
          <a:stretch/>
        </p:blipFill>
        <p:spPr bwMode="auto">
          <a:xfrm>
            <a:off x="5105400" y="3238500"/>
            <a:ext cx="736898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11"/>
          <p:cNvSpPr/>
          <p:nvPr/>
        </p:nvSpPr>
        <p:spPr>
          <a:xfrm>
            <a:off x="-304800" y="3074555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1"/>
          <p:cNvSpPr/>
          <p:nvPr/>
        </p:nvSpPr>
        <p:spPr>
          <a:xfrm>
            <a:off x="14173200" y="2807855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4114800" y="1214718"/>
            <a:ext cx="861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 err="1" smtClean="0"/>
              <a:t>Contoh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030200" y="415605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10121" y="371606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6"/>
                </a:lnTo>
                <a:lnTo>
                  <a:pt x="0" y="5802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34200" y="5023197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7720" y="2233839"/>
            <a:ext cx="1138331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4800" b="1" dirty="0" err="1"/>
              <a:t>Aliran</a:t>
            </a:r>
            <a:r>
              <a:rPr lang="en-US" sz="4800" b="1" dirty="0"/>
              <a:t> </a:t>
            </a:r>
            <a:r>
              <a:rPr lang="en-US" sz="4800" b="1" dirty="0" err="1"/>
              <a:t>Ekspresionisme</a:t>
            </a:r>
            <a:endParaRPr lang="en-US" sz="4800" dirty="0"/>
          </a:p>
        </p:txBody>
      </p:sp>
      <p:sp>
        <p:nvSpPr>
          <p:cNvPr id="12" name="Freeform 12"/>
          <p:cNvSpPr/>
          <p:nvPr/>
        </p:nvSpPr>
        <p:spPr>
          <a:xfrm>
            <a:off x="-26894" y="705900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>
            <a:off x="4572000" y="453705"/>
            <a:ext cx="2068860" cy="1407599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7391400" y="705900"/>
            <a:ext cx="2438400" cy="1407599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15" name="Freeform 17"/>
          <p:cNvSpPr/>
          <p:nvPr/>
        </p:nvSpPr>
        <p:spPr>
          <a:xfrm>
            <a:off x="10515600" y="549708"/>
            <a:ext cx="1552414" cy="1563791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6" name="Group 2"/>
          <p:cNvGrpSpPr/>
          <p:nvPr/>
        </p:nvGrpSpPr>
        <p:grpSpPr>
          <a:xfrm>
            <a:off x="3071519" y="3284162"/>
            <a:ext cx="12655719" cy="5593137"/>
            <a:chOff x="0" y="0"/>
            <a:chExt cx="3333194" cy="1250245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3333193" cy="1250245"/>
            </a:xfrm>
            <a:custGeom>
              <a:avLst/>
              <a:gdLst/>
              <a:ahLst/>
              <a:cxnLst/>
              <a:rect l="l" t="t" r="r" b="b"/>
              <a:pathLst>
                <a:path w="3333193" h="1250245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1219047"/>
                  </a:lnTo>
                  <a:cubicBezTo>
                    <a:pt x="3333193" y="1236278"/>
                    <a:pt x="3319225" y="1250245"/>
                    <a:pt x="3301995" y="1250245"/>
                  </a:cubicBezTo>
                  <a:lnTo>
                    <a:pt x="31198" y="1250245"/>
                  </a:lnTo>
                  <a:cubicBezTo>
                    <a:pt x="22924" y="1250245"/>
                    <a:pt x="14989" y="1246958"/>
                    <a:pt x="9138" y="1241108"/>
                  </a:cubicBezTo>
                  <a:cubicBezTo>
                    <a:pt x="3287" y="1235257"/>
                    <a:pt x="0" y="1227321"/>
                    <a:pt x="0" y="1219047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18" name="TextBox 4"/>
            <p:cNvSpPr txBox="1"/>
            <p:nvPr/>
          </p:nvSpPr>
          <p:spPr>
            <a:xfrm>
              <a:off x="0" y="-66675"/>
              <a:ext cx="3333194" cy="1316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endParaRPr lang="en-US" sz="3599" dirty="0">
                <a:latin typeface="Script MT Bold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43400" y="4152900"/>
            <a:ext cx="9372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/>
              <a:t>Aliran</a:t>
            </a:r>
            <a:r>
              <a:rPr lang="en-US" sz="2300" dirty="0"/>
              <a:t> </a:t>
            </a:r>
            <a:r>
              <a:rPr lang="en-US" sz="2300" dirty="0" err="1"/>
              <a:t>ekspresionisme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aliran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karya</a:t>
            </a:r>
            <a:r>
              <a:rPr lang="en-US" sz="2300" dirty="0"/>
              <a:t> </a:t>
            </a:r>
            <a:r>
              <a:rPr lang="en-US" sz="2300" dirty="0" err="1"/>
              <a:t>seni</a:t>
            </a:r>
            <a:r>
              <a:rPr lang="en-US" sz="2300" dirty="0"/>
              <a:t>, yang </a:t>
            </a:r>
            <a:r>
              <a:rPr lang="en-US" sz="2300" dirty="0" err="1"/>
              <a:t>mementingkan</a:t>
            </a:r>
            <a:r>
              <a:rPr lang="en-US" sz="2300" dirty="0"/>
              <a:t> </a:t>
            </a:r>
            <a:r>
              <a:rPr lang="en-US" sz="2300" dirty="0" err="1"/>
              <a:t>curahan</a:t>
            </a:r>
            <a:r>
              <a:rPr lang="en-US" sz="2300" dirty="0"/>
              <a:t> </a:t>
            </a:r>
            <a:r>
              <a:rPr lang="en-US" sz="2300" dirty="0" err="1"/>
              <a:t>batin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curahan</a:t>
            </a:r>
            <a:r>
              <a:rPr lang="en-US" sz="2300" dirty="0"/>
              <a:t> </a:t>
            </a:r>
            <a:r>
              <a:rPr lang="en-US" sz="2300" dirty="0" err="1"/>
              <a:t>jiwa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mementingkan</a:t>
            </a:r>
            <a:r>
              <a:rPr lang="en-US" sz="2300" dirty="0"/>
              <a:t> </a:t>
            </a:r>
            <a:r>
              <a:rPr lang="en-US" sz="2300" dirty="0" err="1"/>
              <a:t>peristiwa-peristiwa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kejadiankejadian</a:t>
            </a:r>
            <a:r>
              <a:rPr lang="en-US" sz="2300" dirty="0"/>
              <a:t> yang </a:t>
            </a:r>
            <a:r>
              <a:rPr lang="en-US" sz="2300" dirty="0" err="1"/>
              <a:t>nyata</a:t>
            </a:r>
            <a:r>
              <a:rPr lang="en-US" sz="2300" dirty="0"/>
              <a:t>. </a:t>
            </a:r>
            <a:r>
              <a:rPr lang="en-US" sz="2300" dirty="0" err="1"/>
              <a:t>Ekspresi</a:t>
            </a:r>
            <a:r>
              <a:rPr lang="en-US" sz="2300" dirty="0"/>
              <a:t> </a:t>
            </a:r>
            <a:r>
              <a:rPr lang="en-US" sz="2300" dirty="0" err="1"/>
              <a:t>batin</a:t>
            </a:r>
            <a:r>
              <a:rPr lang="en-US" sz="2300" dirty="0"/>
              <a:t> yang </a:t>
            </a:r>
            <a:r>
              <a:rPr lang="en-US" sz="2300" dirty="0" err="1"/>
              <a:t>keras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meledak-ledak</a:t>
            </a:r>
            <a:r>
              <a:rPr lang="en-US" sz="2300" dirty="0"/>
              <a:t>. </a:t>
            </a:r>
            <a:r>
              <a:rPr lang="en-US" sz="2300" dirty="0" err="1"/>
              <a:t>biasa</a:t>
            </a:r>
            <a:r>
              <a:rPr lang="en-US" sz="2300" dirty="0"/>
              <a:t> </a:t>
            </a:r>
            <a:r>
              <a:rPr lang="en-US" sz="2300" dirty="0" err="1"/>
              <a:t>dianggap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pernyataan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sikap</a:t>
            </a:r>
            <a:r>
              <a:rPr lang="en-US" sz="2300" dirty="0"/>
              <a:t> </a:t>
            </a:r>
            <a:r>
              <a:rPr lang="en-US" sz="2300" dirty="0" err="1" smtClean="0"/>
              <a:t>pengarang</a:t>
            </a:r>
            <a:endParaRPr lang="en-US" sz="2300" dirty="0" smtClean="0"/>
          </a:p>
          <a:p>
            <a:pPr algn="just"/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aliran</a:t>
            </a:r>
            <a:r>
              <a:rPr lang="en-US" sz="2300" dirty="0"/>
              <a:t> </a:t>
            </a:r>
            <a:r>
              <a:rPr lang="en-US" sz="2300" dirty="0" err="1"/>
              <a:t>seni</a:t>
            </a:r>
            <a:r>
              <a:rPr lang="en-US" sz="2300" dirty="0"/>
              <a:t> </a:t>
            </a:r>
            <a:r>
              <a:rPr lang="en-US" sz="2300" dirty="0" err="1"/>
              <a:t>ekspresionisme</a:t>
            </a:r>
            <a:r>
              <a:rPr lang="en-US" sz="2300" dirty="0"/>
              <a:t> </a:t>
            </a:r>
            <a:r>
              <a:rPr lang="en-US" sz="2300" dirty="0" err="1"/>
              <a:t>diartikan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aliran</a:t>
            </a:r>
            <a:r>
              <a:rPr lang="en-US" sz="2300" dirty="0"/>
              <a:t> </a:t>
            </a:r>
            <a:r>
              <a:rPr lang="en-US" sz="2300" dirty="0" err="1"/>
              <a:t>seni</a:t>
            </a:r>
            <a:r>
              <a:rPr lang="en-US" sz="2300" dirty="0"/>
              <a:t> yang </a:t>
            </a:r>
            <a:r>
              <a:rPr lang="en-US" sz="2300" dirty="0" err="1"/>
              <a:t>melukiskan</a:t>
            </a:r>
            <a:r>
              <a:rPr lang="en-US" sz="2300" dirty="0"/>
              <a:t> </a:t>
            </a:r>
            <a:r>
              <a:rPr lang="en-US" sz="2300" dirty="0" err="1"/>
              <a:t>perasaan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pengindraan</a:t>
            </a:r>
            <a:r>
              <a:rPr lang="en-US" sz="2300" dirty="0"/>
              <a:t> </a:t>
            </a:r>
            <a:r>
              <a:rPr lang="en-US" sz="2300" dirty="0" err="1"/>
              <a:t>batin</a:t>
            </a:r>
            <a:r>
              <a:rPr lang="en-US" sz="2300" dirty="0"/>
              <a:t> yang </a:t>
            </a:r>
            <a:r>
              <a:rPr lang="en-US" sz="2300" dirty="0" err="1"/>
              <a:t>timbul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pengalaman</a:t>
            </a:r>
            <a:r>
              <a:rPr lang="en-US" sz="2300" dirty="0"/>
              <a:t> di </a:t>
            </a:r>
            <a:r>
              <a:rPr lang="en-US" sz="2300" dirty="0" err="1"/>
              <a:t>luar</a:t>
            </a:r>
            <a:r>
              <a:rPr lang="en-US" sz="2300" dirty="0"/>
              <a:t> yang </a:t>
            </a:r>
            <a:r>
              <a:rPr lang="en-US" sz="2300" dirty="0" err="1"/>
              <a:t>diterima</a:t>
            </a:r>
            <a:r>
              <a:rPr lang="en-US" sz="2300" dirty="0"/>
              <a:t>,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saja</a:t>
            </a:r>
            <a:r>
              <a:rPr lang="en-US" sz="2300" dirty="0"/>
              <a:t> </a:t>
            </a:r>
            <a:r>
              <a:rPr lang="en-US" sz="2300" dirty="0" err="1"/>
              <a:t>oleh</a:t>
            </a:r>
            <a:r>
              <a:rPr lang="en-US" sz="2300" dirty="0"/>
              <a:t> </a:t>
            </a:r>
            <a:r>
              <a:rPr lang="en-US" sz="2300" dirty="0" err="1"/>
              <a:t>pancaindra</a:t>
            </a:r>
            <a:r>
              <a:rPr lang="en-US" sz="2300" dirty="0"/>
              <a:t> </a:t>
            </a:r>
            <a:r>
              <a:rPr lang="en-US" sz="2300" dirty="0" err="1"/>
              <a:t>melainkan</a:t>
            </a:r>
            <a:r>
              <a:rPr lang="en-US" sz="2300" dirty="0"/>
              <a:t> </a:t>
            </a:r>
            <a:r>
              <a:rPr lang="en-US" sz="2300" dirty="0" err="1"/>
              <a:t>juga</a:t>
            </a:r>
            <a:r>
              <a:rPr lang="en-US" sz="2300" dirty="0"/>
              <a:t> </a:t>
            </a:r>
            <a:r>
              <a:rPr lang="en-US" sz="2300" dirty="0" err="1"/>
              <a:t>oleh</a:t>
            </a:r>
            <a:r>
              <a:rPr lang="en-US" sz="2300" dirty="0"/>
              <a:t> </a:t>
            </a:r>
            <a:r>
              <a:rPr lang="en-US" sz="2300" dirty="0" err="1"/>
              <a:t>jiwa</a:t>
            </a:r>
            <a:r>
              <a:rPr lang="en-US" sz="2300" dirty="0"/>
              <a:t> </a:t>
            </a:r>
            <a:r>
              <a:rPr lang="en-US" sz="2300" dirty="0" err="1"/>
              <a:t>seseorang</a:t>
            </a:r>
            <a:r>
              <a:rPr lang="en-US" sz="2300" dirty="0"/>
              <a:t>.</a:t>
            </a:r>
          </a:p>
          <a:p>
            <a:pPr algn="just"/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kesusastraan</a:t>
            </a:r>
            <a:r>
              <a:rPr lang="en-US" sz="2300" dirty="0"/>
              <a:t> </a:t>
            </a:r>
            <a:r>
              <a:rPr lang="en-US" sz="2300" dirty="0" err="1"/>
              <a:t>aliran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 </a:t>
            </a:r>
            <a:r>
              <a:rPr lang="en-US" sz="2300" dirty="0" err="1"/>
              <a:t>lebih</a:t>
            </a:r>
            <a:r>
              <a:rPr lang="en-US" sz="2300" dirty="0"/>
              <a:t> </a:t>
            </a:r>
            <a:r>
              <a:rPr lang="en-US" sz="2300" dirty="0" err="1"/>
              <a:t>dikenal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aliran</a:t>
            </a:r>
            <a:r>
              <a:rPr lang="en-US" sz="2300" dirty="0"/>
              <a:t> yang </a:t>
            </a:r>
            <a:r>
              <a:rPr lang="en-US" sz="2300" dirty="0" err="1"/>
              <a:t>mendasarkan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ajaran-ajaran</a:t>
            </a:r>
            <a:r>
              <a:rPr lang="en-US" sz="2300" dirty="0"/>
              <a:t> </a:t>
            </a:r>
            <a:r>
              <a:rPr lang="en-US" sz="2300" dirty="0" err="1"/>
              <a:t>filsafat</a:t>
            </a:r>
            <a:r>
              <a:rPr lang="en-US" sz="2300" dirty="0"/>
              <a:t> </a:t>
            </a:r>
            <a:r>
              <a:rPr lang="en-US" sz="2300" dirty="0" err="1"/>
              <a:t>eksistensialisme</a:t>
            </a:r>
            <a:r>
              <a:rPr lang="en-US" sz="2300" dirty="0"/>
              <a:t>. </a:t>
            </a:r>
            <a:r>
              <a:rPr lang="en-US" sz="2300" dirty="0" err="1"/>
              <a:t>Antara</a:t>
            </a:r>
            <a:r>
              <a:rPr lang="en-US" sz="2300" dirty="0"/>
              <a:t> lain, </a:t>
            </a:r>
            <a:r>
              <a:rPr lang="en-US" sz="2300" dirty="0" err="1"/>
              <a:t>bahwa</a:t>
            </a:r>
            <a:r>
              <a:rPr lang="en-US" sz="2300" dirty="0"/>
              <a:t> </a:t>
            </a:r>
            <a:r>
              <a:rPr lang="en-US" sz="2300" dirty="0" err="1"/>
              <a:t>hakikat</a:t>
            </a:r>
            <a:r>
              <a:rPr lang="en-US" sz="2300" dirty="0"/>
              <a:t> </a:t>
            </a:r>
            <a:r>
              <a:rPr lang="en-US" sz="2300" dirty="0" err="1"/>
              <a:t>manusia</a:t>
            </a:r>
            <a:r>
              <a:rPr lang="en-US" sz="2300" dirty="0"/>
              <a:t> </a:t>
            </a:r>
            <a:r>
              <a:rPr lang="en-US" sz="2300" dirty="0" err="1"/>
              <a:t>berbeda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alam</a:t>
            </a:r>
            <a:r>
              <a:rPr lang="en-US" sz="2300" dirty="0"/>
              <a:t>. </a:t>
            </a:r>
            <a:r>
              <a:rPr lang="en-US" sz="2300" dirty="0" err="1"/>
              <a:t>Manusia</a:t>
            </a:r>
            <a:r>
              <a:rPr lang="en-US" sz="2300" dirty="0"/>
              <a:t> </a:t>
            </a:r>
            <a:r>
              <a:rPr lang="en-US" sz="2300" dirty="0" err="1"/>
              <a:t>terus</a:t>
            </a:r>
            <a:r>
              <a:rPr lang="en-US" sz="2300" dirty="0"/>
              <a:t> </a:t>
            </a:r>
            <a:r>
              <a:rPr lang="en-US" sz="2300" dirty="0" err="1"/>
              <a:t>melakukan</a:t>
            </a:r>
            <a:r>
              <a:rPr lang="en-US" sz="2300" dirty="0"/>
              <a:t> </a:t>
            </a:r>
            <a:r>
              <a:rPr lang="en-US" sz="2300" dirty="0" err="1"/>
              <a:t>pembaharuan</a:t>
            </a:r>
            <a:r>
              <a:rPr lang="en-US" sz="2300" dirty="0"/>
              <a:t> </a:t>
            </a:r>
            <a:r>
              <a:rPr lang="en-US" sz="2300" dirty="0" err="1"/>
              <a:t>terhadap</a:t>
            </a:r>
            <a:r>
              <a:rPr lang="en-US" sz="2300" dirty="0"/>
              <a:t> </a:t>
            </a:r>
            <a:r>
              <a:rPr lang="en-US" sz="2300" dirty="0" err="1"/>
              <a:t>dirinya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3190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019300"/>
            <a:ext cx="861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 err="1" smtClean="0"/>
              <a:t>Contoh</a:t>
            </a:r>
            <a:endParaRPr lang="en-US" sz="3600" dirty="0"/>
          </a:p>
        </p:txBody>
      </p:sp>
      <p:sp>
        <p:nvSpPr>
          <p:cNvPr id="4" name="Freeform 10"/>
          <p:cNvSpPr/>
          <p:nvPr/>
        </p:nvSpPr>
        <p:spPr>
          <a:xfrm>
            <a:off x="358588" y="35859"/>
            <a:ext cx="4431379" cy="2105038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0"/>
          <p:cNvSpPr/>
          <p:nvPr/>
        </p:nvSpPr>
        <p:spPr>
          <a:xfrm>
            <a:off x="11658600" y="11206"/>
            <a:ext cx="4431379" cy="2105038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>
            <a:off x="762000" y="2628900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13352929" y="2476500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21599" r="34015" b="5256"/>
          <a:stretch/>
        </p:blipFill>
        <p:spPr bwMode="auto">
          <a:xfrm>
            <a:off x="5181600" y="3065928"/>
            <a:ext cx="7512425" cy="535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5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030200" y="415605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10121" y="371606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6"/>
                </a:lnTo>
                <a:lnTo>
                  <a:pt x="0" y="5802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34200" y="5023197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7720" y="2233839"/>
            <a:ext cx="1138331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 smtClean="0"/>
              <a:t>Aliran</a:t>
            </a:r>
            <a:r>
              <a:rPr lang="en-US" sz="4800" b="1" dirty="0" smtClean="0"/>
              <a:t> </a:t>
            </a:r>
            <a:r>
              <a:rPr lang="en-US" sz="4800" b="1" dirty="0" err="1"/>
              <a:t>Absurdisme</a:t>
            </a:r>
            <a:endParaRPr lang="en-US" sz="4800" dirty="0"/>
          </a:p>
          <a:p>
            <a:pPr lvl="0" algn="ctr"/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2" name="Freeform 12"/>
          <p:cNvSpPr/>
          <p:nvPr/>
        </p:nvSpPr>
        <p:spPr>
          <a:xfrm>
            <a:off x="-26894" y="705900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>
            <a:off x="4572000" y="453705"/>
            <a:ext cx="2068860" cy="1407599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7391400" y="705900"/>
            <a:ext cx="2438400" cy="1407599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15" name="Freeform 17"/>
          <p:cNvSpPr/>
          <p:nvPr/>
        </p:nvSpPr>
        <p:spPr>
          <a:xfrm>
            <a:off x="10515600" y="549708"/>
            <a:ext cx="1552414" cy="1563791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6" name="Group 2"/>
          <p:cNvGrpSpPr/>
          <p:nvPr/>
        </p:nvGrpSpPr>
        <p:grpSpPr>
          <a:xfrm>
            <a:off x="3071519" y="3284162"/>
            <a:ext cx="12655719" cy="5593137"/>
            <a:chOff x="0" y="0"/>
            <a:chExt cx="3333194" cy="1250245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3333193" cy="1250245"/>
            </a:xfrm>
            <a:custGeom>
              <a:avLst/>
              <a:gdLst/>
              <a:ahLst/>
              <a:cxnLst/>
              <a:rect l="l" t="t" r="r" b="b"/>
              <a:pathLst>
                <a:path w="3333193" h="1250245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1219047"/>
                  </a:lnTo>
                  <a:cubicBezTo>
                    <a:pt x="3333193" y="1236278"/>
                    <a:pt x="3319225" y="1250245"/>
                    <a:pt x="3301995" y="1250245"/>
                  </a:cubicBezTo>
                  <a:lnTo>
                    <a:pt x="31198" y="1250245"/>
                  </a:lnTo>
                  <a:cubicBezTo>
                    <a:pt x="22924" y="1250245"/>
                    <a:pt x="14989" y="1246958"/>
                    <a:pt x="9138" y="1241108"/>
                  </a:cubicBezTo>
                  <a:cubicBezTo>
                    <a:pt x="3287" y="1235257"/>
                    <a:pt x="0" y="1227321"/>
                    <a:pt x="0" y="1219047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18" name="TextBox 4"/>
            <p:cNvSpPr txBox="1"/>
            <p:nvPr/>
          </p:nvSpPr>
          <p:spPr>
            <a:xfrm>
              <a:off x="0" y="-66675"/>
              <a:ext cx="3333194" cy="1316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endParaRPr lang="en-US" sz="3599" dirty="0">
                <a:latin typeface="Script MT Bold" pitchFamily="66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0" y="4404836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/>
              <a:t>sastra</a:t>
            </a:r>
            <a:r>
              <a:rPr lang="en-US" sz="2400" dirty="0"/>
              <a:t> absurd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r>
              <a:rPr lang="en-US" sz="2400" dirty="0"/>
              <a:t> yang </a:t>
            </a:r>
            <a:r>
              <a:rPr lang="en-US" sz="2400" dirty="0" err="1"/>
              <a:t>berlandaskan</a:t>
            </a:r>
            <a:r>
              <a:rPr lang="en-US" sz="2400" dirty="0"/>
              <a:t> </a:t>
            </a:r>
            <a:r>
              <a:rPr lang="en-US" sz="2400" dirty="0" err="1"/>
              <a:t>anggapan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absurd,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dilukiskan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yang </a:t>
            </a:r>
            <a:r>
              <a:rPr lang="en-US" sz="2400" dirty="0" err="1"/>
              <a:t>juga</a:t>
            </a:r>
            <a:r>
              <a:rPr lang="en-US" sz="2400" dirty="0"/>
              <a:t> absurd. </a:t>
            </a:r>
            <a:r>
              <a:rPr lang="en-US" sz="2400" dirty="0" err="1"/>
              <a:t>Konsep</a:t>
            </a:r>
            <a:r>
              <a:rPr lang="en-US" sz="2400" dirty="0"/>
              <a:t> absurd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teater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dijelskan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r>
              <a:rPr lang="en-US" sz="2400" dirty="0"/>
              <a:t>/</a:t>
            </a:r>
            <a:r>
              <a:rPr lang="en-US" sz="2400" dirty="0" err="1"/>
              <a:t>teater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r>
              <a:rPr lang="en-US" sz="2400" dirty="0"/>
              <a:t> absurd </a:t>
            </a:r>
            <a:r>
              <a:rPr lang="en-US" sz="2400" dirty="0" err="1"/>
              <a:t>lalah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r>
              <a:rPr lang="en-US" sz="2400" dirty="0"/>
              <a:t> (drama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cerkan</a:t>
            </a:r>
            <a:r>
              <a:rPr lang="en-US" sz="2400" dirty="0"/>
              <a:t>)</a:t>
            </a:r>
          </a:p>
          <a:p>
            <a:pPr algn="just"/>
            <a:r>
              <a:rPr lang="en-US" sz="2400" dirty="0"/>
              <a:t>yang </a:t>
            </a:r>
            <a:r>
              <a:rPr lang="en-US" sz="2400" dirty="0" err="1"/>
              <a:t>berlandaskan</a:t>
            </a:r>
            <a:r>
              <a:rPr lang="en-US" sz="2400" dirty="0"/>
              <a:t> </a:t>
            </a:r>
            <a:r>
              <a:rPr lang="en-US" sz="2400" dirty="0" err="1"/>
              <a:t>anggapan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 smtClean="0"/>
              <a:t>manusia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absurd,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endParaRPr lang="en-US" sz="2400" dirty="0"/>
          </a:p>
          <a:p>
            <a:pPr algn="just"/>
            <a:r>
              <a:rPr lang="en-US" sz="2400" dirty="0" err="1"/>
              <a:t>dllukiskan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yang </a:t>
            </a:r>
            <a:r>
              <a:rPr lang="en-US" sz="2400" dirty="0" err="1"/>
              <a:t>juga</a:t>
            </a:r>
            <a:r>
              <a:rPr lang="en-US" sz="2400" dirty="0"/>
              <a:t> absurd</a:t>
            </a:r>
          </a:p>
        </p:txBody>
      </p:sp>
    </p:spTree>
    <p:extLst>
      <p:ext uri="{BB962C8B-B14F-4D97-AF65-F5344CB8AC3E}">
        <p14:creationId xmlns:p14="http://schemas.microsoft.com/office/powerpoint/2010/main" val="34887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07855"/>
            <a:ext cx="107442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11"/>
          <p:cNvSpPr/>
          <p:nvPr/>
        </p:nvSpPr>
        <p:spPr>
          <a:xfrm>
            <a:off x="-304800" y="3074555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1"/>
          <p:cNvSpPr/>
          <p:nvPr/>
        </p:nvSpPr>
        <p:spPr>
          <a:xfrm>
            <a:off x="14173200" y="2807855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4114800" y="1214718"/>
            <a:ext cx="861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 err="1" smtClean="0"/>
              <a:t>Contoh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0" y="3296841"/>
            <a:ext cx="914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Drama </a:t>
            </a:r>
          </a:p>
          <a:p>
            <a:pPr lvl="1"/>
            <a:r>
              <a:rPr lang="en-US" sz="2400" dirty="0" err="1"/>
              <a:t>Arifin</a:t>
            </a:r>
            <a:r>
              <a:rPr lang="en-US" sz="2400" dirty="0"/>
              <a:t> C. </a:t>
            </a:r>
            <a:r>
              <a:rPr lang="en-US" sz="2400" dirty="0" err="1"/>
              <a:t>Noer</a:t>
            </a:r>
            <a:r>
              <a:rPr lang="en-US" sz="2400" dirty="0"/>
              <a:t> : </a:t>
            </a:r>
            <a:r>
              <a:rPr lang="en-US" sz="2400" i="1" dirty="0" err="1"/>
              <a:t>Kapai-kapai</a:t>
            </a:r>
            <a:r>
              <a:rPr lang="en-US" sz="2400" dirty="0"/>
              <a:t>, </a:t>
            </a:r>
            <a:r>
              <a:rPr lang="en-US" sz="2400" i="1" dirty="0"/>
              <a:t>Mega-mega</a:t>
            </a:r>
            <a:r>
              <a:rPr lang="en-US" sz="2400" dirty="0"/>
              <a:t>,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Bayangan</a:t>
            </a:r>
            <a:r>
              <a:rPr lang="en-US" sz="2400" i="1" dirty="0"/>
              <a:t> </a:t>
            </a:r>
            <a:r>
              <a:rPr lang="en-US" sz="2400" i="1" dirty="0" err="1"/>
              <a:t>Tuhan</a:t>
            </a:r>
            <a:r>
              <a:rPr lang="en-US" sz="2400" i="1" dirty="0"/>
              <a:t> </a:t>
            </a:r>
            <a:r>
              <a:rPr lang="en-US" sz="2400" i="1" dirty="0" err="1"/>
              <a:t>atawa</a:t>
            </a:r>
            <a:r>
              <a:rPr lang="en-US" sz="2400" i="1" dirty="0"/>
              <a:t> </a:t>
            </a:r>
            <a:r>
              <a:rPr lang="en-US" sz="2400" i="1" dirty="0" err="1"/>
              <a:t>Interogasi</a:t>
            </a:r>
            <a:endParaRPr lang="en-US" sz="2400" dirty="0"/>
          </a:p>
          <a:p>
            <a:pPr lvl="1"/>
            <a:r>
              <a:rPr lang="en-US" sz="2400" dirty="0" err="1"/>
              <a:t>Putu</a:t>
            </a:r>
            <a:r>
              <a:rPr lang="en-US" sz="2400" dirty="0"/>
              <a:t> </a:t>
            </a:r>
            <a:r>
              <a:rPr lang="en-US" sz="2400" dirty="0" err="1"/>
              <a:t>Wijaya</a:t>
            </a:r>
            <a:r>
              <a:rPr lang="en-US" sz="2400" dirty="0"/>
              <a:t> : </a:t>
            </a:r>
            <a:r>
              <a:rPr lang="en-US" sz="2400" i="1" dirty="0" err="1"/>
              <a:t>Anu</a:t>
            </a:r>
            <a:r>
              <a:rPr lang="en-US" sz="2400" dirty="0"/>
              <a:t>, </a:t>
            </a:r>
            <a:r>
              <a:rPr lang="en-US" sz="2400" i="1" dirty="0"/>
              <a:t>Dag Dig Dug</a:t>
            </a:r>
            <a:r>
              <a:rPr lang="en-US" sz="2400" dirty="0"/>
              <a:t>, </a:t>
            </a:r>
            <a:r>
              <a:rPr lang="en-US" sz="2400" i="1" dirty="0" err="1"/>
              <a:t>Aduh</a:t>
            </a:r>
            <a:r>
              <a:rPr lang="en-US" sz="2400" dirty="0"/>
              <a:t>, </a:t>
            </a:r>
            <a:r>
              <a:rPr lang="en-US" sz="2400" i="1" dirty="0" err="1"/>
              <a:t>Zat</a:t>
            </a:r>
            <a:endParaRPr lang="en-US" sz="2400" dirty="0"/>
          </a:p>
          <a:p>
            <a:pPr lvl="1"/>
            <a:r>
              <a:rPr lang="en-US" sz="2400" dirty="0"/>
              <a:t>N. </a:t>
            </a:r>
            <a:r>
              <a:rPr lang="en-US" sz="2400" dirty="0" err="1"/>
              <a:t>Riantarno</a:t>
            </a:r>
            <a:r>
              <a:rPr lang="en-US" sz="2400" dirty="0"/>
              <a:t> : </a:t>
            </a:r>
            <a:r>
              <a:rPr lang="en-US" sz="2400" i="1" dirty="0" err="1"/>
              <a:t>Bom</a:t>
            </a:r>
            <a:r>
              <a:rPr lang="en-US" sz="2400" i="1" dirty="0"/>
              <a:t> </a:t>
            </a:r>
            <a:r>
              <a:rPr lang="en-US" sz="2400" i="1" dirty="0" err="1"/>
              <a:t>Waktu</a:t>
            </a:r>
            <a:r>
              <a:rPr lang="en-US" sz="2400" dirty="0"/>
              <a:t>, </a:t>
            </a:r>
            <a:r>
              <a:rPr lang="en-US" sz="2400" i="1" dirty="0"/>
              <a:t>Opera </a:t>
            </a:r>
            <a:r>
              <a:rPr lang="en-US" sz="2400" i="1" dirty="0" err="1"/>
              <a:t>Kecoak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naskah</a:t>
            </a:r>
            <a:r>
              <a:rPr lang="en-US" sz="2400" dirty="0"/>
              <a:t> </a:t>
            </a:r>
            <a:r>
              <a:rPr lang="en-US" sz="2400" dirty="0" err="1"/>
              <a:t>saduran</a:t>
            </a:r>
            <a:r>
              <a:rPr lang="en-US" sz="2400" dirty="0"/>
              <a:t> </a:t>
            </a:r>
            <a:r>
              <a:rPr lang="en-US" sz="2400" i="1" dirty="0" err="1"/>
              <a:t>Perempuan-perempuan</a:t>
            </a:r>
            <a:r>
              <a:rPr lang="en-US" sz="2400" i="1" dirty="0"/>
              <a:t> </a:t>
            </a:r>
            <a:r>
              <a:rPr lang="en-US" sz="2400" i="1" dirty="0" err="1"/>
              <a:t>Parlemen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Prosa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Budi </a:t>
            </a:r>
            <a:r>
              <a:rPr lang="en-US" sz="2400" dirty="0" err="1"/>
              <a:t>Darma</a:t>
            </a:r>
            <a:r>
              <a:rPr lang="en-US" sz="2400" dirty="0"/>
              <a:t>      : Kumpulan </a:t>
            </a:r>
            <a:r>
              <a:rPr lang="en-US" sz="2400" dirty="0" err="1"/>
              <a:t>cerpen</a:t>
            </a:r>
            <a:r>
              <a:rPr lang="en-US" sz="2400" dirty="0"/>
              <a:t> </a:t>
            </a:r>
            <a:r>
              <a:rPr lang="en-US" sz="2400" i="1" dirty="0"/>
              <a:t>Orang-orang Bloomington</a:t>
            </a:r>
            <a:endParaRPr lang="en-US" sz="2400" dirty="0"/>
          </a:p>
          <a:p>
            <a:pPr lvl="1"/>
            <a:r>
              <a:rPr lang="en-US" sz="2400" dirty="0" err="1"/>
              <a:t>Nirwan</a:t>
            </a:r>
            <a:r>
              <a:rPr lang="en-US" sz="2400" dirty="0"/>
              <a:t> </a:t>
            </a:r>
            <a:r>
              <a:rPr lang="en-US" sz="2400" dirty="0" err="1"/>
              <a:t>Dewanto</a:t>
            </a:r>
            <a:r>
              <a:rPr lang="en-US" sz="2400" dirty="0"/>
              <a:t>: </a:t>
            </a:r>
            <a:r>
              <a:rPr lang="en-US" sz="2400" dirty="0" err="1"/>
              <a:t>Cerpen</a:t>
            </a:r>
            <a:r>
              <a:rPr lang="en-US" sz="2400" dirty="0"/>
              <a:t> </a:t>
            </a:r>
            <a:r>
              <a:rPr lang="en-US" sz="2400" i="1" dirty="0" err="1"/>
              <a:t>Dadu</a:t>
            </a:r>
            <a:endParaRPr lang="en-US" sz="2400" dirty="0"/>
          </a:p>
          <a:p>
            <a:pPr lvl="1"/>
            <a:r>
              <a:rPr lang="en-US" sz="2400" dirty="0" err="1"/>
              <a:t>Putu</a:t>
            </a:r>
            <a:r>
              <a:rPr lang="en-US" sz="2400" dirty="0"/>
              <a:t> </a:t>
            </a:r>
            <a:r>
              <a:rPr lang="en-US" sz="2400" dirty="0" err="1"/>
              <a:t>Wijaya</a:t>
            </a:r>
            <a:r>
              <a:rPr lang="en-US" sz="2400" dirty="0"/>
              <a:t>      :  Novel </a:t>
            </a:r>
            <a:r>
              <a:rPr lang="en-US" sz="2400" i="1" dirty="0"/>
              <a:t>Telegram</a:t>
            </a:r>
            <a:r>
              <a:rPr lang="en-US" sz="2400" dirty="0"/>
              <a:t>, </a:t>
            </a:r>
            <a:r>
              <a:rPr lang="en-US" sz="2400" i="1" dirty="0" err="1"/>
              <a:t>Stasiun</a:t>
            </a:r>
            <a:r>
              <a:rPr lang="en-US" sz="2400" dirty="0"/>
              <a:t>, </a:t>
            </a:r>
            <a:r>
              <a:rPr lang="en-US" sz="2400" i="1" dirty="0" err="1"/>
              <a:t>Lho</a:t>
            </a:r>
            <a:r>
              <a:rPr lang="en-US" sz="2400" dirty="0"/>
              <a:t>, </a:t>
            </a:r>
            <a:r>
              <a:rPr lang="en-US" sz="2400" i="1" dirty="0" err="1"/>
              <a:t>Keok</a:t>
            </a:r>
            <a:r>
              <a:rPr lang="en-US" sz="2400" dirty="0"/>
              <a:t>, </a:t>
            </a:r>
            <a:r>
              <a:rPr lang="en-US" sz="2400" i="1" dirty="0" err="1"/>
              <a:t>Sobat</a:t>
            </a:r>
            <a:r>
              <a:rPr lang="en-US" sz="2400" dirty="0"/>
              <a:t>, </a:t>
            </a:r>
            <a:r>
              <a:rPr lang="en-US" sz="2400" i="1" dirty="0" err="1"/>
              <a:t>Gres</a:t>
            </a:r>
            <a:endParaRPr lang="en-US" sz="2400" dirty="0"/>
          </a:p>
          <a:p>
            <a:pPr lvl="0"/>
            <a:r>
              <a:rPr lang="en-US" sz="2400" dirty="0" err="1"/>
              <a:t>Puisi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Sutarji</a:t>
            </a:r>
            <a:r>
              <a:rPr lang="en-US" sz="2400" dirty="0"/>
              <a:t> </a:t>
            </a:r>
            <a:r>
              <a:rPr lang="en-US" sz="2400" dirty="0" err="1"/>
              <a:t>Calzoum</a:t>
            </a:r>
            <a:r>
              <a:rPr lang="en-US" sz="2400" dirty="0"/>
              <a:t> </a:t>
            </a:r>
            <a:r>
              <a:rPr lang="en-US" sz="2400" dirty="0" err="1"/>
              <a:t>Bachri</a:t>
            </a:r>
            <a:r>
              <a:rPr lang="en-US" sz="2400" dirty="0"/>
              <a:t>     : </a:t>
            </a:r>
            <a:r>
              <a:rPr lang="en-US" sz="2400" i="1" dirty="0"/>
              <a:t>O;  </a:t>
            </a:r>
            <a:r>
              <a:rPr lang="en-US" sz="2400" i="1" dirty="0" err="1"/>
              <a:t>Amuk</a:t>
            </a:r>
            <a:r>
              <a:rPr lang="en-US" sz="2400" i="1" dirty="0"/>
              <a:t>;  </a:t>
            </a:r>
            <a:r>
              <a:rPr lang="en-US" sz="2400" i="1" dirty="0" err="1"/>
              <a:t>Kapak</a:t>
            </a:r>
            <a:r>
              <a:rPr lang="en-US" sz="2400" i="1" dirty="0"/>
              <a:t> </a:t>
            </a:r>
            <a:endParaRPr lang="en-US" sz="2400" dirty="0"/>
          </a:p>
          <a:p>
            <a:pPr lvl="1"/>
            <a:r>
              <a:rPr lang="en-US" sz="2400" dirty="0" err="1"/>
              <a:t>Yudhistira</a:t>
            </a:r>
            <a:r>
              <a:rPr lang="en-US" sz="2400" dirty="0"/>
              <a:t> </a:t>
            </a:r>
            <a:r>
              <a:rPr lang="en-US" sz="2400" dirty="0" err="1"/>
              <a:t>Ardi</a:t>
            </a:r>
            <a:r>
              <a:rPr lang="en-US" sz="2400" dirty="0"/>
              <a:t> </a:t>
            </a:r>
            <a:r>
              <a:rPr lang="en-US" sz="2400" dirty="0" err="1"/>
              <a:t>Noegraha</a:t>
            </a:r>
            <a:r>
              <a:rPr lang="en-US" sz="2400" dirty="0"/>
              <a:t> : </a:t>
            </a:r>
            <a:r>
              <a:rPr lang="en-US" sz="2400" i="1" dirty="0" err="1"/>
              <a:t>Omong</a:t>
            </a:r>
            <a:r>
              <a:rPr lang="en-US" sz="2400" i="1" dirty="0"/>
              <a:t> </a:t>
            </a:r>
            <a:r>
              <a:rPr lang="en-US" sz="2400" i="1" dirty="0" err="1"/>
              <a:t>Kosong</a:t>
            </a:r>
            <a:r>
              <a:rPr lang="en-US" sz="2400" dirty="0"/>
              <a:t>, </a:t>
            </a:r>
            <a:r>
              <a:rPr lang="en-US" sz="2400" i="1" dirty="0" err="1"/>
              <a:t>Sajak</a:t>
            </a:r>
            <a:r>
              <a:rPr lang="en-US" sz="2400" i="1" dirty="0"/>
              <a:t> </a:t>
            </a:r>
            <a:r>
              <a:rPr lang="en-US" sz="2400" i="1" dirty="0" err="1"/>
              <a:t>Sikat</a:t>
            </a:r>
            <a:r>
              <a:rPr lang="en-US" sz="2400" i="1" dirty="0"/>
              <a:t> Gigi</a:t>
            </a:r>
            <a:endParaRPr lang="en-US" sz="2400" dirty="0"/>
          </a:p>
          <a:p>
            <a:pPr lvl="1"/>
            <a:r>
              <a:rPr lang="en-US" sz="2400" dirty="0" err="1"/>
              <a:t>Sajak-sajak</a:t>
            </a:r>
            <a:r>
              <a:rPr lang="en-US" sz="2400" dirty="0"/>
              <a:t> Ibrahim </a:t>
            </a:r>
            <a:r>
              <a:rPr lang="en-US" sz="2400" dirty="0" err="1"/>
              <a:t>Sattah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Sides </a:t>
            </a:r>
            <a:r>
              <a:rPr lang="en-US" sz="2400" dirty="0" err="1"/>
              <a:t>Sudiarto</a:t>
            </a:r>
            <a:r>
              <a:rPr lang="en-US" sz="2400" dirty="0"/>
              <a:t> Ds.</a:t>
            </a:r>
          </a:p>
        </p:txBody>
      </p:sp>
    </p:spTree>
    <p:extLst>
      <p:ext uri="{BB962C8B-B14F-4D97-AF65-F5344CB8AC3E}">
        <p14:creationId xmlns:p14="http://schemas.microsoft.com/office/powerpoint/2010/main" val="53621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6312" y="4346907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6970" y="7050957"/>
            <a:ext cx="2573138" cy="3248895"/>
          </a:xfrm>
          <a:custGeom>
            <a:avLst/>
            <a:gdLst/>
            <a:ahLst/>
            <a:cxnLst/>
            <a:rect l="l" t="t" r="r" b="b"/>
            <a:pathLst>
              <a:path w="2573138" h="3248895">
                <a:moveTo>
                  <a:pt x="0" y="0"/>
                </a:moveTo>
                <a:lnTo>
                  <a:pt x="2573138" y="0"/>
                </a:lnTo>
                <a:lnTo>
                  <a:pt x="2573138" y="3248895"/>
                </a:lnTo>
                <a:lnTo>
                  <a:pt x="0" y="3248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210744" y="4802006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3120218" y="0"/>
                </a:moveTo>
                <a:lnTo>
                  <a:pt x="0" y="0"/>
                </a:lnTo>
                <a:lnTo>
                  <a:pt x="0" y="5940093"/>
                </a:lnTo>
                <a:lnTo>
                  <a:pt x="3120218" y="5940093"/>
                </a:lnTo>
                <a:lnTo>
                  <a:pt x="31202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08190" y="7050957"/>
            <a:ext cx="2779810" cy="3509843"/>
          </a:xfrm>
          <a:custGeom>
            <a:avLst/>
            <a:gdLst/>
            <a:ahLst/>
            <a:cxnLst/>
            <a:rect l="l" t="t" r="r" b="b"/>
            <a:pathLst>
              <a:path w="2779810" h="3509843">
                <a:moveTo>
                  <a:pt x="0" y="0"/>
                </a:moveTo>
                <a:lnTo>
                  <a:pt x="2779810" y="0"/>
                </a:lnTo>
                <a:lnTo>
                  <a:pt x="2779810" y="3509843"/>
                </a:lnTo>
                <a:lnTo>
                  <a:pt x="0" y="350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50388" y="1335331"/>
            <a:ext cx="4495414" cy="1927409"/>
          </a:xfrm>
          <a:custGeom>
            <a:avLst/>
            <a:gdLst/>
            <a:ahLst/>
            <a:cxnLst/>
            <a:rect l="l" t="t" r="r" b="b"/>
            <a:pathLst>
              <a:path w="4495414" h="1927409">
                <a:moveTo>
                  <a:pt x="0" y="0"/>
                </a:moveTo>
                <a:lnTo>
                  <a:pt x="4495414" y="0"/>
                </a:lnTo>
                <a:lnTo>
                  <a:pt x="4495414" y="1927409"/>
                </a:lnTo>
                <a:lnTo>
                  <a:pt x="0" y="1927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65568" y="3049798"/>
            <a:ext cx="9944646" cy="116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3"/>
              </a:lnSpc>
            </a:pPr>
            <a:r>
              <a:rPr lang="en-ID" sz="10855" dirty="0" err="1" smtClean="0">
                <a:solidFill>
                  <a:srgbClr val="663413"/>
                </a:solidFill>
                <a:latin typeface="Ballpoint"/>
              </a:rPr>
              <a:t>Tugas</a:t>
            </a:r>
            <a:r>
              <a:rPr lang="en-ID" sz="10855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ID" sz="10855" dirty="0" err="1" smtClean="0">
                <a:solidFill>
                  <a:srgbClr val="663413"/>
                </a:solidFill>
                <a:latin typeface="Ballpoint"/>
              </a:rPr>
              <a:t>Proyek</a:t>
            </a:r>
            <a:endParaRPr lang="en-US" sz="10855" dirty="0">
              <a:solidFill>
                <a:srgbClr val="663413"/>
              </a:solidFill>
              <a:latin typeface="Ballpoin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774168" y="1227421"/>
            <a:ext cx="4495414" cy="1927409"/>
          </a:xfrm>
          <a:custGeom>
            <a:avLst/>
            <a:gdLst/>
            <a:ahLst/>
            <a:cxnLst/>
            <a:rect l="l" t="t" r="r" b="b"/>
            <a:pathLst>
              <a:path w="4495414" h="1927409">
                <a:moveTo>
                  <a:pt x="0" y="0"/>
                </a:moveTo>
                <a:lnTo>
                  <a:pt x="4495414" y="0"/>
                </a:lnTo>
                <a:lnTo>
                  <a:pt x="4495414" y="1927409"/>
                </a:lnTo>
                <a:lnTo>
                  <a:pt x="0" y="1927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/>
          <p:cNvSpPr/>
          <p:nvPr/>
        </p:nvSpPr>
        <p:spPr>
          <a:xfrm>
            <a:off x="5943600" y="644892"/>
            <a:ext cx="1415530" cy="1153823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322" b="-10691"/>
            </a:stretch>
          </a:blipFill>
        </p:spPr>
      </p:sp>
      <p:sp>
        <p:nvSpPr>
          <p:cNvPr id="10" name="Freeform 16"/>
          <p:cNvSpPr/>
          <p:nvPr/>
        </p:nvSpPr>
        <p:spPr>
          <a:xfrm>
            <a:off x="7696200" y="800101"/>
            <a:ext cx="1870291" cy="843406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1" r="-781" b="-6825"/>
            </a:stretch>
          </a:blipFill>
        </p:spPr>
      </p:sp>
      <p:sp>
        <p:nvSpPr>
          <p:cNvPr id="11" name="Freeform 17"/>
          <p:cNvSpPr/>
          <p:nvPr/>
        </p:nvSpPr>
        <p:spPr>
          <a:xfrm>
            <a:off x="9661975" y="691712"/>
            <a:ext cx="1306137" cy="1287238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4645314" y="4346908"/>
            <a:ext cx="9385154" cy="5444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dirty="0" err="1" smtClean="0"/>
              <a:t>Petunjuk</a:t>
            </a:r>
            <a:r>
              <a:rPr lang="en-ID" sz="2400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en-ID" sz="2400" dirty="0" err="1" smtClean="0"/>
              <a:t>Buat</a:t>
            </a:r>
            <a:r>
              <a:rPr lang="en-ID" sz="2400" dirty="0" smtClean="0"/>
              <a:t> </a:t>
            </a:r>
            <a:r>
              <a:rPr lang="en-ID" sz="2400" dirty="0" err="1" smtClean="0"/>
              <a:t>kelompok</a:t>
            </a:r>
            <a:r>
              <a:rPr lang="en-ID" sz="2400" dirty="0" smtClean="0"/>
              <a:t> yang </a:t>
            </a:r>
            <a:r>
              <a:rPr lang="en-ID" sz="2400" dirty="0" err="1" smtClean="0"/>
              <a:t>terdiri</a:t>
            </a:r>
            <a:r>
              <a:rPr lang="en-ID" sz="2400" dirty="0" smtClean="0"/>
              <a:t> </a:t>
            </a:r>
            <a:r>
              <a:rPr lang="en-ID" sz="2400" dirty="0" err="1" smtClean="0"/>
              <a:t>dari</a:t>
            </a:r>
            <a:r>
              <a:rPr lang="en-ID" sz="2400" dirty="0" smtClean="0"/>
              <a:t> 5 orang .</a:t>
            </a:r>
          </a:p>
          <a:p>
            <a:pPr marL="342900" indent="-342900" algn="just">
              <a:buAutoNum type="arabicPeriod"/>
            </a:pPr>
            <a:r>
              <a:rPr lang="en-ID" sz="2400" dirty="0" err="1" smtClean="0"/>
              <a:t>Masing-masing</a:t>
            </a:r>
            <a:r>
              <a:rPr lang="en-ID" sz="2400" dirty="0" smtClean="0"/>
              <a:t> </a:t>
            </a:r>
            <a:r>
              <a:rPr lang="en-ID" sz="2400" dirty="0" err="1" smtClean="0"/>
              <a:t>kelompok</a:t>
            </a:r>
            <a:r>
              <a:rPr lang="en-ID" sz="2400" dirty="0" smtClean="0"/>
              <a:t> </a:t>
            </a:r>
            <a:r>
              <a:rPr lang="en-ID" sz="2400" dirty="0" err="1" smtClean="0"/>
              <a:t>membuat</a:t>
            </a:r>
            <a:r>
              <a:rPr lang="en-ID" sz="2400" dirty="0" smtClean="0"/>
              <a:t> </a:t>
            </a:r>
            <a:r>
              <a:rPr lang="en-ID" sz="2400" dirty="0" err="1" smtClean="0"/>
              <a:t>naskah</a:t>
            </a:r>
            <a:r>
              <a:rPr lang="en-ID" sz="2400" dirty="0" smtClean="0"/>
              <a:t> drama </a:t>
            </a:r>
            <a:r>
              <a:rPr lang="en-ID" sz="2400" dirty="0" err="1" smtClean="0"/>
              <a:t>berdasarkan</a:t>
            </a:r>
            <a:r>
              <a:rPr lang="en-ID" sz="2400" dirty="0" smtClean="0"/>
              <a:t> </a:t>
            </a:r>
            <a:r>
              <a:rPr lang="en-ID" sz="2400" dirty="0" err="1" smtClean="0"/>
              <a:t>aliran</a:t>
            </a:r>
            <a:r>
              <a:rPr lang="en-ID" sz="2400" dirty="0" smtClean="0"/>
              <a:t> yang </a:t>
            </a:r>
            <a:r>
              <a:rPr lang="en-ID" sz="2400" dirty="0" err="1" smtClean="0"/>
              <a:t>sudah</a:t>
            </a:r>
            <a:r>
              <a:rPr lang="en-ID" sz="2400" dirty="0" smtClean="0"/>
              <a:t> di </a:t>
            </a:r>
            <a:r>
              <a:rPr lang="en-ID" sz="2400" dirty="0" err="1" smtClean="0"/>
              <a:t>jelaskan</a:t>
            </a:r>
            <a:r>
              <a:rPr lang="en-ID" sz="2400" dirty="0" smtClean="0"/>
              <a:t> </a:t>
            </a:r>
            <a:r>
              <a:rPr lang="en-ID" sz="2400" dirty="0" err="1" smtClean="0"/>
              <a:t>namun</a:t>
            </a:r>
            <a:r>
              <a:rPr lang="en-ID" sz="2400" dirty="0" smtClean="0"/>
              <a:t> </a:t>
            </a:r>
            <a:r>
              <a:rPr lang="en-ID" sz="2400" dirty="0" err="1" smtClean="0"/>
              <a:t>tema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cerita</a:t>
            </a:r>
            <a:r>
              <a:rPr lang="en-ID" sz="2400" dirty="0" smtClean="0"/>
              <a:t> </a:t>
            </a:r>
            <a:r>
              <a:rPr lang="en-ID" sz="2400" dirty="0" err="1" smtClean="0"/>
              <a:t>tersebut</a:t>
            </a:r>
            <a:r>
              <a:rPr lang="en-ID" sz="2400" dirty="0" smtClean="0"/>
              <a:t> </a:t>
            </a:r>
            <a:r>
              <a:rPr lang="en-ID" sz="2400" dirty="0" err="1" smtClean="0"/>
              <a:t>dikaitkan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kebudayaan</a:t>
            </a:r>
            <a:r>
              <a:rPr lang="en-ID" sz="2400" dirty="0" smtClean="0"/>
              <a:t> </a:t>
            </a:r>
            <a:r>
              <a:rPr lang="en-ID" sz="2400" dirty="0" err="1" smtClean="0"/>
              <a:t>kota</a:t>
            </a:r>
            <a:r>
              <a:rPr lang="en-ID" sz="2400" dirty="0"/>
              <a:t> </a:t>
            </a:r>
            <a:r>
              <a:rPr lang="en-ID" sz="2400" dirty="0" err="1" smtClean="0"/>
              <a:t>Singkawang</a:t>
            </a:r>
            <a:r>
              <a:rPr lang="en-ID" sz="2400" dirty="0" smtClean="0"/>
              <a:t> </a:t>
            </a:r>
            <a:r>
              <a:rPr lang="en-ID" sz="2400" dirty="0" err="1" smtClean="0"/>
              <a:t>yaitu</a:t>
            </a:r>
            <a:r>
              <a:rPr lang="en-ID" sz="2400" dirty="0" smtClean="0"/>
              <a:t> TIDAYU (</a:t>
            </a:r>
            <a:r>
              <a:rPr lang="en-ID" sz="2400" dirty="0" err="1" smtClean="0"/>
              <a:t>tionghoa</a:t>
            </a:r>
            <a:r>
              <a:rPr lang="en-ID" sz="2400" dirty="0" smtClean="0"/>
              <a:t>, </a:t>
            </a:r>
            <a:r>
              <a:rPr lang="en-ID" sz="2400" dirty="0" err="1" smtClean="0"/>
              <a:t>dayak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melayu</a:t>
            </a:r>
            <a:r>
              <a:rPr lang="en-ID" sz="2400" dirty="0" smtClean="0"/>
              <a:t>)</a:t>
            </a:r>
          </a:p>
          <a:p>
            <a:pPr marL="342900" indent="-342900" algn="just">
              <a:buFontTx/>
              <a:buAutoNum type="arabicPeriod"/>
            </a:pPr>
            <a:r>
              <a:rPr lang="en-ID" sz="2400" dirty="0" err="1" smtClean="0"/>
              <a:t>Kelompok</a:t>
            </a:r>
            <a:r>
              <a:rPr lang="en-ID" sz="2400" dirty="0" smtClean="0"/>
              <a:t> 1  </a:t>
            </a:r>
            <a:r>
              <a:rPr lang="en-ID" sz="2400" dirty="0" err="1" smtClean="0"/>
              <a:t>membuat</a:t>
            </a:r>
            <a:r>
              <a:rPr lang="en-ID" sz="2400" dirty="0" smtClean="0"/>
              <a:t>  </a:t>
            </a:r>
            <a:r>
              <a:rPr lang="en-ID" sz="2400" dirty="0" err="1" smtClean="0"/>
              <a:t>naskah</a:t>
            </a:r>
            <a:r>
              <a:rPr lang="en-ID" sz="2400" dirty="0" smtClean="0"/>
              <a:t>  </a:t>
            </a:r>
            <a:r>
              <a:rPr lang="en-ID" sz="2400" dirty="0" err="1" smtClean="0"/>
              <a:t>darama</a:t>
            </a:r>
            <a:r>
              <a:rPr lang="en-ID" sz="2400" dirty="0" smtClean="0"/>
              <a:t> </a:t>
            </a:r>
            <a:r>
              <a:rPr lang="en-ID" sz="2400" dirty="0" err="1" smtClean="0"/>
              <a:t>romantik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tema</a:t>
            </a:r>
            <a:r>
              <a:rPr lang="en-ID" sz="2400" dirty="0" smtClean="0"/>
              <a:t> </a:t>
            </a:r>
            <a:r>
              <a:rPr lang="en-ID" sz="2400" dirty="0" err="1" smtClean="0"/>
              <a:t>melayu</a:t>
            </a:r>
            <a:r>
              <a:rPr lang="en-ID" sz="2400" dirty="0" smtClean="0"/>
              <a:t>, </a:t>
            </a:r>
            <a:r>
              <a:rPr lang="en-ID" sz="2400" dirty="0" err="1" smtClean="0"/>
              <a:t>kelompok</a:t>
            </a:r>
            <a:r>
              <a:rPr lang="en-ID" sz="2400" dirty="0" smtClean="0"/>
              <a:t> 2 </a:t>
            </a:r>
            <a:r>
              <a:rPr lang="en-ID" sz="2400" dirty="0" err="1" smtClean="0"/>
              <a:t>membuat</a:t>
            </a:r>
            <a:r>
              <a:rPr lang="en-ID" sz="2400" dirty="0" smtClean="0"/>
              <a:t> </a:t>
            </a:r>
            <a:r>
              <a:rPr lang="en-ID" sz="2400" dirty="0" err="1" smtClean="0"/>
              <a:t>naskah</a:t>
            </a:r>
            <a:r>
              <a:rPr lang="en-ID" sz="2400" dirty="0" smtClean="0"/>
              <a:t> </a:t>
            </a:r>
            <a:r>
              <a:rPr lang="en-US" sz="2400" b="1" dirty="0" err="1"/>
              <a:t>Aliran</a:t>
            </a:r>
            <a:r>
              <a:rPr lang="en-US" sz="2400" b="1" dirty="0"/>
              <a:t> </a:t>
            </a:r>
            <a:r>
              <a:rPr lang="en-US" sz="2400" b="1" dirty="0" err="1" smtClean="0"/>
              <a:t>Realisme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dayak</a:t>
            </a:r>
            <a:r>
              <a:rPr lang="en-US" sz="2400" dirty="0" smtClean="0"/>
              <a:t>,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3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naskah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 </a:t>
            </a:r>
            <a:r>
              <a:rPr lang="en-US" sz="2400" dirty="0" err="1" smtClean="0"/>
              <a:t>simbolisme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tema</a:t>
            </a:r>
            <a:r>
              <a:rPr lang="en-US" sz="2400" dirty="0" smtClean="0"/>
              <a:t> </a:t>
            </a:r>
            <a:r>
              <a:rPr lang="en-US" sz="2400" dirty="0" err="1" smtClean="0"/>
              <a:t>tionghoa</a:t>
            </a:r>
            <a:r>
              <a:rPr lang="en-US" sz="2400" dirty="0" smtClean="0"/>
              <a:t>,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4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naskah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Ekspresionisme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denagn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melayu</a:t>
            </a:r>
            <a:r>
              <a:rPr lang="en-US" sz="2400" b="1" dirty="0" smtClean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5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naskah</a:t>
            </a:r>
            <a:r>
              <a:rPr lang="en-US" sz="2400" dirty="0" smtClean="0"/>
              <a:t> drama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absurdisme</a:t>
            </a:r>
            <a:r>
              <a:rPr lang="en-US" sz="2400" dirty="0" smtClean="0"/>
              <a:t> </a:t>
            </a:r>
            <a:r>
              <a:rPr lang="en-US" sz="2400" dirty="0" err="1" smtClean="0"/>
              <a:t>denagn</a:t>
            </a:r>
            <a:r>
              <a:rPr lang="en-US" sz="2400" dirty="0" smtClean="0"/>
              <a:t> </a:t>
            </a:r>
            <a:r>
              <a:rPr lang="en-US" sz="2400" dirty="0" err="1" smtClean="0"/>
              <a:t>tema</a:t>
            </a:r>
            <a:r>
              <a:rPr lang="en-US" sz="2400" dirty="0" smtClean="0"/>
              <a:t> </a:t>
            </a:r>
            <a:r>
              <a:rPr lang="en-US" sz="2400" dirty="0" err="1" smtClean="0"/>
              <a:t>tionghoa</a:t>
            </a:r>
            <a:r>
              <a:rPr lang="en-US" sz="2400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en-ID" sz="2400" dirty="0" err="1" smtClean="0"/>
              <a:t>Proyek</a:t>
            </a:r>
            <a:r>
              <a:rPr lang="en-ID" sz="2400" dirty="0" smtClean="0"/>
              <a:t> di </a:t>
            </a:r>
            <a:r>
              <a:rPr lang="en-ID" sz="2400" dirty="0" err="1" smtClean="0"/>
              <a:t>kumpulkan</a:t>
            </a:r>
            <a:r>
              <a:rPr lang="en-ID" sz="2400" dirty="0" smtClean="0"/>
              <a:t> 10 </a:t>
            </a:r>
            <a:r>
              <a:rPr lang="en-ID" sz="2400" dirty="0" err="1" smtClean="0"/>
              <a:t>hari</a:t>
            </a:r>
            <a:r>
              <a:rPr lang="en-ID" sz="2400" dirty="0" smtClean="0"/>
              <a:t>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depan</a:t>
            </a:r>
            <a:r>
              <a:rPr lang="en-ID" sz="2400" dirty="0" smtClean="0"/>
              <a:t>, </a:t>
            </a:r>
            <a:r>
              <a:rPr lang="en-ID" sz="2400" dirty="0" err="1" smtClean="0"/>
              <a:t>sistem</a:t>
            </a:r>
            <a:r>
              <a:rPr lang="en-ID" sz="2400" dirty="0" smtClean="0"/>
              <a:t> </a:t>
            </a:r>
            <a:r>
              <a:rPr lang="en-ID" sz="2400" dirty="0" err="1" smtClean="0"/>
              <a:t>akan</a:t>
            </a:r>
            <a:r>
              <a:rPr lang="en-ID" sz="2400" dirty="0" smtClean="0"/>
              <a:t> </a:t>
            </a:r>
            <a:r>
              <a:rPr lang="en-ID" sz="2400" dirty="0" err="1" smtClean="0"/>
              <a:t>ditutup</a:t>
            </a:r>
            <a:r>
              <a:rPr lang="en-ID" sz="2400" dirty="0" smtClean="0"/>
              <a:t> </a:t>
            </a:r>
            <a:r>
              <a:rPr lang="en-ID" sz="2400" dirty="0" err="1" smtClean="0"/>
              <a:t>otomatis</a:t>
            </a:r>
            <a:r>
              <a:rPr lang="en-ID" sz="2400" dirty="0" smtClean="0"/>
              <a:t> </a:t>
            </a:r>
            <a:r>
              <a:rPr lang="en-ID" sz="2400" dirty="0" err="1" smtClean="0"/>
              <a:t>apabila</a:t>
            </a:r>
            <a:r>
              <a:rPr lang="en-ID" sz="2400" dirty="0" smtClean="0"/>
              <a:t> </a:t>
            </a:r>
            <a:r>
              <a:rPr lang="en-ID" sz="2400" dirty="0" err="1" smtClean="0"/>
              <a:t>melewati</a:t>
            </a:r>
            <a:r>
              <a:rPr lang="en-ID" sz="2400" dirty="0" smtClean="0"/>
              <a:t> </a:t>
            </a:r>
            <a:r>
              <a:rPr lang="en-ID" sz="2400" dirty="0" err="1" smtClean="0"/>
              <a:t>waktu</a:t>
            </a:r>
            <a:r>
              <a:rPr lang="en-ID" sz="2400" dirty="0" smtClean="0"/>
              <a:t> yang di </a:t>
            </a:r>
            <a:r>
              <a:rPr lang="en-ID" sz="2400" dirty="0" err="1" smtClean="0"/>
              <a:t>tentukan</a:t>
            </a:r>
            <a:r>
              <a:rPr lang="en-ID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08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6312" y="4346907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6970" y="7050957"/>
            <a:ext cx="2573138" cy="3248895"/>
          </a:xfrm>
          <a:custGeom>
            <a:avLst/>
            <a:gdLst/>
            <a:ahLst/>
            <a:cxnLst/>
            <a:rect l="l" t="t" r="r" b="b"/>
            <a:pathLst>
              <a:path w="2573138" h="3248895">
                <a:moveTo>
                  <a:pt x="0" y="0"/>
                </a:moveTo>
                <a:lnTo>
                  <a:pt x="2573138" y="0"/>
                </a:lnTo>
                <a:lnTo>
                  <a:pt x="2573138" y="3248895"/>
                </a:lnTo>
                <a:lnTo>
                  <a:pt x="0" y="3248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210744" y="4802006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3120218" y="0"/>
                </a:moveTo>
                <a:lnTo>
                  <a:pt x="0" y="0"/>
                </a:lnTo>
                <a:lnTo>
                  <a:pt x="0" y="5940093"/>
                </a:lnTo>
                <a:lnTo>
                  <a:pt x="3120218" y="5940093"/>
                </a:lnTo>
                <a:lnTo>
                  <a:pt x="31202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08190" y="7050957"/>
            <a:ext cx="2779810" cy="3509843"/>
          </a:xfrm>
          <a:custGeom>
            <a:avLst/>
            <a:gdLst/>
            <a:ahLst/>
            <a:cxnLst/>
            <a:rect l="l" t="t" r="r" b="b"/>
            <a:pathLst>
              <a:path w="2779810" h="3509843">
                <a:moveTo>
                  <a:pt x="0" y="0"/>
                </a:moveTo>
                <a:lnTo>
                  <a:pt x="2779810" y="0"/>
                </a:lnTo>
                <a:lnTo>
                  <a:pt x="2779810" y="3509843"/>
                </a:lnTo>
                <a:lnTo>
                  <a:pt x="0" y="350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50388" y="1335331"/>
            <a:ext cx="4495414" cy="1927409"/>
          </a:xfrm>
          <a:custGeom>
            <a:avLst/>
            <a:gdLst/>
            <a:ahLst/>
            <a:cxnLst/>
            <a:rect l="l" t="t" r="r" b="b"/>
            <a:pathLst>
              <a:path w="4495414" h="1927409">
                <a:moveTo>
                  <a:pt x="0" y="0"/>
                </a:moveTo>
                <a:lnTo>
                  <a:pt x="4495414" y="0"/>
                </a:lnTo>
                <a:lnTo>
                  <a:pt x="4495414" y="1927409"/>
                </a:lnTo>
                <a:lnTo>
                  <a:pt x="0" y="1927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65568" y="4168415"/>
            <a:ext cx="9944646" cy="116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3"/>
              </a:lnSpc>
            </a:pPr>
            <a:r>
              <a:rPr lang="en-ID" sz="10855" dirty="0" err="1" smtClean="0">
                <a:solidFill>
                  <a:srgbClr val="663413"/>
                </a:solidFill>
                <a:latin typeface="Ballpoint"/>
              </a:rPr>
              <a:t>Terima</a:t>
            </a:r>
            <a:r>
              <a:rPr lang="en-ID" sz="10855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ID" sz="10855" dirty="0" err="1" smtClean="0">
                <a:solidFill>
                  <a:srgbClr val="663413"/>
                </a:solidFill>
                <a:latin typeface="Ballpoint"/>
              </a:rPr>
              <a:t>kasih</a:t>
            </a:r>
            <a:endParaRPr lang="en-US" sz="10855" dirty="0">
              <a:solidFill>
                <a:srgbClr val="663413"/>
              </a:solidFill>
              <a:latin typeface="Ballpoin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774168" y="1227421"/>
            <a:ext cx="4495414" cy="1927409"/>
          </a:xfrm>
          <a:custGeom>
            <a:avLst/>
            <a:gdLst/>
            <a:ahLst/>
            <a:cxnLst/>
            <a:rect l="l" t="t" r="r" b="b"/>
            <a:pathLst>
              <a:path w="4495414" h="1927409">
                <a:moveTo>
                  <a:pt x="0" y="0"/>
                </a:moveTo>
                <a:lnTo>
                  <a:pt x="4495414" y="0"/>
                </a:lnTo>
                <a:lnTo>
                  <a:pt x="4495414" y="1927409"/>
                </a:lnTo>
                <a:lnTo>
                  <a:pt x="0" y="1927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/>
          <p:cNvSpPr/>
          <p:nvPr/>
        </p:nvSpPr>
        <p:spPr>
          <a:xfrm>
            <a:off x="2874083" y="190500"/>
            <a:ext cx="2520149" cy="1775729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322" b="-10691"/>
            </a:stretch>
          </a:blipFill>
        </p:spPr>
      </p:sp>
      <p:sp>
        <p:nvSpPr>
          <p:cNvPr id="10" name="Freeform 16"/>
          <p:cNvSpPr/>
          <p:nvPr/>
        </p:nvSpPr>
        <p:spPr>
          <a:xfrm>
            <a:off x="5562600" y="491924"/>
            <a:ext cx="2667000" cy="1686813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1" r="-781" b="-6825"/>
            </a:stretch>
          </a:blipFill>
        </p:spPr>
      </p:sp>
      <p:sp>
        <p:nvSpPr>
          <p:cNvPr id="11" name="Freeform 17"/>
          <p:cNvSpPr/>
          <p:nvPr/>
        </p:nvSpPr>
        <p:spPr>
          <a:xfrm>
            <a:off x="8337088" y="308636"/>
            <a:ext cx="2001605" cy="2001605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9578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6312" y="4346907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6970" y="7050957"/>
            <a:ext cx="2573138" cy="3248895"/>
          </a:xfrm>
          <a:custGeom>
            <a:avLst/>
            <a:gdLst/>
            <a:ahLst/>
            <a:cxnLst/>
            <a:rect l="l" t="t" r="r" b="b"/>
            <a:pathLst>
              <a:path w="2573138" h="3248895">
                <a:moveTo>
                  <a:pt x="0" y="0"/>
                </a:moveTo>
                <a:lnTo>
                  <a:pt x="2573138" y="0"/>
                </a:lnTo>
                <a:lnTo>
                  <a:pt x="2573138" y="3248895"/>
                </a:lnTo>
                <a:lnTo>
                  <a:pt x="0" y="3248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210744" y="4802006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3120218" y="0"/>
                </a:moveTo>
                <a:lnTo>
                  <a:pt x="0" y="0"/>
                </a:lnTo>
                <a:lnTo>
                  <a:pt x="0" y="5940093"/>
                </a:lnTo>
                <a:lnTo>
                  <a:pt x="3120218" y="5940093"/>
                </a:lnTo>
                <a:lnTo>
                  <a:pt x="31202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08190" y="7050957"/>
            <a:ext cx="2779810" cy="3509843"/>
          </a:xfrm>
          <a:custGeom>
            <a:avLst/>
            <a:gdLst/>
            <a:ahLst/>
            <a:cxnLst/>
            <a:rect l="l" t="t" r="r" b="b"/>
            <a:pathLst>
              <a:path w="2779810" h="3509843">
                <a:moveTo>
                  <a:pt x="0" y="0"/>
                </a:moveTo>
                <a:lnTo>
                  <a:pt x="2779810" y="0"/>
                </a:lnTo>
                <a:lnTo>
                  <a:pt x="2779810" y="3509843"/>
                </a:lnTo>
                <a:lnTo>
                  <a:pt x="0" y="350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50388" y="1335331"/>
            <a:ext cx="4495414" cy="1927409"/>
          </a:xfrm>
          <a:custGeom>
            <a:avLst/>
            <a:gdLst/>
            <a:ahLst/>
            <a:cxnLst/>
            <a:rect l="l" t="t" r="r" b="b"/>
            <a:pathLst>
              <a:path w="4495414" h="1927409">
                <a:moveTo>
                  <a:pt x="0" y="0"/>
                </a:moveTo>
                <a:lnTo>
                  <a:pt x="4495414" y="0"/>
                </a:lnTo>
                <a:lnTo>
                  <a:pt x="4495414" y="1927409"/>
                </a:lnTo>
                <a:lnTo>
                  <a:pt x="0" y="1927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65568" y="4168415"/>
            <a:ext cx="9944646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3"/>
              </a:lnSpc>
            </a:pPr>
            <a:endParaRPr lang="en-ID" sz="4800" dirty="0" smtClean="0">
              <a:solidFill>
                <a:srgbClr val="663413"/>
              </a:solidFill>
              <a:latin typeface="Ballpoin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774168" y="1227421"/>
            <a:ext cx="4495414" cy="1927409"/>
          </a:xfrm>
          <a:custGeom>
            <a:avLst/>
            <a:gdLst/>
            <a:ahLst/>
            <a:cxnLst/>
            <a:rect l="l" t="t" r="r" b="b"/>
            <a:pathLst>
              <a:path w="4495414" h="1927409">
                <a:moveTo>
                  <a:pt x="0" y="0"/>
                </a:moveTo>
                <a:lnTo>
                  <a:pt x="4495414" y="0"/>
                </a:lnTo>
                <a:lnTo>
                  <a:pt x="4495414" y="1927409"/>
                </a:lnTo>
                <a:lnTo>
                  <a:pt x="0" y="1927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/>
          <p:cNvSpPr/>
          <p:nvPr/>
        </p:nvSpPr>
        <p:spPr>
          <a:xfrm>
            <a:off x="4365568" y="1171311"/>
            <a:ext cx="1751949" cy="1112036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322" b="-10691"/>
            </a:stretch>
          </a:blipFill>
        </p:spPr>
      </p:sp>
      <p:sp>
        <p:nvSpPr>
          <p:cNvPr id="10" name="Freeform 16"/>
          <p:cNvSpPr/>
          <p:nvPr/>
        </p:nvSpPr>
        <p:spPr>
          <a:xfrm>
            <a:off x="6629400" y="1227421"/>
            <a:ext cx="1645024" cy="1186236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1" r="-781" b="-6825"/>
            </a:stretch>
          </a:blipFill>
        </p:spPr>
      </p:sp>
      <p:sp>
        <p:nvSpPr>
          <p:cNvPr id="11" name="Freeform 17"/>
          <p:cNvSpPr/>
          <p:nvPr/>
        </p:nvSpPr>
        <p:spPr>
          <a:xfrm>
            <a:off x="8458200" y="1171311"/>
            <a:ext cx="1447800" cy="1191845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12" name="Picture 2" descr="E:\ETI SUNARSIH\STKIP\FKIP\Untitl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171311"/>
            <a:ext cx="1143000" cy="1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71519" y="3716061"/>
            <a:ext cx="12655719" cy="4747026"/>
            <a:chOff x="0" y="0"/>
            <a:chExt cx="3333194" cy="1250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3193" cy="1250245"/>
            </a:xfrm>
            <a:custGeom>
              <a:avLst/>
              <a:gdLst/>
              <a:ahLst/>
              <a:cxnLst/>
              <a:rect l="l" t="t" r="r" b="b"/>
              <a:pathLst>
                <a:path w="3333193" h="1250245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1219047"/>
                  </a:lnTo>
                  <a:cubicBezTo>
                    <a:pt x="3333193" y="1236278"/>
                    <a:pt x="3319225" y="1250245"/>
                    <a:pt x="3301995" y="1250245"/>
                  </a:cubicBezTo>
                  <a:lnTo>
                    <a:pt x="31198" y="1250245"/>
                  </a:lnTo>
                  <a:cubicBezTo>
                    <a:pt x="22924" y="1250245"/>
                    <a:pt x="14989" y="1246958"/>
                    <a:pt x="9138" y="1241108"/>
                  </a:cubicBezTo>
                  <a:cubicBezTo>
                    <a:pt x="3287" y="1235257"/>
                    <a:pt x="0" y="1227321"/>
                    <a:pt x="0" y="1219047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333194" cy="1316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03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ns"/>
                </a:rPr>
                <a:t>ADAPUN CAPAIAN PEMBELAJARAN PADA MATERI INI </a:t>
              </a:r>
              <a:r>
                <a:rPr lang="en-US" sz="2800" dirty="0" smtClean="0">
                  <a:solidFill>
                    <a:srgbClr val="FFFFFF"/>
                  </a:solidFill>
                  <a:latin typeface="Open Sans"/>
                </a:rPr>
                <a:t>ADALAH SETELAH MENONTON VIDEO INI DIHARAPKAN MAHASISWA 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</a:rPr>
                <a:t>MAMPU MENJELASKAN 5 </a:t>
              </a:r>
              <a:r>
                <a:rPr lang="en-US" sz="2800" dirty="0" smtClean="0">
                  <a:solidFill>
                    <a:srgbClr val="FFFFFF"/>
                  </a:solidFill>
                  <a:latin typeface="Open Sans"/>
                </a:rPr>
                <a:t>DIANTARA MAZHAB SASTRA DUNIA SERTA MEMBUAT TEKS DRAMA BERDASARKAN 5 ALIRAN TERSEBUT</a:t>
              </a:r>
              <a:endParaRPr lang="en-US" sz="2800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4808913" y="632177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10121" y="371606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6"/>
                </a:lnTo>
                <a:lnTo>
                  <a:pt x="0" y="5802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302561" y="0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7720" y="2233839"/>
            <a:ext cx="11383312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7"/>
              </a:lnSpc>
            </a:pPr>
            <a:r>
              <a:rPr lang="en-US" sz="4800" dirty="0">
                <a:solidFill>
                  <a:srgbClr val="663413"/>
                </a:solidFill>
                <a:latin typeface="Ballpoint"/>
              </a:rPr>
              <a:t>CAPAIAN PEMBELAJARAN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577011" y="1549655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>
            <a:off x="4858181" y="883886"/>
            <a:ext cx="1611660" cy="1241682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7086600" y="1118514"/>
            <a:ext cx="1743635" cy="1007054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15" name="Freeform 17"/>
          <p:cNvSpPr/>
          <p:nvPr/>
        </p:nvSpPr>
        <p:spPr>
          <a:xfrm>
            <a:off x="9291918" y="1001200"/>
            <a:ext cx="1219200" cy="1241682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16" name="Picture 2" descr="E:\ETI SUNARSIH\STKIP\FKIP\Untitl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084159"/>
            <a:ext cx="1143000" cy="1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808913" y="632177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10121" y="371606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6"/>
                </a:lnTo>
                <a:lnTo>
                  <a:pt x="0" y="5802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34200" y="5023197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7720" y="2233839"/>
            <a:ext cx="11383312" cy="1034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7"/>
              </a:lnSpc>
            </a:pP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Apa</a:t>
            </a:r>
            <a:r>
              <a:rPr lang="en-US" sz="48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Sih</a:t>
            </a:r>
            <a:r>
              <a:rPr lang="en-US" sz="48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Aliran</a:t>
            </a:r>
            <a:r>
              <a:rPr lang="en-US" sz="48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Sastra</a:t>
            </a:r>
            <a:r>
              <a:rPr lang="en-US" sz="48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tersebut</a:t>
            </a:r>
            <a:r>
              <a:rPr lang="en-US" sz="4800" dirty="0" smtClean="0">
                <a:solidFill>
                  <a:srgbClr val="663413"/>
                </a:solidFill>
                <a:latin typeface="Ballpoint"/>
              </a:rPr>
              <a:t>?</a:t>
            </a:r>
            <a:endParaRPr lang="en-US" sz="4800" dirty="0">
              <a:solidFill>
                <a:srgbClr val="663413"/>
              </a:solidFill>
              <a:latin typeface="Ballpoin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577011" y="1549655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>
            <a:off x="4572000" y="2101"/>
            <a:ext cx="2068860" cy="1407599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7391400" y="2101"/>
            <a:ext cx="2438400" cy="1407599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15" name="Freeform 17"/>
          <p:cNvSpPr/>
          <p:nvPr/>
        </p:nvSpPr>
        <p:spPr>
          <a:xfrm>
            <a:off x="10363200" y="-14136"/>
            <a:ext cx="1552414" cy="1563791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6" name="Group 2"/>
          <p:cNvGrpSpPr/>
          <p:nvPr/>
        </p:nvGrpSpPr>
        <p:grpSpPr>
          <a:xfrm>
            <a:off x="3071519" y="3716061"/>
            <a:ext cx="12655719" cy="4747026"/>
            <a:chOff x="0" y="0"/>
            <a:chExt cx="3333194" cy="1250245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3333193" cy="1250245"/>
            </a:xfrm>
            <a:custGeom>
              <a:avLst/>
              <a:gdLst/>
              <a:ahLst/>
              <a:cxnLst/>
              <a:rect l="l" t="t" r="r" b="b"/>
              <a:pathLst>
                <a:path w="3333193" h="1250245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1219047"/>
                  </a:lnTo>
                  <a:cubicBezTo>
                    <a:pt x="3333193" y="1236278"/>
                    <a:pt x="3319225" y="1250245"/>
                    <a:pt x="3301995" y="1250245"/>
                  </a:cubicBezTo>
                  <a:lnTo>
                    <a:pt x="31198" y="1250245"/>
                  </a:lnTo>
                  <a:cubicBezTo>
                    <a:pt x="22924" y="1250245"/>
                    <a:pt x="14989" y="1246958"/>
                    <a:pt x="9138" y="1241108"/>
                  </a:cubicBezTo>
                  <a:cubicBezTo>
                    <a:pt x="3287" y="1235257"/>
                    <a:pt x="0" y="1227321"/>
                    <a:pt x="0" y="1219047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18" name="TextBox 4"/>
            <p:cNvSpPr txBox="1"/>
            <p:nvPr/>
          </p:nvSpPr>
          <p:spPr>
            <a:xfrm>
              <a:off x="0" y="-66675"/>
              <a:ext cx="3333194" cy="1316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 err="1" smtClean="0">
                  <a:latin typeface="Script MT Bold" pitchFamily="66" charset="0"/>
                </a:rPr>
                <a:t>Aliran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Sastra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tersebut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adalah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prinsip</a:t>
              </a:r>
              <a:r>
                <a:rPr lang="en-US" sz="3599" dirty="0" smtClean="0">
                  <a:latin typeface="Script MT Bold" pitchFamily="66" charset="0"/>
                </a:rPr>
                <a:t> yang di </a:t>
              </a:r>
              <a:r>
                <a:rPr lang="en-US" sz="3599" dirty="0" err="1" smtClean="0">
                  <a:latin typeface="Script MT Bold" pitchFamily="66" charset="0"/>
                </a:rPr>
                <a:t>anut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Sastrawan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dalam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menciptakan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sebuah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karya</a:t>
              </a:r>
              <a:r>
                <a:rPr lang="en-US" sz="3599" dirty="0" smtClean="0">
                  <a:latin typeface="Script MT Bold" pitchFamily="66" charset="0"/>
                </a:rPr>
                <a:t> </a:t>
              </a:r>
              <a:r>
                <a:rPr lang="en-US" sz="3599" dirty="0" err="1" smtClean="0">
                  <a:latin typeface="Script MT Bold" pitchFamily="66" charset="0"/>
                </a:rPr>
                <a:t>sastra</a:t>
              </a:r>
              <a:endParaRPr lang="en-US" sz="3599" dirty="0">
                <a:latin typeface="Script MT Bold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39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1292" y="2029590"/>
            <a:ext cx="12655719" cy="1035497"/>
            <a:chOff x="0" y="0"/>
            <a:chExt cx="3333194" cy="2727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3193" cy="272723"/>
            </a:xfrm>
            <a:custGeom>
              <a:avLst/>
              <a:gdLst/>
              <a:ahLst/>
              <a:cxnLst/>
              <a:rect l="l" t="t" r="r" b="b"/>
              <a:pathLst>
                <a:path w="3333193" h="272723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241525"/>
                  </a:lnTo>
                  <a:cubicBezTo>
                    <a:pt x="3333193" y="249799"/>
                    <a:pt x="3329906" y="257735"/>
                    <a:pt x="3324056" y="263586"/>
                  </a:cubicBezTo>
                  <a:cubicBezTo>
                    <a:pt x="3318205" y="269436"/>
                    <a:pt x="3310269" y="272723"/>
                    <a:pt x="3301995" y="272723"/>
                  </a:cubicBezTo>
                  <a:lnTo>
                    <a:pt x="31198" y="272723"/>
                  </a:lnTo>
                  <a:cubicBezTo>
                    <a:pt x="22924" y="272723"/>
                    <a:pt x="14989" y="269436"/>
                    <a:pt x="9138" y="263586"/>
                  </a:cubicBezTo>
                  <a:cubicBezTo>
                    <a:pt x="3287" y="257735"/>
                    <a:pt x="0" y="249799"/>
                    <a:pt x="0" y="241525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333194" cy="329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dirty="0">
                  <a:solidFill>
                    <a:srgbClr val="FFFFFF"/>
                  </a:solidFill>
                  <a:latin typeface="Open Sans"/>
                </a:rPr>
                <a:t>ROMANTIK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71519" y="4926243"/>
            <a:ext cx="12655719" cy="1469058"/>
            <a:chOff x="0" y="0"/>
            <a:chExt cx="3333194" cy="386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33193" cy="386912"/>
            </a:xfrm>
            <a:custGeom>
              <a:avLst/>
              <a:gdLst/>
              <a:ahLst/>
              <a:cxnLst/>
              <a:rect l="l" t="t" r="r" b="b"/>
              <a:pathLst>
                <a:path w="3333193" h="386912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355714"/>
                  </a:lnTo>
                  <a:cubicBezTo>
                    <a:pt x="3333193" y="372944"/>
                    <a:pt x="3319225" y="386912"/>
                    <a:pt x="3301995" y="386912"/>
                  </a:cubicBezTo>
                  <a:lnTo>
                    <a:pt x="31198" y="386912"/>
                  </a:lnTo>
                  <a:cubicBezTo>
                    <a:pt x="22924" y="386912"/>
                    <a:pt x="14989" y="383625"/>
                    <a:pt x="9138" y="377775"/>
                  </a:cubicBezTo>
                  <a:cubicBezTo>
                    <a:pt x="3287" y="371924"/>
                    <a:pt x="0" y="363988"/>
                    <a:pt x="0" y="355714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9FBD6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333194" cy="453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Open Sans"/>
                </a:rPr>
                <a:t>SIMBOLISME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808913" y="632177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10121" y="371606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6"/>
                </a:lnTo>
                <a:lnTo>
                  <a:pt x="0" y="5802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302561" y="0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77011" y="1549655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689451" y="495108"/>
            <a:ext cx="8487384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3"/>
              </a:lnSpc>
            </a:pPr>
            <a:r>
              <a:rPr lang="en-US" sz="7200" dirty="0" smtClean="0">
                <a:solidFill>
                  <a:srgbClr val="663413"/>
                </a:solidFill>
                <a:latin typeface="Ballpoint"/>
              </a:rPr>
              <a:t>Lima  </a:t>
            </a:r>
            <a:r>
              <a:rPr lang="en-US" sz="7200" dirty="0" err="1" smtClean="0">
                <a:solidFill>
                  <a:srgbClr val="663413"/>
                </a:solidFill>
                <a:latin typeface="Ballpoint"/>
              </a:rPr>
              <a:t>Aliran</a:t>
            </a:r>
            <a:r>
              <a:rPr lang="en-US" sz="72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7200" dirty="0" err="1" smtClean="0">
                <a:solidFill>
                  <a:srgbClr val="663413"/>
                </a:solidFill>
                <a:latin typeface="Ballpoint"/>
              </a:rPr>
              <a:t>sastra</a:t>
            </a:r>
            <a:endParaRPr lang="en-US" sz="7200" dirty="0">
              <a:solidFill>
                <a:srgbClr val="663413"/>
              </a:solidFill>
              <a:latin typeface="Ballpoin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3071519" y="3284162"/>
            <a:ext cx="12655719" cy="1423006"/>
            <a:chOff x="0" y="0"/>
            <a:chExt cx="3333194" cy="3747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33193" cy="374783"/>
            </a:xfrm>
            <a:custGeom>
              <a:avLst/>
              <a:gdLst/>
              <a:ahLst/>
              <a:cxnLst/>
              <a:rect l="l" t="t" r="r" b="b"/>
              <a:pathLst>
                <a:path w="3333193" h="374783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343585"/>
                  </a:lnTo>
                  <a:cubicBezTo>
                    <a:pt x="3333193" y="360815"/>
                    <a:pt x="3319225" y="374783"/>
                    <a:pt x="3301995" y="374783"/>
                  </a:cubicBezTo>
                  <a:lnTo>
                    <a:pt x="31198" y="374783"/>
                  </a:lnTo>
                  <a:cubicBezTo>
                    <a:pt x="22924" y="374783"/>
                    <a:pt x="14989" y="371497"/>
                    <a:pt x="9138" y="365646"/>
                  </a:cubicBezTo>
                  <a:cubicBezTo>
                    <a:pt x="3287" y="359795"/>
                    <a:pt x="0" y="351859"/>
                    <a:pt x="0" y="343585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9FBD6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333194" cy="441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Open Sans"/>
                </a:rPr>
                <a:t>REALISME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071519" y="6584293"/>
            <a:ext cx="12655719" cy="1449519"/>
            <a:chOff x="0" y="0"/>
            <a:chExt cx="3333194" cy="3817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33193" cy="381766"/>
            </a:xfrm>
            <a:custGeom>
              <a:avLst/>
              <a:gdLst/>
              <a:ahLst/>
              <a:cxnLst/>
              <a:rect l="l" t="t" r="r" b="b"/>
              <a:pathLst>
                <a:path w="3333193" h="381766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350568"/>
                  </a:lnTo>
                  <a:cubicBezTo>
                    <a:pt x="3333193" y="367798"/>
                    <a:pt x="3319225" y="381766"/>
                    <a:pt x="3301995" y="381766"/>
                  </a:cubicBezTo>
                  <a:lnTo>
                    <a:pt x="31198" y="381766"/>
                  </a:lnTo>
                  <a:cubicBezTo>
                    <a:pt x="22924" y="381766"/>
                    <a:pt x="14989" y="378479"/>
                    <a:pt x="9138" y="372628"/>
                  </a:cubicBezTo>
                  <a:cubicBezTo>
                    <a:pt x="3287" y="366778"/>
                    <a:pt x="0" y="358842"/>
                    <a:pt x="0" y="350568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9FBD6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3333194" cy="448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FFFFF"/>
                  </a:solidFill>
                  <a:latin typeface="Open Sans"/>
                </a:rPr>
                <a:t>EKSPRESIONISME</a:t>
              </a:r>
            </a:p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endParaRPr lang="en-US" sz="3399" dirty="0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371914" y="8222803"/>
            <a:ext cx="12655719" cy="1296003"/>
            <a:chOff x="0" y="0"/>
            <a:chExt cx="3333194" cy="3413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33193" cy="341334"/>
            </a:xfrm>
            <a:custGeom>
              <a:avLst/>
              <a:gdLst/>
              <a:ahLst/>
              <a:cxnLst/>
              <a:rect l="l" t="t" r="r" b="b"/>
              <a:pathLst>
                <a:path w="3333193" h="341334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310136"/>
                  </a:lnTo>
                  <a:cubicBezTo>
                    <a:pt x="3333193" y="327366"/>
                    <a:pt x="3319225" y="341334"/>
                    <a:pt x="3301995" y="341334"/>
                  </a:cubicBezTo>
                  <a:lnTo>
                    <a:pt x="31198" y="341334"/>
                  </a:lnTo>
                  <a:cubicBezTo>
                    <a:pt x="22924" y="341334"/>
                    <a:pt x="14989" y="338047"/>
                    <a:pt x="9138" y="332196"/>
                  </a:cubicBezTo>
                  <a:cubicBezTo>
                    <a:pt x="3287" y="326346"/>
                    <a:pt x="0" y="318410"/>
                    <a:pt x="0" y="310136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3333194" cy="398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dirty="0" smtClean="0">
                  <a:solidFill>
                    <a:srgbClr val="FFFFFF"/>
                  </a:solidFill>
                  <a:latin typeface="Open Sans"/>
                </a:rPr>
                <a:t>ABSURVISME</a:t>
              </a:r>
              <a:endParaRPr lang="en-US" sz="3499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25" name="Freeform 15"/>
          <p:cNvSpPr/>
          <p:nvPr/>
        </p:nvSpPr>
        <p:spPr>
          <a:xfrm>
            <a:off x="-489359" y="0"/>
            <a:ext cx="2089560" cy="1333501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26" name="Freeform 16"/>
          <p:cNvSpPr/>
          <p:nvPr/>
        </p:nvSpPr>
        <p:spPr>
          <a:xfrm>
            <a:off x="1600201" y="111949"/>
            <a:ext cx="1471318" cy="1221551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27" name="Freeform 17"/>
          <p:cNvSpPr/>
          <p:nvPr/>
        </p:nvSpPr>
        <p:spPr>
          <a:xfrm>
            <a:off x="3071520" y="25621"/>
            <a:ext cx="1617932" cy="1394205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3447" y="1333500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9"/>
          <p:cNvSpPr/>
          <p:nvPr/>
        </p:nvSpPr>
        <p:spPr>
          <a:xfrm>
            <a:off x="5257800" y="6784126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1"/>
          <p:cNvSpPr/>
          <p:nvPr/>
        </p:nvSpPr>
        <p:spPr>
          <a:xfrm>
            <a:off x="13944600" y="2376287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4495800" y="1794221"/>
            <a:ext cx="853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dirty="0" err="1" smtClean="0">
                <a:latin typeface="Script MT Bold" pitchFamily="66" charset="0"/>
              </a:rPr>
              <a:t>Aliran</a:t>
            </a:r>
            <a:r>
              <a:rPr lang="en-ID" sz="5400" dirty="0" smtClean="0">
                <a:latin typeface="Script MT Bold" pitchFamily="66" charset="0"/>
              </a:rPr>
              <a:t> </a:t>
            </a:r>
            <a:r>
              <a:rPr lang="en-ID" sz="5400" dirty="0" err="1" smtClean="0">
                <a:latin typeface="Script MT Bold" pitchFamily="66" charset="0"/>
              </a:rPr>
              <a:t>Romantik</a:t>
            </a:r>
            <a:endParaRPr lang="en-US" sz="5400" dirty="0">
              <a:latin typeface="Script MT Bold" pitchFamily="66" charset="0"/>
            </a:endParaRPr>
          </a:p>
        </p:txBody>
      </p:sp>
      <p:sp>
        <p:nvSpPr>
          <p:cNvPr id="6" name="Freeform 11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1"/>
          <p:cNvSpPr/>
          <p:nvPr/>
        </p:nvSpPr>
        <p:spPr>
          <a:xfrm>
            <a:off x="1600660" y="3771899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1"/>
          <p:cNvSpPr/>
          <p:nvPr/>
        </p:nvSpPr>
        <p:spPr>
          <a:xfrm>
            <a:off x="12573000" y="423487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Rounded Rectangle 8"/>
          <p:cNvSpPr/>
          <p:nvPr/>
        </p:nvSpPr>
        <p:spPr>
          <a:xfrm>
            <a:off x="4343400" y="3619500"/>
            <a:ext cx="8534400" cy="3282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romantik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 </a:t>
            </a:r>
            <a:r>
              <a:rPr lang="en-US" sz="2400" dirty="0" err="1" smtClean="0"/>
              <a:t>ungkapan</a:t>
            </a:r>
            <a:r>
              <a:rPr lang="en-US" sz="2400" dirty="0" smtClean="0"/>
              <a:t> </a:t>
            </a:r>
            <a:r>
              <a:rPr lang="en-US" sz="2400" dirty="0" err="1" smtClean="0"/>
              <a:t>perasaan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 </a:t>
            </a:r>
            <a:r>
              <a:rPr lang="en-US" sz="2400" dirty="0" err="1" smtClean="0"/>
              <a:t>perwujudan</a:t>
            </a:r>
            <a:r>
              <a:rPr lang="en-US" sz="2400" dirty="0" smtClean="0"/>
              <a:t> 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pengarang</a:t>
            </a:r>
            <a:r>
              <a:rPr lang="en-US" sz="2400" dirty="0" smtClean="0"/>
              <a:t> 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pembaca</a:t>
            </a:r>
            <a:r>
              <a:rPr lang="en-US" sz="2400" dirty="0" smtClean="0"/>
              <a:t> </a:t>
            </a:r>
            <a:r>
              <a:rPr lang="en-US" sz="2400" dirty="0" err="1" smtClean="0"/>
              <a:t>tersentuh</a:t>
            </a:r>
            <a:r>
              <a:rPr lang="en-US" sz="2400" dirty="0" smtClean="0"/>
              <a:t>  </a:t>
            </a:r>
            <a:r>
              <a:rPr lang="en-US" sz="2400" dirty="0" err="1" smtClean="0"/>
              <a:t>emosinya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pembaca</a:t>
            </a:r>
            <a:r>
              <a:rPr lang="en-US" sz="2400" dirty="0" smtClean="0"/>
              <a:t> </a:t>
            </a:r>
            <a:r>
              <a:rPr lang="en-US" sz="2400" dirty="0" err="1" smtClean="0"/>
              <a:t>ungkapan</a:t>
            </a:r>
            <a:r>
              <a:rPr lang="en-US" sz="2400" dirty="0" smtClean="0"/>
              <a:t> </a:t>
            </a:r>
            <a:r>
              <a:rPr lang="en-US" sz="2400" dirty="0" err="1" smtClean="0"/>
              <a:t>perasaannya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romantik</a:t>
            </a:r>
            <a:r>
              <a:rPr lang="en-US" sz="2400" dirty="0"/>
              <a:t>,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sastrawan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tersirat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diksi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indah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 smtClean="0"/>
              <a:t>dramatik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10" name="Freeform 11"/>
          <p:cNvSpPr/>
          <p:nvPr/>
        </p:nvSpPr>
        <p:spPr>
          <a:xfrm>
            <a:off x="15747426" y="438727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75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019300"/>
            <a:ext cx="8610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 err="1" smtClean="0"/>
              <a:t>Contoh</a:t>
            </a:r>
            <a:r>
              <a:rPr lang="en-ID" sz="3600" dirty="0" smtClean="0"/>
              <a:t>  Novel </a:t>
            </a:r>
            <a:r>
              <a:rPr lang="en-ID" sz="3600" dirty="0" err="1" smtClean="0"/>
              <a:t>Siti</a:t>
            </a:r>
            <a:r>
              <a:rPr lang="en-ID" sz="3600" dirty="0" smtClean="0"/>
              <a:t> </a:t>
            </a:r>
            <a:r>
              <a:rPr lang="en-ID" sz="3600" dirty="0" err="1" smtClean="0"/>
              <a:t>Nurbaya</a:t>
            </a:r>
            <a:endParaRPr lang="en-US" sz="3600" dirty="0"/>
          </a:p>
        </p:txBody>
      </p:sp>
      <p:sp>
        <p:nvSpPr>
          <p:cNvPr id="4" name="Freeform 10"/>
          <p:cNvSpPr/>
          <p:nvPr/>
        </p:nvSpPr>
        <p:spPr>
          <a:xfrm>
            <a:off x="358588" y="35859"/>
            <a:ext cx="4431379" cy="2105038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0"/>
          <p:cNvSpPr/>
          <p:nvPr/>
        </p:nvSpPr>
        <p:spPr>
          <a:xfrm>
            <a:off x="11658600" y="11206"/>
            <a:ext cx="4431379" cy="2105038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>
            <a:off x="762000" y="2628900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13352929" y="2476500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19394" r="22991" b="8548"/>
          <a:stretch/>
        </p:blipFill>
        <p:spPr bwMode="auto">
          <a:xfrm>
            <a:off x="5988424" y="3771900"/>
            <a:ext cx="6669742" cy="527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0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71519" y="3716061"/>
            <a:ext cx="12655719" cy="4747026"/>
            <a:chOff x="0" y="0"/>
            <a:chExt cx="3333194" cy="1250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3193" cy="1250245"/>
            </a:xfrm>
            <a:custGeom>
              <a:avLst/>
              <a:gdLst/>
              <a:ahLst/>
              <a:cxnLst/>
              <a:rect l="l" t="t" r="r" b="b"/>
              <a:pathLst>
                <a:path w="3333193" h="1250245">
                  <a:moveTo>
                    <a:pt x="31198" y="0"/>
                  </a:moveTo>
                  <a:lnTo>
                    <a:pt x="3301995" y="0"/>
                  </a:lnTo>
                  <a:cubicBezTo>
                    <a:pt x="3310269" y="0"/>
                    <a:pt x="3318205" y="3287"/>
                    <a:pt x="3324056" y="9138"/>
                  </a:cubicBezTo>
                  <a:cubicBezTo>
                    <a:pt x="3329906" y="14989"/>
                    <a:pt x="3333193" y="22924"/>
                    <a:pt x="3333193" y="31198"/>
                  </a:cubicBezTo>
                  <a:lnTo>
                    <a:pt x="3333193" y="1219047"/>
                  </a:lnTo>
                  <a:cubicBezTo>
                    <a:pt x="3333193" y="1236278"/>
                    <a:pt x="3319225" y="1250245"/>
                    <a:pt x="3301995" y="1250245"/>
                  </a:cubicBezTo>
                  <a:lnTo>
                    <a:pt x="31198" y="1250245"/>
                  </a:lnTo>
                  <a:cubicBezTo>
                    <a:pt x="22924" y="1250245"/>
                    <a:pt x="14989" y="1246958"/>
                    <a:pt x="9138" y="1241108"/>
                  </a:cubicBezTo>
                  <a:cubicBezTo>
                    <a:pt x="3287" y="1235257"/>
                    <a:pt x="0" y="1227321"/>
                    <a:pt x="0" y="1219047"/>
                  </a:cubicBezTo>
                  <a:lnTo>
                    <a:pt x="0" y="31198"/>
                  </a:lnTo>
                  <a:cubicBezTo>
                    <a:pt x="0" y="22924"/>
                    <a:pt x="3287" y="14989"/>
                    <a:pt x="9138" y="9138"/>
                  </a:cubicBezTo>
                  <a:cubicBezTo>
                    <a:pt x="14989" y="3287"/>
                    <a:pt x="22924" y="0"/>
                    <a:pt x="31198" y="0"/>
                  </a:cubicBez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333194" cy="1316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endParaRPr lang="en-US" sz="3599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4808913" y="632177"/>
            <a:ext cx="3252663" cy="1988190"/>
          </a:xfrm>
          <a:custGeom>
            <a:avLst/>
            <a:gdLst/>
            <a:ahLst/>
            <a:cxnLst/>
            <a:rect l="l" t="t" r="r" b="b"/>
            <a:pathLst>
              <a:path w="3252663" h="1988190">
                <a:moveTo>
                  <a:pt x="0" y="0"/>
                </a:moveTo>
                <a:lnTo>
                  <a:pt x="3252664" y="0"/>
                </a:lnTo>
                <a:lnTo>
                  <a:pt x="3252664" y="1988191"/>
                </a:lnTo>
                <a:lnTo>
                  <a:pt x="0" y="198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10121" y="3716061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6"/>
                </a:lnTo>
                <a:lnTo>
                  <a:pt x="0" y="5802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6835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6" y="0"/>
                </a:lnTo>
                <a:lnTo>
                  <a:pt x="5701596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85789" y="3284162"/>
            <a:ext cx="3174426" cy="5802745"/>
          </a:xfrm>
          <a:custGeom>
            <a:avLst/>
            <a:gdLst/>
            <a:ahLst/>
            <a:cxnLst/>
            <a:rect l="l" t="t" r="r" b="b"/>
            <a:pathLst>
              <a:path w="3174426" h="5802745">
                <a:moveTo>
                  <a:pt x="0" y="0"/>
                </a:moveTo>
                <a:lnTo>
                  <a:pt x="3174426" y="0"/>
                </a:lnTo>
                <a:lnTo>
                  <a:pt x="3174426" y="5802745"/>
                </a:lnTo>
                <a:lnTo>
                  <a:pt x="0" y="5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15526" y="7753140"/>
            <a:ext cx="5701595" cy="2633100"/>
          </a:xfrm>
          <a:custGeom>
            <a:avLst/>
            <a:gdLst/>
            <a:ahLst/>
            <a:cxnLst/>
            <a:rect l="l" t="t" r="r" b="b"/>
            <a:pathLst>
              <a:path w="5701595" h="2633100">
                <a:moveTo>
                  <a:pt x="0" y="0"/>
                </a:moveTo>
                <a:lnTo>
                  <a:pt x="5701595" y="0"/>
                </a:lnTo>
                <a:lnTo>
                  <a:pt x="5701595" y="2633100"/>
                </a:lnTo>
                <a:lnTo>
                  <a:pt x="0" y="263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302561" y="0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7720" y="2233839"/>
            <a:ext cx="11383312" cy="1034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7"/>
              </a:lnSpc>
            </a:pP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Aliran</a:t>
            </a:r>
            <a:r>
              <a:rPr lang="en-US" sz="4800" dirty="0" smtClean="0">
                <a:solidFill>
                  <a:srgbClr val="663413"/>
                </a:solidFill>
                <a:latin typeface="Ballpoint"/>
              </a:rPr>
              <a:t> </a:t>
            </a:r>
            <a:r>
              <a:rPr lang="en-US" sz="4800" dirty="0" err="1" smtClean="0">
                <a:solidFill>
                  <a:srgbClr val="663413"/>
                </a:solidFill>
                <a:latin typeface="Ballpoint"/>
              </a:rPr>
              <a:t>Realisme</a:t>
            </a:r>
            <a:endParaRPr lang="en-US" sz="4800" dirty="0">
              <a:solidFill>
                <a:srgbClr val="663413"/>
              </a:solidFill>
              <a:latin typeface="Ballpoin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577011" y="1549655"/>
            <a:ext cx="5421979" cy="2324673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8" y="0"/>
                </a:lnTo>
                <a:lnTo>
                  <a:pt x="5421978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>
            <a:off x="4476877" y="458536"/>
            <a:ext cx="2068860" cy="1407599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322" b="-10691"/>
            </a:stretch>
          </a:blipFill>
        </p:spPr>
      </p:sp>
      <p:sp>
        <p:nvSpPr>
          <p:cNvPr id="14" name="Freeform 16"/>
          <p:cNvSpPr/>
          <p:nvPr/>
        </p:nvSpPr>
        <p:spPr>
          <a:xfrm>
            <a:off x="7391400" y="632177"/>
            <a:ext cx="2438400" cy="1407599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1" r="-781" b="-6825"/>
            </a:stretch>
          </a:blipFill>
        </p:spPr>
      </p:sp>
      <p:sp>
        <p:nvSpPr>
          <p:cNvPr id="15" name="Freeform 17"/>
          <p:cNvSpPr/>
          <p:nvPr/>
        </p:nvSpPr>
        <p:spPr>
          <a:xfrm>
            <a:off x="10336306" y="380440"/>
            <a:ext cx="1552414" cy="1563791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4572000" y="4266337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/>
              <a:t>Realisme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sastra</a:t>
            </a:r>
            <a:r>
              <a:rPr lang="en-US" sz="2800" dirty="0"/>
              <a:t> yang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yang paling </a:t>
            </a:r>
            <a:r>
              <a:rPr lang="en-US" sz="2800" dirty="0" err="1"/>
              <a:t>otentik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jujur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ekspresi</a:t>
            </a:r>
            <a:r>
              <a:rPr lang="en-US" sz="2800" dirty="0"/>
              <a:t> yang </a:t>
            </a:r>
            <a:r>
              <a:rPr lang="en-US" sz="2800" dirty="0" err="1"/>
              <a:t>berusaha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mereproduksi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 </a:t>
            </a:r>
            <a:r>
              <a:rPr lang="en-US" sz="2800" dirty="0" err="1"/>
              <a:t>seakurat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,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penyuntingan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penambahannya</a:t>
            </a:r>
            <a:r>
              <a:rPr lang="en-US" sz="2800" dirty="0"/>
              <a:t>.  </a:t>
            </a:r>
            <a:r>
              <a:rPr lang="en-US" sz="2800" dirty="0" err="1"/>
              <a:t>Realisme</a:t>
            </a:r>
            <a:r>
              <a:rPr lang="en-US" sz="2800" dirty="0"/>
              <a:t> 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seniman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 </a:t>
            </a:r>
            <a:r>
              <a:rPr lang="en-US" sz="2800" dirty="0" err="1"/>
              <a:t>penulis</a:t>
            </a:r>
            <a:r>
              <a:rPr lang="en-US" sz="2800" dirty="0"/>
              <a:t> 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merenungkan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sekitar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perhatian</a:t>
            </a:r>
            <a:r>
              <a:rPr lang="en-US" sz="2800" dirty="0"/>
              <a:t>, </a:t>
            </a:r>
            <a:r>
              <a:rPr lang="en-US" sz="2800" dirty="0" err="1"/>
              <a:t>mencoba</a:t>
            </a:r>
            <a:r>
              <a:rPr lang="en-US" sz="2800" dirty="0"/>
              <a:t> </a:t>
            </a:r>
            <a:r>
              <a:rPr lang="en-US" sz="2800" dirty="0" err="1"/>
              <a:t>menangkap</a:t>
            </a:r>
            <a:r>
              <a:rPr lang="en-US" sz="2800" dirty="0"/>
              <a:t> detail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memahaminya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sebaik-baiknya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60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019300"/>
            <a:ext cx="861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 err="1" smtClean="0"/>
              <a:t>Contoh</a:t>
            </a:r>
            <a:endParaRPr lang="en-US" sz="3600" dirty="0"/>
          </a:p>
        </p:txBody>
      </p:sp>
      <p:sp>
        <p:nvSpPr>
          <p:cNvPr id="4" name="Freeform 10"/>
          <p:cNvSpPr/>
          <p:nvPr/>
        </p:nvSpPr>
        <p:spPr>
          <a:xfrm>
            <a:off x="358588" y="35859"/>
            <a:ext cx="4431379" cy="2105038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0"/>
          <p:cNvSpPr/>
          <p:nvPr/>
        </p:nvSpPr>
        <p:spPr>
          <a:xfrm>
            <a:off x="11658600" y="11206"/>
            <a:ext cx="4431379" cy="2105038"/>
          </a:xfrm>
          <a:custGeom>
            <a:avLst/>
            <a:gdLst/>
            <a:ahLst/>
            <a:cxnLst/>
            <a:rect l="l" t="t" r="r" b="b"/>
            <a:pathLst>
              <a:path w="5421979" h="2324673">
                <a:moveTo>
                  <a:pt x="0" y="0"/>
                </a:moveTo>
                <a:lnTo>
                  <a:pt x="5421979" y="0"/>
                </a:lnTo>
                <a:lnTo>
                  <a:pt x="5421979" y="2324673"/>
                </a:lnTo>
                <a:lnTo>
                  <a:pt x="0" y="23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>
            <a:off x="762000" y="2628900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13352929" y="2476500"/>
            <a:ext cx="3120217" cy="5940093"/>
          </a:xfrm>
          <a:custGeom>
            <a:avLst/>
            <a:gdLst/>
            <a:ahLst/>
            <a:cxnLst/>
            <a:rect l="l" t="t" r="r" b="b"/>
            <a:pathLst>
              <a:path w="3120217" h="5940093">
                <a:moveTo>
                  <a:pt x="0" y="0"/>
                </a:moveTo>
                <a:lnTo>
                  <a:pt x="3120218" y="0"/>
                </a:lnTo>
                <a:lnTo>
                  <a:pt x="3120218" y="5940093"/>
                </a:lnTo>
                <a:lnTo>
                  <a:pt x="0" y="5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42678" r="36496" b="25459"/>
          <a:stretch/>
        </p:blipFill>
        <p:spPr bwMode="auto">
          <a:xfrm>
            <a:off x="5486400" y="4000500"/>
            <a:ext cx="7018865" cy="23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4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569</Words>
  <Application>Microsoft Office PowerPoint</Application>
  <PresentationFormat>Custom</PresentationFormat>
  <Paragraphs>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Ballpoint</vt:lpstr>
      <vt:lpstr>Script MT Bold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kajian Drama</dc:title>
  <dc:creator>DELL</dc:creator>
  <cp:lastModifiedBy>Windows User</cp:lastModifiedBy>
  <cp:revision>29</cp:revision>
  <dcterms:created xsi:type="dcterms:W3CDTF">2006-08-16T00:00:00Z</dcterms:created>
  <dcterms:modified xsi:type="dcterms:W3CDTF">2024-07-19T15:29:12Z</dcterms:modified>
  <dc:identifier>DAGHJ4AhaXM</dc:identifier>
</cp:coreProperties>
</file>