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3" r:id="rId1"/>
  </p:sldMasterIdLst>
  <p:notesMasterIdLst>
    <p:notesMasterId r:id="rId1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91" r:id="rId34"/>
    <p:sldId id="289" r:id="rId35"/>
    <p:sldId id="292" r:id="rId36"/>
    <p:sldId id="290" r:id="rId37"/>
    <p:sldId id="294" r:id="rId38"/>
    <p:sldId id="297" r:id="rId39"/>
    <p:sldId id="298" r:id="rId40"/>
    <p:sldId id="299" r:id="rId41"/>
    <p:sldId id="300" r:id="rId42"/>
    <p:sldId id="301" r:id="rId43"/>
    <p:sldId id="308"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10"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12C"/>
    <a:srgbClr val="C498A5"/>
    <a:srgbClr val="C6D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5" d="100"/>
          <a:sy n="85" d="100"/>
        </p:scale>
        <p:origin x="1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94E11-0459-4999-989D-F994060F0123}" type="datetimeFigureOut">
              <a:rPr lang="en-US" smtClean="0"/>
              <a:t>8/28/2019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3B0-2B30-45AD-B0CC-50000F603EFD}" type="slidenum">
              <a:rPr lang="en-US" smtClean="0"/>
              <a:t>‹#›</a:t>
            </a:fld>
            <a:endParaRPr lang="en-US"/>
          </a:p>
        </p:txBody>
      </p:sp>
    </p:spTree>
    <p:extLst>
      <p:ext uri="{BB962C8B-B14F-4D97-AF65-F5344CB8AC3E}">
        <p14:creationId xmlns:p14="http://schemas.microsoft.com/office/powerpoint/2010/main" val="102854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7023B0-2B30-45AD-B0CC-50000F603EFD}" type="slidenum">
              <a:rPr lang="en-US" smtClean="0"/>
              <a:t>1</a:t>
            </a:fld>
            <a:endParaRPr lang="en-US"/>
          </a:p>
        </p:txBody>
      </p:sp>
    </p:spTree>
    <p:extLst>
      <p:ext uri="{BB962C8B-B14F-4D97-AF65-F5344CB8AC3E}">
        <p14:creationId xmlns:p14="http://schemas.microsoft.com/office/powerpoint/2010/main" val="272742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C4350-8C9C-43B8-B37C-3593AC0E8223}" type="slidenum">
              <a:rPr lang="en-US" smtClean="0"/>
              <a:t>44</a:t>
            </a:fld>
            <a:endParaRPr lang="en-US"/>
          </a:p>
        </p:txBody>
      </p:sp>
    </p:spTree>
    <p:extLst>
      <p:ext uri="{BB962C8B-B14F-4D97-AF65-F5344CB8AC3E}">
        <p14:creationId xmlns:p14="http://schemas.microsoft.com/office/powerpoint/2010/main" val="88245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1E39BE-2C36-40E2-92DD-F7E5587B6663}"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993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6BFE1-9411-48A1-B730-79358E1E70B2}" type="datetime1">
              <a:rPr lang="en-US" smtClean="0"/>
              <a:t>8/28/2019</a:t>
            </a:fld>
            <a:endParaRPr lang="en-US" dirty="0"/>
          </a:p>
        </p:txBody>
      </p:sp>
      <p:sp>
        <p:nvSpPr>
          <p:cNvPr id="6" name="Footer Placeholder 5"/>
          <p:cNvSpPr>
            <a:spLocks noGrp="1"/>
          </p:cNvSpPr>
          <p:nvPr>
            <p:ph type="ftr" sz="quarter" idx="11"/>
          </p:nvPr>
        </p:nvSpPr>
        <p:spPr/>
        <p:txBody>
          <a:bodyPr/>
          <a:lstStyle/>
          <a:p>
            <a:r>
              <a:rPr lang="en-US" smtClean="0"/>
              <a:t>Djoko Santoso - Agribis - Faperta - Unlam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22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07D39-8259-4B2A-A11A-FFDDE1163F77}"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54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1AD0F-6A99-4D0E-B09C-97652B906581}"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5120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240E47-B7D6-4A68-B7C0-5628A105CABF}"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38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3E7008-F6EE-4D06-B228-E4231CEA1076}" type="datetime1">
              <a:rPr lang="en-US" smtClean="0"/>
              <a:t>8/28/2019</a:t>
            </a:fld>
            <a:endParaRPr lang="en-US" dirty="0"/>
          </a:p>
        </p:txBody>
      </p:sp>
      <p:sp>
        <p:nvSpPr>
          <p:cNvPr id="4"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37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156559-7608-4EAF-A074-253D04F96C2A}" type="datetime1">
              <a:rPr lang="en-US" smtClean="0"/>
              <a:t>8/28/2019</a:t>
            </a:fld>
            <a:endParaRPr lang="en-US" dirty="0"/>
          </a:p>
        </p:txBody>
      </p:sp>
      <p:sp>
        <p:nvSpPr>
          <p:cNvPr id="4"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6DDA3-0B29-440B-9BA9-9FD29A750E36}"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293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AC58E-BEED-41D5-A292-5DBB58E22FFA}"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31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AD74E7D-C3E9-4FEF-8208-17D116D1467E}"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9FD1F-7469-4DC3-9EF7-535E1020C948}" type="datetime1">
              <a:rPr lang="en-US" smtClean="0"/>
              <a:t>8/28/2019</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93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089BAB-E7C0-4164-94D5-57DBBC0AA28C}" type="datetime1">
              <a:rPr lang="en-US" smtClean="0"/>
              <a:t>8/28/2019</a:t>
            </a:fld>
            <a:endParaRPr lang="en-US" dirty="0"/>
          </a:p>
        </p:txBody>
      </p:sp>
      <p:sp>
        <p:nvSpPr>
          <p:cNvPr id="6" name="Footer Placeholder 5"/>
          <p:cNvSpPr>
            <a:spLocks noGrp="1"/>
          </p:cNvSpPr>
          <p:nvPr>
            <p:ph type="ftr" sz="quarter" idx="11"/>
          </p:nvPr>
        </p:nvSpPr>
        <p:spPr/>
        <p:txBody>
          <a:bodyPr/>
          <a:lstStyle/>
          <a:p>
            <a:r>
              <a:rPr lang="en-US" smtClean="0"/>
              <a:t>Djoko Santoso - Agribis - Faperta - Unlam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629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A6A6E5-2DE1-4E44-AABF-80753CDEDC4F}" type="datetime1">
              <a:rPr lang="en-US" smtClean="0"/>
              <a:t>8/28/2019</a:t>
            </a:fld>
            <a:endParaRPr lang="en-US" dirty="0"/>
          </a:p>
        </p:txBody>
      </p:sp>
      <p:sp>
        <p:nvSpPr>
          <p:cNvPr id="8" name="Footer Placeholder 7"/>
          <p:cNvSpPr>
            <a:spLocks noGrp="1"/>
          </p:cNvSpPr>
          <p:nvPr>
            <p:ph type="ftr" sz="quarter" idx="11"/>
          </p:nvPr>
        </p:nvSpPr>
        <p:spPr/>
        <p:txBody>
          <a:bodyPr/>
          <a:lstStyle/>
          <a:p>
            <a:r>
              <a:rPr lang="en-US" smtClean="0"/>
              <a:t>Djoko Santoso - Agribis - Faperta - Unlam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5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72143BA-0AB2-450F-845F-B4884CA2E514}" type="datetime1">
              <a:rPr lang="en-US" smtClean="0"/>
              <a:t>8/28/2019</a:t>
            </a:fld>
            <a:endParaRPr lang="en-US" dirty="0"/>
          </a:p>
        </p:txBody>
      </p:sp>
      <p:sp>
        <p:nvSpPr>
          <p:cNvPr id="5"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371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4F2AE63-C8CD-429C-96C7-BA9672318CA9}" type="datetime1">
              <a:rPr lang="en-US" smtClean="0"/>
              <a:t>8/28/2019</a:t>
            </a:fld>
            <a:endParaRPr lang="en-US" dirty="0"/>
          </a:p>
        </p:txBody>
      </p:sp>
      <p:sp>
        <p:nvSpPr>
          <p:cNvPr id="5" name="Footer Placeholder 2"/>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852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4D2A86E-E072-44D9-B4D1-E6BB8F720386}" type="datetime1">
              <a:rPr lang="en-US" smtClean="0"/>
              <a:t>8/28/2019</a:t>
            </a:fld>
            <a:endParaRPr lang="en-US" dirty="0"/>
          </a:p>
        </p:txBody>
      </p:sp>
      <p:sp>
        <p:nvSpPr>
          <p:cNvPr id="5" name="Footer Placeholder 5"/>
          <p:cNvSpPr>
            <a:spLocks noGrp="1"/>
          </p:cNvSpPr>
          <p:nvPr>
            <p:ph type="ftr" sz="quarter" idx="11"/>
          </p:nvPr>
        </p:nvSpPr>
        <p:spPr/>
        <p:txBody>
          <a:bodyPr/>
          <a:lstStyle/>
          <a:p>
            <a:r>
              <a:rPr lang="en-US" smtClean="0"/>
              <a:t>Djoko Santoso - Agribis - Faperta - Unlam</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942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0F179-6F46-4EA4-B50A-AD676E963D63}" type="datetime1">
              <a:rPr lang="en-US" smtClean="0"/>
              <a:t>8/28/2019</a:t>
            </a:fld>
            <a:endParaRPr lang="en-US" dirty="0"/>
          </a:p>
        </p:txBody>
      </p:sp>
      <p:sp>
        <p:nvSpPr>
          <p:cNvPr id="6" name="Footer Placeholder 5"/>
          <p:cNvSpPr>
            <a:spLocks noGrp="1"/>
          </p:cNvSpPr>
          <p:nvPr>
            <p:ph type="ftr" sz="quarter" idx="11"/>
          </p:nvPr>
        </p:nvSpPr>
        <p:spPr/>
        <p:txBody>
          <a:bodyPr/>
          <a:lstStyle/>
          <a:p>
            <a:r>
              <a:rPr lang="en-US" smtClean="0"/>
              <a:t>Djoko Santoso - Agribis - Faperta - Unlam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542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5EC217-CBB1-45C2-A9A4-565208F4CE77}" type="datetime1">
              <a:rPr lang="en-US" smtClean="0"/>
              <a:t>8/28/2019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Djoko Santoso - Agribis - Faperta - Unlam</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086174"/>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035" y="2404534"/>
            <a:ext cx="10192871" cy="1646302"/>
          </a:xfrm>
        </p:spPr>
        <p:txBody>
          <a:bodyPr/>
          <a:lstStyle/>
          <a:p>
            <a:pPr algn="ctr"/>
            <a:r>
              <a:rPr lang="en-US" sz="2800" dirty="0" err="1" smtClean="0">
                <a:solidFill>
                  <a:srgbClr val="FFFF00"/>
                </a:solidFill>
              </a:rPr>
              <a:t>Pokok</a:t>
            </a:r>
            <a:r>
              <a:rPr lang="en-US" sz="2800" dirty="0" smtClean="0">
                <a:solidFill>
                  <a:srgbClr val="FFFF00"/>
                </a:solidFill>
              </a:rPr>
              <a:t> </a:t>
            </a:r>
            <a:r>
              <a:rPr lang="en-US" sz="2800" dirty="0" err="1" smtClean="0">
                <a:solidFill>
                  <a:srgbClr val="FFFF00"/>
                </a:solidFill>
              </a:rPr>
              <a:t>Bahasan</a:t>
            </a:r>
            <a:r>
              <a:rPr lang="en-US" sz="2800" dirty="0" smtClean="0">
                <a:solidFill>
                  <a:srgbClr val="FFFF00"/>
                </a:solidFill>
              </a:rPr>
              <a:t> 7 </a:t>
            </a:r>
            <a:r>
              <a:rPr lang="en-US" sz="4400" dirty="0" smtClean="0">
                <a:solidFill>
                  <a:srgbClr val="FFFF00"/>
                </a:solidFill>
              </a:rPr>
              <a:t>:</a:t>
            </a:r>
            <a:br>
              <a:rPr lang="en-US" sz="4400" dirty="0" smtClean="0">
                <a:solidFill>
                  <a:srgbClr val="FFFF00"/>
                </a:solidFill>
              </a:rPr>
            </a:br>
            <a:r>
              <a:rPr lang="en-US" sz="4400" dirty="0" smtClean="0">
                <a:solidFill>
                  <a:srgbClr val="FFFF00"/>
                </a:solidFill>
              </a:rPr>
              <a:t> </a:t>
            </a:r>
            <a:br>
              <a:rPr lang="en-US" sz="4400" dirty="0" smtClean="0">
                <a:solidFill>
                  <a:srgbClr val="FFFF00"/>
                </a:solidFill>
              </a:rPr>
            </a:br>
            <a:r>
              <a:rPr lang="en-US" sz="4000" dirty="0" err="1" smtClean="0">
                <a:solidFill>
                  <a:srgbClr val="FFFF00"/>
                </a:solidFill>
              </a:rPr>
              <a:t>Aspek</a:t>
            </a:r>
            <a:r>
              <a:rPr lang="en-US" sz="4000" dirty="0" smtClean="0">
                <a:solidFill>
                  <a:srgbClr val="FFFF00"/>
                </a:solidFill>
              </a:rPr>
              <a:t> </a:t>
            </a:r>
            <a:r>
              <a:rPr lang="en-US" sz="4000" dirty="0" err="1" smtClean="0">
                <a:solidFill>
                  <a:srgbClr val="FFFF00"/>
                </a:solidFill>
              </a:rPr>
              <a:t>Sosial</a:t>
            </a:r>
            <a:r>
              <a:rPr lang="en-US" sz="4000" dirty="0" smtClean="0">
                <a:solidFill>
                  <a:srgbClr val="FFFF00"/>
                </a:solidFill>
              </a:rPr>
              <a:t> </a:t>
            </a:r>
            <a:r>
              <a:rPr lang="en-US" sz="4000" dirty="0" err="1" smtClean="0">
                <a:solidFill>
                  <a:srgbClr val="FFFF00"/>
                </a:solidFill>
              </a:rPr>
              <a:t>dalam</a:t>
            </a:r>
            <a:r>
              <a:rPr lang="en-US" sz="4000" dirty="0" smtClean="0">
                <a:solidFill>
                  <a:srgbClr val="FFFF00"/>
                </a:solidFill>
              </a:rPr>
              <a:t> </a:t>
            </a:r>
            <a:r>
              <a:rPr lang="en-US" sz="4000" dirty="0" err="1" smtClean="0">
                <a:solidFill>
                  <a:srgbClr val="FFFF00"/>
                </a:solidFill>
              </a:rPr>
              <a:t>Perilaku</a:t>
            </a:r>
            <a:r>
              <a:rPr lang="en-US" sz="4000" dirty="0" smtClean="0">
                <a:solidFill>
                  <a:srgbClr val="FFFF00"/>
                </a:solidFill>
              </a:rPr>
              <a:t> </a:t>
            </a:r>
            <a:r>
              <a:rPr lang="en-US" sz="4000" dirty="0" err="1" smtClean="0">
                <a:solidFill>
                  <a:srgbClr val="FFFF00"/>
                </a:solidFill>
              </a:rPr>
              <a:t>Konsumen</a:t>
            </a:r>
            <a:r>
              <a:rPr lang="en-US" sz="4000" dirty="0" smtClean="0">
                <a:solidFill>
                  <a:srgbClr val="FFFF00"/>
                </a:solidFill>
              </a:rPr>
              <a:t> </a:t>
            </a:r>
            <a:endParaRPr lang="en-US" sz="4000" dirty="0">
              <a:solidFill>
                <a:srgbClr val="FFFF00"/>
              </a:solidFill>
            </a:endParaRPr>
          </a:p>
        </p:txBody>
      </p:sp>
      <p:sp>
        <p:nvSpPr>
          <p:cNvPr id="3" name="Subtitle 2"/>
          <p:cNvSpPr>
            <a:spLocks noGrp="1"/>
          </p:cNvSpPr>
          <p:nvPr>
            <p:ph type="subTitle" idx="1"/>
          </p:nvPr>
        </p:nvSpPr>
        <p:spPr>
          <a:xfrm>
            <a:off x="1166708" y="4508036"/>
            <a:ext cx="9365523" cy="557259"/>
          </a:xfrm>
        </p:spPr>
        <p:txBody>
          <a:bodyPr/>
          <a:lstStyle/>
          <a:p>
            <a:r>
              <a:rPr lang="en-US" dirty="0" err="1">
                <a:solidFill>
                  <a:schemeClr val="tx1"/>
                </a:solidFill>
              </a:rPr>
              <a:t>Pengaruh</a:t>
            </a:r>
            <a:r>
              <a:rPr lang="en-US" dirty="0">
                <a:solidFill>
                  <a:schemeClr val="tx1"/>
                </a:solidFill>
              </a:rPr>
              <a:t> </a:t>
            </a:r>
            <a:r>
              <a:rPr lang="en-US" dirty="0" err="1">
                <a:solidFill>
                  <a:schemeClr val="tx1"/>
                </a:solidFill>
              </a:rPr>
              <a:t>Budaya</a:t>
            </a:r>
            <a:r>
              <a:rPr lang="en-US" dirty="0">
                <a:solidFill>
                  <a:schemeClr val="tx1"/>
                </a:solidFill>
              </a:rPr>
              <a:t>, </a:t>
            </a:r>
            <a:r>
              <a:rPr lang="en-US" dirty="0" err="1">
                <a:solidFill>
                  <a:schemeClr val="tx1"/>
                </a:solidFill>
              </a:rPr>
              <a:t>Etnis</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Kelas</a:t>
            </a:r>
            <a:r>
              <a:rPr lang="en-US" dirty="0">
                <a:solidFill>
                  <a:schemeClr val="tx1"/>
                </a:solidFill>
              </a:rPr>
              <a:t> </a:t>
            </a:r>
            <a:r>
              <a:rPr lang="en-US" dirty="0" err="1">
                <a:solidFill>
                  <a:schemeClr val="tx1"/>
                </a:solidFill>
              </a:rPr>
              <a:t>Sosial</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Perilaku</a:t>
            </a:r>
            <a:r>
              <a:rPr lang="en-US" dirty="0">
                <a:solidFill>
                  <a:schemeClr val="tx1"/>
                </a:solidFill>
              </a:rPr>
              <a:t> </a:t>
            </a:r>
            <a:r>
              <a:rPr lang="en-US" dirty="0" err="1">
                <a:solidFill>
                  <a:schemeClr val="tx1"/>
                </a:solidFill>
              </a:rPr>
              <a:t>Konsumen</a:t>
            </a:r>
            <a:endParaRPr lang="en-US" dirty="0">
              <a:solidFill>
                <a:schemeClr val="tx1"/>
              </a:solidFill>
            </a:endParaRPr>
          </a:p>
        </p:txBody>
      </p:sp>
    </p:spTree>
    <p:extLst>
      <p:ext uri="{BB962C8B-B14F-4D97-AF65-F5344CB8AC3E}">
        <p14:creationId xmlns:p14="http://schemas.microsoft.com/office/powerpoint/2010/main" val="38131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90800" y="1479173"/>
            <a:ext cx="274320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Values of Society</a:t>
            </a:r>
          </a:p>
        </p:txBody>
      </p:sp>
      <p:sp>
        <p:nvSpPr>
          <p:cNvPr id="5" name="Text Box 24"/>
          <p:cNvSpPr txBox="1">
            <a:spLocks noChangeArrowheads="1"/>
          </p:cNvSpPr>
          <p:nvPr/>
        </p:nvSpPr>
        <p:spPr bwMode="auto">
          <a:xfrm>
            <a:off x="2075330" y="507343"/>
            <a:ext cx="5314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rgbClr val="C00000"/>
                </a:solidFill>
                <a:latin typeface="Arial" panose="020B0604020202020204" pitchFamily="34" charset="0"/>
              </a:rPr>
              <a:t>Model </a:t>
            </a:r>
            <a:r>
              <a:rPr lang="en-US" altLang="en-US" sz="4000" b="1" smtClean="0">
                <a:solidFill>
                  <a:srgbClr val="C00000"/>
                </a:solidFill>
                <a:latin typeface="Arial" panose="020B0604020202020204" pitchFamily="34" charset="0"/>
              </a:rPr>
              <a:t>Transfusi Nilai</a:t>
            </a:r>
            <a:endParaRPr lang="en-US" altLang="en-US" sz="4000" b="1">
              <a:solidFill>
                <a:srgbClr val="C00000"/>
              </a:solidFill>
              <a:latin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598898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1" y="481262"/>
            <a:ext cx="9509413" cy="1203159"/>
          </a:xfrm>
        </p:spPr>
        <p:txBody>
          <a:bodyPr/>
          <a:lstStyle/>
          <a:p>
            <a:r>
              <a:rPr lang="en-US" sz="3600" smtClean="0"/>
              <a:t>Siapa yang berpengaruh dalam pembelian keluarga</a:t>
            </a:r>
            <a:endParaRPr lang="en-US" sz="3600"/>
          </a:p>
        </p:txBody>
      </p:sp>
      <p:sp>
        <p:nvSpPr>
          <p:cNvPr id="3" name="Content Placeholder 2"/>
          <p:cNvSpPr>
            <a:spLocks noGrp="1"/>
          </p:cNvSpPr>
          <p:nvPr>
            <p:ph idx="1"/>
          </p:nvPr>
        </p:nvSpPr>
        <p:spPr>
          <a:xfrm>
            <a:off x="541421" y="1684422"/>
            <a:ext cx="10070431" cy="4563978"/>
          </a:xfrm>
        </p:spPr>
        <p:txBody>
          <a:bodyPr>
            <a:normAutofit/>
          </a:bodyPr>
          <a:lstStyle/>
          <a:p>
            <a:r>
              <a:rPr lang="en-US" altLang="zh-CN" sz="2400" b="1">
                <a:solidFill>
                  <a:srgbClr val="00FF00"/>
                </a:solidFill>
                <a:latin typeface="Arial" panose="020B0604020202020204" pitchFamily="34" charset="0"/>
              </a:rPr>
              <a:t>Instrumental roles </a:t>
            </a:r>
            <a:r>
              <a:rPr lang="en-US" altLang="zh-CN" sz="2400" b="1" smtClean="0">
                <a:solidFill>
                  <a:srgbClr val="00FF00"/>
                </a:solidFill>
                <a:latin typeface="Arial" panose="020B0604020202020204" pitchFamily="34" charset="0"/>
              </a:rPr>
              <a:t>: </a:t>
            </a:r>
            <a:r>
              <a:rPr lang="en-US" sz="2400" smtClean="0"/>
              <a:t>keuangan</a:t>
            </a:r>
            <a:r>
              <a:rPr lang="en-US" sz="2400"/>
              <a:t>, kinerja, dan fungsi lain dilakukan oleh anggota grup (juga dikenal sebagai fungsional atau peran </a:t>
            </a:r>
            <a:r>
              <a:rPr lang="en-US" sz="2400" smtClean="0"/>
              <a:t>ekonomi)</a:t>
            </a:r>
          </a:p>
          <a:p>
            <a:r>
              <a:rPr lang="en-US" altLang="zh-CN" sz="2400" b="1">
                <a:solidFill>
                  <a:srgbClr val="00FF00"/>
                </a:solidFill>
                <a:latin typeface="Arial" panose="020B0604020202020204" pitchFamily="34" charset="0"/>
              </a:rPr>
              <a:t>Expressive roles </a:t>
            </a:r>
            <a:r>
              <a:rPr lang="en-US" altLang="zh-CN" sz="2400" b="1" smtClean="0">
                <a:solidFill>
                  <a:srgbClr val="00FF00"/>
                </a:solidFill>
                <a:latin typeface="Arial" panose="020B0604020202020204" pitchFamily="34" charset="0"/>
              </a:rPr>
              <a:t>: </a:t>
            </a:r>
            <a:r>
              <a:rPr lang="en-US" sz="2400" smtClean="0"/>
              <a:t>melibatkan dukungan </a:t>
            </a:r>
            <a:r>
              <a:rPr lang="en-US" sz="2400"/>
              <a:t>anggota keluarga dalam proses pengambilan keputusan dan mengekspresikan </a:t>
            </a:r>
            <a:r>
              <a:rPr lang="en-US" sz="2400" smtClean="0"/>
              <a:t>estetika </a:t>
            </a:r>
            <a:r>
              <a:rPr lang="en-US" sz="2400"/>
              <a:t>atau emosional keluarga </a:t>
            </a:r>
            <a:r>
              <a:rPr lang="en-US" sz="2400" smtClean="0"/>
              <a:t>untuk kebutuhan </a:t>
            </a:r>
            <a:r>
              <a:rPr lang="en-US" sz="2400"/>
              <a:t>termasuk menegakkan norma-norma </a:t>
            </a:r>
            <a:r>
              <a:rPr lang="en-US" sz="2400" smtClean="0"/>
              <a:t>keluarga</a:t>
            </a:r>
          </a:p>
          <a:p>
            <a:endParaRPr lang="en-US" sz="24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100</a:t>
            </a:fld>
            <a:endParaRPr lang="en-US" dirty="0"/>
          </a:p>
        </p:txBody>
      </p:sp>
    </p:spTree>
    <p:extLst>
      <p:ext uri="{BB962C8B-B14F-4D97-AF65-F5344CB8AC3E}">
        <p14:creationId xmlns:p14="http://schemas.microsoft.com/office/powerpoint/2010/main" val="2200412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2471"/>
          </a:xfrm>
        </p:spPr>
        <p:txBody>
          <a:bodyPr/>
          <a:lstStyle/>
          <a:p>
            <a:r>
              <a:rPr lang="en-US" sz="3600" smtClean="0"/>
              <a:t>Perilaku Peran</a:t>
            </a:r>
            <a:endParaRPr lang="en-US" sz="3600"/>
          </a:p>
        </p:txBody>
      </p:sp>
      <p:sp>
        <p:nvSpPr>
          <p:cNvPr id="3" name="Content Placeholder 2"/>
          <p:cNvSpPr>
            <a:spLocks noGrp="1"/>
          </p:cNvSpPr>
          <p:nvPr>
            <p:ph idx="1"/>
          </p:nvPr>
        </p:nvSpPr>
        <p:spPr>
          <a:xfrm>
            <a:off x="646112" y="1215190"/>
            <a:ext cx="10082958" cy="5033210"/>
          </a:xfrm>
        </p:spPr>
        <p:txBody>
          <a:bodyPr>
            <a:normAutofit lnSpcReduction="10000"/>
          </a:bodyPr>
          <a:lstStyle/>
          <a:p>
            <a:pPr marL="0" indent="0">
              <a:buNone/>
            </a:pPr>
            <a:r>
              <a:rPr lang="en-US" sz="2400"/>
              <a:t>Peran individu dalam pembelian </a:t>
            </a:r>
            <a:r>
              <a:rPr lang="en-US" sz="2400" smtClean="0"/>
              <a:t>keluarga</a:t>
            </a:r>
          </a:p>
          <a:p>
            <a:r>
              <a:rPr lang="en-US" altLang="zh-CN" sz="2400" b="1">
                <a:solidFill>
                  <a:srgbClr val="00FF00"/>
                </a:solidFill>
                <a:latin typeface="Arial" panose="020B0604020202020204" pitchFamily="34" charset="0"/>
              </a:rPr>
              <a:t>Initiator/gatekeeper </a:t>
            </a:r>
            <a:r>
              <a:rPr lang="en-US" altLang="zh-CN" sz="2400" b="1" smtClean="0">
                <a:solidFill>
                  <a:srgbClr val="00FF00"/>
                </a:solidFill>
                <a:latin typeface="Arial" panose="020B0604020202020204" pitchFamily="34" charset="0"/>
              </a:rPr>
              <a:t>: </a:t>
            </a:r>
            <a:r>
              <a:rPr lang="en-US" sz="2400" smtClean="0"/>
              <a:t>inisiator </a:t>
            </a:r>
            <a:r>
              <a:rPr lang="en-US" sz="2400"/>
              <a:t>dari keluarga </a:t>
            </a:r>
            <a:r>
              <a:rPr lang="en-US" sz="2400" smtClean="0"/>
              <a:t>berpikir </a:t>
            </a:r>
            <a:r>
              <a:rPr lang="en-US" sz="2400"/>
              <a:t>tentang membeli produk dan mengumpulkan informasi untuk membantu </a:t>
            </a:r>
            <a:r>
              <a:rPr lang="en-US" sz="2400" smtClean="0"/>
              <a:t>keputusan</a:t>
            </a:r>
          </a:p>
          <a:p>
            <a:r>
              <a:rPr lang="en-US" altLang="zh-CN" sz="2400" b="1">
                <a:solidFill>
                  <a:srgbClr val="00FF00"/>
                </a:solidFill>
                <a:latin typeface="Arial" panose="020B0604020202020204" pitchFamily="34" charset="0"/>
              </a:rPr>
              <a:t>Influencer </a:t>
            </a:r>
            <a:r>
              <a:rPr lang="en-US" altLang="zh-CN" sz="2400" b="1" smtClean="0">
                <a:solidFill>
                  <a:srgbClr val="00FF00"/>
                </a:solidFill>
                <a:latin typeface="Arial" panose="020B0604020202020204" pitchFamily="34" charset="0"/>
              </a:rPr>
              <a:t>: </a:t>
            </a:r>
            <a:r>
              <a:rPr lang="en-US" sz="2400" smtClean="0"/>
              <a:t>individu </a:t>
            </a:r>
            <a:r>
              <a:rPr lang="en-US" sz="2400"/>
              <a:t>yang </a:t>
            </a:r>
            <a:r>
              <a:rPr lang="en-US" sz="2400" smtClean="0"/>
              <a:t>berpendapat mengenai </a:t>
            </a:r>
            <a:r>
              <a:rPr lang="en-US" sz="2400"/>
              <a:t>kriteria dan produk atau merek paling mungkin sesuai kriteria </a:t>
            </a:r>
            <a:r>
              <a:rPr lang="en-US" sz="2400" smtClean="0"/>
              <a:t>tersebut</a:t>
            </a:r>
          </a:p>
          <a:p>
            <a:r>
              <a:rPr lang="en-US" altLang="zh-CN" sz="2400" b="1">
                <a:solidFill>
                  <a:srgbClr val="00FF00"/>
                </a:solidFill>
                <a:latin typeface="Arial" panose="020B0604020202020204" pitchFamily="34" charset="0"/>
              </a:rPr>
              <a:t>Decider </a:t>
            </a:r>
            <a:r>
              <a:rPr lang="en-US" altLang="zh-CN" sz="2400" b="1" smtClean="0">
                <a:solidFill>
                  <a:srgbClr val="00FF00"/>
                </a:solidFill>
                <a:latin typeface="Arial" panose="020B0604020202020204" pitchFamily="34" charset="0"/>
              </a:rPr>
              <a:t>: </a:t>
            </a:r>
            <a:r>
              <a:rPr lang="en-US" sz="2400" smtClean="0"/>
              <a:t>orang </a:t>
            </a:r>
            <a:r>
              <a:rPr lang="en-US" sz="2400"/>
              <a:t>dengan otoritas keuangan atau kekuatan untuk memilih bagaimana uang </a:t>
            </a:r>
            <a:r>
              <a:rPr lang="en-US" sz="2400" smtClean="0"/>
              <a:t>keluarga akan </a:t>
            </a:r>
            <a:r>
              <a:rPr lang="en-US" sz="2400"/>
              <a:t>dibelanjakan pada produk dan merek </a:t>
            </a:r>
            <a:r>
              <a:rPr lang="en-US" sz="2400" smtClean="0"/>
              <a:t>yang dipilih</a:t>
            </a:r>
          </a:p>
          <a:p>
            <a:r>
              <a:rPr lang="en-US" altLang="zh-CN" sz="2400" b="1">
                <a:solidFill>
                  <a:srgbClr val="00FF00"/>
                </a:solidFill>
                <a:latin typeface="Arial" panose="020B0604020202020204" pitchFamily="34" charset="0"/>
              </a:rPr>
              <a:t>Buyer </a:t>
            </a:r>
            <a:r>
              <a:rPr lang="en-US" altLang="zh-CN" sz="2400" b="1" smtClean="0">
                <a:solidFill>
                  <a:srgbClr val="00FF00"/>
                </a:solidFill>
                <a:latin typeface="Arial" panose="020B0604020202020204" pitchFamily="34" charset="0"/>
              </a:rPr>
              <a:t>: </a:t>
            </a:r>
            <a:r>
              <a:rPr lang="en-US" sz="2400" smtClean="0"/>
              <a:t>orang </a:t>
            </a:r>
            <a:r>
              <a:rPr lang="en-US" sz="2400"/>
              <a:t>yang bertindak sebagai agen pembelian dengan mengunjungi toko, memanggil pemasok, menulis cek, membawa produk ke dalam rumah dan </a:t>
            </a:r>
            <a:r>
              <a:rPr lang="en-US" sz="2400" smtClean="0"/>
              <a:t>sebagainya</a:t>
            </a:r>
          </a:p>
          <a:p>
            <a:r>
              <a:rPr lang="en-US" altLang="zh-CN" sz="2400" b="1" smtClean="0">
                <a:solidFill>
                  <a:srgbClr val="00FF00"/>
                </a:solidFill>
                <a:latin typeface="Arial" panose="020B0604020202020204" pitchFamily="34" charset="0"/>
              </a:rPr>
              <a:t>User : </a:t>
            </a:r>
            <a:r>
              <a:rPr lang="en-US" sz="2400" smtClean="0"/>
              <a:t>orang-orang </a:t>
            </a:r>
            <a:r>
              <a:rPr lang="en-US" sz="2400"/>
              <a:t>yang menggunakan produk</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101</a:t>
            </a:fld>
            <a:endParaRPr lang="en-US" dirty="0"/>
          </a:p>
        </p:txBody>
      </p:sp>
    </p:spTree>
    <p:extLst>
      <p:ext uri="{BB962C8B-B14F-4D97-AF65-F5344CB8AC3E}">
        <p14:creationId xmlns:p14="http://schemas.microsoft.com/office/powerpoint/2010/main" val="3666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958" y="1191126"/>
            <a:ext cx="9983112" cy="5057273"/>
          </a:xfrm>
        </p:spPr>
        <p:txBody>
          <a:bodyPr>
            <a:normAutofit/>
          </a:bodyPr>
          <a:lstStyle/>
          <a:p>
            <a:r>
              <a:rPr lang="en-US" sz="2400">
                <a:latin typeface="Arial" panose="020B0604020202020204" pitchFamily="34" charset="0"/>
                <a:cs typeface="Arial" panose="020B0604020202020204" pitchFamily="34" charset="0"/>
              </a:rPr>
              <a:t>Anggota keluarga yang berbeda akan </a:t>
            </a:r>
            <a:r>
              <a:rPr lang="en-US" sz="2400" smtClean="0">
                <a:latin typeface="Arial" panose="020B0604020202020204" pitchFamily="34" charset="0"/>
                <a:cs typeface="Arial" panose="020B0604020202020204" pitchFamily="34" charset="0"/>
              </a:rPr>
              <a:t>memperoleh peran </a:t>
            </a:r>
            <a:r>
              <a:rPr lang="en-US" sz="2400">
                <a:latin typeface="Arial" panose="020B0604020202020204" pitchFamily="34" charset="0"/>
                <a:cs typeface="Arial" panose="020B0604020202020204" pitchFamily="34" charset="0"/>
              </a:rPr>
              <a:t>yang berbeda tergantung pada situasi dan </a:t>
            </a:r>
            <a:r>
              <a:rPr lang="en-US" sz="2400" smtClean="0">
                <a:latin typeface="Arial" panose="020B0604020202020204" pitchFamily="34" charset="0"/>
                <a:cs typeface="Arial" panose="020B0604020202020204" pitchFamily="34" charset="0"/>
              </a:rPr>
              <a:t>produk</a:t>
            </a:r>
          </a:p>
          <a:p>
            <a:r>
              <a:rPr lang="en-US" sz="2400">
                <a:latin typeface="Arial" panose="020B0604020202020204" pitchFamily="34" charset="0"/>
                <a:cs typeface="Arial" panose="020B0604020202020204" pitchFamily="34" charset="0"/>
              </a:rPr>
              <a:t>Anak-anak dapat menjadi influencer dan pengguna untuk item (seperti sereal dan mainan) sementara orang tua mungkin decider dan </a:t>
            </a:r>
            <a:r>
              <a:rPr lang="en-US" sz="2400" smtClean="0">
                <a:latin typeface="Arial" panose="020B0604020202020204" pitchFamily="34" charset="0"/>
                <a:cs typeface="Arial" panose="020B0604020202020204" pitchFamily="34" charset="0"/>
              </a:rPr>
              <a:t>pembeli</a:t>
            </a:r>
          </a:p>
          <a:p>
            <a:r>
              <a:rPr lang="en-US" altLang="zh-CN" sz="2400" b="1">
                <a:solidFill>
                  <a:srgbClr val="00FF00"/>
                </a:solidFill>
                <a:latin typeface="Arial" panose="020B0604020202020204" pitchFamily="34" charset="0"/>
                <a:cs typeface="Arial" panose="020B0604020202020204" pitchFamily="34" charset="0"/>
              </a:rPr>
              <a:t>Family marketing</a:t>
            </a:r>
            <a:r>
              <a:rPr lang="en-US" altLang="zh-CN" sz="2400" b="1">
                <a:solidFill>
                  <a:schemeClr val="bg1"/>
                </a:solidFill>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berfokus </a:t>
            </a:r>
            <a:r>
              <a:rPr lang="en-US" sz="2400">
                <a:latin typeface="Arial" panose="020B0604020202020204" pitchFamily="34" charset="0"/>
                <a:cs typeface="Arial" panose="020B0604020202020204" pitchFamily="34" charset="0"/>
              </a:rPr>
              <a:t>pada hubungan antara anggota keluarganya berdasarkan peran mereka menganggap, termasuk hubungan antara pembeli dan keluarga konsumen dan antara pembeli dan pembuat keputusan </a:t>
            </a:r>
            <a:r>
              <a:rPr lang="en-US" sz="2400" smtClean="0">
                <a:latin typeface="Arial" panose="020B0604020202020204" pitchFamily="34" charset="0"/>
                <a:cs typeface="Arial" panose="020B0604020202020204" pitchFamily="34" charset="0"/>
              </a:rPr>
              <a:t>pembelian</a:t>
            </a:r>
          </a:p>
          <a:p>
            <a:r>
              <a:rPr lang="en-US" altLang="zh-CN" sz="2400" b="1">
                <a:solidFill>
                  <a:srgbClr val="00FF00"/>
                </a:solidFill>
                <a:latin typeface="Arial" panose="020B0604020202020204" pitchFamily="34" charset="0"/>
                <a:cs typeface="Arial" panose="020B0604020202020204" pitchFamily="34" charset="0"/>
              </a:rPr>
              <a:t>Family marketing </a:t>
            </a:r>
            <a:r>
              <a:rPr lang="en-US" altLang="zh-CN" sz="2400">
                <a:latin typeface="Arial" panose="020B0604020202020204" pitchFamily="34" charset="0"/>
                <a:cs typeface="Arial" panose="020B0604020202020204" pitchFamily="34" charset="0"/>
              </a:rPr>
              <a:t>membedakan skenario di mana beberapa pembelian mungkin memiliki lebih dari satu pembuat keputusan dari orang-orang yang memiliki lebih dari satu konsumen</a:t>
            </a:r>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102</a:t>
            </a:fld>
            <a:endParaRPr lang="en-US" dirty="0"/>
          </a:p>
        </p:txBody>
      </p:sp>
      <p:sp>
        <p:nvSpPr>
          <p:cNvPr id="6" name="Title 1"/>
          <p:cNvSpPr>
            <a:spLocks noGrp="1"/>
          </p:cNvSpPr>
          <p:nvPr>
            <p:ph type="title"/>
          </p:nvPr>
        </p:nvSpPr>
        <p:spPr>
          <a:xfrm>
            <a:off x="646111" y="452718"/>
            <a:ext cx="9404723" cy="610698"/>
          </a:xfrm>
        </p:spPr>
        <p:txBody>
          <a:bodyPr/>
          <a:lstStyle/>
          <a:p>
            <a:r>
              <a:rPr lang="en-US" sz="3600" smtClean="0"/>
              <a:t>Perilaku Peran</a:t>
            </a:r>
            <a:endParaRPr lang="en-US" sz="3600"/>
          </a:p>
        </p:txBody>
      </p:sp>
    </p:spTree>
    <p:extLst>
      <p:ext uri="{BB962C8B-B14F-4D97-AF65-F5344CB8AC3E}">
        <p14:creationId xmlns:p14="http://schemas.microsoft.com/office/powerpoint/2010/main" val="390868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17" y="1275348"/>
            <a:ext cx="10380154" cy="4973052"/>
          </a:xfrm>
        </p:spPr>
        <p:txBody>
          <a:bodyPr>
            <a:normAutofit fontScale="85000" lnSpcReduction="20000"/>
          </a:bodyPr>
          <a:lstStyle/>
          <a:p>
            <a:r>
              <a:rPr lang="en-US" sz="2400">
                <a:latin typeface="Arial" panose="020B0604020202020204" pitchFamily="34" charset="0"/>
                <a:cs typeface="Arial" panose="020B0604020202020204" pitchFamily="34" charset="0"/>
              </a:rPr>
              <a:t>Mengidentifikasi hubungan </a:t>
            </a:r>
            <a:r>
              <a:rPr lang="en-US" sz="2400" smtClean="0">
                <a:latin typeface="Arial" panose="020B0604020202020204" pitchFamily="34" charset="0"/>
                <a:cs typeface="Arial" panose="020B0604020202020204" pitchFamily="34" charset="0"/>
              </a:rPr>
              <a:t>pembeli – konsumen yang  </a:t>
            </a:r>
            <a:r>
              <a:rPr lang="en-US" sz="2400">
                <a:latin typeface="Arial" panose="020B0604020202020204" pitchFamily="34" charset="0"/>
                <a:cs typeface="Arial" panose="020B0604020202020204" pitchFamily="34" charset="0"/>
              </a:rPr>
              <a:t>berbeda </a:t>
            </a:r>
            <a:r>
              <a:rPr lang="en-US" sz="2400" smtClean="0">
                <a:latin typeface="Arial" panose="020B0604020202020204" pitchFamily="34" charset="0"/>
                <a:cs typeface="Arial" panose="020B0604020202020204" pitchFamily="34" charset="0"/>
              </a:rPr>
              <a:t>:</a:t>
            </a:r>
          </a:p>
          <a:p>
            <a:pPr lvl="1"/>
            <a:r>
              <a:rPr lang="en-US" sz="2200" smtClean="0">
                <a:latin typeface="Arial" panose="020B0604020202020204" pitchFamily="34" charset="0"/>
                <a:cs typeface="Arial" panose="020B0604020202020204" pitchFamily="34" charset="0"/>
              </a:rPr>
              <a:t>Siapa pembelinya dan untuk siapa produknya?</a:t>
            </a:r>
          </a:p>
          <a:p>
            <a:pPr lvl="1"/>
            <a:r>
              <a:rPr lang="en-US" sz="2200" smtClean="0">
                <a:latin typeface="Arial" panose="020B0604020202020204" pitchFamily="34" charset="0"/>
                <a:cs typeface="Arial" panose="020B0604020202020204" pitchFamily="34" charset="0"/>
              </a:rPr>
              <a:t>Siapa karakter utamanya?</a:t>
            </a:r>
          </a:p>
          <a:p>
            <a:pPr lvl="1"/>
            <a:r>
              <a:rPr lang="en-US" sz="2200" smtClean="0">
                <a:latin typeface="Arial" panose="020B0604020202020204" pitchFamily="34" charset="0"/>
                <a:cs typeface="Arial" panose="020B0604020202020204" pitchFamily="34" charset="0"/>
              </a:rPr>
              <a:t>Bagaimana plot pembeliannya?</a:t>
            </a:r>
          </a:p>
          <a:p>
            <a:pPr lvl="1"/>
            <a:r>
              <a:rPr lang="en-US" sz="2200" smtClean="0">
                <a:latin typeface="Arial" panose="020B0604020202020204" pitchFamily="34" charset="0"/>
                <a:cs typeface="Arial" panose="020B0604020202020204" pitchFamily="34" charset="0"/>
              </a:rPr>
              <a:t>Suapa yang menginginkan produk dan kapan?</a:t>
            </a:r>
          </a:p>
          <a:p>
            <a:pPr lvl="1"/>
            <a:r>
              <a:rPr lang="en-US" sz="2200" smtClean="0">
                <a:latin typeface="Arial" panose="020B0604020202020204" pitchFamily="34" charset="0"/>
                <a:cs typeface="Arial" panose="020B0604020202020204" pitchFamily="34" charset="0"/>
              </a:rPr>
              <a:t>Apa asumsi yang bias diterapkan?</a:t>
            </a:r>
          </a:p>
          <a:p>
            <a:r>
              <a:rPr lang="it-IT" sz="2400" smtClean="0">
                <a:latin typeface="Arial" panose="020B0604020202020204" pitchFamily="34" charset="0"/>
                <a:cs typeface="Arial" panose="020B0604020202020204" pitchFamily="34" charset="0"/>
              </a:rPr>
              <a:t>Peran suami – istri  dalam </a:t>
            </a:r>
            <a:r>
              <a:rPr lang="it-IT" sz="2400">
                <a:latin typeface="Arial" panose="020B0604020202020204" pitchFamily="34" charset="0"/>
                <a:cs typeface="Arial" panose="020B0604020202020204" pitchFamily="34" charset="0"/>
              </a:rPr>
              <a:t>keputusan membeli</a:t>
            </a:r>
            <a:endParaRPr lang="en-US" sz="2400" smtClean="0">
              <a:latin typeface="Arial" panose="020B0604020202020204" pitchFamily="34" charset="0"/>
              <a:cs typeface="Arial" panose="020B0604020202020204" pitchFamily="34" charset="0"/>
            </a:endParaRPr>
          </a:p>
          <a:p>
            <a:pPr lvl="1"/>
            <a:r>
              <a:rPr lang="en-US" altLang="zh-CN" sz="2400" b="1">
                <a:solidFill>
                  <a:srgbClr val="00FF00"/>
                </a:solidFill>
                <a:latin typeface="Arial" panose="020B0604020202020204" pitchFamily="34" charset="0"/>
              </a:rPr>
              <a:t>Autonomic </a:t>
            </a:r>
            <a:r>
              <a:rPr lang="en-US" altLang="zh-CN" sz="2400" b="1" smtClean="0">
                <a:solidFill>
                  <a:srgbClr val="00FF00"/>
                </a:solidFill>
                <a:latin typeface="Arial" panose="020B0604020202020204" pitchFamily="34" charset="0"/>
              </a:rPr>
              <a:t>: </a:t>
            </a:r>
            <a:r>
              <a:rPr lang="en-US" sz="2200" smtClean="0">
                <a:latin typeface="Arial" panose="020B0604020202020204" pitchFamily="34" charset="0"/>
                <a:cs typeface="Arial" panose="020B0604020202020204" pitchFamily="34" charset="0"/>
              </a:rPr>
              <a:t>jumlah keputusan </a:t>
            </a:r>
            <a:r>
              <a:rPr lang="en-US" sz="2200">
                <a:latin typeface="Arial" panose="020B0604020202020204" pitchFamily="34" charset="0"/>
                <a:cs typeface="Arial" panose="020B0604020202020204" pitchFamily="34" charset="0"/>
              </a:rPr>
              <a:t>yang dibuat oleh pasangan </a:t>
            </a:r>
            <a:r>
              <a:rPr lang="en-US" sz="2200" smtClean="0">
                <a:latin typeface="Arial" panose="020B0604020202020204" pitchFamily="34" charset="0"/>
                <a:cs typeface="Arial" panose="020B0604020202020204" pitchFamily="34" charset="0"/>
              </a:rPr>
              <a:t>masing-masing berimbang, tetapi </a:t>
            </a:r>
            <a:r>
              <a:rPr lang="en-US" sz="2200">
                <a:latin typeface="Arial" panose="020B0604020202020204" pitchFamily="34" charset="0"/>
                <a:cs typeface="Arial" panose="020B0604020202020204" pitchFamily="34" charset="0"/>
              </a:rPr>
              <a:t>setiap keputusan individual dibuat dengan satu pasangan atau yang </a:t>
            </a:r>
            <a:r>
              <a:rPr lang="en-US" sz="2200" smtClean="0">
                <a:latin typeface="Arial" panose="020B0604020202020204" pitchFamily="34" charset="0"/>
                <a:cs typeface="Arial" panose="020B0604020202020204" pitchFamily="34" charset="0"/>
              </a:rPr>
              <a:t>lain</a:t>
            </a:r>
          </a:p>
          <a:p>
            <a:pPr lvl="1"/>
            <a:r>
              <a:rPr lang="en-US" altLang="zh-CN" sz="2400" b="1">
                <a:solidFill>
                  <a:srgbClr val="00FF00"/>
                </a:solidFill>
                <a:latin typeface="Arial" panose="020B0604020202020204" pitchFamily="34" charset="0"/>
              </a:rPr>
              <a:t>Husband dominant </a:t>
            </a:r>
            <a:r>
              <a:rPr lang="en-US" sz="2200" smtClean="0">
                <a:latin typeface="Arial" panose="020B0604020202020204" pitchFamily="34" charset="0"/>
                <a:cs typeface="Arial" panose="020B0604020202020204" pitchFamily="34" charset="0"/>
              </a:rPr>
              <a:t>suami </a:t>
            </a:r>
            <a:r>
              <a:rPr lang="en-US" sz="2200">
                <a:latin typeface="Arial" panose="020B0604020202020204" pitchFamily="34" charset="0"/>
                <a:cs typeface="Arial" panose="020B0604020202020204" pitchFamily="34" charset="0"/>
              </a:rPr>
              <a:t>atau laki-laki </a:t>
            </a:r>
            <a:r>
              <a:rPr lang="en-US" sz="2200" smtClean="0">
                <a:latin typeface="Arial" panose="020B0604020202020204" pitchFamily="34" charset="0"/>
                <a:cs typeface="Arial" panose="020B0604020202020204" pitchFamily="34" charset="0"/>
              </a:rPr>
              <a:t>kepala rumah </a:t>
            </a:r>
            <a:r>
              <a:rPr lang="en-US" sz="2200">
                <a:latin typeface="Arial" panose="020B0604020202020204" pitchFamily="34" charset="0"/>
                <a:cs typeface="Arial" panose="020B0604020202020204" pitchFamily="34" charset="0"/>
              </a:rPr>
              <a:t>tangga membuat sebagian besar </a:t>
            </a:r>
            <a:r>
              <a:rPr lang="en-US" sz="2200" smtClean="0">
                <a:latin typeface="Arial" panose="020B0604020202020204" pitchFamily="34" charset="0"/>
                <a:cs typeface="Arial" panose="020B0604020202020204" pitchFamily="34" charset="0"/>
              </a:rPr>
              <a:t>keputusan</a:t>
            </a:r>
          </a:p>
          <a:p>
            <a:pPr lvl="1"/>
            <a:r>
              <a:rPr lang="en-US" altLang="zh-CN" sz="2400" b="1">
                <a:solidFill>
                  <a:srgbClr val="00FF00"/>
                </a:solidFill>
                <a:latin typeface="Arial" panose="020B0604020202020204" pitchFamily="34" charset="0"/>
              </a:rPr>
              <a:t>Wife dominant </a:t>
            </a:r>
            <a:r>
              <a:rPr lang="en-US" sz="2200" smtClean="0">
                <a:latin typeface="Arial" panose="020B0604020202020204" pitchFamily="34" charset="0"/>
                <a:cs typeface="Arial" panose="020B0604020202020204" pitchFamily="34" charset="0"/>
              </a:rPr>
              <a:t>isteri </a:t>
            </a:r>
            <a:r>
              <a:rPr lang="en-US" sz="2200">
                <a:latin typeface="Arial" panose="020B0604020202020204" pitchFamily="34" charset="0"/>
                <a:cs typeface="Arial" panose="020B0604020202020204" pitchFamily="34" charset="0"/>
              </a:rPr>
              <a:t>atau perempuan </a:t>
            </a:r>
            <a:r>
              <a:rPr lang="en-US" sz="2200" smtClean="0">
                <a:latin typeface="Arial" panose="020B0604020202020204" pitchFamily="34" charset="0"/>
                <a:cs typeface="Arial" panose="020B0604020202020204" pitchFamily="34" charset="0"/>
              </a:rPr>
              <a:t>membuat </a:t>
            </a:r>
            <a:r>
              <a:rPr lang="en-US" sz="2200">
                <a:latin typeface="Arial" panose="020B0604020202020204" pitchFamily="34" charset="0"/>
                <a:cs typeface="Arial" panose="020B0604020202020204" pitchFamily="34" charset="0"/>
              </a:rPr>
              <a:t>sebagian besar </a:t>
            </a:r>
            <a:r>
              <a:rPr lang="en-US" sz="2200" smtClean="0">
                <a:latin typeface="Arial" panose="020B0604020202020204" pitchFamily="34" charset="0"/>
                <a:cs typeface="Arial" panose="020B0604020202020204" pitchFamily="34" charset="0"/>
              </a:rPr>
              <a:t>keputusan</a:t>
            </a:r>
          </a:p>
          <a:p>
            <a:pPr lvl="1"/>
            <a:r>
              <a:rPr lang="en-US" altLang="zh-CN" sz="2400" b="1">
                <a:solidFill>
                  <a:srgbClr val="00FF00"/>
                </a:solidFill>
                <a:latin typeface="Arial" panose="020B0604020202020204" pitchFamily="34" charset="0"/>
              </a:rPr>
              <a:t>Joint </a:t>
            </a:r>
            <a:r>
              <a:rPr lang="en-US" altLang="zh-CN" sz="2400" b="1" smtClean="0">
                <a:solidFill>
                  <a:srgbClr val="00FF00"/>
                </a:solidFill>
                <a:latin typeface="Arial" panose="020B0604020202020204" pitchFamily="34" charset="0"/>
              </a:rPr>
              <a:t>: </a:t>
            </a:r>
            <a:r>
              <a:rPr lang="en-US" sz="2200" smtClean="0">
                <a:latin typeface="Arial" panose="020B0604020202020204" pitchFamily="34" charset="0"/>
                <a:cs typeface="Arial" panose="020B0604020202020204" pitchFamily="34" charset="0"/>
              </a:rPr>
              <a:t>Sebagian besar keputusan dibuat </a:t>
            </a:r>
            <a:r>
              <a:rPr lang="en-US" sz="2200">
                <a:latin typeface="Arial" panose="020B0604020202020204" pitchFamily="34" charset="0"/>
                <a:cs typeface="Arial" panose="020B0604020202020204" pitchFamily="34" charset="0"/>
              </a:rPr>
              <a:t>dengan </a:t>
            </a:r>
            <a:r>
              <a:rPr lang="en-US" sz="2200" smtClean="0">
                <a:latin typeface="Arial" panose="020B0604020202020204" pitchFamily="34" charset="0"/>
                <a:cs typeface="Arial" panose="020B0604020202020204" pitchFamily="34" charset="0"/>
              </a:rPr>
              <a:t>derajad keterlibatan </a:t>
            </a:r>
            <a:r>
              <a:rPr lang="en-US" sz="2200">
                <a:latin typeface="Arial" panose="020B0604020202020204" pitchFamily="34" charset="0"/>
                <a:cs typeface="Arial" panose="020B0604020202020204" pitchFamily="34" charset="0"/>
              </a:rPr>
              <a:t>sama oleh kedua pasangan</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103</a:t>
            </a:fld>
            <a:endParaRPr lang="en-US" dirty="0"/>
          </a:p>
        </p:txBody>
      </p:sp>
      <p:sp>
        <p:nvSpPr>
          <p:cNvPr id="6" name="Title 1"/>
          <p:cNvSpPr>
            <a:spLocks noGrp="1"/>
          </p:cNvSpPr>
          <p:nvPr>
            <p:ph type="title"/>
          </p:nvPr>
        </p:nvSpPr>
        <p:spPr>
          <a:xfrm>
            <a:off x="646111" y="452718"/>
            <a:ext cx="9404723" cy="610698"/>
          </a:xfrm>
        </p:spPr>
        <p:txBody>
          <a:bodyPr/>
          <a:lstStyle/>
          <a:p>
            <a:r>
              <a:rPr lang="en-US" sz="3600" smtClean="0"/>
              <a:t>Perilaku Peran</a:t>
            </a:r>
            <a:endParaRPr lang="en-US" sz="3600"/>
          </a:p>
        </p:txBody>
      </p:sp>
    </p:spTree>
    <p:extLst>
      <p:ext uri="{BB962C8B-B14F-4D97-AF65-F5344CB8AC3E}">
        <p14:creationId xmlns:p14="http://schemas.microsoft.com/office/powerpoint/2010/main" val="19343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ircle(in)">
                                      <p:cBhvr>
                                        <p:cTn id="41" dur="2000"/>
                                        <p:tgtEl>
                                          <p:spTgt spid="3">
                                            <p:txEl>
                                              <p:pRg st="9" end="9"/>
                                            </p:tx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circle(in)">
                                      <p:cBhvr>
                                        <p:cTn id="4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8408"/>
          </a:xfrm>
        </p:spPr>
        <p:txBody>
          <a:bodyPr/>
          <a:lstStyle/>
          <a:p>
            <a:r>
              <a:rPr lang="en-US" sz="3600" smtClean="0">
                <a:latin typeface="Arial" panose="020B0604020202020204" pitchFamily="34" charset="0"/>
                <a:cs typeface="Arial" panose="020B0604020202020204" pitchFamily="34" charset="0"/>
              </a:rPr>
              <a:t>Pengaruh terhadap proses keputusan</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47800"/>
            <a:ext cx="9953710" cy="4936958"/>
          </a:xfrm>
        </p:spPr>
        <p:txBody>
          <a:bodyPr>
            <a:normAutofit/>
          </a:bodyPr>
          <a:lstStyle/>
          <a:p>
            <a:r>
              <a:rPr lang="en-US" sz="2400">
                <a:latin typeface="Arial" panose="020B0604020202020204" pitchFamily="34" charset="0"/>
                <a:cs typeface="Arial" panose="020B0604020202020204" pitchFamily="34" charset="0"/>
              </a:rPr>
              <a:t>Pemasar mengevaluasi jenis produk yang biasanya dibeli oleh istri, suami, maupun </a:t>
            </a:r>
            <a:r>
              <a:rPr lang="en-US" sz="2400" smtClean="0">
                <a:latin typeface="Arial" panose="020B0604020202020204" pitchFamily="34" charset="0"/>
                <a:cs typeface="Arial" panose="020B0604020202020204" pitchFamily="34" charset="0"/>
              </a:rPr>
              <a:t>bersama</a:t>
            </a:r>
          </a:p>
          <a:p>
            <a:r>
              <a:rPr lang="en-US" sz="2400">
                <a:latin typeface="Arial" panose="020B0604020202020204" pitchFamily="34" charset="0"/>
                <a:cs typeface="Arial" panose="020B0604020202020204" pitchFamily="34" charset="0"/>
              </a:rPr>
              <a:t>Pemasar dapat menentukan atribut mana </a:t>
            </a:r>
            <a:r>
              <a:rPr lang="en-US" sz="2400" smtClean="0">
                <a:latin typeface="Arial" panose="020B0604020202020204" pitchFamily="34" charset="0"/>
                <a:cs typeface="Arial" panose="020B0604020202020204" pitchFamily="34" charset="0"/>
              </a:rPr>
              <a:t>pada produk – produk tertentu </a:t>
            </a:r>
            <a:r>
              <a:rPr lang="en-US" sz="2400">
                <a:latin typeface="Arial" panose="020B0604020202020204" pitchFamily="34" charset="0"/>
                <a:cs typeface="Arial" panose="020B0604020202020204" pitchFamily="34" charset="0"/>
              </a:rPr>
              <a:t>untuk beriklan ke anggota rumah tangga yang </a:t>
            </a:r>
            <a:r>
              <a:rPr lang="en-US" sz="2400" smtClean="0">
                <a:latin typeface="Arial" panose="020B0604020202020204" pitchFamily="34" charset="0"/>
                <a:cs typeface="Arial" panose="020B0604020202020204" pitchFamily="34" charset="0"/>
              </a:rPr>
              <a:t>berbeda</a:t>
            </a:r>
          </a:p>
          <a:p>
            <a:r>
              <a:rPr lang="en-US" sz="2400">
                <a:latin typeface="Arial" panose="020B0604020202020204" pitchFamily="34" charset="0"/>
                <a:cs typeface="Arial" panose="020B0604020202020204" pitchFamily="34" charset="0"/>
              </a:rPr>
              <a:t>Media yang paling berpengaruh </a:t>
            </a:r>
            <a:r>
              <a:rPr lang="en-US" sz="2400" smtClean="0">
                <a:latin typeface="Arial" panose="020B0604020202020204" pitchFamily="34" charset="0"/>
                <a:cs typeface="Arial" panose="020B0604020202020204" pitchFamily="34" charset="0"/>
              </a:rPr>
              <a:t>terhadap anggota keluarga?</a:t>
            </a:r>
          </a:p>
          <a:p>
            <a:r>
              <a:rPr lang="en-US" sz="2400" smtClean="0">
                <a:latin typeface="Arial" panose="020B0604020202020204" pitchFamily="34" charset="0"/>
                <a:cs typeface="Arial" panose="020B0604020202020204" pitchFamily="34" charset="0"/>
              </a:rPr>
              <a:t>Iklan yang mana mempunyai daya tarik </a:t>
            </a:r>
            <a:r>
              <a:rPr lang="en-US" sz="2400">
                <a:latin typeface="Arial" panose="020B0604020202020204" pitchFamily="34" charset="0"/>
                <a:cs typeface="Arial" panose="020B0604020202020204" pitchFamily="34" charset="0"/>
              </a:rPr>
              <a:t>paling efektif</a:t>
            </a:r>
            <a:r>
              <a:rPr lang="en-US" sz="2400" smtClean="0">
                <a:latin typeface="Arial" panose="020B0604020202020204" pitchFamily="34" charset="0"/>
                <a:cs typeface="Arial" panose="020B0604020202020204" pitchFamily="34" charset="0"/>
              </a:rPr>
              <a:t>?</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104</a:t>
            </a:fld>
            <a:endParaRPr lang="en-US" dirty="0"/>
          </a:p>
        </p:txBody>
      </p:sp>
    </p:spTree>
    <p:extLst>
      <p:ext uri="{BB962C8B-B14F-4D97-AF65-F5344CB8AC3E}">
        <p14:creationId xmlns:p14="http://schemas.microsoft.com/office/powerpoint/2010/main" val="5837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03158"/>
            <a:ext cx="9977772" cy="5045241"/>
          </a:xfrm>
        </p:spPr>
        <p:txBody>
          <a:bodyPr>
            <a:normAutofit/>
          </a:bodyPr>
          <a:lstStyle/>
          <a:p>
            <a:r>
              <a:rPr lang="en-US" sz="2400" smtClean="0">
                <a:latin typeface="Arial" panose="020B0604020202020204" pitchFamily="34" charset="0"/>
                <a:cs typeface="Arial" panose="020B0604020202020204" pitchFamily="34" charset="0"/>
              </a:rPr>
              <a:t>Pengaruh Tahap Keputusan : Proses </a:t>
            </a:r>
            <a:r>
              <a:rPr lang="en-US" sz="2400">
                <a:latin typeface="Arial" panose="020B0604020202020204" pitchFamily="34" charset="0"/>
                <a:cs typeface="Arial" panose="020B0604020202020204" pitchFamily="34" charset="0"/>
              </a:rPr>
              <a:t>keputusan cenderung lebih ke arah partisipasi </a:t>
            </a:r>
            <a:r>
              <a:rPr lang="en-US" sz="2400" smtClean="0">
                <a:latin typeface="Arial" panose="020B0604020202020204" pitchFamily="34" charset="0"/>
                <a:cs typeface="Arial" panose="020B0604020202020204" pitchFamily="34" charset="0"/>
              </a:rPr>
              <a:t>bersama dan </a:t>
            </a:r>
            <a:r>
              <a:rPr lang="en-US" sz="2400">
                <a:latin typeface="Arial" panose="020B0604020202020204" pitchFamily="34" charset="0"/>
                <a:cs typeface="Arial" panose="020B0604020202020204" pitchFamily="34" charset="0"/>
              </a:rPr>
              <a:t>dari perilaku otonom </a:t>
            </a:r>
            <a:r>
              <a:rPr lang="en-US" sz="2400" smtClean="0">
                <a:latin typeface="Arial" panose="020B0604020202020204" pitchFamily="34" charset="0"/>
                <a:cs typeface="Arial" panose="020B0604020202020204" pitchFamily="34" charset="0"/>
              </a:rPr>
              <a:t>disaat </a:t>
            </a:r>
            <a:r>
              <a:rPr lang="en-US" sz="2400">
                <a:latin typeface="Arial" panose="020B0604020202020204" pitchFamily="34" charset="0"/>
                <a:cs typeface="Arial" panose="020B0604020202020204" pitchFamily="34" charset="0"/>
              </a:rPr>
              <a:t>mendekati </a:t>
            </a:r>
            <a:r>
              <a:rPr lang="en-US" sz="2400" smtClean="0">
                <a:latin typeface="Arial" panose="020B0604020202020204" pitchFamily="34" charset="0"/>
                <a:cs typeface="Arial" panose="020B0604020202020204" pitchFamily="34" charset="0"/>
              </a:rPr>
              <a:t>keputusan akhir</a:t>
            </a:r>
          </a:p>
          <a:p>
            <a:r>
              <a:rPr lang="en-US" sz="2400" smtClean="0">
                <a:latin typeface="Arial" panose="020B0604020202020204" pitchFamily="34" charset="0"/>
                <a:cs typeface="Arial" panose="020B0604020202020204" pitchFamily="34" charset="0"/>
              </a:rPr>
              <a:t>Pengaruh Pekerjaan : </a:t>
            </a:r>
          </a:p>
          <a:p>
            <a:pPr lvl="1"/>
            <a:r>
              <a:rPr lang="en-US" sz="2200">
                <a:latin typeface="Arial" panose="020B0604020202020204" pitchFamily="34" charset="0"/>
                <a:cs typeface="Arial" panose="020B0604020202020204" pitchFamily="34" charset="0"/>
              </a:rPr>
              <a:t>Lebih banyak perempuan yang bekerja di luar </a:t>
            </a:r>
            <a:r>
              <a:rPr lang="en-US" sz="2200" smtClean="0">
                <a:latin typeface="Arial" panose="020B0604020202020204" pitchFamily="34" charset="0"/>
                <a:cs typeface="Arial" panose="020B0604020202020204" pitchFamily="34" charset="0"/>
              </a:rPr>
              <a:t>rumah</a:t>
            </a:r>
          </a:p>
          <a:p>
            <a:pPr lvl="1"/>
            <a:r>
              <a:rPr lang="en-US" sz="2200" smtClean="0">
                <a:latin typeface="Arial" panose="020B0604020202020204" pitchFamily="34" charset="0"/>
                <a:cs typeface="Arial" panose="020B0604020202020204" pitchFamily="34" charset="0"/>
              </a:rPr>
              <a:t>Perubahan peran </a:t>
            </a:r>
            <a:r>
              <a:rPr lang="en-US" sz="2200">
                <a:latin typeface="Arial" panose="020B0604020202020204" pitchFamily="34" charset="0"/>
                <a:cs typeface="Arial" panose="020B0604020202020204" pitchFamily="34" charset="0"/>
              </a:rPr>
              <a:t>suami-istri telah mempengaruhi bagaimana pasangan membagi tanggung-jawab mereka </a:t>
            </a:r>
            <a:r>
              <a:rPr lang="en-US" sz="2200" smtClean="0">
                <a:latin typeface="Arial" panose="020B0604020202020204" pitchFamily="34" charset="0"/>
                <a:cs typeface="Arial" panose="020B0604020202020204" pitchFamily="34" charset="0"/>
              </a:rPr>
              <a:t>pada pembelian</a:t>
            </a:r>
          </a:p>
          <a:p>
            <a:r>
              <a:rPr lang="en-US" sz="2400" smtClean="0">
                <a:latin typeface="Arial" panose="020B0604020202020204" pitchFamily="34" charset="0"/>
                <a:cs typeface="Arial" panose="020B0604020202020204" pitchFamily="34" charset="0"/>
              </a:rPr>
              <a:t>Pengaruh Gender : </a:t>
            </a:r>
          </a:p>
          <a:p>
            <a:pPr lvl="1"/>
            <a:r>
              <a:rPr lang="en-US" sz="2200" smtClean="0">
                <a:latin typeface="Arial" panose="020B0604020202020204" pitchFamily="34" charset="0"/>
                <a:cs typeface="Arial" panose="020B0604020202020204" pitchFamily="34" charset="0"/>
              </a:rPr>
              <a:t>Menyempitnya kesenjangan gender</a:t>
            </a:r>
            <a:r>
              <a:rPr lang="en-US" sz="2200">
                <a:latin typeface="Arial" panose="020B0604020202020204" pitchFamily="34" charset="0"/>
                <a:cs typeface="Arial" panose="020B0604020202020204" pitchFamily="34" charset="0"/>
              </a:rPr>
              <a:t>, keputusan semakin </a:t>
            </a:r>
            <a:r>
              <a:rPr lang="en-US" sz="2200" smtClean="0">
                <a:latin typeface="Arial" panose="020B0604020202020204" pitchFamily="34" charset="0"/>
                <a:cs typeface="Arial" panose="020B0604020202020204" pitchFamily="34" charset="0"/>
              </a:rPr>
              <a:t>banyak dibuat bersama-sama</a:t>
            </a:r>
          </a:p>
          <a:p>
            <a:pPr lvl="1"/>
            <a:r>
              <a:rPr lang="en-US" sz="2200">
                <a:latin typeface="Arial" panose="020B0604020202020204" pitchFamily="34" charset="0"/>
                <a:cs typeface="Arial" panose="020B0604020202020204" pitchFamily="34" charset="0"/>
              </a:rPr>
              <a:t>Karena memudarnya </a:t>
            </a:r>
            <a:r>
              <a:rPr lang="en-US" sz="2200" smtClean="0">
                <a:latin typeface="Arial" panose="020B0604020202020204" pitchFamily="34" charset="0"/>
                <a:cs typeface="Arial" panose="020B0604020202020204" pitchFamily="34" charset="0"/>
              </a:rPr>
              <a:t>produk berlandaskan gender, </a:t>
            </a:r>
            <a:r>
              <a:rPr lang="en-US" sz="2200">
                <a:latin typeface="Arial" panose="020B0604020202020204" pitchFamily="34" charset="0"/>
                <a:cs typeface="Arial" panose="020B0604020202020204" pitchFamily="34" charset="0"/>
              </a:rPr>
              <a:t>pemasar </a:t>
            </a:r>
            <a:r>
              <a:rPr lang="en-US" sz="2200" smtClean="0">
                <a:latin typeface="Arial" panose="020B0604020202020204" pitchFamily="34" charset="0"/>
                <a:cs typeface="Arial" panose="020B0604020202020204" pitchFamily="34" charset="0"/>
              </a:rPr>
              <a:t>mengubah produk </a:t>
            </a:r>
            <a:r>
              <a:rPr lang="en-US" sz="2200">
                <a:latin typeface="Arial" panose="020B0604020202020204" pitchFamily="34" charset="0"/>
                <a:cs typeface="Arial" panose="020B0604020202020204" pitchFamily="34" charset="0"/>
              </a:rPr>
              <a:t>untuk posisi dual-gender</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105</a:t>
            </a:fld>
            <a:endParaRPr lang="en-US" dirty="0"/>
          </a:p>
        </p:txBody>
      </p:sp>
      <p:sp>
        <p:nvSpPr>
          <p:cNvPr id="6" name="Title 1"/>
          <p:cNvSpPr>
            <a:spLocks noGrp="1"/>
          </p:cNvSpPr>
          <p:nvPr>
            <p:ph type="title"/>
          </p:nvPr>
        </p:nvSpPr>
        <p:spPr>
          <a:xfrm>
            <a:off x="646111" y="452718"/>
            <a:ext cx="9404723" cy="750440"/>
          </a:xfrm>
        </p:spPr>
        <p:txBody>
          <a:bodyPr/>
          <a:lstStyle/>
          <a:p>
            <a:r>
              <a:rPr lang="en-US" sz="3600" smtClean="0">
                <a:latin typeface="Arial" panose="020B0604020202020204" pitchFamily="34" charset="0"/>
                <a:cs typeface="Arial" panose="020B0604020202020204" pitchFamily="34" charset="0"/>
              </a:rPr>
              <a:t>Pengaruh terhadap proses keputusan</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5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11" y="295729"/>
            <a:ext cx="9858329" cy="786535"/>
          </a:xfrm>
        </p:spPr>
        <p:txBody>
          <a:bodyPr/>
          <a:lstStyle/>
          <a:p>
            <a:r>
              <a:rPr lang="en-US" sz="3600" smtClean="0">
                <a:latin typeface="Arial" panose="020B0604020202020204" pitchFamily="34" charset="0"/>
                <a:cs typeface="Arial" panose="020B0604020202020204" pitchFamily="34" charset="0"/>
              </a:rPr>
              <a:t>Siklus Hidup Keluarga/Family Life Cycle (FLC)</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1738" y="1179096"/>
            <a:ext cx="10067332" cy="5069304"/>
          </a:xfrm>
        </p:spPr>
        <p:txBody>
          <a:bodyPr>
            <a:normAutofit/>
          </a:bodyPr>
          <a:lstStyle/>
          <a:p>
            <a:r>
              <a:rPr lang="en-US" altLang="zh-CN" sz="2400" b="1">
                <a:solidFill>
                  <a:srgbClr val="00FF00"/>
                </a:solidFill>
                <a:latin typeface="Arial" panose="020B0604020202020204" pitchFamily="34" charset="0"/>
              </a:rPr>
              <a:t>Family life cycle (</a:t>
            </a:r>
            <a:r>
              <a:rPr lang="en-US" altLang="zh-CN" sz="2400" b="1" smtClean="0">
                <a:solidFill>
                  <a:srgbClr val="00FF00"/>
                </a:solidFill>
                <a:latin typeface="Arial" panose="020B0604020202020204" pitchFamily="34" charset="0"/>
              </a:rPr>
              <a:t>FLC)</a:t>
            </a:r>
            <a:r>
              <a:rPr lang="en-US" altLang="zh-CN" sz="2400" b="1" smtClean="0">
                <a:solidFill>
                  <a:schemeClr val="bg1"/>
                </a:solidFill>
                <a:latin typeface="Arial" panose="020B0604020202020204" pitchFamily="34" charset="0"/>
              </a:rPr>
              <a:t> : </a:t>
            </a:r>
            <a:r>
              <a:rPr lang="en-US" sz="2400" smtClean="0">
                <a:latin typeface="Arial" panose="020B0604020202020204" pitchFamily="34" charset="0"/>
                <a:cs typeface="Arial" panose="020B0604020202020204" pitchFamily="34" charset="0"/>
              </a:rPr>
              <a:t>proses </a:t>
            </a:r>
            <a:r>
              <a:rPr lang="en-US" sz="2400">
                <a:latin typeface="Arial" panose="020B0604020202020204" pitchFamily="34" charset="0"/>
                <a:cs typeface="Arial" panose="020B0604020202020204" pitchFamily="34" charset="0"/>
              </a:rPr>
              <a:t>keluarga melalui serangkaian tahap yang mengubah mereka dari waktu ke </a:t>
            </a:r>
            <a:r>
              <a:rPr lang="en-US" sz="2400" smtClean="0">
                <a:latin typeface="Arial" panose="020B0604020202020204" pitchFamily="34" charset="0"/>
                <a:cs typeface="Arial" panose="020B0604020202020204" pitchFamily="34" charset="0"/>
              </a:rPr>
              <a:t>waktu</a:t>
            </a:r>
          </a:p>
          <a:p>
            <a:r>
              <a:rPr lang="en-US" sz="2400">
                <a:latin typeface="Arial" panose="020B0604020202020204" pitchFamily="34" charset="0"/>
                <a:cs typeface="Arial" panose="020B0604020202020204" pitchFamily="34" charset="0"/>
              </a:rPr>
              <a:t>Konsep mungkin perlu </a:t>
            </a:r>
            <a:r>
              <a:rPr lang="en-US" sz="2400" smtClean="0">
                <a:latin typeface="Arial" panose="020B0604020202020204" pitchFamily="34" charset="0"/>
                <a:cs typeface="Arial" panose="020B0604020202020204" pitchFamily="34" charset="0"/>
              </a:rPr>
              <a:t>diubah </a:t>
            </a:r>
            <a:r>
              <a:rPr lang="en-US" sz="2400">
                <a:latin typeface="Arial" panose="020B0604020202020204" pitchFamily="34" charset="0"/>
                <a:cs typeface="Arial" panose="020B0604020202020204" pitchFamily="34" charset="0"/>
              </a:rPr>
              <a:t>menjadi siklus hidup rumah tangga atau siklus hidup konsumen untuk mencerminkan perubahan dalam </a:t>
            </a:r>
            <a:r>
              <a:rPr lang="en-US" sz="2400" smtClean="0">
                <a:latin typeface="Arial" panose="020B0604020202020204" pitchFamily="34" charset="0"/>
                <a:cs typeface="Arial" panose="020B0604020202020204" pitchFamily="34" charset="0"/>
              </a:rPr>
              <a:t>masyarakat</a:t>
            </a:r>
          </a:p>
          <a:p>
            <a:r>
              <a:rPr lang="en-US" sz="2400" smtClean="0">
                <a:latin typeface="Arial" panose="020B0604020202020204" pitchFamily="34" charset="0"/>
                <a:cs typeface="Arial" panose="020B0604020202020204" pitchFamily="34" charset="0"/>
              </a:rPr>
              <a:t>Ada sebelas </a:t>
            </a:r>
            <a:r>
              <a:rPr lang="en-US" sz="2400">
                <a:latin typeface="Arial" panose="020B0604020202020204" pitchFamily="34" charset="0"/>
                <a:cs typeface="Arial" panose="020B0604020202020204" pitchFamily="34" charset="0"/>
              </a:rPr>
              <a:t>tahap utama telah diidentifikasi, tetapi rumah tangga tidak selalu </a:t>
            </a:r>
            <a:r>
              <a:rPr lang="en-US" sz="2400" smtClean="0">
                <a:latin typeface="Arial" panose="020B0604020202020204" pitchFamily="34" charset="0"/>
                <a:cs typeface="Arial" panose="020B0604020202020204" pitchFamily="34" charset="0"/>
              </a:rPr>
              <a:t>melalui </a:t>
            </a:r>
            <a:r>
              <a:rPr lang="en-US" sz="2400">
                <a:latin typeface="Arial" panose="020B0604020202020204" pitchFamily="34" charset="0"/>
                <a:cs typeface="Arial" panose="020B0604020202020204" pitchFamily="34" charset="0"/>
              </a:rPr>
              <a:t>semua </a:t>
            </a:r>
            <a:r>
              <a:rPr lang="en-US" sz="2400" smtClean="0">
                <a:latin typeface="Arial" panose="020B0604020202020204" pitchFamily="34" charset="0"/>
                <a:cs typeface="Arial" panose="020B0604020202020204" pitchFamily="34" charset="0"/>
              </a:rPr>
              <a:t>tahap</a:t>
            </a:r>
          </a:p>
          <a:p>
            <a:r>
              <a:rPr lang="en-US" sz="2400">
                <a:latin typeface="Arial" panose="020B0604020202020204" pitchFamily="34" charset="0"/>
                <a:cs typeface="Arial" panose="020B0604020202020204" pitchFamily="34" charset="0"/>
              </a:rPr>
              <a:t>Keluarga </a:t>
            </a:r>
            <a:r>
              <a:rPr lang="en-US" sz="2400" smtClean="0">
                <a:latin typeface="Arial" panose="020B0604020202020204" pitchFamily="34" charset="0"/>
                <a:cs typeface="Arial" panose="020B0604020202020204" pitchFamily="34" charset="0"/>
              </a:rPr>
              <a:t>yang </a:t>
            </a:r>
            <a:r>
              <a:rPr lang="en-US" sz="2400">
                <a:latin typeface="Arial" panose="020B0604020202020204" pitchFamily="34" charset="0"/>
                <a:cs typeface="Arial" panose="020B0604020202020204" pitchFamily="34" charset="0"/>
              </a:rPr>
              <a:t>melewati sebagian </a:t>
            </a:r>
            <a:r>
              <a:rPr lang="en-US" sz="2400" smtClean="0">
                <a:latin typeface="Arial" panose="020B0604020202020204" pitchFamily="34" charset="0"/>
                <a:cs typeface="Arial" panose="020B0604020202020204" pitchFamily="34" charset="0"/>
              </a:rPr>
              <a:t>tahapan didasarkan </a:t>
            </a:r>
            <a:r>
              <a:rPr lang="en-US" sz="2400">
                <a:latin typeface="Arial" panose="020B0604020202020204" pitchFamily="34" charset="0"/>
                <a:cs typeface="Arial" panose="020B0604020202020204" pitchFamily="34" charset="0"/>
              </a:rPr>
              <a:t>pada </a:t>
            </a:r>
            <a:r>
              <a:rPr lang="en-US" sz="2400" smtClean="0">
                <a:latin typeface="Arial" panose="020B0604020202020204" pitchFamily="34" charset="0"/>
                <a:cs typeface="Arial" panose="020B0604020202020204" pitchFamily="34" charset="0"/>
              </a:rPr>
              <a:t>pilihan –pilihan gaya </a:t>
            </a:r>
            <a:r>
              <a:rPr lang="en-US" sz="2400">
                <a:latin typeface="Arial" panose="020B0604020202020204" pitchFamily="34" charset="0"/>
                <a:cs typeface="Arial" panose="020B0604020202020204" pitchFamily="34" charset="0"/>
              </a:rPr>
              <a:t>hidup </a:t>
            </a:r>
            <a:r>
              <a:rPr lang="en-US" sz="2400" smtClean="0">
                <a:latin typeface="Arial" panose="020B0604020202020204" pitchFamily="34" charset="0"/>
                <a:cs typeface="Arial" panose="020B0604020202020204" pitchFamily="34" charset="0"/>
              </a:rPr>
              <a:t>mereka</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106</a:t>
            </a:fld>
            <a:endParaRPr lang="en-US" dirty="0"/>
          </a:p>
        </p:txBody>
      </p:sp>
      <p:pic>
        <p:nvPicPr>
          <p:cNvPr id="12" name="Picture 11"/>
          <p:cNvPicPr>
            <a:picLocks noChangeAspect="1"/>
          </p:cNvPicPr>
          <p:nvPr/>
        </p:nvPicPr>
        <p:blipFill>
          <a:blip r:embed="rId2"/>
          <a:stretch>
            <a:fillRect/>
          </a:stretch>
        </p:blipFill>
        <p:spPr>
          <a:xfrm>
            <a:off x="301181" y="334544"/>
            <a:ext cx="10244387" cy="6523456"/>
          </a:xfrm>
          <a:prstGeom prst="rect">
            <a:avLst/>
          </a:prstGeom>
        </p:spPr>
      </p:pic>
    </p:spTree>
    <p:extLst>
      <p:ext uri="{BB962C8B-B14F-4D97-AF65-F5344CB8AC3E}">
        <p14:creationId xmlns:p14="http://schemas.microsoft.com/office/powerpoint/2010/main" val="9019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107</a:t>
            </a:fld>
            <a:endParaRPr lang="en-US" dirty="0"/>
          </a:p>
        </p:txBody>
      </p:sp>
      <p:sp>
        <p:nvSpPr>
          <p:cNvPr id="6" name="Content Placeholder 2"/>
          <p:cNvSpPr>
            <a:spLocks noGrp="1"/>
          </p:cNvSpPr>
          <p:nvPr>
            <p:ph idx="1"/>
          </p:nvPr>
        </p:nvSpPr>
        <p:spPr>
          <a:xfrm>
            <a:off x="688975" y="1411078"/>
            <a:ext cx="9663565" cy="4195481"/>
          </a:xfrm>
          <a:ln>
            <a:solidFill>
              <a:schemeClr val="tx1"/>
            </a:solidFill>
          </a:ln>
        </p:spPr>
        <p:txBody>
          <a:bodyPr/>
          <a:lstStyle/>
          <a:p>
            <a:pPr algn="just">
              <a:buFont typeface="Arial" pitchFamily="34" charset="0"/>
              <a:buChar char="–"/>
              <a:defRPr/>
            </a:pPr>
            <a:r>
              <a:rPr lang="en-US" sz="2600" b="1" smtClean="0">
                <a:latin typeface="Arial" panose="020B0604020202020204" pitchFamily="34" charset="0"/>
                <a:cs typeface="Arial" panose="020B0604020202020204" pitchFamily="34" charset="0"/>
              </a:rPr>
              <a:t>Single </a:t>
            </a:r>
            <a:r>
              <a:rPr lang="en-US" sz="2600" b="1">
                <a:latin typeface="Arial" panose="020B0604020202020204" pitchFamily="34" charset="0"/>
                <a:cs typeface="Arial" panose="020B0604020202020204" pitchFamily="34" charset="0"/>
              </a:rPr>
              <a:t>atau Bujangan</a:t>
            </a:r>
            <a:r>
              <a:rPr lang="en-US" sz="2600">
                <a:latin typeface="Arial" panose="020B0604020202020204" pitchFamily="34" charset="0"/>
                <a:cs typeface="Arial" panose="020B0604020202020204" pitchFamily="34" charset="0"/>
              </a:rPr>
              <a:t>.  Pendapatan relatif masih rendah.  Sebagian pendapatan digunakan untuk membeli kendaraan dan peralatan dasar serta perabot rumah tangga (baru terpisah dari rumah orang tua, biasanya tinggal ditempat rumah sewaan ataupun apartemen).  Gaya hidup cenderung lebih modis dan orientasi pada pemanjaan diri.  Pola belanja lebih banyak pada busana, hang out dan makan di luar, pelesir, dan pada produk2 yang berkaitan dengan calon pasangan </a:t>
            </a:r>
            <a:r>
              <a:rPr lang="en-US" sz="2600" smtClean="0">
                <a:latin typeface="Arial" panose="020B0604020202020204" pitchFamily="34" charset="0"/>
                <a:cs typeface="Arial" panose="020B0604020202020204" pitchFamily="34" charset="0"/>
              </a:rPr>
              <a:t>hidup</a:t>
            </a:r>
            <a:endParaRPr lang="en-US">
              <a:latin typeface="Arial" panose="020B0604020202020204" pitchFamily="34" charset="0"/>
              <a:cs typeface="Arial" panose="020B0604020202020204" pitchFamily="34" charset="0"/>
            </a:endParaRPr>
          </a:p>
        </p:txBody>
      </p:sp>
      <p:pic>
        <p:nvPicPr>
          <p:cNvPr id="7" name="Content Placeholder 4" descr="fig10_06.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0387" y="295729"/>
            <a:ext cx="4900613" cy="64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nvSpPr>
        <p:spPr bwMode="auto">
          <a:xfrm>
            <a:off x="1976436" y="477086"/>
            <a:ext cx="7524751" cy="152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r>
              <a:rPr lang="en-US" altLang="en-US" smtClean="0">
                <a:solidFill>
                  <a:srgbClr val="FF0000"/>
                </a:solidFill>
              </a:rPr>
              <a:t>Contoh iklan dengan target konsumen bujangan</a:t>
            </a:r>
          </a:p>
        </p:txBody>
      </p:sp>
    </p:spTree>
    <p:extLst>
      <p:ext uri="{BB962C8B-B14F-4D97-AF65-F5344CB8AC3E}">
        <p14:creationId xmlns:p14="http://schemas.microsoft.com/office/powerpoint/2010/main" val="280882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108</a:t>
            </a:fld>
            <a:endParaRPr lang="en-US" dirty="0"/>
          </a:p>
        </p:txBody>
      </p:sp>
      <p:sp>
        <p:nvSpPr>
          <p:cNvPr id="6" name="Content Placeholder 2"/>
          <p:cNvSpPr>
            <a:spLocks noGrp="1"/>
          </p:cNvSpPr>
          <p:nvPr>
            <p:ph idx="1"/>
          </p:nvPr>
        </p:nvSpPr>
        <p:spPr>
          <a:xfrm>
            <a:off x="557214" y="1249154"/>
            <a:ext cx="9972674" cy="5184983"/>
          </a:xfrm>
          <a:ln>
            <a:solidFill>
              <a:schemeClr val="tx1"/>
            </a:solidFill>
          </a:ln>
        </p:spPr>
        <p:txBody>
          <a:bodyPr>
            <a:normAutofit/>
          </a:bodyPr>
          <a:lstStyle/>
          <a:p>
            <a:pPr algn="just">
              <a:buFont typeface="Arial" pitchFamily="34" charset="0"/>
              <a:buChar char="–"/>
              <a:defRPr/>
            </a:pPr>
            <a:r>
              <a:rPr lang="en-US" sz="2600" b="1" smtClean="0">
                <a:latin typeface="Arial" panose="020B0604020202020204" pitchFamily="34" charset="0"/>
                <a:cs typeface="Arial" panose="020B0604020202020204" pitchFamily="34" charset="0"/>
              </a:rPr>
              <a:t>Pasangan </a:t>
            </a:r>
            <a:r>
              <a:rPr lang="en-US" sz="2600" b="1">
                <a:latin typeface="Arial" panose="020B0604020202020204" pitchFamily="34" charset="0"/>
                <a:cs typeface="Arial" panose="020B0604020202020204" pitchFamily="34" charset="0"/>
              </a:rPr>
              <a:t>Pengantin Baru</a:t>
            </a:r>
            <a:r>
              <a:rPr lang="en-US" sz="2600">
                <a:latin typeface="Arial" panose="020B0604020202020204" pitchFamily="34" charset="0"/>
                <a:cs typeface="Arial" panose="020B0604020202020204" pitchFamily="34" charset="0"/>
              </a:rPr>
              <a:t>.  Belum punya anak, pendapatan lebih baik.  Pola belanja belum banyak berubah, hanya bertambah pada pembelian furniture dan perabot rumah tangga.  Tahap ini lebih responsip (positip respons) terhadap iklan</a:t>
            </a:r>
            <a:r>
              <a:rPr lang="en-US" sz="2600" smtClean="0">
                <a:latin typeface="Arial" panose="020B0604020202020204" pitchFamily="34" charset="0"/>
                <a:cs typeface="Arial" panose="020B0604020202020204" pitchFamily="34" charset="0"/>
              </a:rPr>
              <a:t>.</a:t>
            </a:r>
          </a:p>
          <a:p>
            <a:pPr algn="just">
              <a:buFont typeface="Arial" pitchFamily="34" charset="0"/>
              <a:buChar char="–"/>
              <a:defRPr/>
            </a:pPr>
            <a:r>
              <a:rPr lang="en-US" sz="2600" b="1">
                <a:latin typeface="Arial" panose="020B0604020202020204" pitchFamily="34" charset="0"/>
                <a:cs typeface="Arial" panose="020B0604020202020204" pitchFamily="34" charset="0"/>
              </a:rPr>
              <a:t>Full Nest </a:t>
            </a:r>
            <a:r>
              <a:rPr lang="en-US" sz="2600" b="1" smtClean="0">
                <a:latin typeface="Arial" panose="020B0604020202020204" pitchFamily="34" charset="0"/>
                <a:cs typeface="Arial" panose="020B0604020202020204" pitchFamily="34" charset="0"/>
              </a:rPr>
              <a:t>I</a:t>
            </a:r>
            <a:r>
              <a:rPr lang="en-US" sz="2600" smtClean="0">
                <a:latin typeface="Arial" panose="020B0604020202020204" pitchFamily="34" charset="0"/>
                <a:cs typeface="Arial" panose="020B0604020202020204" pitchFamily="34" charset="0"/>
              </a:rPr>
              <a:t>.  Mulai punya anak balita, pola belanja berubah drastis kearah kebutuhan balita. Istri istirahat bekerja. Pendapatan suami dirasa tidak cukup.  Fase ini mendorong perilaku pembelian menjadi penuh pertimbangan dan respons terhadap iklan jauh menurun.</a:t>
            </a:r>
            <a:endParaRPr lang="en-US" sz="2600">
              <a:latin typeface="Arial" panose="020B0604020202020204" pitchFamily="34" charset="0"/>
              <a:cs typeface="Arial" panose="020B0604020202020204" pitchFamily="34" charset="0"/>
            </a:endParaRPr>
          </a:p>
          <a:p>
            <a:pPr lvl="1" algn="just" fontAlgn="auto">
              <a:spcAft>
                <a:spcPts val="0"/>
              </a:spcAft>
              <a:buFont typeface="Arial" pitchFamily="34" charset="0"/>
              <a:buChar char="–"/>
              <a:defRPr/>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92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109</a:t>
            </a:fld>
            <a:endParaRPr lang="en-US" dirty="0"/>
          </a:p>
        </p:txBody>
      </p:sp>
      <p:sp>
        <p:nvSpPr>
          <p:cNvPr id="6" name="Content Placeholder 2"/>
          <p:cNvSpPr>
            <a:spLocks noGrp="1"/>
          </p:cNvSpPr>
          <p:nvPr>
            <p:ph idx="1"/>
          </p:nvPr>
        </p:nvSpPr>
        <p:spPr>
          <a:xfrm>
            <a:off x="1031875" y="1447800"/>
            <a:ext cx="9455151" cy="4195481"/>
          </a:xfrm>
          <a:ln w="12700">
            <a:solidFill>
              <a:schemeClr val="tx1"/>
            </a:solidFill>
            <a:miter lim="800000"/>
            <a:headEnd/>
            <a:tailEnd/>
          </a:ln>
        </p:spPr>
        <p:txBody>
          <a:bodyPr>
            <a:normAutofit/>
          </a:bodyPr>
          <a:lstStyle/>
          <a:p>
            <a:pPr algn="just"/>
            <a:r>
              <a:rPr lang="en-US" sz="2600" b="1" smtClean="0">
                <a:latin typeface="Arial" panose="020B0604020202020204" pitchFamily="34" charset="0"/>
                <a:cs typeface="Arial" panose="020B0604020202020204" pitchFamily="34" charset="0"/>
              </a:rPr>
              <a:t>Full Nest II</a:t>
            </a:r>
            <a:r>
              <a:rPr lang="en-US" sz="2600" smtClean="0">
                <a:latin typeface="Arial" panose="020B0604020202020204" pitchFamily="34" charset="0"/>
                <a:cs typeface="Arial" panose="020B0604020202020204" pitchFamily="34" charset="0"/>
              </a:rPr>
              <a:t>.  Anak termuda sudah berusia diatas 6 tahun , pendapatan suami meningkat dan istri biasanya bekerja kembali.  Perbaikan kondisi finansial ini diikuti dengan pola belanja kebutuhan untuk anak-anak.</a:t>
            </a:r>
          </a:p>
          <a:p>
            <a:pPr algn="just"/>
            <a:r>
              <a:rPr lang="en-US" sz="2600" b="1" smtClean="0">
                <a:latin typeface="Arial" panose="020B0604020202020204" pitchFamily="34" charset="0"/>
                <a:cs typeface="Arial" panose="020B0604020202020204" pitchFamily="34" charset="0"/>
              </a:rPr>
              <a:t>Full Nest III.  </a:t>
            </a:r>
            <a:r>
              <a:rPr lang="en-US" sz="2600" smtClean="0">
                <a:latin typeface="Arial" panose="020B0604020202020204" pitchFamily="34" charset="0"/>
                <a:cs typeface="Arial" panose="020B0604020202020204" pitchFamily="34" charset="0"/>
              </a:rPr>
              <a:t>Anak-anak beranjak dewasa, kondisi  finansial terus membaik dan kadang2 anak juga memperoleh penghasilan dengan pekerjaan tidak tetap.  Pola belanja bergeser penggantian perabot rumah tangga,  kendaraan tambahan, barang2 mewah, perawatan gigi, dan tentu saja pada biaya pendidikan anak.</a:t>
            </a:r>
          </a:p>
        </p:txBody>
      </p:sp>
    </p:spTree>
    <p:extLst>
      <p:ext uri="{BB962C8B-B14F-4D97-AF65-F5344CB8AC3E}">
        <p14:creationId xmlns:p14="http://schemas.microsoft.com/office/powerpoint/2010/main" val="42368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00200" y="1331256"/>
            <a:ext cx="7315200" cy="2463800"/>
            <a:chOff x="1600200" y="1142998"/>
            <a:chExt cx="7315200" cy="2463800"/>
          </a:xfrm>
        </p:grpSpPr>
        <p:sp>
          <p:nvSpPr>
            <p:cNvPr id="2" name="Text Box 1026"/>
            <p:cNvSpPr txBox="1">
              <a:spLocks noChangeArrowheads="1"/>
            </p:cNvSpPr>
            <p:nvPr/>
          </p:nvSpPr>
          <p:spPr bwMode="auto">
            <a:xfrm>
              <a:off x="2590800" y="1142998"/>
              <a:ext cx="274320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Values of Society</a:t>
              </a:r>
            </a:p>
          </p:txBody>
        </p:sp>
        <p:sp>
          <p:nvSpPr>
            <p:cNvPr id="3" name="Text Box 1027"/>
            <p:cNvSpPr txBox="1">
              <a:spLocks noChangeArrowheads="1"/>
            </p:cNvSpPr>
            <p:nvPr/>
          </p:nvSpPr>
          <p:spPr bwMode="auto">
            <a:xfrm>
              <a:off x="3048000" y="2590798"/>
              <a:ext cx="16002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Religious Institutions</a:t>
              </a:r>
            </a:p>
          </p:txBody>
        </p:sp>
        <p:sp>
          <p:nvSpPr>
            <p:cNvPr id="4" name="Text Box 1028"/>
            <p:cNvSpPr txBox="1">
              <a:spLocks noChangeArrowheads="1"/>
            </p:cNvSpPr>
            <p:nvPr/>
          </p:nvSpPr>
          <p:spPr bwMode="auto">
            <a:xfrm>
              <a:off x="7162800" y="2590798"/>
              <a:ext cx="1752600" cy="1016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Early Lifetime Experiences</a:t>
              </a:r>
              <a:endParaRPr lang="en-US" altLang="en-US" sz="2000" b="1">
                <a:latin typeface="Arial" panose="020B0604020202020204" pitchFamily="34" charset="0"/>
              </a:endParaRPr>
            </a:p>
          </p:txBody>
        </p:sp>
        <p:sp>
          <p:nvSpPr>
            <p:cNvPr id="5" name="Text Box 1029"/>
            <p:cNvSpPr txBox="1">
              <a:spLocks noChangeArrowheads="1"/>
            </p:cNvSpPr>
            <p:nvPr/>
          </p:nvSpPr>
          <p:spPr bwMode="auto">
            <a:xfrm>
              <a:off x="1600200" y="2743198"/>
              <a:ext cx="1066800" cy="4064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Family</a:t>
              </a:r>
            </a:p>
          </p:txBody>
        </p:sp>
        <p:sp>
          <p:nvSpPr>
            <p:cNvPr id="6" name="Text Box 1030"/>
            <p:cNvSpPr txBox="1">
              <a:spLocks noChangeArrowheads="1"/>
            </p:cNvSpPr>
            <p:nvPr/>
          </p:nvSpPr>
          <p:spPr bwMode="auto">
            <a:xfrm>
              <a:off x="5105400" y="2514598"/>
              <a:ext cx="16764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Educational Institutions</a:t>
              </a:r>
              <a:endParaRPr lang="en-US" altLang="en-US" sz="2000" b="1">
                <a:latin typeface="Arial" panose="020B0604020202020204" pitchFamily="34" charset="0"/>
              </a:endParaRPr>
            </a:p>
          </p:txBody>
        </p:sp>
        <p:sp>
          <p:nvSpPr>
            <p:cNvPr id="7" name="Line 1031"/>
            <p:cNvSpPr>
              <a:spLocks noChangeShapeType="1"/>
            </p:cNvSpPr>
            <p:nvPr/>
          </p:nvSpPr>
          <p:spPr bwMode="auto">
            <a:xfrm>
              <a:off x="3886200" y="1600198"/>
              <a:ext cx="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032"/>
            <p:cNvSpPr>
              <a:spLocks noChangeShapeType="1"/>
            </p:cNvSpPr>
            <p:nvPr/>
          </p:nvSpPr>
          <p:spPr bwMode="auto">
            <a:xfrm flipH="1">
              <a:off x="2362200" y="1600198"/>
              <a:ext cx="15240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033"/>
            <p:cNvSpPr>
              <a:spLocks noChangeShapeType="1"/>
            </p:cNvSpPr>
            <p:nvPr/>
          </p:nvSpPr>
          <p:spPr bwMode="auto">
            <a:xfrm>
              <a:off x="3886200" y="1600198"/>
              <a:ext cx="14478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034"/>
            <p:cNvSpPr>
              <a:spLocks noChangeShapeType="1"/>
            </p:cNvSpPr>
            <p:nvPr/>
          </p:nvSpPr>
          <p:spPr bwMode="auto">
            <a:xfrm>
              <a:off x="3886200" y="1600198"/>
              <a:ext cx="40386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035"/>
            <p:cNvSpPr>
              <a:spLocks noChangeShapeType="1"/>
            </p:cNvSpPr>
            <p:nvPr/>
          </p:nvSpPr>
          <p:spPr bwMode="auto">
            <a:xfrm>
              <a:off x="2667000" y="2971798"/>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36"/>
            <p:cNvSpPr>
              <a:spLocks noChangeShapeType="1"/>
            </p:cNvSpPr>
            <p:nvPr/>
          </p:nvSpPr>
          <p:spPr bwMode="auto">
            <a:xfrm>
              <a:off x="4648200" y="2971798"/>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 name="Text Box 24"/>
          <p:cNvSpPr txBox="1">
            <a:spLocks noChangeArrowheads="1"/>
          </p:cNvSpPr>
          <p:nvPr/>
        </p:nvSpPr>
        <p:spPr bwMode="auto">
          <a:xfrm>
            <a:off x="2075330" y="507343"/>
            <a:ext cx="5314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rgbClr val="C00000"/>
                </a:solidFill>
                <a:latin typeface="Arial" panose="020B0604020202020204" pitchFamily="34" charset="0"/>
              </a:rPr>
              <a:t>Model </a:t>
            </a:r>
            <a:r>
              <a:rPr lang="en-US" altLang="en-US" sz="4000" b="1" smtClean="0">
                <a:solidFill>
                  <a:srgbClr val="C00000"/>
                </a:solidFill>
                <a:latin typeface="Arial" panose="020B0604020202020204" pitchFamily="34" charset="0"/>
              </a:rPr>
              <a:t>Transfusi Nilai</a:t>
            </a:r>
            <a:endParaRPr lang="en-US" altLang="en-US" sz="4000" b="1">
              <a:solidFill>
                <a:srgbClr val="C00000"/>
              </a:solidFill>
              <a:latin typeface="Arial" panose="020B0604020202020204" pitchFamily="34" charset="0"/>
            </a:endParaRPr>
          </a:p>
        </p:txBody>
      </p:sp>
      <p:sp>
        <p:nvSpPr>
          <p:cNvPr id="15" name="Footer Placeholder 14"/>
          <p:cNvSpPr>
            <a:spLocks noGrp="1"/>
          </p:cNvSpPr>
          <p:nvPr>
            <p:ph type="ftr" sz="quarter" idx="11"/>
          </p:nvPr>
        </p:nvSpPr>
        <p:spPr/>
        <p:txBody>
          <a:bodyPr/>
          <a:lstStyle/>
          <a:p>
            <a:r>
              <a:rPr lang="en-US" smtClean="0"/>
              <a:t>Djoko Santoso - Agribis - Faperta - Unlam</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449854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110</a:t>
            </a:fld>
            <a:endParaRPr lang="en-US" dirty="0"/>
          </a:p>
        </p:txBody>
      </p:sp>
      <p:sp>
        <p:nvSpPr>
          <p:cNvPr id="6" name="Content Placeholder 2"/>
          <p:cNvSpPr>
            <a:spLocks noGrp="1"/>
          </p:cNvSpPr>
          <p:nvPr>
            <p:ph idx="1"/>
          </p:nvPr>
        </p:nvSpPr>
        <p:spPr>
          <a:xfrm>
            <a:off x="771526" y="1447800"/>
            <a:ext cx="9729788" cy="4800599"/>
          </a:xfrm>
          <a:ln>
            <a:solidFill>
              <a:schemeClr val="tx1"/>
            </a:solidFill>
          </a:ln>
        </p:spPr>
        <p:txBody>
          <a:bodyPr/>
          <a:lstStyle/>
          <a:p>
            <a:pPr algn="just"/>
            <a:r>
              <a:rPr lang="en-US" sz="2600" b="1"/>
              <a:t>Empty Nest I.  </a:t>
            </a:r>
            <a:r>
              <a:rPr lang="en-US" sz="2600"/>
              <a:t>Kondisi finansial sangat memuaskan, anak-anak sudah lepas meninggalkan rumah dan tidak lagi menjadi beban finansial.  Arah belanja lebih banyak pada renovasi rumah, barang2 mewah, liburan, bepergian dan rekreas</a:t>
            </a:r>
            <a:r>
              <a:rPr lang="en-US" sz="2600" b="1"/>
              <a:t>i.</a:t>
            </a:r>
          </a:p>
          <a:p>
            <a:pPr algn="just"/>
            <a:r>
              <a:rPr lang="en-US" sz="2600" b="1"/>
              <a:t>Empty Nest II</a:t>
            </a:r>
            <a:r>
              <a:rPr lang="en-US" sz="2600"/>
              <a:t>.  Kepala rumah tangga sudah pensiun dan pendapatan menurun drastis.  Pola belanja lebih mengarah pada peralatan medis.  Kadang kala ada kecenderungan untuk pindah ke rumah yang lebih kecil.</a:t>
            </a:r>
          </a:p>
          <a:p>
            <a:endParaRPr lang="en-US" sz="2400"/>
          </a:p>
        </p:txBody>
      </p:sp>
    </p:spTree>
    <p:extLst>
      <p:ext uri="{BB962C8B-B14F-4D97-AF65-F5344CB8AC3E}">
        <p14:creationId xmlns:p14="http://schemas.microsoft.com/office/powerpoint/2010/main" val="3427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111</a:t>
            </a:fld>
            <a:endParaRPr lang="en-US" dirty="0"/>
          </a:p>
        </p:txBody>
      </p:sp>
      <p:sp>
        <p:nvSpPr>
          <p:cNvPr id="6" name="Content Placeholder 2"/>
          <p:cNvSpPr>
            <a:spLocks noGrp="1"/>
          </p:cNvSpPr>
          <p:nvPr>
            <p:ph idx="1"/>
          </p:nvPr>
        </p:nvSpPr>
        <p:spPr>
          <a:xfrm>
            <a:off x="617537" y="1058934"/>
            <a:ext cx="9735003" cy="4195481"/>
          </a:xfrm>
          <a:ln>
            <a:solidFill>
              <a:schemeClr val="tx1"/>
            </a:solidFill>
          </a:ln>
        </p:spPr>
        <p:txBody>
          <a:bodyPr>
            <a:normAutofit/>
          </a:bodyPr>
          <a:lstStyle/>
          <a:p>
            <a:pPr algn="just"/>
            <a:r>
              <a:rPr lang="en-US" sz="2600"/>
              <a:t>Solitary Survivor.  Pasangan hidup telah tiada.  Bila masih bekerja, pendapatan masih  sangat baik.  Biasanya arah belanja pad liburan, rekreasi dan peralatan perawatan kesehatan.  Mungkin rumah akan dijual untuk pindah ketempat yang lebih nyaman.</a:t>
            </a:r>
          </a:p>
          <a:p>
            <a:pPr algn="just"/>
            <a:r>
              <a:rPr lang="en-US" sz="2600"/>
              <a:t>Retired Solitary Sorvivor.  Pensiunan tanpa pasangan hidup.  Pola belanja masih tidak banyak berbeda, hanya saja dalam jumlah dan frekuensi yang jauh berkurang.  Pada tahap ini yang paling diperlukan perhatian, kasih sayang dan keamanan </a:t>
            </a:r>
          </a:p>
          <a:p>
            <a:endParaRPr lang="en-US"/>
          </a:p>
        </p:txBody>
      </p:sp>
      <p:sp>
        <p:nvSpPr>
          <p:cNvPr id="7" name="TextBox 6"/>
          <p:cNvSpPr txBox="1">
            <a:spLocks noChangeArrowheads="1"/>
          </p:cNvSpPr>
          <p:nvPr/>
        </p:nvSpPr>
        <p:spPr bwMode="auto">
          <a:xfrm>
            <a:off x="839696" y="5438776"/>
            <a:ext cx="9512844" cy="954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t>FLC ini akan lebih bermanfaat bila penelaahannya </a:t>
            </a:r>
          </a:p>
          <a:p>
            <a:r>
              <a:rPr lang="en-US" sz="2800"/>
              <a:t>dikombinasikan dengan konsep pendapatan</a:t>
            </a:r>
          </a:p>
        </p:txBody>
      </p:sp>
      <p:pic>
        <p:nvPicPr>
          <p:cNvPr id="8" name="Picture 3" descr="ker56453_0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65" y="295729"/>
            <a:ext cx="9971540" cy="63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rot="20873745">
            <a:off x="815796" y="1247777"/>
            <a:ext cx="9819141" cy="707886"/>
          </a:xfrm>
          <a:prstGeom prst="rect">
            <a:avLst/>
          </a:prstGeom>
          <a:noFill/>
        </p:spPr>
        <p:txBody>
          <a:bodyPr wrap="square" rtlCol="0">
            <a:spAutoFit/>
          </a:bodyPr>
          <a:lstStyle/>
          <a:p>
            <a:r>
              <a:rPr lang="en-US" sz="4000" smtClean="0">
                <a:solidFill>
                  <a:srgbClr val="FF0000"/>
                </a:solidFill>
              </a:rPr>
              <a:t>Kemungkinan  Kombinasi Bentuk FLC</a:t>
            </a:r>
            <a:endParaRPr lang="en-US" sz="4000">
              <a:solidFill>
                <a:srgbClr val="FF0000"/>
              </a:solidFill>
            </a:endParaRPr>
          </a:p>
        </p:txBody>
      </p:sp>
    </p:spTree>
    <p:extLst>
      <p:ext uri="{BB962C8B-B14F-4D97-AF65-F5344CB8AC3E}">
        <p14:creationId xmlns:p14="http://schemas.microsoft.com/office/powerpoint/2010/main" val="4881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1720"/>
          </a:xfrm>
        </p:spPr>
        <p:txBody>
          <a:bodyPr/>
          <a:lstStyle/>
          <a:p>
            <a:r>
              <a:rPr lang="en-US" altLang="zh-CN" sz="4400" b="1" dirty="0">
                <a:solidFill>
                  <a:srgbClr val="00FF00"/>
                </a:solidFill>
                <a:latin typeface="Arial" panose="020B0604020202020204" pitchFamily="34" charset="0"/>
              </a:rPr>
              <a:t>Family Life </a:t>
            </a:r>
            <a:r>
              <a:rPr lang="en-US" altLang="zh-CN" sz="4400" b="1" dirty="0" smtClean="0">
                <a:solidFill>
                  <a:srgbClr val="00FF00"/>
                </a:solidFill>
                <a:latin typeface="Arial" panose="020B0604020202020204" pitchFamily="34" charset="0"/>
              </a:rPr>
              <a:t>Cycles</a:t>
            </a:r>
            <a:endParaRPr lang="en-US" dirty="0"/>
          </a:p>
        </p:txBody>
      </p:sp>
      <p:sp>
        <p:nvSpPr>
          <p:cNvPr id="3" name="Content Placeholder 2"/>
          <p:cNvSpPr>
            <a:spLocks noGrp="1"/>
          </p:cNvSpPr>
          <p:nvPr>
            <p:ph idx="1"/>
          </p:nvPr>
        </p:nvSpPr>
        <p:spPr>
          <a:xfrm>
            <a:off x="646112" y="1214438"/>
            <a:ext cx="10082958" cy="5033961"/>
          </a:xfrm>
        </p:spPr>
        <p:txBody>
          <a:bodyPr>
            <a:normAutofit/>
          </a:bodyPr>
          <a:lstStyle/>
          <a:p>
            <a:r>
              <a:rPr lang="en-US" sz="2400" dirty="0">
                <a:latin typeface="Arial" panose="020B0604020202020204" pitchFamily="34" charset="0"/>
                <a:cs typeface="Arial" panose="020B0604020202020204" pitchFamily="34" charset="0"/>
              </a:rPr>
              <a:t>FLC </a:t>
            </a:r>
            <a:r>
              <a:rPr lang="en-US" sz="2400" dirty="0" err="1">
                <a:latin typeface="Arial" panose="020B0604020202020204" pitchFamily="34" charset="0"/>
                <a:cs typeface="Arial" panose="020B0604020202020204" pitchFamily="34" charset="0"/>
              </a:rPr>
              <a:t>mempengaruhi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permintaan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banyak</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produk</a:t>
            </a:r>
            <a:endParaRPr lang="en-US" sz="2400" dirty="0" smtClean="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Deskripsi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tahap-tahap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kehidupan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dikombinasikan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dengan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informasi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tambahan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tentang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pasar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konsumen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menganalisis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kebutuhan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konsumen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mengidentifikasi</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ceruk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pasar</a:t>
            </a:r>
            <a:r>
              <a:rPr lang="en-US" sz="2400" dirty="0" smtClean="0">
                <a:latin typeface="Arial" panose="020B0604020202020204" pitchFamily="34" charset="0"/>
                <a:cs typeface="Arial" panose="020B0604020202020204" pitchFamily="34" charset="0"/>
              </a:rPr>
              <a:t> (market niche),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mengembangkan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rencana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pemasaran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konsumen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spesifik</a:t>
            </a:r>
            <a:endParaRPr lang="en-US" sz="2400" dirty="0" smtClean="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Individu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mungkin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mengulangi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tahap</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keluarga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jika</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mengubah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situasi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keluarga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mungkin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tahap</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berbeda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kebanyakan</a:t>
            </a:r>
            <a:r>
              <a:rPr lang="en-US" sz="2400" dirty="0">
                <a:latin typeface="Arial" panose="020B0604020202020204" pitchFamily="34" charset="0"/>
                <a:cs typeface="Arial" panose="020B0604020202020204" pitchFamily="34" charset="0"/>
              </a:rPr>
              <a:t> orang </a:t>
            </a:r>
            <a:r>
              <a:rPr lang="en-US" sz="2400" dirty="0" err="1" smtClean="0">
                <a:latin typeface="Arial" panose="020B0604020202020204" pitchFamily="34" charset="0"/>
                <a:cs typeface="Arial" panose="020B0604020202020204" pitchFamily="34" charset="0"/>
              </a:rPr>
              <a:t>seusia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mereka</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FLC </a:t>
            </a:r>
            <a:r>
              <a:rPr lang="en-US" sz="2400" dirty="0" err="1">
                <a:latin typeface="Arial" panose="020B0604020202020204" pitchFamily="34" charset="0"/>
                <a:cs typeface="Arial" panose="020B0604020202020204" pitchFamily="34" charset="0"/>
              </a:rPr>
              <a:t>membantu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menjelaskan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bagaimana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keluarga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berubah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waktu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waktu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mengidentifikasi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pasar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sasaran</a:t>
            </a:r>
            <a:r>
              <a:rPr lang="en-US" sz="2400" dirty="0">
                <a:latin typeface="Arial" panose="020B0604020202020204" pitchFamily="34" charset="0"/>
                <a:cs typeface="Arial" panose="020B0604020202020204" pitchFamily="34" charset="0"/>
              </a:rPr>
              <a:t> inti </a:t>
            </a:r>
            <a:r>
              <a:rPr lang="en-US" sz="2400" dirty="0" err="1">
                <a:latin typeface="Arial" panose="020B0604020202020204" pitchFamily="34" charset="0"/>
                <a:cs typeface="Arial" panose="020B0604020202020204" pitchFamily="34" charset="0"/>
              </a:rPr>
              <a:t>ketika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diubah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dengan</a:t>
            </a:r>
            <a:r>
              <a:rPr lang="en-US" sz="2400" dirty="0">
                <a:latin typeface="Arial" panose="020B0604020202020204" pitchFamily="34" charset="0"/>
                <a:cs typeface="Arial" panose="020B0604020202020204" pitchFamily="34" charset="0"/>
              </a:rPr>
              <a:t> data </a:t>
            </a:r>
            <a:r>
              <a:rPr lang="en-US" sz="2400" dirty="0" err="1">
                <a:latin typeface="Arial" panose="020B0604020202020204" pitchFamily="34" charset="0"/>
                <a:cs typeface="Arial" panose="020B0604020202020204" pitchFamily="34" charset="0"/>
              </a:rPr>
              <a:t>pasar</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112</a:t>
            </a:fld>
            <a:endParaRPr lang="en-US" dirty="0"/>
          </a:p>
        </p:txBody>
      </p:sp>
    </p:spTree>
    <p:extLst>
      <p:ext uri="{BB962C8B-B14F-4D97-AF65-F5344CB8AC3E}">
        <p14:creationId xmlns:p14="http://schemas.microsoft.com/office/powerpoint/2010/main" val="27603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0295"/>
          </a:xfrm>
        </p:spPr>
        <p:txBody>
          <a:bodyPr/>
          <a:lstStyle/>
          <a:p>
            <a:r>
              <a:rPr lang="en-US" altLang="zh-CN" sz="4000" b="1">
                <a:solidFill>
                  <a:srgbClr val="00FF00"/>
                </a:solidFill>
                <a:latin typeface="Arial" panose="020B0604020202020204" pitchFamily="34" charset="0"/>
              </a:rPr>
              <a:t>Family Life Cycles</a:t>
            </a:r>
            <a:endParaRPr lang="en-US"/>
          </a:p>
        </p:txBody>
      </p:sp>
      <p:sp>
        <p:nvSpPr>
          <p:cNvPr id="3" name="Content Placeholder 2"/>
          <p:cNvSpPr>
            <a:spLocks noGrp="1"/>
          </p:cNvSpPr>
          <p:nvPr>
            <p:ph idx="1"/>
          </p:nvPr>
        </p:nvSpPr>
        <p:spPr>
          <a:xfrm>
            <a:off x="542926" y="1243014"/>
            <a:ext cx="10186144" cy="5005386"/>
          </a:xfrm>
        </p:spPr>
        <p:txBody>
          <a:bodyPr>
            <a:normAutofit/>
          </a:bodyPr>
          <a:lstStyle/>
          <a:p>
            <a:r>
              <a:rPr lang="en-US" sz="2400">
                <a:latin typeface="Arial" panose="020B0604020202020204" pitchFamily="34" charset="0"/>
                <a:cs typeface="Arial" panose="020B0604020202020204" pitchFamily="34" charset="0"/>
              </a:rPr>
              <a:t>FLC adalah prediktor yang penting dari </a:t>
            </a:r>
            <a:r>
              <a:rPr lang="en-US" sz="2400" smtClean="0">
                <a:latin typeface="Arial" panose="020B0604020202020204" pitchFamily="34" charset="0"/>
                <a:cs typeface="Arial" panose="020B0604020202020204" pitchFamily="34" charset="0"/>
              </a:rPr>
              <a:t>pengeluaran keluarga </a:t>
            </a:r>
            <a:r>
              <a:rPr lang="en-US" sz="2400">
                <a:latin typeface="Arial" panose="020B0604020202020204" pitchFamily="34" charset="0"/>
                <a:cs typeface="Arial" panose="020B0604020202020204" pitchFamily="34" charset="0"/>
              </a:rPr>
              <a:t>atau pengeluaran rumah </a:t>
            </a:r>
            <a:r>
              <a:rPr lang="en-US" sz="2400" smtClean="0">
                <a:latin typeface="Arial" panose="020B0604020202020204" pitchFamily="34" charset="0"/>
                <a:cs typeface="Arial" panose="020B0604020202020204" pitchFamily="34" charset="0"/>
              </a:rPr>
              <a:t>tangga</a:t>
            </a:r>
          </a:p>
          <a:p>
            <a:r>
              <a:rPr lang="en-US" sz="2400">
                <a:latin typeface="Arial" panose="020B0604020202020204" pitchFamily="34" charset="0"/>
                <a:cs typeface="Arial" panose="020B0604020202020204" pitchFamily="34" charset="0"/>
              </a:rPr>
              <a:t>Dalam dekade terakhir, konsumen telah berubah pengeluaran </a:t>
            </a:r>
            <a:r>
              <a:rPr lang="en-US" sz="2400" smtClean="0">
                <a:latin typeface="Arial" panose="020B0604020202020204" pitchFamily="34" charset="0"/>
                <a:cs typeface="Arial" panose="020B0604020202020204" pitchFamily="34" charset="0"/>
              </a:rPr>
              <a:t>rumah tangganya dari “barang" menjadi "Layanan“</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113</a:t>
            </a:fld>
            <a:endParaRPr lang="en-US" dirty="0"/>
          </a:p>
        </p:txBody>
      </p:sp>
    </p:spTree>
    <p:extLst>
      <p:ext uri="{BB962C8B-B14F-4D97-AF65-F5344CB8AC3E}">
        <p14:creationId xmlns:p14="http://schemas.microsoft.com/office/powerpoint/2010/main" val="28995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452718"/>
            <a:ext cx="10372725" cy="790295"/>
          </a:xfrm>
        </p:spPr>
        <p:txBody>
          <a:bodyPr/>
          <a:lstStyle/>
          <a:p>
            <a:r>
              <a:rPr lang="en-US" sz="3600" smtClean="0">
                <a:latin typeface="Arial" panose="020B0604020202020204" pitchFamily="34" charset="0"/>
                <a:cs typeface="Arial" panose="020B0604020202020204" pitchFamily="34" charset="0"/>
              </a:rPr>
              <a:t>Perubahan Struktur Keluarga dan Rumah Tangga</a:t>
            </a:r>
            <a:endParaRPr lang="en-US" sz="36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8625" y="1243014"/>
            <a:ext cx="10186987" cy="5005386"/>
          </a:xfrm>
        </p:spPr>
        <p:txBody>
          <a:bodyPr>
            <a:normAutofit fontScale="92500" lnSpcReduction="20000"/>
          </a:bodyPr>
          <a:lstStyle/>
          <a:p>
            <a:r>
              <a:rPr lang="en-US" sz="2400">
                <a:latin typeface="Arial" panose="020B0604020202020204" pitchFamily="34" charset="0"/>
                <a:cs typeface="Arial" panose="020B0604020202020204" pitchFamily="34" charset="0"/>
              </a:rPr>
              <a:t>Pemasar harus mengevaluasi bagaimana perubahan dalam struktur </a:t>
            </a:r>
            <a:r>
              <a:rPr lang="en-US" sz="2400" smtClean="0">
                <a:latin typeface="Arial" panose="020B0604020202020204" pitchFamily="34" charset="0"/>
                <a:cs typeface="Arial" panose="020B0604020202020204" pitchFamily="34" charset="0"/>
              </a:rPr>
              <a:t>keluarga </a:t>
            </a:r>
            <a:r>
              <a:rPr lang="en-US" sz="2400">
                <a:latin typeface="Arial" panose="020B0604020202020204" pitchFamily="34" charset="0"/>
                <a:cs typeface="Arial" panose="020B0604020202020204" pitchFamily="34" charset="0"/>
              </a:rPr>
              <a:t>dan </a:t>
            </a:r>
            <a:r>
              <a:rPr lang="en-US" sz="2400" smtClean="0">
                <a:latin typeface="Arial" panose="020B0604020202020204" pitchFamily="34" charset="0"/>
                <a:cs typeface="Arial" panose="020B0604020202020204" pitchFamily="34" charset="0"/>
              </a:rPr>
              <a:t>rumah </a:t>
            </a:r>
            <a:r>
              <a:rPr lang="en-US" sz="2400">
                <a:latin typeface="Arial" panose="020B0604020202020204" pitchFamily="34" charset="0"/>
                <a:cs typeface="Arial" panose="020B0604020202020204" pitchFamily="34" charset="0"/>
              </a:rPr>
              <a:t>tangga mempengaruhi strategi </a:t>
            </a:r>
            <a:r>
              <a:rPr lang="en-US" sz="2400" smtClean="0">
                <a:latin typeface="Arial" panose="020B0604020202020204" pitchFamily="34" charset="0"/>
                <a:cs typeface="Arial" panose="020B0604020202020204" pitchFamily="34" charset="0"/>
              </a:rPr>
              <a:t>pemasaran</a:t>
            </a:r>
          </a:p>
          <a:p>
            <a:pPr lvl="1"/>
            <a:r>
              <a:rPr lang="en-US" sz="2200">
                <a:latin typeface="Arial" panose="020B0604020202020204" pitchFamily="34" charset="0"/>
                <a:cs typeface="Arial" panose="020B0604020202020204" pitchFamily="34" charset="0"/>
              </a:rPr>
              <a:t>Apa yang dimaksud dengan struktur keluarga kontemporer</a:t>
            </a:r>
            <a:r>
              <a:rPr lang="en-US" sz="2200" smtClean="0">
                <a:latin typeface="Arial" panose="020B0604020202020204" pitchFamily="34" charset="0"/>
                <a:cs typeface="Arial" panose="020B0604020202020204" pitchFamily="34" charset="0"/>
              </a:rPr>
              <a:t>?</a:t>
            </a:r>
          </a:p>
          <a:p>
            <a:pPr lvl="1"/>
            <a:r>
              <a:rPr lang="en-US" sz="2200">
                <a:latin typeface="Arial" panose="020B0604020202020204" pitchFamily="34" charset="0"/>
                <a:cs typeface="Arial" panose="020B0604020202020204" pitchFamily="34" charset="0"/>
              </a:rPr>
              <a:t>Bagaimana </a:t>
            </a:r>
            <a:r>
              <a:rPr lang="en-US" sz="2200" smtClean="0">
                <a:latin typeface="Arial" panose="020B0604020202020204" pitchFamily="34" charset="0"/>
                <a:cs typeface="Arial" panose="020B0604020202020204" pitchFamily="34" charset="0"/>
              </a:rPr>
              <a:t>struktur berubah?</a:t>
            </a:r>
          </a:p>
          <a:p>
            <a:pPr lvl="1"/>
            <a:r>
              <a:rPr lang="en-US" sz="2200">
                <a:latin typeface="Arial" panose="020B0604020202020204" pitchFamily="34" charset="0"/>
                <a:cs typeface="Arial" panose="020B0604020202020204" pitchFamily="34" charset="0"/>
              </a:rPr>
              <a:t>Bagaimana struktur mempengaruhi berbagai tahap proses keputusan konsumen</a:t>
            </a:r>
            <a:r>
              <a:rPr lang="en-US" sz="2200" smtClean="0">
                <a:latin typeface="Arial" panose="020B0604020202020204" pitchFamily="34" charset="0"/>
                <a:cs typeface="Arial" panose="020B0604020202020204" pitchFamily="34" charset="0"/>
              </a:rPr>
              <a:t>?</a:t>
            </a:r>
          </a:p>
          <a:p>
            <a:pPr lvl="1"/>
            <a:r>
              <a:rPr lang="en-US" sz="2200">
                <a:latin typeface="Arial" panose="020B0604020202020204" pitchFamily="34" charset="0"/>
                <a:cs typeface="Arial" panose="020B0604020202020204" pitchFamily="34" charset="0"/>
              </a:rPr>
              <a:t>Apakah realitas perubahan struktur keluarga </a:t>
            </a:r>
            <a:r>
              <a:rPr lang="en-US" sz="2200" smtClean="0">
                <a:latin typeface="Arial" panose="020B0604020202020204" pitchFamily="34" charset="0"/>
                <a:cs typeface="Arial" panose="020B0604020202020204" pitchFamily="34" charset="0"/>
              </a:rPr>
              <a:t>merupakan masalah </a:t>
            </a:r>
            <a:r>
              <a:rPr lang="en-US" sz="2200">
                <a:latin typeface="Arial" panose="020B0604020202020204" pitchFamily="34" charset="0"/>
                <a:cs typeface="Arial" panose="020B0604020202020204" pitchFamily="34" charset="0"/>
              </a:rPr>
              <a:t>atau kesempatan untuk pertumbuhan</a:t>
            </a:r>
            <a:r>
              <a:rPr lang="en-US" sz="2200" smtClean="0">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a:p>
            <a:r>
              <a:rPr lang="en-US" sz="2400" smtClean="0">
                <a:latin typeface="Arial" panose="020B0604020202020204" pitchFamily="34" charset="0"/>
                <a:cs typeface="Arial" panose="020B0604020202020204" pitchFamily="34" charset="0"/>
              </a:rPr>
              <a:t>Trend Perkawinan</a:t>
            </a:r>
          </a:p>
          <a:p>
            <a:pPr lvl="1"/>
            <a:r>
              <a:rPr lang="en-US" sz="2200" smtClean="0">
                <a:latin typeface="Arial" panose="020B0604020202020204" pitchFamily="34" charset="0"/>
                <a:cs typeface="Arial" panose="020B0604020202020204" pitchFamily="34" charset="0"/>
              </a:rPr>
              <a:t>Penundaan usia memasuki jenjang perkawinan</a:t>
            </a:r>
          </a:p>
          <a:p>
            <a:pPr lvl="1"/>
            <a:r>
              <a:rPr lang="en-US" sz="2200">
                <a:latin typeface="Arial" panose="020B0604020202020204" pitchFamily="34" charset="0"/>
                <a:cs typeface="Arial" panose="020B0604020202020204" pitchFamily="34" charset="0"/>
              </a:rPr>
              <a:t>Peningkatan insiden kohabitasi </a:t>
            </a:r>
            <a:r>
              <a:rPr lang="en-US" sz="2200" smtClean="0">
                <a:latin typeface="Arial" panose="020B0604020202020204" pitchFamily="34" charset="0"/>
                <a:cs typeface="Arial" panose="020B0604020202020204" pitchFamily="34" charset="0"/>
              </a:rPr>
              <a:t>(hidup bersama) sebelum menikah</a:t>
            </a:r>
          </a:p>
          <a:p>
            <a:pPr lvl="1"/>
            <a:r>
              <a:rPr lang="en-US" sz="2200" smtClean="0">
                <a:latin typeface="Arial" panose="020B0604020202020204" pitchFamily="34" charset="0"/>
                <a:cs typeface="Arial" panose="020B0604020202020204" pitchFamily="34" charset="0"/>
              </a:rPr>
              <a:t>Meningkatnya pernikahan yang berakhir </a:t>
            </a:r>
            <a:r>
              <a:rPr lang="en-US" sz="2200">
                <a:latin typeface="Arial" panose="020B0604020202020204" pitchFamily="34" charset="0"/>
                <a:cs typeface="Arial" panose="020B0604020202020204" pitchFamily="34" charset="0"/>
              </a:rPr>
              <a:t>dengan </a:t>
            </a:r>
            <a:r>
              <a:rPr lang="en-US" sz="2200" smtClean="0">
                <a:latin typeface="Arial" panose="020B0604020202020204" pitchFamily="34" charset="0"/>
                <a:cs typeface="Arial" panose="020B0604020202020204" pitchFamily="34" charset="0"/>
              </a:rPr>
              <a:t>perceraian</a:t>
            </a:r>
            <a:endParaRPr lang="en-US" sz="2200">
              <a:latin typeface="Arial" panose="020B0604020202020204" pitchFamily="34" charset="0"/>
              <a:cs typeface="Arial" panose="020B0604020202020204" pitchFamily="34" charset="0"/>
            </a:endParaRPr>
          </a:p>
          <a:p>
            <a:pPr lvl="1"/>
            <a:r>
              <a:rPr lang="en-US" sz="2200">
                <a:latin typeface="Arial" panose="020B0604020202020204" pitchFamily="34" charset="0"/>
                <a:cs typeface="Arial" panose="020B0604020202020204" pitchFamily="34" charset="0"/>
              </a:rPr>
              <a:t>Sebagai akibatnya, </a:t>
            </a:r>
            <a:r>
              <a:rPr lang="en-US" sz="2200" smtClean="0">
                <a:latin typeface="Arial" panose="020B0604020202020204" pitchFamily="34" charset="0"/>
                <a:cs typeface="Arial" panose="020B0604020202020204" pitchFamily="34" charset="0"/>
              </a:rPr>
              <a:t>terjadi pergeseran status </a:t>
            </a:r>
            <a:r>
              <a:rPr lang="en-US" sz="2200">
                <a:latin typeface="Arial" panose="020B0604020202020204" pitchFamily="34" charset="0"/>
                <a:cs typeface="Arial" panose="020B0604020202020204" pitchFamily="34" charset="0"/>
              </a:rPr>
              <a:t>antara menikah dan </a:t>
            </a:r>
            <a:r>
              <a:rPr lang="en-US" sz="2200" smtClean="0">
                <a:latin typeface="Arial" panose="020B0604020202020204" pitchFamily="34" charset="0"/>
                <a:cs typeface="Arial" panose="020B0604020202020204" pitchFamily="34" charset="0"/>
              </a:rPr>
              <a:t>single</a:t>
            </a:r>
          </a:p>
          <a:p>
            <a:pPr lvl="1"/>
            <a:r>
              <a:rPr lang="en-US" sz="2200" smtClean="0">
                <a:latin typeface="Arial" panose="020B0604020202020204" pitchFamily="34" charset="0"/>
                <a:cs typeface="Arial" panose="020B0604020202020204" pitchFamily="34" charset="0"/>
              </a:rPr>
              <a:t>Mempengaruhi pasar </a:t>
            </a:r>
            <a:r>
              <a:rPr lang="en-US" sz="2200">
                <a:latin typeface="Arial" panose="020B0604020202020204" pitchFamily="34" charset="0"/>
                <a:cs typeface="Arial" panose="020B0604020202020204" pitchFamily="34" charset="0"/>
              </a:rPr>
              <a:t>untuk produk rumah tangga, rumah, konseling, perjalanan, dll</a:t>
            </a:r>
            <a:r>
              <a:rPr lang="en-US" sz="2200" smtClean="0">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114</a:t>
            </a:fld>
            <a:endParaRPr lang="en-US" dirty="0"/>
          </a:p>
        </p:txBody>
      </p:sp>
    </p:spTree>
    <p:extLst>
      <p:ext uri="{BB962C8B-B14F-4D97-AF65-F5344CB8AC3E}">
        <p14:creationId xmlns:p14="http://schemas.microsoft.com/office/powerpoint/2010/main" val="41853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ircle(in)">
                                      <p:cBhvr>
                                        <p:cTn id="41" dur="2000"/>
                                        <p:tgtEl>
                                          <p:spTgt spid="3">
                                            <p:txEl>
                                              <p:pRg st="9" end="9"/>
                                            </p:tx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circle(in)">
                                      <p:cBhvr>
                                        <p:cTn id="4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2852"/>
            <a:ext cx="10271870" cy="4905547"/>
          </a:xfrm>
        </p:spPr>
        <p:txBody>
          <a:bodyPr>
            <a:normAutofit/>
          </a:bodyPr>
          <a:lstStyle/>
          <a:p>
            <a:r>
              <a:rPr lang="en-US" sz="2400" smtClean="0">
                <a:latin typeface="Arial" panose="020B0604020202020204" pitchFamily="34" charset="0"/>
                <a:cs typeface="Arial" panose="020B0604020202020204" pitchFamily="34" charset="0"/>
              </a:rPr>
              <a:t>Pelonjakan Status Single</a:t>
            </a:r>
          </a:p>
          <a:p>
            <a:pPr lvl="1"/>
            <a:r>
              <a:rPr lang="sv-SE" sz="2200">
                <a:latin typeface="Arial" panose="020B0604020202020204" pitchFamily="34" charset="0"/>
                <a:cs typeface="Arial" panose="020B0604020202020204" pitchFamily="34" charset="0"/>
              </a:rPr>
              <a:t>Kenaikan jumlah rumah tangga tunggal di negara </a:t>
            </a:r>
            <a:r>
              <a:rPr lang="sv-SE" sz="2200" smtClean="0">
                <a:latin typeface="Arial" panose="020B0604020202020204" pitchFamily="34" charset="0"/>
                <a:cs typeface="Arial" panose="020B0604020202020204" pitchFamily="34" charset="0"/>
              </a:rPr>
              <a:t>maju</a:t>
            </a:r>
          </a:p>
          <a:p>
            <a:pPr lvl="1"/>
            <a:r>
              <a:rPr lang="en-US" sz="2200">
                <a:latin typeface="Arial" panose="020B0604020202020204" pitchFamily="34" charset="0"/>
                <a:cs typeface="Arial" panose="020B0604020202020204" pitchFamily="34" charset="0"/>
              </a:rPr>
              <a:t>Singel Co-habitating adalah segmen dengan pertumbuhan tercepat dari pasar </a:t>
            </a:r>
            <a:r>
              <a:rPr lang="en-US" sz="2200" smtClean="0">
                <a:latin typeface="Arial" panose="020B0604020202020204" pitchFamily="34" charset="0"/>
                <a:cs typeface="Arial" panose="020B0604020202020204" pitchFamily="34" charset="0"/>
              </a:rPr>
              <a:t>tunggal</a:t>
            </a:r>
          </a:p>
          <a:p>
            <a:r>
              <a:rPr lang="en-US" sz="2400" smtClean="0">
                <a:latin typeface="Arial" panose="020B0604020202020204" pitchFamily="34" charset="0"/>
                <a:cs typeface="Arial" panose="020B0604020202020204" pitchFamily="34" charset="0"/>
              </a:rPr>
              <a:t>Mature Single</a:t>
            </a:r>
          </a:p>
          <a:p>
            <a:pPr lvl="1"/>
            <a:r>
              <a:rPr lang="en-US" sz="2200" smtClean="0">
                <a:latin typeface="Arial" panose="020B0604020202020204" pitchFamily="34" charset="0"/>
                <a:cs typeface="Arial" panose="020B0604020202020204" pitchFamily="34" charset="0"/>
              </a:rPr>
              <a:t>Di Negara maju, pasar untuk keluarga tunggal didominasi wanita dengan rata – rata usia lanjut</a:t>
            </a:r>
          </a:p>
          <a:p>
            <a:pPr lvl="1"/>
            <a:r>
              <a:rPr lang="en-US" sz="2200">
                <a:latin typeface="Arial" panose="020B0604020202020204" pitchFamily="34" charset="0"/>
                <a:cs typeface="Arial" panose="020B0604020202020204" pitchFamily="34" charset="0"/>
              </a:rPr>
              <a:t>Wanita </a:t>
            </a:r>
            <a:r>
              <a:rPr lang="en-US" sz="2200" smtClean="0">
                <a:latin typeface="Arial" panose="020B0604020202020204" pitchFamily="34" charset="0"/>
                <a:cs typeface="Arial" panose="020B0604020202020204" pitchFamily="34" charset="0"/>
              </a:rPr>
              <a:t>tinggal sendiri seringkali adalah janda</a:t>
            </a:r>
            <a:r>
              <a:rPr lang="en-US" sz="2200">
                <a:latin typeface="Arial" panose="020B0604020202020204" pitchFamily="34" charset="0"/>
                <a:cs typeface="Arial" panose="020B0604020202020204" pitchFamily="34" charset="0"/>
              </a:rPr>
              <a:t>; Laki-laki tua yang tinggal </a:t>
            </a:r>
            <a:r>
              <a:rPr lang="en-US" sz="2200" smtClean="0">
                <a:latin typeface="Arial" panose="020B0604020202020204" pitchFamily="34" charset="0"/>
                <a:cs typeface="Arial" panose="020B0604020202020204" pitchFamily="34" charset="0"/>
              </a:rPr>
              <a:t>sendiri biasanya </a:t>
            </a:r>
            <a:r>
              <a:rPr lang="en-US" sz="2200">
                <a:latin typeface="Arial" panose="020B0604020202020204" pitchFamily="34" charset="0"/>
                <a:cs typeface="Arial" panose="020B0604020202020204" pitchFamily="34" charset="0"/>
              </a:rPr>
              <a:t>bercerai atau sudah pernah </a:t>
            </a:r>
            <a:r>
              <a:rPr lang="en-US" sz="2200" smtClean="0">
                <a:latin typeface="Arial" panose="020B0604020202020204" pitchFamily="34" charset="0"/>
                <a:cs typeface="Arial" panose="020B0604020202020204" pitchFamily="34" charset="0"/>
              </a:rPr>
              <a:t>menikah</a:t>
            </a:r>
          </a:p>
          <a:p>
            <a:pPr lvl="1"/>
            <a:r>
              <a:rPr lang="en-US" sz="2200" smtClean="0">
                <a:latin typeface="Arial" panose="020B0604020202020204" pitchFamily="34" charset="0"/>
                <a:cs typeface="Arial" panose="020B0604020202020204" pitchFamily="34" charset="0"/>
              </a:rPr>
              <a:t>Pemasar menargetkan </a:t>
            </a:r>
            <a:r>
              <a:rPr lang="en-US" sz="2200">
                <a:latin typeface="Arial" panose="020B0604020202020204" pitchFamily="34" charset="0"/>
                <a:cs typeface="Arial" panose="020B0604020202020204" pitchFamily="34" charset="0"/>
              </a:rPr>
              <a:t>pasar </a:t>
            </a:r>
            <a:r>
              <a:rPr lang="en-US" sz="2200" smtClean="0">
                <a:latin typeface="Arial" panose="020B0604020202020204" pitchFamily="34" charset="0"/>
                <a:cs typeface="Arial" panose="020B0604020202020204" pitchFamily="34" charset="0"/>
              </a:rPr>
              <a:t>keluarga tunggal </a:t>
            </a:r>
            <a:r>
              <a:rPr lang="en-US" sz="2200">
                <a:latin typeface="Arial" panose="020B0604020202020204" pitchFamily="34" charset="0"/>
                <a:cs typeface="Arial" panose="020B0604020202020204" pitchFamily="34" charset="0"/>
              </a:rPr>
              <a:t>dewasa dengan perjalanan, Jasa Keuangan, hiburan, kegiatan sosial</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115</a:t>
            </a:fld>
            <a:endParaRPr lang="en-US" dirty="0"/>
          </a:p>
        </p:txBody>
      </p:sp>
      <p:sp>
        <p:nvSpPr>
          <p:cNvPr id="6" name="Title 1"/>
          <p:cNvSpPr>
            <a:spLocks noGrp="1"/>
          </p:cNvSpPr>
          <p:nvPr>
            <p:ph type="title"/>
          </p:nvPr>
        </p:nvSpPr>
        <p:spPr>
          <a:xfrm>
            <a:off x="157163" y="452718"/>
            <a:ext cx="10329862" cy="733145"/>
          </a:xfrm>
        </p:spPr>
        <p:txBody>
          <a:bodyPr/>
          <a:lstStyle/>
          <a:p>
            <a:r>
              <a:rPr lang="en-US" sz="3600" smtClean="0">
                <a:latin typeface="Arial" panose="020B0604020202020204" pitchFamily="34" charset="0"/>
                <a:cs typeface="Arial" panose="020B0604020202020204" pitchFamily="34" charset="0"/>
              </a:rPr>
              <a:t>Perubahan Struktur Keluarga dan Rumah Tangga</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1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400002"/>
            <a:ext cx="10329020" cy="4848397"/>
          </a:xfrm>
        </p:spPr>
        <p:txBody>
          <a:bodyPr>
            <a:normAutofit/>
          </a:bodyPr>
          <a:lstStyle/>
          <a:p>
            <a:r>
              <a:rPr lang="en-US" sz="2400" smtClean="0">
                <a:latin typeface="Arial" panose="020B0604020202020204" pitchFamily="34" charset="0"/>
                <a:cs typeface="Arial" panose="020B0604020202020204" pitchFamily="34" charset="0"/>
              </a:rPr>
              <a:t>Pasar untuk Gay dan Lesbian</a:t>
            </a:r>
          </a:p>
          <a:p>
            <a:pPr lvl="1"/>
            <a:r>
              <a:rPr lang="en-US" sz="2200">
                <a:latin typeface="Arial" panose="020B0604020202020204" pitchFamily="34" charset="0"/>
                <a:cs typeface="Arial" panose="020B0604020202020204" pitchFamily="34" charset="0"/>
              </a:rPr>
              <a:t>Pasar ini </a:t>
            </a:r>
            <a:r>
              <a:rPr lang="en-US" sz="2200" smtClean="0">
                <a:latin typeface="Arial" panose="020B0604020202020204" pitchFamily="34" charset="0"/>
                <a:cs typeface="Arial" panose="020B0604020202020204" pitchFamily="34" charset="0"/>
              </a:rPr>
              <a:t>mendapatkan </a:t>
            </a:r>
            <a:r>
              <a:rPr lang="en-US" sz="2200">
                <a:latin typeface="Arial" panose="020B0604020202020204" pitchFamily="34" charset="0"/>
                <a:cs typeface="Arial" panose="020B0604020202020204" pitchFamily="34" charset="0"/>
              </a:rPr>
              <a:t>perhatian karena pertumbuhannya </a:t>
            </a:r>
            <a:r>
              <a:rPr lang="en-US" sz="2200" smtClean="0">
                <a:latin typeface="Arial" panose="020B0604020202020204" pitchFamily="34" charset="0"/>
                <a:cs typeface="Arial" panose="020B0604020202020204" pitchFamily="34" charset="0"/>
              </a:rPr>
              <a:t>(</a:t>
            </a:r>
            <a:r>
              <a:rPr lang="en-US" sz="2200">
                <a:latin typeface="Arial" panose="020B0604020202020204" pitchFamily="34" charset="0"/>
                <a:cs typeface="Arial" panose="020B0604020202020204" pitchFamily="34" charset="0"/>
              </a:rPr>
              <a:t>sering karena orang-orang yang sekarang mengklasifikasikan diri mereka sebagai gay ketika mereka mungkin tidak memiliki di masa lalu</a:t>
            </a:r>
            <a:r>
              <a:rPr lang="en-US" sz="2200" smtClean="0">
                <a:latin typeface="Arial" panose="020B0604020202020204" pitchFamily="34" charset="0"/>
                <a:cs typeface="Arial" panose="020B0604020202020204" pitchFamily="34" charset="0"/>
              </a:rPr>
              <a:t>)</a:t>
            </a:r>
          </a:p>
          <a:p>
            <a:pPr lvl="1"/>
            <a:r>
              <a:rPr lang="sv-SE" sz="2200">
                <a:latin typeface="Arial" panose="020B0604020202020204" pitchFamily="34" charset="0"/>
                <a:cs typeface="Arial" panose="020B0604020202020204" pitchFamily="34" charset="0"/>
              </a:rPr>
              <a:t>Pasar ini </a:t>
            </a:r>
            <a:r>
              <a:rPr lang="sv-SE" sz="2200" smtClean="0">
                <a:latin typeface="Arial" panose="020B0604020202020204" pitchFamily="34" charset="0"/>
                <a:cs typeface="Arial" panose="020B0604020202020204" pitchFamily="34" charset="0"/>
              </a:rPr>
              <a:t>cenderung  di perkotaan</a:t>
            </a:r>
            <a:r>
              <a:rPr lang="sv-SE" sz="2200">
                <a:latin typeface="Arial" panose="020B0604020202020204" pitchFamily="34" charset="0"/>
                <a:cs typeface="Arial" panose="020B0604020202020204" pitchFamily="34" charset="0"/>
              </a:rPr>
              <a:t>, memiliki pendapatan </a:t>
            </a:r>
            <a:r>
              <a:rPr lang="sv-SE" sz="2200" smtClean="0">
                <a:latin typeface="Arial" panose="020B0604020202020204" pitchFamily="34" charset="0"/>
                <a:cs typeface="Arial" panose="020B0604020202020204" pitchFamily="34" charset="0"/>
              </a:rPr>
              <a:t>di </a:t>
            </a:r>
            <a:r>
              <a:rPr lang="sv-SE" sz="2200">
                <a:latin typeface="Arial" panose="020B0604020202020204" pitchFamily="34" charset="0"/>
                <a:cs typeface="Arial" panose="020B0604020202020204" pitchFamily="34" charset="0"/>
              </a:rPr>
              <a:t>atas </a:t>
            </a:r>
            <a:r>
              <a:rPr lang="sv-SE" sz="2200" smtClean="0">
                <a:latin typeface="Arial" panose="020B0604020202020204" pitchFamily="34" charset="0"/>
                <a:cs typeface="Arial" panose="020B0604020202020204" pitchFamily="34" charset="0"/>
              </a:rPr>
              <a:t>rata-rata, </a:t>
            </a:r>
            <a:r>
              <a:rPr lang="sv-SE" sz="2200">
                <a:latin typeface="Arial" panose="020B0604020202020204" pitchFamily="34" charset="0"/>
                <a:cs typeface="Arial" panose="020B0604020202020204" pitchFamily="34" charset="0"/>
              </a:rPr>
              <a:t>konsumen </a:t>
            </a:r>
            <a:r>
              <a:rPr lang="sv-SE" sz="2200" smtClean="0">
                <a:latin typeface="Arial" panose="020B0604020202020204" pitchFamily="34" charset="0"/>
                <a:cs typeface="Arial" panose="020B0604020202020204" pitchFamily="34" charset="0"/>
              </a:rPr>
              <a:t>lebih </a:t>
            </a:r>
            <a:r>
              <a:rPr lang="sv-SE" sz="2200">
                <a:latin typeface="Arial" panose="020B0604020202020204" pitchFamily="34" charset="0"/>
                <a:cs typeface="Arial" panose="020B0604020202020204" pitchFamily="34" charset="0"/>
              </a:rPr>
              <a:t>dari </a:t>
            </a:r>
            <a:r>
              <a:rPr lang="sv-SE" sz="2200" smtClean="0">
                <a:latin typeface="Arial" panose="020B0604020202020204" pitchFamily="34" charset="0"/>
                <a:cs typeface="Arial" panose="020B0604020202020204" pitchFamily="34" charset="0"/>
              </a:rPr>
              <a:t>rata-rata bagi perjalanan, </a:t>
            </a:r>
            <a:r>
              <a:rPr lang="sv-SE" sz="2200">
                <a:latin typeface="Arial" panose="020B0604020202020204" pitchFamily="34" charset="0"/>
                <a:cs typeface="Arial" panose="020B0604020202020204" pitchFamily="34" charset="0"/>
              </a:rPr>
              <a:t>dan </a:t>
            </a:r>
            <a:r>
              <a:rPr lang="sv-SE" sz="2200" smtClean="0">
                <a:latin typeface="Arial" panose="020B0604020202020204" pitchFamily="34" charset="0"/>
                <a:cs typeface="Arial" panose="020B0604020202020204" pitchFamily="34" charset="0"/>
              </a:rPr>
              <a:t>lebih </a:t>
            </a:r>
            <a:r>
              <a:rPr lang="sv-SE" sz="2200">
                <a:latin typeface="Arial" panose="020B0604020202020204" pitchFamily="34" charset="0"/>
                <a:cs typeface="Arial" panose="020B0604020202020204" pitchFamily="34" charset="0"/>
              </a:rPr>
              <a:t>minat dalam </a:t>
            </a:r>
            <a:r>
              <a:rPr lang="sv-SE" sz="2200" smtClean="0">
                <a:latin typeface="Arial" panose="020B0604020202020204" pitchFamily="34" charset="0"/>
                <a:cs typeface="Arial" panose="020B0604020202020204" pitchFamily="34" charset="0"/>
              </a:rPr>
              <a:t>seni.</a:t>
            </a:r>
          </a:p>
          <a:p>
            <a:pPr lvl="1"/>
            <a:r>
              <a:rPr lang="en-US" sz="2200">
                <a:latin typeface="Arial" panose="020B0604020202020204" pitchFamily="34" charset="0"/>
                <a:cs typeface="Arial" panose="020B0604020202020204" pitchFamily="34" charset="0"/>
              </a:rPr>
              <a:t>Pemasar </a:t>
            </a:r>
            <a:r>
              <a:rPr lang="en-US" sz="2200" smtClean="0">
                <a:latin typeface="Arial" panose="020B0604020202020204" pitchFamily="34" charset="0"/>
                <a:cs typeface="Arial" panose="020B0604020202020204" pitchFamily="34" charset="0"/>
              </a:rPr>
              <a:t>bias lebih </a:t>
            </a:r>
            <a:r>
              <a:rPr lang="en-US" sz="2200">
                <a:latin typeface="Arial" panose="020B0604020202020204" pitchFamily="34" charset="0"/>
                <a:cs typeface="Arial" panose="020B0604020202020204" pitchFamily="34" charset="0"/>
              </a:rPr>
              <a:t>sukses mencapai pasar ini dengan pemasaran kegiatan pembangunan </a:t>
            </a:r>
            <a:r>
              <a:rPr lang="en-US" sz="2200" smtClean="0">
                <a:latin typeface="Arial" panose="020B0604020202020204" pitchFamily="34" charset="0"/>
                <a:cs typeface="Arial" panose="020B0604020202020204" pitchFamily="34" charset="0"/>
              </a:rPr>
              <a:t>hubungan</a:t>
            </a:r>
          </a:p>
          <a:p>
            <a:pPr lvl="1"/>
            <a:r>
              <a:rPr lang="it-IT" sz="2200">
                <a:latin typeface="Arial" panose="020B0604020202020204" pitchFamily="34" charset="0"/>
                <a:cs typeface="Arial" panose="020B0604020202020204" pitchFamily="34" charset="0"/>
              </a:rPr>
              <a:t>Mensponsori peristiwa-peristiwa yang berorientasi </a:t>
            </a:r>
            <a:r>
              <a:rPr lang="it-IT" sz="2200" smtClean="0">
                <a:latin typeface="Arial" panose="020B0604020202020204" pitchFamily="34" charset="0"/>
                <a:cs typeface="Arial" panose="020B0604020202020204" pitchFamily="34" charset="0"/>
              </a:rPr>
              <a:t>gay</a:t>
            </a:r>
          </a:p>
          <a:p>
            <a:pPr lvl="1"/>
            <a:r>
              <a:rPr lang="it-IT" sz="2200">
                <a:latin typeface="Arial" panose="020B0604020202020204" pitchFamily="34" charset="0"/>
                <a:cs typeface="Arial" panose="020B0604020202020204" pitchFamily="34" charset="0"/>
              </a:rPr>
              <a:t>Iklan di media berorientasi gay</a:t>
            </a:r>
          </a:p>
          <a:p>
            <a:pPr lvl="1"/>
            <a:endParaRPr lang="en-US" sz="22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116</a:t>
            </a:fld>
            <a:endParaRPr lang="en-US" dirty="0"/>
          </a:p>
        </p:txBody>
      </p:sp>
      <p:sp>
        <p:nvSpPr>
          <p:cNvPr id="6" name="Title 1"/>
          <p:cNvSpPr>
            <a:spLocks noGrp="1"/>
          </p:cNvSpPr>
          <p:nvPr>
            <p:ph type="title"/>
          </p:nvPr>
        </p:nvSpPr>
        <p:spPr>
          <a:xfrm>
            <a:off x="242888" y="452718"/>
            <a:ext cx="10272711" cy="790295"/>
          </a:xfrm>
        </p:spPr>
        <p:txBody>
          <a:bodyPr/>
          <a:lstStyle/>
          <a:p>
            <a:r>
              <a:rPr lang="en-US" sz="3600" smtClean="0">
                <a:latin typeface="Arial" panose="020B0604020202020204" pitchFamily="34" charset="0"/>
                <a:cs typeface="Arial" panose="020B0604020202020204" pitchFamily="34" charset="0"/>
              </a:rPr>
              <a:t>Perubahan Struktur Keluarga dan Rumah Tangga</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9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214438"/>
            <a:ext cx="10257582" cy="5033961"/>
          </a:xfrm>
        </p:spPr>
        <p:txBody>
          <a:bodyPr>
            <a:normAutofit/>
          </a:bodyPr>
          <a:lstStyle/>
          <a:p>
            <a:r>
              <a:rPr lang="en-US" sz="2400" smtClean="0">
                <a:latin typeface="Arial" panose="020B0604020202020204" pitchFamily="34" charset="0"/>
                <a:cs typeface="Arial" panose="020B0604020202020204" pitchFamily="34" charset="0"/>
              </a:rPr>
              <a:t>Karakteristik rumah tangga</a:t>
            </a:r>
          </a:p>
          <a:p>
            <a:r>
              <a:rPr lang="en-US" sz="2400">
                <a:latin typeface="Arial" panose="020B0604020202020204" pitchFamily="34" charset="0"/>
                <a:cs typeface="Arial" panose="020B0604020202020204" pitchFamily="34" charset="0"/>
              </a:rPr>
              <a:t>Ukuran rumah tangga rata-rata telah jatuh di negara-negara </a:t>
            </a:r>
            <a:r>
              <a:rPr lang="en-US" sz="2400" smtClean="0">
                <a:latin typeface="Arial" panose="020B0604020202020204" pitchFamily="34" charset="0"/>
                <a:cs typeface="Arial" panose="020B0604020202020204" pitchFamily="34" charset="0"/>
              </a:rPr>
              <a:t>industry</a:t>
            </a:r>
          </a:p>
          <a:p>
            <a:r>
              <a:rPr lang="en-US" sz="2400">
                <a:latin typeface="Arial" panose="020B0604020202020204" pitchFamily="34" charset="0"/>
                <a:cs typeface="Arial" panose="020B0604020202020204" pitchFamily="34" charset="0"/>
              </a:rPr>
              <a:t>Rumah tangga nonfamily diproyeksikan akan tumbuh lebih cepat daripada keluarga selama beberapa dekade ke depan, tapi pendapatan tertinggi terdapat di kalangan </a:t>
            </a:r>
            <a:r>
              <a:rPr lang="en-US" sz="2400" smtClean="0">
                <a:latin typeface="Arial" panose="020B0604020202020204" pitchFamily="34" charset="0"/>
                <a:cs typeface="Arial" panose="020B0604020202020204" pitchFamily="34" charset="0"/>
              </a:rPr>
              <a:t>rumah tangga</a:t>
            </a:r>
            <a:r>
              <a:rPr lang="en-US" sz="2400">
                <a:latin typeface="Arial" panose="020B0604020202020204" pitchFamily="34" charset="0"/>
                <a:cs typeface="Arial" panose="020B0604020202020204" pitchFamily="34" charset="0"/>
              </a:rPr>
              <a:t> keluarga </a:t>
            </a:r>
            <a:endParaRPr lang="en-US" sz="2400" smtClean="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117</a:t>
            </a:fld>
            <a:endParaRPr lang="en-US" dirty="0"/>
          </a:p>
        </p:txBody>
      </p:sp>
      <p:sp>
        <p:nvSpPr>
          <p:cNvPr id="7" name="Title 1"/>
          <p:cNvSpPr>
            <a:spLocks noGrp="1"/>
          </p:cNvSpPr>
          <p:nvPr>
            <p:ph type="title"/>
          </p:nvPr>
        </p:nvSpPr>
        <p:spPr>
          <a:xfrm>
            <a:off x="171450" y="452718"/>
            <a:ext cx="10344149" cy="761720"/>
          </a:xfrm>
        </p:spPr>
        <p:txBody>
          <a:bodyPr/>
          <a:lstStyle/>
          <a:p>
            <a:r>
              <a:rPr lang="en-US" sz="3600" smtClean="0">
                <a:latin typeface="Arial" panose="020B0604020202020204" pitchFamily="34" charset="0"/>
                <a:cs typeface="Arial" panose="020B0604020202020204" pitchFamily="34" charset="0"/>
              </a:rPr>
              <a:t>Perubahan Struktur Keluarga dan Rumah Tangga</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78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0307"/>
          </a:xfrm>
        </p:spPr>
        <p:txBody>
          <a:bodyPr/>
          <a:lstStyle/>
          <a:p>
            <a:r>
              <a:rPr lang="en-US" smtClean="0"/>
              <a:t>Perubahan Peran Wanita</a:t>
            </a:r>
            <a:endParaRPr lang="en-US"/>
          </a:p>
        </p:txBody>
      </p:sp>
      <p:sp>
        <p:nvSpPr>
          <p:cNvPr id="3" name="Content Placeholder 2"/>
          <p:cNvSpPr>
            <a:spLocks noGrp="1"/>
          </p:cNvSpPr>
          <p:nvPr>
            <p:ph idx="1"/>
          </p:nvPr>
        </p:nvSpPr>
        <p:spPr>
          <a:xfrm>
            <a:off x="646111" y="1343026"/>
            <a:ext cx="9955213" cy="4905374"/>
          </a:xfrm>
        </p:spPr>
        <p:txBody>
          <a:bodyPr>
            <a:normAutofit lnSpcReduction="10000"/>
          </a:bodyPr>
          <a:lstStyle/>
          <a:p>
            <a:r>
              <a:rPr lang="en-US" sz="2400">
                <a:latin typeface="Arial" panose="020B0604020202020204" pitchFamily="34" charset="0"/>
                <a:cs typeface="Arial" panose="020B0604020202020204" pitchFamily="34" charset="0"/>
              </a:rPr>
              <a:t>Konsumen perempuan sekarang melebihi konsumen laki-laki karena perempuan cenderung </a:t>
            </a:r>
            <a:r>
              <a:rPr lang="en-US" sz="2400" smtClean="0">
                <a:latin typeface="Arial" panose="020B0604020202020204" pitchFamily="34" charset="0"/>
                <a:cs typeface="Arial" panose="020B0604020202020204" pitchFamily="34" charset="0"/>
              </a:rPr>
              <a:t>hidup lebih </a:t>
            </a:r>
            <a:r>
              <a:rPr lang="en-US" sz="2400">
                <a:latin typeface="Arial" panose="020B0604020202020204" pitchFamily="34" charset="0"/>
                <a:cs typeface="Arial" panose="020B0604020202020204" pitchFamily="34" charset="0"/>
              </a:rPr>
              <a:t>lama dari </a:t>
            </a:r>
            <a:r>
              <a:rPr lang="en-US" sz="2400" smtClean="0">
                <a:latin typeface="Arial" panose="020B0604020202020204" pitchFamily="34" charset="0"/>
                <a:cs typeface="Arial" panose="020B0604020202020204" pitchFamily="34" charset="0"/>
              </a:rPr>
              <a:t>pada pria</a:t>
            </a:r>
          </a:p>
          <a:p>
            <a:r>
              <a:rPr lang="en-US" sz="2400">
                <a:latin typeface="Arial" panose="020B0604020202020204" pitchFamily="34" charset="0"/>
                <a:cs typeface="Arial" panose="020B0604020202020204" pitchFamily="34" charset="0"/>
              </a:rPr>
              <a:t>Perempuan </a:t>
            </a:r>
            <a:r>
              <a:rPr lang="en-US" sz="2400" smtClean="0">
                <a:latin typeface="Arial" panose="020B0604020202020204" pitchFamily="34" charset="0"/>
                <a:cs typeface="Arial" panose="020B0604020202020204" pitchFamily="34" charset="0"/>
              </a:rPr>
              <a:t>mewakili </a:t>
            </a:r>
            <a:r>
              <a:rPr lang="en-US" sz="2400">
                <a:latin typeface="Arial" panose="020B0604020202020204" pitchFamily="34" charset="0"/>
                <a:cs typeface="Arial" panose="020B0604020202020204" pitchFamily="34" charset="0"/>
              </a:rPr>
              <a:t>sebagian besar penduduk, peningkatan kemampuan pembelian, dan </a:t>
            </a:r>
            <a:r>
              <a:rPr lang="en-US" sz="2400" smtClean="0">
                <a:latin typeface="Arial" panose="020B0604020202020204" pitchFamily="34" charset="0"/>
                <a:cs typeface="Arial" panose="020B0604020202020204" pitchFamily="34" charset="0"/>
              </a:rPr>
              <a:t>dianggap </a:t>
            </a:r>
            <a:r>
              <a:rPr lang="en-US" sz="2400">
                <a:latin typeface="Arial" panose="020B0604020202020204" pitchFamily="34" charset="0"/>
                <a:cs typeface="Arial" panose="020B0604020202020204" pitchFamily="34" charset="0"/>
              </a:rPr>
              <a:t>lebih penting di tempat </a:t>
            </a:r>
            <a:r>
              <a:rPr lang="en-US" sz="2400" smtClean="0">
                <a:latin typeface="Arial" panose="020B0604020202020204" pitchFamily="34" charset="0"/>
                <a:cs typeface="Arial" panose="020B0604020202020204" pitchFamily="34" charset="0"/>
              </a:rPr>
              <a:t>kerja</a:t>
            </a:r>
          </a:p>
          <a:p>
            <a:r>
              <a:rPr lang="en-US" sz="2400" smtClean="0">
                <a:latin typeface="Arial" panose="020B0604020202020204" pitchFamily="34" charset="0"/>
                <a:cs typeface="Arial" panose="020B0604020202020204" pitchFamily="34" charset="0"/>
              </a:rPr>
              <a:t>Pekerja perempuan</a:t>
            </a:r>
          </a:p>
          <a:p>
            <a:pPr lvl="1"/>
            <a:r>
              <a:rPr lang="fi-FI" sz="2200">
                <a:latin typeface="Arial" panose="020B0604020202020204" pitchFamily="34" charset="0"/>
                <a:cs typeface="Arial" panose="020B0604020202020204" pitchFamily="34" charset="0"/>
              </a:rPr>
              <a:t>Kerja perempuan meningkat di seluruh </a:t>
            </a:r>
            <a:r>
              <a:rPr lang="fi-FI" sz="2200" smtClean="0">
                <a:latin typeface="Arial" panose="020B0604020202020204" pitchFamily="34" charset="0"/>
                <a:cs typeface="Arial" panose="020B0604020202020204" pitchFamily="34" charset="0"/>
              </a:rPr>
              <a:t>dunia</a:t>
            </a:r>
          </a:p>
          <a:p>
            <a:pPr lvl="1"/>
            <a:r>
              <a:rPr lang="sv-SE" sz="2200">
                <a:latin typeface="Arial" panose="020B0604020202020204" pitchFamily="34" charset="0"/>
                <a:cs typeface="Arial" panose="020B0604020202020204" pitchFamily="34" charset="0"/>
              </a:rPr>
              <a:t>Kerja di luar rumah meningkatkan pendapatan </a:t>
            </a:r>
            <a:r>
              <a:rPr lang="sv-SE" sz="2200" smtClean="0">
                <a:latin typeface="Arial" panose="020B0604020202020204" pitchFamily="34" charset="0"/>
                <a:cs typeface="Arial" panose="020B0604020202020204" pitchFamily="34" charset="0"/>
              </a:rPr>
              <a:t>keluarga </a:t>
            </a:r>
            <a:r>
              <a:rPr lang="sv-SE" sz="2200">
                <a:latin typeface="Arial" panose="020B0604020202020204" pitchFamily="34" charset="0"/>
                <a:cs typeface="Arial" panose="020B0604020202020204" pitchFamily="34" charset="0"/>
              </a:rPr>
              <a:t>dan </a:t>
            </a:r>
            <a:r>
              <a:rPr lang="sv-SE" sz="2200" smtClean="0">
                <a:latin typeface="Arial" panose="020B0604020202020204" pitchFamily="34" charset="0"/>
                <a:cs typeface="Arial" panose="020B0604020202020204" pitchFamily="34" charset="0"/>
              </a:rPr>
              <a:t>daya </a:t>
            </a:r>
            <a:r>
              <a:rPr lang="sv-SE" sz="2200">
                <a:latin typeface="Arial" panose="020B0604020202020204" pitchFamily="34" charset="0"/>
                <a:cs typeface="Arial" panose="020B0604020202020204" pitchFamily="34" charset="0"/>
              </a:rPr>
              <a:t>beli, tetapi juga dapat meningkatkan pengeluaran untuk barang-barang tertentu seperti </a:t>
            </a:r>
            <a:r>
              <a:rPr lang="sv-SE" sz="2200" smtClean="0">
                <a:latin typeface="Arial" panose="020B0604020202020204" pitchFamily="34" charset="0"/>
                <a:cs typeface="Arial" panose="020B0604020202020204" pitchFamily="34" charset="0"/>
              </a:rPr>
              <a:t>Penitipan </a:t>
            </a:r>
            <a:r>
              <a:rPr lang="sv-SE" sz="2200">
                <a:latin typeface="Arial" panose="020B0604020202020204" pitchFamily="34" charset="0"/>
                <a:cs typeface="Arial" panose="020B0604020202020204" pitchFamily="34" charset="0"/>
              </a:rPr>
              <a:t>Anak, pakaian, makanan dari rumah, dan </a:t>
            </a:r>
            <a:r>
              <a:rPr lang="sv-SE" sz="2200" smtClean="0">
                <a:latin typeface="Arial" panose="020B0604020202020204" pitchFamily="34" charset="0"/>
                <a:cs typeface="Arial" panose="020B0604020202020204" pitchFamily="34" charset="0"/>
              </a:rPr>
              <a:t>BBM</a:t>
            </a:r>
          </a:p>
          <a:p>
            <a:r>
              <a:rPr lang="sv-SE" sz="2400" smtClean="0">
                <a:latin typeface="Arial" panose="020B0604020202020204" pitchFamily="34" charset="0"/>
                <a:cs typeface="Arial" panose="020B0604020202020204" pitchFamily="34" charset="0"/>
              </a:rPr>
              <a:t>Orientasi Karier</a:t>
            </a:r>
          </a:p>
          <a:p>
            <a:pPr lvl="1"/>
            <a:r>
              <a:rPr lang="en-US" sz="2200" smtClean="0">
                <a:latin typeface="Arial" panose="020B0604020202020204" pitchFamily="34" charset="0"/>
                <a:cs typeface="Arial" panose="020B0604020202020204" pitchFamily="34" charset="0"/>
              </a:rPr>
              <a:t>Orientasi  Karir </a:t>
            </a:r>
            <a:r>
              <a:rPr lang="en-US" sz="2200">
                <a:latin typeface="Arial" panose="020B0604020202020204" pitchFamily="34" charset="0"/>
                <a:cs typeface="Arial" panose="020B0604020202020204" pitchFamily="34" charset="0"/>
              </a:rPr>
              <a:t>atau </a:t>
            </a:r>
            <a:r>
              <a:rPr lang="en-US" sz="2200" smtClean="0">
                <a:latin typeface="Arial" panose="020B0604020202020204" pitchFamily="34" charset="0"/>
                <a:cs typeface="Arial" panose="020B0604020202020204" pitchFamily="34" charset="0"/>
              </a:rPr>
              <a:t>"hanya sekedar bekerja“</a:t>
            </a:r>
          </a:p>
          <a:p>
            <a:pPr lvl="1"/>
            <a:r>
              <a:rPr lang="en-US" sz="2200">
                <a:latin typeface="Arial" panose="020B0604020202020204" pitchFamily="34" charset="0"/>
                <a:cs typeface="Arial" panose="020B0604020202020204" pitchFamily="34" charset="0"/>
              </a:rPr>
              <a:t>Menjangkau segmen dalam berbagai media</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118</a:t>
            </a:fld>
            <a:endParaRPr lang="en-US" dirty="0"/>
          </a:p>
        </p:txBody>
      </p:sp>
    </p:spTree>
    <p:extLst>
      <p:ext uri="{BB962C8B-B14F-4D97-AF65-F5344CB8AC3E}">
        <p14:creationId xmlns:p14="http://schemas.microsoft.com/office/powerpoint/2010/main" val="37789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28726"/>
            <a:ext cx="9940926" cy="5019674"/>
          </a:xfrm>
        </p:spPr>
        <p:txBody>
          <a:bodyPr>
            <a:normAutofit fontScale="92500" lnSpcReduction="10000"/>
          </a:bodyPr>
          <a:lstStyle/>
          <a:p>
            <a:r>
              <a:rPr lang="en-US" sz="2400" smtClean="0">
                <a:latin typeface="Arial" panose="020B0604020202020204" pitchFamily="34" charset="0"/>
                <a:cs typeface="Arial" panose="020B0604020202020204" pitchFamily="34" charset="0"/>
              </a:rPr>
              <a:t>Perempuan dan Waktu</a:t>
            </a:r>
          </a:p>
          <a:p>
            <a:pPr lvl="1"/>
            <a:r>
              <a:rPr lang="en-US" sz="2200" smtClean="0">
                <a:latin typeface="Arial" panose="020B0604020202020204" pitchFamily="34" charset="0"/>
                <a:cs typeface="Arial" panose="020B0604020202020204" pitchFamily="34" charset="0"/>
              </a:rPr>
              <a:t>Karena peran di luar rumah mengalami peningkatan, perempuan kurang memiliki waktu luang</a:t>
            </a:r>
          </a:p>
          <a:p>
            <a:pPr lvl="1"/>
            <a:r>
              <a:rPr lang="en-US" sz="2200" smtClean="0">
                <a:latin typeface="Arial" panose="020B0604020202020204" pitchFamily="34" charset="0"/>
                <a:cs typeface="Arial" panose="020B0604020202020204" pitchFamily="34" charset="0"/>
              </a:rPr>
              <a:t>Pemasar telah mengembangkan produk-produk hemat waktu untuk menarik perempuan, termasuk makanan ringan</a:t>
            </a:r>
          </a:p>
          <a:p>
            <a:pPr lvl="1"/>
            <a:r>
              <a:rPr lang="en-US" sz="2200">
                <a:latin typeface="Arial" panose="020B0604020202020204" pitchFamily="34" charset="0"/>
                <a:cs typeface="Arial" panose="020B0604020202020204" pitchFamily="34" charset="0"/>
              </a:rPr>
              <a:t>Pemasar juga telah mengembangkan produk untuk membantu perempuan </a:t>
            </a:r>
            <a:r>
              <a:rPr lang="en-US" sz="2200" smtClean="0">
                <a:latin typeface="Arial" panose="020B0604020202020204" pitchFamily="34" charset="0"/>
                <a:cs typeface="Arial" panose="020B0604020202020204" pitchFamily="34" charset="0"/>
              </a:rPr>
              <a:t>menikmati </a:t>
            </a:r>
            <a:r>
              <a:rPr lang="en-US" sz="2200">
                <a:latin typeface="Arial" panose="020B0604020202020204" pitchFamily="34" charset="0"/>
                <a:cs typeface="Arial" panose="020B0604020202020204" pitchFamily="34" charset="0"/>
              </a:rPr>
              <a:t>waktu senggang yang </a:t>
            </a:r>
            <a:r>
              <a:rPr lang="en-US" sz="2200" smtClean="0">
                <a:latin typeface="Arial" panose="020B0604020202020204" pitchFamily="34" charset="0"/>
                <a:cs typeface="Arial" panose="020B0604020202020204" pitchFamily="34" charset="0"/>
              </a:rPr>
              <a:t>mereka memiliki</a:t>
            </a:r>
          </a:p>
          <a:p>
            <a:r>
              <a:rPr lang="en-US" sz="2400" smtClean="0">
                <a:latin typeface="Arial" panose="020B0604020202020204" pitchFamily="34" charset="0"/>
                <a:cs typeface="Arial" panose="020B0604020202020204" pitchFamily="34" charset="0"/>
              </a:rPr>
              <a:t>Overload Peran</a:t>
            </a:r>
          </a:p>
          <a:p>
            <a:pPr lvl="1"/>
            <a:r>
              <a:rPr lang="en-US" sz="2200" smtClean="0">
                <a:latin typeface="Arial" panose="020B0604020202020204" pitchFamily="34" charset="0"/>
                <a:cs typeface="Arial" panose="020B0604020202020204" pitchFamily="34" charset="0"/>
              </a:rPr>
              <a:t>Muncul ketika </a:t>
            </a:r>
            <a:r>
              <a:rPr lang="en-US" sz="2200">
                <a:latin typeface="Arial" panose="020B0604020202020204" pitchFamily="34" charset="0"/>
                <a:cs typeface="Arial" panose="020B0604020202020204" pitchFamily="34" charset="0"/>
              </a:rPr>
              <a:t>tuntutan total pada waktu dan energi yang terkait dengan kegiatan </a:t>
            </a:r>
            <a:r>
              <a:rPr lang="en-US" sz="2200" smtClean="0">
                <a:latin typeface="Arial" panose="020B0604020202020204" pitchFamily="34" charset="0"/>
                <a:cs typeface="Arial" panose="020B0604020202020204" pitchFamily="34" charset="0"/>
              </a:rPr>
              <a:t>peran </a:t>
            </a:r>
            <a:r>
              <a:rPr lang="en-US" sz="2200">
                <a:latin typeface="Arial" panose="020B0604020202020204" pitchFamily="34" charset="0"/>
                <a:cs typeface="Arial" panose="020B0604020202020204" pitchFamily="34" charset="0"/>
              </a:rPr>
              <a:t>ganda terlalu besar untuk </a:t>
            </a:r>
            <a:r>
              <a:rPr lang="en-US" sz="2200" smtClean="0">
                <a:latin typeface="Arial" panose="020B0604020202020204" pitchFamily="34" charset="0"/>
                <a:cs typeface="Arial" panose="020B0604020202020204" pitchFamily="34" charset="0"/>
              </a:rPr>
              <a:t>dapat melakukan </a:t>
            </a:r>
            <a:r>
              <a:rPr lang="en-US" sz="2200">
                <a:latin typeface="Arial" panose="020B0604020202020204" pitchFamily="34" charset="0"/>
                <a:cs typeface="Arial" panose="020B0604020202020204" pitchFamily="34" charset="0"/>
              </a:rPr>
              <a:t>peran </a:t>
            </a:r>
            <a:r>
              <a:rPr lang="en-US" sz="2200" smtClean="0">
                <a:latin typeface="Arial" panose="020B0604020202020204" pitchFamily="34" charset="0"/>
                <a:cs typeface="Arial" panose="020B0604020202020204" pitchFamily="34" charset="0"/>
              </a:rPr>
              <a:t>secara memadai </a:t>
            </a:r>
            <a:r>
              <a:rPr lang="en-US" sz="2200">
                <a:latin typeface="Arial" panose="020B0604020202020204" pitchFamily="34" charset="0"/>
                <a:cs typeface="Arial" panose="020B0604020202020204" pitchFamily="34" charset="0"/>
              </a:rPr>
              <a:t>atau </a:t>
            </a:r>
            <a:r>
              <a:rPr lang="en-US" sz="2200" smtClean="0">
                <a:latin typeface="Arial" panose="020B0604020202020204" pitchFamily="34" charset="0"/>
                <a:cs typeface="Arial" panose="020B0604020202020204" pitchFamily="34" charset="0"/>
              </a:rPr>
              <a:t>nyaman</a:t>
            </a:r>
          </a:p>
          <a:p>
            <a:pPr lvl="1"/>
            <a:r>
              <a:rPr lang="en-US" sz="2200">
                <a:latin typeface="Arial" panose="020B0604020202020204" pitchFamily="34" charset="0"/>
                <a:cs typeface="Arial" panose="020B0604020202020204" pitchFamily="34" charset="0"/>
              </a:rPr>
              <a:t>Perempuan memberikan kontribusi lebih terhadap pendapatan keluarga, mereka mengharapkan </a:t>
            </a:r>
            <a:r>
              <a:rPr lang="en-US" sz="2200" smtClean="0">
                <a:latin typeface="Arial" panose="020B0604020202020204" pitchFamily="34" charset="0"/>
                <a:cs typeface="Arial" panose="020B0604020202020204" pitchFamily="34" charset="0"/>
              </a:rPr>
              <a:t>imbalan kurang </a:t>
            </a:r>
            <a:r>
              <a:rPr lang="en-US" sz="2200">
                <a:latin typeface="Arial" panose="020B0604020202020204" pitchFamily="34" charset="0"/>
                <a:cs typeface="Arial" panose="020B0604020202020204" pitchFamily="34" charset="0"/>
              </a:rPr>
              <a:t>lebih sama </a:t>
            </a:r>
            <a:r>
              <a:rPr lang="en-US" sz="2200" smtClean="0">
                <a:latin typeface="Arial" panose="020B0604020202020204" pitchFamily="34" charset="0"/>
                <a:cs typeface="Arial" panose="020B0604020202020204" pitchFamily="34" charset="0"/>
              </a:rPr>
              <a:t>dalam pembagian </a:t>
            </a:r>
            <a:r>
              <a:rPr lang="en-US" sz="2200">
                <a:latin typeface="Arial" panose="020B0604020202020204" pitchFamily="34" charset="0"/>
                <a:cs typeface="Arial" panose="020B0604020202020204" pitchFamily="34" charset="0"/>
              </a:rPr>
              <a:t>tanggung jawab rumah tangga</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119</a:t>
            </a:fld>
            <a:endParaRPr lang="en-US" dirty="0"/>
          </a:p>
        </p:txBody>
      </p:sp>
      <p:sp>
        <p:nvSpPr>
          <p:cNvPr id="6" name="Title 1"/>
          <p:cNvSpPr>
            <a:spLocks noGrp="1"/>
          </p:cNvSpPr>
          <p:nvPr>
            <p:ph type="title"/>
          </p:nvPr>
        </p:nvSpPr>
        <p:spPr>
          <a:xfrm>
            <a:off x="646111" y="452718"/>
            <a:ext cx="9404723" cy="776007"/>
          </a:xfrm>
        </p:spPr>
        <p:txBody>
          <a:bodyPr/>
          <a:lstStyle/>
          <a:p>
            <a:r>
              <a:rPr lang="en-US" smtClean="0"/>
              <a:t>Perubahan Peran Wanita</a:t>
            </a:r>
            <a:endParaRPr lang="en-US"/>
          </a:p>
        </p:txBody>
      </p:sp>
    </p:spTree>
    <p:extLst>
      <p:ext uri="{BB962C8B-B14F-4D97-AF65-F5344CB8AC3E}">
        <p14:creationId xmlns:p14="http://schemas.microsoft.com/office/powerpoint/2010/main" val="20714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075330" y="507343"/>
            <a:ext cx="5314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rgbClr val="C00000"/>
                </a:solidFill>
                <a:latin typeface="Arial" panose="020B0604020202020204" pitchFamily="34" charset="0"/>
              </a:rPr>
              <a:t>Model </a:t>
            </a:r>
            <a:r>
              <a:rPr lang="en-US" altLang="en-US" sz="4000" b="1" smtClean="0">
                <a:solidFill>
                  <a:srgbClr val="C00000"/>
                </a:solidFill>
                <a:latin typeface="Arial" panose="020B0604020202020204" pitchFamily="34" charset="0"/>
              </a:rPr>
              <a:t>Transfusi Nilai</a:t>
            </a:r>
            <a:endParaRPr lang="en-US" altLang="en-US" sz="4000" b="1">
              <a:solidFill>
                <a:srgbClr val="C00000"/>
              </a:solidFill>
              <a:latin typeface="Arial" panose="020B0604020202020204" pitchFamily="34" charset="0"/>
            </a:endParaRPr>
          </a:p>
        </p:txBody>
      </p:sp>
      <p:grpSp>
        <p:nvGrpSpPr>
          <p:cNvPr id="3" name="Group 2"/>
          <p:cNvGrpSpPr/>
          <p:nvPr/>
        </p:nvGrpSpPr>
        <p:grpSpPr>
          <a:xfrm>
            <a:off x="1600200" y="1169892"/>
            <a:ext cx="7315200" cy="4445000"/>
            <a:chOff x="1600200" y="685800"/>
            <a:chExt cx="7315200" cy="4445000"/>
          </a:xfrm>
        </p:grpSpPr>
        <p:sp>
          <p:nvSpPr>
            <p:cNvPr id="4" name="Text Box 1026"/>
            <p:cNvSpPr txBox="1">
              <a:spLocks noChangeArrowheads="1"/>
            </p:cNvSpPr>
            <p:nvPr/>
          </p:nvSpPr>
          <p:spPr bwMode="auto">
            <a:xfrm>
              <a:off x="2590800" y="685800"/>
              <a:ext cx="274320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Values of Society</a:t>
              </a:r>
            </a:p>
          </p:txBody>
        </p:sp>
        <p:sp>
          <p:nvSpPr>
            <p:cNvPr id="5" name="Text Box 1027"/>
            <p:cNvSpPr txBox="1">
              <a:spLocks noChangeArrowheads="1"/>
            </p:cNvSpPr>
            <p:nvPr/>
          </p:nvSpPr>
          <p:spPr bwMode="auto">
            <a:xfrm>
              <a:off x="3048000" y="2133600"/>
              <a:ext cx="16002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Religious Institutions</a:t>
              </a:r>
            </a:p>
          </p:txBody>
        </p:sp>
        <p:sp>
          <p:nvSpPr>
            <p:cNvPr id="6" name="Text Box 1028"/>
            <p:cNvSpPr txBox="1">
              <a:spLocks noChangeArrowheads="1"/>
            </p:cNvSpPr>
            <p:nvPr/>
          </p:nvSpPr>
          <p:spPr bwMode="auto">
            <a:xfrm>
              <a:off x="7162800" y="2133600"/>
              <a:ext cx="1752600" cy="1016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Early Lifetime Experiences</a:t>
              </a:r>
              <a:endParaRPr lang="en-US" altLang="en-US" sz="2000" b="1">
                <a:latin typeface="Arial" panose="020B0604020202020204" pitchFamily="34" charset="0"/>
              </a:endParaRPr>
            </a:p>
          </p:txBody>
        </p:sp>
        <p:sp>
          <p:nvSpPr>
            <p:cNvPr id="7" name="Text Box 1029"/>
            <p:cNvSpPr txBox="1">
              <a:spLocks noChangeArrowheads="1"/>
            </p:cNvSpPr>
            <p:nvPr/>
          </p:nvSpPr>
          <p:spPr bwMode="auto">
            <a:xfrm>
              <a:off x="1600200" y="2286000"/>
              <a:ext cx="1066800" cy="4064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Family</a:t>
              </a:r>
            </a:p>
          </p:txBody>
        </p:sp>
        <p:sp>
          <p:nvSpPr>
            <p:cNvPr id="8" name="Text Box 1030"/>
            <p:cNvSpPr txBox="1">
              <a:spLocks noChangeArrowheads="1"/>
            </p:cNvSpPr>
            <p:nvPr/>
          </p:nvSpPr>
          <p:spPr bwMode="auto">
            <a:xfrm>
              <a:off x="5105400" y="2057400"/>
              <a:ext cx="16764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Educational Institutions</a:t>
              </a:r>
              <a:endParaRPr lang="en-US" altLang="en-US" sz="2000" b="1">
                <a:latin typeface="Arial" panose="020B0604020202020204" pitchFamily="34" charset="0"/>
              </a:endParaRPr>
            </a:p>
          </p:txBody>
        </p:sp>
        <p:sp>
          <p:nvSpPr>
            <p:cNvPr id="9" name="Text Box 1031"/>
            <p:cNvSpPr txBox="1">
              <a:spLocks noChangeArrowheads="1"/>
            </p:cNvSpPr>
            <p:nvPr/>
          </p:nvSpPr>
          <p:spPr bwMode="auto">
            <a:xfrm>
              <a:off x="4876800" y="4114800"/>
              <a:ext cx="1752600" cy="1016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Individual Internalized Values</a:t>
              </a:r>
            </a:p>
          </p:txBody>
        </p:sp>
        <p:sp>
          <p:nvSpPr>
            <p:cNvPr id="10" name="Text Box 1032"/>
            <p:cNvSpPr txBox="1">
              <a:spLocks noChangeArrowheads="1"/>
            </p:cNvSpPr>
            <p:nvPr/>
          </p:nvSpPr>
          <p:spPr bwMode="auto">
            <a:xfrm>
              <a:off x="3200400" y="4495800"/>
              <a:ext cx="10668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Peers</a:t>
              </a:r>
            </a:p>
          </p:txBody>
        </p:sp>
        <p:sp>
          <p:nvSpPr>
            <p:cNvPr id="11" name="Text Box 1033"/>
            <p:cNvSpPr txBox="1">
              <a:spLocks noChangeArrowheads="1"/>
            </p:cNvSpPr>
            <p:nvPr/>
          </p:nvSpPr>
          <p:spPr bwMode="auto">
            <a:xfrm>
              <a:off x="7162800" y="4495800"/>
              <a:ext cx="11430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Media</a:t>
              </a:r>
            </a:p>
          </p:txBody>
        </p:sp>
        <p:sp>
          <p:nvSpPr>
            <p:cNvPr id="12" name="Line 1034"/>
            <p:cNvSpPr>
              <a:spLocks noChangeShapeType="1"/>
            </p:cNvSpPr>
            <p:nvPr/>
          </p:nvSpPr>
          <p:spPr bwMode="auto">
            <a:xfrm>
              <a:off x="3886200" y="1143000"/>
              <a:ext cx="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35"/>
            <p:cNvSpPr>
              <a:spLocks noChangeShapeType="1"/>
            </p:cNvSpPr>
            <p:nvPr/>
          </p:nvSpPr>
          <p:spPr bwMode="auto">
            <a:xfrm flipH="1">
              <a:off x="2362200" y="1143000"/>
              <a:ext cx="15240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036"/>
            <p:cNvSpPr>
              <a:spLocks noChangeShapeType="1"/>
            </p:cNvSpPr>
            <p:nvPr/>
          </p:nvSpPr>
          <p:spPr bwMode="auto">
            <a:xfrm>
              <a:off x="3886200" y="1143000"/>
              <a:ext cx="14478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37"/>
            <p:cNvSpPr>
              <a:spLocks noChangeShapeType="1"/>
            </p:cNvSpPr>
            <p:nvPr/>
          </p:nvSpPr>
          <p:spPr bwMode="auto">
            <a:xfrm>
              <a:off x="3886200" y="1143000"/>
              <a:ext cx="40386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038"/>
            <p:cNvSpPr>
              <a:spLocks noChangeShapeType="1"/>
            </p:cNvSpPr>
            <p:nvPr/>
          </p:nvSpPr>
          <p:spPr bwMode="auto">
            <a:xfrm>
              <a:off x="2667000" y="251460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039"/>
            <p:cNvSpPr>
              <a:spLocks noChangeShapeType="1"/>
            </p:cNvSpPr>
            <p:nvPr/>
          </p:nvSpPr>
          <p:spPr bwMode="auto">
            <a:xfrm>
              <a:off x="4648200" y="25146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040"/>
            <p:cNvSpPr>
              <a:spLocks noChangeShapeType="1"/>
            </p:cNvSpPr>
            <p:nvPr/>
          </p:nvSpPr>
          <p:spPr bwMode="auto">
            <a:xfrm>
              <a:off x="5791200" y="2819400"/>
              <a:ext cx="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041"/>
            <p:cNvSpPr>
              <a:spLocks noChangeShapeType="1"/>
            </p:cNvSpPr>
            <p:nvPr/>
          </p:nvSpPr>
          <p:spPr bwMode="auto">
            <a:xfrm>
              <a:off x="3886200" y="2895600"/>
              <a:ext cx="19050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042"/>
            <p:cNvSpPr>
              <a:spLocks noChangeShapeType="1"/>
            </p:cNvSpPr>
            <p:nvPr/>
          </p:nvSpPr>
          <p:spPr bwMode="auto">
            <a:xfrm flipH="1">
              <a:off x="3886200" y="3200400"/>
              <a:ext cx="36576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043"/>
            <p:cNvSpPr>
              <a:spLocks noChangeShapeType="1"/>
            </p:cNvSpPr>
            <p:nvPr/>
          </p:nvSpPr>
          <p:spPr bwMode="auto">
            <a:xfrm>
              <a:off x="2438400" y="2743200"/>
              <a:ext cx="5334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044"/>
            <p:cNvSpPr>
              <a:spLocks noChangeShapeType="1"/>
            </p:cNvSpPr>
            <p:nvPr/>
          </p:nvSpPr>
          <p:spPr bwMode="auto">
            <a:xfrm>
              <a:off x="42672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045"/>
            <p:cNvSpPr>
              <a:spLocks noChangeShapeType="1"/>
            </p:cNvSpPr>
            <p:nvPr/>
          </p:nvSpPr>
          <p:spPr bwMode="auto">
            <a:xfrm flipH="1">
              <a:off x="66294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Footer Placeholder 23"/>
          <p:cNvSpPr>
            <a:spLocks noGrp="1"/>
          </p:cNvSpPr>
          <p:nvPr>
            <p:ph type="ftr" sz="quarter" idx="11"/>
          </p:nvPr>
        </p:nvSpPr>
        <p:spPr/>
        <p:txBody>
          <a:bodyPr/>
          <a:lstStyle/>
          <a:p>
            <a:r>
              <a:rPr lang="en-US" smtClean="0"/>
              <a:t>Djoko Santoso - Agribis - Faperta - Unlam</a:t>
            </a:r>
            <a:endParaRPr lang="en-US" dirty="0"/>
          </a:p>
        </p:txBody>
      </p:sp>
      <p:sp>
        <p:nvSpPr>
          <p:cNvPr id="25" name="Slide Number Placeholder 2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5466511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14438"/>
            <a:ext cx="10082958" cy="5033961"/>
          </a:xfrm>
        </p:spPr>
        <p:txBody>
          <a:bodyPr>
            <a:normAutofit/>
          </a:bodyPr>
          <a:lstStyle/>
          <a:p>
            <a:pPr marL="0" indent="0">
              <a:buNone/>
            </a:pPr>
            <a:r>
              <a:rPr lang="en-US" sz="2400" smtClean="0">
                <a:latin typeface="Arial" panose="020B0604020202020204" pitchFamily="34" charset="0"/>
                <a:cs typeface="Arial" panose="020B0604020202020204" pitchFamily="34" charset="0"/>
              </a:rPr>
              <a:t>Pemasaran pada wanita</a:t>
            </a:r>
          </a:p>
          <a:p>
            <a:r>
              <a:rPr lang="en-US" sz="2400">
                <a:latin typeface="Arial" panose="020B0604020202020204" pitchFamily="34" charset="0"/>
                <a:cs typeface="Arial" panose="020B0604020202020204" pitchFamily="34" charset="0"/>
              </a:rPr>
              <a:t>Menarik untuk kategori "</a:t>
            </a:r>
            <a:r>
              <a:rPr lang="en-US" sz="2400" smtClean="0">
                <a:latin typeface="Arial" panose="020B0604020202020204" pitchFamily="34" charset="0"/>
                <a:cs typeface="Arial" panose="020B0604020202020204" pitchFamily="34" charset="0"/>
              </a:rPr>
              <a:t>ibu“</a:t>
            </a:r>
          </a:p>
          <a:p>
            <a:r>
              <a:rPr lang="en-US" sz="2400" smtClean="0">
                <a:latin typeface="Arial" panose="020B0604020202020204" pitchFamily="34" charset="0"/>
                <a:cs typeface="Arial" panose="020B0604020202020204" pitchFamily="34" charset="0"/>
              </a:rPr>
              <a:t>Pada segmen </a:t>
            </a:r>
            <a:r>
              <a:rPr lang="en-US" sz="2400">
                <a:latin typeface="Arial" panose="020B0604020202020204" pitchFamily="34" charset="0"/>
                <a:cs typeface="Arial" panose="020B0604020202020204" pitchFamily="34" charset="0"/>
              </a:rPr>
              <a:t>yang berbeda dan </a:t>
            </a:r>
            <a:r>
              <a:rPr lang="en-US" sz="2400" smtClean="0">
                <a:latin typeface="Arial" panose="020B0604020202020204" pitchFamily="34" charset="0"/>
                <a:cs typeface="Arial" panose="020B0604020202020204" pitchFamily="34" charset="0"/>
              </a:rPr>
              <a:t>disajikan </a:t>
            </a:r>
            <a:r>
              <a:rPr lang="en-US" sz="2400">
                <a:latin typeface="Arial" panose="020B0604020202020204" pitchFamily="34" charset="0"/>
                <a:cs typeface="Arial" panose="020B0604020202020204" pitchFamily="34" charset="0"/>
              </a:rPr>
              <a:t>iklan, Internet, produk, waktu, dan merek </a:t>
            </a:r>
            <a:r>
              <a:rPr lang="en-US" sz="2400" smtClean="0">
                <a:latin typeface="Arial" panose="020B0604020202020204" pitchFamily="34" charset="0"/>
                <a:cs typeface="Arial" panose="020B0604020202020204" pitchFamily="34" charset="0"/>
              </a:rPr>
              <a:t>yang berbeda pula</a:t>
            </a:r>
          </a:p>
          <a:p>
            <a:r>
              <a:rPr lang="en-US" sz="2400" smtClean="0">
                <a:latin typeface="Arial" panose="020B0604020202020204" pitchFamily="34" charset="0"/>
                <a:cs typeface="Arial" panose="020B0604020202020204" pitchFamily="34" charset="0"/>
              </a:rPr>
              <a:t>Tanggungjawab  </a:t>
            </a:r>
            <a:r>
              <a:rPr lang="en-US" sz="2400">
                <a:latin typeface="Arial" panose="020B0604020202020204" pitchFamily="34" charset="0"/>
                <a:cs typeface="Arial" panose="020B0604020202020204" pitchFamily="34" charset="0"/>
              </a:rPr>
              <a:t>dan keluar dari rumah, tekanan waktu</a:t>
            </a:r>
            <a:r>
              <a:rPr lang="en-US" sz="2400" smtClean="0">
                <a:latin typeface="Arial" panose="020B0604020202020204" pitchFamily="34" charset="0"/>
                <a:cs typeface="Arial" panose="020B0604020202020204" pitchFamily="34" charset="0"/>
              </a:rPr>
              <a:t>, tergantung </a:t>
            </a:r>
            <a:r>
              <a:rPr lang="en-US" sz="2400">
                <a:latin typeface="Arial" panose="020B0604020202020204" pitchFamily="34" charset="0"/>
                <a:cs typeface="Arial" panose="020B0604020202020204" pitchFamily="34" charset="0"/>
              </a:rPr>
              <a:t>pada orientasi </a:t>
            </a:r>
            <a:r>
              <a:rPr lang="en-US" sz="2400" smtClean="0">
                <a:latin typeface="Arial" panose="020B0604020202020204" pitchFamily="34" charset="0"/>
                <a:cs typeface="Arial" panose="020B0604020202020204" pitchFamily="34" charset="0"/>
              </a:rPr>
              <a:t>karir.  Dengan demikian, </a:t>
            </a:r>
            <a:r>
              <a:rPr lang="en-US" sz="2400">
                <a:latin typeface="Arial" panose="020B0604020202020204" pitchFamily="34" charset="0"/>
                <a:cs typeface="Arial" panose="020B0604020202020204" pitchFamily="34" charset="0"/>
              </a:rPr>
              <a:t>pesan dan iklan perlu </a:t>
            </a:r>
            <a:r>
              <a:rPr lang="en-US" sz="2400" smtClean="0">
                <a:latin typeface="Arial" panose="020B0604020202020204" pitchFamily="34" charset="0"/>
                <a:cs typeface="Arial" panose="020B0604020202020204" pitchFamily="34" charset="0"/>
              </a:rPr>
              <a:t>disesuaikan</a:t>
            </a:r>
          </a:p>
          <a:p>
            <a:r>
              <a:rPr lang="en-US" sz="2400">
                <a:latin typeface="Arial" panose="020B0604020202020204" pitchFamily="34" charset="0"/>
                <a:cs typeface="Arial" panose="020B0604020202020204" pitchFamily="34" charset="0"/>
              </a:rPr>
              <a:t>Pengecer dapat menarik </a:t>
            </a:r>
            <a:r>
              <a:rPr lang="en-US" sz="2400" smtClean="0">
                <a:latin typeface="Arial" panose="020B0604020202020204" pitchFamily="34" charset="0"/>
                <a:cs typeface="Arial" panose="020B0604020202020204" pitchFamily="34" charset="0"/>
              </a:rPr>
              <a:t>perhatian wanita </a:t>
            </a:r>
            <a:r>
              <a:rPr lang="en-US" sz="2400">
                <a:latin typeface="Arial" panose="020B0604020202020204" pitchFamily="34" charset="0"/>
                <a:cs typeface="Arial" panose="020B0604020202020204" pitchFamily="34" charset="0"/>
              </a:rPr>
              <a:t>dengan layanan khusus atau </a:t>
            </a:r>
            <a:r>
              <a:rPr lang="en-US" sz="2400" smtClean="0">
                <a:latin typeface="Arial" panose="020B0604020202020204" pitchFamily="34" charset="0"/>
                <a:cs typeface="Arial" panose="020B0604020202020204" pitchFamily="34" charset="0"/>
              </a:rPr>
              <a:t>perpanjangan waktu</a:t>
            </a:r>
          </a:p>
          <a:p>
            <a:endParaRPr lang="en-US" sz="24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120</a:t>
            </a:fld>
            <a:endParaRPr lang="en-US" dirty="0"/>
          </a:p>
        </p:txBody>
      </p:sp>
      <p:sp>
        <p:nvSpPr>
          <p:cNvPr id="6" name="Title 1"/>
          <p:cNvSpPr>
            <a:spLocks noGrp="1"/>
          </p:cNvSpPr>
          <p:nvPr>
            <p:ph type="title"/>
          </p:nvPr>
        </p:nvSpPr>
        <p:spPr>
          <a:xfrm>
            <a:off x="646111" y="452718"/>
            <a:ext cx="9404723" cy="761720"/>
          </a:xfrm>
        </p:spPr>
        <p:txBody>
          <a:bodyPr/>
          <a:lstStyle/>
          <a:p>
            <a:r>
              <a:rPr lang="en-US" smtClean="0"/>
              <a:t>Perubahan Peran Wanita</a:t>
            </a:r>
            <a:endParaRPr lang="en-US"/>
          </a:p>
        </p:txBody>
      </p:sp>
    </p:spTree>
    <p:extLst>
      <p:ext uri="{BB962C8B-B14F-4D97-AF65-F5344CB8AC3E}">
        <p14:creationId xmlns:p14="http://schemas.microsoft.com/office/powerpoint/2010/main" val="20714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8870"/>
          </a:xfrm>
        </p:spPr>
        <p:txBody>
          <a:bodyPr/>
          <a:lstStyle/>
          <a:p>
            <a:r>
              <a:rPr lang="en-US" dirty="0" err="1" smtClean="0"/>
              <a:t>Perubahan</a:t>
            </a:r>
            <a:r>
              <a:rPr lang="en-US" dirty="0" smtClean="0"/>
              <a:t> </a:t>
            </a:r>
            <a:r>
              <a:rPr lang="en-US" dirty="0" err="1" smtClean="0"/>
              <a:t>peran</a:t>
            </a:r>
            <a:r>
              <a:rPr lang="en-US" dirty="0" smtClean="0"/>
              <a:t> </a:t>
            </a:r>
            <a:r>
              <a:rPr lang="en-US" dirty="0" err="1" smtClean="0"/>
              <a:t>maskulin</a:t>
            </a:r>
            <a:endParaRPr lang="en-US" dirty="0"/>
          </a:p>
        </p:txBody>
      </p:sp>
      <p:sp>
        <p:nvSpPr>
          <p:cNvPr id="3" name="Content Placeholder 2"/>
          <p:cNvSpPr>
            <a:spLocks noGrp="1"/>
          </p:cNvSpPr>
          <p:nvPr>
            <p:ph idx="1"/>
          </p:nvPr>
        </p:nvSpPr>
        <p:spPr>
          <a:xfrm>
            <a:off x="646112" y="1271588"/>
            <a:ext cx="10082958" cy="4976811"/>
          </a:xfrm>
        </p:spPr>
        <p:txBody>
          <a:bodyPr>
            <a:normAutofit/>
          </a:bodyPr>
          <a:lstStyle/>
          <a:p>
            <a:r>
              <a:rPr lang="en-US" sz="2400" dirty="0" err="1">
                <a:latin typeface="Arial" panose="020B0604020202020204" pitchFamily="34" charset="0"/>
                <a:cs typeface="Arial" panose="020B0604020202020204" pitchFamily="34" charset="0"/>
              </a:rPr>
              <a:t>Peran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laki-laki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keluarga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berubah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secara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substansial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juga</a:t>
            </a:r>
          </a:p>
          <a:p>
            <a:r>
              <a:rPr lang="sv-SE" sz="2400" dirty="0">
                <a:latin typeface="Arial" panose="020B0604020202020204" pitchFamily="34" charset="0"/>
                <a:cs typeface="Arial" panose="020B0604020202020204" pitchFamily="34" charset="0"/>
              </a:rPr>
              <a:t>Laki-laki lebih terlibat dalam keluarga </a:t>
            </a:r>
            <a:r>
              <a:rPr lang="sv-SE" sz="2400" dirty="0" smtClean="0">
                <a:latin typeface="Arial" panose="020B0604020202020204" pitchFamily="34" charset="0"/>
                <a:cs typeface="Arial" panose="020B0604020202020204" pitchFamily="34" charset="0"/>
              </a:rPr>
              <a:t>melalui fungsi </a:t>
            </a:r>
            <a:r>
              <a:rPr lang="sv-SE" sz="2400" dirty="0">
                <a:latin typeface="Arial" panose="020B0604020202020204" pitchFamily="34" charset="0"/>
                <a:cs typeface="Arial" panose="020B0604020202020204" pitchFamily="34" charset="0"/>
              </a:rPr>
              <a:t>dan kegiatan rumah </a:t>
            </a:r>
            <a:r>
              <a:rPr lang="sv-SE" sz="2400" dirty="0" smtClean="0">
                <a:latin typeface="Arial" panose="020B0604020202020204" pitchFamily="34" charset="0"/>
                <a:cs typeface="Arial" panose="020B0604020202020204" pitchFamily="34" charset="0"/>
              </a:rPr>
              <a:t>tangga</a:t>
            </a:r>
          </a:p>
          <a:p>
            <a:r>
              <a:rPr lang="en-US" sz="2400" dirty="0" err="1">
                <a:latin typeface="Arial" panose="020B0604020202020204" pitchFamily="34" charset="0"/>
                <a:cs typeface="Arial" panose="020B0604020202020204" pitchFamily="34" charset="0"/>
              </a:rPr>
              <a:t>Laki-laki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membeli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barang-barang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yang </a:t>
            </a:r>
            <a:r>
              <a:rPr lang="en-US" sz="2400" dirty="0" err="1" smtClean="0">
                <a:latin typeface="Arial" panose="020B0604020202020204" pitchFamily="34" charset="0"/>
                <a:cs typeface="Arial" panose="020B0604020202020204" pitchFamily="34" charset="0"/>
              </a:rPr>
              <a:t>secara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tradisional</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dibeli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oleh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perempuan</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Banyak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mencapai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transendensi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peran</a:t>
            </a:r>
            <a:r>
              <a:rPr lang="en-US" sz="2400" dirty="0">
                <a:latin typeface="Arial" panose="020B0604020202020204" pitchFamily="34" charset="0"/>
                <a:cs typeface="Arial" panose="020B0604020202020204" pitchFamily="34" charset="0"/>
              </a:rPr>
              <a:t> gender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menggunakan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produk-produk</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sebelumnya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dianggap</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feminin</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121</a:t>
            </a:fld>
            <a:endParaRPr lang="en-US" dirty="0"/>
          </a:p>
        </p:txBody>
      </p:sp>
    </p:spTree>
    <p:extLst>
      <p:ext uri="{BB962C8B-B14F-4D97-AF65-F5344CB8AC3E}">
        <p14:creationId xmlns:p14="http://schemas.microsoft.com/office/powerpoint/2010/main" val="395775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317"/>
            <a:ext cx="10976426" cy="804582"/>
          </a:xfrm>
        </p:spPr>
        <p:txBody>
          <a:bodyPr/>
          <a:lstStyle/>
          <a:p>
            <a:r>
              <a:rPr lang="en-US" sz="3600" dirty="0" err="1" smtClean="0">
                <a:latin typeface="Arial" panose="020B0604020202020204" pitchFamily="34" charset="0"/>
                <a:cs typeface="Arial" panose="020B0604020202020204" pitchFamily="34" charset="0"/>
              </a:rPr>
              <a:t>Perilaku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Konsumen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Anak</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Anak</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Rumah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Tangga</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8588" y="1657900"/>
            <a:ext cx="10543037" cy="4590500"/>
          </a:xfrm>
        </p:spPr>
        <p:txBody>
          <a:bodyPr>
            <a:normAutofit lnSpcReduction="10000"/>
          </a:bodyPr>
          <a:lstStyle/>
          <a:p>
            <a:r>
              <a:rPr lang="en-US" sz="2400" dirty="0" err="1">
                <a:latin typeface="Arial" panose="020B0604020202020204" pitchFamily="34" charset="0"/>
                <a:cs typeface="Arial" panose="020B0604020202020204" pitchFamily="34" charset="0"/>
              </a:rPr>
              <a:t>Anak-anak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berubah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secara</a:t>
            </a:r>
            <a:r>
              <a:rPr lang="en-US" sz="2400" dirty="0">
                <a:latin typeface="Arial" panose="020B0604020202020204" pitchFamily="34" charset="0"/>
                <a:cs typeface="Arial" panose="020B0604020202020204" pitchFamily="34" charset="0"/>
              </a:rPr>
              <a:t> dramatis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fungsi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keluarga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hubungan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pekerjaan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pembelian</a:t>
            </a:r>
            <a:endParaRPr lang="en-US" sz="2400" dirty="0" smtClean="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Anak-anak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mengurangi</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peranserta</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orangtua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dalam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angkatan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kerja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mengubah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bagaimana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keluarga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menghabiskan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mengurangi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jumlah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waktu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uang</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tersedia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bersantai</a:t>
            </a:r>
            <a:endParaRPr lang="en-US" sz="2400" dirty="0" smtClean="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Anak-anak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mempengaruhi</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pembelian</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secara</a:t>
            </a:r>
            <a:r>
              <a:rPr lang="en-US" sz="2400" dirty="0">
                <a:latin typeface="Arial" panose="020B0604020202020204" pitchFamily="34" charset="0"/>
                <a:cs typeface="Arial" panose="020B0604020202020204" pitchFamily="34" charset="0"/>
              </a:rPr>
              <a:t> global </a:t>
            </a:r>
            <a:r>
              <a:rPr lang="en-US" sz="2400" dirty="0" err="1">
                <a:latin typeface="Arial" panose="020B0604020202020204" pitchFamily="34" charset="0"/>
                <a:cs typeface="Arial" panose="020B0604020202020204" pitchFamily="34" charset="0"/>
              </a:rPr>
              <a:t>setiap</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tahun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cukup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signifikan</a:t>
            </a:r>
            <a:endParaRPr lang="en-US" sz="2400" dirty="0" smtClean="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Anak-anak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mengerahkan</a:t>
            </a:r>
            <a:r>
              <a:rPr lang="en-US" sz="2400"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pengaruh</a:t>
            </a:r>
            <a:r>
              <a:rPr lang="en-US" sz="2400" b="1" u="sng"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langsung</a:t>
            </a:r>
            <a:r>
              <a:rPr lang="en-US" sz="2400" b="1" u="sng"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melalui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pengeluaran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orangtua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ketika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meminta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merek</a:t>
            </a:r>
            <a:endParaRPr lang="en-US" sz="2400" dirty="0" smtClean="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Mereka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memberikan</a:t>
            </a:r>
            <a:r>
              <a:rPr lang="en-US" sz="2400"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pengaruh</a:t>
            </a:r>
            <a:r>
              <a:rPr lang="en-US" sz="2400" b="1" u="sng" dirty="0">
                <a:latin typeface="Arial" panose="020B0604020202020204" pitchFamily="34" charset="0"/>
                <a:cs typeface="Arial" panose="020B0604020202020204" pitchFamily="34" charset="0"/>
              </a:rPr>
              <a:t> </a:t>
            </a:r>
            <a:r>
              <a:rPr lang="en-US" sz="2400" b="1" u="sng" dirty="0" err="1" smtClean="0">
                <a:latin typeface="Arial" panose="020B0604020202020204" pitchFamily="34" charset="0"/>
                <a:cs typeface="Arial" panose="020B0604020202020204" pitchFamily="34" charset="0"/>
              </a:rPr>
              <a:t>tidak</a:t>
            </a:r>
            <a:r>
              <a:rPr lang="en-US" sz="2400" b="1" u="sng" dirty="0" smtClean="0">
                <a:latin typeface="Arial" panose="020B0604020202020204" pitchFamily="34" charset="0"/>
                <a:cs typeface="Arial" panose="020B0604020202020204" pitchFamily="34" charset="0"/>
              </a:rPr>
              <a:t> </a:t>
            </a:r>
            <a:r>
              <a:rPr lang="en-US" sz="2400" b="1" u="sng" dirty="0" err="1" smtClean="0">
                <a:latin typeface="Arial" panose="020B0604020202020204" pitchFamily="34" charset="0"/>
                <a:cs typeface="Arial" panose="020B0604020202020204" pitchFamily="34" charset="0"/>
              </a:rPr>
              <a:t>langsung</a:t>
            </a:r>
            <a:r>
              <a:rPr lang="en-US" sz="2400" b="1" u="sng"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ketika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orangtua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membeli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merek</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mereka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anak-anak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lebih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tanpa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diminta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atau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diberitahu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untuk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melakukan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pembelian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tertentu</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122</a:t>
            </a:fld>
            <a:endParaRPr lang="en-US" dirty="0"/>
          </a:p>
        </p:txBody>
      </p:sp>
    </p:spTree>
    <p:extLst>
      <p:ext uri="{BB962C8B-B14F-4D97-AF65-F5344CB8AC3E}">
        <p14:creationId xmlns:p14="http://schemas.microsoft.com/office/powerpoint/2010/main" val="239669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6" y="1835804"/>
            <a:ext cx="10217362" cy="4412596"/>
          </a:xfrm>
        </p:spPr>
        <p:txBody>
          <a:bodyPr/>
          <a:lstStyle/>
          <a:p>
            <a:r>
              <a:rPr lang="en-US" dirty="0" err="1"/>
              <a:t>Anak-anak</a:t>
            </a:r>
            <a:r>
              <a:rPr lang="en-US" dirty="0"/>
              <a:t> juga </a:t>
            </a:r>
            <a:r>
              <a:rPr lang="en-US" dirty="0" err="1"/>
              <a:t>membuat</a:t>
            </a:r>
            <a:r>
              <a:rPr lang="en-US" dirty="0"/>
              <a:t> </a:t>
            </a:r>
            <a:r>
              <a:rPr lang="en-US" dirty="0" err="1"/>
              <a:t>pembelian</a:t>
            </a:r>
            <a:r>
              <a:rPr lang="en-US" dirty="0"/>
              <a:t> </a:t>
            </a:r>
            <a:r>
              <a:rPr lang="en-US" dirty="0" err="1"/>
              <a:t>mereka</a:t>
            </a:r>
            <a:r>
              <a:rPr lang="en-US" dirty="0"/>
              <a:t> </a:t>
            </a:r>
            <a:r>
              <a:rPr lang="en-US" dirty="0" err="1"/>
              <a:t>sendiri</a:t>
            </a:r>
            <a:r>
              <a:rPr lang="en-US" dirty="0"/>
              <a:t> </a:t>
            </a:r>
            <a:r>
              <a:rPr lang="en-US" dirty="0" err="1"/>
              <a:t>dengan</a:t>
            </a:r>
            <a:r>
              <a:rPr lang="en-US" dirty="0"/>
              <a:t> </a:t>
            </a:r>
            <a:r>
              <a:rPr lang="en-US" dirty="0" err="1"/>
              <a:t>uang</a:t>
            </a:r>
            <a:r>
              <a:rPr lang="en-US" dirty="0"/>
              <a:t> </a:t>
            </a:r>
            <a:r>
              <a:rPr lang="en-US" dirty="0" err="1"/>
              <a:t>keluarga</a:t>
            </a:r>
            <a:r>
              <a:rPr lang="en-US" dirty="0"/>
              <a:t> </a:t>
            </a:r>
            <a:r>
              <a:rPr lang="en-US" dirty="0" err="1"/>
              <a:t>atau</a:t>
            </a:r>
            <a:r>
              <a:rPr lang="en-US" dirty="0"/>
              <a:t> </a:t>
            </a:r>
            <a:r>
              <a:rPr lang="en-US" dirty="0" err="1"/>
              <a:t>dengan</a:t>
            </a:r>
            <a:r>
              <a:rPr lang="en-US" dirty="0"/>
              <a:t> </a:t>
            </a:r>
            <a:r>
              <a:rPr lang="en-US" dirty="0" err="1" smtClean="0"/>
              <a:t>uang</a:t>
            </a:r>
            <a:r>
              <a:rPr lang="en-US" dirty="0" smtClean="0"/>
              <a:t> </a:t>
            </a:r>
            <a:r>
              <a:rPr lang="en-US" dirty="0" err="1" smtClean="0"/>
              <a:t>mereka</a:t>
            </a:r>
            <a:r>
              <a:rPr lang="en-US" dirty="0" smtClean="0"/>
              <a:t> </a:t>
            </a:r>
            <a:r>
              <a:rPr lang="en-US" dirty="0" err="1" smtClean="0"/>
              <a:t>sendiri</a:t>
            </a:r>
            <a:endParaRPr lang="en-US" dirty="0" smtClean="0"/>
          </a:p>
          <a:p>
            <a:r>
              <a:rPr lang="en-US" dirty="0" err="1"/>
              <a:t>Anak-anak</a:t>
            </a:r>
            <a:r>
              <a:rPr lang="en-US" dirty="0"/>
              <a:t> </a:t>
            </a:r>
            <a:r>
              <a:rPr lang="en-US" dirty="0" err="1" smtClean="0"/>
              <a:t>mungkin</a:t>
            </a:r>
            <a:r>
              <a:rPr lang="en-US" dirty="0" smtClean="0"/>
              <a:t> </a:t>
            </a:r>
            <a:r>
              <a:rPr lang="en-US" dirty="0" err="1" smtClean="0"/>
              <a:t>berbelanja</a:t>
            </a:r>
            <a:r>
              <a:rPr lang="en-US" dirty="0" smtClean="0"/>
              <a:t> </a:t>
            </a:r>
            <a:r>
              <a:rPr lang="en-US" dirty="0" err="1" smtClean="0"/>
              <a:t>barang</a:t>
            </a:r>
            <a:r>
              <a:rPr lang="en-US" dirty="0" smtClean="0"/>
              <a:t> </a:t>
            </a:r>
            <a:r>
              <a:rPr lang="en-US" dirty="0" err="1" smtClean="0"/>
              <a:t>seperti</a:t>
            </a:r>
            <a:r>
              <a:rPr lang="en-US" dirty="0" smtClean="0"/>
              <a:t> </a:t>
            </a:r>
            <a:r>
              <a:rPr lang="en-US" dirty="0" err="1" smtClean="0"/>
              <a:t>permen</a:t>
            </a:r>
            <a:r>
              <a:rPr lang="en-US" dirty="0"/>
              <a:t>, </a:t>
            </a:r>
            <a:r>
              <a:rPr lang="en-US" dirty="0" err="1"/>
              <a:t>mainan</a:t>
            </a:r>
            <a:r>
              <a:rPr lang="en-US" dirty="0"/>
              <a:t>, </a:t>
            </a:r>
            <a:r>
              <a:rPr lang="en-US" dirty="0" err="1"/>
              <a:t>pakaian</a:t>
            </a:r>
            <a:r>
              <a:rPr lang="en-US" dirty="0"/>
              <a:t>, </a:t>
            </a:r>
            <a:r>
              <a:rPr lang="en-US" dirty="0" err="1"/>
              <a:t>perlengkapan</a:t>
            </a:r>
            <a:r>
              <a:rPr lang="en-US" dirty="0"/>
              <a:t> </a:t>
            </a:r>
            <a:r>
              <a:rPr lang="en-US" dirty="0" err="1"/>
              <a:t>sekolah</a:t>
            </a:r>
            <a:r>
              <a:rPr lang="en-US" dirty="0"/>
              <a:t>, </a:t>
            </a:r>
            <a:r>
              <a:rPr lang="en-US" dirty="0" err="1"/>
              <a:t>dan</a:t>
            </a:r>
            <a:r>
              <a:rPr lang="en-US" dirty="0"/>
              <a:t> </a:t>
            </a:r>
            <a:r>
              <a:rPr lang="en-US" dirty="0" err="1" smtClean="0"/>
              <a:t>barang</a:t>
            </a:r>
            <a:r>
              <a:rPr lang="en-US" dirty="0" smtClean="0"/>
              <a:t> </a:t>
            </a:r>
            <a:r>
              <a:rPr lang="en-US" dirty="0" err="1" smtClean="0"/>
              <a:t>barang</a:t>
            </a:r>
            <a:r>
              <a:rPr lang="en-US" dirty="0" smtClean="0"/>
              <a:t> </a:t>
            </a:r>
            <a:r>
              <a:rPr lang="en-US" dirty="0" err="1" smtClean="0"/>
              <a:t>oenggunaan</a:t>
            </a:r>
            <a:r>
              <a:rPr lang="en-US" dirty="0" smtClean="0"/>
              <a:t> </a:t>
            </a:r>
            <a:r>
              <a:rPr lang="en-US" dirty="0" err="1" smtClean="0"/>
              <a:t>pribadi</a:t>
            </a:r>
            <a:r>
              <a:rPr lang="en-US" dirty="0" smtClean="0"/>
              <a:t> </a:t>
            </a:r>
            <a:r>
              <a:rPr lang="en-US" dirty="0" err="1" smtClean="0"/>
              <a:t>lainnya</a:t>
            </a:r>
            <a:endParaRPr lang="en-US" dirty="0" smtClean="0"/>
          </a:p>
          <a:p>
            <a:r>
              <a:rPr lang="en-US" dirty="0" err="1" smtClean="0"/>
              <a:t>Pengecer</a:t>
            </a:r>
            <a:r>
              <a:rPr lang="en-US" dirty="0" smtClean="0"/>
              <a:t> </a:t>
            </a:r>
            <a:r>
              <a:rPr lang="en-US" dirty="0" err="1" smtClean="0"/>
              <a:t>mempelajari</a:t>
            </a:r>
            <a:r>
              <a:rPr lang="en-US" dirty="0" smtClean="0"/>
              <a:t> </a:t>
            </a:r>
            <a:r>
              <a:rPr lang="en-US" dirty="0" err="1" smtClean="0"/>
              <a:t>cara</a:t>
            </a:r>
            <a:r>
              <a:rPr lang="en-US" dirty="0" smtClean="0"/>
              <a:t> </a:t>
            </a:r>
            <a:r>
              <a:rPr lang="en-US" dirty="0" err="1" smtClean="0"/>
              <a:t>mengadaptasi</a:t>
            </a:r>
            <a:r>
              <a:rPr lang="en-US" dirty="0" smtClean="0"/>
              <a:t> </a:t>
            </a:r>
            <a:r>
              <a:rPr lang="en-US" dirty="0" err="1" smtClean="0"/>
              <a:t>Departemen</a:t>
            </a:r>
            <a:r>
              <a:rPr lang="en-US" dirty="0" smtClean="0"/>
              <a:t> </a:t>
            </a:r>
            <a:r>
              <a:rPr lang="en-US" dirty="0" err="1" smtClean="0"/>
              <a:t>spesifik</a:t>
            </a:r>
            <a:r>
              <a:rPr lang="en-US" dirty="0" smtClean="0"/>
              <a:t> </a:t>
            </a:r>
            <a:r>
              <a:rPr lang="en-US" dirty="0" err="1" smtClean="0"/>
              <a:t>untuk</a:t>
            </a:r>
            <a:r>
              <a:rPr lang="en-US" dirty="0" smtClean="0"/>
              <a:t> </a:t>
            </a:r>
            <a:r>
              <a:rPr lang="en-US" dirty="0" err="1" smtClean="0"/>
              <a:t>anak</a:t>
            </a:r>
            <a:r>
              <a:rPr lang="en-US" dirty="0" smtClean="0"/>
              <a:t> </a:t>
            </a:r>
            <a:r>
              <a:rPr lang="en-US" dirty="0" err="1" smtClean="0"/>
              <a:t>kecil</a:t>
            </a:r>
            <a:r>
              <a:rPr lang="en-US" dirty="0" smtClean="0"/>
              <a:t>, </a:t>
            </a:r>
            <a:r>
              <a:rPr lang="en-US" dirty="0" err="1" smtClean="0"/>
              <a:t>tetapi</a:t>
            </a:r>
            <a:r>
              <a:rPr lang="en-US" dirty="0" smtClean="0"/>
              <a:t> </a:t>
            </a:r>
            <a:r>
              <a:rPr lang="en-US" dirty="0" err="1" smtClean="0"/>
              <a:t>merupakan</a:t>
            </a:r>
            <a:r>
              <a:rPr lang="en-US" dirty="0" smtClean="0"/>
              <a:t> </a:t>
            </a:r>
            <a:r>
              <a:rPr lang="en-US" dirty="0" err="1" smtClean="0"/>
              <a:t>konsumen</a:t>
            </a:r>
            <a:r>
              <a:rPr lang="en-US" dirty="0" smtClean="0"/>
              <a:t> yang </a:t>
            </a:r>
            <a:r>
              <a:rPr lang="en-US" dirty="0" err="1" smtClean="0"/>
              <a:t>sigmnifikan</a:t>
            </a:r>
            <a:r>
              <a:rPr lang="en-US" dirty="0" smtClean="0"/>
              <a:t>, </a:t>
            </a:r>
          </a:p>
          <a:p>
            <a:r>
              <a:rPr lang="en-US" dirty="0" err="1"/>
              <a:t>Sosialisasi</a:t>
            </a:r>
            <a:r>
              <a:rPr lang="en-US" dirty="0"/>
              <a:t> masa </a:t>
            </a:r>
            <a:r>
              <a:rPr lang="en-US" dirty="0" err="1" smtClean="0"/>
              <a:t>kanak-kanak</a:t>
            </a:r>
            <a:endParaRPr lang="en-US" dirty="0"/>
          </a:p>
          <a:p>
            <a:pPr lvl="1"/>
            <a:r>
              <a:rPr lang="en-US" dirty="0" err="1"/>
              <a:t>Anak-anak</a:t>
            </a:r>
            <a:r>
              <a:rPr lang="en-US" dirty="0"/>
              <a:t> </a:t>
            </a:r>
            <a:r>
              <a:rPr lang="en-US" dirty="0" err="1"/>
              <a:t>belajar</a:t>
            </a:r>
            <a:r>
              <a:rPr lang="en-US" dirty="0"/>
              <a:t> </a:t>
            </a:r>
            <a:r>
              <a:rPr lang="en-US" dirty="0" err="1"/>
              <a:t>perilaku</a:t>
            </a:r>
            <a:r>
              <a:rPr lang="en-US" dirty="0"/>
              <a:t> </a:t>
            </a:r>
            <a:r>
              <a:rPr lang="en-US" dirty="0" err="1"/>
              <a:t>konsumen</a:t>
            </a:r>
            <a:r>
              <a:rPr lang="en-US" dirty="0"/>
              <a:t> </a:t>
            </a:r>
            <a:r>
              <a:rPr lang="en-US" dirty="0" err="1"/>
              <a:t>mereka</a:t>
            </a:r>
            <a:r>
              <a:rPr lang="en-US" dirty="0"/>
              <a:t> </a:t>
            </a:r>
            <a:r>
              <a:rPr lang="en-US" dirty="0" err="1"/>
              <a:t>melalui</a:t>
            </a:r>
            <a:r>
              <a:rPr lang="en-US" dirty="0"/>
              <a:t> </a:t>
            </a:r>
            <a:r>
              <a:rPr lang="en-US" dirty="0" err="1" smtClean="0"/>
              <a:t>sosialisasi</a:t>
            </a:r>
            <a:endParaRPr lang="en-US" dirty="0" smtClean="0"/>
          </a:p>
          <a:p>
            <a:pPr lvl="1"/>
            <a:r>
              <a:rPr lang="en-US" dirty="0" err="1"/>
              <a:t>Anak-anak</a:t>
            </a:r>
            <a:r>
              <a:rPr lang="en-US" dirty="0"/>
              <a:t> </a:t>
            </a:r>
            <a:r>
              <a:rPr lang="en-US" dirty="0" err="1"/>
              <a:t>belajar</a:t>
            </a:r>
            <a:r>
              <a:rPr lang="en-US" dirty="0"/>
              <a:t> </a:t>
            </a:r>
            <a:r>
              <a:rPr lang="en-US" dirty="0" err="1" smtClean="0"/>
              <a:t>perilaku</a:t>
            </a:r>
            <a:r>
              <a:rPr lang="en-US" dirty="0"/>
              <a:t> </a:t>
            </a:r>
            <a:r>
              <a:rPr lang="en-US" dirty="0" err="1"/>
              <a:t>belanja</a:t>
            </a:r>
            <a:r>
              <a:rPr lang="en-US" dirty="0" smtClean="0"/>
              <a:t> </a:t>
            </a:r>
            <a:r>
              <a:rPr lang="en-US" dirty="0" err="1"/>
              <a:t>dari</a:t>
            </a:r>
            <a:r>
              <a:rPr lang="en-US" dirty="0"/>
              <a:t> </a:t>
            </a:r>
            <a:r>
              <a:rPr lang="en-US" dirty="0" err="1"/>
              <a:t>berbelanja</a:t>
            </a:r>
            <a:r>
              <a:rPr lang="en-US" dirty="0"/>
              <a:t> </a:t>
            </a:r>
            <a:r>
              <a:rPr lang="en-US" dirty="0" err="1"/>
              <a:t>dengan</a:t>
            </a:r>
            <a:r>
              <a:rPr lang="en-US" dirty="0"/>
              <a:t> orang </a:t>
            </a:r>
            <a:r>
              <a:rPr lang="en-US" dirty="0" err="1" smtClean="0"/>
              <a:t>tuanya</a:t>
            </a:r>
            <a:endParaRPr lang="en-US" dirty="0" smtClean="0"/>
          </a:p>
          <a:p>
            <a:pPr lvl="1"/>
            <a:r>
              <a:rPr lang="en-US" dirty="0" err="1" smtClean="0"/>
              <a:t>Dampingan</a:t>
            </a:r>
            <a:r>
              <a:rPr lang="en-US" dirty="0" smtClean="0"/>
              <a:t> </a:t>
            </a:r>
            <a:r>
              <a:rPr lang="en-US" dirty="0" err="1" smtClean="0"/>
              <a:t>pembelian</a:t>
            </a:r>
            <a:r>
              <a:rPr lang="en-US" dirty="0" smtClean="0"/>
              <a:t>  </a:t>
            </a:r>
            <a:r>
              <a:rPr lang="en-US" dirty="0" err="1" smtClean="0"/>
              <a:t>menjelaskan</a:t>
            </a:r>
            <a:r>
              <a:rPr lang="en-US" dirty="0" smtClean="0"/>
              <a:t> </a:t>
            </a:r>
            <a:r>
              <a:rPr lang="en-US" dirty="0" err="1"/>
              <a:t>kepada</a:t>
            </a:r>
            <a:r>
              <a:rPr lang="en-US" dirty="0"/>
              <a:t> </a:t>
            </a:r>
            <a:r>
              <a:rPr lang="en-US" dirty="0" err="1"/>
              <a:t>anak-anak</a:t>
            </a:r>
            <a:r>
              <a:rPr lang="en-US" dirty="0"/>
              <a:t> </a:t>
            </a:r>
            <a:r>
              <a:rPr lang="en-US" dirty="0" err="1" smtClean="0"/>
              <a:t>mengapa</a:t>
            </a:r>
            <a:r>
              <a:rPr lang="en-US" dirty="0" smtClean="0"/>
              <a:t> </a:t>
            </a:r>
            <a:r>
              <a:rPr lang="en-US" dirty="0" err="1"/>
              <a:t>mereka</a:t>
            </a:r>
            <a:r>
              <a:rPr lang="en-US" dirty="0"/>
              <a:t> </a:t>
            </a:r>
            <a:r>
              <a:rPr lang="en-US" dirty="0" err="1"/>
              <a:t>membeli</a:t>
            </a:r>
            <a:r>
              <a:rPr lang="en-US" dirty="0"/>
              <a:t> </a:t>
            </a:r>
            <a:r>
              <a:rPr lang="en-US" dirty="0" err="1"/>
              <a:t>produk</a:t>
            </a:r>
            <a:r>
              <a:rPr lang="en-US" dirty="0"/>
              <a:t> </a:t>
            </a:r>
            <a:r>
              <a:rPr lang="en-US" dirty="0" err="1"/>
              <a:t>tertentu</a:t>
            </a:r>
            <a:r>
              <a:rPr lang="en-US" dirty="0"/>
              <a:t> </a:t>
            </a:r>
            <a:r>
              <a:rPr lang="en-US" dirty="0" err="1" smtClean="0"/>
              <a:t>pada</a:t>
            </a:r>
            <a:r>
              <a:rPr lang="en-US" dirty="0" smtClean="0"/>
              <a:t> orang </a:t>
            </a:r>
            <a:r>
              <a:rPr lang="en-US" dirty="0"/>
              <a:t>lain, </a:t>
            </a:r>
            <a:r>
              <a:rPr lang="en-US" dirty="0" err="1"/>
              <a:t>dengan</a:t>
            </a:r>
            <a:r>
              <a:rPr lang="en-US" dirty="0"/>
              <a:t> </a:t>
            </a:r>
            <a:r>
              <a:rPr lang="en-US" dirty="0" err="1"/>
              <a:t>demikian</a:t>
            </a:r>
            <a:r>
              <a:rPr lang="en-US" dirty="0"/>
              <a:t>, </a:t>
            </a:r>
            <a:r>
              <a:rPr lang="en-US" dirty="0" err="1"/>
              <a:t>mengajar</a:t>
            </a:r>
            <a:r>
              <a:rPr lang="en-US" dirty="0"/>
              <a:t> </a:t>
            </a:r>
            <a:r>
              <a:rPr lang="en-US" dirty="0" err="1"/>
              <a:t>anak-anak</a:t>
            </a:r>
            <a:r>
              <a:rPr lang="en-US" dirty="0"/>
              <a:t> </a:t>
            </a:r>
            <a:r>
              <a:rPr lang="en-US" dirty="0" err="1"/>
              <a:t>mereka</a:t>
            </a:r>
            <a:r>
              <a:rPr lang="en-US" dirty="0"/>
              <a:t> </a:t>
            </a:r>
            <a:r>
              <a:rPr lang="en-US" dirty="0" err="1"/>
              <a:t>bagaimana</a:t>
            </a:r>
            <a:r>
              <a:rPr lang="en-US" dirty="0"/>
              <a:t> </a:t>
            </a:r>
            <a:r>
              <a:rPr lang="en-US" dirty="0" err="1"/>
              <a:t>berbelanja</a:t>
            </a:r>
            <a:endParaRPr lang="en-US" dirty="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123</a:t>
            </a:fld>
            <a:endParaRPr lang="en-US" dirty="0"/>
          </a:p>
        </p:txBody>
      </p:sp>
      <p:sp>
        <p:nvSpPr>
          <p:cNvPr id="6" name="Title 1"/>
          <p:cNvSpPr>
            <a:spLocks noGrp="1"/>
          </p:cNvSpPr>
          <p:nvPr>
            <p:ph type="title"/>
          </p:nvPr>
        </p:nvSpPr>
        <p:spPr>
          <a:xfrm>
            <a:off x="45507" y="1059796"/>
            <a:ext cx="11062150" cy="776007"/>
          </a:xfrm>
        </p:spPr>
        <p:txBody>
          <a:bodyPr/>
          <a:lstStyle/>
          <a:p>
            <a:r>
              <a:rPr lang="en-US" sz="3600" dirty="0" err="1" smtClean="0">
                <a:latin typeface="Arial" panose="020B0604020202020204" pitchFamily="34" charset="0"/>
                <a:cs typeface="Arial" panose="020B0604020202020204" pitchFamily="34" charset="0"/>
              </a:rPr>
              <a:t>Perilaku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Konsumen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Anak</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Anak</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Rumah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Tangga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7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075330" y="507343"/>
            <a:ext cx="5314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rgbClr val="C00000"/>
                </a:solidFill>
                <a:latin typeface="Arial" panose="020B0604020202020204" pitchFamily="34" charset="0"/>
              </a:rPr>
              <a:t>Model </a:t>
            </a:r>
            <a:r>
              <a:rPr lang="en-US" altLang="en-US" sz="4000" b="1" smtClean="0">
                <a:solidFill>
                  <a:srgbClr val="C00000"/>
                </a:solidFill>
                <a:latin typeface="Arial" panose="020B0604020202020204" pitchFamily="34" charset="0"/>
              </a:rPr>
              <a:t>Transfusi Nilai</a:t>
            </a:r>
            <a:endParaRPr lang="en-US" altLang="en-US" sz="4000" b="1">
              <a:solidFill>
                <a:srgbClr val="C00000"/>
              </a:solidFill>
              <a:latin typeface="Arial" panose="020B0604020202020204" pitchFamily="34" charset="0"/>
            </a:endParaRPr>
          </a:p>
        </p:txBody>
      </p:sp>
      <p:grpSp>
        <p:nvGrpSpPr>
          <p:cNvPr id="3" name="Group 2"/>
          <p:cNvGrpSpPr/>
          <p:nvPr/>
        </p:nvGrpSpPr>
        <p:grpSpPr>
          <a:xfrm>
            <a:off x="1573306" y="1116104"/>
            <a:ext cx="7315200" cy="5664200"/>
            <a:chOff x="1600200" y="685800"/>
            <a:chExt cx="7315200" cy="5664200"/>
          </a:xfrm>
        </p:grpSpPr>
        <p:sp>
          <p:nvSpPr>
            <p:cNvPr id="4" name="Text Box 2"/>
            <p:cNvSpPr txBox="1">
              <a:spLocks noChangeArrowheads="1"/>
            </p:cNvSpPr>
            <p:nvPr/>
          </p:nvSpPr>
          <p:spPr bwMode="auto">
            <a:xfrm>
              <a:off x="2590800" y="685800"/>
              <a:ext cx="274320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Values of Society</a:t>
              </a:r>
            </a:p>
          </p:txBody>
        </p:sp>
        <p:sp>
          <p:nvSpPr>
            <p:cNvPr id="5" name="Text Box 3"/>
            <p:cNvSpPr txBox="1">
              <a:spLocks noChangeArrowheads="1"/>
            </p:cNvSpPr>
            <p:nvPr/>
          </p:nvSpPr>
          <p:spPr bwMode="auto">
            <a:xfrm>
              <a:off x="3048000" y="2133600"/>
              <a:ext cx="16002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Religious Institutions</a:t>
              </a:r>
            </a:p>
          </p:txBody>
        </p:sp>
        <p:sp>
          <p:nvSpPr>
            <p:cNvPr id="6" name="Text Box 4"/>
            <p:cNvSpPr txBox="1">
              <a:spLocks noChangeArrowheads="1"/>
            </p:cNvSpPr>
            <p:nvPr/>
          </p:nvSpPr>
          <p:spPr bwMode="auto">
            <a:xfrm>
              <a:off x="7162800" y="2133600"/>
              <a:ext cx="1752600" cy="1016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Early Lifetime Experiences</a:t>
              </a:r>
              <a:endParaRPr lang="en-US" altLang="en-US" sz="2000" b="1">
                <a:latin typeface="Arial" panose="020B0604020202020204" pitchFamily="34" charset="0"/>
              </a:endParaRPr>
            </a:p>
          </p:txBody>
        </p:sp>
        <p:sp>
          <p:nvSpPr>
            <p:cNvPr id="7" name="Text Box 5"/>
            <p:cNvSpPr txBox="1">
              <a:spLocks noChangeArrowheads="1"/>
            </p:cNvSpPr>
            <p:nvPr/>
          </p:nvSpPr>
          <p:spPr bwMode="auto">
            <a:xfrm>
              <a:off x="1600200" y="2286000"/>
              <a:ext cx="1066800" cy="4064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Family</a:t>
              </a:r>
            </a:p>
          </p:txBody>
        </p:sp>
        <p:sp>
          <p:nvSpPr>
            <p:cNvPr id="8" name="Text Box 6"/>
            <p:cNvSpPr txBox="1">
              <a:spLocks noChangeArrowheads="1"/>
            </p:cNvSpPr>
            <p:nvPr/>
          </p:nvSpPr>
          <p:spPr bwMode="auto">
            <a:xfrm>
              <a:off x="5105400" y="2057400"/>
              <a:ext cx="16764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Educational Institutions</a:t>
              </a:r>
              <a:endParaRPr lang="en-US" altLang="en-US" sz="2000" b="1">
                <a:latin typeface="Arial" panose="020B0604020202020204" pitchFamily="34" charset="0"/>
              </a:endParaRPr>
            </a:p>
          </p:txBody>
        </p:sp>
        <p:sp>
          <p:nvSpPr>
            <p:cNvPr id="9" name="Text Box 7"/>
            <p:cNvSpPr txBox="1">
              <a:spLocks noChangeArrowheads="1"/>
            </p:cNvSpPr>
            <p:nvPr/>
          </p:nvSpPr>
          <p:spPr bwMode="auto">
            <a:xfrm>
              <a:off x="4953000" y="5638800"/>
              <a:ext cx="1600200" cy="711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Society of Future</a:t>
              </a:r>
            </a:p>
          </p:txBody>
        </p:sp>
        <p:sp>
          <p:nvSpPr>
            <p:cNvPr id="10" name="Text Box 8"/>
            <p:cNvSpPr txBox="1">
              <a:spLocks noChangeArrowheads="1"/>
            </p:cNvSpPr>
            <p:nvPr/>
          </p:nvSpPr>
          <p:spPr bwMode="auto">
            <a:xfrm>
              <a:off x="4876800" y="4114800"/>
              <a:ext cx="1752600" cy="1016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Individual Internalized Values</a:t>
              </a:r>
            </a:p>
          </p:txBody>
        </p:sp>
        <p:sp>
          <p:nvSpPr>
            <p:cNvPr id="11" name="Text Box 9"/>
            <p:cNvSpPr txBox="1">
              <a:spLocks noChangeArrowheads="1"/>
            </p:cNvSpPr>
            <p:nvPr/>
          </p:nvSpPr>
          <p:spPr bwMode="auto">
            <a:xfrm>
              <a:off x="3200400" y="4495800"/>
              <a:ext cx="10668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Peers</a:t>
              </a:r>
            </a:p>
          </p:txBody>
        </p:sp>
        <p:sp>
          <p:nvSpPr>
            <p:cNvPr id="12" name="Text Box 10"/>
            <p:cNvSpPr txBox="1">
              <a:spLocks noChangeArrowheads="1"/>
            </p:cNvSpPr>
            <p:nvPr/>
          </p:nvSpPr>
          <p:spPr bwMode="auto">
            <a:xfrm>
              <a:off x="7162800" y="4495800"/>
              <a:ext cx="11430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Media</a:t>
              </a:r>
            </a:p>
          </p:txBody>
        </p:sp>
        <p:sp>
          <p:nvSpPr>
            <p:cNvPr id="13" name="Line 11"/>
            <p:cNvSpPr>
              <a:spLocks noChangeShapeType="1"/>
            </p:cNvSpPr>
            <p:nvPr/>
          </p:nvSpPr>
          <p:spPr bwMode="auto">
            <a:xfrm>
              <a:off x="3886200" y="1143000"/>
              <a:ext cx="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p:cNvSpPr>
              <a:spLocks noChangeShapeType="1"/>
            </p:cNvSpPr>
            <p:nvPr/>
          </p:nvSpPr>
          <p:spPr bwMode="auto">
            <a:xfrm flipH="1">
              <a:off x="2362200" y="1143000"/>
              <a:ext cx="15240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a:off x="3886200" y="1143000"/>
              <a:ext cx="14478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p:nvSpPr>
          <p:spPr bwMode="auto">
            <a:xfrm>
              <a:off x="3886200" y="1143000"/>
              <a:ext cx="40386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p:nvSpPr>
          <p:spPr bwMode="auto">
            <a:xfrm>
              <a:off x="2667000" y="251460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p:nvSpPr>
          <p:spPr bwMode="auto">
            <a:xfrm>
              <a:off x="4648200" y="25146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7"/>
            <p:cNvSpPr>
              <a:spLocks noChangeShapeType="1"/>
            </p:cNvSpPr>
            <p:nvPr/>
          </p:nvSpPr>
          <p:spPr bwMode="auto">
            <a:xfrm>
              <a:off x="5791200" y="2819400"/>
              <a:ext cx="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8"/>
            <p:cNvSpPr>
              <a:spLocks noChangeShapeType="1"/>
            </p:cNvSpPr>
            <p:nvPr/>
          </p:nvSpPr>
          <p:spPr bwMode="auto">
            <a:xfrm>
              <a:off x="3886200" y="2895600"/>
              <a:ext cx="19050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9"/>
            <p:cNvSpPr>
              <a:spLocks noChangeShapeType="1"/>
            </p:cNvSpPr>
            <p:nvPr/>
          </p:nvSpPr>
          <p:spPr bwMode="auto">
            <a:xfrm flipH="1">
              <a:off x="3886200" y="3200400"/>
              <a:ext cx="36576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0"/>
            <p:cNvSpPr>
              <a:spLocks noChangeShapeType="1"/>
            </p:cNvSpPr>
            <p:nvPr/>
          </p:nvSpPr>
          <p:spPr bwMode="auto">
            <a:xfrm>
              <a:off x="2438400" y="2743200"/>
              <a:ext cx="5334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1"/>
            <p:cNvSpPr>
              <a:spLocks noChangeShapeType="1"/>
            </p:cNvSpPr>
            <p:nvPr/>
          </p:nvSpPr>
          <p:spPr bwMode="auto">
            <a:xfrm>
              <a:off x="42672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2"/>
            <p:cNvSpPr>
              <a:spLocks noChangeShapeType="1"/>
            </p:cNvSpPr>
            <p:nvPr/>
          </p:nvSpPr>
          <p:spPr bwMode="auto">
            <a:xfrm flipH="1">
              <a:off x="66294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3"/>
            <p:cNvSpPr>
              <a:spLocks noChangeShapeType="1"/>
            </p:cNvSpPr>
            <p:nvPr/>
          </p:nvSpPr>
          <p:spPr bwMode="auto">
            <a:xfrm>
              <a:off x="5791200" y="51054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Footer Placeholder 25"/>
          <p:cNvSpPr>
            <a:spLocks noGrp="1"/>
          </p:cNvSpPr>
          <p:nvPr>
            <p:ph type="ftr" sz="quarter" idx="11"/>
          </p:nvPr>
        </p:nvSpPr>
        <p:spPr/>
        <p:txBody>
          <a:bodyPr/>
          <a:lstStyle/>
          <a:p>
            <a:r>
              <a:rPr lang="en-US" smtClean="0"/>
              <a:t>Djoko Santoso - Agribis - Faperta - Unlam</a:t>
            </a:r>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6900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1600" y="1264021"/>
            <a:ext cx="7543800" cy="5359400"/>
            <a:chOff x="1371600" y="685800"/>
            <a:chExt cx="7543800" cy="5359400"/>
          </a:xfrm>
        </p:grpSpPr>
        <p:sp>
          <p:nvSpPr>
            <p:cNvPr id="3" name="Text Box 1026"/>
            <p:cNvSpPr txBox="1">
              <a:spLocks noChangeArrowheads="1"/>
            </p:cNvSpPr>
            <p:nvPr/>
          </p:nvSpPr>
          <p:spPr bwMode="auto">
            <a:xfrm>
              <a:off x="2590800" y="685800"/>
              <a:ext cx="274320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4" name="Text Box 1027"/>
            <p:cNvSpPr txBox="1">
              <a:spLocks noChangeArrowheads="1"/>
            </p:cNvSpPr>
            <p:nvPr/>
          </p:nvSpPr>
          <p:spPr bwMode="auto">
            <a:xfrm>
              <a:off x="3048000" y="2133600"/>
              <a:ext cx="16002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Religious Institutions</a:t>
              </a:r>
            </a:p>
          </p:txBody>
        </p:sp>
        <p:sp>
          <p:nvSpPr>
            <p:cNvPr id="5" name="Text Box 1028"/>
            <p:cNvSpPr txBox="1">
              <a:spLocks noChangeArrowheads="1"/>
            </p:cNvSpPr>
            <p:nvPr/>
          </p:nvSpPr>
          <p:spPr bwMode="auto">
            <a:xfrm>
              <a:off x="7162800" y="2133600"/>
              <a:ext cx="1752600" cy="8636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latin typeface="Arial" panose="020B0604020202020204" pitchFamily="34" charset="0"/>
              </a:endParaRPr>
            </a:p>
            <a:p>
              <a:pPr algn="ctr">
                <a:spcBef>
                  <a:spcPct val="50000"/>
                </a:spcBef>
              </a:pPr>
              <a:endParaRPr lang="en-US" altLang="en-US" sz="2000" b="1">
                <a:latin typeface="Arial" panose="020B0604020202020204" pitchFamily="34" charset="0"/>
              </a:endParaRPr>
            </a:p>
          </p:txBody>
        </p:sp>
        <p:sp>
          <p:nvSpPr>
            <p:cNvPr id="6" name="Text Box 1029"/>
            <p:cNvSpPr txBox="1">
              <a:spLocks noChangeArrowheads="1"/>
            </p:cNvSpPr>
            <p:nvPr/>
          </p:nvSpPr>
          <p:spPr bwMode="auto">
            <a:xfrm>
              <a:off x="1600200" y="2286000"/>
              <a:ext cx="1066800" cy="4064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Family</a:t>
              </a:r>
            </a:p>
          </p:txBody>
        </p:sp>
        <p:sp>
          <p:nvSpPr>
            <p:cNvPr id="7" name="Text Box 1030"/>
            <p:cNvSpPr txBox="1">
              <a:spLocks noChangeArrowheads="1"/>
            </p:cNvSpPr>
            <p:nvPr/>
          </p:nvSpPr>
          <p:spPr bwMode="auto">
            <a:xfrm>
              <a:off x="5105400" y="2057400"/>
              <a:ext cx="16764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Educational Institutions</a:t>
              </a:r>
              <a:endParaRPr lang="en-US" altLang="en-US" sz="2000" b="1">
                <a:latin typeface="Arial" panose="020B0604020202020204" pitchFamily="34" charset="0"/>
              </a:endParaRPr>
            </a:p>
          </p:txBody>
        </p:sp>
        <p:sp>
          <p:nvSpPr>
            <p:cNvPr id="8" name="Text Box 1031"/>
            <p:cNvSpPr txBox="1">
              <a:spLocks noChangeArrowheads="1"/>
            </p:cNvSpPr>
            <p:nvPr/>
          </p:nvSpPr>
          <p:spPr bwMode="auto">
            <a:xfrm>
              <a:off x="4953000" y="5638800"/>
              <a:ext cx="16002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9" name="Text Box 1032"/>
            <p:cNvSpPr txBox="1">
              <a:spLocks noChangeArrowheads="1"/>
            </p:cNvSpPr>
            <p:nvPr/>
          </p:nvSpPr>
          <p:spPr bwMode="auto">
            <a:xfrm>
              <a:off x="4876800" y="4114800"/>
              <a:ext cx="1752600" cy="863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                 </a:t>
              </a:r>
            </a:p>
          </p:txBody>
        </p:sp>
        <p:sp>
          <p:nvSpPr>
            <p:cNvPr id="10" name="Text Box 1033"/>
            <p:cNvSpPr txBox="1">
              <a:spLocks noChangeArrowheads="1"/>
            </p:cNvSpPr>
            <p:nvPr/>
          </p:nvSpPr>
          <p:spPr bwMode="auto">
            <a:xfrm>
              <a:off x="3200400" y="4495800"/>
              <a:ext cx="10668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11" name="Text Box 1034"/>
            <p:cNvSpPr txBox="1">
              <a:spLocks noChangeArrowheads="1"/>
            </p:cNvSpPr>
            <p:nvPr/>
          </p:nvSpPr>
          <p:spPr bwMode="auto">
            <a:xfrm>
              <a:off x="7162800" y="4495800"/>
              <a:ext cx="11430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12" name="Line 1035"/>
            <p:cNvSpPr>
              <a:spLocks noChangeShapeType="1"/>
            </p:cNvSpPr>
            <p:nvPr/>
          </p:nvSpPr>
          <p:spPr bwMode="auto">
            <a:xfrm>
              <a:off x="3886200" y="1143000"/>
              <a:ext cx="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36"/>
            <p:cNvSpPr>
              <a:spLocks noChangeShapeType="1"/>
            </p:cNvSpPr>
            <p:nvPr/>
          </p:nvSpPr>
          <p:spPr bwMode="auto">
            <a:xfrm flipH="1">
              <a:off x="2362200" y="1143000"/>
              <a:ext cx="15240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037"/>
            <p:cNvSpPr>
              <a:spLocks noChangeShapeType="1"/>
            </p:cNvSpPr>
            <p:nvPr/>
          </p:nvSpPr>
          <p:spPr bwMode="auto">
            <a:xfrm>
              <a:off x="3886200" y="1143000"/>
              <a:ext cx="14478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38"/>
            <p:cNvSpPr>
              <a:spLocks noChangeShapeType="1"/>
            </p:cNvSpPr>
            <p:nvPr/>
          </p:nvSpPr>
          <p:spPr bwMode="auto">
            <a:xfrm>
              <a:off x="3886200" y="1143000"/>
              <a:ext cx="40386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039"/>
            <p:cNvSpPr>
              <a:spLocks noChangeShapeType="1"/>
            </p:cNvSpPr>
            <p:nvPr/>
          </p:nvSpPr>
          <p:spPr bwMode="auto">
            <a:xfrm>
              <a:off x="2667000" y="251460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040"/>
            <p:cNvSpPr>
              <a:spLocks noChangeShapeType="1"/>
            </p:cNvSpPr>
            <p:nvPr/>
          </p:nvSpPr>
          <p:spPr bwMode="auto">
            <a:xfrm>
              <a:off x="4648200" y="25146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042"/>
            <p:cNvSpPr>
              <a:spLocks noChangeShapeType="1"/>
            </p:cNvSpPr>
            <p:nvPr/>
          </p:nvSpPr>
          <p:spPr bwMode="auto">
            <a:xfrm>
              <a:off x="3886200" y="2895600"/>
              <a:ext cx="19050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043"/>
            <p:cNvSpPr>
              <a:spLocks noChangeShapeType="1"/>
            </p:cNvSpPr>
            <p:nvPr/>
          </p:nvSpPr>
          <p:spPr bwMode="auto">
            <a:xfrm flipH="1">
              <a:off x="3886200" y="3200400"/>
              <a:ext cx="36576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044"/>
            <p:cNvSpPr>
              <a:spLocks noChangeShapeType="1"/>
            </p:cNvSpPr>
            <p:nvPr/>
          </p:nvSpPr>
          <p:spPr bwMode="auto">
            <a:xfrm>
              <a:off x="2438400" y="2743200"/>
              <a:ext cx="5334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045"/>
            <p:cNvSpPr>
              <a:spLocks noChangeShapeType="1"/>
            </p:cNvSpPr>
            <p:nvPr/>
          </p:nvSpPr>
          <p:spPr bwMode="auto">
            <a:xfrm>
              <a:off x="42672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046"/>
            <p:cNvSpPr>
              <a:spLocks noChangeShapeType="1"/>
            </p:cNvSpPr>
            <p:nvPr/>
          </p:nvSpPr>
          <p:spPr bwMode="auto">
            <a:xfrm flipH="1">
              <a:off x="66294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047"/>
            <p:cNvSpPr>
              <a:spLocks noChangeShapeType="1"/>
            </p:cNvSpPr>
            <p:nvPr/>
          </p:nvSpPr>
          <p:spPr bwMode="auto">
            <a:xfrm>
              <a:off x="5791200" y="51054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1049"/>
            <p:cNvSpPr>
              <a:spLocks noChangeArrowheads="1"/>
            </p:cNvSpPr>
            <p:nvPr/>
          </p:nvSpPr>
          <p:spPr bwMode="auto">
            <a:xfrm>
              <a:off x="1371600" y="1905000"/>
              <a:ext cx="5638800" cy="1219200"/>
            </a:xfrm>
            <a:prstGeom prst="rect">
              <a:avLst/>
            </a:prstGeom>
            <a:noFill/>
            <a:ln w="571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Text Box 24"/>
          <p:cNvSpPr txBox="1">
            <a:spLocks noChangeArrowheads="1"/>
          </p:cNvSpPr>
          <p:nvPr/>
        </p:nvSpPr>
        <p:spPr bwMode="auto">
          <a:xfrm>
            <a:off x="2075330" y="507343"/>
            <a:ext cx="53148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solidFill>
                  <a:srgbClr val="C00000"/>
                </a:solidFill>
                <a:latin typeface="Arial" panose="020B0604020202020204" pitchFamily="34" charset="0"/>
              </a:rPr>
              <a:t>Model </a:t>
            </a:r>
            <a:r>
              <a:rPr lang="en-US" altLang="en-US" sz="4000" b="1" smtClean="0">
                <a:solidFill>
                  <a:srgbClr val="C00000"/>
                </a:solidFill>
                <a:latin typeface="Arial" panose="020B0604020202020204" pitchFamily="34" charset="0"/>
              </a:rPr>
              <a:t>Transfusi Nilai</a:t>
            </a:r>
            <a:endParaRPr lang="en-US" altLang="en-US" sz="4000" b="1">
              <a:solidFill>
                <a:srgbClr val="C00000"/>
              </a:solidFill>
              <a:latin typeface="Arial" panose="020B0604020202020204" pitchFamily="34" charset="0"/>
            </a:endParaRPr>
          </a:p>
        </p:txBody>
      </p:sp>
      <p:sp>
        <p:nvSpPr>
          <p:cNvPr id="26" name="Footer Placeholder 25"/>
          <p:cNvSpPr>
            <a:spLocks noGrp="1"/>
          </p:cNvSpPr>
          <p:nvPr>
            <p:ph type="ftr" sz="quarter" idx="11"/>
          </p:nvPr>
        </p:nvSpPr>
        <p:spPr/>
        <p:txBody>
          <a:bodyPr/>
          <a:lstStyle/>
          <a:p>
            <a:r>
              <a:rPr lang="en-US" smtClean="0"/>
              <a:t>Djoko Santoso - Agribis - Faperta - Unlam</a:t>
            </a:r>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62459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10147548" cy="1386313"/>
          </a:xfrm>
          <a:ln w="25400">
            <a:solidFill>
              <a:schemeClr val="tx1"/>
            </a:solidFill>
          </a:ln>
        </p:spPr>
        <p:txBody>
          <a:bodyPr/>
          <a:lstStyle/>
          <a:p>
            <a:r>
              <a:rPr lang="en-US" b="1" dirty="0" err="1" smtClean="0">
                <a:solidFill>
                  <a:srgbClr val="C00000"/>
                </a:solidFill>
                <a:effectLst>
                  <a:outerShdw blurRad="38100" dist="38100" dir="2700000" algn="tl">
                    <a:srgbClr val="000000">
                      <a:alpha val="43137"/>
                    </a:srgbClr>
                  </a:outerShdw>
                </a:effectLst>
              </a:rPr>
              <a:t>Adaptasi</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Strategi</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terhadap</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Perubahan</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Budaya</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2380297"/>
            <a:ext cx="10739219" cy="4293244"/>
          </a:xfrm>
          <a:ln w="25400">
            <a:solidFill>
              <a:schemeClr val="tx1"/>
            </a:solidFill>
          </a:ln>
        </p:spPr>
        <p:txBody>
          <a:bodyPr>
            <a:normAutofit/>
          </a:bodyPr>
          <a:lstStyle/>
          <a:p>
            <a:r>
              <a:rPr lang="en-US" sz="2800" smtClean="0"/>
              <a:t>Budaya itu adaptif, sehingga strategi pemasaran yang berlandaskan pada nilai masyarakat, harus adaptif juga</a:t>
            </a:r>
          </a:p>
          <a:p>
            <a:r>
              <a:rPr lang="en-US" sz="2800" smtClean="0"/>
              <a:t>Pemasar harus merujuk pada </a:t>
            </a:r>
            <a:r>
              <a:rPr lang="en-US" sz="2800" smtClean="0">
                <a:solidFill>
                  <a:srgbClr val="00B050"/>
                </a:solidFill>
              </a:rPr>
              <a:t>proses</a:t>
            </a:r>
            <a:r>
              <a:rPr lang="en-US" sz="2800" smtClean="0"/>
              <a:t> </a:t>
            </a:r>
            <a:r>
              <a:rPr lang="en-US" sz="2800" smtClean="0">
                <a:solidFill>
                  <a:srgbClr val="00B050"/>
                </a:solidFill>
              </a:rPr>
              <a:t>sosialisasi konsumen</a:t>
            </a:r>
            <a:r>
              <a:rPr lang="en-US" sz="2800" smtClean="0">
                <a:solidFill>
                  <a:schemeClr val="tx1"/>
                </a:solidFill>
              </a:rPr>
              <a:t>, yakni akuisisi konsumsi yang berkaitan dengan proses mental, sikap dan perilaku</a:t>
            </a:r>
          </a:p>
          <a:p>
            <a:r>
              <a:rPr lang="en-US" sz="2800" smtClean="0">
                <a:solidFill>
                  <a:schemeClr val="tx1"/>
                </a:solidFill>
              </a:rPr>
              <a:t>Upaya pemasaran dan periklanan akan sulit mengubah perilaku dan norma yang sudah dipelajari sejak kecil</a:t>
            </a:r>
            <a:endParaRPr lang="en-US" sz="28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6027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1"/>
            </a:solidFill>
          </a:ln>
        </p:spPr>
        <p:txBody>
          <a:bodyPr/>
          <a:lstStyle/>
          <a:p>
            <a:r>
              <a:rPr lang="en-US" smtClean="0">
                <a:solidFill>
                  <a:srgbClr val="C00000"/>
                </a:solidFill>
              </a:rPr>
              <a:t>Bagaimana Budaya Mempegaruhi Perilaku Konsumen?</a:t>
            </a:r>
            <a:endParaRPr lang="en-US">
              <a:solidFill>
                <a:srgbClr val="C00000"/>
              </a:solidFill>
            </a:endParaRPr>
          </a:p>
        </p:txBody>
      </p:sp>
      <p:sp>
        <p:nvSpPr>
          <p:cNvPr id="3" name="Content Placeholder 2"/>
          <p:cNvSpPr>
            <a:spLocks noGrp="1"/>
          </p:cNvSpPr>
          <p:nvPr>
            <p:ph idx="1"/>
          </p:nvPr>
        </p:nvSpPr>
        <p:spPr>
          <a:xfrm>
            <a:off x="677333" y="2160589"/>
            <a:ext cx="10685431" cy="3880773"/>
          </a:xfrm>
          <a:ln>
            <a:solidFill>
              <a:schemeClr val="tx1"/>
            </a:solidFill>
          </a:ln>
        </p:spPr>
        <p:txBody>
          <a:bodyPr>
            <a:normAutofit/>
          </a:bodyPr>
          <a:lstStyle/>
          <a:p>
            <a:r>
              <a:rPr lang="en-US" sz="2800" smtClean="0"/>
              <a:t>Ada dua tahap berdasarkan situasinya, yaitu :</a:t>
            </a:r>
          </a:p>
          <a:p>
            <a:pPr lvl="1"/>
            <a:r>
              <a:rPr lang="en-US" sz="2600" smtClean="0"/>
              <a:t>Aktivitas Pra-pembelian dan Pembelian</a:t>
            </a:r>
          </a:p>
          <a:p>
            <a:pPr lvl="1"/>
            <a:r>
              <a:rPr lang="en-US" sz="2600" smtClean="0"/>
              <a:t>Aktivitas Konsumsi dan Divestasi</a:t>
            </a:r>
            <a:endParaRPr lang="en-US" sz="26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0406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1"/>
            </a:solidFill>
          </a:ln>
        </p:spPr>
        <p:txBody>
          <a:bodyPr/>
          <a:lstStyle/>
          <a:p>
            <a:r>
              <a:rPr lang="en-US" b="1" smtClean="0">
                <a:solidFill>
                  <a:srgbClr val="C00000"/>
                </a:solidFill>
                <a:effectLst>
                  <a:outerShdw blurRad="38100" dist="38100" dir="2700000" algn="tl">
                    <a:srgbClr val="000000">
                      <a:alpha val="43137"/>
                    </a:srgbClr>
                  </a:outerShdw>
                </a:effectLst>
              </a:rPr>
              <a:t>Pengaruh Budaya pada Aktivitas Pra-Pembelian dan Pembelian</a:t>
            </a:r>
            <a:endParaRPr lang="en-US" b="1">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2160589"/>
            <a:ext cx="10524066" cy="3880773"/>
          </a:xfrm>
          <a:ln>
            <a:solidFill>
              <a:schemeClr val="tx1"/>
            </a:solidFill>
          </a:ln>
        </p:spPr>
        <p:txBody>
          <a:bodyPr>
            <a:normAutofit fontScale="92500" lnSpcReduction="10000"/>
          </a:bodyPr>
          <a:lstStyle/>
          <a:p>
            <a:r>
              <a:rPr lang="en-US" sz="2800">
                <a:solidFill>
                  <a:schemeClr val="tx1"/>
                </a:solidFill>
              </a:rPr>
              <a:t>Budaya mempengaruhi </a:t>
            </a:r>
            <a:r>
              <a:rPr lang="en-US" sz="2800" smtClean="0">
                <a:solidFill>
                  <a:schemeClr val="tx1"/>
                </a:solidFill>
              </a:rPr>
              <a:t>pikiran konsumen tentang apa yang mereka </a:t>
            </a:r>
            <a:r>
              <a:rPr lang="en-US" sz="2800">
                <a:solidFill>
                  <a:schemeClr val="tx1"/>
                </a:solidFill>
              </a:rPr>
              <a:t>butuhkan dan apa yang mereka anggap sebagai sembrono </a:t>
            </a:r>
            <a:endParaRPr lang="en-US" sz="2800" smtClean="0">
              <a:solidFill>
                <a:schemeClr val="tx1"/>
              </a:solidFill>
            </a:endParaRPr>
          </a:p>
          <a:p>
            <a:r>
              <a:rPr lang="en-US" sz="2800" smtClean="0">
                <a:solidFill>
                  <a:schemeClr val="tx1"/>
                </a:solidFill>
              </a:rPr>
              <a:t>budaya </a:t>
            </a:r>
            <a:r>
              <a:rPr lang="en-US" sz="2800">
                <a:solidFill>
                  <a:schemeClr val="tx1"/>
                </a:solidFill>
              </a:rPr>
              <a:t>mempengaruhi bagaimana konsumen cenderung mencari informasi </a:t>
            </a:r>
            <a:endParaRPr lang="en-US" sz="2800" smtClean="0">
              <a:solidFill>
                <a:schemeClr val="tx1"/>
              </a:solidFill>
            </a:endParaRPr>
          </a:p>
          <a:p>
            <a:r>
              <a:rPr lang="en-US" sz="2800" smtClean="0">
                <a:solidFill>
                  <a:schemeClr val="tx1"/>
                </a:solidFill>
              </a:rPr>
              <a:t>budaya </a:t>
            </a:r>
            <a:r>
              <a:rPr lang="en-US" sz="2800">
                <a:solidFill>
                  <a:schemeClr val="tx1"/>
                </a:solidFill>
              </a:rPr>
              <a:t>mempengaruhi </a:t>
            </a:r>
            <a:r>
              <a:rPr lang="en-US" sz="2800" smtClean="0">
                <a:solidFill>
                  <a:schemeClr val="tx1"/>
                </a:solidFill>
              </a:rPr>
              <a:t>tingkat kepentingan yang ditempatkan </a:t>
            </a:r>
            <a:r>
              <a:rPr lang="en-US" sz="2800">
                <a:solidFill>
                  <a:schemeClr val="tx1"/>
                </a:solidFill>
              </a:rPr>
              <a:t>pada alternatif </a:t>
            </a:r>
            <a:r>
              <a:rPr lang="en-US" sz="2800" smtClean="0">
                <a:solidFill>
                  <a:schemeClr val="tx1"/>
                </a:solidFill>
              </a:rPr>
              <a:t>atribut tertentu</a:t>
            </a:r>
          </a:p>
          <a:p>
            <a:r>
              <a:rPr lang="en-US" sz="2800" smtClean="0">
                <a:solidFill>
                  <a:schemeClr val="tx1"/>
                </a:solidFill>
              </a:rPr>
              <a:t>budaya </a:t>
            </a:r>
            <a:r>
              <a:rPr lang="en-US" sz="2800">
                <a:solidFill>
                  <a:schemeClr val="tx1"/>
                </a:solidFill>
              </a:rPr>
              <a:t>mempengaruhi jumlah negosiasi harga selama proses pembelian</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412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1"/>
            </a:solidFill>
          </a:ln>
        </p:spPr>
        <p:txBody>
          <a:bodyPr/>
          <a:lstStyle/>
          <a:p>
            <a:r>
              <a:rPr lang="en-US" b="1" dirty="0" err="1" smtClean="0">
                <a:solidFill>
                  <a:srgbClr val="C00000"/>
                </a:solidFill>
              </a:rPr>
              <a:t>Pengaruh</a:t>
            </a:r>
            <a:r>
              <a:rPr lang="en-US" b="1" dirty="0" smtClean="0">
                <a:solidFill>
                  <a:srgbClr val="C00000"/>
                </a:solidFill>
              </a:rPr>
              <a:t> </a:t>
            </a:r>
            <a:r>
              <a:rPr lang="en-US" b="1" dirty="0" err="1" smtClean="0">
                <a:solidFill>
                  <a:srgbClr val="C00000"/>
                </a:solidFill>
              </a:rPr>
              <a:t>Budaya</a:t>
            </a:r>
            <a:r>
              <a:rPr lang="en-US" b="1" dirty="0" smtClean="0">
                <a:solidFill>
                  <a:srgbClr val="C00000"/>
                </a:solidFill>
              </a:rPr>
              <a:t> </a:t>
            </a:r>
            <a:r>
              <a:rPr lang="en-US" b="1" dirty="0" err="1" smtClean="0">
                <a:solidFill>
                  <a:srgbClr val="C00000"/>
                </a:solidFill>
              </a:rPr>
              <a:t>pada</a:t>
            </a:r>
            <a:r>
              <a:rPr lang="en-US" b="1" dirty="0" smtClean="0">
                <a:solidFill>
                  <a:srgbClr val="C00000"/>
                </a:solidFill>
              </a:rPr>
              <a:t> </a:t>
            </a:r>
            <a:r>
              <a:rPr lang="en-US" b="1" dirty="0" err="1" smtClean="0">
                <a:solidFill>
                  <a:srgbClr val="C00000"/>
                </a:solidFill>
              </a:rPr>
              <a:t>Aktivitas</a:t>
            </a:r>
            <a:r>
              <a:rPr lang="en-US" b="1" dirty="0" smtClean="0">
                <a:solidFill>
                  <a:srgbClr val="C00000"/>
                </a:solidFill>
              </a:rPr>
              <a:t> </a:t>
            </a:r>
            <a:r>
              <a:rPr lang="en-US" b="1" dirty="0" err="1" smtClean="0">
                <a:solidFill>
                  <a:srgbClr val="C00000"/>
                </a:solidFill>
              </a:rPr>
              <a:t>Konsumsi</a:t>
            </a:r>
            <a:r>
              <a:rPr lang="en-US" b="1" dirty="0" smtClean="0">
                <a:solidFill>
                  <a:srgbClr val="C00000"/>
                </a:solidFill>
              </a:rPr>
              <a:t>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Divestasi</a:t>
            </a:r>
            <a:endParaRPr lang="en-US" b="1" dirty="0">
              <a:solidFill>
                <a:srgbClr val="C00000"/>
              </a:solidFill>
            </a:endParaRPr>
          </a:p>
        </p:txBody>
      </p:sp>
      <p:sp>
        <p:nvSpPr>
          <p:cNvPr id="3" name="Content Placeholder 2"/>
          <p:cNvSpPr>
            <a:spLocks noGrp="1"/>
          </p:cNvSpPr>
          <p:nvPr>
            <p:ph idx="1"/>
          </p:nvPr>
        </p:nvSpPr>
        <p:spPr>
          <a:xfrm>
            <a:off x="677333" y="2160589"/>
            <a:ext cx="10389595" cy="3880773"/>
          </a:xfrm>
          <a:ln>
            <a:solidFill>
              <a:schemeClr val="tx1"/>
            </a:solidFill>
          </a:ln>
        </p:spPr>
        <p:txBody>
          <a:bodyPr>
            <a:normAutofit lnSpcReduction="10000"/>
          </a:bodyPr>
          <a:lstStyle/>
          <a:p>
            <a:r>
              <a:rPr lang="en-US" sz="2800" smtClean="0">
                <a:solidFill>
                  <a:schemeClr val="tx1"/>
                </a:solidFill>
              </a:rPr>
              <a:t>Budaya mempengaruhi bagaimana konsumen menggunakan atau mengkonsumsi produk</a:t>
            </a:r>
          </a:p>
          <a:p>
            <a:r>
              <a:rPr lang="en-US" sz="2800" smtClean="0">
                <a:solidFill>
                  <a:schemeClr val="tx1"/>
                </a:solidFill>
              </a:rPr>
              <a:t>Ekspektasi konsumen mengenai bentuk dan fungsi akan beragam akibat perbedaan budaya</a:t>
            </a:r>
          </a:p>
          <a:p>
            <a:r>
              <a:rPr lang="en-US" sz="2800" smtClean="0">
                <a:solidFill>
                  <a:schemeClr val="tx1"/>
                </a:solidFill>
              </a:rPr>
              <a:t>Budaya mempengaruhi bagaimana seseorang membuang produk ――menjual kembali setelah digunakan, memberikan pada orang lain, ataupun mendaur ulang dan mengemas kembali bila memungkinkan</a:t>
            </a:r>
            <a:endParaRPr lang="en-US" sz="2800">
              <a:solidFill>
                <a:schemeClr val="tx1"/>
              </a:solidFill>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669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27331" cy="1320800"/>
          </a:xfrm>
          <a:ln w="25400">
            <a:solidFill>
              <a:schemeClr val="tx1"/>
            </a:solidFill>
          </a:ln>
        </p:spPr>
        <p:txBody>
          <a:bodyPr/>
          <a:lstStyle/>
          <a:p>
            <a:r>
              <a:rPr lang="en-US" smtClean="0">
                <a:solidFill>
                  <a:srgbClr val="FF0000"/>
                </a:solidFill>
              </a:rPr>
              <a:t>Pengaruh Core Value terhadap Pemasaran</a:t>
            </a:r>
            <a:endParaRPr lang="en-US">
              <a:solidFill>
                <a:srgbClr val="FF0000"/>
              </a:solidFill>
            </a:endParaRPr>
          </a:p>
        </p:txBody>
      </p:sp>
      <p:sp>
        <p:nvSpPr>
          <p:cNvPr id="3" name="Content Placeholder 2"/>
          <p:cNvSpPr>
            <a:spLocks noGrp="1"/>
          </p:cNvSpPr>
          <p:nvPr>
            <p:ph idx="1"/>
          </p:nvPr>
        </p:nvSpPr>
        <p:spPr>
          <a:xfrm>
            <a:off x="677334" y="2160589"/>
            <a:ext cx="10470278" cy="3880773"/>
          </a:xfrm>
          <a:ln>
            <a:solidFill>
              <a:schemeClr val="tx1"/>
            </a:solidFill>
          </a:ln>
        </p:spPr>
        <p:txBody>
          <a:bodyPr>
            <a:normAutofit/>
          </a:bodyPr>
          <a:lstStyle/>
          <a:p>
            <a:r>
              <a:rPr lang="en-US" sz="2800" smtClean="0">
                <a:solidFill>
                  <a:schemeClr val="tx1"/>
                </a:solidFill>
              </a:rPr>
              <a:t>Core Value (nilai utama) mendefinisikan bagaimana produk digunakan dalam masyarakat</a:t>
            </a:r>
          </a:p>
          <a:p>
            <a:r>
              <a:rPr lang="en-US" sz="2800" smtClean="0">
                <a:solidFill>
                  <a:schemeClr val="tx1"/>
                </a:solidFill>
              </a:rPr>
              <a:t>Core value mendefinisikan keterkaitan pasar yang dapat diterima</a:t>
            </a:r>
          </a:p>
          <a:p>
            <a:r>
              <a:rPr lang="en-US" sz="2800" smtClean="0">
                <a:solidFill>
                  <a:schemeClr val="tx1"/>
                </a:solidFill>
              </a:rPr>
              <a:t>Core value mendefinisikan etika berperilaku</a:t>
            </a:r>
            <a:endParaRPr lang="en-US" sz="2800">
              <a:solidFill>
                <a:schemeClr val="tx1"/>
              </a:solidFill>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7069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1659"/>
          </a:xfrm>
          <a:ln w="25400">
            <a:solidFill>
              <a:schemeClr val="tx1"/>
            </a:solidFill>
          </a:ln>
        </p:spPr>
        <p:txBody>
          <a:bodyPr/>
          <a:lstStyle/>
          <a:p>
            <a:r>
              <a:rPr lang="en-US" smtClean="0">
                <a:solidFill>
                  <a:srgbClr val="FF0000"/>
                </a:solidFill>
                <a:latin typeface="+mn-lt"/>
              </a:rPr>
              <a:t>Budaya :</a:t>
            </a:r>
            <a:endParaRPr lang="en-US">
              <a:solidFill>
                <a:srgbClr val="FF0000"/>
              </a:solidFill>
              <a:latin typeface="+mn-lt"/>
            </a:endParaRPr>
          </a:p>
        </p:txBody>
      </p:sp>
      <p:sp>
        <p:nvSpPr>
          <p:cNvPr id="3" name="Content Placeholder 2"/>
          <p:cNvSpPr>
            <a:spLocks noGrp="1"/>
          </p:cNvSpPr>
          <p:nvPr>
            <p:ph idx="1"/>
          </p:nvPr>
        </p:nvSpPr>
        <p:spPr>
          <a:xfrm>
            <a:off x="677334" y="1772818"/>
            <a:ext cx="10483725" cy="4327193"/>
          </a:xfrm>
          <a:ln w="25400">
            <a:solidFill>
              <a:schemeClr val="tx1"/>
            </a:solidFill>
          </a:ln>
        </p:spPr>
        <p:txBody>
          <a:bodyPr>
            <a:noAutofit/>
          </a:bodyPr>
          <a:lstStyle/>
          <a:p>
            <a:r>
              <a:rPr lang="en-US" sz="2800"/>
              <a:t>Seperangkat nilai-nilai, ide-ide, artefak, dan simbol-simbol lainnya bermakna yang membantu individu berkomunikasi, menafsirkan, dan mengevaluasi sebagai anggota </a:t>
            </a:r>
            <a:r>
              <a:rPr lang="en-US" sz="2800" smtClean="0"/>
              <a:t>masyarakat</a:t>
            </a:r>
          </a:p>
          <a:p>
            <a:r>
              <a:rPr lang="en-US" sz="2800" smtClean="0"/>
              <a:t> </a:t>
            </a:r>
            <a:r>
              <a:rPr lang="en-US" sz="2800"/>
              <a:t>cetak-biru dari aktivitas manusia, menentukan </a:t>
            </a:r>
            <a:r>
              <a:rPr lang="en-US" sz="2800" smtClean="0"/>
              <a:t>koordinasi antara aksi </a:t>
            </a:r>
            <a:r>
              <a:rPr lang="en-US" sz="2800"/>
              <a:t>sosial dan kegiatan produktif </a:t>
            </a:r>
            <a:endParaRPr lang="en-US" sz="2800" smtClean="0"/>
          </a:p>
          <a:p>
            <a:r>
              <a:rPr lang="en-US" sz="2800" smtClean="0"/>
              <a:t>Seperangkat pola </a:t>
            </a:r>
            <a:r>
              <a:rPr lang="en-US" sz="2800"/>
              <a:t>perilaku sosial </a:t>
            </a:r>
            <a:r>
              <a:rPr lang="en-US" sz="2800" smtClean="0"/>
              <a:t>diperoleh dan ditularkan </a:t>
            </a:r>
            <a:r>
              <a:rPr lang="en-US" sz="2800"/>
              <a:t>secara simbolis </a:t>
            </a:r>
            <a:r>
              <a:rPr lang="en-US" sz="2800" smtClean="0"/>
              <a:t>melalui </a:t>
            </a:r>
            <a:r>
              <a:rPr lang="en-US" sz="2800"/>
              <a:t>bahasa dan sarana lain kepada anggota masyarakat tertentu</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4763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1659"/>
          </a:xfrm>
          <a:ln w="25400">
            <a:solidFill>
              <a:schemeClr val="tx1"/>
            </a:solidFill>
          </a:ln>
        </p:spPr>
        <p:txBody>
          <a:bodyPr/>
          <a:lstStyle/>
          <a:p>
            <a:r>
              <a:rPr lang="en-US" b="1" smtClean="0">
                <a:solidFill>
                  <a:srgbClr val="C00000"/>
                </a:solidFill>
                <a:effectLst>
                  <a:outerShdw blurRad="38100" dist="38100" dir="2700000" algn="tl">
                    <a:srgbClr val="000000">
                      <a:alpha val="43137"/>
                    </a:srgbClr>
                  </a:outerShdw>
                </a:effectLst>
              </a:rPr>
              <a:t>Perubahan Nilai </a:t>
            </a:r>
            <a:endParaRPr lang="en-US" b="1">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519519"/>
            <a:ext cx="10631642" cy="5042646"/>
          </a:xfrm>
          <a:ln>
            <a:solidFill>
              <a:schemeClr val="tx1"/>
            </a:solidFill>
          </a:ln>
        </p:spPr>
        <p:txBody>
          <a:bodyPr>
            <a:normAutofit fontScale="92500" lnSpcReduction="10000"/>
          </a:bodyPr>
          <a:lstStyle/>
          <a:p>
            <a:r>
              <a:rPr lang="en-US" sz="2800" smtClean="0">
                <a:solidFill>
                  <a:schemeClr val="tx1"/>
                </a:solidFill>
              </a:rPr>
              <a:t>Nilai dalam masyarakat secara berkelanjutan terus berubah, walaupun core value relatif permanen</a:t>
            </a:r>
          </a:p>
          <a:p>
            <a:r>
              <a:rPr lang="en-US" sz="2800">
                <a:solidFill>
                  <a:schemeClr val="tx1"/>
                </a:solidFill>
              </a:rPr>
              <a:t>Perubahan dalam nilai-nilai dapat mengubah </a:t>
            </a:r>
            <a:r>
              <a:rPr lang="en-US" sz="2800" smtClean="0">
                <a:solidFill>
                  <a:schemeClr val="tx1"/>
                </a:solidFill>
              </a:rPr>
              <a:t>respons </a:t>
            </a:r>
            <a:r>
              <a:rPr lang="en-US" sz="2800">
                <a:solidFill>
                  <a:schemeClr val="tx1"/>
                </a:solidFill>
              </a:rPr>
              <a:t>terhadap iklan, penawaran jasa, dan format </a:t>
            </a:r>
            <a:r>
              <a:rPr lang="en-US" sz="2800" smtClean="0">
                <a:solidFill>
                  <a:schemeClr val="tx1"/>
                </a:solidFill>
              </a:rPr>
              <a:t>ritel </a:t>
            </a:r>
          </a:p>
          <a:p>
            <a:r>
              <a:rPr lang="en-US" sz="2800" smtClean="0">
                <a:solidFill>
                  <a:schemeClr val="tx1"/>
                </a:solidFill>
              </a:rPr>
              <a:t>Penjelasan dari Siklus Hidup (life cycle) : Perubahan nilai mengikuti siklus hidup (pertambahan usia sesrorang bisa mengubah nilai yang diyakininya)</a:t>
            </a:r>
          </a:p>
          <a:p>
            <a:r>
              <a:rPr lang="en-US" sz="2800" smtClean="0">
                <a:solidFill>
                  <a:schemeClr val="tx1"/>
                </a:solidFill>
              </a:rPr>
              <a:t>Teori Asimilasi Perilaku. Kaum muda akan mengarah pada nilai yang dianut orang tuanya ketika mereka bertambah tua.</a:t>
            </a:r>
          </a:p>
          <a:p>
            <a:r>
              <a:rPr lang="en-US" sz="2800" smtClean="0">
                <a:solidFill>
                  <a:schemeClr val="tx1"/>
                </a:solidFill>
              </a:rPr>
              <a:t>Perubahan Generasi.  Pengantian nilai perlahan terjadi oleh kelompok muda yang membangun generasi unggul dalam konteks nilai</a:t>
            </a:r>
            <a:endParaRPr lang="en-US" sz="2800">
              <a:solidFill>
                <a:schemeClr val="tx1"/>
              </a:solidFill>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2465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1189" y="914398"/>
            <a:ext cx="7586264" cy="954107"/>
          </a:xfrm>
          <a:prstGeom prst="rect">
            <a:avLst/>
          </a:prstGeom>
          <a:solidFill>
            <a:srgbClr val="FFFF00"/>
          </a:solidFill>
          <a:ln>
            <a:solidFill>
              <a:schemeClr val="tx1"/>
            </a:solidFill>
          </a:ln>
        </p:spPr>
        <p:txBody>
          <a:bodyPr wrap="square" rtlCol="0">
            <a:spAutoFit/>
          </a:bodyPr>
          <a:lstStyle/>
          <a:p>
            <a:r>
              <a:rPr lang="en-US" sz="2800" smtClean="0">
                <a:solidFill>
                  <a:srgbClr val="FF0000"/>
                </a:solidFill>
              </a:rPr>
              <a:t>Apakah orang akan menjadi seperti orang tuanya ketika mereka menjadi tua?</a:t>
            </a:r>
            <a:endParaRPr lang="en-US" sz="2800">
              <a:solidFill>
                <a:srgbClr val="FF0000"/>
              </a:solidFill>
            </a:endParaRPr>
          </a:p>
        </p:txBody>
      </p:sp>
      <p:sp>
        <p:nvSpPr>
          <p:cNvPr id="6" name="Down Arrow 5"/>
          <p:cNvSpPr/>
          <p:nvPr/>
        </p:nvSpPr>
        <p:spPr>
          <a:xfrm>
            <a:off x="5082989" y="2002975"/>
            <a:ext cx="403411" cy="1399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10336" y="3536575"/>
            <a:ext cx="6952128" cy="1384995"/>
          </a:xfrm>
          <a:prstGeom prst="rect">
            <a:avLst/>
          </a:prstGeom>
          <a:solidFill>
            <a:schemeClr val="accent6">
              <a:lumMod val="50000"/>
            </a:schemeClr>
          </a:solidFill>
          <a:ln>
            <a:solidFill>
              <a:schemeClr val="accent1">
                <a:shade val="50000"/>
              </a:schemeClr>
            </a:solidFill>
          </a:ln>
        </p:spPr>
        <p:txBody>
          <a:bodyPr wrap="square" rtlCol="0">
            <a:spAutoFit/>
          </a:bodyPr>
          <a:lstStyle/>
          <a:p>
            <a:r>
              <a:rPr lang="en-US" sz="2800" dirty="0" err="1" smtClean="0">
                <a:solidFill>
                  <a:srgbClr val="FFC000"/>
                </a:solidFill>
              </a:rPr>
              <a:t>Tergantung</a:t>
            </a:r>
            <a:r>
              <a:rPr lang="en-US" sz="2800" dirty="0" smtClean="0">
                <a:solidFill>
                  <a:srgbClr val="FFC000"/>
                </a:solidFill>
              </a:rPr>
              <a:t> </a:t>
            </a:r>
            <a:r>
              <a:rPr lang="en-US" sz="2800" dirty="0" err="1" smtClean="0">
                <a:solidFill>
                  <a:srgbClr val="FFC000"/>
                </a:solidFill>
              </a:rPr>
              <a:t>pada</a:t>
            </a:r>
            <a:r>
              <a:rPr lang="en-US" sz="2800" dirty="0" smtClean="0">
                <a:solidFill>
                  <a:srgbClr val="FFC000"/>
                </a:solidFill>
              </a:rPr>
              <a:t> </a:t>
            </a:r>
            <a:r>
              <a:rPr lang="en-US" sz="2800" dirty="0" err="1" smtClean="0">
                <a:solidFill>
                  <a:srgbClr val="FFC000"/>
                </a:solidFill>
              </a:rPr>
              <a:t>unsur</a:t>
            </a:r>
            <a:r>
              <a:rPr lang="en-US" sz="2800" dirty="0" smtClean="0">
                <a:solidFill>
                  <a:srgbClr val="FFC000"/>
                </a:solidFill>
              </a:rPr>
              <a:t> – </a:t>
            </a:r>
            <a:r>
              <a:rPr lang="en-US" sz="2800" dirty="0" err="1" smtClean="0">
                <a:solidFill>
                  <a:srgbClr val="FFC000"/>
                </a:solidFill>
              </a:rPr>
              <a:t>unsur</a:t>
            </a:r>
            <a:r>
              <a:rPr lang="en-US" sz="2800" dirty="0" smtClean="0">
                <a:solidFill>
                  <a:srgbClr val="FFC000"/>
                </a:solidFill>
              </a:rPr>
              <a:t> yang </a:t>
            </a:r>
            <a:r>
              <a:rPr lang="en-US" sz="2800" dirty="0" err="1" smtClean="0">
                <a:solidFill>
                  <a:srgbClr val="FFC000"/>
                </a:solidFill>
              </a:rPr>
              <a:t>ada</a:t>
            </a:r>
            <a:r>
              <a:rPr lang="en-US" sz="2800" dirty="0" smtClean="0">
                <a:solidFill>
                  <a:srgbClr val="FFC000"/>
                </a:solidFill>
              </a:rPr>
              <a:t> </a:t>
            </a:r>
            <a:r>
              <a:rPr lang="en-US" sz="2800" dirty="0" err="1" smtClean="0">
                <a:solidFill>
                  <a:srgbClr val="FFC000"/>
                </a:solidFill>
              </a:rPr>
              <a:t>pada</a:t>
            </a:r>
            <a:r>
              <a:rPr lang="en-US" sz="2800" dirty="0" smtClean="0">
                <a:solidFill>
                  <a:srgbClr val="FFC000"/>
                </a:solidFill>
              </a:rPr>
              <a:t> </a:t>
            </a:r>
            <a:r>
              <a:rPr lang="en-US" sz="2800" dirty="0" err="1" smtClean="0">
                <a:solidFill>
                  <a:srgbClr val="FFC000"/>
                </a:solidFill>
              </a:rPr>
              <a:t>Ciri</a:t>
            </a:r>
            <a:r>
              <a:rPr lang="en-US" sz="2800" dirty="0" smtClean="0">
                <a:solidFill>
                  <a:srgbClr val="FFC000"/>
                </a:solidFill>
              </a:rPr>
              <a:t> </a:t>
            </a:r>
            <a:r>
              <a:rPr lang="en-US" sz="2800" dirty="0" err="1" smtClean="0">
                <a:solidFill>
                  <a:srgbClr val="FFC000"/>
                </a:solidFill>
              </a:rPr>
              <a:t>Budaya</a:t>
            </a:r>
            <a:r>
              <a:rPr lang="en-US" sz="2800" dirty="0" smtClean="0">
                <a:solidFill>
                  <a:srgbClr val="FFC000"/>
                </a:solidFill>
              </a:rPr>
              <a:t> yang </a:t>
            </a:r>
            <a:r>
              <a:rPr lang="en-US" sz="2800" dirty="0" err="1" smtClean="0">
                <a:solidFill>
                  <a:srgbClr val="FFC000"/>
                </a:solidFill>
              </a:rPr>
              <a:t>ditularkan</a:t>
            </a:r>
            <a:r>
              <a:rPr lang="en-US" sz="2800" dirty="0" smtClean="0">
                <a:solidFill>
                  <a:srgbClr val="FFC000"/>
                </a:solidFill>
              </a:rPr>
              <a:t> </a:t>
            </a:r>
            <a:r>
              <a:rPr lang="en-US" sz="2800" dirty="0" err="1" smtClean="0">
                <a:solidFill>
                  <a:srgbClr val="FFC000"/>
                </a:solidFill>
              </a:rPr>
              <a:t>dan</a:t>
            </a:r>
            <a:r>
              <a:rPr lang="en-US" sz="2800" dirty="0" smtClean="0">
                <a:solidFill>
                  <a:srgbClr val="FFC000"/>
                </a:solidFill>
              </a:rPr>
              <a:t> </a:t>
            </a:r>
            <a:r>
              <a:rPr lang="en-US" sz="2800" dirty="0" err="1" smtClean="0">
                <a:solidFill>
                  <a:srgbClr val="FFC000"/>
                </a:solidFill>
              </a:rPr>
              <a:t>pengalaman</a:t>
            </a:r>
            <a:r>
              <a:rPr lang="en-US" sz="2800" dirty="0" smtClean="0">
                <a:solidFill>
                  <a:srgbClr val="FFC000"/>
                </a:solidFill>
              </a:rPr>
              <a:t> masa </a:t>
            </a:r>
            <a:r>
              <a:rPr lang="en-US" sz="2800" dirty="0" err="1" smtClean="0">
                <a:solidFill>
                  <a:srgbClr val="FFC000"/>
                </a:solidFill>
              </a:rPr>
              <a:t>kanak</a:t>
            </a:r>
            <a:r>
              <a:rPr lang="en-US" sz="2800" dirty="0" smtClean="0">
                <a:solidFill>
                  <a:srgbClr val="FFC000"/>
                </a:solidFill>
              </a:rPr>
              <a:t> </a:t>
            </a:r>
            <a:r>
              <a:rPr lang="en-US" sz="2800" dirty="0" err="1" smtClean="0">
                <a:solidFill>
                  <a:srgbClr val="FFC000"/>
                </a:solidFill>
              </a:rPr>
              <a:t>kanak</a:t>
            </a:r>
            <a:endParaRPr lang="en-US" sz="2800" dirty="0">
              <a:solidFill>
                <a:srgbClr val="FFC000"/>
              </a:solidFill>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9901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76718" y="655265"/>
            <a:ext cx="7543800" cy="5954712"/>
            <a:chOff x="1371600" y="90488"/>
            <a:chExt cx="7543800" cy="5954712"/>
          </a:xfrm>
        </p:grpSpPr>
        <p:sp>
          <p:nvSpPr>
            <p:cNvPr id="5" name="Text Box 1026"/>
            <p:cNvSpPr txBox="1">
              <a:spLocks noChangeArrowheads="1"/>
            </p:cNvSpPr>
            <p:nvPr/>
          </p:nvSpPr>
          <p:spPr bwMode="auto">
            <a:xfrm>
              <a:off x="2590800" y="685800"/>
              <a:ext cx="274320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6" name="Text Box 1027"/>
            <p:cNvSpPr txBox="1">
              <a:spLocks noChangeArrowheads="1"/>
            </p:cNvSpPr>
            <p:nvPr/>
          </p:nvSpPr>
          <p:spPr bwMode="auto">
            <a:xfrm>
              <a:off x="3048000" y="2133600"/>
              <a:ext cx="16002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Religious Institutions</a:t>
              </a:r>
            </a:p>
          </p:txBody>
        </p:sp>
        <p:sp>
          <p:nvSpPr>
            <p:cNvPr id="7" name="Text Box 1029"/>
            <p:cNvSpPr txBox="1">
              <a:spLocks noChangeArrowheads="1"/>
            </p:cNvSpPr>
            <p:nvPr/>
          </p:nvSpPr>
          <p:spPr bwMode="auto">
            <a:xfrm>
              <a:off x="1600200" y="2286000"/>
              <a:ext cx="1066800" cy="4064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Family</a:t>
              </a:r>
            </a:p>
          </p:txBody>
        </p:sp>
        <p:sp>
          <p:nvSpPr>
            <p:cNvPr id="8" name="Text Box 1030"/>
            <p:cNvSpPr txBox="1">
              <a:spLocks noChangeArrowheads="1"/>
            </p:cNvSpPr>
            <p:nvPr/>
          </p:nvSpPr>
          <p:spPr bwMode="auto">
            <a:xfrm>
              <a:off x="5105400" y="2057400"/>
              <a:ext cx="1676400" cy="7112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Educational Institutions</a:t>
              </a:r>
              <a:endParaRPr lang="en-US" altLang="en-US" sz="2000" b="1">
                <a:latin typeface="Arial" panose="020B0604020202020204" pitchFamily="34" charset="0"/>
              </a:endParaRPr>
            </a:p>
          </p:txBody>
        </p:sp>
        <p:sp>
          <p:nvSpPr>
            <p:cNvPr id="9" name="Text Box 1031"/>
            <p:cNvSpPr txBox="1">
              <a:spLocks noChangeArrowheads="1"/>
            </p:cNvSpPr>
            <p:nvPr/>
          </p:nvSpPr>
          <p:spPr bwMode="auto">
            <a:xfrm>
              <a:off x="4953000" y="5638800"/>
              <a:ext cx="16002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10" name="Text Box 1032"/>
            <p:cNvSpPr txBox="1">
              <a:spLocks noChangeArrowheads="1"/>
            </p:cNvSpPr>
            <p:nvPr/>
          </p:nvSpPr>
          <p:spPr bwMode="auto">
            <a:xfrm>
              <a:off x="4876800" y="4114800"/>
              <a:ext cx="1752600" cy="863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                 </a:t>
              </a:r>
            </a:p>
          </p:txBody>
        </p:sp>
        <p:sp>
          <p:nvSpPr>
            <p:cNvPr id="11" name="Text Box 1033"/>
            <p:cNvSpPr txBox="1">
              <a:spLocks noChangeArrowheads="1"/>
            </p:cNvSpPr>
            <p:nvPr/>
          </p:nvSpPr>
          <p:spPr bwMode="auto">
            <a:xfrm>
              <a:off x="3200400" y="4495800"/>
              <a:ext cx="10668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12" name="Text Box 1034"/>
            <p:cNvSpPr txBox="1">
              <a:spLocks noChangeArrowheads="1"/>
            </p:cNvSpPr>
            <p:nvPr/>
          </p:nvSpPr>
          <p:spPr bwMode="auto">
            <a:xfrm>
              <a:off x="7162800" y="4495800"/>
              <a:ext cx="11430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000" b="1">
                <a:solidFill>
                  <a:schemeClr val="bg1"/>
                </a:solidFill>
                <a:effectLst>
                  <a:outerShdw blurRad="38100" dist="38100" dir="2700000" algn="tl">
                    <a:srgbClr val="000000"/>
                  </a:outerShdw>
                </a:effectLst>
                <a:latin typeface="Arial" panose="020B0604020202020204" pitchFamily="34" charset="0"/>
              </a:endParaRPr>
            </a:p>
          </p:txBody>
        </p:sp>
        <p:sp>
          <p:nvSpPr>
            <p:cNvPr id="13" name="Line 1035"/>
            <p:cNvSpPr>
              <a:spLocks noChangeShapeType="1"/>
            </p:cNvSpPr>
            <p:nvPr/>
          </p:nvSpPr>
          <p:spPr bwMode="auto">
            <a:xfrm>
              <a:off x="3886200" y="1143000"/>
              <a:ext cx="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036"/>
            <p:cNvSpPr>
              <a:spLocks noChangeShapeType="1"/>
            </p:cNvSpPr>
            <p:nvPr/>
          </p:nvSpPr>
          <p:spPr bwMode="auto">
            <a:xfrm flipH="1">
              <a:off x="2362200" y="1143000"/>
              <a:ext cx="1524000" cy="1066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37"/>
            <p:cNvSpPr>
              <a:spLocks noChangeShapeType="1"/>
            </p:cNvSpPr>
            <p:nvPr/>
          </p:nvSpPr>
          <p:spPr bwMode="auto">
            <a:xfrm>
              <a:off x="3886200" y="1143000"/>
              <a:ext cx="14478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038"/>
            <p:cNvSpPr>
              <a:spLocks noChangeShapeType="1"/>
            </p:cNvSpPr>
            <p:nvPr/>
          </p:nvSpPr>
          <p:spPr bwMode="auto">
            <a:xfrm>
              <a:off x="3886200" y="1143000"/>
              <a:ext cx="40386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039"/>
            <p:cNvSpPr>
              <a:spLocks noChangeShapeType="1"/>
            </p:cNvSpPr>
            <p:nvPr/>
          </p:nvSpPr>
          <p:spPr bwMode="auto">
            <a:xfrm>
              <a:off x="2667000" y="2514600"/>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040"/>
            <p:cNvSpPr>
              <a:spLocks noChangeShapeType="1"/>
            </p:cNvSpPr>
            <p:nvPr/>
          </p:nvSpPr>
          <p:spPr bwMode="auto">
            <a:xfrm>
              <a:off x="4648200" y="2514600"/>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041"/>
            <p:cNvSpPr>
              <a:spLocks noChangeShapeType="1"/>
            </p:cNvSpPr>
            <p:nvPr/>
          </p:nvSpPr>
          <p:spPr bwMode="auto">
            <a:xfrm>
              <a:off x="5791200" y="2819400"/>
              <a:ext cx="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042"/>
            <p:cNvSpPr>
              <a:spLocks noChangeShapeType="1"/>
            </p:cNvSpPr>
            <p:nvPr/>
          </p:nvSpPr>
          <p:spPr bwMode="auto">
            <a:xfrm>
              <a:off x="3886200" y="2895600"/>
              <a:ext cx="19050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043"/>
            <p:cNvSpPr>
              <a:spLocks noChangeShapeType="1"/>
            </p:cNvSpPr>
            <p:nvPr/>
          </p:nvSpPr>
          <p:spPr bwMode="auto">
            <a:xfrm flipH="1">
              <a:off x="3886200" y="3200400"/>
              <a:ext cx="3657600" cy="1219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044"/>
            <p:cNvSpPr>
              <a:spLocks noChangeShapeType="1"/>
            </p:cNvSpPr>
            <p:nvPr/>
          </p:nvSpPr>
          <p:spPr bwMode="auto">
            <a:xfrm>
              <a:off x="2438400" y="2743200"/>
              <a:ext cx="5334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045"/>
            <p:cNvSpPr>
              <a:spLocks noChangeShapeType="1"/>
            </p:cNvSpPr>
            <p:nvPr/>
          </p:nvSpPr>
          <p:spPr bwMode="auto">
            <a:xfrm>
              <a:off x="42672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046"/>
            <p:cNvSpPr>
              <a:spLocks noChangeShapeType="1"/>
            </p:cNvSpPr>
            <p:nvPr/>
          </p:nvSpPr>
          <p:spPr bwMode="auto">
            <a:xfrm flipH="1">
              <a:off x="6629400" y="4724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047"/>
            <p:cNvSpPr>
              <a:spLocks noChangeShapeType="1"/>
            </p:cNvSpPr>
            <p:nvPr/>
          </p:nvSpPr>
          <p:spPr bwMode="auto">
            <a:xfrm>
              <a:off x="5791200" y="51054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1048"/>
            <p:cNvSpPr txBox="1">
              <a:spLocks noChangeArrowheads="1"/>
            </p:cNvSpPr>
            <p:nvPr/>
          </p:nvSpPr>
          <p:spPr bwMode="auto">
            <a:xfrm>
              <a:off x="2209800" y="90488"/>
              <a:ext cx="5327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0000"/>
                  </a:solidFill>
                  <a:latin typeface="Arial" panose="020B0604020202020204" pitchFamily="34" charset="0"/>
                </a:rPr>
                <a:t>The Values Transfusion Model</a:t>
              </a:r>
            </a:p>
          </p:txBody>
        </p:sp>
        <p:sp>
          <p:nvSpPr>
            <p:cNvPr id="27" name="Rectangle 1049"/>
            <p:cNvSpPr>
              <a:spLocks noChangeArrowheads="1"/>
            </p:cNvSpPr>
            <p:nvPr/>
          </p:nvSpPr>
          <p:spPr bwMode="auto">
            <a:xfrm>
              <a:off x="1371600" y="1905000"/>
              <a:ext cx="5638800" cy="1219200"/>
            </a:xfrm>
            <a:prstGeom prst="rect">
              <a:avLst/>
            </a:prstGeom>
            <a:noFill/>
            <a:ln w="571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1050"/>
            <p:cNvSpPr txBox="1">
              <a:spLocks noChangeArrowheads="1"/>
            </p:cNvSpPr>
            <p:nvPr/>
          </p:nvSpPr>
          <p:spPr bwMode="auto">
            <a:xfrm>
              <a:off x="2057400" y="1371600"/>
              <a:ext cx="3968750" cy="4667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FF00"/>
                  </a:solidFill>
                  <a:latin typeface="Arial" panose="020B0604020202020204" pitchFamily="34" charset="0"/>
                </a:rPr>
                <a:t>Cultural Transfusive Triad</a:t>
              </a:r>
            </a:p>
          </p:txBody>
        </p:sp>
        <p:sp>
          <p:nvSpPr>
            <p:cNvPr id="29" name="Text Box 1051"/>
            <p:cNvSpPr txBox="1">
              <a:spLocks noChangeArrowheads="1"/>
            </p:cNvSpPr>
            <p:nvPr/>
          </p:nvSpPr>
          <p:spPr bwMode="auto">
            <a:xfrm>
              <a:off x="7162800" y="2133600"/>
              <a:ext cx="1752600" cy="10160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bg1"/>
                  </a:solidFill>
                  <a:effectLst>
                    <a:outerShdw blurRad="38100" dist="38100" dir="2700000" algn="tl">
                      <a:srgbClr val="000000"/>
                    </a:outerShdw>
                  </a:effectLst>
                  <a:latin typeface="Arial" panose="020B0604020202020204" pitchFamily="34" charset="0"/>
                </a:rPr>
                <a:t>Early Lifetime Experiences</a:t>
              </a:r>
              <a:endParaRPr lang="en-US" altLang="en-US" sz="2000" b="1">
                <a:latin typeface="Arial" panose="020B0604020202020204" pitchFamily="34" charset="0"/>
              </a:endParaRPr>
            </a:p>
          </p:txBody>
        </p:sp>
      </p:gr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614217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a:ln>
            <a:solidFill>
              <a:schemeClr val="accent1">
                <a:shade val="50000"/>
              </a:schemeClr>
            </a:solidFill>
          </a:ln>
        </p:spPr>
        <p:txBody>
          <a:bodyPr/>
          <a:lstStyle/>
          <a:p>
            <a:r>
              <a:rPr lang="en-US" b="1" smtClean="0">
                <a:solidFill>
                  <a:srgbClr val="FF0000"/>
                </a:solidFill>
                <a:effectLst>
                  <a:outerShdw blurRad="38100" dist="38100" dir="2700000" algn="tl">
                    <a:srgbClr val="000000">
                      <a:alpha val="43137"/>
                    </a:srgbClr>
                  </a:outerShdw>
                </a:effectLst>
              </a:rPr>
              <a:t>Pengaruh Perubahan Keluarga</a:t>
            </a:r>
            <a:endParaRPr lang="en-US" b="1">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2160589"/>
            <a:ext cx="10120654" cy="3880773"/>
          </a:xfrm>
          <a:ln>
            <a:solidFill>
              <a:schemeClr val="accent1">
                <a:shade val="50000"/>
              </a:schemeClr>
            </a:solidFill>
          </a:ln>
        </p:spPr>
        <p:txBody>
          <a:bodyPr>
            <a:normAutofit/>
          </a:bodyPr>
          <a:lstStyle/>
          <a:p>
            <a:r>
              <a:rPr lang="en-US" sz="2800" smtClean="0">
                <a:solidFill>
                  <a:schemeClr val="tx1"/>
                </a:solidFill>
              </a:rPr>
              <a:t>Berkurangnya waktu berkumpul keluarga di rumah</a:t>
            </a:r>
          </a:p>
          <a:p>
            <a:r>
              <a:rPr lang="en-US" sz="2800" smtClean="0">
                <a:solidFill>
                  <a:schemeClr val="tx1"/>
                </a:solidFill>
              </a:rPr>
              <a:t>Semakin tingginya Laju Perceraian (Divorce Rate)</a:t>
            </a:r>
          </a:p>
          <a:p>
            <a:r>
              <a:rPr lang="en-US" sz="2800" smtClean="0">
                <a:solidFill>
                  <a:schemeClr val="tx1"/>
                </a:solidFill>
              </a:rPr>
              <a:t>Keluarga inti yang terisolasi (antar generasi, terpisah secara geografis)</a:t>
            </a:r>
            <a:endParaRPr lang="en-US" sz="2800">
              <a:solidFill>
                <a:schemeClr val="tx1"/>
              </a:solidFill>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264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447"/>
          </a:xfrm>
          <a:ln w="25400">
            <a:solidFill>
              <a:schemeClr val="tx1"/>
            </a:solidFill>
          </a:ln>
        </p:spPr>
        <p:txBody>
          <a:bodyPr/>
          <a:lstStyle/>
          <a:p>
            <a:r>
              <a:rPr lang="en-US" b="1" smtClean="0">
                <a:solidFill>
                  <a:srgbClr val="C00000"/>
                </a:solidFill>
                <a:effectLst>
                  <a:outerShdw blurRad="38100" dist="38100" dir="2700000" algn="tl">
                    <a:srgbClr val="000000">
                      <a:alpha val="43137"/>
                    </a:srgbClr>
                  </a:outerShdw>
                </a:effectLst>
              </a:rPr>
              <a:t>Pengaruh Perubahan Religi</a:t>
            </a:r>
            <a:endParaRPr lang="en-US" b="1">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1573307"/>
            <a:ext cx="10107207" cy="4468056"/>
          </a:xfrm>
          <a:ln w="25400">
            <a:solidFill>
              <a:schemeClr val="tx1"/>
            </a:solidFill>
          </a:ln>
        </p:spPr>
        <p:txBody>
          <a:bodyPr>
            <a:normAutofit/>
          </a:bodyPr>
          <a:lstStyle/>
          <a:p>
            <a:r>
              <a:rPr lang="en-US" sz="2800" smtClean="0">
                <a:solidFill>
                  <a:schemeClr val="tx1"/>
                </a:solidFill>
              </a:rPr>
              <a:t>Loyalitas terhadap religi cenderung menurun</a:t>
            </a:r>
          </a:p>
          <a:p>
            <a:r>
              <a:rPr lang="en-US" sz="2800" smtClean="0">
                <a:solidFill>
                  <a:schemeClr val="tx1"/>
                </a:solidFill>
              </a:rPr>
              <a:t>Perubahan proporsi dan komposisi penganut religi tertentu</a:t>
            </a:r>
          </a:p>
          <a:p>
            <a:r>
              <a:rPr lang="en-US" sz="2800" smtClean="0">
                <a:solidFill>
                  <a:schemeClr val="tx1"/>
                </a:solidFill>
              </a:rPr>
              <a:t>Pergeseran dari tradisi religi kearah spiritual</a:t>
            </a:r>
          </a:p>
          <a:p>
            <a:r>
              <a:rPr lang="en-US" sz="2800" smtClean="0">
                <a:solidFill>
                  <a:schemeClr val="tx1"/>
                </a:solidFill>
              </a:rPr>
              <a:t>Wanita cenderung lebih religius</a:t>
            </a:r>
          </a:p>
          <a:p>
            <a:r>
              <a:rPr lang="en-US" sz="2800" smtClean="0">
                <a:solidFill>
                  <a:schemeClr val="tx1"/>
                </a:solidFill>
              </a:rPr>
              <a:t>Religi dan spiritual merupakan bisnis besar, dan mempengaruhi bisnis itu</a:t>
            </a:r>
            <a:endParaRPr lang="en-US" sz="2800">
              <a:solidFill>
                <a:schemeClr val="tx1"/>
              </a:solidFill>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6686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1238"/>
            <a:ext cx="9675206" cy="1016562"/>
          </a:xfrm>
          <a:ln w="25400">
            <a:solidFill>
              <a:schemeClr val="tx1"/>
            </a:solidFill>
          </a:ln>
        </p:spPr>
        <p:txBody>
          <a:bodyPr/>
          <a:lstStyle/>
          <a:p>
            <a:r>
              <a:rPr lang="en-US" b="1" dirty="0" err="1" smtClean="0">
                <a:solidFill>
                  <a:srgbClr val="C00000"/>
                </a:solidFill>
                <a:effectLst>
                  <a:outerShdw blurRad="38100" dist="38100" dir="2700000" algn="tl">
                    <a:srgbClr val="000000">
                      <a:alpha val="43137"/>
                    </a:srgbClr>
                  </a:outerShdw>
                </a:effectLst>
              </a:rPr>
              <a:t>Pengaruh</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Perubahan</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Pendidikan</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4091" y="1715912"/>
            <a:ext cx="10147548" cy="4372342"/>
          </a:xfrm>
          <a:ln>
            <a:solidFill>
              <a:schemeClr val="tx1"/>
            </a:solidFill>
          </a:ln>
        </p:spPr>
        <p:txBody>
          <a:bodyPr>
            <a:normAutofit/>
          </a:bodyPr>
          <a:lstStyle/>
          <a:p>
            <a:r>
              <a:rPr lang="en-US" sz="2800" dirty="0" smtClean="0">
                <a:solidFill>
                  <a:schemeClr val="tx1"/>
                </a:solidFill>
              </a:rPr>
              <a:t>Tingkat </a:t>
            </a:r>
            <a:r>
              <a:rPr lang="en-US" sz="2800" dirty="0" err="1" smtClean="0">
                <a:solidFill>
                  <a:schemeClr val="tx1"/>
                </a:solidFill>
              </a:rPr>
              <a:t>pendidikan</a:t>
            </a:r>
            <a:r>
              <a:rPr lang="en-US" sz="2800" dirty="0" smtClean="0">
                <a:solidFill>
                  <a:schemeClr val="tx1"/>
                </a:solidFill>
              </a:rPr>
              <a:t> formal </a:t>
            </a:r>
            <a:r>
              <a:rPr lang="en-US" sz="2800" dirty="0" err="1" smtClean="0">
                <a:solidFill>
                  <a:schemeClr val="tx1"/>
                </a:solidFill>
              </a:rPr>
              <a:t>meningkat</a:t>
            </a:r>
            <a:r>
              <a:rPr lang="en-US" sz="2800" dirty="0" smtClean="0">
                <a:solidFill>
                  <a:schemeClr val="tx1"/>
                </a:solidFill>
              </a:rPr>
              <a:t> </a:t>
            </a:r>
            <a:r>
              <a:rPr lang="en-US" sz="2800" dirty="0" err="1" smtClean="0">
                <a:solidFill>
                  <a:schemeClr val="tx1"/>
                </a:solidFill>
              </a:rPr>
              <a:t>pesat</a:t>
            </a:r>
            <a:endParaRPr lang="en-US" sz="2800" dirty="0" smtClean="0">
              <a:solidFill>
                <a:schemeClr val="tx1"/>
              </a:solidFill>
            </a:endParaRPr>
          </a:p>
          <a:p>
            <a:r>
              <a:rPr lang="en-US" sz="2800" dirty="0" err="1" smtClean="0">
                <a:solidFill>
                  <a:schemeClr val="tx1"/>
                </a:solidFill>
              </a:rPr>
              <a:t>Pengajaran</a:t>
            </a:r>
            <a:r>
              <a:rPr lang="en-US" sz="2800" dirty="0" smtClean="0">
                <a:solidFill>
                  <a:schemeClr val="tx1"/>
                </a:solidFill>
              </a:rPr>
              <a:t> </a:t>
            </a:r>
            <a:r>
              <a:rPr lang="en-US" sz="2800" dirty="0" err="1" smtClean="0">
                <a:solidFill>
                  <a:schemeClr val="tx1"/>
                </a:solidFill>
              </a:rPr>
              <a:t>berubah</a:t>
            </a:r>
            <a:r>
              <a:rPr lang="en-US" sz="2800" dirty="0" smtClean="0">
                <a:solidFill>
                  <a:schemeClr val="tx1"/>
                </a:solidFill>
              </a:rPr>
              <a:t>, </a:t>
            </a:r>
            <a:r>
              <a:rPr lang="en-US" sz="2800" dirty="0" err="1" smtClean="0">
                <a:solidFill>
                  <a:schemeClr val="tx1"/>
                </a:solidFill>
              </a:rPr>
              <a:t>dari</a:t>
            </a:r>
            <a:r>
              <a:rPr lang="en-US" sz="2800" dirty="0" smtClean="0">
                <a:solidFill>
                  <a:schemeClr val="tx1"/>
                </a:solidFill>
              </a:rPr>
              <a:t> </a:t>
            </a:r>
            <a:r>
              <a:rPr lang="en-US" sz="2800" dirty="0" err="1" smtClean="0">
                <a:solidFill>
                  <a:schemeClr val="tx1"/>
                </a:solidFill>
              </a:rPr>
              <a:t>melatih</a:t>
            </a:r>
            <a:r>
              <a:rPr lang="en-US" sz="2800" dirty="0" smtClean="0">
                <a:solidFill>
                  <a:schemeClr val="tx1"/>
                </a:solidFill>
              </a:rPr>
              <a:t> </a:t>
            </a:r>
            <a:r>
              <a:rPr lang="en-US" sz="2800" dirty="0" err="1" smtClean="0">
                <a:solidFill>
                  <a:schemeClr val="tx1"/>
                </a:solidFill>
              </a:rPr>
              <a:t>ingatan</a:t>
            </a:r>
            <a:r>
              <a:rPr lang="en-US" sz="2800" dirty="0" smtClean="0">
                <a:solidFill>
                  <a:schemeClr val="tx1"/>
                </a:solidFill>
              </a:rPr>
              <a:t> </a:t>
            </a:r>
            <a:r>
              <a:rPr lang="en-US" sz="2800" dirty="0" err="1" smtClean="0">
                <a:solidFill>
                  <a:schemeClr val="tx1"/>
                </a:solidFill>
              </a:rPr>
              <a:t>menjadi</a:t>
            </a:r>
            <a:r>
              <a:rPr lang="en-US" sz="2800" dirty="0" smtClean="0">
                <a:solidFill>
                  <a:schemeClr val="tx1"/>
                </a:solidFill>
              </a:rPr>
              <a:t> </a:t>
            </a:r>
            <a:r>
              <a:rPr lang="en-US" sz="2800" dirty="0" err="1" smtClean="0">
                <a:solidFill>
                  <a:schemeClr val="tx1"/>
                </a:solidFill>
              </a:rPr>
              <a:t>menjawab</a:t>
            </a:r>
            <a:r>
              <a:rPr lang="en-US" sz="2800" dirty="0" smtClean="0">
                <a:solidFill>
                  <a:schemeClr val="tx1"/>
                </a:solidFill>
              </a:rPr>
              <a:t> </a:t>
            </a:r>
            <a:r>
              <a:rPr lang="en-US" sz="2800" dirty="0" err="1" smtClean="0">
                <a:solidFill>
                  <a:schemeClr val="tx1"/>
                </a:solidFill>
              </a:rPr>
              <a:t>pertanyaan</a:t>
            </a:r>
            <a:endParaRPr lang="en-US" sz="2800" dirty="0" smtClean="0">
              <a:solidFill>
                <a:schemeClr val="tx1"/>
              </a:solidFill>
            </a:endParaRPr>
          </a:p>
          <a:p>
            <a:pPr marL="0" indent="0">
              <a:buNone/>
            </a:pPr>
            <a:endParaRPr lang="en-US" sz="2800" dirty="0">
              <a:solidFill>
                <a:schemeClr val="tx1"/>
              </a:solidFill>
            </a:endParaRPr>
          </a:p>
          <a:p>
            <a:endParaRPr lang="en-US" sz="2800" dirty="0">
              <a:solidFill>
                <a:schemeClr val="tx1"/>
              </a:solidFill>
            </a:endParaRPr>
          </a:p>
        </p:txBody>
      </p:sp>
      <p:sp>
        <p:nvSpPr>
          <p:cNvPr id="4" name="TextBox 3"/>
          <p:cNvSpPr txBox="1"/>
          <p:nvPr/>
        </p:nvSpPr>
        <p:spPr>
          <a:xfrm>
            <a:off x="1567116" y="3563093"/>
            <a:ext cx="2502381" cy="584775"/>
          </a:xfrm>
          <a:prstGeom prst="rect">
            <a:avLst/>
          </a:prstGeom>
          <a:noFill/>
          <a:ln>
            <a:solidFill>
              <a:schemeClr val="tx1"/>
            </a:solidFill>
          </a:ln>
        </p:spPr>
        <p:txBody>
          <a:bodyPr wrap="square" rtlCol="0">
            <a:spAutoFit/>
          </a:bodyPr>
          <a:lstStyle/>
          <a:p>
            <a:r>
              <a:rPr lang="en-US" sz="3200" dirty="0" err="1" smtClean="0">
                <a:solidFill>
                  <a:srgbClr val="FF0000"/>
                </a:solidFill>
              </a:rPr>
              <a:t>Memorising</a:t>
            </a:r>
            <a:endParaRPr lang="en-US" sz="3200" dirty="0">
              <a:solidFill>
                <a:srgbClr val="FF0000"/>
              </a:solidFill>
            </a:endParaRPr>
          </a:p>
        </p:txBody>
      </p:sp>
      <p:sp>
        <p:nvSpPr>
          <p:cNvPr id="5" name="TextBox 4"/>
          <p:cNvSpPr txBox="1"/>
          <p:nvPr/>
        </p:nvSpPr>
        <p:spPr>
          <a:xfrm>
            <a:off x="5634318" y="3563092"/>
            <a:ext cx="2691535" cy="584775"/>
          </a:xfrm>
          <a:prstGeom prst="rect">
            <a:avLst/>
          </a:prstGeom>
          <a:noFill/>
          <a:ln>
            <a:solidFill>
              <a:schemeClr val="tx1"/>
            </a:solidFill>
          </a:ln>
        </p:spPr>
        <p:txBody>
          <a:bodyPr wrap="square" rtlCol="0">
            <a:spAutoFit/>
          </a:bodyPr>
          <a:lstStyle/>
          <a:p>
            <a:r>
              <a:rPr lang="en-US" sz="3200" smtClean="0">
                <a:solidFill>
                  <a:srgbClr val="FF0000"/>
                </a:solidFill>
              </a:rPr>
              <a:t>Questioning</a:t>
            </a:r>
            <a:endParaRPr lang="en-US" sz="3200">
              <a:solidFill>
                <a:srgbClr val="FF0000"/>
              </a:solidFill>
            </a:endParaRPr>
          </a:p>
        </p:txBody>
      </p:sp>
      <p:sp>
        <p:nvSpPr>
          <p:cNvPr id="6" name="Right Arrow 5"/>
          <p:cNvSpPr/>
          <p:nvPr/>
        </p:nvSpPr>
        <p:spPr>
          <a:xfrm>
            <a:off x="4311545" y="3721008"/>
            <a:ext cx="954741" cy="268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Djoko Santoso - Agribis - Faperta - Unlam</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3202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231233"/>
          </a:xfrm>
          <a:ln w="25400">
            <a:solidFill>
              <a:schemeClr val="accent1">
                <a:shade val="50000"/>
              </a:schemeClr>
            </a:solidFill>
          </a:ln>
        </p:spPr>
        <p:txBody>
          <a:bodyPr>
            <a:normAutofit fontScale="90000"/>
          </a:bodyPr>
          <a:lstStyle/>
          <a:p>
            <a:r>
              <a:rPr lang="en-US" smtClean="0">
                <a:solidFill>
                  <a:srgbClr val="FF0000"/>
                </a:solidFill>
              </a:rPr>
              <a:t>Budaya Nasional: </a:t>
            </a:r>
            <a:br>
              <a:rPr lang="en-US" smtClean="0">
                <a:solidFill>
                  <a:srgbClr val="FF0000"/>
                </a:solidFill>
              </a:rPr>
            </a:br>
            <a:r>
              <a:rPr lang="en-US" smtClean="0">
                <a:solidFill>
                  <a:srgbClr val="FF0000"/>
                </a:solidFill>
              </a:rPr>
              <a:t>Individualisme vs Kolektivitas</a:t>
            </a:r>
            <a:endParaRPr lang="en-US">
              <a:solidFill>
                <a:srgbClr val="FF0000"/>
              </a:solidFill>
            </a:endParaRPr>
          </a:p>
        </p:txBody>
      </p:sp>
      <p:sp>
        <p:nvSpPr>
          <p:cNvPr id="3" name="Content Placeholder 2"/>
          <p:cNvSpPr>
            <a:spLocks noGrp="1"/>
          </p:cNvSpPr>
          <p:nvPr>
            <p:ph idx="1"/>
          </p:nvPr>
        </p:nvSpPr>
        <p:spPr>
          <a:xfrm>
            <a:off x="677334" y="2039566"/>
            <a:ext cx="9582772" cy="3880773"/>
          </a:xfrm>
          <a:ln>
            <a:solidFill>
              <a:schemeClr val="tx1"/>
            </a:solidFill>
          </a:ln>
        </p:spPr>
        <p:txBody>
          <a:bodyPr>
            <a:normAutofit/>
          </a:bodyPr>
          <a:lstStyle/>
          <a:p>
            <a:r>
              <a:rPr lang="en-US" sz="2800">
                <a:solidFill>
                  <a:schemeClr val="tx1"/>
                </a:solidFill>
              </a:rPr>
              <a:t>Penghindaran ketidakpastian: bagaimana masyarakat bereaksi terhadap ketidakpastian melekat dalam hidup </a:t>
            </a:r>
            <a:endParaRPr lang="en-US" sz="2800" smtClean="0">
              <a:solidFill>
                <a:schemeClr val="tx1"/>
              </a:solidFill>
            </a:endParaRPr>
          </a:p>
          <a:p>
            <a:r>
              <a:rPr lang="en-US" sz="2800" smtClean="0">
                <a:solidFill>
                  <a:schemeClr val="tx1"/>
                </a:solidFill>
              </a:rPr>
              <a:t>Penjenjangan Kekuatan : </a:t>
            </a:r>
            <a:r>
              <a:rPr lang="en-US" sz="2800">
                <a:solidFill>
                  <a:schemeClr val="tx1"/>
                </a:solidFill>
              </a:rPr>
              <a:t>tingkat yang masyarakat menerima ketidaksetaraan dalam kekuasaan pada tingkat yang berbeda dalam organisasi dan lembaga </a:t>
            </a:r>
            <a:endParaRPr lang="en-US" sz="2800" smtClean="0">
              <a:solidFill>
                <a:schemeClr val="tx1"/>
              </a:solidFill>
            </a:endParaRPr>
          </a:p>
          <a:p>
            <a:r>
              <a:rPr lang="en-US" sz="2800" smtClean="0">
                <a:solidFill>
                  <a:schemeClr val="tx1"/>
                </a:solidFill>
              </a:rPr>
              <a:t>maskulinitas-feminitas</a:t>
            </a:r>
            <a:endParaRPr lang="en-US" sz="2800">
              <a:solidFill>
                <a:schemeClr val="tx1"/>
              </a:solidFill>
            </a:endParaRP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59334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381000"/>
            <a:ext cx="8153400" cy="6188075"/>
            <a:chOff x="990600" y="381000"/>
            <a:chExt cx="8153400" cy="6188075"/>
          </a:xfrm>
        </p:grpSpPr>
        <p:sp>
          <p:nvSpPr>
            <p:cNvPr id="5" name="Text Box 2"/>
            <p:cNvSpPr txBox="1">
              <a:spLocks noChangeArrowheads="1"/>
            </p:cNvSpPr>
            <p:nvPr/>
          </p:nvSpPr>
          <p:spPr bwMode="auto">
            <a:xfrm>
              <a:off x="990600" y="1371600"/>
              <a:ext cx="2362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panose="020B0604020202020204" pitchFamily="34" charset="0"/>
                </a:rPr>
                <a:t>Self-construal</a:t>
              </a:r>
            </a:p>
            <a:p>
              <a:pPr>
                <a:spcBef>
                  <a:spcPct val="50000"/>
                </a:spcBef>
              </a:pPr>
              <a:endParaRPr lang="en-US" altLang="en-US" sz="2000" b="1">
                <a:latin typeface="Arial" panose="020B0604020202020204" pitchFamily="34" charset="0"/>
              </a:endParaRPr>
            </a:p>
            <a:p>
              <a:pPr>
                <a:spcBef>
                  <a:spcPct val="50000"/>
                </a:spcBef>
              </a:pPr>
              <a:r>
                <a:rPr lang="en-US" altLang="en-US" sz="2000" b="1">
                  <a:latin typeface="Arial" panose="020B0604020202020204" pitchFamily="34" charset="0"/>
                </a:rPr>
                <a:t>Role of Others</a:t>
              </a:r>
            </a:p>
            <a:p>
              <a:pPr>
                <a:spcBef>
                  <a:spcPct val="50000"/>
                </a:spcBef>
              </a:pPr>
              <a:endParaRPr lang="en-US" altLang="en-US" sz="2000" b="1">
                <a:latin typeface="Arial" panose="020B0604020202020204" pitchFamily="34" charset="0"/>
              </a:endParaRPr>
            </a:p>
            <a:p>
              <a:pPr>
                <a:spcBef>
                  <a:spcPct val="50000"/>
                </a:spcBef>
              </a:pPr>
              <a:r>
                <a:rPr lang="en-US" altLang="en-US" sz="2000" b="1">
                  <a:latin typeface="Arial" panose="020B0604020202020204" pitchFamily="34" charset="0"/>
                </a:rPr>
                <a:t>Values</a:t>
              </a:r>
            </a:p>
            <a:p>
              <a:pPr>
                <a:spcBef>
                  <a:spcPct val="50000"/>
                </a:spcBef>
              </a:pPr>
              <a:endParaRPr lang="en-US" altLang="en-US" sz="2000" b="1">
                <a:latin typeface="Arial" panose="020B0604020202020204" pitchFamily="34" charset="0"/>
              </a:endParaRPr>
            </a:p>
            <a:p>
              <a:pPr>
                <a:spcBef>
                  <a:spcPct val="50000"/>
                </a:spcBef>
              </a:pPr>
              <a:endParaRPr lang="en-US" altLang="en-US" sz="2000" b="1">
                <a:latin typeface="Arial" panose="020B0604020202020204" pitchFamily="34" charset="0"/>
              </a:endParaRPr>
            </a:p>
            <a:p>
              <a:pPr>
                <a:spcBef>
                  <a:spcPct val="50000"/>
                </a:spcBef>
              </a:pPr>
              <a:r>
                <a:rPr lang="en-US" altLang="en-US" sz="2000" b="1">
                  <a:latin typeface="Arial" panose="020B0604020202020204" pitchFamily="34" charset="0"/>
                </a:rPr>
                <a:t>Motivational drives</a:t>
              </a:r>
            </a:p>
            <a:p>
              <a:pPr>
                <a:spcBef>
                  <a:spcPct val="50000"/>
                </a:spcBef>
              </a:pPr>
              <a:r>
                <a:rPr lang="en-US" altLang="en-US" sz="2000" b="1">
                  <a:latin typeface="Arial" panose="020B0604020202020204" pitchFamily="34" charset="0"/>
                </a:rPr>
                <a:t>                 Behavior</a:t>
              </a:r>
            </a:p>
          </p:txBody>
        </p:sp>
        <p:sp>
          <p:nvSpPr>
            <p:cNvPr id="6" name="Text Box 3"/>
            <p:cNvSpPr txBox="1">
              <a:spLocks noChangeArrowheads="1"/>
            </p:cNvSpPr>
            <p:nvPr/>
          </p:nvSpPr>
          <p:spPr bwMode="auto">
            <a:xfrm>
              <a:off x="6629400" y="381000"/>
              <a:ext cx="2209800" cy="46672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1"/>
                  </a:solidFill>
                  <a:effectLst>
                    <a:outerShdw blurRad="38100" dist="38100" dir="2700000" algn="tl">
                      <a:srgbClr val="000000"/>
                    </a:outerShdw>
                  </a:effectLst>
                  <a:latin typeface="Arial" panose="020B0604020202020204" pitchFamily="34" charset="0"/>
                </a:rPr>
                <a:t>Collectivism</a:t>
              </a:r>
              <a:endParaRPr lang="en-US" altLang="en-US" b="1">
                <a:solidFill>
                  <a:schemeClr val="bg1"/>
                </a:solidFill>
                <a:latin typeface="Arial" panose="020B0604020202020204" pitchFamily="34" charset="0"/>
              </a:endParaRPr>
            </a:p>
          </p:txBody>
        </p:sp>
        <p:sp>
          <p:nvSpPr>
            <p:cNvPr id="7" name="Text Box 4"/>
            <p:cNvSpPr txBox="1">
              <a:spLocks noChangeArrowheads="1"/>
            </p:cNvSpPr>
            <p:nvPr/>
          </p:nvSpPr>
          <p:spPr bwMode="auto">
            <a:xfrm>
              <a:off x="6629400" y="838200"/>
              <a:ext cx="25146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panose="020B0604020202020204" pitchFamily="34" charset="0"/>
                </a:rPr>
                <a:t>Defined by important others, family, friends</a:t>
              </a:r>
            </a:p>
            <a:p>
              <a:pPr>
                <a:spcBef>
                  <a:spcPct val="50000"/>
                </a:spcBef>
              </a:pPr>
              <a:r>
                <a:rPr lang="en-US" altLang="en-US" sz="2000" b="1">
                  <a:latin typeface="Arial" panose="020B0604020202020204" pitchFamily="34" charset="0"/>
                </a:rPr>
                <a:t>                                     Self-definition</a:t>
              </a:r>
            </a:p>
            <a:p>
              <a:pPr>
                <a:spcBef>
                  <a:spcPct val="50000"/>
                </a:spcBef>
              </a:pPr>
              <a:endParaRPr lang="en-US" altLang="en-US" sz="2000" b="1">
                <a:latin typeface="Arial" panose="020B0604020202020204" pitchFamily="34" charset="0"/>
              </a:endParaRPr>
            </a:p>
            <a:p>
              <a:pPr>
                <a:spcBef>
                  <a:spcPct val="50000"/>
                </a:spcBef>
              </a:pPr>
              <a:r>
                <a:rPr lang="en-US" altLang="en-US" sz="2000" b="1">
                  <a:latin typeface="Arial" panose="020B0604020202020204" pitchFamily="34" charset="0"/>
                </a:rPr>
                <a:t>Emphasis on relationships and connectedness</a:t>
              </a:r>
            </a:p>
            <a:p>
              <a:pPr>
                <a:spcBef>
                  <a:spcPct val="50000"/>
                </a:spcBef>
              </a:pPr>
              <a:r>
                <a:rPr lang="en-US" altLang="en-US" sz="2000" b="1">
                  <a:latin typeface="Arial" panose="020B0604020202020204" pitchFamily="34" charset="0"/>
                </a:rPr>
                <a:t>                        Focus on similarity, need to blend in</a:t>
              </a:r>
            </a:p>
            <a:p>
              <a:pPr>
                <a:spcBef>
                  <a:spcPct val="50000"/>
                </a:spcBef>
              </a:pPr>
              <a:r>
                <a:rPr lang="en-US" altLang="en-US" sz="2000" b="1">
                  <a:latin typeface="Arial" panose="020B0604020202020204" pitchFamily="34" charset="0"/>
                </a:rPr>
                <a:t>Influenced by personal preferences, needs</a:t>
              </a:r>
            </a:p>
          </p:txBody>
        </p:sp>
        <p:sp>
          <p:nvSpPr>
            <p:cNvPr id="8" name="Text Box 5"/>
            <p:cNvSpPr txBox="1">
              <a:spLocks noChangeArrowheads="1"/>
            </p:cNvSpPr>
            <p:nvPr/>
          </p:nvSpPr>
          <p:spPr bwMode="auto">
            <a:xfrm>
              <a:off x="3429000" y="914400"/>
              <a:ext cx="312420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panose="020B0604020202020204" pitchFamily="34" charset="0"/>
                </a:rPr>
                <a:t>Defined by internal attributes and personal traits</a:t>
              </a:r>
            </a:p>
            <a:p>
              <a:pPr>
                <a:spcBef>
                  <a:spcPct val="50000"/>
                </a:spcBef>
              </a:pPr>
              <a:r>
                <a:rPr lang="en-US" altLang="en-US" sz="2000" b="1">
                  <a:latin typeface="Arial" panose="020B0604020202020204" pitchFamily="34" charset="0"/>
                </a:rPr>
                <a:t>                                   Self-evaluation</a:t>
              </a:r>
            </a:p>
            <a:p>
              <a:pPr>
                <a:spcBef>
                  <a:spcPct val="50000"/>
                </a:spcBef>
              </a:pPr>
              <a:endParaRPr lang="en-US" altLang="en-US" sz="2000" b="1">
                <a:latin typeface="Arial" panose="020B0604020202020204" pitchFamily="34" charset="0"/>
              </a:endParaRPr>
            </a:p>
            <a:p>
              <a:pPr>
                <a:spcBef>
                  <a:spcPct val="50000"/>
                </a:spcBef>
              </a:pPr>
              <a:r>
                <a:rPr lang="en-US" altLang="en-US" sz="2000" b="1">
                  <a:latin typeface="Arial" panose="020B0604020202020204" pitchFamily="34" charset="0"/>
                </a:rPr>
                <a:t>Emphasis on individuality and separateness</a:t>
              </a:r>
            </a:p>
            <a:p>
              <a:pPr>
                <a:spcBef>
                  <a:spcPct val="50000"/>
                </a:spcBef>
              </a:pPr>
              <a:r>
                <a:rPr lang="en-US" altLang="en-US" sz="2000" b="1">
                  <a:latin typeface="Arial" panose="020B0604020202020204" pitchFamily="34" charset="0"/>
                </a:rPr>
                <a:t>                              Differentiation, need to be unique</a:t>
              </a:r>
            </a:p>
            <a:p>
              <a:pPr>
                <a:spcBef>
                  <a:spcPct val="50000"/>
                </a:spcBef>
              </a:pPr>
              <a:r>
                <a:rPr lang="en-US" altLang="en-US" sz="2000" b="1">
                  <a:latin typeface="Arial" panose="020B0604020202020204" pitchFamily="34" charset="0"/>
                </a:rPr>
                <a:t>                           Reflective of personal preferences, needs</a:t>
              </a:r>
            </a:p>
          </p:txBody>
        </p:sp>
        <p:sp>
          <p:nvSpPr>
            <p:cNvPr id="9" name="Text Box 6"/>
            <p:cNvSpPr txBox="1">
              <a:spLocks noChangeArrowheads="1"/>
            </p:cNvSpPr>
            <p:nvPr/>
          </p:nvSpPr>
          <p:spPr bwMode="auto">
            <a:xfrm>
              <a:off x="3581400" y="381000"/>
              <a:ext cx="2514600" cy="46672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1"/>
                  </a:solidFill>
                  <a:effectLst>
                    <a:outerShdw blurRad="38100" dist="38100" dir="2700000" algn="tl">
                      <a:srgbClr val="000000"/>
                    </a:outerShdw>
                  </a:effectLst>
                  <a:latin typeface="Arial" panose="020B0604020202020204" pitchFamily="34" charset="0"/>
                </a:rPr>
                <a:t>Individualism</a:t>
              </a:r>
              <a:endParaRPr lang="en-US" altLang="en-US" b="1">
                <a:solidFill>
                  <a:schemeClr val="bg1"/>
                </a:solidFill>
                <a:latin typeface="Arial" panose="020B0604020202020204" pitchFamily="34" charset="0"/>
              </a:endParaRPr>
            </a:p>
          </p:txBody>
        </p:sp>
        <p:sp>
          <p:nvSpPr>
            <p:cNvPr id="10" name="Line 7"/>
            <p:cNvSpPr>
              <a:spLocks noChangeShapeType="1"/>
            </p:cNvSpPr>
            <p:nvPr/>
          </p:nvSpPr>
          <p:spPr bwMode="auto">
            <a:xfrm>
              <a:off x="990600" y="1905000"/>
              <a:ext cx="7924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990600" y="2895600"/>
              <a:ext cx="7924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p:cNvSpPr>
              <a:spLocks noChangeShapeType="1"/>
            </p:cNvSpPr>
            <p:nvPr/>
          </p:nvSpPr>
          <p:spPr bwMode="auto">
            <a:xfrm>
              <a:off x="990600" y="4495800"/>
              <a:ext cx="8001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
            <p:cNvSpPr>
              <a:spLocks noChangeShapeType="1"/>
            </p:cNvSpPr>
            <p:nvPr/>
          </p:nvSpPr>
          <p:spPr bwMode="auto">
            <a:xfrm>
              <a:off x="990600" y="5562600"/>
              <a:ext cx="8001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1"/>
            <p:cNvSpPr>
              <a:spLocks noChangeShapeType="1"/>
            </p:cNvSpPr>
            <p:nvPr/>
          </p:nvSpPr>
          <p:spPr bwMode="auto">
            <a:xfrm>
              <a:off x="3276600" y="381000"/>
              <a:ext cx="0" cy="6096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Line 11"/>
          <p:cNvSpPr>
            <a:spLocks noChangeShapeType="1"/>
          </p:cNvSpPr>
          <p:nvPr/>
        </p:nvSpPr>
        <p:spPr bwMode="auto">
          <a:xfrm>
            <a:off x="6468034" y="412377"/>
            <a:ext cx="0" cy="6096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9677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8596668" cy="829235"/>
          </a:xfrm>
          <a:ln>
            <a:solidFill>
              <a:schemeClr val="tx1"/>
            </a:solidFill>
          </a:ln>
        </p:spPr>
        <p:txBody>
          <a:bodyPr/>
          <a:lstStyle/>
          <a:p>
            <a:r>
              <a:rPr lang="en-US" b="1" smtClean="0">
                <a:solidFill>
                  <a:srgbClr val="C00000"/>
                </a:solidFill>
                <a:effectLst>
                  <a:outerShdw blurRad="38100" dist="38100" dir="2700000" algn="tl">
                    <a:srgbClr val="000000">
                      <a:alpha val="43137"/>
                    </a:srgbClr>
                  </a:outerShdw>
                </a:effectLst>
              </a:rPr>
              <a:t>Budaya Nasional</a:t>
            </a:r>
            <a:endParaRPr lang="en-US" b="1">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77333" y="1667435"/>
            <a:ext cx="9771031" cy="4373927"/>
          </a:xfrm>
          <a:ln>
            <a:solidFill>
              <a:schemeClr val="tx1"/>
            </a:solidFill>
          </a:ln>
        </p:spPr>
        <p:txBody>
          <a:bodyPr>
            <a:normAutofit/>
          </a:bodyPr>
          <a:lstStyle/>
          <a:p>
            <a:r>
              <a:rPr lang="en-US" sz="2800">
                <a:solidFill>
                  <a:schemeClr val="tx1"/>
                </a:solidFill>
              </a:rPr>
              <a:t>Geografis budaya: budaya mungkin ada untuk seluruh negara, tetapi daerah di dalam bangsa </a:t>
            </a:r>
            <a:r>
              <a:rPr lang="en-US" sz="2800" smtClean="0">
                <a:solidFill>
                  <a:schemeClr val="tx1"/>
                </a:solidFill>
              </a:rPr>
              <a:t>itu, kadang-kadang </a:t>
            </a:r>
            <a:r>
              <a:rPr lang="en-US" sz="2800">
                <a:solidFill>
                  <a:schemeClr val="tx1"/>
                </a:solidFill>
              </a:rPr>
              <a:t>mengembangkan kebudayaan mereka </a:t>
            </a:r>
            <a:r>
              <a:rPr lang="en-US" sz="2800" smtClean="0">
                <a:solidFill>
                  <a:schemeClr val="tx1"/>
                </a:solidFill>
              </a:rPr>
              <a:t>sendiri</a:t>
            </a:r>
          </a:p>
          <a:p>
            <a:r>
              <a:rPr lang="en-US" sz="2800">
                <a:solidFill>
                  <a:schemeClr val="tx1"/>
                </a:solidFill>
              </a:rPr>
              <a:t>Iklim, afiliasi keagamaan, pengaruh kewarganegaraan, dan variabel lain saling terkait menghasilkan inti dari nilai-nilai budaya di </a:t>
            </a:r>
            <a:r>
              <a:rPr lang="en-US" sz="2800" smtClean="0">
                <a:solidFill>
                  <a:schemeClr val="tx1"/>
                </a:solidFill>
              </a:rPr>
              <a:t>suatu wilayah </a:t>
            </a:r>
            <a:r>
              <a:rPr lang="en-US" sz="2800">
                <a:solidFill>
                  <a:schemeClr val="tx1"/>
                </a:solidFill>
              </a:rPr>
              <a:t>geografis</a:t>
            </a: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8636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a:ln w="25400">
            <a:solidFill>
              <a:schemeClr val="tx1"/>
            </a:solidFill>
          </a:ln>
        </p:spPr>
        <p:txBody>
          <a:bodyPr/>
          <a:lstStyle/>
          <a:p>
            <a:r>
              <a:rPr lang="en-US" smtClean="0">
                <a:solidFill>
                  <a:srgbClr val="FF0000"/>
                </a:solidFill>
              </a:rPr>
              <a:t>Budaya</a:t>
            </a:r>
            <a:endParaRPr lang="en-US">
              <a:solidFill>
                <a:srgbClr val="FF0000"/>
              </a:solidFill>
            </a:endParaRPr>
          </a:p>
        </p:txBody>
      </p:sp>
      <p:sp>
        <p:nvSpPr>
          <p:cNvPr id="3" name="Content Placeholder 2"/>
          <p:cNvSpPr>
            <a:spLocks noGrp="1"/>
          </p:cNvSpPr>
          <p:nvPr>
            <p:ph idx="1"/>
          </p:nvPr>
        </p:nvSpPr>
        <p:spPr>
          <a:xfrm>
            <a:off x="677334" y="1730283"/>
            <a:ext cx="10241678" cy="3880773"/>
          </a:xfrm>
          <a:ln>
            <a:solidFill>
              <a:schemeClr val="tx1"/>
            </a:solidFill>
          </a:ln>
        </p:spPr>
        <p:txBody>
          <a:bodyPr>
            <a:normAutofit lnSpcReduction="10000"/>
          </a:bodyPr>
          <a:lstStyle/>
          <a:p>
            <a:r>
              <a:rPr lang="en-US" sz="2800"/>
              <a:t>Jumlah total dari </a:t>
            </a:r>
            <a:r>
              <a:rPr lang="en-US" sz="2800" smtClean="0"/>
              <a:t>keyakinan</a:t>
            </a:r>
            <a:r>
              <a:rPr lang="en-US" sz="2800"/>
              <a:t>, nilai-nilai, dan </a:t>
            </a:r>
            <a:r>
              <a:rPr lang="en-US" sz="2800" smtClean="0"/>
              <a:t>adat-istiadat yang belajar, berfungsi </a:t>
            </a:r>
            <a:r>
              <a:rPr lang="en-US" sz="2800"/>
              <a:t>untuk mengatur perilaku konsumen </a:t>
            </a:r>
            <a:r>
              <a:rPr lang="en-US" sz="2800" smtClean="0"/>
              <a:t>pada anggota </a:t>
            </a:r>
            <a:r>
              <a:rPr lang="en-US" sz="2800"/>
              <a:t>masyarakat </a:t>
            </a:r>
            <a:r>
              <a:rPr lang="en-US" sz="2800" smtClean="0"/>
              <a:t>tertentu</a:t>
            </a:r>
          </a:p>
          <a:p>
            <a:r>
              <a:rPr lang="en-US" sz="2800"/>
              <a:t>Masing-masing individu </a:t>
            </a:r>
            <a:r>
              <a:rPr lang="en-US" sz="2800" smtClean="0"/>
              <a:t>memahami dunia </a:t>
            </a:r>
            <a:r>
              <a:rPr lang="en-US" sz="2800"/>
              <a:t>melalui lensa </a:t>
            </a:r>
            <a:r>
              <a:rPr lang="en-US" sz="2800" smtClean="0"/>
              <a:t>budayanya sendiri (</a:t>
            </a:r>
            <a:r>
              <a:rPr lang="en-US" altLang="en-US" sz="2800" b="1">
                <a:solidFill>
                  <a:srgbClr val="92D050"/>
                </a:solidFill>
                <a:effectLst>
                  <a:outerShdw blurRad="38100" dist="38100" dir="2700000" algn="tl">
                    <a:srgbClr val="000000">
                      <a:alpha val="43137"/>
                    </a:srgbClr>
                  </a:outerShdw>
                </a:effectLst>
              </a:rPr>
              <a:t>The Invisible Hand of </a:t>
            </a:r>
            <a:r>
              <a:rPr lang="en-US" altLang="en-US" sz="2800" b="1" smtClean="0">
                <a:solidFill>
                  <a:srgbClr val="92D050"/>
                </a:solidFill>
                <a:effectLst>
                  <a:outerShdw blurRad="38100" dist="38100" dir="2700000" algn="tl">
                    <a:srgbClr val="000000">
                      <a:alpha val="43137"/>
                    </a:srgbClr>
                  </a:outerShdw>
                </a:effectLst>
              </a:rPr>
              <a:t>Culture</a:t>
            </a:r>
            <a:r>
              <a:rPr lang="en-US" altLang="en-US" sz="2800" smtClean="0"/>
              <a:t>)</a:t>
            </a:r>
          </a:p>
          <a:p>
            <a:r>
              <a:rPr lang="en-US" sz="2800"/>
              <a:t>Budaya memenuhi </a:t>
            </a:r>
            <a:r>
              <a:rPr lang="en-US" sz="2800" smtClean="0"/>
              <a:t>keperluan masyarakatnya</a:t>
            </a:r>
            <a:endParaRPr lang="en-US" sz="2800"/>
          </a:p>
          <a:p>
            <a:r>
              <a:rPr lang="en-US" sz="2800" smtClean="0"/>
              <a:t>Secara teoritis pengaruh budaya pada perilaku dapat digambarkan dalam model berikut :</a:t>
            </a:r>
          </a:p>
          <a:p>
            <a:endParaRPr lang="en-US" sz="28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2919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249270" y="1259543"/>
            <a:ext cx="3039035" cy="101566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err="1" smtClean="0">
                <a:solidFill>
                  <a:schemeClr val="bg1"/>
                </a:solidFill>
                <a:latin typeface="Arial" panose="020B0604020202020204" pitchFamily="34" charset="0"/>
              </a:rPr>
              <a:t>Etnis</a:t>
            </a:r>
            <a:r>
              <a:rPr lang="en-US" altLang="en-US" sz="2000" b="1" dirty="0" smtClean="0">
                <a:solidFill>
                  <a:schemeClr val="bg1"/>
                </a:solidFill>
                <a:latin typeface="Arial" panose="020B0604020202020204" pitchFamily="34" charset="0"/>
              </a:rPr>
              <a:t>, </a:t>
            </a:r>
            <a:r>
              <a:rPr lang="en-US" altLang="en-US" sz="2000" b="1" dirty="0" err="1" smtClean="0">
                <a:solidFill>
                  <a:schemeClr val="bg1"/>
                </a:solidFill>
                <a:latin typeface="Arial" panose="020B0604020202020204" pitchFamily="34" charset="0"/>
              </a:rPr>
              <a:t>Ras</a:t>
            </a:r>
            <a:r>
              <a:rPr lang="en-US" altLang="en-US" sz="2000" b="1" dirty="0" smtClean="0">
                <a:solidFill>
                  <a:schemeClr val="bg1"/>
                </a:solidFill>
                <a:latin typeface="Arial" panose="020B0604020202020204" pitchFamily="34" charset="0"/>
              </a:rPr>
              <a:t>,</a:t>
            </a:r>
            <a:r>
              <a:rPr lang="en-US" altLang="en-US" sz="2000" b="1" dirty="0">
                <a:solidFill>
                  <a:schemeClr val="bg1"/>
                </a:solidFill>
                <a:latin typeface="Arial" panose="020B0604020202020204" pitchFamily="34" charset="0"/>
              </a:rPr>
              <a:t>	</a:t>
            </a:r>
            <a:r>
              <a:rPr lang="en-US" altLang="en-US" sz="2000" b="1" dirty="0" smtClean="0">
                <a:solidFill>
                  <a:schemeClr val="bg1"/>
                </a:solidFill>
                <a:latin typeface="Arial" panose="020B0604020202020204" pitchFamily="34" charset="0"/>
              </a:rPr>
              <a:t>Agama </a:t>
            </a:r>
          </a:p>
          <a:p>
            <a:r>
              <a:rPr lang="en-US" altLang="en-US" sz="2000" b="1" dirty="0" err="1" smtClean="0">
                <a:solidFill>
                  <a:schemeClr val="bg1"/>
                </a:solidFill>
                <a:latin typeface="Arial" panose="020B0604020202020204" pitchFamily="34" charset="0"/>
              </a:rPr>
              <a:t>Identitas</a:t>
            </a:r>
            <a:r>
              <a:rPr lang="en-US" altLang="en-US" sz="2000" b="1" dirty="0" smtClean="0">
                <a:solidFill>
                  <a:schemeClr val="bg1"/>
                </a:solidFill>
                <a:latin typeface="Arial" panose="020B0604020202020204" pitchFamily="34" charset="0"/>
              </a:rPr>
              <a:t> Regional </a:t>
            </a:r>
            <a:r>
              <a:rPr lang="en-US" altLang="en-US" sz="2000" b="1" dirty="0" err="1" smtClean="0">
                <a:solidFill>
                  <a:schemeClr val="bg1"/>
                </a:solidFill>
                <a:latin typeface="Arial" panose="020B0604020202020204" pitchFamily="34" charset="0"/>
              </a:rPr>
              <a:t>atau</a:t>
            </a:r>
            <a:r>
              <a:rPr lang="en-US" altLang="en-US" sz="2000" b="1" dirty="0" smtClean="0">
                <a:solidFill>
                  <a:schemeClr val="bg1"/>
                </a:solidFill>
                <a:latin typeface="Arial" panose="020B0604020202020204" pitchFamily="34" charset="0"/>
              </a:rPr>
              <a:t>  </a:t>
            </a:r>
            <a:r>
              <a:rPr lang="en-US" altLang="en-US" sz="2000" b="1" dirty="0">
                <a:solidFill>
                  <a:schemeClr val="bg1"/>
                </a:solidFill>
                <a:latin typeface="Arial" panose="020B0604020202020204" pitchFamily="34" charset="0"/>
              </a:rPr>
              <a:t>national </a:t>
            </a:r>
          </a:p>
        </p:txBody>
      </p:sp>
      <p:sp>
        <p:nvSpPr>
          <p:cNvPr id="6" name="TextBox 5"/>
          <p:cNvSpPr txBox="1"/>
          <p:nvPr/>
        </p:nvSpPr>
        <p:spPr>
          <a:xfrm>
            <a:off x="4692164" y="602774"/>
            <a:ext cx="2081788" cy="646331"/>
          </a:xfrm>
          <a:prstGeom prst="rect">
            <a:avLst/>
          </a:prstGeom>
          <a:noFill/>
        </p:spPr>
        <p:txBody>
          <a:bodyPr wrap="none" rtlCol="0">
            <a:spAutoFit/>
          </a:bodyPr>
          <a:lstStyle/>
          <a:p>
            <a:r>
              <a:rPr lang="en-US" sz="3600" dirty="0" err="1" smtClean="0"/>
              <a:t>Pengaruh</a:t>
            </a:r>
            <a:endParaRPr lang="en-US" sz="3600" dirty="0"/>
          </a:p>
        </p:txBody>
      </p:sp>
      <p:sp>
        <p:nvSpPr>
          <p:cNvPr id="7" name="Down Arrow 6"/>
          <p:cNvSpPr/>
          <p:nvPr/>
        </p:nvSpPr>
        <p:spPr>
          <a:xfrm>
            <a:off x="5505316" y="2285644"/>
            <a:ext cx="384495" cy="618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35905" y="2915006"/>
            <a:ext cx="2383454"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BUDAYA</a:t>
            </a:r>
            <a:endParaRPr lang="en-US" sz="4000" b="1" dirty="0">
              <a:solidFill>
                <a:srgbClr val="FF0000"/>
              </a:solidFill>
              <a:effectLst>
                <a:outerShdw blurRad="38100" dist="38100" dir="2700000" algn="tl">
                  <a:srgbClr val="000000">
                    <a:alpha val="43137"/>
                  </a:srgbClr>
                </a:outerShdw>
              </a:effectLst>
            </a:endParaRPr>
          </a:p>
        </p:txBody>
      </p:sp>
      <p:sp>
        <p:nvSpPr>
          <p:cNvPr id="11" name="Right Arrow 10"/>
          <p:cNvSpPr/>
          <p:nvPr/>
        </p:nvSpPr>
        <p:spPr>
          <a:xfrm rot="9027423">
            <a:off x="3324072" y="3531283"/>
            <a:ext cx="140585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882858">
            <a:off x="6799102" y="3531701"/>
            <a:ext cx="12954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94114" y="4087881"/>
            <a:ext cx="4011202" cy="523220"/>
          </a:xfrm>
          <a:prstGeom prst="rect">
            <a:avLst/>
          </a:prstGeom>
          <a:noFill/>
        </p:spPr>
        <p:txBody>
          <a:bodyPr wrap="square" rtlCol="0">
            <a:spAutoFit/>
          </a:bodyPr>
          <a:lstStyle/>
          <a:p>
            <a:r>
              <a:rPr lang="en-US" sz="2800" b="1" dirty="0" err="1" smtClean="0">
                <a:effectLst>
                  <a:outerShdw blurRad="38100" dist="38100" dir="2700000" algn="tl">
                    <a:srgbClr val="000000">
                      <a:alpha val="43137"/>
                    </a:srgbClr>
                  </a:outerShdw>
                </a:effectLst>
              </a:rPr>
              <a:t>Abstrak</a:t>
            </a:r>
            <a:r>
              <a:rPr lang="en-US" sz="2800" b="1" dirty="0" smtClean="0">
                <a:effectLst>
                  <a:outerShdw blurRad="38100" dist="38100" dir="2700000" algn="tl">
                    <a:srgbClr val="000000">
                      <a:alpha val="43137"/>
                    </a:srgbClr>
                  </a:outerShdw>
                </a:effectLst>
              </a:rPr>
              <a:t>/</a:t>
            </a:r>
            <a:r>
              <a:rPr lang="en-US" sz="2800" b="1" dirty="0" err="1" smtClean="0">
                <a:effectLst>
                  <a:outerShdw blurRad="38100" dist="38100" dir="2700000" algn="tl">
                    <a:srgbClr val="000000">
                      <a:alpha val="43137"/>
                    </a:srgbClr>
                  </a:outerShdw>
                </a:effectLst>
              </a:rPr>
              <a:t>Behavioural</a:t>
            </a:r>
            <a:endParaRPr lang="en-US" sz="2800" b="1" dirty="0">
              <a:effectLst>
                <a:outerShdw blurRad="38100" dist="38100" dir="2700000" algn="tl">
                  <a:srgbClr val="000000">
                    <a:alpha val="43137"/>
                  </a:srgbClr>
                </a:outerShdw>
              </a:effectLst>
            </a:endParaRPr>
          </a:p>
        </p:txBody>
      </p:sp>
      <p:sp>
        <p:nvSpPr>
          <p:cNvPr id="14" name="TextBox 13"/>
          <p:cNvSpPr txBox="1"/>
          <p:nvPr/>
        </p:nvSpPr>
        <p:spPr>
          <a:xfrm>
            <a:off x="6791390" y="4087881"/>
            <a:ext cx="2465740" cy="523220"/>
          </a:xfrm>
          <a:prstGeom prst="rect">
            <a:avLst/>
          </a:prstGeom>
          <a:noFill/>
        </p:spPr>
        <p:txBody>
          <a:bodyPr wrap="none" rtlCol="0">
            <a:spAutoFit/>
          </a:bodyPr>
          <a:lstStyle/>
          <a:p>
            <a:r>
              <a:rPr lang="en-US" sz="2800" b="1" smtClean="0">
                <a:effectLst>
                  <a:outerShdw blurRad="38100" dist="38100" dir="2700000" algn="tl">
                    <a:srgbClr val="000000">
                      <a:alpha val="43137"/>
                    </a:srgbClr>
                  </a:outerShdw>
                </a:effectLst>
              </a:rPr>
              <a:t>Fisik/Material</a:t>
            </a:r>
            <a:endParaRPr lang="en-US" sz="2800" b="1">
              <a:effectLst>
                <a:outerShdw blurRad="38100" dist="38100" dir="2700000" algn="tl">
                  <a:srgbClr val="000000">
                    <a:alpha val="43137"/>
                  </a:srgbClr>
                </a:outerShdw>
              </a:effectLst>
            </a:endParaRPr>
          </a:p>
        </p:txBody>
      </p:sp>
      <p:sp>
        <p:nvSpPr>
          <p:cNvPr id="15" name="Text Box 1032"/>
          <p:cNvSpPr txBox="1">
            <a:spLocks noChangeArrowheads="1"/>
          </p:cNvSpPr>
          <p:nvPr/>
        </p:nvSpPr>
        <p:spPr bwMode="auto">
          <a:xfrm>
            <a:off x="1843229" y="4604760"/>
            <a:ext cx="2406042" cy="1815882"/>
          </a:xfrm>
          <a:prstGeom prst="rect">
            <a:avLst/>
          </a:prstGeom>
          <a:solidFill>
            <a:srgbClr val="FFC000"/>
          </a:solidFill>
          <a:ln w="9525">
            <a:solidFill>
              <a:schemeClr val="tx1"/>
            </a:solidFill>
            <a:miter lim="800000"/>
            <a:headEnd/>
            <a:tailEnd/>
          </a:ln>
          <a:effectLst/>
          <a:extLst/>
        </p:spPr>
        <p:txBody>
          <a:bodyPr wrap="square">
            <a:spAutoFit/>
          </a:bodyPr>
          <a:lstStyle/>
          <a:p>
            <a:r>
              <a:rPr lang="en-US" altLang="en-US" sz="2800" b="1" smtClean="0">
                <a:solidFill>
                  <a:schemeClr val="bg1"/>
                </a:solidFill>
                <a:effectLst>
                  <a:outerShdw blurRad="38100" dist="38100" dir="2700000" algn="tl">
                    <a:srgbClr val="000000"/>
                  </a:outerShdw>
                </a:effectLst>
              </a:rPr>
              <a:t>Nilai</a:t>
            </a:r>
            <a:r>
              <a:rPr lang="en-US" altLang="en-US" sz="2800" b="1">
                <a:solidFill>
                  <a:schemeClr val="bg1"/>
                </a:solidFill>
                <a:effectLst>
                  <a:outerShdw blurRad="38100" dist="38100" dir="2700000" algn="tl">
                    <a:srgbClr val="000000"/>
                  </a:outerShdw>
                </a:effectLst>
              </a:rPr>
              <a:t>	      </a:t>
            </a:r>
            <a:r>
              <a:rPr lang="en-US" altLang="en-US" sz="2800" b="1" smtClean="0">
                <a:solidFill>
                  <a:schemeClr val="bg1"/>
                </a:solidFill>
                <a:effectLst>
                  <a:outerShdw blurRad="38100" dist="38100" dir="2700000" algn="tl">
                    <a:srgbClr val="000000"/>
                  </a:outerShdw>
                </a:effectLst>
              </a:rPr>
              <a:t>Norma </a:t>
            </a:r>
            <a:r>
              <a:rPr lang="en-US" altLang="en-US" sz="2800" b="1">
                <a:solidFill>
                  <a:schemeClr val="bg1"/>
                </a:solidFill>
                <a:effectLst>
                  <a:outerShdw blurRad="38100" dist="38100" dir="2700000" algn="tl">
                    <a:srgbClr val="000000"/>
                  </a:outerShdw>
                </a:effectLst>
              </a:rPr>
              <a:t>	     </a:t>
            </a:r>
            <a:r>
              <a:rPr lang="en-US" altLang="en-US" sz="2800" b="1" smtClean="0">
                <a:solidFill>
                  <a:schemeClr val="bg1"/>
                </a:solidFill>
                <a:effectLst>
                  <a:outerShdw blurRad="38100" dist="38100" dir="2700000" algn="tl">
                    <a:srgbClr val="000000"/>
                  </a:outerShdw>
                </a:effectLst>
              </a:rPr>
              <a:t>Ritual</a:t>
            </a:r>
            <a:endParaRPr lang="en-US" altLang="en-US" sz="2800" b="1">
              <a:solidFill>
                <a:schemeClr val="bg1"/>
              </a:solidFill>
              <a:effectLst>
                <a:outerShdw blurRad="38100" dist="38100" dir="2700000" algn="tl">
                  <a:srgbClr val="000000"/>
                </a:outerShdw>
              </a:effectLst>
            </a:endParaRPr>
          </a:p>
          <a:p>
            <a:r>
              <a:rPr lang="en-US" altLang="en-US" sz="2800" b="1" smtClean="0">
                <a:solidFill>
                  <a:schemeClr val="bg1"/>
                </a:solidFill>
                <a:effectLst>
                  <a:outerShdw blurRad="38100" dist="38100" dir="2700000" algn="tl">
                    <a:srgbClr val="000000"/>
                  </a:outerShdw>
                </a:effectLst>
              </a:rPr>
              <a:t>Simbol</a:t>
            </a:r>
            <a:endParaRPr lang="en-US" altLang="en-US" sz="2800" b="1">
              <a:solidFill>
                <a:schemeClr val="bg1"/>
              </a:solidFill>
              <a:effectLst>
                <a:outerShdw blurRad="38100" dist="38100" dir="2700000" algn="tl">
                  <a:srgbClr val="000000"/>
                </a:outerShdw>
              </a:effectLst>
            </a:endParaRPr>
          </a:p>
        </p:txBody>
      </p:sp>
      <p:sp>
        <p:nvSpPr>
          <p:cNvPr id="16" name="Text Box 1034"/>
          <p:cNvSpPr txBox="1">
            <a:spLocks noChangeArrowheads="1"/>
          </p:cNvSpPr>
          <p:nvPr/>
        </p:nvSpPr>
        <p:spPr bwMode="auto">
          <a:xfrm>
            <a:off x="6919359" y="4737396"/>
            <a:ext cx="2547369" cy="1384995"/>
          </a:xfrm>
          <a:prstGeom prst="rect">
            <a:avLst/>
          </a:prstGeom>
          <a:solidFill>
            <a:srgbClr val="FFC000"/>
          </a:solidFill>
          <a:ln w="9525">
            <a:solidFill>
              <a:schemeClr val="tx1"/>
            </a:solidFill>
            <a:miter lim="800000"/>
            <a:headEnd/>
            <a:tailEnd/>
          </a:ln>
          <a:effectLst/>
          <a:extLst/>
        </p:spPr>
        <p:txBody>
          <a:bodyPr wrap="square">
            <a:spAutoFit/>
          </a:bodyPr>
          <a:lstStyle/>
          <a:p>
            <a:pPr>
              <a:spcBef>
                <a:spcPct val="50000"/>
              </a:spcBef>
            </a:pPr>
            <a:r>
              <a:rPr lang="en-US" altLang="en-US" sz="2800" b="1" dirty="0" err="1" smtClean="0">
                <a:solidFill>
                  <a:schemeClr val="bg1"/>
                </a:solidFill>
                <a:effectLst>
                  <a:outerShdw blurRad="38100" dist="38100" dir="2700000" algn="tl">
                    <a:srgbClr val="000000"/>
                  </a:outerShdw>
                </a:effectLst>
              </a:rPr>
              <a:t>Artefak</a:t>
            </a:r>
            <a:r>
              <a:rPr lang="en-US" altLang="en-US" sz="2800" b="1" dirty="0" smtClean="0">
                <a:solidFill>
                  <a:schemeClr val="bg1"/>
                </a:solidFill>
                <a:effectLst>
                  <a:outerShdw blurRad="38100" dist="38100" dir="2700000" algn="tl">
                    <a:srgbClr val="000000"/>
                  </a:outerShdw>
                </a:effectLst>
              </a:rPr>
              <a:t> </a:t>
            </a:r>
            <a:r>
              <a:rPr lang="en-US" altLang="en-US" sz="2800" b="1" dirty="0" err="1" smtClean="0">
                <a:solidFill>
                  <a:schemeClr val="bg1"/>
                </a:solidFill>
                <a:effectLst>
                  <a:outerShdw blurRad="38100" dist="38100" dir="2700000" algn="tl">
                    <a:srgbClr val="000000"/>
                  </a:outerShdw>
                </a:effectLst>
              </a:rPr>
              <a:t>Technologi</a:t>
            </a:r>
            <a:r>
              <a:rPr lang="en-US" altLang="en-US" sz="2800" b="1" dirty="0" smtClean="0">
                <a:solidFill>
                  <a:schemeClr val="bg1"/>
                </a:solidFill>
                <a:effectLst>
                  <a:outerShdw blurRad="38100" dist="38100" dir="2700000" algn="tl">
                    <a:srgbClr val="000000"/>
                  </a:outerShdw>
                </a:effectLst>
              </a:rPr>
              <a:t> </a:t>
            </a:r>
            <a:r>
              <a:rPr lang="en-US" altLang="en-US" sz="2800" b="1" dirty="0" err="1" smtClean="0">
                <a:solidFill>
                  <a:schemeClr val="bg1"/>
                </a:solidFill>
                <a:effectLst>
                  <a:outerShdw blurRad="38100" dist="38100" dir="2700000" algn="tl">
                    <a:srgbClr val="000000"/>
                  </a:outerShdw>
                </a:effectLst>
              </a:rPr>
              <a:t>Infrastruktur</a:t>
            </a:r>
            <a:endParaRPr lang="en-US" altLang="en-US" sz="2800" b="1" dirty="0">
              <a:solidFill>
                <a:schemeClr val="bg1"/>
              </a:solidFill>
              <a:effectLst>
                <a:outerShdw blurRad="38100" dist="38100" dir="2700000" algn="tl">
                  <a:srgbClr val="000000"/>
                </a:outerShdw>
              </a:effectLst>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4713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animBg="1"/>
      <p:bldP spid="12" grpId="0" animBg="1"/>
      <p:bldP spid="13" grpId="0"/>
      <p:bldP spid="14" grpId="0"/>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ig1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89" y="618564"/>
            <a:ext cx="11025422" cy="560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961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035"/>
          </a:xfrm>
          <a:ln w="25400">
            <a:solidFill>
              <a:schemeClr val="tx1"/>
            </a:solidFill>
          </a:ln>
        </p:spPr>
        <p:txBody>
          <a:bodyPr/>
          <a:lstStyle/>
          <a:p>
            <a:r>
              <a:rPr lang="en-US" b="1" smtClean="0">
                <a:solidFill>
                  <a:srgbClr val="FF0000"/>
                </a:solidFill>
                <a:effectLst>
                  <a:outerShdw blurRad="38100" dist="38100" dir="2700000" algn="tl">
                    <a:srgbClr val="000000">
                      <a:alpha val="43137"/>
                    </a:srgbClr>
                  </a:outerShdw>
                </a:effectLst>
              </a:rPr>
              <a:t>Belajar Budaya</a:t>
            </a:r>
            <a:endParaRPr lang="en-US" b="1">
              <a:solidFill>
                <a:srgbClr val="FF0000"/>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1331253" y="1942073"/>
            <a:ext cx="4249270" cy="4525963"/>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smtClean="0">
                <a:solidFill>
                  <a:srgbClr val="C00000"/>
                </a:solidFill>
              </a:rPr>
              <a:t>Enkulturasi dan akulturasi</a:t>
            </a:r>
          </a:p>
          <a:p>
            <a:r>
              <a:rPr lang="en-US" altLang="en-US" sz="2800" smtClean="0">
                <a:solidFill>
                  <a:schemeClr val="tx2">
                    <a:lumMod val="60000"/>
                    <a:lumOff val="40000"/>
                  </a:schemeClr>
                </a:solidFill>
              </a:rPr>
              <a:t>Bahasa dan Simbol</a:t>
            </a:r>
          </a:p>
          <a:p>
            <a:r>
              <a:rPr lang="en-US" altLang="en-US" sz="2800" smtClean="0">
                <a:solidFill>
                  <a:schemeClr val="tx2">
                    <a:lumMod val="60000"/>
                    <a:lumOff val="40000"/>
                  </a:schemeClr>
                </a:solidFill>
              </a:rPr>
              <a:t>Ritual</a:t>
            </a:r>
          </a:p>
          <a:p>
            <a:r>
              <a:rPr lang="en-US" altLang="en-US" sz="2800" smtClean="0">
                <a:solidFill>
                  <a:schemeClr val="tx2">
                    <a:lumMod val="60000"/>
                    <a:lumOff val="40000"/>
                  </a:schemeClr>
                </a:solidFill>
              </a:rPr>
              <a:t>Bagi Budaya (Sharing of culture)</a:t>
            </a:r>
          </a:p>
        </p:txBody>
      </p:sp>
      <p:sp>
        <p:nvSpPr>
          <p:cNvPr id="5" name="Rectangle 4"/>
          <p:cNvSpPr txBox="1">
            <a:spLocks noChangeArrowheads="1"/>
          </p:cNvSpPr>
          <p:nvPr/>
        </p:nvSpPr>
        <p:spPr>
          <a:xfrm>
            <a:off x="6158242" y="1690453"/>
            <a:ext cx="5164182" cy="4525963"/>
          </a:xfrm>
          <a:prstGeom prst="rect">
            <a:avLst/>
          </a:prstGeom>
          <a:ln>
            <a:solidFill>
              <a:schemeClr val="tx1"/>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38125" indent="-238125">
              <a:spcBef>
                <a:spcPct val="0"/>
              </a:spcBef>
            </a:pPr>
            <a:r>
              <a:rPr lang="en-US" altLang="en-US" sz="2800" smtClean="0"/>
              <a:t>Enkulturasi</a:t>
            </a:r>
          </a:p>
          <a:p>
            <a:pPr lvl="1">
              <a:spcBef>
                <a:spcPct val="0"/>
              </a:spcBef>
            </a:pPr>
            <a:r>
              <a:rPr lang="en-US" altLang="en-US" sz="2800" smtClean="0"/>
              <a:t>Belajar mengenai budaya sendiri</a:t>
            </a:r>
          </a:p>
          <a:p>
            <a:pPr marL="238125" indent="-238125">
              <a:spcBef>
                <a:spcPct val="0"/>
              </a:spcBef>
            </a:pPr>
            <a:r>
              <a:rPr lang="en-US" altLang="en-US" sz="2800" smtClean="0"/>
              <a:t>Acculturation</a:t>
            </a:r>
          </a:p>
          <a:p>
            <a:pPr lvl="1">
              <a:spcBef>
                <a:spcPct val="0"/>
              </a:spcBef>
            </a:pPr>
            <a:r>
              <a:rPr lang="en-US" altLang="en-US" sz="2800" smtClean="0"/>
              <a:t>Belajar mengenai budaya baru atau budaya asing</a:t>
            </a:r>
          </a:p>
          <a:p>
            <a:pPr marL="238125" indent="-238125">
              <a:spcBef>
                <a:spcPct val="0"/>
              </a:spcBef>
              <a:buFontTx/>
              <a:buNone/>
            </a:pPr>
            <a:endParaRPr lang="en-US" altLang="en-US" sz="2800" smtClean="0"/>
          </a:p>
        </p:txBody>
      </p:sp>
      <p:sp>
        <p:nvSpPr>
          <p:cNvPr id="6" name="Rectangle 7"/>
          <p:cNvSpPr>
            <a:spLocks noChangeArrowheads="1"/>
          </p:cNvSpPr>
          <p:nvPr/>
        </p:nvSpPr>
        <p:spPr bwMode="auto">
          <a:xfrm>
            <a:off x="2075323" y="1362635"/>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latin typeface="Calibri" panose="020F0502020204030204" pitchFamily="34" charset="0"/>
              </a:rPr>
              <a:t>Issues</a:t>
            </a:r>
          </a:p>
        </p:txBody>
      </p:sp>
      <p:sp>
        <p:nvSpPr>
          <p:cNvPr id="7" name="Rectangle 5"/>
          <p:cNvSpPr>
            <a:spLocks noChangeArrowheads="1"/>
          </p:cNvSpPr>
          <p:nvPr/>
        </p:nvSpPr>
        <p:spPr bwMode="auto">
          <a:xfrm>
            <a:off x="6037723" y="1515035"/>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ABA761"/>
              </a:solidFill>
              <a:latin typeface="Calibri" panose="020F0502020204030204" pitchFamily="34" charset="0"/>
            </a:endParaRPr>
          </a:p>
        </p:txBody>
      </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1196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035"/>
          </a:xfrm>
          <a:ln w="25400">
            <a:solidFill>
              <a:schemeClr val="tx1"/>
            </a:solidFill>
          </a:ln>
        </p:spPr>
        <p:txBody>
          <a:bodyPr/>
          <a:lstStyle/>
          <a:p>
            <a:r>
              <a:rPr lang="en-US" b="1" smtClean="0">
                <a:solidFill>
                  <a:srgbClr val="FF0000"/>
                </a:solidFill>
                <a:effectLst>
                  <a:outerShdw blurRad="38100" dist="38100" dir="2700000" algn="tl">
                    <a:srgbClr val="000000">
                      <a:alpha val="43137"/>
                    </a:srgbClr>
                  </a:outerShdw>
                </a:effectLst>
              </a:rPr>
              <a:t>Belajar Budaya</a:t>
            </a:r>
            <a:endParaRPr lang="en-US" b="1">
              <a:solidFill>
                <a:srgbClr val="FF0000"/>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1331253" y="1942073"/>
            <a:ext cx="4249270" cy="4525963"/>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smtClean="0">
                <a:solidFill>
                  <a:schemeClr val="tx2">
                    <a:lumMod val="60000"/>
                    <a:lumOff val="40000"/>
                  </a:schemeClr>
                </a:solidFill>
              </a:rPr>
              <a:t>Enkulturasi dan akulturasi</a:t>
            </a:r>
          </a:p>
          <a:p>
            <a:r>
              <a:rPr lang="en-US" altLang="en-US" sz="2800" smtClean="0">
                <a:solidFill>
                  <a:srgbClr val="C00000"/>
                </a:solidFill>
              </a:rPr>
              <a:t>Bahasa dan Simbol</a:t>
            </a:r>
          </a:p>
          <a:p>
            <a:r>
              <a:rPr lang="en-US" altLang="en-US" sz="2800" smtClean="0">
                <a:solidFill>
                  <a:schemeClr val="tx2">
                    <a:lumMod val="60000"/>
                    <a:lumOff val="40000"/>
                  </a:schemeClr>
                </a:solidFill>
              </a:rPr>
              <a:t>Ritual</a:t>
            </a:r>
          </a:p>
          <a:p>
            <a:r>
              <a:rPr lang="en-US" altLang="en-US" sz="2800" smtClean="0">
                <a:solidFill>
                  <a:schemeClr val="tx2">
                    <a:lumMod val="60000"/>
                    <a:lumOff val="40000"/>
                  </a:schemeClr>
                </a:solidFill>
              </a:rPr>
              <a:t>Bagi Budaya (Sharing of culture)</a:t>
            </a:r>
          </a:p>
        </p:txBody>
      </p:sp>
      <p:sp>
        <p:nvSpPr>
          <p:cNvPr id="5" name="Rectangle 4"/>
          <p:cNvSpPr txBox="1">
            <a:spLocks noChangeArrowheads="1"/>
          </p:cNvSpPr>
          <p:nvPr/>
        </p:nvSpPr>
        <p:spPr>
          <a:xfrm>
            <a:off x="6158241" y="1932499"/>
            <a:ext cx="5338993" cy="4525963"/>
          </a:xfrm>
          <a:prstGeom prst="rect">
            <a:avLst/>
          </a:prstGeom>
          <a:ln>
            <a:solidFill>
              <a:schemeClr val="tx1"/>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pPr>
            <a:r>
              <a:rPr lang="en-US" altLang="en-US" sz="2800"/>
              <a:t>Tanpa bahasa yang umum, makna bersama bisa tidak ada </a:t>
            </a:r>
            <a:endParaRPr lang="en-US" altLang="en-US" sz="2800" smtClean="0"/>
          </a:p>
          <a:p>
            <a:pPr>
              <a:spcBef>
                <a:spcPct val="0"/>
              </a:spcBef>
            </a:pPr>
            <a:r>
              <a:rPr lang="en-US" altLang="en-US" sz="2800" smtClean="0"/>
              <a:t>pemasar </a:t>
            </a:r>
            <a:r>
              <a:rPr lang="en-US" altLang="en-US" sz="2800"/>
              <a:t>harus memilih simbol-simbol yang sesuai dalam iklan </a:t>
            </a:r>
            <a:endParaRPr lang="en-US" altLang="en-US" sz="2800" smtClean="0"/>
          </a:p>
          <a:p>
            <a:pPr>
              <a:spcBef>
                <a:spcPct val="0"/>
              </a:spcBef>
            </a:pPr>
            <a:r>
              <a:rPr lang="en-US" altLang="en-US" sz="2800" smtClean="0"/>
              <a:t>pemasar </a:t>
            </a:r>
            <a:r>
              <a:rPr lang="en-US" altLang="en-US" sz="2800"/>
              <a:t>dapat menggunakan simbol-simbol "dikenal" untuk </a:t>
            </a:r>
            <a:r>
              <a:rPr lang="en-US" altLang="en-US" sz="2800" smtClean="0"/>
              <a:t>pemahaman asosiastif</a:t>
            </a:r>
          </a:p>
        </p:txBody>
      </p:sp>
      <p:sp>
        <p:nvSpPr>
          <p:cNvPr id="6" name="Rectangle 7"/>
          <p:cNvSpPr>
            <a:spLocks noChangeArrowheads="1"/>
          </p:cNvSpPr>
          <p:nvPr/>
        </p:nvSpPr>
        <p:spPr bwMode="auto">
          <a:xfrm>
            <a:off x="2075323" y="1362635"/>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latin typeface="Calibri" panose="020F0502020204030204" pitchFamily="34" charset="0"/>
              </a:rPr>
              <a:t>Issues</a:t>
            </a:r>
          </a:p>
        </p:txBody>
      </p:sp>
      <p:sp>
        <p:nvSpPr>
          <p:cNvPr id="7" name="Rectangle 5"/>
          <p:cNvSpPr>
            <a:spLocks noChangeArrowheads="1"/>
          </p:cNvSpPr>
          <p:nvPr/>
        </p:nvSpPr>
        <p:spPr bwMode="auto">
          <a:xfrm>
            <a:off x="6037723" y="1515035"/>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ABA761"/>
              </a:solidFill>
              <a:latin typeface="Calibri" panose="020F0502020204030204" pitchFamily="34" charset="0"/>
            </a:endParaRPr>
          </a:p>
        </p:txBody>
      </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666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8958" y="998621"/>
            <a:ext cx="7519737" cy="954107"/>
          </a:xfrm>
          <a:prstGeom prst="rect">
            <a:avLst/>
          </a:prstGeom>
          <a:noFill/>
          <a:ln>
            <a:solidFill>
              <a:schemeClr val="tx1"/>
            </a:solidFill>
          </a:ln>
        </p:spPr>
        <p:txBody>
          <a:bodyPr wrap="square" rtlCol="0">
            <a:spAutoFit/>
          </a:bodyPr>
          <a:lstStyle/>
          <a:p>
            <a:r>
              <a:rPr lang="en-US" sz="2800"/>
              <a:t>Bagaimana simbol menyampaikan produk yang diiklankan </a:t>
            </a:r>
            <a:r>
              <a:rPr lang="en-US" sz="2800" smtClean="0"/>
              <a:t>bermanfaat</a:t>
            </a:r>
            <a:r>
              <a:rPr lang="en-US" sz="2800"/>
              <a:t>?</a:t>
            </a:r>
          </a:p>
        </p:txBody>
      </p:sp>
      <p:sp>
        <p:nvSpPr>
          <p:cNvPr id="6" name="TextBox 5"/>
          <p:cNvSpPr txBox="1"/>
          <p:nvPr/>
        </p:nvSpPr>
        <p:spPr>
          <a:xfrm>
            <a:off x="3736187" y="3373530"/>
            <a:ext cx="4141694" cy="954107"/>
          </a:xfrm>
          <a:prstGeom prst="rect">
            <a:avLst/>
          </a:prstGeom>
          <a:noFill/>
          <a:ln>
            <a:solidFill>
              <a:schemeClr val="tx1"/>
            </a:solidFill>
          </a:ln>
        </p:spPr>
        <p:txBody>
          <a:bodyPr wrap="square" rtlCol="0">
            <a:spAutoFit/>
          </a:bodyPr>
          <a:lstStyle/>
          <a:p>
            <a:r>
              <a:rPr lang="en-US" sz="2800" smtClean="0">
                <a:solidFill>
                  <a:srgbClr val="C00000"/>
                </a:solidFill>
              </a:rPr>
              <a:t>Memberi makna tambahan pada iklan</a:t>
            </a:r>
            <a:endParaRPr lang="en-US" sz="2800">
              <a:solidFill>
                <a:srgbClr val="C00000"/>
              </a:solidFill>
            </a:endParaRPr>
          </a:p>
        </p:txBody>
      </p:sp>
      <p:sp>
        <p:nvSpPr>
          <p:cNvPr id="7" name="Down Arrow 6"/>
          <p:cNvSpPr/>
          <p:nvPr/>
        </p:nvSpPr>
        <p:spPr>
          <a:xfrm>
            <a:off x="5319622" y="2091629"/>
            <a:ext cx="309282"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fig11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888958" y="140802"/>
            <a:ext cx="7519737" cy="6717198"/>
          </a:xfrm>
          <a:prstGeom prst="rect">
            <a:avLst/>
          </a:prstGeom>
        </p:spPr>
      </p:pic>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6737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035"/>
          </a:xfrm>
          <a:ln w="25400">
            <a:solidFill>
              <a:schemeClr val="tx1"/>
            </a:solidFill>
          </a:ln>
        </p:spPr>
        <p:txBody>
          <a:bodyPr/>
          <a:lstStyle/>
          <a:p>
            <a:r>
              <a:rPr lang="en-US" b="1" smtClean="0">
                <a:solidFill>
                  <a:srgbClr val="FF0000"/>
                </a:solidFill>
                <a:effectLst>
                  <a:outerShdw blurRad="38100" dist="38100" dir="2700000" algn="tl">
                    <a:srgbClr val="000000">
                      <a:alpha val="43137"/>
                    </a:srgbClr>
                  </a:outerShdw>
                </a:effectLst>
              </a:rPr>
              <a:t>Belajar Budaya</a:t>
            </a:r>
            <a:endParaRPr lang="en-US" b="1">
              <a:solidFill>
                <a:srgbClr val="FF0000"/>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1331253" y="1942073"/>
            <a:ext cx="4249270" cy="4525963"/>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smtClean="0">
                <a:solidFill>
                  <a:schemeClr val="tx2">
                    <a:lumMod val="60000"/>
                    <a:lumOff val="40000"/>
                  </a:schemeClr>
                </a:solidFill>
              </a:rPr>
              <a:t>Enkulturasi dan akulturasi</a:t>
            </a:r>
          </a:p>
          <a:p>
            <a:r>
              <a:rPr lang="en-US" altLang="en-US" sz="2800" smtClean="0">
                <a:solidFill>
                  <a:schemeClr val="tx2">
                    <a:lumMod val="60000"/>
                    <a:lumOff val="40000"/>
                  </a:schemeClr>
                </a:solidFill>
              </a:rPr>
              <a:t>Bahasa dan Simbol</a:t>
            </a:r>
          </a:p>
          <a:p>
            <a:r>
              <a:rPr lang="en-US" altLang="en-US" sz="2800" smtClean="0">
                <a:solidFill>
                  <a:srgbClr val="C00000"/>
                </a:solidFill>
              </a:rPr>
              <a:t>Ritual</a:t>
            </a:r>
          </a:p>
          <a:p>
            <a:r>
              <a:rPr lang="en-US" altLang="en-US" sz="2800" smtClean="0">
                <a:solidFill>
                  <a:schemeClr val="tx2">
                    <a:lumMod val="60000"/>
                    <a:lumOff val="40000"/>
                  </a:schemeClr>
                </a:solidFill>
              </a:rPr>
              <a:t>Bagi Budaya (Sharing of culture)</a:t>
            </a:r>
          </a:p>
        </p:txBody>
      </p:sp>
      <p:sp>
        <p:nvSpPr>
          <p:cNvPr id="5" name="Rectangle 4"/>
          <p:cNvSpPr txBox="1">
            <a:spLocks noChangeArrowheads="1"/>
          </p:cNvSpPr>
          <p:nvPr/>
        </p:nvSpPr>
        <p:spPr>
          <a:xfrm>
            <a:off x="6158241" y="1919052"/>
            <a:ext cx="5231417" cy="4525963"/>
          </a:xfrm>
          <a:prstGeom prst="rect">
            <a:avLst/>
          </a:prstGeom>
          <a:ln>
            <a:solidFill>
              <a:schemeClr val="tx1"/>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pPr>
            <a:r>
              <a:rPr lang="en-US" altLang="en-US" sz="2800"/>
              <a:t>Ritual adalah jenis aktivitas simbolis yang terdiri dari serangkaian langkah </a:t>
            </a:r>
            <a:endParaRPr lang="en-US" altLang="en-US" sz="2800" smtClean="0"/>
          </a:p>
          <a:p>
            <a:pPr>
              <a:spcBef>
                <a:spcPct val="0"/>
              </a:spcBef>
            </a:pPr>
            <a:r>
              <a:rPr lang="en-US" altLang="en-US" sz="2800"/>
              <a:t>R</a:t>
            </a:r>
            <a:r>
              <a:rPr lang="en-US" altLang="en-US" sz="2800" smtClean="0"/>
              <a:t>itual berlangsung sepanjang siklus </a:t>
            </a:r>
            <a:r>
              <a:rPr lang="en-US" altLang="en-US" sz="2800"/>
              <a:t>kehidupan </a:t>
            </a:r>
            <a:r>
              <a:rPr lang="en-US" altLang="en-US" sz="2800" smtClean="0"/>
              <a:t>manusia</a:t>
            </a:r>
          </a:p>
          <a:p>
            <a:pPr>
              <a:spcBef>
                <a:spcPct val="0"/>
              </a:spcBef>
            </a:pPr>
            <a:r>
              <a:rPr lang="en-US" altLang="en-US" sz="2800" smtClean="0"/>
              <a:t>Pemasar </a:t>
            </a:r>
            <a:r>
              <a:rPr lang="en-US" altLang="en-US" sz="2800"/>
              <a:t>menyadari bahwa ritual sering melibatkan produk (artefak)</a:t>
            </a:r>
            <a:endParaRPr lang="en-US" altLang="en-US" sz="2800" smtClean="0"/>
          </a:p>
        </p:txBody>
      </p:sp>
      <p:sp>
        <p:nvSpPr>
          <p:cNvPr id="6" name="Rectangle 7"/>
          <p:cNvSpPr>
            <a:spLocks noChangeArrowheads="1"/>
          </p:cNvSpPr>
          <p:nvPr/>
        </p:nvSpPr>
        <p:spPr bwMode="auto">
          <a:xfrm>
            <a:off x="2075323" y="1362635"/>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latin typeface="Calibri" panose="020F0502020204030204" pitchFamily="34" charset="0"/>
              </a:rPr>
              <a:t>Issues</a:t>
            </a:r>
          </a:p>
        </p:txBody>
      </p:sp>
      <p:sp>
        <p:nvSpPr>
          <p:cNvPr id="7" name="Rectangle 5"/>
          <p:cNvSpPr>
            <a:spLocks noChangeArrowheads="1"/>
          </p:cNvSpPr>
          <p:nvPr/>
        </p:nvSpPr>
        <p:spPr bwMode="auto">
          <a:xfrm>
            <a:off x="6037723" y="1515035"/>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ABA761"/>
              </a:solidFill>
              <a:latin typeface="Calibri" panose="020F0502020204030204" pitchFamily="34" charset="0"/>
            </a:endParaRPr>
          </a:p>
        </p:txBody>
      </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8562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4924489"/>
              </p:ext>
            </p:extLst>
          </p:nvPr>
        </p:nvGraphicFramePr>
        <p:xfrm>
          <a:off x="1142998" y="1130425"/>
          <a:ext cx="9923930" cy="5437383"/>
        </p:xfrm>
        <a:graphic>
          <a:graphicData uri="http://schemas.openxmlformats.org/drawingml/2006/table">
            <a:tbl>
              <a:tblPr firstRow="1" bandRow="1">
                <a:tableStyleId>{F5AB1C69-6EDB-4FF4-983F-18BD219EF322}</a:tableStyleId>
              </a:tblPr>
              <a:tblGrid>
                <a:gridCol w="3684496"/>
                <a:gridCol w="6239434"/>
              </a:tblGrid>
              <a:tr h="640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RITUAL</a:t>
                      </a:r>
                      <a:endParaRPr lang="en-US" sz="2400" dirty="0" smtClean="0"/>
                    </a:p>
                    <a:p>
                      <a:endParaRPr lang="en-US" sz="2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ARTEFAK</a:t>
                      </a:r>
                      <a:r>
                        <a:rPr lang="en-US" sz="2400" baseline="0" smtClean="0"/>
                        <a:t> TIPIKAL</a:t>
                      </a:r>
                      <a:endParaRPr lang="en-US" sz="2400" dirty="0" smtClean="0"/>
                    </a:p>
                    <a:p>
                      <a:endParaRPr lang="en-US" sz="2400" dirty="0"/>
                    </a:p>
                  </a:txBody>
                  <a:tcPr marT="45715" marB="45715"/>
                </a:tc>
              </a:tr>
              <a:tr h="914294">
                <a:tc>
                  <a:txBody>
                    <a:bodyPr/>
                    <a:lstStyle/>
                    <a:p>
                      <a:r>
                        <a:rPr lang="en-US" sz="2400" smtClean="0"/>
                        <a:t>Perkawinan</a:t>
                      </a:r>
                      <a:endParaRPr lang="en-US" sz="2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Gaun Putih (baik lama atau baru, maupun milik sendiri atau pinjam/sewa)</a:t>
                      </a:r>
                      <a:endParaRPr lang="en-US" sz="2400" dirty="0"/>
                    </a:p>
                  </a:txBody>
                  <a:tcPr marT="45715" marB="45715"/>
                </a:tc>
              </a:tr>
              <a:tr h="365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Imlek</a:t>
                      </a:r>
                      <a:endParaRPr lang="en-US" sz="2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Kue beras, kuliner ikan bandeng, angpao</a:t>
                      </a:r>
                      <a:endParaRPr lang="en-US" sz="2400" dirty="0"/>
                    </a:p>
                  </a:txBody>
                  <a:tcPr marT="45715" marB="45715"/>
                </a:tc>
              </a:tr>
              <a:tr h="467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Ulang Tahun</a:t>
                      </a:r>
                      <a:endParaRPr lang="en-US" sz="2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Kartu, Kado, cake dengan lilin </a:t>
                      </a:r>
                      <a:endParaRPr lang="en-US" sz="2400" dirty="0" smtClean="0">
                        <a:solidFill>
                          <a:schemeClr val="bg1"/>
                        </a:solidFill>
                        <a:latin typeface="Times New Roman" pitchFamily="18" charset="0"/>
                      </a:endParaRPr>
                    </a:p>
                  </a:txBody>
                  <a:tcPr marT="45715" marB="45715"/>
                </a:tc>
              </a:tr>
              <a:tr h="640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Kawin Emas (50 th usia perkawinan)</a:t>
                      </a:r>
                      <a:endParaRPr lang="en-US" sz="2400" dirty="0" smtClean="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Pesta, hadiah &amp; kartu, pajangan foto pasangan ybs, dsb.</a:t>
                      </a:r>
                      <a:endParaRPr lang="en-US" sz="2400" dirty="0"/>
                    </a:p>
                  </a:txBody>
                  <a:tcPr marT="45715" marB="45715"/>
                </a:tc>
              </a:tr>
              <a:tr h="489934">
                <a:tc>
                  <a:txBody>
                    <a:bodyPr/>
                    <a:lstStyle/>
                    <a:p>
                      <a:r>
                        <a:rPr lang="en-US" sz="2400" smtClean="0"/>
                        <a:t>Lebaran Fitri</a:t>
                      </a:r>
                      <a:endParaRPr lang="en-US" sz="24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Busaha baru, Ketupat</a:t>
                      </a:r>
                      <a:endParaRPr lang="en-US" sz="2400" dirty="0"/>
                    </a:p>
                  </a:txBody>
                  <a:tcPr marT="45715" marB="45715"/>
                </a:tc>
              </a:tr>
              <a:tr h="365717">
                <a:tc>
                  <a:txBody>
                    <a:bodyPr/>
                    <a:lstStyle/>
                    <a:p>
                      <a:pPr eaLnBrk="0" hangingPunct="0"/>
                      <a:r>
                        <a:rPr lang="en-US" sz="2400" smtClean="0"/>
                        <a:t>Lebaran Haji</a:t>
                      </a:r>
                      <a:endParaRPr lang="en-US" sz="2400" dirty="0">
                        <a:solidFill>
                          <a:schemeClr val="bg1"/>
                        </a:solidFill>
                        <a:latin typeface="Times New Roman" pitchFamily="18" charset="0"/>
                      </a:endParaRP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Kambing, Sapi</a:t>
                      </a:r>
                      <a:endParaRPr lang="en-US" sz="2400" dirty="0"/>
                    </a:p>
                  </a:txBody>
                  <a:tcPr marT="45715" marB="45715"/>
                </a:tc>
              </a:tr>
              <a:tr h="640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Malam Tahun</a:t>
                      </a:r>
                      <a:r>
                        <a:rPr lang="en-US" sz="2400" baseline="0" smtClean="0"/>
                        <a:t> Baru</a:t>
                      </a:r>
                      <a:endParaRPr lang="en-US" sz="2400" dirty="0" smtClean="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t>Pesta, Miras,</a:t>
                      </a:r>
                      <a:r>
                        <a:rPr lang="en-US" sz="2400" baseline="0" smtClean="0"/>
                        <a:t> fancy dress</a:t>
                      </a:r>
                      <a:endParaRPr lang="en-US" sz="2400" dirty="0"/>
                    </a:p>
                  </a:txBody>
                  <a:tcPr marT="45715" marB="45715"/>
                </a:tc>
              </a:tr>
            </a:tbl>
          </a:graphicData>
        </a:graphic>
      </p:graphicFrame>
      <p:sp>
        <p:nvSpPr>
          <p:cNvPr id="5" name="TextBox 4"/>
          <p:cNvSpPr txBox="1"/>
          <p:nvPr/>
        </p:nvSpPr>
        <p:spPr>
          <a:xfrm>
            <a:off x="1264024" y="363070"/>
            <a:ext cx="7390165" cy="646331"/>
          </a:xfrm>
          <a:prstGeom prst="rect">
            <a:avLst/>
          </a:prstGeom>
          <a:noFill/>
        </p:spPr>
        <p:txBody>
          <a:bodyPr wrap="none" rtlCol="0">
            <a:spAutoFit/>
          </a:bodyPr>
          <a:lstStyle/>
          <a:p>
            <a:r>
              <a:rPr lang="en-US" sz="3600" b="1" smtClean="0">
                <a:solidFill>
                  <a:srgbClr val="C00000"/>
                </a:solidFill>
                <a:effectLst>
                  <a:outerShdw blurRad="38100" dist="38100" dir="2700000" algn="tl">
                    <a:srgbClr val="000000">
                      <a:alpha val="43137"/>
                    </a:srgbClr>
                  </a:outerShdw>
                </a:effectLst>
              </a:rPr>
              <a:t>Contoh Ritual dan Artefak Terkait</a:t>
            </a:r>
            <a:endParaRPr lang="en-US" sz="3600" b="1">
              <a:solidFill>
                <a:srgbClr val="C0000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5807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035"/>
          </a:xfrm>
          <a:ln w="25400">
            <a:solidFill>
              <a:schemeClr val="tx1"/>
            </a:solidFill>
          </a:ln>
        </p:spPr>
        <p:txBody>
          <a:bodyPr/>
          <a:lstStyle/>
          <a:p>
            <a:r>
              <a:rPr lang="en-US" b="1" smtClean="0">
                <a:solidFill>
                  <a:srgbClr val="FF0000"/>
                </a:solidFill>
                <a:effectLst>
                  <a:outerShdw blurRad="38100" dist="38100" dir="2700000" algn="tl">
                    <a:srgbClr val="000000">
                      <a:alpha val="43137"/>
                    </a:srgbClr>
                  </a:outerShdw>
                </a:effectLst>
              </a:rPr>
              <a:t>Belajar Budaya</a:t>
            </a:r>
            <a:endParaRPr lang="en-US" b="1">
              <a:solidFill>
                <a:srgbClr val="FF0000"/>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1331253" y="1942073"/>
            <a:ext cx="4249270" cy="4525963"/>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smtClean="0">
                <a:solidFill>
                  <a:schemeClr val="tx2">
                    <a:lumMod val="60000"/>
                    <a:lumOff val="40000"/>
                  </a:schemeClr>
                </a:solidFill>
              </a:rPr>
              <a:t>Enkulturasi dan akulturasi</a:t>
            </a:r>
          </a:p>
          <a:p>
            <a:r>
              <a:rPr lang="en-US" altLang="en-US" sz="2800" smtClean="0">
                <a:solidFill>
                  <a:schemeClr val="tx2">
                    <a:lumMod val="60000"/>
                    <a:lumOff val="40000"/>
                  </a:schemeClr>
                </a:solidFill>
              </a:rPr>
              <a:t>Bahasa dan Simbol</a:t>
            </a:r>
          </a:p>
          <a:p>
            <a:r>
              <a:rPr lang="en-US" altLang="en-US" sz="2800" smtClean="0">
                <a:solidFill>
                  <a:schemeClr val="tx2">
                    <a:lumMod val="60000"/>
                    <a:lumOff val="40000"/>
                  </a:schemeClr>
                </a:solidFill>
              </a:rPr>
              <a:t>Ritual</a:t>
            </a:r>
          </a:p>
          <a:p>
            <a:r>
              <a:rPr lang="en-US" altLang="en-US" sz="2800" smtClean="0">
                <a:solidFill>
                  <a:srgbClr val="C00000"/>
                </a:solidFill>
              </a:rPr>
              <a:t>Bagi Budaya (Sharing of culture)</a:t>
            </a:r>
          </a:p>
        </p:txBody>
      </p:sp>
      <p:sp>
        <p:nvSpPr>
          <p:cNvPr id="5" name="Rectangle 4"/>
          <p:cNvSpPr txBox="1">
            <a:spLocks noChangeArrowheads="1"/>
          </p:cNvSpPr>
          <p:nvPr/>
        </p:nvSpPr>
        <p:spPr>
          <a:xfrm>
            <a:off x="6158242" y="1972840"/>
            <a:ext cx="5164182" cy="4525963"/>
          </a:xfrm>
          <a:prstGeom prst="rect">
            <a:avLst/>
          </a:prstGeom>
          <a:ln>
            <a:solidFill>
              <a:schemeClr val="tx1"/>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pPr>
            <a:r>
              <a:rPr lang="en-US" altLang="en-US" sz="2800"/>
              <a:t>Untuk menjadi karakteristik budaya, kepercayaan, nilai, atau praktek harus dibagi </a:t>
            </a:r>
            <a:r>
              <a:rPr lang="en-US" altLang="en-US" sz="2800" smtClean="0"/>
              <a:t>kepada sebagian </a:t>
            </a:r>
            <a:r>
              <a:rPr lang="en-US" altLang="en-US" sz="2800"/>
              <a:t>besar masyarakat </a:t>
            </a:r>
            <a:endParaRPr lang="en-US" altLang="en-US" sz="2800" smtClean="0"/>
          </a:p>
          <a:p>
            <a:pPr>
              <a:spcBef>
                <a:spcPct val="0"/>
              </a:spcBef>
            </a:pPr>
            <a:r>
              <a:rPr lang="en-US" altLang="en-US" sz="2800" smtClean="0"/>
              <a:t>budaya </a:t>
            </a:r>
            <a:r>
              <a:rPr lang="en-US" altLang="en-US" sz="2800"/>
              <a:t>ditransfer melalui </a:t>
            </a:r>
            <a:r>
              <a:rPr lang="en-US" altLang="en-US" sz="2800" smtClean="0"/>
              <a:t>keluarga</a:t>
            </a:r>
            <a:r>
              <a:rPr lang="en-US" altLang="en-US" sz="2800"/>
              <a:t>, sekolah, rumah ibadah, dan media</a:t>
            </a:r>
            <a:endParaRPr lang="en-US" altLang="en-US" sz="2800" smtClean="0"/>
          </a:p>
        </p:txBody>
      </p:sp>
      <p:sp>
        <p:nvSpPr>
          <p:cNvPr id="6" name="Rectangle 7"/>
          <p:cNvSpPr>
            <a:spLocks noChangeArrowheads="1"/>
          </p:cNvSpPr>
          <p:nvPr/>
        </p:nvSpPr>
        <p:spPr bwMode="auto">
          <a:xfrm>
            <a:off x="2075323" y="1362635"/>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latin typeface="Calibri" panose="020F0502020204030204" pitchFamily="34" charset="0"/>
              </a:rPr>
              <a:t>Issues</a:t>
            </a:r>
          </a:p>
        </p:txBody>
      </p:sp>
      <p:sp>
        <p:nvSpPr>
          <p:cNvPr id="7" name="Rectangle 5"/>
          <p:cNvSpPr>
            <a:spLocks noChangeArrowheads="1"/>
          </p:cNvSpPr>
          <p:nvPr/>
        </p:nvSpPr>
        <p:spPr bwMode="auto">
          <a:xfrm>
            <a:off x="6037723" y="1515035"/>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ABA761"/>
              </a:solidFill>
              <a:latin typeface="Calibri" panose="020F0502020204030204" pitchFamily="34" charset="0"/>
            </a:endParaRPr>
          </a:p>
        </p:txBody>
      </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4052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8553"/>
          </a:xfrm>
          <a:ln>
            <a:solidFill>
              <a:schemeClr val="tx1"/>
            </a:solidFill>
          </a:ln>
        </p:spPr>
        <p:txBody>
          <a:bodyPr/>
          <a:lstStyle/>
          <a:p>
            <a:r>
              <a:rPr lang="en-US" b="1" smtClean="0">
                <a:solidFill>
                  <a:srgbClr val="FF0000"/>
                </a:solidFill>
                <a:effectLst>
                  <a:outerShdw blurRad="38100" dist="38100" dir="2700000" algn="tl">
                    <a:srgbClr val="000000">
                      <a:alpha val="43137"/>
                    </a:srgbClr>
                  </a:outerShdw>
                </a:effectLst>
              </a:rPr>
              <a:t>Dinamika Budaya </a:t>
            </a:r>
            <a:endParaRPr lang="en-US" b="1">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3" y="1573307"/>
            <a:ext cx="9851713" cy="4468056"/>
          </a:xfrm>
          <a:ln>
            <a:solidFill>
              <a:schemeClr val="tx1"/>
            </a:solidFill>
          </a:ln>
        </p:spPr>
        <p:txBody>
          <a:bodyPr>
            <a:normAutofit/>
          </a:bodyPr>
          <a:lstStyle/>
          <a:p>
            <a:r>
              <a:rPr lang="en-US" sz="2800">
                <a:solidFill>
                  <a:schemeClr val="tx1"/>
                </a:solidFill>
              </a:rPr>
              <a:t>Berkembang karena </a:t>
            </a:r>
            <a:r>
              <a:rPr lang="en-US" sz="2800" smtClean="0">
                <a:solidFill>
                  <a:schemeClr val="tx1"/>
                </a:solidFill>
              </a:rPr>
              <a:t>memenuhi kebutuhan </a:t>
            </a:r>
            <a:r>
              <a:rPr lang="en-US" sz="2800">
                <a:solidFill>
                  <a:schemeClr val="tx1"/>
                </a:solidFill>
              </a:rPr>
              <a:t>tertentu </a:t>
            </a:r>
            <a:r>
              <a:rPr lang="en-US" sz="2800" smtClean="0">
                <a:solidFill>
                  <a:schemeClr val="tx1"/>
                </a:solidFill>
              </a:rPr>
              <a:t>masyarakatnya</a:t>
            </a:r>
          </a:p>
          <a:p>
            <a:r>
              <a:rPr lang="en-US" sz="2800" smtClean="0">
                <a:solidFill>
                  <a:schemeClr val="tx1"/>
                </a:solidFill>
              </a:rPr>
              <a:t>faktor </a:t>
            </a:r>
            <a:r>
              <a:rPr lang="en-US" sz="2800">
                <a:solidFill>
                  <a:schemeClr val="tx1"/>
                </a:solidFill>
              </a:rPr>
              <a:t>perubahan </a:t>
            </a:r>
            <a:r>
              <a:rPr lang="en-US" sz="2800" smtClean="0">
                <a:solidFill>
                  <a:schemeClr val="tx1"/>
                </a:solidFill>
              </a:rPr>
              <a:t>budaya:</a:t>
            </a:r>
          </a:p>
          <a:p>
            <a:pPr lvl="1"/>
            <a:r>
              <a:rPr lang="en-US" sz="2600" smtClean="0">
                <a:solidFill>
                  <a:schemeClr val="tx1"/>
                </a:solidFill>
              </a:rPr>
              <a:t>teknologi </a:t>
            </a:r>
          </a:p>
          <a:p>
            <a:pPr lvl="1"/>
            <a:r>
              <a:rPr lang="en-US" sz="2600" smtClean="0">
                <a:solidFill>
                  <a:schemeClr val="tx1"/>
                </a:solidFill>
              </a:rPr>
              <a:t>pergeseran </a:t>
            </a:r>
            <a:r>
              <a:rPr lang="en-US" sz="2600">
                <a:solidFill>
                  <a:schemeClr val="tx1"/>
                </a:solidFill>
              </a:rPr>
              <a:t>penduduk </a:t>
            </a:r>
            <a:endParaRPr lang="en-US" sz="2600" smtClean="0">
              <a:solidFill>
                <a:schemeClr val="tx1"/>
              </a:solidFill>
            </a:endParaRPr>
          </a:p>
          <a:p>
            <a:pPr lvl="1"/>
            <a:r>
              <a:rPr lang="en-US" sz="2600" smtClean="0">
                <a:solidFill>
                  <a:schemeClr val="tx1"/>
                </a:solidFill>
              </a:rPr>
              <a:t>kekurangan </a:t>
            </a:r>
            <a:r>
              <a:rPr lang="en-US" sz="2600">
                <a:solidFill>
                  <a:schemeClr val="tx1"/>
                </a:solidFill>
              </a:rPr>
              <a:t>sumber daya </a:t>
            </a:r>
            <a:endParaRPr lang="en-US" sz="2600" smtClean="0">
              <a:solidFill>
                <a:schemeClr val="tx1"/>
              </a:solidFill>
            </a:endParaRPr>
          </a:p>
          <a:p>
            <a:pPr lvl="1"/>
            <a:r>
              <a:rPr lang="en-US" sz="2600" smtClean="0">
                <a:solidFill>
                  <a:schemeClr val="tx1"/>
                </a:solidFill>
              </a:rPr>
              <a:t>perang </a:t>
            </a:r>
          </a:p>
          <a:p>
            <a:pPr lvl="1"/>
            <a:r>
              <a:rPr lang="en-US" sz="2600" smtClean="0">
                <a:solidFill>
                  <a:schemeClr val="tx1"/>
                </a:solidFill>
              </a:rPr>
              <a:t>Pajak/Cukai pabean </a:t>
            </a:r>
            <a:r>
              <a:rPr lang="en-US" sz="2600">
                <a:solidFill>
                  <a:schemeClr val="tx1"/>
                </a:solidFill>
              </a:rPr>
              <a:t>dari negara lain</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5571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lstStyle/>
          <a:p>
            <a:r>
              <a:rPr lang="en-US" b="1" smtClean="0">
                <a:solidFill>
                  <a:srgbClr val="FF0000"/>
                </a:solidFill>
                <a:effectLst>
                  <a:outerShdw blurRad="38100" dist="38100" dir="2700000" algn="tl">
                    <a:srgbClr val="000000">
                      <a:alpha val="43137"/>
                    </a:srgbClr>
                  </a:outerShdw>
                </a:effectLst>
              </a:rPr>
              <a:t>SUB KULTUR</a:t>
            </a:r>
            <a:endParaRPr lang="en-US" b="1">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46111" y="2090569"/>
            <a:ext cx="9821363" cy="4195481"/>
          </a:xfrm>
          <a:ln>
            <a:solidFill>
              <a:schemeClr val="accent1"/>
            </a:solidFill>
          </a:ln>
        </p:spPr>
        <p:txBody>
          <a:bodyPr>
            <a:normAutofit/>
          </a:bodyPr>
          <a:lstStyle/>
          <a:p>
            <a:pPr algn="just"/>
            <a:r>
              <a:rPr lang="en-US" sz="2800"/>
              <a:t>Sub Kultur dapat didefinisikan sebagai </a:t>
            </a:r>
            <a:r>
              <a:rPr lang="en-US" sz="2800" smtClean="0"/>
              <a:t>suatu kelompok beda budaya yang </a:t>
            </a:r>
            <a:r>
              <a:rPr lang="en-US" sz="2800"/>
              <a:t>ada sebagai </a:t>
            </a:r>
            <a:r>
              <a:rPr lang="en-US" sz="2800" smtClean="0"/>
              <a:t>suatu segmen </a:t>
            </a:r>
            <a:r>
              <a:rPr lang="en-US" sz="2800"/>
              <a:t>yang </a:t>
            </a:r>
            <a:r>
              <a:rPr lang="en-US" sz="2800" smtClean="0"/>
              <a:t>dapat diidentifikasi </a:t>
            </a:r>
            <a:r>
              <a:rPr lang="en-US" sz="2800"/>
              <a:t>dalam sebuah masyarakat yang lebih </a:t>
            </a:r>
            <a:r>
              <a:rPr lang="en-US" sz="2800" smtClean="0"/>
              <a:t>besar dan </a:t>
            </a:r>
            <a:r>
              <a:rPr lang="en-US" sz="2800"/>
              <a:t>lebih kompleks</a:t>
            </a:r>
            <a:r>
              <a:rPr lang="en-US" sz="2800" smtClean="0"/>
              <a:t>.</a:t>
            </a:r>
          </a:p>
          <a:p>
            <a:pPr algn="just"/>
            <a:r>
              <a:rPr lang="en-US" sz="2800"/>
              <a:t>Subkultur memiliki keyakinan, nilai-nilai, dan pelanggan yang </a:t>
            </a:r>
            <a:r>
              <a:rPr lang="en-US" sz="2800" smtClean="0"/>
              <a:t>berbeda dari </a:t>
            </a:r>
            <a:r>
              <a:rPr lang="en-US" sz="2800"/>
              <a:t>anggota lain dari masyarakat yang sama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61665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circle(in)">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9462">
              <a:schemeClr val="bg2">
                <a:lumMod val="40000"/>
                <a:lumOff val="60000"/>
              </a:schemeClr>
            </a:gs>
            <a:gs pos="0">
              <a:schemeClr val="accent1">
                <a:lumMod val="5000"/>
                <a:lumOff val="95000"/>
              </a:schemeClr>
            </a:gs>
            <a:gs pos="7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hade val="50000"/>
              </a:schemeClr>
            </a:solidFill>
          </a:ln>
        </p:spPr>
        <p:txBody>
          <a:bodyPr/>
          <a:lstStyle/>
          <a:p>
            <a:r>
              <a:rPr lang="en-US" sz="3600" smtClean="0">
                <a:solidFill>
                  <a:srgbClr val="FF0000"/>
                </a:solidFill>
              </a:rPr>
              <a:t>Hubungan antara Budaya dan Sub Kultur</a:t>
            </a:r>
            <a:endParaRPr lang="en-US" sz="360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Rectangle 5"/>
          <p:cNvSpPr/>
          <p:nvPr/>
        </p:nvSpPr>
        <p:spPr>
          <a:xfrm>
            <a:off x="621738" y="1447800"/>
            <a:ext cx="9995429" cy="5058888"/>
          </a:xfrm>
          <a:prstGeom prst="rect">
            <a:avLst/>
          </a:prstGeom>
          <a:gradFill>
            <a:gsLst>
              <a:gs pos="19462">
                <a:schemeClr val="accent1">
                  <a:lumMod val="20000"/>
                  <a:lumOff val="80000"/>
                </a:schemeClr>
              </a:gs>
              <a:gs pos="0">
                <a:schemeClr val="accent1">
                  <a:lumMod val="5000"/>
                  <a:lumOff val="95000"/>
                </a:schemeClr>
              </a:gs>
              <a:gs pos="74000">
                <a:schemeClr val="bg2">
                  <a:lumMod val="40000"/>
                  <a:lumOff val="60000"/>
                </a:schemeClr>
              </a:gs>
              <a:gs pos="83000">
                <a:schemeClr val="bg2">
                  <a:lumMod val="60000"/>
                  <a:lumOff val="40000"/>
                </a:schemeClr>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3221" y="2102401"/>
            <a:ext cx="6206221" cy="4121523"/>
          </a:xfrm>
          <a:prstGeom prst="ellipse">
            <a:avLst/>
          </a:prstGeom>
          <a:gradFill>
            <a:gsLst>
              <a:gs pos="19462">
                <a:srgbClr val="C6DB4B">
                  <a:alpha val="19000"/>
                </a:srgbClr>
              </a:gs>
              <a:gs pos="0">
                <a:schemeClr val="accent1">
                  <a:lumMod val="5000"/>
                  <a:lumOff val="95000"/>
                </a:schemeClr>
              </a:gs>
              <a:gs pos="7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ln w="38100">
            <a:solidFill>
              <a:schemeClr val="bg2">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32965" y="2110670"/>
            <a:ext cx="6568754" cy="4074458"/>
          </a:xfrm>
          <a:prstGeom prst="ellipse">
            <a:avLst/>
          </a:prstGeom>
          <a:gradFill>
            <a:gsLst>
              <a:gs pos="19462">
                <a:srgbClr val="C498A5">
                  <a:alpha val="21961"/>
                </a:srgbClr>
              </a:gs>
              <a:gs pos="0">
                <a:schemeClr val="accent1">
                  <a:lumMod val="5000"/>
                  <a:lumOff val="95000"/>
                </a:schemeClr>
              </a:gs>
              <a:gs pos="74000">
                <a:schemeClr val="bg2">
                  <a:lumMod val="40000"/>
                  <a:lumOff val="60000"/>
                </a:schemeClr>
              </a:gs>
              <a:gs pos="83000">
                <a:schemeClr val="accent1">
                  <a:lumMod val="45000"/>
                  <a:lumOff val="55000"/>
                </a:schemeClr>
              </a:gs>
              <a:gs pos="100000">
                <a:schemeClr val="accent1">
                  <a:lumMod val="30000"/>
                  <a:lumOff val="70000"/>
                </a:schemeClr>
              </a:gs>
            </a:gsLst>
            <a:lin ang="5400000" scaled="1"/>
          </a:gradFill>
          <a:ln w="38100">
            <a:solidFill>
              <a:srgbClr val="00206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59089" y="3023777"/>
            <a:ext cx="2579594" cy="1815882"/>
          </a:xfrm>
          <a:prstGeom prst="rect">
            <a:avLst/>
          </a:prstGeom>
          <a:noFill/>
        </p:spPr>
        <p:txBody>
          <a:bodyPr wrap="square" rtlCol="0">
            <a:spAutoFit/>
          </a:bodyPr>
          <a:lstStyle/>
          <a:p>
            <a:pPr algn="ctr"/>
            <a:r>
              <a:rPr lang="en-US" sz="2800" b="1" u="sng" smtClean="0">
                <a:solidFill>
                  <a:srgbClr val="0070C0"/>
                </a:solidFill>
                <a:effectLst>
                  <a:outerShdw blurRad="38100" dist="38100" dir="2700000" algn="tl">
                    <a:srgbClr val="000000">
                      <a:alpha val="43137"/>
                    </a:srgbClr>
                  </a:outerShdw>
                </a:effectLst>
              </a:rPr>
              <a:t>Dominan</a:t>
            </a:r>
            <a:r>
              <a:rPr lang="en-US" sz="2800" b="1" smtClean="0">
                <a:solidFill>
                  <a:srgbClr val="0070C0"/>
                </a:solidFill>
                <a:effectLst>
                  <a:outerShdw blurRad="38100" dist="38100" dir="2700000" algn="tl">
                    <a:srgbClr val="000000">
                      <a:alpha val="43137"/>
                    </a:srgbClr>
                  </a:outerShdw>
                </a:effectLst>
              </a:rPr>
              <a:t> Budaya Masyarakat Banjar</a:t>
            </a:r>
            <a:endParaRPr lang="en-US" sz="2800" b="1">
              <a:solidFill>
                <a:srgbClr val="0070C0"/>
              </a:solidFill>
              <a:effectLst>
                <a:outerShdw blurRad="38100" dist="38100" dir="2700000" algn="tl">
                  <a:srgbClr val="000000">
                    <a:alpha val="43137"/>
                  </a:srgbClr>
                </a:outerShdw>
              </a:effectLst>
            </a:endParaRPr>
          </a:p>
        </p:txBody>
      </p:sp>
      <p:sp>
        <p:nvSpPr>
          <p:cNvPr id="11" name="TextBox 10"/>
          <p:cNvSpPr txBox="1"/>
          <p:nvPr/>
        </p:nvSpPr>
        <p:spPr>
          <a:xfrm>
            <a:off x="1948612" y="3255221"/>
            <a:ext cx="1783152" cy="1815882"/>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2800" b="1" smtClean="0">
                <a:solidFill>
                  <a:srgbClr val="0070C0"/>
                </a:solidFill>
                <a:effectLst>
                  <a:outerShdw blurRad="38100" dist="38100" dir="2700000" algn="tl">
                    <a:srgbClr val="000000">
                      <a:alpha val="43137"/>
                    </a:srgbClr>
                  </a:outerShdw>
                </a:effectLst>
              </a:rPr>
              <a:t>Sub Kultur Jawa Banjar</a:t>
            </a:r>
            <a:endParaRPr lang="en-US" sz="2800" b="1">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8101719" y="3163941"/>
            <a:ext cx="1810884" cy="1815882"/>
          </a:xfrm>
          <a:prstGeom prst="rect">
            <a:avLst/>
          </a:prstGeom>
          <a:noFill/>
        </p:spPr>
        <p:txBody>
          <a:bodyPr wrap="square" rtlCol="0">
            <a:spAutoFit/>
          </a:bodyPr>
          <a:lstStyle/>
          <a:p>
            <a:r>
              <a:rPr lang="en-US" sz="2800" b="1" smtClean="0">
                <a:solidFill>
                  <a:srgbClr val="0070C0"/>
                </a:solidFill>
                <a:effectLst>
                  <a:outerShdw blurRad="38100" dist="38100" dir="2700000" algn="tl">
                    <a:srgbClr val="000000">
                      <a:alpha val="43137"/>
                    </a:srgbClr>
                  </a:outerShdw>
                </a:effectLst>
              </a:rPr>
              <a:t>Sub Kultur Cina Banjar</a:t>
            </a:r>
            <a:endParaRPr lang="en-US" sz="2800" b="1">
              <a:solidFill>
                <a:srgbClr val="0070C0"/>
              </a:solidFill>
              <a:effectLst>
                <a:outerShdw blurRad="38100" dist="38100" dir="2700000" algn="tl">
                  <a:srgbClr val="000000">
                    <a:alpha val="43137"/>
                  </a:srgbClr>
                </a:outerShdw>
              </a:effectLst>
            </a:endParaRPr>
          </a:p>
        </p:txBody>
      </p:sp>
      <p:sp>
        <p:nvSpPr>
          <p:cNvPr id="3" name="TextBox 2"/>
          <p:cNvSpPr txBox="1"/>
          <p:nvPr/>
        </p:nvSpPr>
        <p:spPr>
          <a:xfrm>
            <a:off x="516635" y="1448973"/>
            <a:ext cx="4880758" cy="769441"/>
          </a:xfrm>
          <a:prstGeom prst="rect">
            <a:avLst/>
          </a:prstGeom>
          <a:noFill/>
        </p:spPr>
        <p:txBody>
          <a:bodyPr wrap="square" rtlCol="0">
            <a:spAutoFit/>
          </a:bodyPr>
          <a:lstStyle/>
          <a:p>
            <a:r>
              <a:rPr lang="en-US" sz="4400" b="1" smtClean="0">
                <a:solidFill>
                  <a:srgbClr val="C00000"/>
                </a:solidFill>
                <a:effectLst>
                  <a:outerShdw blurRad="38100" dist="38100" dir="2700000" algn="tl">
                    <a:srgbClr val="000000">
                      <a:alpha val="43137"/>
                    </a:srgbClr>
                  </a:outerShdw>
                </a:effectLst>
              </a:rPr>
              <a:t>Daerah Banjar</a:t>
            </a:r>
            <a:endParaRPr lang="en-US" sz="4400" b="1">
              <a:solidFill>
                <a:srgbClr val="C00000"/>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a:xfrm rot="5400000">
            <a:off x="8994855" y="3268582"/>
            <a:ext cx="3859795" cy="218232"/>
          </a:xfrm>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6394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7" grpId="0" animBg="1"/>
      <p:bldP spid="10" grpId="0"/>
      <p:bldP spid="11" grpId="0" animBg="1"/>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748553"/>
          </a:xfrm>
          <a:ln w="25400">
            <a:solidFill>
              <a:schemeClr val="tx1"/>
            </a:solidFill>
          </a:ln>
        </p:spPr>
        <p:txBody>
          <a:bodyPr/>
          <a:lstStyle/>
          <a:p>
            <a:r>
              <a:rPr lang="en-US" smtClean="0">
                <a:solidFill>
                  <a:srgbClr val="FF0000"/>
                </a:solidFill>
                <a:latin typeface="+mn-lt"/>
              </a:rPr>
              <a:t>Budaya :</a:t>
            </a:r>
            <a:endParaRPr lang="en-US">
              <a:solidFill>
                <a:srgbClr val="FF0000"/>
              </a:solidFill>
              <a:latin typeface="+mn-lt"/>
            </a:endParaRPr>
          </a:p>
        </p:txBody>
      </p:sp>
      <p:sp>
        <p:nvSpPr>
          <p:cNvPr id="3" name="Content Placeholder 2"/>
          <p:cNvSpPr>
            <a:spLocks noGrp="1"/>
          </p:cNvSpPr>
          <p:nvPr>
            <p:ph idx="1"/>
          </p:nvPr>
        </p:nvSpPr>
        <p:spPr>
          <a:xfrm>
            <a:off x="677334" y="1730283"/>
            <a:ext cx="10349254" cy="3880773"/>
          </a:xfrm>
          <a:ln w="25400">
            <a:solidFill>
              <a:schemeClr val="tx1"/>
            </a:solidFill>
          </a:ln>
        </p:spPr>
        <p:txBody>
          <a:bodyPr>
            <a:normAutofit lnSpcReduction="10000"/>
          </a:bodyPr>
          <a:lstStyle/>
          <a:p>
            <a:r>
              <a:rPr lang="en-US" sz="2800" b="1" smtClean="0">
                <a:solidFill>
                  <a:srgbClr val="FF0000"/>
                </a:solidFill>
                <a:effectLst>
                  <a:outerShdw blurRad="38100" dist="38100" dir="2700000" algn="tl">
                    <a:srgbClr val="000000">
                      <a:alpha val="43137"/>
                    </a:srgbClr>
                  </a:outerShdw>
                </a:effectLst>
              </a:rPr>
              <a:t>Elemen Abstrak </a:t>
            </a:r>
            <a:r>
              <a:rPr lang="en-US" sz="2800" smtClean="0"/>
              <a:t>: </a:t>
            </a:r>
            <a:r>
              <a:rPr lang="en-US" sz="2800"/>
              <a:t>nilai-nilai, sikap, ide-ide, tipe kepribadian, dan ringkasan konstruksi seperti agama atau politik </a:t>
            </a:r>
            <a:endParaRPr lang="en-US" sz="2800" smtClean="0"/>
          </a:p>
          <a:p>
            <a:r>
              <a:rPr lang="en-US" sz="2800" smtClean="0"/>
              <a:t>simbol </a:t>
            </a:r>
            <a:r>
              <a:rPr lang="en-US" sz="2800"/>
              <a:t>mungkin berevolusi untuk </a:t>
            </a:r>
            <a:r>
              <a:rPr lang="en-US" sz="2800" smtClean="0"/>
              <a:t>merepresentasikan budaya </a:t>
            </a:r>
          </a:p>
          <a:p>
            <a:r>
              <a:rPr lang="en-US" sz="2800" smtClean="0"/>
              <a:t>simbol-simbol </a:t>
            </a:r>
            <a:r>
              <a:rPr lang="en-US" sz="2800"/>
              <a:t>(dengan tiga komponen bahasa, gaya </a:t>
            </a:r>
            <a:r>
              <a:rPr lang="en-US" sz="2800" smtClean="0"/>
              <a:t>estetika dan </a:t>
            </a:r>
            <a:r>
              <a:rPr lang="en-US" sz="2800"/>
              <a:t>tema cerita) sering bertindak sebagai </a:t>
            </a:r>
            <a:r>
              <a:rPr lang="en-US" sz="2800" smtClean="0"/>
              <a:t>ringkasan budaya dan </a:t>
            </a:r>
            <a:r>
              <a:rPr lang="en-US" sz="2800"/>
              <a:t>mendefinisikan </a:t>
            </a:r>
            <a:r>
              <a:rPr lang="en-US" sz="2800" smtClean="0"/>
              <a:t>karakteristik </a:t>
            </a:r>
            <a:r>
              <a:rPr lang="en-US" sz="2800"/>
              <a:t>dan nilai-nilai </a:t>
            </a:r>
            <a:r>
              <a:rPr lang="en-US" sz="2800" smtClean="0"/>
              <a:t>budaya bersangkutan, mirip </a:t>
            </a:r>
            <a:r>
              <a:rPr lang="en-US" sz="2800"/>
              <a:t>dengan </a:t>
            </a:r>
            <a:r>
              <a:rPr lang="en-US" sz="2800" smtClean="0"/>
              <a:t>merek.</a:t>
            </a:r>
            <a:endParaRPr lang="en-US" sz="2800"/>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855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hade val="50000"/>
              </a:schemeClr>
            </a:solidFill>
          </a:ln>
        </p:spPr>
        <p:txBody>
          <a:bodyPr/>
          <a:lstStyle/>
          <a:p>
            <a:r>
              <a:rPr lang="en-US" smtClean="0"/>
              <a:t>Contoh Kategori Utama Sub Kultur</a:t>
            </a:r>
            <a:endParaRPr lang="en-US"/>
          </a:p>
        </p:txBody>
      </p:sp>
      <p:graphicFrame>
        <p:nvGraphicFramePr>
          <p:cNvPr id="25" name="Content Placeholder 24"/>
          <p:cNvGraphicFramePr>
            <a:graphicFrameLocks noGrp="1"/>
          </p:cNvGraphicFramePr>
          <p:nvPr>
            <p:ph idx="1"/>
            <p:extLst/>
          </p:nvPr>
        </p:nvGraphicFramePr>
        <p:xfrm>
          <a:off x="684213" y="1990170"/>
          <a:ext cx="10506526" cy="4663440"/>
        </p:xfrm>
        <a:graphic>
          <a:graphicData uri="http://schemas.openxmlformats.org/drawingml/2006/table">
            <a:tbl>
              <a:tblPr firstRow="1" bandRow="1">
                <a:tableStyleId>{5C22544A-7EE6-4342-B048-85BDC9FD1C3A}</a:tableStyleId>
              </a:tblPr>
              <a:tblGrid>
                <a:gridCol w="3757422"/>
                <a:gridCol w="6749104"/>
              </a:tblGrid>
              <a:tr h="460188">
                <a:tc>
                  <a:txBody>
                    <a:bodyPr/>
                    <a:lstStyle/>
                    <a:p>
                      <a:r>
                        <a:rPr lang="en-US" sz="2800" smtClean="0"/>
                        <a:t>Kategori</a:t>
                      </a:r>
                      <a:endParaRPr lang="en-US" sz="2800"/>
                    </a:p>
                  </a:txBody>
                  <a:tcPr/>
                </a:tc>
                <a:tc>
                  <a:txBody>
                    <a:bodyPr/>
                    <a:lstStyle/>
                    <a:p>
                      <a:r>
                        <a:rPr lang="en-US" sz="2800" smtClean="0"/>
                        <a:t>Contoh</a:t>
                      </a:r>
                      <a:endParaRPr lang="en-US" sz="2800"/>
                    </a:p>
                  </a:txBody>
                  <a:tcPr/>
                </a:tc>
              </a:tr>
              <a:tr h="460188">
                <a:tc>
                  <a:txBody>
                    <a:bodyPr/>
                    <a:lstStyle/>
                    <a:p>
                      <a:r>
                        <a:rPr lang="en-US" sz="2800" smtClean="0"/>
                        <a:t>Bangsa</a:t>
                      </a:r>
                      <a:endParaRPr lang="en-US" sz="2800"/>
                    </a:p>
                  </a:txBody>
                  <a:tcPr/>
                </a:tc>
                <a:tc>
                  <a:txBody>
                    <a:bodyPr/>
                    <a:lstStyle/>
                    <a:p>
                      <a:r>
                        <a:rPr lang="en-US" sz="2800" smtClean="0"/>
                        <a:t>Indonesia, Arab, India, Portugis, China</a:t>
                      </a:r>
                      <a:endParaRPr lang="en-US" sz="2800"/>
                    </a:p>
                  </a:txBody>
                  <a:tcPr/>
                </a:tc>
              </a:tr>
              <a:tr h="460188">
                <a:tc>
                  <a:txBody>
                    <a:bodyPr/>
                    <a:lstStyle/>
                    <a:p>
                      <a:r>
                        <a:rPr lang="en-US" sz="2800" smtClean="0"/>
                        <a:t>Agama</a:t>
                      </a:r>
                      <a:endParaRPr lang="en-US" sz="2800"/>
                    </a:p>
                  </a:txBody>
                  <a:tcPr/>
                </a:tc>
                <a:tc>
                  <a:txBody>
                    <a:bodyPr/>
                    <a:lstStyle/>
                    <a:p>
                      <a:r>
                        <a:rPr lang="en-US" sz="2800" smtClean="0"/>
                        <a:t>Islam, Kristen, Hindu,</a:t>
                      </a:r>
                      <a:r>
                        <a:rPr lang="en-US" sz="2800" baseline="0" smtClean="0"/>
                        <a:t> Budha</a:t>
                      </a:r>
                      <a:endParaRPr lang="en-US" sz="2800"/>
                    </a:p>
                  </a:txBody>
                  <a:tcPr/>
                </a:tc>
              </a:tr>
              <a:tr h="460188">
                <a:tc>
                  <a:txBody>
                    <a:bodyPr/>
                    <a:lstStyle/>
                    <a:p>
                      <a:r>
                        <a:rPr lang="en-US" sz="2800" smtClean="0"/>
                        <a:t>Wilayah Geografis</a:t>
                      </a:r>
                      <a:endParaRPr lang="en-US" sz="2800"/>
                    </a:p>
                  </a:txBody>
                  <a:tcPr/>
                </a:tc>
                <a:tc>
                  <a:txBody>
                    <a:bodyPr/>
                    <a:lstStyle/>
                    <a:p>
                      <a:r>
                        <a:rPr lang="en-US" sz="2800" smtClean="0"/>
                        <a:t>INBAR, INTENG, INTIM</a:t>
                      </a:r>
                      <a:endParaRPr lang="en-US" sz="2800"/>
                    </a:p>
                  </a:txBody>
                  <a:tcPr/>
                </a:tc>
              </a:tr>
              <a:tr h="460188">
                <a:tc>
                  <a:txBody>
                    <a:bodyPr/>
                    <a:lstStyle/>
                    <a:p>
                      <a:r>
                        <a:rPr lang="en-US" sz="2800" smtClean="0"/>
                        <a:t>Ras</a:t>
                      </a:r>
                      <a:endParaRPr lang="en-US" sz="2800"/>
                    </a:p>
                  </a:txBody>
                  <a:tcPr/>
                </a:tc>
                <a:tc>
                  <a:txBody>
                    <a:bodyPr/>
                    <a:lstStyle/>
                    <a:p>
                      <a:r>
                        <a:rPr lang="en-US" sz="2800" smtClean="0"/>
                        <a:t>Melayu, Arab, Polinesia</a:t>
                      </a:r>
                      <a:endParaRPr lang="en-US" sz="2800"/>
                    </a:p>
                  </a:txBody>
                  <a:tcPr/>
                </a:tc>
              </a:tr>
              <a:tr h="460188">
                <a:tc>
                  <a:txBody>
                    <a:bodyPr/>
                    <a:lstStyle/>
                    <a:p>
                      <a:r>
                        <a:rPr lang="en-US" sz="2800" smtClean="0"/>
                        <a:t>Usia</a:t>
                      </a:r>
                      <a:endParaRPr lang="en-US" sz="2800"/>
                    </a:p>
                  </a:txBody>
                  <a:tcPr/>
                </a:tc>
                <a:tc>
                  <a:txBody>
                    <a:bodyPr/>
                    <a:lstStyle/>
                    <a:p>
                      <a:r>
                        <a:rPr lang="en-US" sz="2800" smtClean="0"/>
                        <a:t>Remaja, Dewasa, Lansia</a:t>
                      </a:r>
                      <a:endParaRPr lang="en-US" sz="2800"/>
                    </a:p>
                  </a:txBody>
                  <a:tcPr/>
                </a:tc>
              </a:tr>
              <a:tr h="460188">
                <a:tc>
                  <a:txBody>
                    <a:bodyPr/>
                    <a:lstStyle/>
                    <a:p>
                      <a:r>
                        <a:rPr lang="en-US" sz="2800" smtClean="0"/>
                        <a:t>Gender</a:t>
                      </a:r>
                      <a:endParaRPr lang="en-US" sz="2800"/>
                    </a:p>
                  </a:txBody>
                  <a:tcPr/>
                </a:tc>
                <a:tc>
                  <a:txBody>
                    <a:bodyPr/>
                    <a:lstStyle/>
                    <a:p>
                      <a:r>
                        <a:rPr lang="en-US" sz="2800" smtClean="0"/>
                        <a:t>Pria, Wanita</a:t>
                      </a:r>
                      <a:endParaRPr lang="en-US" sz="2800"/>
                    </a:p>
                  </a:txBody>
                  <a:tcPr/>
                </a:tc>
              </a:tr>
              <a:tr h="460188">
                <a:tc>
                  <a:txBody>
                    <a:bodyPr/>
                    <a:lstStyle/>
                    <a:p>
                      <a:r>
                        <a:rPr lang="en-US" sz="2800" smtClean="0"/>
                        <a:t>Pekerjaan</a:t>
                      </a:r>
                      <a:endParaRPr lang="en-US" sz="2800"/>
                    </a:p>
                  </a:txBody>
                  <a:tcPr/>
                </a:tc>
                <a:tc>
                  <a:txBody>
                    <a:bodyPr/>
                    <a:lstStyle/>
                    <a:p>
                      <a:r>
                        <a:rPr lang="en-US" sz="2800" smtClean="0"/>
                        <a:t>Sopir Bus, Koki, Ilmuwan</a:t>
                      </a:r>
                      <a:endParaRPr lang="en-US" sz="2800"/>
                    </a:p>
                  </a:txBody>
                  <a:tcPr/>
                </a:tc>
              </a:tr>
              <a:tr h="460188">
                <a:tc>
                  <a:txBody>
                    <a:bodyPr/>
                    <a:lstStyle/>
                    <a:p>
                      <a:r>
                        <a:rPr lang="en-US" sz="2800" smtClean="0"/>
                        <a:t>Kelas Sosial</a:t>
                      </a:r>
                      <a:endParaRPr lang="en-US" sz="2800"/>
                    </a:p>
                  </a:txBody>
                  <a:tcPr/>
                </a:tc>
                <a:tc>
                  <a:txBody>
                    <a:bodyPr/>
                    <a:lstStyle/>
                    <a:p>
                      <a:r>
                        <a:rPr lang="en-US" sz="2800" smtClean="0"/>
                        <a:t>Rendah, Menengah, Tinggi</a:t>
                      </a:r>
                      <a:endParaRPr lang="en-US" sz="2800"/>
                    </a:p>
                  </a:txBody>
                  <a:tcPr/>
                </a:tc>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2890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5082"/>
          </a:xfrm>
          <a:ln>
            <a:solidFill>
              <a:schemeClr val="accent1"/>
            </a:solidFill>
          </a:ln>
        </p:spPr>
        <p:txBody>
          <a:bodyPr/>
          <a:lstStyle/>
          <a:p>
            <a:r>
              <a:rPr lang="en-US" smtClean="0"/>
              <a:t>Sub Kultur Agama</a:t>
            </a:r>
            <a:endParaRPr lang="en-US"/>
          </a:p>
        </p:txBody>
      </p:sp>
      <p:sp>
        <p:nvSpPr>
          <p:cNvPr id="3" name="Content Placeholder 2"/>
          <p:cNvSpPr>
            <a:spLocks noGrp="1"/>
          </p:cNvSpPr>
          <p:nvPr>
            <p:ph idx="1"/>
          </p:nvPr>
        </p:nvSpPr>
        <p:spPr>
          <a:xfrm>
            <a:off x="227011" y="1638581"/>
            <a:ext cx="10245727" cy="4805082"/>
          </a:xfrm>
          <a:ln>
            <a:solidFill>
              <a:schemeClr val="accent1"/>
            </a:solidFill>
          </a:ln>
        </p:spPr>
        <p:txBody>
          <a:bodyPr>
            <a:noAutofit/>
          </a:bodyPr>
          <a:lstStyle/>
          <a:p>
            <a:pPr>
              <a:spcBef>
                <a:spcPts val="600"/>
              </a:spcBef>
            </a:pPr>
            <a:r>
              <a:rPr lang="en-US" sz="2400" dirty="0" err="1" smtClean="0"/>
              <a:t>Terdapat</a:t>
            </a:r>
            <a:r>
              <a:rPr lang="en-US" sz="2400" dirty="0" smtClean="0"/>
              <a:t> </a:t>
            </a:r>
            <a:r>
              <a:rPr lang="en-US" sz="2400" dirty="0" err="1" smtClean="0"/>
              <a:t>beragam</a:t>
            </a:r>
            <a:r>
              <a:rPr lang="en-US" sz="2400" dirty="0" smtClean="0"/>
              <a:t> </a:t>
            </a:r>
            <a:r>
              <a:rPr lang="en-US" sz="2400" dirty="0" err="1" smtClean="0"/>
              <a:t>kelompok</a:t>
            </a:r>
            <a:r>
              <a:rPr lang="en-US" sz="2400" dirty="0" smtClean="0"/>
              <a:t> </a:t>
            </a:r>
            <a:r>
              <a:rPr lang="en-US" sz="2400" dirty="0" err="1" smtClean="0"/>
              <a:t>religi</a:t>
            </a:r>
            <a:r>
              <a:rPr lang="en-US" sz="2400" dirty="0" smtClean="0"/>
              <a:t> di Indonesia:</a:t>
            </a:r>
          </a:p>
          <a:p>
            <a:pPr lvl="1">
              <a:spcBef>
                <a:spcPts val="0"/>
              </a:spcBef>
            </a:pPr>
            <a:r>
              <a:rPr lang="en-US" sz="2400" dirty="0" smtClean="0"/>
              <a:t>Islam</a:t>
            </a:r>
          </a:p>
          <a:p>
            <a:pPr lvl="1">
              <a:spcBef>
                <a:spcPts val="0"/>
              </a:spcBef>
            </a:pPr>
            <a:r>
              <a:rPr lang="en-US" sz="2400" dirty="0" smtClean="0"/>
              <a:t>Kristen</a:t>
            </a:r>
            <a:endParaRPr lang="en-US" sz="2400" dirty="0" smtClean="0"/>
          </a:p>
          <a:p>
            <a:pPr lvl="1">
              <a:spcBef>
                <a:spcPts val="0"/>
              </a:spcBef>
            </a:pPr>
            <a:r>
              <a:rPr lang="en-US" sz="2400" dirty="0" smtClean="0"/>
              <a:t>Hindu</a:t>
            </a:r>
          </a:p>
          <a:p>
            <a:pPr lvl="1">
              <a:spcBef>
                <a:spcPts val="0"/>
              </a:spcBef>
            </a:pPr>
            <a:r>
              <a:rPr lang="en-US" sz="2400" dirty="0" err="1" smtClean="0"/>
              <a:t>Bhuda</a:t>
            </a:r>
            <a:r>
              <a:rPr lang="en-US" sz="2400" dirty="0" smtClean="0"/>
              <a:t> </a:t>
            </a:r>
          </a:p>
          <a:p>
            <a:pPr lvl="1">
              <a:spcBef>
                <a:spcPts val="0"/>
              </a:spcBef>
            </a:pPr>
            <a:r>
              <a:rPr lang="en-US" sz="2400" dirty="0" err="1" smtClean="0"/>
              <a:t>Kepercayaan</a:t>
            </a:r>
            <a:r>
              <a:rPr lang="en-US" sz="2400" dirty="0" smtClean="0"/>
              <a:t> </a:t>
            </a:r>
            <a:r>
              <a:rPr lang="en-US" sz="2400" dirty="0" err="1" smtClean="0"/>
              <a:t>lainnya</a:t>
            </a:r>
            <a:endParaRPr lang="en-US" sz="2400" dirty="0"/>
          </a:p>
          <a:p>
            <a:pPr>
              <a:spcBef>
                <a:spcPts val="600"/>
              </a:spcBef>
            </a:pPr>
            <a:r>
              <a:rPr lang="sv-SE" sz="2400" dirty="0"/>
              <a:t>Perilaku konsumen secara simbolis dan </a:t>
            </a:r>
            <a:r>
              <a:rPr lang="sv-SE" sz="2400" dirty="0" smtClean="0"/>
              <a:t>ritualistis </a:t>
            </a:r>
            <a:r>
              <a:rPr lang="sv-SE" sz="2400" dirty="0"/>
              <a:t>dikaitkan dengan perayaan hari libur keagamaan</a:t>
            </a:r>
            <a:endParaRPr lang="en-US" sz="2400" dirty="0" smtClean="0"/>
          </a:p>
          <a:p>
            <a:pPr>
              <a:spcBef>
                <a:spcPts val="600"/>
              </a:spcBef>
            </a:pPr>
            <a:r>
              <a:rPr lang="en-US" sz="2400" dirty="0" smtClean="0"/>
              <a:t>Agama </a:t>
            </a:r>
            <a:r>
              <a:rPr lang="en-US" sz="2400" dirty="0" err="1"/>
              <a:t>adalah</a:t>
            </a:r>
            <a:r>
              <a:rPr lang="en-US" sz="2400" dirty="0"/>
              <a:t> </a:t>
            </a:r>
            <a:r>
              <a:rPr lang="en-US" sz="2400" dirty="0" err="1"/>
              <a:t>subkultur</a:t>
            </a:r>
            <a:r>
              <a:rPr lang="en-US" sz="2400" dirty="0"/>
              <a:t> </a:t>
            </a:r>
            <a:r>
              <a:rPr lang="en-US" sz="2400" dirty="0" err="1"/>
              <a:t>penting</a:t>
            </a:r>
            <a:r>
              <a:rPr lang="en-US" sz="2400" dirty="0"/>
              <a:t> </a:t>
            </a:r>
            <a:r>
              <a:rPr lang="en-US" sz="2400" dirty="0" err="1"/>
              <a:t>ketika</a:t>
            </a:r>
            <a:r>
              <a:rPr lang="en-US" sz="2400" dirty="0"/>
              <a:t> </a:t>
            </a:r>
            <a:r>
              <a:rPr lang="en-US" sz="2400" dirty="0" err="1"/>
              <a:t>kita</a:t>
            </a:r>
            <a:r>
              <a:rPr lang="en-US" sz="2400" dirty="0"/>
              <a:t> </a:t>
            </a:r>
            <a:r>
              <a:rPr lang="en-US" sz="2400" dirty="0" err="1"/>
              <a:t>berpikir</a:t>
            </a:r>
            <a:r>
              <a:rPr lang="en-US" sz="2400" dirty="0"/>
              <a:t> </a:t>
            </a:r>
            <a:r>
              <a:rPr lang="en-US" sz="2400" dirty="0" err="1"/>
              <a:t>tentang</a:t>
            </a:r>
            <a:r>
              <a:rPr lang="en-US" sz="2400" dirty="0"/>
              <a:t> ritual yang </a:t>
            </a:r>
            <a:r>
              <a:rPr lang="en-US" sz="2400" dirty="0" err="1"/>
              <a:t>dilakukan</a:t>
            </a:r>
            <a:r>
              <a:rPr lang="en-US" sz="2400" dirty="0"/>
              <a:t> </a:t>
            </a:r>
            <a:r>
              <a:rPr lang="en-US" sz="2400" dirty="0" err="1"/>
              <a:t>oleh</a:t>
            </a:r>
            <a:r>
              <a:rPr lang="en-US" sz="2400" dirty="0"/>
              <a:t> </a:t>
            </a:r>
            <a:r>
              <a:rPr lang="en-US" sz="2400" dirty="0" err="1"/>
              <a:t>subkultur</a:t>
            </a:r>
            <a:r>
              <a:rPr lang="en-US" sz="2400" dirty="0"/>
              <a:t>.  </a:t>
            </a:r>
            <a:r>
              <a:rPr lang="en-US" sz="2400" dirty="0" err="1" smtClean="0"/>
              <a:t>Perhatikan</a:t>
            </a:r>
            <a:r>
              <a:rPr lang="en-US" sz="2400" dirty="0" smtClean="0"/>
              <a:t>  </a:t>
            </a:r>
            <a:r>
              <a:rPr lang="en-US" sz="2400" dirty="0" err="1"/>
              <a:t>semua</a:t>
            </a:r>
            <a:r>
              <a:rPr lang="en-US" sz="2400" dirty="0"/>
              <a:t> </a:t>
            </a:r>
            <a:r>
              <a:rPr lang="en-US" sz="2400" dirty="0" err="1"/>
              <a:t>simbolis</a:t>
            </a:r>
            <a:r>
              <a:rPr lang="en-US" sz="2400" dirty="0"/>
              <a:t> </a:t>
            </a:r>
            <a:r>
              <a:rPr lang="en-US" sz="2400" dirty="0" err="1"/>
              <a:t>belanja</a:t>
            </a:r>
            <a:r>
              <a:rPr lang="en-US" sz="2400" dirty="0"/>
              <a:t> yang </a:t>
            </a:r>
            <a:r>
              <a:rPr lang="en-US" sz="2400" dirty="0" err="1"/>
              <a:t>dilakukan</a:t>
            </a:r>
            <a:r>
              <a:rPr lang="en-US" sz="2400" dirty="0"/>
              <a:t> </a:t>
            </a:r>
            <a:r>
              <a:rPr lang="en-US" sz="2400" dirty="0" err="1"/>
              <a:t>dalam</a:t>
            </a:r>
            <a:r>
              <a:rPr lang="en-US" sz="2400" dirty="0"/>
              <a:t> </a:t>
            </a:r>
            <a:r>
              <a:rPr lang="en-US" sz="2400" dirty="0" err="1"/>
              <a:t>persiapan</a:t>
            </a:r>
            <a:r>
              <a:rPr lang="en-US" sz="2400" dirty="0"/>
              <a:t> </a:t>
            </a:r>
            <a:r>
              <a:rPr lang="en-US" sz="2400" dirty="0" err="1"/>
              <a:t>dan</a:t>
            </a:r>
            <a:r>
              <a:rPr lang="en-US" sz="2400" dirty="0"/>
              <a:t> </a:t>
            </a:r>
            <a:r>
              <a:rPr lang="en-US" sz="2400" dirty="0" err="1"/>
              <a:t>untuk</a:t>
            </a:r>
            <a:r>
              <a:rPr lang="en-US" sz="2400" dirty="0"/>
              <a:t> </a:t>
            </a:r>
            <a:r>
              <a:rPr lang="en-US" sz="2400" dirty="0" err="1"/>
              <a:t>hari</a:t>
            </a:r>
            <a:r>
              <a:rPr lang="en-US" sz="2400" dirty="0"/>
              <a:t> </a:t>
            </a:r>
            <a:r>
              <a:rPr lang="en-US" sz="2400" dirty="0" err="1" smtClean="0"/>
              <a:t>Iedul</a:t>
            </a:r>
            <a:r>
              <a:rPr lang="en-US" sz="2400" dirty="0" smtClean="0"/>
              <a:t> </a:t>
            </a:r>
            <a:r>
              <a:rPr lang="en-US" sz="2400" dirty="0" err="1" smtClean="0"/>
              <a:t>Fitri</a:t>
            </a:r>
            <a:r>
              <a:rPr lang="en-US" sz="2400" dirty="0" smtClean="0"/>
              <a:t>.</a:t>
            </a:r>
          </a:p>
          <a:p>
            <a:pPr lvl="1">
              <a:spcBef>
                <a:spcPts val="600"/>
              </a:spcBef>
            </a:pPr>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87065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6111" y="452718"/>
            <a:ext cx="9404723" cy="890307"/>
          </a:xfrm>
          <a:ln>
            <a:solidFill>
              <a:schemeClr val="accent1"/>
            </a:solidFill>
          </a:ln>
        </p:spPr>
        <p:txBody>
          <a:bodyPr/>
          <a:lstStyle/>
          <a:p>
            <a:r>
              <a:rPr lang="en-US" smtClean="0"/>
              <a:t>Sub Kultur Regional</a:t>
            </a:r>
            <a:endParaRPr lang="en-US"/>
          </a:p>
        </p:txBody>
      </p:sp>
      <p:sp>
        <p:nvSpPr>
          <p:cNvPr id="3" name="Content Placeholder 2"/>
          <p:cNvSpPr>
            <a:spLocks noGrp="1"/>
          </p:cNvSpPr>
          <p:nvPr>
            <p:ph idx="1"/>
          </p:nvPr>
        </p:nvSpPr>
        <p:spPr>
          <a:xfrm>
            <a:off x="646111" y="1567143"/>
            <a:ext cx="9940927" cy="4195481"/>
          </a:xfrm>
          <a:ln w="25400">
            <a:solidFill>
              <a:schemeClr val="accent1"/>
            </a:solidFill>
          </a:ln>
        </p:spPr>
        <p:txBody>
          <a:bodyPr>
            <a:normAutofit/>
          </a:bodyPr>
          <a:lstStyle/>
          <a:p>
            <a:r>
              <a:rPr lang="en-US" sz="2800" smtClean="0"/>
              <a:t>Perbedaan wilayah mendorong terjadinya perbedaan perilaku konsumsi, misalnya:</a:t>
            </a:r>
          </a:p>
          <a:p>
            <a:pPr lvl="1"/>
            <a:r>
              <a:rPr lang="en-US" sz="2600" smtClean="0"/>
              <a:t>Teh Tawar – Sunda; Teh Tubruk – Yogya</a:t>
            </a:r>
          </a:p>
          <a:p>
            <a:pPr lvl="1"/>
            <a:r>
              <a:rPr lang="en-US" sz="2600" smtClean="0"/>
              <a:t>Nasi Kuning – Banjar; Nasi Pecel – Jatim; </a:t>
            </a:r>
          </a:p>
          <a:p>
            <a:pPr lvl="1"/>
            <a:r>
              <a:rPr lang="en-US" sz="2600" smtClean="0"/>
              <a:t>Tempe Bongkrek – Jawa; Oncom – Sunda</a:t>
            </a:r>
          </a:p>
          <a:p>
            <a:pPr lvl="1"/>
            <a:r>
              <a:rPr lang="en-US" sz="2600" smtClean="0"/>
              <a:t>Nasi jagung – Madura; Sagu – Papua; Sorgum - NTT</a:t>
            </a:r>
          </a:p>
          <a:p>
            <a:pPr lvl="1"/>
            <a:r>
              <a:rPr lang="en-US" sz="2600" smtClean="0"/>
              <a:t>dsb</a:t>
            </a:r>
            <a:endParaRPr lang="en-US" sz="260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5282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accent1"/>
            </a:solidFill>
          </a:ln>
        </p:spPr>
        <p:txBody>
          <a:bodyPr/>
          <a:lstStyle/>
          <a:p>
            <a:r>
              <a:rPr lang="en-US" smtClean="0"/>
              <a:t>Interaksi Sub Kultur</a:t>
            </a:r>
            <a:endParaRPr lang="en-US"/>
          </a:p>
        </p:txBody>
      </p:sp>
      <p:sp>
        <p:nvSpPr>
          <p:cNvPr id="3" name="Content Placeholder 2"/>
          <p:cNvSpPr>
            <a:spLocks noGrp="1"/>
          </p:cNvSpPr>
          <p:nvPr>
            <p:ph idx="1"/>
          </p:nvPr>
        </p:nvSpPr>
        <p:spPr>
          <a:xfrm>
            <a:off x="646111" y="2052918"/>
            <a:ext cx="10544627" cy="4195481"/>
          </a:xfrm>
          <a:ln>
            <a:solidFill>
              <a:schemeClr val="accent1"/>
            </a:solidFill>
          </a:ln>
        </p:spPr>
        <p:txBody>
          <a:bodyPr>
            <a:normAutofit/>
          </a:bodyPr>
          <a:lstStyle/>
          <a:p>
            <a:r>
              <a:rPr lang="en-US" sz="2800" smtClean="0"/>
              <a:t>Penting untuk diketahui bahwa seseorang mungkin dapat memiliki beberapa sub kultur</a:t>
            </a:r>
          </a:p>
          <a:p>
            <a:r>
              <a:rPr lang="en-US" sz="2800" smtClean="0"/>
              <a:t>Pemasar </a:t>
            </a:r>
            <a:r>
              <a:rPr lang="en-US" sz="2800"/>
              <a:t>harus berusaha untuk memahami bagaimana beberapa keanggotaan subkultur </a:t>
            </a:r>
            <a:r>
              <a:rPr lang="en-US" sz="2800" smtClean="0"/>
              <a:t>secara bersama-sama </a:t>
            </a:r>
            <a:r>
              <a:rPr lang="en-US" sz="2800"/>
              <a:t>mempengaruhi perilaku </a:t>
            </a:r>
            <a:r>
              <a:rPr lang="en-US" sz="2800" smtClean="0"/>
              <a:t>konsumen</a:t>
            </a:r>
          </a:p>
          <a:p>
            <a:endParaRPr lang="en-US" sz="2800"/>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93" y="38380"/>
            <a:ext cx="9935010" cy="6390305"/>
          </a:xfrm>
          <a:prstGeom prst="rect">
            <a:avLst/>
          </a:prstGeom>
        </p:spPr>
      </p:pic>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62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000" err="1" smtClean="0"/>
              <a:t>Pengaruh</a:t>
            </a:r>
            <a:r>
              <a:rPr lang="en-US" sz="6000" smtClean="0"/>
              <a:t> Personal </a:t>
            </a:r>
            <a:r>
              <a:rPr lang="en-US" sz="6000" err="1" smtClean="0"/>
              <a:t>dan</a:t>
            </a:r>
            <a:r>
              <a:rPr lang="en-US" sz="6000" smtClean="0"/>
              <a:t> </a:t>
            </a:r>
            <a:r>
              <a:rPr lang="en-US" sz="6000" err="1" smtClean="0"/>
              <a:t>Kelompok</a:t>
            </a:r>
            <a:r>
              <a:rPr lang="en-US" sz="6000" smtClean="0"/>
              <a:t> </a:t>
            </a:r>
            <a:r>
              <a:rPr lang="en-US" sz="6000" err="1" smtClean="0"/>
              <a:t>Terhadap</a:t>
            </a:r>
            <a:r>
              <a:rPr lang="en-US" sz="6000" smtClean="0"/>
              <a:t> </a:t>
            </a:r>
            <a:r>
              <a:rPr lang="en-US" sz="6000" err="1" smtClean="0"/>
              <a:t>Perilaku</a:t>
            </a:r>
            <a:r>
              <a:rPr lang="en-US" sz="6000" smtClean="0"/>
              <a:t> </a:t>
            </a:r>
            <a:r>
              <a:rPr lang="en-US" sz="6000" err="1"/>
              <a:t>K</a:t>
            </a:r>
            <a:r>
              <a:rPr lang="en-US" sz="6000" err="1" smtClean="0"/>
              <a:t>onsumen</a:t>
            </a:r>
            <a:endParaRPr lang="en-US" sz="600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9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D2976F-7D36-41C0-AE23-30945287E156}" type="slidenum">
              <a:rPr lang="en-US" smtClean="0"/>
              <a:t>45</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3" y="0"/>
            <a:ext cx="10043447" cy="679536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7731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ln>
            <a:solidFill>
              <a:schemeClr val="tx1"/>
            </a:solidFill>
          </a:ln>
        </p:spPr>
        <p:txBody>
          <a:bodyPr/>
          <a:lstStyle/>
          <a:p>
            <a:r>
              <a:rPr lang="en-US" err="1" smtClean="0"/>
              <a:t>Pengaruh</a:t>
            </a:r>
            <a:r>
              <a:rPr lang="en-US" smtClean="0"/>
              <a:t> </a:t>
            </a:r>
            <a:r>
              <a:rPr lang="en-US" err="1" smtClean="0"/>
              <a:t>Kelompok</a:t>
            </a:r>
            <a:r>
              <a:rPr lang="en-US" smtClean="0"/>
              <a:t> </a:t>
            </a:r>
            <a:r>
              <a:rPr lang="en-US" err="1" smtClean="0"/>
              <a:t>dan</a:t>
            </a:r>
            <a:r>
              <a:rPr lang="en-US" smtClean="0"/>
              <a:t> Personal </a:t>
            </a:r>
            <a:r>
              <a:rPr lang="en-US" err="1" smtClean="0"/>
              <a:t>terhadap</a:t>
            </a:r>
            <a:r>
              <a:rPr lang="en-US" smtClean="0"/>
              <a:t> </a:t>
            </a:r>
            <a:r>
              <a:rPr lang="en-US" err="1" smtClean="0"/>
              <a:t>Individu</a:t>
            </a:r>
            <a:endParaRPr lang="en-US"/>
          </a:p>
        </p:txBody>
      </p:sp>
      <p:sp>
        <p:nvSpPr>
          <p:cNvPr id="3" name="Content Placeholder 2"/>
          <p:cNvSpPr>
            <a:spLocks noGrp="1"/>
          </p:cNvSpPr>
          <p:nvPr>
            <p:ph idx="1"/>
          </p:nvPr>
        </p:nvSpPr>
        <p:spPr>
          <a:xfrm>
            <a:off x="646111" y="2052918"/>
            <a:ext cx="10544627" cy="4195481"/>
          </a:xfrm>
          <a:ln>
            <a:solidFill>
              <a:schemeClr val="tx1"/>
            </a:solidFill>
          </a:ln>
        </p:spPr>
        <p:txBody>
          <a:bodyPr>
            <a:normAutofit fontScale="92500" lnSpcReduction="20000"/>
          </a:bodyPr>
          <a:lstStyle/>
          <a:p>
            <a:r>
              <a:rPr lang="en-US" sz="2800" err="1" smtClean="0"/>
              <a:t>Seseorang</a:t>
            </a:r>
            <a:r>
              <a:rPr lang="en-US" sz="2800" smtClean="0"/>
              <a:t>, </a:t>
            </a:r>
            <a:r>
              <a:rPr lang="en-US" sz="2800" err="1"/>
              <a:t>baik</a:t>
            </a:r>
            <a:r>
              <a:rPr lang="en-US" sz="2800"/>
              <a:t> </a:t>
            </a:r>
            <a:r>
              <a:rPr lang="en-US" sz="2800" err="1" smtClean="0"/>
              <a:t>secara</a:t>
            </a:r>
            <a:r>
              <a:rPr lang="en-US" sz="2800" smtClean="0"/>
              <a:t> </a:t>
            </a:r>
            <a:r>
              <a:rPr lang="en-US" sz="2800" err="1" smtClean="0"/>
              <a:t>individu</a:t>
            </a:r>
            <a:r>
              <a:rPr lang="en-US" sz="2800" smtClean="0"/>
              <a:t> </a:t>
            </a:r>
            <a:r>
              <a:rPr lang="en-US" sz="2800" err="1"/>
              <a:t>atau</a:t>
            </a:r>
            <a:r>
              <a:rPr lang="en-US" sz="2800"/>
              <a:t> </a:t>
            </a:r>
            <a:r>
              <a:rPr lang="en-US" sz="2800" err="1" smtClean="0"/>
              <a:t>kelompok</a:t>
            </a:r>
            <a:r>
              <a:rPr lang="en-US" sz="2800" smtClean="0"/>
              <a:t> yang </a:t>
            </a:r>
            <a:r>
              <a:rPr lang="en-US" sz="2800" err="1"/>
              <a:t>memberikan</a:t>
            </a:r>
            <a:r>
              <a:rPr lang="en-US" sz="2800"/>
              <a:t> </a:t>
            </a:r>
            <a:r>
              <a:rPr lang="en-US" sz="2800" err="1"/>
              <a:t>pengaruh</a:t>
            </a:r>
            <a:r>
              <a:rPr lang="en-US" sz="2800"/>
              <a:t> </a:t>
            </a:r>
            <a:r>
              <a:rPr lang="en-US" sz="2800" err="1" smtClean="0"/>
              <a:t>besar</a:t>
            </a:r>
            <a:r>
              <a:rPr lang="en-US" sz="2800" smtClean="0"/>
              <a:t> </a:t>
            </a:r>
            <a:r>
              <a:rPr lang="en-US" sz="2800" err="1"/>
              <a:t>pada</a:t>
            </a:r>
            <a:r>
              <a:rPr lang="en-US" sz="2800"/>
              <a:t> </a:t>
            </a:r>
            <a:r>
              <a:rPr lang="en-US" sz="2800" err="1" smtClean="0"/>
              <a:t>anggota</a:t>
            </a:r>
            <a:r>
              <a:rPr lang="en-US" sz="2800" smtClean="0"/>
              <a:t> </a:t>
            </a:r>
            <a:r>
              <a:rPr lang="en-US" sz="2800" err="1" smtClean="0"/>
              <a:t>kelompok</a:t>
            </a:r>
            <a:r>
              <a:rPr lang="en-US" sz="2800"/>
              <a:t>, </a:t>
            </a:r>
            <a:endParaRPr lang="en-US" sz="2800" smtClean="0"/>
          </a:p>
          <a:p>
            <a:r>
              <a:rPr lang="en-US" sz="2800" smtClean="0"/>
              <a:t>Rasa </a:t>
            </a:r>
            <a:r>
              <a:rPr lang="en-US" sz="2800" err="1" smtClean="0"/>
              <a:t>memiliki</a:t>
            </a:r>
            <a:r>
              <a:rPr lang="en-US" sz="2800" smtClean="0"/>
              <a:t> </a:t>
            </a:r>
            <a:r>
              <a:rPr lang="en-US" sz="2800" err="1" smtClean="0"/>
              <a:t>kelompok</a:t>
            </a:r>
            <a:r>
              <a:rPr lang="en-US" sz="2800" smtClean="0"/>
              <a:t> </a:t>
            </a:r>
            <a:r>
              <a:rPr lang="en-US" sz="2800" err="1" smtClean="0"/>
              <a:t>dan</a:t>
            </a:r>
            <a:r>
              <a:rPr lang="en-US" sz="2800" smtClean="0"/>
              <a:t> </a:t>
            </a:r>
            <a:r>
              <a:rPr lang="en-US" sz="2800" err="1" smtClean="0"/>
              <a:t>berusaha</a:t>
            </a:r>
            <a:r>
              <a:rPr lang="en-US" sz="2800" smtClean="0"/>
              <a:t> </a:t>
            </a:r>
            <a:r>
              <a:rPr lang="en-US" sz="2800" err="1"/>
              <a:t>untuk</a:t>
            </a:r>
            <a:r>
              <a:rPr lang="en-US" sz="2800"/>
              <a:t> "</a:t>
            </a:r>
            <a:r>
              <a:rPr lang="en-US" sz="2800" err="1"/>
              <a:t>cocok</a:t>
            </a:r>
            <a:r>
              <a:rPr lang="en-US" sz="2800"/>
              <a:t>", </a:t>
            </a:r>
            <a:r>
              <a:rPr lang="en-US" sz="2800" err="1" smtClean="0"/>
              <a:t>serta</a:t>
            </a:r>
            <a:r>
              <a:rPr lang="en-US" sz="2800" smtClean="0"/>
              <a:t> </a:t>
            </a:r>
            <a:r>
              <a:rPr lang="en-US" sz="2800" err="1" smtClean="0"/>
              <a:t>berusaha</a:t>
            </a:r>
            <a:r>
              <a:rPr lang="en-US" sz="2800" smtClean="0"/>
              <a:t> </a:t>
            </a:r>
            <a:r>
              <a:rPr lang="en-US" sz="2800" err="1" smtClean="0"/>
              <a:t>untuk</a:t>
            </a:r>
            <a:r>
              <a:rPr lang="en-US" sz="2800" smtClean="0"/>
              <a:t> </a:t>
            </a:r>
            <a:r>
              <a:rPr lang="en-US" sz="2800" err="1" smtClean="0"/>
              <a:t>terbuka</a:t>
            </a:r>
            <a:r>
              <a:rPr lang="en-US" sz="2800" smtClean="0"/>
              <a:t> </a:t>
            </a:r>
            <a:r>
              <a:rPr lang="en-US" sz="2800" err="1" smtClean="0"/>
              <a:t>thd</a:t>
            </a:r>
            <a:r>
              <a:rPr lang="en-US" sz="2800" smtClean="0"/>
              <a:t> </a:t>
            </a:r>
            <a:r>
              <a:rPr lang="en-US" sz="2800" err="1" smtClean="0"/>
              <a:t>pengaruh</a:t>
            </a:r>
            <a:r>
              <a:rPr lang="en-US" sz="2800" smtClean="0"/>
              <a:t> lain </a:t>
            </a:r>
            <a:r>
              <a:rPr lang="en-US" sz="2800" err="1" smtClean="0"/>
              <a:t>pada</a:t>
            </a:r>
            <a:r>
              <a:rPr lang="en-US" sz="2800" smtClean="0"/>
              <a:t> </a:t>
            </a:r>
            <a:r>
              <a:rPr lang="en-US" sz="2800" err="1"/>
              <a:t>setiap</a:t>
            </a:r>
            <a:r>
              <a:rPr lang="en-US" sz="2800"/>
              <a:t> </a:t>
            </a:r>
            <a:r>
              <a:rPr lang="en-US" sz="2800" err="1"/>
              <a:t>tahap</a:t>
            </a:r>
            <a:r>
              <a:rPr lang="en-US" sz="2800"/>
              <a:t> </a:t>
            </a:r>
            <a:r>
              <a:rPr lang="en-US" sz="2800" smtClean="0"/>
              <a:t>proses </a:t>
            </a:r>
            <a:r>
              <a:rPr lang="en-US" sz="2800" err="1" smtClean="0"/>
              <a:t>keputusan</a:t>
            </a:r>
            <a:endParaRPr lang="en-US" sz="2800" smtClean="0"/>
          </a:p>
          <a:p>
            <a:r>
              <a:rPr lang="en-US" sz="2800" err="1" smtClean="0"/>
              <a:t>Kelompok</a:t>
            </a:r>
            <a:r>
              <a:rPr lang="en-US" sz="2800" smtClean="0"/>
              <a:t> </a:t>
            </a:r>
            <a:r>
              <a:rPr lang="en-US" sz="2800" err="1" smtClean="0"/>
              <a:t>referensi</a:t>
            </a:r>
            <a:r>
              <a:rPr lang="en-US" sz="2800" smtClean="0"/>
              <a:t> (Reference Group): </a:t>
            </a:r>
            <a:r>
              <a:rPr lang="en-US" sz="2800" err="1"/>
              <a:t>seseorang</a:t>
            </a:r>
            <a:r>
              <a:rPr lang="en-US" sz="2800"/>
              <a:t> </a:t>
            </a:r>
            <a:r>
              <a:rPr lang="en-US" sz="2800" err="1"/>
              <a:t>atau</a:t>
            </a:r>
            <a:r>
              <a:rPr lang="en-US" sz="2800"/>
              <a:t> </a:t>
            </a:r>
            <a:r>
              <a:rPr lang="en-US" sz="2800" err="1"/>
              <a:t>kelompok</a:t>
            </a:r>
            <a:r>
              <a:rPr lang="en-US" sz="2800"/>
              <a:t> orang yang </a:t>
            </a:r>
            <a:r>
              <a:rPr lang="en-US" sz="2800" err="1"/>
              <a:t>secara</a:t>
            </a:r>
            <a:r>
              <a:rPr lang="en-US" sz="2800"/>
              <a:t> </a:t>
            </a:r>
            <a:r>
              <a:rPr lang="en-US" sz="2800" err="1"/>
              <a:t>signifikan</a:t>
            </a:r>
            <a:r>
              <a:rPr lang="en-US" sz="2800"/>
              <a:t> </a:t>
            </a:r>
            <a:r>
              <a:rPr lang="en-US" sz="2800" err="1"/>
              <a:t>mempengaruhi</a:t>
            </a:r>
            <a:r>
              <a:rPr lang="en-US" sz="2800"/>
              <a:t> </a:t>
            </a:r>
            <a:r>
              <a:rPr lang="en-US" sz="2800" err="1"/>
              <a:t>perilaku</a:t>
            </a:r>
            <a:r>
              <a:rPr lang="en-US" sz="2800"/>
              <a:t> </a:t>
            </a:r>
            <a:r>
              <a:rPr lang="en-US" sz="2800" err="1"/>
              <a:t>individu</a:t>
            </a:r>
            <a:r>
              <a:rPr lang="en-US" sz="2800"/>
              <a:t> </a:t>
            </a:r>
          </a:p>
          <a:p>
            <a:r>
              <a:rPr lang="en-US" sz="2800" err="1"/>
              <a:t>mungkin</a:t>
            </a:r>
            <a:r>
              <a:rPr lang="en-US" sz="2800"/>
              <a:t> </a:t>
            </a:r>
            <a:r>
              <a:rPr lang="en-US" sz="2800" err="1"/>
              <a:t>individu</a:t>
            </a:r>
            <a:r>
              <a:rPr lang="en-US" sz="2800"/>
              <a:t> (</a:t>
            </a:r>
            <a:r>
              <a:rPr lang="en-US" sz="2800" err="1"/>
              <a:t>selebriti</a:t>
            </a:r>
            <a:r>
              <a:rPr lang="en-US" sz="2800"/>
              <a:t>, </a:t>
            </a:r>
            <a:r>
              <a:rPr lang="en-US" sz="2800" err="1"/>
              <a:t>atlet</a:t>
            </a:r>
            <a:r>
              <a:rPr lang="en-US" sz="2800"/>
              <a:t>, </a:t>
            </a:r>
            <a:r>
              <a:rPr lang="en-US" sz="2800" err="1"/>
              <a:t>atau</a:t>
            </a:r>
            <a:r>
              <a:rPr lang="en-US" sz="2800"/>
              <a:t> </a:t>
            </a:r>
            <a:r>
              <a:rPr lang="en-US" sz="2800" err="1"/>
              <a:t>pemimpin</a:t>
            </a:r>
            <a:r>
              <a:rPr lang="en-US" sz="2800"/>
              <a:t> </a:t>
            </a:r>
            <a:r>
              <a:rPr lang="en-US" sz="2800" err="1"/>
              <a:t>politik</a:t>
            </a:r>
            <a:r>
              <a:rPr lang="en-US" sz="2800"/>
              <a:t>) </a:t>
            </a:r>
            <a:r>
              <a:rPr lang="en-US" sz="2800" err="1"/>
              <a:t>atau</a:t>
            </a:r>
            <a:r>
              <a:rPr lang="en-US" sz="2800"/>
              <a:t> </a:t>
            </a:r>
            <a:r>
              <a:rPr lang="en-US" sz="2800" err="1"/>
              <a:t>kelompok</a:t>
            </a:r>
            <a:r>
              <a:rPr lang="en-US" sz="2800"/>
              <a:t> </a:t>
            </a:r>
            <a:r>
              <a:rPr lang="en-US" sz="2800" err="1"/>
              <a:t>individu</a:t>
            </a:r>
            <a:r>
              <a:rPr lang="en-US" sz="2800"/>
              <a:t> </a:t>
            </a:r>
            <a:r>
              <a:rPr lang="en-US" sz="2800" err="1"/>
              <a:t>dengan</a:t>
            </a:r>
            <a:r>
              <a:rPr lang="en-US" sz="2800"/>
              <a:t> </a:t>
            </a:r>
            <a:r>
              <a:rPr lang="en-US" sz="2800" err="1"/>
              <a:t>kesamaan</a:t>
            </a:r>
            <a:r>
              <a:rPr lang="en-US" sz="2800"/>
              <a:t> </a:t>
            </a:r>
            <a:r>
              <a:rPr lang="en-US" sz="2800" smtClean="0"/>
              <a:t>(</a:t>
            </a:r>
            <a:r>
              <a:rPr lang="en-US" sz="2800" err="1" smtClean="0"/>
              <a:t>grup</a:t>
            </a:r>
            <a:r>
              <a:rPr lang="en-US" sz="2800" smtClean="0"/>
              <a:t> </a:t>
            </a:r>
            <a:r>
              <a:rPr lang="en-US" sz="2800" err="1" smtClean="0"/>
              <a:t>musik</a:t>
            </a:r>
            <a:r>
              <a:rPr lang="en-US" sz="2800" smtClean="0"/>
              <a:t> </a:t>
            </a:r>
            <a:r>
              <a:rPr lang="en-US" sz="2800" err="1" smtClean="0"/>
              <a:t>atau</a:t>
            </a:r>
            <a:r>
              <a:rPr lang="en-US" sz="2800" smtClean="0"/>
              <a:t> </a:t>
            </a:r>
            <a:r>
              <a:rPr lang="en-US" sz="2800" err="1" smtClean="0"/>
              <a:t>tim</a:t>
            </a:r>
            <a:r>
              <a:rPr lang="en-US" sz="2800" smtClean="0"/>
              <a:t> </a:t>
            </a:r>
            <a:r>
              <a:rPr lang="en-US" sz="2800" err="1" smtClean="0"/>
              <a:t>olahraga</a:t>
            </a:r>
            <a:r>
              <a:rPr lang="en-US" sz="2800" smtClean="0"/>
              <a:t>)</a:t>
            </a:r>
            <a:endParaRPr lang="en-US" sz="2800"/>
          </a:p>
          <a:p>
            <a:endParaRPr lang="en-US" sz="2800" smtClean="0"/>
          </a:p>
        </p:txBody>
      </p:sp>
      <p:sp>
        <p:nvSpPr>
          <p:cNvPr id="4" name="Slide Number Placeholder 3"/>
          <p:cNvSpPr>
            <a:spLocks noGrp="1"/>
          </p:cNvSpPr>
          <p:nvPr>
            <p:ph type="sldNum" sz="quarter" idx="12"/>
          </p:nvPr>
        </p:nvSpPr>
        <p:spPr/>
        <p:txBody>
          <a:bodyPr/>
          <a:lstStyle/>
          <a:p>
            <a:fld id="{D7D2976F-7D36-41C0-AE23-30945287E156}" type="slidenum">
              <a:rPr lang="en-US" smtClean="0"/>
              <a:t>46</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8083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err="1"/>
              <a:t>Pengaruh</a:t>
            </a:r>
            <a:r>
              <a:rPr lang="en-US"/>
              <a:t> </a:t>
            </a:r>
            <a:r>
              <a:rPr lang="en-US" err="1"/>
              <a:t>Kelompok</a:t>
            </a:r>
            <a:r>
              <a:rPr lang="en-US"/>
              <a:t> </a:t>
            </a:r>
            <a:r>
              <a:rPr lang="en-US" err="1"/>
              <a:t>dan</a:t>
            </a:r>
            <a:r>
              <a:rPr lang="en-US"/>
              <a:t> Personal </a:t>
            </a:r>
            <a:r>
              <a:rPr lang="en-US" err="1"/>
              <a:t>terhadap</a:t>
            </a:r>
            <a:r>
              <a:rPr lang="en-US"/>
              <a:t> </a:t>
            </a:r>
            <a:r>
              <a:rPr lang="en-US" err="1"/>
              <a:t>Individu</a:t>
            </a:r>
            <a:endParaRPr lang="en-US"/>
          </a:p>
        </p:txBody>
      </p:sp>
      <p:sp>
        <p:nvSpPr>
          <p:cNvPr id="4" name="Slide Number Placeholder 3"/>
          <p:cNvSpPr>
            <a:spLocks noGrp="1"/>
          </p:cNvSpPr>
          <p:nvPr>
            <p:ph type="sldNum" sz="quarter" idx="12"/>
          </p:nvPr>
        </p:nvSpPr>
        <p:spPr/>
        <p:txBody>
          <a:bodyPr/>
          <a:lstStyle/>
          <a:p>
            <a:fld id="{D7D2976F-7D36-41C0-AE23-30945287E156}" type="slidenum">
              <a:rPr lang="en-US" smtClean="0"/>
              <a:t>47</a:t>
            </a:fld>
            <a:endParaRPr lang="en-US"/>
          </a:p>
        </p:txBody>
      </p:sp>
      <p:grpSp>
        <p:nvGrpSpPr>
          <p:cNvPr id="9" name="Group 15"/>
          <p:cNvGrpSpPr>
            <a:grpSpLocks/>
          </p:cNvGrpSpPr>
          <p:nvPr/>
        </p:nvGrpSpPr>
        <p:grpSpPr bwMode="auto">
          <a:xfrm>
            <a:off x="2645229" y="2388284"/>
            <a:ext cx="5791200" cy="2796944"/>
            <a:chOff x="768" y="1200"/>
            <a:chExt cx="3648" cy="1824"/>
          </a:xfrm>
        </p:grpSpPr>
        <p:sp>
          <p:nvSpPr>
            <p:cNvPr id="18" name="AutoShape 2"/>
            <p:cNvSpPr>
              <a:spLocks noChangeArrowheads="1"/>
            </p:cNvSpPr>
            <p:nvPr/>
          </p:nvSpPr>
          <p:spPr bwMode="auto">
            <a:xfrm>
              <a:off x="1824" y="1200"/>
              <a:ext cx="1488" cy="1824"/>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anchor="ctr"/>
            <a:lstStyle/>
            <a:p>
              <a:pPr algn="ctr" eaLnBrk="0" fontAlgn="base" hangingPunct="0">
                <a:lnSpc>
                  <a:spcPct val="90000"/>
                </a:lnSpc>
                <a:spcBef>
                  <a:spcPct val="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Tipe</a:t>
              </a:r>
              <a:r>
                <a:rPr lang="en-US" altLang="en-US" sz="2000" b="1" smtClean="0">
                  <a:solidFill>
                    <a:srgbClr val="FFFFFF"/>
                  </a:solidFill>
                  <a:effectLst>
                    <a:outerShdw blurRad="38100" dist="38100" dir="2700000" algn="tl">
                      <a:srgbClr val="000000"/>
                    </a:outerShdw>
                  </a:effectLst>
                  <a:latin typeface="Arial" panose="020B0604020202020204" pitchFamily="34" charset="0"/>
                </a:rPr>
                <a:t> </a:t>
              </a: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a:t>
              </a:r>
              <a:endParaRPr lang="en-US" altLang="en-US" sz="2000" b="1">
                <a:solidFill>
                  <a:srgbClr val="FFFFFF"/>
                </a:solidFill>
                <a:effectLst>
                  <a:outerShdw blurRad="38100" dist="38100" dir="2700000" algn="tl">
                    <a:srgbClr val="000000"/>
                  </a:outerShdw>
                </a:effectLst>
                <a:latin typeface="Arial" panose="020B0604020202020204" pitchFamily="34" charset="0"/>
              </a:endParaRP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Normative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Value Expressive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Informational</a:t>
              </a:r>
            </a:p>
          </p:txBody>
        </p:sp>
        <p:sp>
          <p:nvSpPr>
            <p:cNvPr id="19" name="AutoShape 3"/>
            <p:cNvSpPr>
              <a:spLocks noChangeArrowheads="1"/>
            </p:cNvSpPr>
            <p:nvPr/>
          </p:nvSpPr>
          <p:spPr bwMode="auto">
            <a:xfrm>
              <a:off x="3312" y="1536"/>
              <a:ext cx="1104" cy="1152"/>
            </a:xfrm>
            <a:prstGeom prst="rightArrow">
              <a:avLst>
                <a:gd name="adj1" fmla="val 50000"/>
                <a:gd name="adj2" fmla="val 25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  Transmission</a:t>
              </a:r>
            </a:p>
          </p:txBody>
        </p:sp>
        <p:sp>
          <p:nvSpPr>
            <p:cNvPr id="20" name="Text Box 4"/>
            <p:cNvSpPr txBox="1">
              <a:spLocks noChangeArrowheads="1"/>
            </p:cNvSpPr>
            <p:nvPr/>
          </p:nvSpPr>
          <p:spPr bwMode="auto">
            <a:xfrm>
              <a:off x="768" y="1656"/>
              <a:ext cx="1056" cy="92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182880">
              <a:spAutoFit/>
            </a:bodyPr>
            <a:lstStyle/>
            <a:p>
              <a:pPr algn="ctr" eaLnBrk="0" fontAlgn="base" hangingPunct="0">
                <a:spcBef>
                  <a:spcPct val="5000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 Personal: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Groups </a:t>
              </a:r>
              <a:br>
                <a:rPr lang="en-US" altLang="en-US" sz="2000" b="1">
                  <a:solidFill>
                    <a:srgbClr val="FFFFFF"/>
                  </a:solidFill>
                  <a:effectLst>
                    <a:outerShdw blurRad="38100" dist="38100" dir="2700000" algn="tl">
                      <a:srgbClr val="000000"/>
                    </a:outerShdw>
                  </a:effectLst>
                  <a:latin typeface="Arial" panose="020B0604020202020204" pitchFamily="34" charset="0"/>
                </a:rPr>
              </a:b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Individuals</a:t>
              </a:r>
            </a:p>
          </p:txBody>
        </p:sp>
      </p:grpSp>
      <p:sp>
        <p:nvSpPr>
          <p:cNvPr id="10" name="Text Box 5"/>
          <p:cNvSpPr txBox="1">
            <a:spLocks noChangeArrowheads="1"/>
          </p:cNvSpPr>
          <p:nvPr/>
        </p:nvSpPr>
        <p:spPr bwMode="auto">
          <a:xfrm>
            <a:off x="8607879" y="2977114"/>
            <a:ext cx="1905000" cy="12783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Aft>
                <a:spcPct val="0"/>
              </a:spcAft>
            </a:pPr>
            <a:r>
              <a:rPr lang="en-US" altLang="en-US" sz="2000" b="1" smtClean="0">
                <a:solidFill>
                  <a:srgbClr val="000000"/>
                </a:solidFill>
                <a:latin typeface="Arial" panose="020B0604020202020204" pitchFamily="34" charset="0"/>
              </a:rPr>
              <a:t>Gaya </a:t>
            </a:r>
            <a:r>
              <a:rPr lang="en-US" altLang="en-US" sz="2000" b="1" err="1" smtClean="0">
                <a:solidFill>
                  <a:srgbClr val="000000"/>
                </a:solidFill>
                <a:latin typeface="Arial" panose="020B0604020202020204" pitchFamily="34" charset="0"/>
              </a:rPr>
              <a:t>Hidup</a:t>
            </a:r>
            <a:endParaRPr lang="en-US" altLang="en-US" sz="2000" b="1" smtClean="0">
              <a:solidFill>
                <a:srgbClr val="000000"/>
              </a:solidFill>
              <a:latin typeface="Arial" panose="020B0604020202020204" pitchFamily="34" charset="0"/>
            </a:endParaRPr>
          </a:p>
          <a:p>
            <a:pPr algn="ctr" eaLnBrk="0" fontAlgn="base" hangingPunct="0">
              <a:spcAft>
                <a:spcPct val="0"/>
              </a:spcAft>
            </a:pPr>
            <a:r>
              <a:rPr lang="en-US" altLang="en-US" sz="2000" b="1" err="1" smtClean="0">
                <a:solidFill>
                  <a:srgbClr val="000000"/>
                </a:solidFill>
                <a:latin typeface="Arial" panose="020B0604020202020204" pitchFamily="34" charset="0"/>
              </a:rPr>
              <a:t>Perilaku</a:t>
            </a:r>
            <a:endParaRPr lang="en-US" altLang="en-US" sz="2000" b="1" smtClean="0">
              <a:solidFill>
                <a:srgbClr val="000000"/>
              </a:solidFill>
              <a:latin typeface="Arial" panose="020B0604020202020204" pitchFamily="34" charset="0"/>
            </a:endParaRPr>
          </a:p>
          <a:p>
            <a:pPr algn="ctr" eaLnBrk="0" fontAlgn="base" hangingPunct="0">
              <a:spcAft>
                <a:spcPct val="0"/>
              </a:spcAft>
            </a:pPr>
            <a:r>
              <a:rPr lang="en-US" altLang="en-US" sz="2000" b="1" err="1" smtClean="0">
                <a:solidFill>
                  <a:srgbClr val="000000"/>
                </a:solidFill>
                <a:latin typeface="Arial" panose="020B0604020202020204" pitchFamily="34" charset="0"/>
              </a:rPr>
              <a:t>Pembelian</a:t>
            </a:r>
            <a:endParaRPr lang="en-US" altLang="en-US" sz="2000" b="1" smtClean="0">
              <a:solidFill>
                <a:srgbClr val="000000"/>
              </a:solidFill>
              <a:latin typeface="Arial" panose="020B0604020202020204" pitchFamily="34" charset="0"/>
            </a:endParaRPr>
          </a:p>
          <a:p>
            <a:pPr algn="ctr" eaLnBrk="0" fontAlgn="base" hangingPunct="0">
              <a:spcAft>
                <a:spcPct val="0"/>
              </a:spcAft>
            </a:pPr>
            <a:r>
              <a:rPr lang="en-US" altLang="en-US" sz="2000" b="1" err="1" smtClean="0">
                <a:solidFill>
                  <a:srgbClr val="000000"/>
                </a:solidFill>
                <a:latin typeface="Arial" panose="020B0604020202020204" pitchFamily="34" charset="0"/>
              </a:rPr>
              <a:t>Konsumsi</a:t>
            </a:r>
            <a:endParaRPr lang="en-US" altLang="en-US" sz="2000" b="1">
              <a:solidFill>
                <a:srgbClr val="000000"/>
              </a:solidFill>
              <a:latin typeface="Arial" panose="020B0604020202020204" pitchFamily="34" charset="0"/>
            </a:endParaRPr>
          </a:p>
        </p:txBody>
      </p:sp>
      <p:sp>
        <p:nvSpPr>
          <p:cNvPr id="11" name="Line 6"/>
          <p:cNvSpPr>
            <a:spLocks noChangeShapeType="1"/>
          </p:cNvSpPr>
          <p:nvPr/>
        </p:nvSpPr>
        <p:spPr bwMode="auto">
          <a:xfrm>
            <a:off x="8436429" y="1578642"/>
            <a:ext cx="0" cy="4637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2" name="Line 8"/>
          <p:cNvSpPr>
            <a:spLocks noChangeShapeType="1"/>
          </p:cNvSpPr>
          <p:nvPr/>
        </p:nvSpPr>
        <p:spPr bwMode="auto">
          <a:xfrm>
            <a:off x="8445954" y="1578642"/>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Line 9"/>
          <p:cNvSpPr>
            <a:spLocks noChangeShapeType="1"/>
          </p:cNvSpPr>
          <p:nvPr/>
        </p:nvSpPr>
        <p:spPr bwMode="auto">
          <a:xfrm flipV="1">
            <a:off x="8436429" y="620648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4" name="Text Box 10"/>
          <p:cNvSpPr txBox="1">
            <a:spLocks noChangeArrowheads="1"/>
          </p:cNvSpPr>
          <p:nvPr/>
        </p:nvSpPr>
        <p:spPr bwMode="auto">
          <a:xfrm>
            <a:off x="8741229" y="5847662"/>
            <a:ext cx="1752600" cy="683767"/>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err="1" smtClean="0">
                <a:solidFill>
                  <a:srgbClr val="FFFFFF"/>
                </a:solidFill>
                <a:latin typeface="Arial" panose="020B0604020202020204" pitchFamily="34" charset="0"/>
              </a:rPr>
              <a:t>Pengaruh</a:t>
            </a:r>
            <a:r>
              <a:rPr lang="en-US" altLang="en-US" sz="2000" b="1" smtClean="0">
                <a:solidFill>
                  <a:srgbClr val="FFFFFF"/>
                </a:solidFill>
                <a:latin typeface="Arial" panose="020B0604020202020204" pitchFamily="34" charset="0"/>
              </a:rPr>
              <a:t> </a:t>
            </a:r>
            <a:r>
              <a:rPr lang="en-US" altLang="en-US" sz="2000" b="1" err="1" smtClean="0">
                <a:solidFill>
                  <a:srgbClr val="FFFFFF"/>
                </a:solidFill>
                <a:latin typeface="Arial" panose="020B0604020202020204" pitchFamily="34" charset="0"/>
              </a:rPr>
              <a:t>Rendah</a:t>
            </a:r>
            <a:endParaRPr lang="en-US" altLang="en-US" sz="2000" b="1">
              <a:solidFill>
                <a:srgbClr val="FFFFFF"/>
              </a:solidFill>
              <a:latin typeface="Arial" panose="020B0604020202020204" pitchFamily="34" charset="0"/>
            </a:endParaRPr>
          </a:p>
        </p:txBody>
      </p:sp>
      <p:sp>
        <p:nvSpPr>
          <p:cNvPr id="15" name="Text Box 11"/>
          <p:cNvSpPr txBox="1">
            <a:spLocks noChangeArrowheads="1"/>
          </p:cNvSpPr>
          <p:nvPr/>
        </p:nvSpPr>
        <p:spPr bwMode="auto">
          <a:xfrm>
            <a:off x="8741229" y="1063416"/>
            <a:ext cx="1752600" cy="683767"/>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err="1" smtClean="0">
                <a:solidFill>
                  <a:srgbClr val="FFFFFF"/>
                </a:solidFill>
                <a:latin typeface="Arial" panose="020B0604020202020204" pitchFamily="34" charset="0"/>
              </a:rPr>
              <a:t>Pengaruh</a:t>
            </a:r>
            <a:r>
              <a:rPr lang="en-US" altLang="en-US" sz="2000" b="1" smtClean="0">
                <a:solidFill>
                  <a:srgbClr val="FFFFFF"/>
                </a:solidFill>
                <a:latin typeface="Arial" panose="020B0604020202020204" pitchFamily="34" charset="0"/>
              </a:rPr>
              <a:t> </a:t>
            </a:r>
            <a:r>
              <a:rPr lang="en-US" altLang="en-US" sz="2000" b="1" err="1" smtClean="0">
                <a:solidFill>
                  <a:srgbClr val="FFFFFF"/>
                </a:solidFill>
                <a:latin typeface="Arial" panose="020B0604020202020204" pitchFamily="34" charset="0"/>
              </a:rPr>
              <a:t>Tinggi</a:t>
            </a:r>
            <a:endParaRPr lang="en-US" altLang="en-US" sz="2000" b="1">
              <a:solidFill>
                <a:srgbClr val="FFFFFF"/>
              </a:solidFill>
              <a:latin typeface="Arial" panose="020B0604020202020204" pitchFamily="34" charset="0"/>
            </a:endParaRPr>
          </a:p>
        </p:txBody>
      </p:sp>
      <p:sp>
        <p:nvSpPr>
          <p:cNvPr id="16" name="Line 12"/>
          <p:cNvSpPr>
            <a:spLocks noChangeShapeType="1"/>
          </p:cNvSpPr>
          <p:nvPr/>
        </p:nvSpPr>
        <p:spPr bwMode="auto">
          <a:xfrm flipV="1">
            <a:off x="9655629" y="4228378"/>
            <a:ext cx="0" cy="161928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 name="Line 13"/>
          <p:cNvSpPr>
            <a:spLocks noChangeShapeType="1"/>
          </p:cNvSpPr>
          <p:nvPr/>
        </p:nvSpPr>
        <p:spPr bwMode="auto">
          <a:xfrm>
            <a:off x="9579429" y="1799454"/>
            <a:ext cx="0" cy="11776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17062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Grp="1" noChangeArrowheads="1"/>
          </p:cNvSpPr>
          <p:nvPr>
            <p:ph idx="1"/>
          </p:nvPr>
        </p:nvSpPr>
        <p:spPr bwMode="auto">
          <a:xfrm>
            <a:off x="874220" y="2526446"/>
            <a:ext cx="2334987" cy="1461939"/>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182880">
            <a:spAutoFit/>
          </a:bodyPr>
          <a:lstStyle/>
          <a:p>
            <a:pPr marL="0" indent="0" algn="ctr" eaLnBrk="0" fontAlgn="base" hangingPunct="0">
              <a:spcBef>
                <a:spcPct val="50000"/>
              </a:spcBef>
              <a:spcAft>
                <a:spcPct val="0"/>
              </a:spcAft>
              <a:buNone/>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 Personal: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Groups </a:t>
            </a:r>
            <a:br>
              <a:rPr lang="en-US" altLang="en-US" sz="2000" b="1">
                <a:solidFill>
                  <a:srgbClr val="FFFFFF"/>
                </a:solidFill>
                <a:effectLst>
                  <a:outerShdw blurRad="38100" dist="38100" dir="2700000" algn="tl">
                    <a:srgbClr val="000000"/>
                  </a:outerShdw>
                </a:effectLst>
                <a:latin typeface="Arial" panose="020B0604020202020204" pitchFamily="34" charset="0"/>
              </a:rPr>
            </a:b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Individuals</a:t>
            </a:r>
          </a:p>
        </p:txBody>
      </p:sp>
      <p:sp>
        <p:nvSpPr>
          <p:cNvPr id="4" name="Slide Number Placeholder 3"/>
          <p:cNvSpPr>
            <a:spLocks noGrp="1"/>
          </p:cNvSpPr>
          <p:nvPr>
            <p:ph type="sldNum" sz="quarter" idx="12"/>
          </p:nvPr>
        </p:nvSpPr>
        <p:spPr/>
        <p:txBody>
          <a:bodyPr/>
          <a:lstStyle/>
          <a:p>
            <a:fld id="{D7D2976F-7D36-41C0-AE23-30945287E156}" type="slidenum">
              <a:rPr lang="en-US" smtClean="0"/>
              <a:t>48</a:t>
            </a:fld>
            <a:endParaRPr lang="en-US"/>
          </a:p>
        </p:txBody>
      </p:sp>
      <p:sp>
        <p:nvSpPr>
          <p:cNvPr id="5" name="Title 5"/>
          <p:cNvSpPr txBox="1">
            <a:spLocks/>
          </p:cNvSpPr>
          <p:nvPr/>
        </p:nvSpPr>
        <p:spPr>
          <a:xfrm>
            <a:off x="874220" y="363151"/>
            <a:ext cx="9404723" cy="1400530"/>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err="1" smtClean="0"/>
              <a:t>Pengaruh</a:t>
            </a:r>
            <a:r>
              <a:rPr lang="en-US" smtClean="0"/>
              <a:t> </a:t>
            </a:r>
            <a:r>
              <a:rPr lang="en-US" err="1" smtClean="0"/>
              <a:t>Kelompok</a:t>
            </a:r>
            <a:r>
              <a:rPr lang="en-US" smtClean="0"/>
              <a:t> </a:t>
            </a:r>
            <a:r>
              <a:rPr lang="en-US" err="1" smtClean="0"/>
              <a:t>dan</a:t>
            </a:r>
            <a:r>
              <a:rPr lang="en-US" smtClean="0"/>
              <a:t> Personal </a:t>
            </a:r>
            <a:r>
              <a:rPr lang="en-US" err="1" smtClean="0"/>
              <a:t>terhadap</a:t>
            </a:r>
            <a:r>
              <a:rPr lang="en-US" smtClean="0"/>
              <a:t> </a:t>
            </a:r>
            <a:r>
              <a:rPr lang="en-US" err="1" smtClean="0"/>
              <a:t>Individu</a:t>
            </a:r>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461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smtClean="0"/>
              <a:t>Tipe</a:t>
            </a:r>
            <a:r>
              <a:rPr lang="en-US" smtClean="0"/>
              <a:t> </a:t>
            </a:r>
            <a:r>
              <a:rPr lang="en-US" err="1" smtClean="0"/>
              <a:t>Kelompok</a:t>
            </a:r>
            <a:r>
              <a:rPr lang="en-US" smtClean="0"/>
              <a:t> </a:t>
            </a:r>
            <a:r>
              <a:rPr lang="en-US" err="1" smtClean="0"/>
              <a:t>Referensi</a:t>
            </a:r>
            <a:endParaRPr lang="en-US"/>
          </a:p>
        </p:txBody>
      </p:sp>
      <p:sp>
        <p:nvSpPr>
          <p:cNvPr id="3" name="Content Placeholder 2"/>
          <p:cNvSpPr>
            <a:spLocks noGrp="1"/>
          </p:cNvSpPr>
          <p:nvPr>
            <p:ph idx="1"/>
          </p:nvPr>
        </p:nvSpPr>
        <p:spPr>
          <a:xfrm>
            <a:off x="646112" y="2052918"/>
            <a:ext cx="9403742" cy="4195481"/>
          </a:xfrm>
          <a:ln>
            <a:solidFill>
              <a:schemeClr val="tx1"/>
            </a:solidFill>
          </a:ln>
        </p:spPr>
        <p:txBody>
          <a:bodyPr>
            <a:normAutofit/>
          </a:bodyPr>
          <a:lstStyle/>
          <a:p>
            <a:pPr>
              <a:buFont typeface="Wingdings" panose="05000000000000000000" pitchFamily="2" charset="2"/>
              <a:buChar char="Ø"/>
            </a:pPr>
            <a:r>
              <a:rPr lang="en-US" sz="2800" b="1" err="1" smtClean="0"/>
              <a:t>Kelompok</a:t>
            </a:r>
            <a:r>
              <a:rPr lang="en-US" sz="2800" b="1" smtClean="0"/>
              <a:t> Primer </a:t>
            </a:r>
            <a:r>
              <a:rPr lang="en-US" sz="2800" smtClean="0"/>
              <a:t>: </a:t>
            </a:r>
            <a:r>
              <a:rPr lang="en-US" sz="2800" err="1"/>
              <a:t>agregasi</a:t>
            </a:r>
            <a:r>
              <a:rPr lang="en-US" sz="2800"/>
              <a:t> </a:t>
            </a:r>
            <a:r>
              <a:rPr lang="en-US" sz="2800" err="1"/>
              <a:t>sosial</a:t>
            </a:r>
            <a:r>
              <a:rPr lang="en-US" sz="2800"/>
              <a:t> yang </a:t>
            </a:r>
            <a:r>
              <a:rPr lang="en-US" sz="2800" err="1"/>
              <a:t>cukup</a:t>
            </a:r>
            <a:r>
              <a:rPr lang="en-US" sz="2800"/>
              <a:t> </a:t>
            </a:r>
            <a:r>
              <a:rPr lang="en-US" sz="2800" err="1"/>
              <a:t>akrab</a:t>
            </a:r>
            <a:r>
              <a:rPr lang="en-US" sz="2800"/>
              <a:t> </a:t>
            </a:r>
            <a:r>
              <a:rPr lang="en-US" sz="2800" err="1"/>
              <a:t>untuk</a:t>
            </a:r>
            <a:r>
              <a:rPr lang="en-US" sz="2800"/>
              <a:t> </a:t>
            </a:r>
            <a:r>
              <a:rPr lang="en-US" sz="2800" err="1" smtClean="0"/>
              <a:t>melakukan</a:t>
            </a:r>
            <a:r>
              <a:rPr lang="en-US" sz="2800" smtClean="0"/>
              <a:t> </a:t>
            </a:r>
            <a:r>
              <a:rPr lang="en-US" sz="2800" err="1" smtClean="0"/>
              <a:t>dan</a:t>
            </a:r>
            <a:r>
              <a:rPr lang="en-US" sz="2800" smtClean="0"/>
              <a:t> </a:t>
            </a:r>
            <a:r>
              <a:rPr lang="en-US" sz="2800" err="1"/>
              <a:t>memfasilitasi</a:t>
            </a:r>
            <a:r>
              <a:rPr lang="en-US" sz="2800"/>
              <a:t> </a:t>
            </a:r>
            <a:r>
              <a:rPr lang="en-US" sz="2800" err="1" smtClean="0"/>
              <a:t>interaksi</a:t>
            </a:r>
            <a:r>
              <a:rPr lang="en-US" sz="2800" smtClean="0"/>
              <a:t> </a:t>
            </a:r>
            <a:r>
              <a:rPr lang="en-US" sz="2800" err="1"/>
              <a:t>langsung</a:t>
            </a:r>
            <a:r>
              <a:rPr lang="en-US" sz="2800"/>
              <a:t> </a:t>
            </a:r>
            <a:r>
              <a:rPr lang="en-US" sz="2800" err="1" smtClean="0"/>
              <a:t>secara</a:t>
            </a:r>
            <a:r>
              <a:rPr lang="en-US" sz="2800" smtClean="0"/>
              <a:t> </a:t>
            </a:r>
            <a:r>
              <a:rPr lang="en-US" sz="2800" err="1" smtClean="0"/>
              <a:t>bebas</a:t>
            </a:r>
            <a:r>
              <a:rPr lang="en-US" sz="2800" smtClean="0"/>
              <a:t> (</a:t>
            </a:r>
            <a:r>
              <a:rPr lang="en-US" sz="2800" err="1" smtClean="0"/>
              <a:t>misalnya</a:t>
            </a:r>
            <a:r>
              <a:rPr lang="en-US" sz="2800"/>
              <a:t>, </a:t>
            </a:r>
            <a:r>
              <a:rPr lang="en-US" sz="2800" err="1" smtClean="0"/>
              <a:t>keluarga</a:t>
            </a:r>
            <a:r>
              <a:rPr lang="en-US" sz="2800" smtClean="0"/>
              <a:t>)</a:t>
            </a:r>
          </a:p>
          <a:p>
            <a:pPr>
              <a:buFont typeface="Wingdings" panose="05000000000000000000" pitchFamily="2" charset="2"/>
              <a:buChar char="Ø"/>
            </a:pPr>
            <a:r>
              <a:rPr lang="en-US" sz="2800" b="1" err="1" smtClean="0"/>
              <a:t>Kelompok</a:t>
            </a:r>
            <a:r>
              <a:rPr lang="en-US" sz="2800" b="1" smtClean="0"/>
              <a:t> </a:t>
            </a:r>
            <a:r>
              <a:rPr lang="en-US" sz="2800" b="1" err="1" smtClean="0"/>
              <a:t>Sekunder</a:t>
            </a:r>
            <a:r>
              <a:rPr lang="en-US" sz="2800" b="1" smtClean="0"/>
              <a:t> </a:t>
            </a:r>
            <a:r>
              <a:rPr lang="en-US" sz="2800"/>
              <a:t>: </a:t>
            </a:r>
            <a:r>
              <a:rPr lang="en-US" sz="2800" err="1"/>
              <a:t>juga</a:t>
            </a:r>
            <a:r>
              <a:rPr lang="en-US" sz="2800"/>
              <a:t> </a:t>
            </a:r>
            <a:r>
              <a:rPr lang="en-US" sz="2800" err="1"/>
              <a:t>memiliki</a:t>
            </a:r>
            <a:r>
              <a:rPr lang="en-US" sz="2800"/>
              <a:t> </a:t>
            </a:r>
            <a:r>
              <a:rPr lang="en-US" sz="2800" err="1"/>
              <a:t>interaksi</a:t>
            </a:r>
            <a:r>
              <a:rPr lang="en-US" sz="2800"/>
              <a:t> </a:t>
            </a:r>
            <a:r>
              <a:rPr lang="en-US" sz="2800" err="1"/>
              <a:t>langsung</a:t>
            </a:r>
            <a:r>
              <a:rPr lang="en-US" sz="2800"/>
              <a:t>, </a:t>
            </a:r>
            <a:r>
              <a:rPr lang="en-US" sz="2800" err="1"/>
              <a:t>tapi</a:t>
            </a:r>
            <a:r>
              <a:rPr lang="en-US" sz="2800"/>
              <a:t> </a:t>
            </a:r>
            <a:r>
              <a:rPr lang="en-US" sz="2800" err="1"/>
              <a:t>itu</a:t>
            </a:r>
            <a:r>
              <a:rPr lang="en-US" sz="2800"/>
              <a:t> </a:t>
            </a:r>
            <a:r>
              <a:rPr lang="en-US" sz="2800" err="1"/>
              <a:t>lebih</a:t>
            </a:r>
            <a:r>
              <a:rPr lang="en-US" sz="2800"/>
              <a:t> </a:t>
            </a:r>
            <a:r>
              <a:rPr lang="en-US" sz="2800" err="1"/>
              <a:t>sporadis</a:t>
            </a:r>
            <a:r>
              <a:rPr lang="en-US" sz="2800"/>
              <a:t>, </a:t>
            </a:r>
            <a:r>
              <a:rPr lang="en-US" sz="2800" err="1"/>
              <a:t>kurang</a:t>
            </a:r>
            <a:r>
              <a:rPr lang="en-US" sz="2800"/>
              <a:t> </a:t>
            </a:r>
            <a:r>
              <a:rPr lang="en-US" sz="2800" err="1"/>
              <a:t>komprehensif</a:t>
            </a:r>
            <a:r>
              <a:rPr lang="en-US" sz="2800"/>
              <a:t>, </a:t>
            </a:r>
            <a:r>
              <a:rPr lang="en-US" sz="2800" err="1"/>
              <a:t>dan</a:t>
            </a:r>
            <a:r>
              <a:rPr lang="en-US" sz="2800"/>
              <a:t> </a:t>
            </a:r>
            <a:r>
              <a:rPr lang="en-US" sz="2800" err="1"/>
              <a:t>kurang</a:t>
            </a:r>
            <a:r>
              <a:rPr lang="en-US" sz="2800"/>
              <a:t> </a:t>
            </a:r>
            <a:r>
              <a:rPr lang="en-US" sz="2800" err="1"/>
              <a:t>berpengaruh</a:t>
            </a:r>
            <a:r>
              <a:rPr lang="en-US" sz="2800"/>
              <a:t> </a:t>
            </a:r>
            <a:r>
              <a:rPr lang="en-US" sz="2800" err="1"/>
              <a:t>dalam</a:t>
            </a:r>
            <a:r>
              <a:rPr lang="en-US" sz="2800"/>
              <a:t> </a:t>
            </a:r>
            <a:r>
              <a:rPr lang="en-US" sz="2800" err="1"/>
              <a:t>membentuk</a:t>
            </a:r>
            <a:r>
              <a:rPr lang="en-US" sz="2800"/>
              <a:t> </a:t>
            </a:r>
            <a:r>
              <a:rPr lang="en-US" sz="2800" err="1"/>
              <a:t>pikiran</a:t>
            </a:r>
            <a:r>
              <a:rPr lang="en-US" sz="2800"/>
              <a:t> </a:t>
            </a:r>
            <a:r>
              <a:rPr lang="en-US" sz="2800" err="1"/>
              <a:t>dan</a:t>
            </a:r>
            <a:r>
              <a:rPr lang="en-US" sz="2800"/>
              <a:t> </a:t>
            </a:r>
            <a:r>
              <a:rPr lang="en-US" sz="2800" err="1"/>
              <a:t>perilaku</a:t>
            </a:r>
            <a:r>
              <a:rPr lang="en-US" sz="2800"/>
              <a:t> (</a:t>
            </a:r>
            <a:r>
              <a:rPr lang="en-US" sz="2800" err="1"/>
              <a:t>misalnya</a:t>
            </a:r>
            <a:r>
              <a:rPr lang="en-US" sz="2800"/>
              <a:t>, </a:t>
            </a:r>
            <a:r>
              <a:rPr lang="en-US" sz="2800" err="1"/>
              <a:t>asosiasi</a:t>
            </a:r>
            <a:r>
              <a:rPr lang="en-US" sz="2800"/>
              <a:t> </a:t>
            </a:r>
            <a:r>
              <a:rPr lang="en-US" sz="2800" err="1"/>
              <a:t>profesional</a:t>
            </a:r>
            <a:r>
              <a:rPr lang="en-US" sz="2800"/>
              <a:t> </a:t>
            </a:r>
            <a:r>
              <a:rPr lang="en-US" sz="2800" err="1"/>
              <a:t>atau</a:t>
            </a:r>
            <a:r>
              <a:rPr lang="en-US" sz="2800"/>
              <a:t> </a:t>
            </a:r>
            <a:r>
              <a:rPr lang="en-US" sz="2800" err="1"/>
              <a:t>organisasi</a:t>
            </a:r>
            <a:r>
              <a:rPr lang="en-US" sz="2800"/>
              <a:t> </a:t>
            </a:r>
            <a:r>
              <a:rPr lang="en-US" sz="2800" err="1" smtClean="0"/>
              <a:t>masyarakat</a:t>
            </a:r>
            <a:r>
              <a:rPr lang="en-US" sz="2800" smtClean="0"/>
              <a:t>)</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64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721659"/>
          </a:xfrm>
          <a:ln w="25400">
            <a:solidFill>
              <a:schemeClr val="tx1"/>
            </a:solidFill>
          </a:ln>
        </p:spPr>
        <p:txBody>
          <a:bodyPr/>
          <a:lstStyle/>
          <a:p>
            <a:r>
              <a:rPr lang="en-US" smtClean="0">
                <a:solidFill>
                  <a:srgbClr val="FF0000"/>
                </a:solidFill>
                <a:latin typeface="+mn-lt"/>
              </a:rPr>
              <a:t>Budaya :</a:t>
            </a:r>
            <a:endParaRPr lang="en-US">
              <a:solidFill>
                <a:srgbClr val="FF0000"/>
              </a:solidFill>
              <a:latin typeface="+mn-lt"/>
            </a:endParaRPr>
          </a:p>
        </p:txBody>
      </p:sp>
      <p:sp>
        <p:nvSpPr>
          <p:cNvPr id="3" name="Content Placeholder 2"/>
          <p:cNvSpPr>
            <a:spLocks noGrp="1"/>
          </p:cNvSpPr>
          <p:nvPr>
            <p:ph idx="1"/>
          </p:nvPr>
        </p:nvSpPr>
        <p:spPr>
          <a:xfrm>
            <a:off x="677333" y="2160589"/>
            <a:ext cx="10618195" cy="3880773"/>
          </a:xfrm>
          <a:ln w="25400">
            <a:solidFill>
              <a:schemeClr val="tx1"/>
            </a:solidFill>
          </a:ln>
        </p:spPr>
        <p:txBody>
          <a:bodyPr>
            <a:normAutofit lnSpcReduction="10000"/>
          </a:bodyPr>
          <a:lstStyle/>
          <a:p>
            <a:r>
              <a:rPr lang="en-US" sz="2800" smtClean="0"/>
              <a:t>Komponen Material (</a:t>
            </a:r>
            <a:r>
              <a:rPr lang="en-US" sz="2800"/>
              <a:t>artefak </a:t>
            </a:r>
            <a:r>
              <a:rPr lang="en-US" sz="2800" smtClean="0"/>
              <a:t>budaya): </a:t>
            </a:r>
            <a:r>
              <a:rPr lang="en-US" sz="2800"/>
              <a:t>meliputi hal-hal seperti buku, peralatan, bangunan, dan produk-produk </a:t>
            </a:r>
            <a:r>
              <a:rPr lang="en-US" sz="2800" smtClean="0"/>
              <a:t>tertentu</a:t>
            </a:r>
          </a:p>
          <a:p>
            <a:r>
              <a:rPr lang="en-US" sz="2800" smtClean="0"/>
              <a:t>Produk bisa menjadi simbol yang bermakna</a:t>
            </a:r>
          </a:p>
          <a:p>
            <a:r>
              <a:rPr lang="en-US" sz="2800"/>
              <a:t>P</a:t>
            </a:r>
            <a:r>
              <a:rPr lang="en-US" sz="2800" smtClean="0"/>
              <a:t>roduk </a:t>
            </a:r>
            <a:r>
              <a:rPr lang="en-US" sz="2800"/>
              <a:t>dapat digunakan dalam perilaku </a:t>
            </a:r>
            <a:r>
              <a:rPr lang="en-US" sz="2800" smtClean="0"/>
              <a:t>ritual seperti </a:t>
            </a:r>
            <a:r>
              <a:rPr lang="en-US" sz="2800"/>
              <a:t>makanan yang dimakan pada hari libur tertentu </a:t>
            </a:r>
            <a:r>
              <a:rPr lang="en-US" sz="2800" smtClean="0"/>
              <a:t>(misalnya ketupat pada hari lebaran)</a:t>
            </a:r>
          </a:p>
          <a:p>
            <a:r>
              <a:rPr lang="en-US" sz="2800" smtClean="0"/>
              <a:t>komponen material mungkin dapat menjadi ikon</a:t>
            </a:r>
            <a:endParaRPr lang="en-US" sz="2800"/>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753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smtClean="0"/>
              <a:t>Tipe</a:t>
            </a:r>
            <a:r>
              <a:rPr lang="en-US" smtClean="0"/>
              <a:t> </a:t>
            </a:r>
            <a:r>
              <a:rPr lang="en-US" err="1" smtClean="0"/>
              <a:t>Kelompok</a:t>
            </a:r>
            <a:r>
              <a:rPr lang="en-US" smtClean="0"/>
              <a:t> </a:t>
            </a:r>
            <a:r>
              <a:rPr lang="en-US" err="1" smtClean="0"/>
              <a:t>Referensi</a:t>
            </a:r>
            <a:endParaRPr lang="en-US"/>
          </a:p>
        </p:txBody>
      </p:sp>
      <p:sp>
        <p:nvSpPr>
          <p:cNvPr id="3" name="Content Placeholder 2"/>
          <p:cNvSpPr>
            <a:spLocks noGrp="1"/>
          </p:cNvSpPr>
          <p:nvPr>
            <p:ph idx="1"/>
          </p:nvPr>
        </p:nvSpPr>
        <p:spPr>
          <a:xfrm>
            <a:off x="646111" y="1987604"/>
            <a:ext cx="9404723" cy="4195481"/>
          </a:xfrm>
          <a:ln>
            <a:solidFill>
              <a:schemeClr val="tx1"/>
            </a:solidFill>
          </a:ln>
        </p:spPr>
        <p:txBody>
          <a:bodyPr>
            <a:normAutofit/>
          </a:bodyPr>
          <a:lstStyle/>
          <a:p>
            <a:r>
              <a:rPr lang="en-US" sz="2800" b="1" err="1" smtClean="0"/>
              <a:t>Kelompok</a:t>
            </a:r>
            <a:r>
              <a:rPr lang="en-US" sz="2800" b="1" smtClean="0"/>
              <a:t> Formal </a:t>
            </a:r>
            <a:r>
              <a:rPr lang="en-US" sz="2800"/>
              <a:t>: </a:t>
            </a:r>
            <a:r>
              <a:rPr lang="en-US" sz="2800" err="1" smtClean="0"/>
              <a:t>ditandai</a:t>
            </a:r>
            <a:r>
              <a:rPr lang="en-US" sz="2800" smtClean="0"/>
              <a:t> </a:t>
            </a:r>
            <a:r>
              <a:rPr lang="en-US" sz="2800" err="1"/>
              <a:t>dengan</a:t>
            </a:r>
            <a:r>
              <a:rPr lang="en-US" sz="2800"/>
              <a:t> </a:t>
            </a:r>
            <a:r>
              <a:rPr lang="en-US" sz="2800" err="1"/>
              <a:t>struktur</a:t>
            </a:r>
            <a:r>
              <a:rPr lang="en-US" sz="2800"/>
              <a:t> yang </a:t>
            </a:r>
            <a:r>
              <a:rPr lang="en-US" sz="2800" err="1"/>
              <a:t>didefinisikan</a:t>
            </a:r>
            <a:r>
              <a:rPr lang="en-US" sz="2800"/>
              <a:t> (</a:t>
            </a:r>
            <a:r>
              <a:rPr lang="en-US" sz="2800" err="1"/>
              <a:t>sering</a:t>
            </a:r>
            <a:r>
              <a:rPr lang="en-US" sz="2800"/>
              <a:t> </a:t>
            </a:r>
            <a:r>
              <a:rPr lang="en-US" sz="2800" err="1" smtClean="0"/>
              <a:t>tertulis</a:t>
            </a:r>
            <a:r>
              <a:rPr lang="en-US" sz="2800" smtClean="0"/>
              <a:t>), </a:t>
            </a:r>
            <a:r>
              <a:rPr lang="en-US" sz="2800" err="1" smtClean="0"/>
              <a:t>keanggotaan</a:t>
            </a:r>
            <a:r>
              <a:rPr lang="en-US" sz="2800" smtClean="0"/>
              <a:t> </a:t>
            </a:r>
            <a:r>
              <a:rPr lang="en-US" sz="2800" err="1" smtClean="0"/>
              <a:t>terdafar</a:t>
            </a:r>
            <a:r>
              <a:rPr lang="en-US" sz="2800" smtClean="0"/>
              <a:t> </a:t>
            </a:r>
            <a:r>
              <a:rPr lang="en-US" sz="2800" err="1"/>
              <a:t>dan</a:t>
            </a:r>
            <a:r>
              <a:rPr lang="en-US" sz="2800"/>
              <a:t> </a:t>
            </a:r>
            <a:r>
              <a:rPr lang="en-US" sz="2800" err="1" smtClean="0"/>
              <a:t>ada</a:t>
            </a:r>
            <a:r>
              <a:rPr lang="en-US" sz="2800" smtClean="0"/>
              <a:t> </a:t>
            </a:r>
            <a:r>
              <a:rPr lang="en-US" sz="2800" err="1" smtClean="0"/>
              <a:t>persyaratan</a:t>
            </a:r>
            <a:r>
              <a:rPr lang="en-US" sz="2800" smtClean="0"/>
              <a:t> </a:t>
            </a:r>
            <a:r>
              <a:rPr lang="en-US" sz="2800" err="1" smtClean="0"/>
              <a:t>keanggotaan</a:t>
            </a:r>
            <a:endParaRPr lang="en-US" sz="2800" smtClean="0"/>
          </a:p>
          <a:p>
            <a:r>
              <a:rPr lang="en-US" sz="2800" b="1" err="1" smtClean="0"/>
              <a:t>Kelompok</a:t>
            </a:r>
            <a:r>
              <a:rPr lang="en-US" sz="2800" b="1"/>
              <a:t> Informal </a:t>
            </a:r>
            <a:r>
              <a:rPr lang="en-US" sz="2800"/>
              <a:t>: </a:t>
            </a:r>
            <a:r>
              <a:rPr lang="en-US" sz="2800" err="1"/>
              <a:t>memiliki</a:t>
            </a:r>
            <a:r>
              <a:rPr lang="en-US" sz="2800"/>
              <a:t> </a:t>
            </a:r>
            <a:r>
              <a:rPr lang="en-US" sz="2800" err="1"/>
              <a:t>struktur</a:t>
            </a:r>
            <a:r>
              <a:rPr lang="en-US" sz="2800"/>
              <a:t> </a:t>
            </a:r>
            <a:r>
              <a:rPr lang="en-US" sz="2800" smtClean="0"/>
              <a:t>yang </a:t>
            </a:r>
            <a:r>
              <a:rPr lang="en-US" sz="2800" err="1" smtClean="0"/>
              <a:t>lebih</a:t>
            </a:r>
            <a:r>
              <a:rPr lang="en-US" sz="2800" smtClean="0"/>
              <a:t> </a:t>
            </a:r>
            <a:r>
              <a:rPr lang="en-US" sz="2800" err="1" smtClean="0"/>
              <a:t>fleksibel</a:t>
            </a:r>
            <a:r>
              <a:rPr lang="en-US" sz="2800" smtClean="0"/>
              <a:t> </a:t>
            </a:r>
            <a:r>
              <a:rPr lang="en-US" sz="2800" err="1" smtClean="0"/>
              <a:t>dibanding</a:t>
            </a:r>
            <a:r>
              <a:rPr lang="en-US" sz="2800" smtClean="0"/>
              <a:t> </a:t>
            </a:r>
            <a:r>
              <a:rPr lang="en-US" sz="2800" err="1" smtClean="0"/>
              <a:t>kelompok</a:t>
            </a:r>
            <a:r>
              <a:rPr lang="en-US" sz="2800" smtClean="0"/>
              <a:t> </a:t>
            </a:r>
            <a:r>
              <a:rPr lang="en-US" sz="2800"/>
              <a:t>formal </a:t>
            </a:r>
            <a:r>
              <a:rPr lang="en-US" sz="2800" err="1"/>
              <a:t>dan</a:t>
            </a:r>
            <a:r>
              <a:rPr lang="en-US" sz="2800"/>
              <a:t> </a:t>
            </a:r>
            <a:r>
              <a:rPr lang="en-US" sz="2800" err="1"/>
              <a:t>cenderung</a:t>
            </a:r>
            <a:r>
              <a:rPr lang="en-US" sz="2800"/>
              <a:t> </a:t>
            </a:r>
            <a:r>
              <a:rPr lang="en-US" sz="2800" err="1"/>
              <a:t>didasarkan</a:t>
            </a:r>
            <a:r>
              <a:rPr lang="en-US" sz="2800"/>
              <a:t> </a:t>
            </a:r>
            <a:r>
              <a:rPr lang="en-US" sz="2800" err="1"/>
              <a:t>pada</a:t>
            </a:r>
            <a:r>
              <a:rPr lang="en-US" sz="2800"/>
              <a:t> </a:t>
            </a:r>
            <a:r>
              <a:rPr lang="en-US" sz="2800" err="1"/>
              <a:t>persahabatan</a:t>
            </a:r>
            <a:r>
              <a:rPr lang="en-US" sz="2800"/>
              <a:t> </a:t>
            </a:r>
            <a:r>
              <a:rPr lang="en-US" sz="2800" err="1"/>
              <a:t>atau</a:t>
            </a:r>
            <a:r>
              <a:rPr lang="en-US" sz="2800"/>
              <a:t> </a:t>
            </a:r>
            <a:r>
              <a:rPr lang="en-US" sz="2800" err="1"/>
              <a:t>kepentingan</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50614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a:t>Tipe</a:t>
            </a:r>
            <a:r>
              <a:rPr lang="en-US"/>
              <a:t> </a:t>
            </a:r>
            <a:r>
              <a:rPr lang="en-US" err="1"/>
              <a:t>Kelompok</a:t>
            </a:r>
            <a:r>
              <a:rPr lang="en-US"/>
              <a:t> </a:t>
            </a:r>
            <a:r>
              <a:rPr lang="en-US" err="1"/>
              <a:t>Referensi</a:t>
            </a:r>
            <a:endParaRPr lang="en-US"/>
          </a:p>
        </p:txBody>
      </p:sp>
      <p:sp>
        <p:nvSpPr>
          <p:cNvPr id="3" name="Content Placeholder 2"/>
          <p:cNvSpPr>
            <a:spLocks noGrp="1"/>
          </p:cNvSpPr>
          <p:nvPr>
            <p:ph idx="1"/>
          </p:nvPr>
        </p:nvSpPr>
        <p:spPr>
          <a:xfrm>
            <a:off x="646112" y="2052918"/>
            <a:ext cx="9403742" cy="4195481"/>
          </a:xfrm>
          <a:ln>
            <a:solidFill>
              <a:schemeClr val="tx1"/>
            </a:solidFill>
          </a:ln>
        </p:spPr>
        <p:txBody>
          <a:bodyPr>
            <a:normAutofit/>
          </a:bodyPr>
          <a:lstStyle/>
          <a:p>
            <a:r>
              <a:rPr lang="en-US" sz="2800" err="1"/>
              <a:t>Keanggotaan</a:t>
            </a:r>
            <a:r>
              <a:rPr lang="en-US" sz="2800"/>
              <a:t>: </a:t>
            </a:r>
            <a:r>
              <a:rPr lang="en-US" sz="2800" err="1"/>
              <a:t>ketika</a:t>
            </a:r>
            <a:r>
              <a:rPr lang="en-US" sz="2800"/>
              <a:t> </a:t>
            </a:r>
            <a:r>
              <a:rPr lang="en-US" sz="2800" err="1"/>
              <a:t>individu</a:t>
            </a:r>
            <a:r>
              <a:rPr lang="en-US" sz="2800"/>
              <a:t> </a:t>
            </a:r>
            <a:r>
              <a:rPr lang="en-US" sz="2800" err="1"/>
              <a:t>diakui</a:t>
            </a:r>
            <a:r>
              <a:rPr lang="en-US" sz="2800"/>
              <a:t> </a:t>
            </a:r>
            <a:r>
              <a:rPr lang="en-US" sz="2800" err="1"/>
              <a:t>sebagai</a:t>
            </a:r>
            <a:r>
              <a:rPr lang="en-US" sz="2800"/>
              <a:t> </a:t>
            </a:r>
            <a:r>
              <a:rPr lang="en-US" sz="2800" err="1"/>
              <a:t>anggota</a:t>
            </a:r>
            <a:r>
              <a:rPr lang="en-US" sz="2800"/>
              <a:t> </a:t>
            </a:r>
            <a:r>
              <a:rPr lang="en-US" sz="2800" err="1"/>
              <a:t>grup</a:t>
            </a:r>
            <a:r>
              <a:rPr lang="en-US" sz="2800"/>
              <a:t>, </a:t>
            </a:r>
            <a:r>
              <a:rPr lang="en-US" sz="2800" err="1"/>
              <a:t>mereka</a:t>
            </a:r>
            <a:r>
              <a:rPr lang="en-US" sz="2800"/>
              <a:t> </a:t>
            </a:r>
            <a:r>
              <a:rPr lang="en-US" sz="2800" err="1"/>
              <a:t>telah</a:t>
            </a:r>
            <a:r>
              <a:rPr lang="en-US" sz="2800"/>
              <a:t> </a:t>
            </a:r>
            <a:r>
              <a:rPr lang="en-US" sz="2800" err="1" smtClean="0"/>
              <a:t>mendapatkan</a:t>
            </a:r>
            <a:r>
              <a:rPr lang="en-US" sz="2800" smtClean="0"/>
              <a:t> status </a:t>
            </a:r>
            <a:r>
              <a:rPr lang="en-US" sz="2800" err="1"/>
              <a:t>resmi</a:t>
            </a:r>
            <a:r>
              <a:rPr lang="en-US" sz="2800"/>
              <a:t> </a:t>
            </a:r>
            <a:r>
              <a:rPr lang="en-US" sz="2800" smtClean="0"/>
              <a:t>di </a:t>
            </a:r>
            <a:r>
              <a:rPr lang="en-US" sz="2800" err="1"/>
              <a:t>kelompok</a:t>
            </a:r>
            <a:r>
              <a:rPr lang="en-US" sz="2800"/>
              <a:t> </a:t>
            </a:r>
            <a:endParaRPr lang="en-US" sz="2800" smtClean="0"/>
          </a:p>
          <a:p>
            <a:r>
              <a:rPr lang="en-US" sz="2800" err="1" smtClean="0"/>
              <a:t>Kelompok</a:t>
            </a:r>
            <a:r>
              <a:rPr lang="en-US" sz="2800" smtClean="0"/>
              <a:t> </a:t>
            </a:r>
            <a:r>
              <a:rPr lang="en-US" sz="2800" err="1" smtClean="0"/>
              <a:t>aspiratif</a:t>
            </a:r>
            <a:r>
              <a:rPr lang="en-US" sz="2800"/>
              <a:t>: </a:t>
            </a:r>
            <a:r>
              <a:rPr lang="en-US" sz="2800" err="1"/>
              <a:t>menunjukkan</a:t>
            </a:r>
            <a:r>
              <a:rPr lang="en-US" sz="2800"/>
              <a:t> </a:t>
            </a:r>
            <a:r>
              <a:rPr lang="en-US" sz="2800" err="1"/>
              <a:t>keinginan</a:t>
            </a:r>
            <a:r>
              <a:rPr lang="en-US" sz="2800"/>
              <a:t> </a:t>
            </a:r>
            <a:r>
              <a:rPr lang="en-US" sz="2800" err="1"/>
              <a:t>untuk</a:t>
            </a:r>
            <a:r>
              <a:rPr lang="en-US" sz="2800"/>
              <a:t> </a:t>
            </a:r>
            <a:r>
              <a:rPr lang="en-US" sz="2800" err="1"/>
              <a:t>mengadopsi</a:t>
            </a:r>
            <a:r>
              <a:rPr lang="en-US" sz="2800"/>
              <a:t> </a:t>
            </a:r>
            <a:r>
              <a:rPr lang="en-US" sz="2800" err="1"/>
              <a:t>norma-norma</a:t>
            </a:r>
            <a:r>
              <a:rPr lang="en-US" sz="2800"/>
              <a:t>, </a:t>
            </a:r>
            <a:r>
              <a:rPr lang="en-US" sz="2800" err="1"/>
              <a:t>nilai-nilai</a:t>
            </a:r>
            <a:r>
              <a:rPr lang="en-US" sz="2800"/>
              <a:t> </a:t>
            </a:r>
            <a:r>
              <a:rPr lang="en-US" sz="2800" err="1"/>
              <a:t>dan</a:t>
            </a:r>
            <a:r>
              <a:rPr lang="en-US" sz="2800"/>
              <a:t> </a:t>
            </a:r>
            <a:r>
              <a:rPr lang="en-US" sz="2800" err="1"/>
              <a:t>perilaku</a:t>
            </a:r>
            <a:r>
              <a:rPr lang="en-US" sz="2800"/>
              <a:t> orang lain </a:t>
            </a:r>
            <a:r>
              <a:rPr lang="en-US" sz="2800" smtClean="0"/>
              <a:t>yang </a:t>
            </a:r>
            <a:r>
              <a:rPr lang="en-US" sz="2800" err="1" smtClean="0"/>
              <a:t>selaras</a:t>
            </a:r>
            <a:r>
              <a:rPr lang="en-US" sz="2800" smtClean="0"/>
              <a:t> </a:t>
            </a:r>
            <a:r>
              <a:rPr lang="en-US" sz="2800" err="1" smtClean="0"/>
              <a:t>dengan</a:t>
            </a:r>
            <a:r>
              <a:rPr lang="en-US" sz="2800" smtClean="0"/>
              <a:t> </a:t>
            </a:r>
            <a:r>
              <a:rPr lang="en-US" sz="2800" err="1" smtClean="0"/>
              <a:t>aspirasinya</a:t>
            </a:r>
            <a:r>
              <a:rPr lang="en-US" sz="2800" smtClean="0"/>
              <a:t> </a:t>
            </a:r>
            <a:r>
              <a:rPr lang="en-US" sz="2800" err="1" smtClean="0"/>
              <a:t>secara</a:t>
            </a:r>
            <a:r>
              <a:rPr lang="en-US" sz="2800" smtClean="0"/>
              <a:t> </a:t>
            </a:r>
            <a:r>
              <a:rPr lang="en-US" sz="2800" err="1" smtClean="0"/>
              <a:t>asosiatif</a:t>
            </a:r>
            <a:endParaRPr lang="en-US" sz="2800" smtClean="0"/>
          </a:p>
          <a:p>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98724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a:t>Tipe</a:t>
            </a:r>
            <a:r>
              <a:rPr lang="en-US"/>
              <a:t> </a:t>
            </a:r>
            <a:r>
              <a:rPr lang="en-US" err="1"/>
              <a:t>Kelompok</a:t>
            </a:r>
            <a:r>
              <a:rPr lang="en-US"/>
              <a:t> </a:t>
            </a:r>
            <a:r>
              <a:rPr lang="en-US" err="1"/>
              <a:t>Referensi</a:t>
            </a:r>
            <a:endParaRPr lang="en-US"/>
          </a:p>
        </p:txBody>
      </p:sp>
      <p:sp>
        <p:nvSpPr>
          <p:cNvPr id="3" name="Content Placeholder 2"/>
          <p:cNvSpPr>
            <a:spLocks noGrp="1"/>
          </p:cNvSpPr>
          <p:nvPr>
            <p:ph idx="1"/>
          </p:nvPr>
        </p:nvSpPr>
        <p:spPr>
          <a:xfrm>
            <a:off x="646112" y="2052918"/>
            <a:ext cx="9403742" cy="4195481"/>
          </a:xfrm>
          <a:ln>
            <a:solidFill>
              <a:schemeClr val="tx1"/>
            </a:solidFill>
          </a:ln>
        </p:spPr>
        <p:txBody>
          <a:bodyPr>
            <a:normAutofit/>
          </a:bodyPr>
          <a:lstStyle/>
          <a:p>
            <a:r>
              <a:rPr lang="en-US" sz="2800"/>
              <a:t>Dissociative </a:t>
            </a:r>
            <a:r>
              <a:rPr lang="en-US" sz="2800" err="1"/>
              <a:t>kelompok</a:t>
            </a:r>
            <a:r>
              <a:rPr lang="en-US" sz="2800"/>
              <a:t>: </a:t>
            </a:r>
            <a:r>
              <a:rPr lang="en-US" sz="2800" err="1"/>
              <a:t>kelompok-kelompok</a:t>
            </a:r>
            <a:r>
              <a:rPr lang="en-US" sz="2800"/>
              <a:t> </a:t>
            </a:r>
            <a:r>
              <a:rPr lang="en-US" sz="2800" smtClean="0"/>
              <a:t>yang </a:t>
            </a:r>
            <a:r>
              <a:rPr lang="en-US" sz="2800" err="1" smtClean="0"/>
              <a:t>oleh</a:t>
            </a:r>
            <a:r>
              <a:rPr lang="en-US" sz="2800" smtClean="0"/>
              <a:t> </a:t>
            </a:r>
            <a:r>
              <a:rPr lang="en-US" sz="2800" err="1" smtClean="0"/>
              <a:t>seseorang</a:t>
            </a:r>
            <a:r>
              <a:rPr lang="en-US" sz="2800"/>
              <a:t>/</a:t>
            </a:r>
            <a:r>
              <a:rPr lang="en-US" sz="2800" err="1" smtClean="0"/>
              <a:t>individu</a:t>
            </a:r>
            <a:r>
              <a:rPr lang="en-US" sz="2800" smtClean="0"/>
              <a:t> </a:t>
            </a:r>
            <a:r>
              <a:rPr lang="en-US" sz="2800" err="1"/>
              <a:t>berusaha</a:t>
            </a:r>
            <a:r>
              <a:rPr lang="en-US" sz="2800"/>
              <a:t> </a:t>
            </a:r>
            <a:r>
              <a:rPr lang="en-US" sz="2800" err="1" smtClean="0"/>
              <a:t>untuk</a:t>
            </a:r>
            <a:r>
              <a:rPr lang="en-US" sz="2800" smtClean="0"/>
              <a:t> </a:t>
            </a:r>
            <a:r>
              <a:rPr lang="en-US" sz="2800" err="1" smtClean="0"/>
              <a:t>dihindari</a:t>
            </a:r>
            <a:r>
              <a:rPr lang="en-US" sz="2800" smtClean="0"/>
              <a:t> </a:t>
            </a:r>
          </a:p>
          <a:p>
            <a:r>
              <a:rPr lang="en-US" sz="2800" err="1" smtClean="0"/>
              <a:t>Asosiasi</a:t>
            </a:r>
            <a:r>
              <a:rPr lang="en-US" sz="2800" smtClean="0"/>
              <a:t> </a:t>
            </a:r>
            <a:r>
              <a:rPr lang="en-US" sz="2800" err="1"/>
              <a:t>kelompok</a:t>
            </a:r>
            <a:r>
              <a:rPr lang="en-US" sz="2800"/>
              <a:t> Maya: </a:t>
            </a:r>
            <a:r>
              <a:rPr lang="en-US" sz="2800" err="1"/>
              <a:t>kelompok-kelompok</a:t>
            </a:r>
            <a:r>
              <a:rPr lang="en-US" sz="2800"/>
              <a:t> yang </a:t>
            </a:r>
            <a:r>
              <a:rPr lang="en-US" sz="2800" err="1"/>
              <a:t>didasarkan</a:t>
            </a:r>
            <a:r>
              <a:rPr lang="en-US" sz="2800"/>
              <a:t> </a:t>
            </a:r>
            <a:r>
              <a:rPr lang="en-US" sz="2800" err="1"/>
              <a:t>pada</a:t>
            </a:r>
            <a:r>
              <a:rPr lang="en-US" sz="2800"/>
              <a:t> </a:t>
            </a:r>
            <a:r>
              <a:rPr lang="en-US" sz="2800" err="1"/>
              <a:t>komunitas</a:t>
            </a:r>
            <a:r>
              <a:rPr lang="en-US" sz="2800"/>
              <a:t> virtual </a:t>
            </a:r>
            <a:r>
              <a:rPr lang="en-US" sz="2800" err="1"/>
              <a:t>daripada</a:t>
            </a:r>
            <a:r>
              <a:rPr lang="en-US" sz="2800"/>
              <a:t> </a:t>
            </a:r>
            <a:r>
              <a:rPr lang="en-US" sz="2800" err="1" smtClean="0"/>
              <a:t>posisi</a:t>
            </a:r>
            <a:r>
              <a:rPr lang="en-US" sz="2800" smtClean="0"/>
              <a:t> </a:t>
            </a:r>
            <a:r>
              <a:rPr lang="en-US" sz="2800" err="1" smtClean="0"/>
              <a:t>geografis</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4117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a:t>Pengaruh</a:t>
            </a:r>
            <a:r>
              <a:rPr lang="en-US"/>
              <a:t> </a:t>
            </a:r>
            <a:r>
              <a:rPr lang="en-US" err="1"/>
              <a:t>Kelompok</a:t>
            </a:r>
            <a:r>
              <a:rPr lang="en-US"/>
              <a:t> </a:t>
            </a:r>
            <a:r>
              <a:rPr lang="en-US" err="1"/>
              <a:t>dan</a:t>
            </a:r>
            <a:r>
              <a:rPr lang="en-US"/>
              <a:t> Personal </a:t>
            </a:r>
            <a:r>
              <a:rPr lang="en-US" err="1"/>
              <a:t>terhadap</a:t>
            </a:r>
            <a:r>
              <a:rPr lang="en-US"/>
              <a:t> </a:t>
            </a:r>
            <a:r>
              <a:rPr lang="en-US" err="1"/>
              <a:t>Individu</a:t>
            </a:r>
            <a:r>
              <a:rPr lang="en-US"/>
              <a:t/>
            </a:r>
            <a:br>
              <a:rPr lang="en-US"/>
            </a:br>
            <a:endParaRPr lang="en-US"/>
          </a:p>
        </p:txBody>
      </p:sp>
      <p:sp>
        <p:nvSpPr>
          <p:cNvPr id="4" name="Slide Number Placeholder 3"/>
          <p:cNvSpPr>
            <a:spLocks noGrp="1"/>
          </p:cNvSpPr>
          <p:nvPr>
            <p:ph type="sldNum" sz="quarter" idx="12"/>
          </p:nvPr>
        </p:nvSpPr>
        <p:spPr/>
        <p:txBody>
          <a:bodyPr/>
          <a:lstStyle/>
          <a:p>
            <a:fld id="{D7D2976F-7D36-41C0-AE23-30945287E156}" type="slidenum">
              <a:rPr lang="en-US" smtClean="0"/>
              <a:t>53</a:t>
            </a:fld>
            <a:endParaRPr lang="en-US"/>
          </a:p>
        </p:txBody>
      </p:sp>
      <p:grpSp>
        <p:nvGrpSpPr>
          <p:cNvPr id="5" name="Group 5"/>
          <p:cNvGrpSpPr>
            <a:grpSpLocks/>
          </p:cNvGrpSpPr>
          <p:nvPr/>
        </p:nvGrpSpPr>
        <p:grpSpPr bwMode="auto">
          <a:xfrm>
            <a:off x="1502228" y="2443843"/>
            <a:ext cx="4038600" cy="2895600"/>
            <a:chOff x="1104" y="1200"/>
            <a:chExt cx="2544" cy="1824"/>
          </a:xfrm>
        </p:grpSpPr>
        <p:sp>
          <p:nvSpPr>
            <p:cNvPr id="6" name="AutoShape 2"/>
            <p:cNvSpPr>
              <a:spLocks noChangeArrowheads="1"/>
            </p:cNvSpPr>
            <p:nvPr/>
          </p:nvSpPr>
          <p:spPr bwMode="auto">
            <a:xfrm>
              <a:off x="2160" y="1200"/>
              <a:ext cx="1488" cy="1824"/>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anchor="ctr"/>
            <a:lstStyle/>
            <a:p>
              <a:pPr algn="ctr" eaLnBrk="0" fontAlgn="base" hangingPunct="0">
                <a:lnSpc>
                  <a:spcPct val="90000"/>
                </a:lnSpc>
                <a:spcBef>
                  <a:spcPct val="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Tipe</a:t>
              </a:r>
              <a:r>
                <a:rPr lang="en-US" altLang="en-US" sz="2000" b="1" smtClean="0">
                  <a:solidFill>
                    <a:srgbClr val="FFFFFF"/>
                  </a:solidFill>
                  <a:effectLst>
                    <a:outerShdw blurRad="38100" dist="38100" dir="2700000" algn="tl">
                      <a:srgbClr val="000000"/>
                    </a:outerShdw>
                  </a:effectLst>
                  <a:latin typeface="Arial" panose="020B0604020202020204" pitchFamily="34" charset="0"/>
                </a:rPr>
                <a:t> </a:t>
              </a:r>
              <a:endParaRPr lang="en-US" altLang="en-US" sz="2000" b="1">
                <a:solidFill>
                  <a:srgbClr val="FFFFFF"/>
                </a:solidFill>
                <a:effectLst>
                  <a:outerShdw blurRad="38100" dist="38100" dir="2700000" algn="tl">
                    <a:srgbClr val="000000"/>
                  </a:outerShdw>
                </a:effectLst>
                <a:latin typeface="Arial" panose="020B0604020202020204" pitchFamily="34" charset="0"/>
              </a:endParaRPr>
            </a:p>
            <a:p>
              <a:pPr algn="ctr" eaLnBrk="0" fontAlgn="base" hangingPunct="0">
                <a:lnSpc>
                  <a:spcPct val="90000"/>
                </a:lnSpc>
                <a:spcBef>
                  <a:spcPct val="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 :</a:t>
              </a:r>
              <a:endParaRPr lang="en-US" altLang="en-US" sz="2000" b="1">
                <a:solidFill>
                  <a:srgbClr val="FFFFFF"/>
                </a:solidFill>
                <a:effectLst>
                  <a:outerShdw blurRad="38100" dist="38100" dir="2700000" algn="tl">
                    <a:srgbClr val="000000"/>
                  </a:outerShdw>
                </a:effectLst>
                <a:latin typeface="Arial" panose="020B0604020202020204" pitchFamily="34" charset="0"/>
              </a:endParaRP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Normative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Value Expressive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Informational</a:t>
              </a:r>
            </a:p>
          </p:txBody>
        </p:sp>
        <p:sp>
          <p:nvSpPr>
            <p:cNvPr id="7" name="Text Box 3"/>
            <p:cNvSpPr txBox="1">
              <a:spLocks noChangeArrowheads="1"/>
            </p:cNvSpPr>
            <p:nvPr/>
          </p:nvSpPr>
          <p:spPr bwMode="auto">
            <a:xfrm>
              <a:off x="1104" y="1653"/>
              <a:ext cx="1056" cy="92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182880">
              <a:spAutoFit/>
            </a:bodyPr>
            <a:lstStyle/>
            <a:p>
              <a:pPr algn="ctr" eaLnBrk="0" fontAlgn="base" hangingPunct="0">
                <a:spcBef>
                  <a:spcPct val="5000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 personal :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Groups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Individuals</a:t>
              </a:r>
            </a:p>
          </p:txBody>
        </p:sp>
      </p:gr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45660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smtClean="0"/>
              <a:t>Tipe</a:t>
            </a:r>
            <a:r>
              <a:rPr lang="en-US" smtClean="0"/>
              <a:t> </a:t>
            </a:r>
            <a:r>
              <a:rPr lang="en-US" err="1" smtClean="0"/>
              <a:t>Pengaruh</a:t>
            </a:r>
            <a:r>
              <a:rPr lang="en-US" smtClean="0"/>
              <a:t> </a:t>
            </a:r>
            <a:r>
              <a:rPr lang="en-US" err="1" smtClean="0"/>
              <a:t>Kelompok</a:t>
            </a:r>
            <a:endParaRPr lang="en-US"/>
          </a:p>
        </p:txBody>
      </p:sp>
      <p:sp>
        <p:nvSpPr>
          <p:cNvPr id="3" name="Content Placeholder 2"/>
          <p:cNvSpPr>
            <a:spLocks noGrp="1"/>
          </p:cNvSpPr>
          <p:nvPr>
            <p:ph idx="1"/>
          </p:nvPr>
        </p:nvSpPr>
        <p:spPr>
          <a:xfrm>
            <a:off x="646112" y="2052918"/>
            <a:ext cx="9403742" cy="4195481"/>
          </a:xfrm>
          <a:ln>
            <a:solidFill>
              <a:schemeClr val="tx1"/>
            </a:solidFill>
          </a:ln>
        </p:spPr>
        <p:txBody>
          <a:bodyPr>
            <a:normAutofit fontScale="92500" lnSpcReduction="10000"/>
          </a:bodyPr>
          <a:lstStyle/>
          <a:p>
            <a:r>
              <a:rPr lang="en-US" sz="2800" b="1" err="1"/>
              <a:t>Normatif</a:t>
            </a:r>
            <a:r>
              <a:rPr lang="en-US" sz="2800"/>
              <a:t>: </a:t>
            </a:r>
            <a:r>
              <a:rPr lang="en-US" sz="2800" err="1" smtClean="0"/>
              <a:t>Bila</a:t>
            </a:r>
            <a:r>
              <a:rPr lang="en-US" sz="2800" smtClean="0"/>
              <a:t> </a:t>
            </a:r>
            <a:r>
              <a:rPr lang="en-US" sz="2800" err="1" smtClean="0"/>
              <a:t>individu</a:t>
            </a:r>
            <a:r>
              <a:rPr lang="en-US" sz="2800" smtClean="0"/>
              <a:t> </a:t>
            </a:r>
            <a:r>
              <a:rPr lang="en-US" sz="2800" err="1"/>
              <a:t>mengubah</a:t>
            </a:r>
            <a:r>
              <a:rPr lang="en-US" sz="2800"/>
              <a:t> </a:t>
            </a:r>
            <a:r>
              <a:rPr lang="en-US" sz="2800" err="1"/>
              <a:t>perilaku</a:t>
            </a:r>
            <a:r>
              <a:rPr lang="en-US" sz="2800"/>
              <a:t> </a:t>
            </a:r>
            <a:r>
              <a:rPr lang="en-US" sz="2800" err="1" smtClean="0"/>
              <a:t>atau</a:t>
            </a:r>
            <a:r>
              <a:rPr lang="en-US" sz="2800" smtClean="0"/>
              <a:t> </a:t>
            </a:r>
            <a:r>
              <a:rPr lang="en-US" sz="2800" err="1" smtClean="0"/>
              <a:t>keyakinan</a:t>
            </a:r>
            <a:r>
              <a:rPr lang="en-US" sz="2800"/>
              <a:t> </a:t>
            </a:r>
            <a:r>
              <a:rPr lang="en-US" sz="2800" err="1"/>
              <a:t>mereka</a:t>
            </a:r>
            <a:r>
              <a:rPr lang="en-US" sz="2800" smtClean="0"/>
              <a:t> </a:t>
            </a:r>
            <a:r>
              <a:rPr lang="en-US" sz="2800" err="1"/>
              <a:t>untuk</a:t>
            </a:r>
            <a:r>
              <a:rPr lang="en-US" sz="2800"/>
              <a:t> </a:t>
            </a:r>
            <a:r>
              <a:rPr lang="en-US" sz="2800" err="1"/>
              <a:t>memenuhi</a:t>
            </a:r>
            <a:r>
              <a:rPr lang="en-US" sz="2800"/>
              <a:t> </a:t>
            </a:r>
            <a:r>
              <a:rPr lang="en-US" sz="2800" err="1"/>
              <a:t>harapan</a:t>
            </a:r>
            <a:r>
              <a:rPr lang="en-US" sz="2800"/>
              <a:t> </a:t>
            </a:r>
            <a:r>
              <a:rPr lang="en-US" sz="2800" err="1"/>
              <a:t>kelompok</a:t>
            </a:r>
            <a:r>
              <a:rPr lang="en-US" sz="2800"/>
              <a:t> </a:t>
            </a:r>
            <a:r>
              <a:rPr lang="en-US" sz="2800" err="1" smtClean="0"/>
              <a:t>tertentu</a:t>
            </a:r>
            <a:endParaRPr lang="en-US" sz="2800" smtClean="0"/>
          </a:p>
          <a:p>
            <a:r>
              <a:rPr lang="en-US" sz="2800" b="1" err="1"/>
              <a:t>Nilai-ekspresif</a:t>
            </a:r>
            <a:r>
              <a:rPr lang="en-US" sz="2800"/>
              <a:t>: </a:t>
            </a:r>
            <a:r>
              <a:rPr lang="en-US" sz="2800" err="1"/>
              <a:t>ketika</a:t>
            </a:r>
            <a:r>
              <a:rPr lang="en-US" sz="2800"/>
              <a:t> </a:t>
            </a:r>
            <a:r>
              <a:rPr lang="en-US" sz="2800" err="1"/>
              <a:t>kebutuhan</a:t>
            </a:r>
            <a:r>
              <a:rPr lang="en-US" sz="2800"/>
              <a:t> </a:t>
            </a:r>
            <a:r>
              <a:rPr lang="en-US" sz="2800" err="1"/>
              <a:t>psikologis</a:t>
            </a:r>
            <a:r>
              <a:rPr lang="en-US" sz="2800"/>
              <a:t> </a:t>
            </a:r>
            <a:r>
              <a:rPr lang="en-US" sz="2800" smtClean="0"/>
              <a:t>yang </a:t>
            </a:r>
            <a:r>
              <a:rPr lang="en-US" sz="2800" err="1" smtClean="0"/>
              <a:t>diasosiasikan</a:t>
            </a:r>
            <a:r>
              <a:rPr lang="en-US" sz="2800" smtClean="0"/>
              <a:t> </a:t>
            </a:r>
            <a:r>
              <a:rPr lang="en-US" sz="2800" err="1"/>
              <a:t>dengan</a:t>
            </a:r>
            <a:r>
              <a:rPr lang="en-US" sz="2800"/>
              <a:t> </a:t>
            </a:r>
            <a:r>
              <a:rPr lang="en-US" sz="2800" err="1"/>
              <a:t>kelompok</a:t>
            </a:r>
            <a:r>
              <a:rPr lang="en-US" sz="2800"/>
              <a:t> </a:t>
            </a:r>
            <a:r>
              <a:rPr lang="en-US" sz="2800" err="1"/>
              <a:t>menyebabkan</a:t>
            </a:r>
            <a:r>
              <a:rPr lang="en-US" sz="2800"/>
              <a:t> </a:t>
            </a:r>
            <a:r>
              <a:rPr lang="en-US" sz="2800" err="1"/>
              <a:t>penerimaan</a:t>
            </a:r>
            <a:r>
              <a:rPr lang="en-US" sz="2800"/>
              <a:t> </a:t>
            </a:r>
            <a:r>
              <a:rPr lang="en-US" sz="2800" err="1" smtClean="0"/>
              <a:t>pada</a:t>
            </a:r>
            <a:r>
              <a:rPr lang="en-US" sz="2800" smtClean="0"/>
              <a:t> </a:t>
            </a:r>
            <a:r>
              <a:rPr lang="en-US" sz="2800" err="1" smtClean="0"/>
              <a:t>norma-norma</a:t>
            </a:r>
            <a:r>
              <a:rPr lang="en-US" sz="2800"/>
              <a:t>, </a:t>
            </a:r>
            <a:r>
              <a:rPr lang="en-US" sz="2800" err="1"/>
              <a:t>nilai</a:t>
            </a:r>
            <a:r>
              <a:rPr lang="en-US" sz="2800"/>
              <a:t>, </a:t>
            </a:r>
            <a:r>
              <a:rPr lang="en-US" sz="2800" err="1"/>
              <a:t>sikap</a:t>
            </a:r>
            <a:r>
              <a:rPr lang="en-US" sz="2800"/>
              <a:t>, </a:t>
            </a:r>
            <a:r>
              <a:rPr lang="en-US" sz="2800" err="1"/>
              <a:t>dan</a:t>
            </a:r>
            <a:r>
              <a:rPr lang="en-US" sz="2800"/>
              <a:t> </a:t>
            </a:r>
            <a:r>
              <a:rPr lang="en-US" sz="2800" err="1" smtClean="0"/>
              <a:t>perilaku</a:t>
            </a:r>
            <a:r>
              <a:rPr lang="en-US" sz="2800" smtClean="0"/>
              <a:t> </a:t>
            </a:r>
            <a:r>
              <a:rPr lang="en-US" sz="2800" err="1" smtClean="0"/>
              <a:t>kelompok</a:t>
            </a:r>
            <a:r>
              <a:rPr lang="en-US" sz="2800" smtClean="0"/>
              <a:t> </a:t>
            </a:r>
          </a:p>
          <a:p>
            <a:r>
              <a:rPr lang="en-US" sz="2800" b="1" err="1" smtClean="0"/>
              <a:t>Informasional</a:t>
            </a:r>
            <a:r>
              <a:rPr lang="en-US" sz="2800" smtClean="0"/>
              <a:t>: </a:t>
            </a:r>
            <a:r>
              <a:rPr lang="en-US" sz="2800" err="1"/>
              <a:t>ketika</a:t>
            </a:r>
            <a:r>
              <a:rPr lang="en-US" sz="2800"/>
              <a:t> </a:t>
            </a:r>
            <a:r>
              <a:rPr lang="en-US" sz="2800" err="1" smtClean="0"/>
              <a:t>mengalami</a:t>
            </a:r>
            <a:r>
              <a:rPr lang="en-US" sz="2800" smtClean="0"/>
              <a:t> </a:t>
            </a:r>
            <a:r>
              <a:rPr lang="en-US" sz="2800" err="1"/>
              <a:t>kesulitan</a:t>
            </a:r>
            <a:r>
              <a:rPr lang="en-US" sz="2800"/>
              <a:t> </a:t>
            </a:r>
            <a:r>
              <a:rPr lang="en-US" sz="2800" err="1"/>
              <a:t>menilai</a:t>
            </a:r>
            <a:r>
              <a:rPr lang="en-US" sz="2800"/>
              <a:t> </a:t>
            </a:r>
            <a:r>
              <a:rPr lang="en-US" sz="2800" err="1"/>
              <a:t>karakteristik</a:t>
            </a:r>
            <a:r>
              <a:rPr lang="en-US" sz="2800"/>
              <a:t> </a:t>
            </a:r>
            <a:r>
              <a:rPr lang="en-US" sz="2800" err="1"/>
              <a:t>produk</a:t>
            </a:r>
            <a:r>
              <a:rPr lang="en-US" sz="2800"/>
              <a:t> </a:t>
            </a:r>
            <a:r>
              <a:rPr lang="en-US" sz="2800" err="1"/>
              <a:t>atau</a:t>
            </a:r>
            <a:r>
              <a:rPr lang="en-US" sz="2800"/>
              <a:t> </a:t>
            </a:r>
            <a:r>
              <a:rPr lang="en-US" sz="2800" err="1"/>
              <a:t>merek</a:t>
            </a:r>
            <a:r>
              <a:rPr lang="en-US" sz="2800"/>
              <a:t> </a:t>
            </a:r>
            <a:r>
              <a:rPr lang="en-US" sz="2800" err="1" smtClean="0"/>
              <a:t>berdasarkan</a:t>
            </a:r>
            <a:r>
              <a:rPr lang="en-US" sz="2800" smtClean="0"/>
              <a:t> </a:t>
            </a:r>
            <a:r>
              <a:rPr lang="en-US" sz="2800" err="1" smtClean="0"/>
              <a:t>amatan</a:t>
            </a:r>
            <a:r>
              <a:rPr lang="en-US" sz="2800" smtClean="0"/>
              <a:t> </a:t>
            </a:r>
            <a:r>
              <a:rPr lang="en-US" sz="2800" err="1" smtClean="0"/>
              <a:t>sendiri</a:t>
            </a:r>
            <a:r>
              <a:rPr lang="en-US" sz="2800" smtClean="0"/>
              <a:t>, </a:t>
            </a:r>
            <a:r>
              <a:rPr lang="en-US" sz="2800" err="1" smtClean="0"/>
              <a:t>barulah</a:t>
            </a:r>
            <a:r>
              <a:rPr lang="en-US" sz="2800" smtClean="0"/>
              <a:t> </a:t>
            </a:r>
            <a:r>
              <a:rPr lang="en-US" sz="2800" err="1" smtClean="0"/>
              <a:t>menggunakan</a:t>
            </a:r>
            <a:r>
              <a:rPr lang="en-US" sz="2800" smtClean="0"/>
              <a:t> </a:t>
            </a:r>
            <a:r>
              <a:rPr lang="en-US" sz="2800" err="1" smtClean="0"/>
              <a:t>kelompok</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9841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Pengaruh</a:t>
            </a:r>
            <a:r>
              <a:rPr lang="en-US"/>
              <a:t> </a:t>
            </a:r>
            <a:r>
              <a:rPr lang="en-US" err="1"/>
              <a:t>Kelompok</a:t>
            </a:r>
            <a:r>
              <a:rPr lang="en-US"/>
              <a:t> </a:t>
            </a:r>
            <a:r>
              <a:rPr lang="en-US" err="1"/>
              <a:t>dan</a:t>
            </a:r>
            <a:r>
              <a:rPr lang="en-US"/>
              <a:t> Personal </a:t>
            </a:r>
            <a:r>
              <a:rPr lang="en-US" err="1"/>
              <a:t>terhadap</a:t>
            </a:r>
            <a:r>
              <a:rPr lang="en-US"/>
              <a:t> </a:t>
            </a:r>
            <a:r>
              <a:rPr lang="en-US" err="1"/>
              <a:t>Individu</a:t>
            </a:r>
            <a:endParaRPr lang="en-US"/>
          </a:p>
        </p:txBody>
      </p:sp>
      <p:sp>
        <p:nvSpPr>
          <p:cNvPr id="4" name="Slide Number Placeholder 3"/>
          <p:cNvSpPr>
            <a:spLocks noGrp="1"/>
          </p:cNvSpPr>
          <p:nvPr>
            <p:ph type="sldNum" sz="quarter" idx="12"/>
          </p:nvPr>
        </p:nvSpPr>
        <p:spPr/>
        <p:txBody>
          <a:bodyPr/>
          <a:lstStyle/>
          <a:p>
            <a:fld id="{D7D2976F-7D36-41C0-AE23-30945287E156}" type="slidenum">
              <a:rPr lang="en-US" smtClean="0"/>
              <a:t>55</a:t>
            </a:fld>
            <a:endParaRPr lang="en-US"/>
          </a:p>
        </p:txBody>
      </p:sp>
      <p:grpSp>
        <p:nvGrpSpPr>
          <p:cNvPr id="5" name="Group 8"/>
          <p:cNvGrpSpPr>
            <a:grpSpLocks/>
          </p:cNvGrpSpPr>
          <p:nvPr/>
        </p:nvGrpSpPr>
        <p:grpSpPr bwMode="auto">
          <a:xfrm>
            <a:off x="2452872" y="2525486"/>
            <a:ext cx="5791200" cy="2895600"/>
            <a:chOff x="1104" y="1200"/>
            <a:chExt cx="3648" cy="1824"/>
          </a:xfrm>
        </p:grpSpPr>
        <p:sp>
          <p:nvSpPr>
            <p:cNvPr id="6" name="AutoShape 3"/>
            <p:cNvSpPr>
              <a:spLocks noChangeArrowheads="1"/>
            </p:cNvSpPr>
            <p:nvPr/>
          </p:nvSpPr>
          <p:spPr bwMode="auto">
            <a:xfrm>
              <a:off x="3648" y="1536"/>
              <a:ext cx="1104" cy="1152"/>
            </a:xfrm>
            <a:prstGeom prst="rightArrow">
              <a:avLst>
                <a:gd name="adj1" fmla="val 50000"/>
                <a:gd name="adj2" fmla="val 25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  Transmission</a:t>
              </a:r>
            </a:p>
          </p:txBody>
        </p:sp>
        <p:sp>
          <p:nvSpPr>
            <p:cNvPr id="7" name="AutoShape 6"/>
            <p:cNvSpPr>
              <a:spLocks noChangeArrowheads="1"/>
            </p:cNvSpPr>
            <p:nvPr/>
          </p:nvSpPr>
          <p:spPr bwMode="auto">
            <a:xfrm>
              <a:off x="2160" y="1200"/>
              <a:ext cx="1488" cy="1824"/>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anchor="ctr"/>
            <a:lstStyle/>
            <a:p>
              <a:pPr algn="ctr" eaLnBrk="0" fontAlgn="base" hangingPunct="0">
                <a:lnSpc>
                  <a:spcPct val="90000"/>
                </a:lnSpc>
                <a:spcBef>
                  <a:spcPct val="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Tipe</a:t>
              </a:r>
              <a:r>
                <a:rPr lang="en-US" altLang="en-US" sz="2000" b="1" smtClean="0">
                  <a:solidFill>
                    <a:srgbClr val="FFFFFF"/>
                  </a:solidFill>
                  <a:effectLst>
                    <a:outerShdw blurRad="38100" dist="38100" dir="2700000" algn="tl">
                      <a:srgbClr val="000000"/>
                    </a:outerShdw>
                  </a:effectLst>
                  <a:latin typeface="Arial" panose="020B0604020202020204" pitchFamily="34" charset="0"/>
                </a:rPr>
                <a:t> </a:t>
              </a: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endParaRPr lang="en-US" altLang="en-US" sz="2000" b="1">
                <a:solidFill>
                  <a:srgbClr val="FFFFFF"/>
                </a:solidFill>
                <a:effectLst>
                  <a:outerShdw blurRad="38100" dist="38100" dir="2700000" algn="tl">
                    <a:srgbClr val="000000"/>
                  </a:outerShdw>
                </a:effectLst>
                <a:latin typeface="Arial" panose="020B0604020202020204" pitchFamily="34" charset="0"/>
              </a:endParaRP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Normative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Value Expressive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Informational</a:t>
              </a:r>
            </a:p>
          </p:txBody>
        </p:sp>
        <p:sp>
          <p:nvSpPr>
            <p:cNvPr id="8" name="Text Box 7"/>
            <p:cNvSpPr txBox="1">
              <a:spLocks noChangeArrowheads="1"/>
            </p:cNvSpPr>
            <p:nvPr/>
          </p:nvSpPr>
          <p:spPr bwMode="auto">
            <a:xfrm>
              <a:off x="1104" y="1653"/>
              <a:ext cx="1056" cy="92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182880">
              <a:spAutoFit/>
            </a:bodyPr>
            <a:lstStyle/>
            <a:p>
              <a:pPr algn="ctr" eaLnBrk="0" fontAlgn="base" hangingPunct="0">
                <a:spcBef>
                  <a:spcPct val="5000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 Personal :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Groups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Individuals</a:t>
              </a:r>
            </a:p>
          </p:txBody>
        </p:sp>
      </p:gr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46452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err="1"/>
              <a:t>Pengaruh</a:t>
            </a:r>
            <a:r>
              <a:rPr lang="en-US"/>
              <a:t> </a:t>
            </a:r>
            <a:r>
              <a:rPr lang="en-US" err="1"/>
              <a:t>Kelompok</a:t>
            </a:r>
            <a:r>
              <a:rPr lang="en-US"/>
              <a:t> </a:t>
            </a:r>
            <a:r>
              <a:rPr lang="en-US" err="1"/>
              <a:t>dan</a:t>
            </a:r>
            <a:r>
              <a:rPr lang="en-US"/>
              <a:t> Personal </a:t>
            </a:r>
            <a:r>
              <a:rPr lang="en-US" err="1"/>
              <a:t>terhadap</a:t>
            </a:r>
            <a:r>
              <a:rPr lang="en-US"/>
              <a:t> </a:t>
            </a:r>
            <a:r>
              <a:rPr lang="en-US" err="1"/>
              <a:t>Individu</a:t>
            </a:r>
            <a:endParaRPr lang="en-US"/>
          </a:p>
        </p:txBody>
      </p:sp>
      <p:sp>
        <p:nvSpPr>
          <p:cNvPr id="4" name="Slide Number Placeholder 3"/>
          <p:cNvSpPr>
            <a:spLocks noGrp="1"/>
          </p:cNvSpPr>
          <p:nvPr>
            <p:ph type="sldNum" sz="quarter" idx="12"/>
          </p:nvPr>
        </p:nvSpPr>
        <p:spPr/>
        <p:txBody>
          <a:bodyPr/>
          <a:lstStyle/>
          <a:p>
            <a:fld id="{D7D2976F-7D36-41C0-AE23-30945287E156}" type="slidenum">
              <a:rPr lang="en-US" smtClean="0"/>
              <a:t>56</a:t>
            </a:fld>
            <a:endParaRPr lang="en-US"/>
          </a:p>
        </p:txBody>
      </p:sp>
      <p:grpSp>
        <p:nvGrpSpPr>
          <p:cNvPr id="9" name="Group 15"/>
          <p:cNvGrpSpPr>
            <a:grpSpLocks/>
          </p:cNvGrpSpPr>
          <p:nvPr/>
        </p:nvGrpSpPr>
        <p:grpSpPr bwMode="auto">
          <a:xfrm>
            <a:off x="2645229" y="2388284"/>
            <a:ext cx="5791200" cy="2796944"/>
            <a:chOff x="768" y="1200"/>
            <a:chExt cx="3648" cy="1824"/>
          </a:xfrm>
        </p:grpSpPr>
        <p:sp>
          <p:nvSpPr>
            <p:cNvPr id="18" name="AutoShape 2"/>
            <p:cNvSpPr>
              <a:spLocks noChangeArrowheads="1"/>
            </p:cNvSpPr>
            <p:nvPr/>
          </p:nvSpPr>
          <p:spPr bwMode="auto">
            <a:xfrm>
              <a:off x="1824" y="1200"/>
              <a:ext cx="1488" cy="1824"/>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anchor="ctr"/>
            <a:lstStyle/>
            <a:p>
              <a:pPr algn="ctr" eaLnBrk="0" fontAlgn="base" hangingPunct="0">
                <a:lnSpc>
                  <a:spcPct val="90000"/>
                </a:lnSpc>
                <a:spcBef>
                  <a:spcPct val="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Tipe</a:t>
              </a:r>
              <a:r>
                <a:rPr lang="en-US" altLang="en-US" sz="2000" b="1" smtClean="0">
                  <a:solidFill>
                    <a:srgbClr val="FFFFFF"/>
                  </a:solidFill>
                  <a:effectLst>
                    <a:outerShdw blurRad="38100" dist="38100" dir="2700000" algn="tl">
                      <a:srgbClr val="000000"/>
                    </a:outerShdw>
                  </a:effectLst>
                  <a:latin typeface="Arial" panose="020B0604020202020204" pitchFamily="34" charset="0"/>
                </a:rPr>
                <a:t> </a:t>
              </a: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a:t>
              </a:r>
              <a:endParaRPr lang="en-US" altLang="en-US" sz="2000" b="1">
                <a:solidFill>
                  <a:srgbClr val="FFFFFF"/>
                </a:solidFill>
                <a:effectLst>
                  <a:outerShdw blurRad="38100" dist="38100" dir="2700000" algn="tl">
                    <a:srgbClr val="000000"/>
                  </a:outerShdw>
                </a:effectLst>
                <a:latin typeface="Arial" panose="020B0604020202020204" pitchFamily="34" charset="0"/>
              </a:endParaRP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Normative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Value Expressive</a:t>
              </a:r>
            </a:p>
            <a:p>
              <a:pPr algn="ctr" eaLnBrk="0" fontAlgn="base" hangingPunct="0">
                <a:lnSpc>
                  <a:spcPct val="90000"/>
                </a:lnSpc>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Informational</a:t>
              </a:r>
            </a:p>
          </p:txBody>
        </p:sp>
        <p:sp>
          <p:nvSpPr>
            <p:cNvPr id="19" name="AutoShape 3"/>
            <p:cNvSpPr>
              <a:spLocks noChangeArrowheads="1"/>
            </p:cNvSpPr>
            <p:nvPr/>
          </p:nvSpPr>
          <p:spPr bwMode="auto">
            <a:xfrm>
              <a:off x="3312" y="1536"/>
              <a:ext cx="1104" cy="1152"/>
            </a:xfrm>
            <a:prstGeom prst="rightArrow">
              <a:avLst>
                <a:gd name="adj1" fmla="val 50000"/>
                <a:gd name="adj2" fmla="val 25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  Transmission</a:t>
              </a:r>
            </a:p>
          </p:txBody>
        </p:sp>
        <p:sp>
          <p:nvSpPr>
            <p:cNvPr id="20" name="Text Box 4"/>
            <p:cNvSpPr txBox="1">
              <a:spLocks noChangeArrowheads="1"/>
            </p:cNvSpPr>
            <p:nvPr/>
          </p:nvSpPr>
          <p:spPr bwMode="auto">
            <a:xfrm>
              <a:off x="768" y="1656"/>
              <a:ext cx="1056" cy="92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182880">
              <a:spAutoFit/>
            </a:bodyPr>
            <a:lstStyle/>
            <a:p>
              <a:pPr algn="ctr" eaLnBrk="0" fontAlgn="base" hangingPunct="0">
                <a:spcBef>
                  <a:spcPct val="50000"/>
                </a:spcBef>
                <a:spcAft>
                  <a:spcPct val="0"/>
                </a:spcAft>
              </a:pPr>
              <a:r>
                <a:rPr lang="en-US" altLang="en-US" sz="2000" b="1" err="1" smtClean="0">
                  <a:solidFill>
                    <a:srgbClr val="FFFFFF"/>
                  </a:solidFill>
                  <a:effectLst>
                    <a:outerShdw blurRad="38100" dist="38100" dir="2700000" algn="tl">
                      <a:srgbClr val="000000"/>
                    </a:outerShdw>
                  </a:effectLst>
                  <a:latin typeface="Arial" panose="020B0604020202020204" pitchFamily="34" charset="0"/>
                </a:rPr>
                <a:t>Pengaruh</a:t>
              </a:r>
              <a:r>
                <a:rPr lang="en-US" altLang="en-US" sz="2000" b="1" smtClean="0">
                  <a:solidFill>
                    <a:srgbClr val="FFFFFF"/>
                  </a:solidFill>
                  <a:effectLst>
                    <a:outerShdw blurRad="38100" dist="38100" dir="2700000" algn="tl">
                      <a:srgbClr val="000000"/>
                    </a:outerShdw>
                  </a:effectLst>
                  <a:latin typeface="Arial" panose="020B0604020202020204" pitchFamily="34" charset="0"/>
                </a:rPr>
                <a:t> Personal: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Groups </a:t>
              </a:r>
              <a:br>
                <a:rPr lang="en-US" altLang="en-US" sz="2000" b="1">
                  <a:solidFill>
                    <a:srgbClr val="FFFFFF"/>
                  </a:solidFill>
                  <a:effectLst>
                    <a:outerShdw blurRad="38100" dist="38100" dir="2700000" algn="tl">
                      <a:srgbClr val="000000"/>
                    </a:outerShdw>
                  </a:effectLst>
                  <a:latin typeface="Arial" panose="020B0604020202020204" pitchFamily="34" charset="0"/>
                </a:rPr>
              </a:b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altLang="en-US" sz="2000" b="1">
                  <a:solidFill>
                    <a:srgbClr val="FFFFFF"/>
                  </a:solidFill>
                  <a:effectLst>
                    <a:outerShdw blurRad="38100" dist="38100" dir="2700000" algn="tl">
                      <a:srgbClr val="000000"/>
                    </a:outerShdw>
                  </a:effectLst>
                  <a:latin typeface="Arial" panose="020B0604020202020204" pitchFamily="34" charset="0"/>
                </a:rPr>
                <a:t>Individuals</a:t>
              </a:r>
            </a:p>
          </p:txBody>
        </p:sp>
      </p:grpSp>
      <p:sp>
        <p:nvSpPr>
          <p:cNvPr id="10" name="Text Box 5"/>
          <p:cNvSpPr txBox="1">
            <a:spLocks noChangeArrowheads="1"/>
          </p:cNvSpPr>
          <p:nvPr/>
        </p:nvSpPr>
        <p:spPr bwMode="auto">
          <a:xfrm>
            <a:off x="8607879" y="2977114"/>
            <a:ext cx="1905000" cy="12783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Aft>
                <a:spcPct val="0"/>
              </a:spcAft>
            </a:pPr>
            <a:r>
              <a:rPr lang="en-US" altLang="en-US" sz="2000" b="1" smtClean="0">
                <a:solidFill>
                  <a:srgbClr val="000000"/>
                </a:solidFill>
                <a:latin typeface="Arial" panose="020B0604020202020204" pitchFamily="34" charset="0"/>
              </a:rPr>
              <a:t>Gaya </a:t>
            </a:r>
            <a:r>
              <a:rPr lang="en-US" altLang="en-US" sz="2000" b="1" err="1" smtClean="0">
                <a:solidFill>
                  <a:srgbClr val="000000"/>
                </a:solidFill>
                <a:latin typeface="Arial" panose="020B0604020202020204" pitchFamily="34" charset="0"/>
              </a:rPr>
              <a:t>Hidup</a:t>
            </a:r>
            <a:endParaRPr lang="en-US" altLang="en-US" sz="2000" b="1" smtClean="0">
              <a:solidFill>
                <a:srgbClr val="000000"/>
              </a:solidFill>
              <a:latin typeface="Arial" panose="020B0604020202020204" pitchFamily="34" charset="0"/>
            </a:endParaRPr>
          </a:p>
          <a:p>
            <a:pPr algn="ctr" eaLnBrk="0" fontAlgn="base" hangingPunct="0">
              <a:spcAft>
                <a:spcPct val="0"/>
              </a:spcAft>
            </a:pPr>
            <a:r>
              <a:rPr lang="en-US" altLang="en-US" sz="2000" b="1" err="1" smtClean="0">
                <a:solidFill>
                  <a:srgbClr val="000000"/>
                </a:solidFill>
                <a:latin typeface="Arial" panose="020B0604020202020204" pitchFamily="34" charset="0"/>
              </a:rPr>
              <a:t>Perilaku</a:t>
            </a:r>
            <a:endParaRPr lang="en-US" altLang="en-US" sz="2000" b="1" smtClean="0">
              <a:solidFill>
                <a:srgbClr val="000000"/>
              </a:solidFill>
              <a:latin typeface="Arial" panose="020B0604020202020204" pitchFamily="34" charset="0"/>
            </a:endParaRPr>
          </a:p>
          <a:p>
            <a:pPr algn="ctr" eaLnBrk="0" fontAlgn="base" hangingPunct="0">
              <a:spcAft>
                <a:spcPct val="0"/>
              </a:spcAft>
            </a:pPr>
            <a:r>
              <a:rPr lang="en-US" altLang="en-US" sz="2000" b="1" err="1" smtClean="0">
                <a:solidFill>
                  <a:srgbClr val="000000"/>
                </a:solidFill>
                <a:latin typeface="Arial" panose="020B0604020202020204" pitchFamily="34" charset="0"/>
              </a:rPr>
              <a:t>Pembelian</a:t>
            </a:r>
            <a:endParaRPr lang="en-US" altLang="en-US" sz="2000" b="1" smtClean="0">
              <a:solidFill>
                <a:srgbClr val="000000"/>
              </a:solidFill>
              <a:latin typeface="Arial" panose="020B0604020202020204" pitchFamily="34" charset="0"/>
            </a:endParaRPr>
          </a:p>
          <a:p>
            <a:pPr algn="ctr" eaLnBrk="0" fontAlgn="base" hangingPunct="0">
              <a:spcAft>
                <a:spcPct val="0"/>
              </a:spcAft>
            </a:pPr>
            <a:r>
              <a:rPr lang="en-US" altLang="en-US" sz="2000" b="1" err="1" smtClean="0">
                <a:solidFill>
                  <a:srgbClr val="000000"/>
                </a:solidFill>
                <a:latin typeface="Arial" panose="020B0604020202020204" pitchFamily="34" charset="0"/>
              </a:rPr>
              <a:t>Konsumsi</a:t>
            </a:r>
            <a:endParaRPr lang="en-US" altLang="en-US" sz="2000" b="1">
              <a:solidFill>
                <a:srgbClr val="000000"/>
              </a:solidFill>
              <a:latin typeface="Arial" panose="020B0604020202020204" pitchFamily="34" charset="0"/>
            </a:endParaRPr>
          </a:p>
        </p:txBody>
      </p:sp>
      <p:sp>
        <p:nvSpPr>
          <p:cNvPr id="11" name="Line 6"/>
          <p:cNvSpPr>
            <a:spLocks noChangeShapeType="1"/>
          </p:cNvSpPr>
          <p:nvPr/>
        </p:nvSpPr>
        <p:spPr bwMode="auto">
          <a:xfrm>
            <a:off x="8436429" y="1578642"/>
            <a:ext cx="0" cy="4637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2" name="Line 8"/>
          <p:cNvSpPr>
            <a:spLocks noChangeShapeType="1"/>
          </p:cNvSpPr>
          <p:nvPr/>
        </p:nvSpPr>
        <p:spPr bwMode="auto">
          <a:xfrm>
            <a:off x="8445954" y="1578642"/>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Line 9"/>
          <p:cNvSpPr>
            <a:spLocks noChangeShapeType="1"/>
          </p:cNvSpPr>
          <p:nvPr/>
        </p:nvSpPr>
        <p:spPr bwMode="auto">
          <a:xfrm flipV="1">
            <a:off x="8436429" y="620648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4" name="Text Box 10"/>
          <p:cNvSpPr txBox="1">
            <a:spLocks noChangeArrowheads="1"/>
          </p:cNvSpPr>
          <p:nvPr/>
        </p:nvSpPr>
        <p:spPr bwMode="auto">
          <a:xfrm>
            <a:off x="8741229" y="5847662"/>
            <a:ext cx="1752600" cy="683767"/>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err="1" smtClean="0">
                <a:solidFill>
                  <a:srgbClr val="FFFFFF"/>
                </a:solidFill>
                <a:latin typeface="Arial" panose="020B0604020202020204" pitchFamily="34" charset="0"/>
              </a:rPr>
              <a:t>Pengaruh</a:t>
            </a:r>
            <a:r>
              <a:rPr lang="en-US" altLang="en-US" sz="2000" b="1" smtClean="0">
                <a:solidFill>
                  <a:srgbClr val="FFFFFF"/>
                </a:solidFill>
                <a:latin typeface="Arial" panose="020B0604020202020204" pitchFamily="34" charset="0"/>
              </a:rPr>
              <a:t> </a:t>
            </a:r>
            <a:r>
              <a:rPr lang="en-US" altLang="en-US" sz="2000" b="1" err="1" smtClean="0">
                <a:solidFill>
                  <a:srgbClr val="FFFFFF"/>
                </a:solidFill>
                <a:latin typeface="Arial" panose="020B0604020202020204" pitchFamily="34" charset="0"/>
              </a:rPr>
              <a:t>Rendah</a:t>
            </a:r>
            <a:endParaRPr lang="en-US" altLang="en-US" sz="2000" b="1">
              <a:solidFill>
                <a:srgbClr val="FFFFFF"/>
              </a:solidFill>
              <a:latin typeface="Arial" panose="020B0604020202020204" pitchFamily="34" charset="0"/>
            </a:endParaRPr>
          </a:p>
        </p:txBody>
      </p:sp>
      <p:sp>
        <p:nvSpPr>
          <p:cNvPr id="15" name="Text Box 11"/>
          <p:cNvSpPr txBox="1">
            <a:spLocks noChangeArrowheads="1"/>
          </p:cNvSpPr>
          <p:nvPr/>
        </p:nvSpPr>
        <p:spPr bwMode="auto">
          <a:xfrm>
            <a:off x="8741229" y="1063416"/>
            <a:ext cx="1752600" cy="683767"/>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err="1" smtClean="0">
                <a:solidFill>
                  <a:srgbClr val="FFFFFF"/>
                </a:solidFill>
                <a:latin typeface="Arial" panose="020B0604020202020204" pitchFamily="34" charset="0"/>
              </a:rPr>
              <a:t>Pengaruh</a:t>
            </a:r>
            <a:r>
              <a:rPr lang="en-US" altLang="en-US" sz="2000" b="1" smtClean="0">
                <a:solidFill>
                  <a:srgbClr val="FFFFFF"/>
                </a:solidFill>
                <a:latin typeface="Arial" panose="020B0604020202020204" pitchFamily="34" charset="0"/>
              </a:rPr>
              <a:t> </a:t>
            </a:r>
            <a:r>
              <a:rPr lang="en-US" altLang="en-US" sz="2000" b="1" err="1" smtClean="0">
                <a:solidFill>
                  <a:srgbClr val="FFFFFF"/>
                </a:solidFill>
                <a:latin typeface="Arial" panose="020B0604020202020204" pitchFamily="34" charset="0"/>
              </a:rPr>
              <a:t>Tinggi</a:t>
            </a:r>
            <a:endParaRPr lang="en-US" altLang="en-US" sz="2000" b="1">
              <a:solidFill>
                <a:srgbClr val="FFFFFF"/>
              </a:solidFill>
              <a:latin typeface="Arial" panose="020B0604020202020204" pitchFamily="34" charset="0"/>
            </a:endParaRPr>
          </a:p>
        </p:txBody>
      </p:sp>
      <p:sp>
        <p:nvSpPr>
          <p:cNvPr id="16" name="Line 12"/>
          <p:cNvSpPr>
            <a:spLocks noChangeShapeType="1"/>
          </p:cNvSpPr>
          <p:nvPr/>
        </p:nvSpPr>
        <p:spPr bwMode="auto">
          <a:xfrm flipV="1">
            <a:off x="9655629" y="4228378"/>
            <a:ext cx="0" cy="161928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 name="Line 13"/>
          <p:cNvSpPr>
            <a:spLocks noChangeShapeType="1"/>
          </p:cNvSpPr>
          <p:nvPr/>
        </p:nvSpPr>
        <p:spPr bwMode="auto">
          <a:xfrm>
            <a:off x="9579429" y="1799454"/>
            <a:ext cx="0" cy="11776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6903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n-US" err="1" smtClean="0"/>
              <a:t>Bagaimana</a:t>
            </a:r>
            <a:r>
              <a:rPr lang="en-US" smtClean="0"/>
              <a:t> </a:t>
            </a:r>
            <a:r>
              <a:rPr lang="en-US"/>
              <a:t>C</a:t>
            </a:r>
            <a:r>
              <a:rPr lang="en-US" smtClean="0"/>
              <a:t>ara </a:t>
            </a:r>
            <a:r>
              <a:rPr lang="en-US" err="1" smtClean="0"/>
              <a:t>Kelompok</a:t>
            </a:r>
            <a:r>
              <a:rPr lang="en-US" smtClean="0"/>
              <a:t> </a:t>
            </a:r>
            <a:r>
              <a:rPr lang="en-US" err="1" smtClean="0"/>
              <a:t>Referensi</a:t>
            </a:r>
            <a:r>
              <a:rPr lang="en-US" smtClean="0"/>
              <a:t> </a:t>
            </a:r>
            <a:r>
              <a:rPr lang="en-US" err="1" smtClean="0"/>
              <a:t>mempengaruhi</a:t>
            </a:r>
            <a:r>
              <a:rPr lang="en-US" smtClean="0"/>
              <a:t> </a:t>
            </a:r>
            <a:r>
              <a:rPr lang="en-US" err="1" smtClean="0"/>
              <a:t>Individu</a:t>
            </a:r>
            <a:r>
              <a:rPr lang="en-US" smtClean="0"/>
              <a:t>?</a:t>
            </a:r>
            <a:endParaRPr lang="en-US"/>
          </a:p>
        </p:txBody>
      </p:sp>
      <p:sp>
        <p:nvSpPr>
          <p:cNvPr id="3" name="Content Placeholder 2"/>
          <p:cNvSpPr>
            <a:spLocks noGrp="1"/>
          </p:cNvSpPr>
          <p:nvPr>
            <p:ph idx="1"/>
          </p:nvPr>
        </p:nvSpPr>
        <p:spPr>
          <a:xfrm>
            <a:off x="646111" y="1971275"/>
            <a:ext cx="9404723" cy="4282568"/>
          </a:xfrm>
          <a:ln>
            <a:solidFill>
              <a:schemeClr val="tx1"/>
            </a:solidFill>
          </a:ln>
        </p:spPr>
        <p:txBody>
          <a:bodyPr>
            <a:noAutofit/>
          </a:bodyPr>
          <a:lstStyle/>
          <a:p>
            <a:r>
              <a:rPr lang="en-US" sz="2800" b="1" err="1"/>
              <a:t>Sosialisasi</a:t>
            </a:r>
            <a:r>
              <a:rPr lang="en-US" sz="2800"/>
              <a:t>: </a:t>
            </a:r>
            <a:endParaRPr lang="en-US" sz="2800" smtClean="0"/>
          </a:p>
          <a:p>
            <a:pPr lvl="1"/>
            <a:r>
              <a:rPr lang="en-US" sz="2800" err="1" smtClean="0"/>
              <a:t>memungkinkan</a:t>
            </a:r>
            <a:r>
              <a:rPr lang="en-US" sz="2800" smtClean="0"/>
              <a:t> </a:t>
            </a:r>
            <a:r>
              <a:rPr lang="en-US" sz="2800" err="1"/>
              <a:t>seorang</a:t>
            </a:r>
            <a:r>
              <a:rPr lang="en-US" sz="2800"/>
              <a:t> </a:t>
            </a:r>
            <a:r>
              <a:rPr lang="en-US" sz="2800" err="1"/>
              <a:t>individu</a:t>
            </a:r>
            <a:r>
              <a:rPr lang="en-US" sz="2800"/>
              <a:t> </a:t>
            </a:r>
            <a:r>
              <a:rPr lang="en-US" sz="2800" err="1"/>
              <a:t>untuk</a:t>
            </a:r>
            <a:r>
              <a:rPr lang="en-US" sz="2800"/>
              <a:t> </a:t>
            </a:r>
            <a:r>
              <a:rPr lang="en-US" sz="2800" err="1"/>
              <a:t>tahu</a:t>
            </a:r>
            <a:r>
              <a:rPr lang="en-US" sz="2800"/>
              <a:t> </a:t>
            </a:r>
            <a:r>
              <a:rPr lang="en-US" sz="2800" err="1"/>
              <a:t>apa</a:t>
            </a:r>
            <a:r>
              <a:rPr lang="en-US" sz="2800"/>
              <a:t> </a:t>
            </a:r>
            <a:r>
              <a:rPr lang="en-US" sz="2800" err="1"/>
              <a:t>perilaku</a:t>
            </a:r>
            <a:r>
              <a:rPr lang="en-US" sz="2800"/>
              <a:t> yang </a:t>
            </a:r>
            <a:r>
              <a:rPr lang="en-US" sz="2800" err="1"/>
              <a:t>cenderung</a:t>
            </a:r>
            <a:r>
              <a:rPr lang="en-US" sz="2800"/>
              <a:t> </a:t>
            </a:r>
            <a:r>
              <a:rPr lang="en-US" sz="2800" err="1"/>
              <a:t>mengakibatkan</a:t>
            </a:r>
            <a:r>
              <a:rPr lang="en-US" sz="2800"/>
              <a:t> </a:t>
            </a:r>
            <a:r>
              <a:rPr lang="en-US" sz="2800" err="1" smtClean="0"/>
              <a:t>stabilitas</a:t>
            </a:r>
            <a:r>
              <a:rPr lang="en-US" sz="2800" smtClean="0"/>
              <a:t>, </a:t>
            </a:r>
            <a:r>
              <a:rPr lang="en-US" sz="2800" err="1"/>
              <a:t>baik</a:t>
            </a:r>
            <a:r>
              <a:rPr lang="en-US" sz="2800"/>
              <a:t> </a:t>
            </a:r>
            <a:r>
              <a:rPr lang="en-US" sz="2800" err="1"/>
              <a:t>untuk</a:t>
            </a:r>
            <a:r>
              <a:rPr lang="en-US" sz="2800"/>
              <a:t> </a:t>
            </a:r>
            <a:r>
              <a:rPr lang="en-US" sz="2800" err="1"/>
              <a:t>individu</a:t>
            </a:r>
            <a:r>
              <a:rPr lang="en-US" sz="2800"/>
              <a:t> </a:t>
            </a:r>
            <a:r>
              <a:rPr lang="en-US" sz="2800" err="1"/>
              <a:t>dan</a:t>
            </a:r>
            <a:r>
              <a:rPr lang="en-US" sz="2800"/>
              <a:t> </a:t>
            </a:r>
            <a:r>
              <a:rPr lang="en-US" sz="2800" err="1" smtClean="0"/>
              <a:t>kelompok</a:t>
            </a:r>
            <a:endParaRPr lang="en-US" sz="2800" smtClean="0"/>
          </a:p>
          <a:p>
            <a:pPr lvl="1"/>
            <a:r>
              <a:rPr lang="en-US" sz="2800" smtClean="0"/>
              <a:t>manual </a:t>
            </a:r>
            <a:r>
              <a:rPr lang="en-US" sz="2800" err="1"/>
              <a:t>perusahaan</a:t>
            </a:r>
            <a:r>
              <a:rPr lang="en-US" sz="2800"/>
              <a:t> </a:t>
            </a:r>
            <a:r>
              <a:rPr lang="en-US" sz="2800" err="1" smtClean="0"/>
              <a:t>mungkin</a:t>
            </a:r>
            <a:r>
              <a:rPr lang="en-US" sz="2800" smtClean="0"/>
              <a:t> </a:t>
            </a:r>
            <a:r>
              <a:rPr lang="en-US" sz="2800" err="1"/>
              <a:t>menjelaskan</a:t>
            </a:r>
            <a:r>
              <a:rPr lang="en-US" sz="2800"/>
              <a:t> dress code di </a:t>
            </a:r>
            <a:r>
              <a:rPr lang="en-US" sz="2800" err="1" smtClean="0"/>
              <a:t>tempat</a:t>
            </a:r>
            <a:r>
              <a:rPr lang="en-US" sz="2800" smtClean="0"/>
              <a:t> </a:t>
            </a:r>
            <a:r>
              <a:rPr lang="en-US" sz="2800" err="1" smtClean="0"/>
              <a:t>kerjanya</a:t>
            </a:r>
            <a:endParaRPr lang="en-US" sz="2800" smtClean="0"/>
          </a:p>
          <a:p>
            <a:pPr lvl="1"/>
            <a:r>
              <a:rPr lang="en-US" sz="2800" err="1" smtClean="0"/>
              <a:t>Kelompok</a:t>
            </a:r>
            <a:r>
              <a:rPr lang="en-US" sz="2800" smtClean="0"/>
              <a:t> Informal </a:t>
            </a:r>
            <a:r>
              <a:rPr lang="en-US" sz="2800" err="1" smtClean="0"/>
              <a:t>dapat</a:t>
            </a:r>
            <a:r>
              <a:rPr lang="en-US" sz="2800" smtClean="0"/>
              <a:t> </a:t>
            </a:r>
            <a:r>
              <a:rPr lang="en-US" sz="2800" err="1"/>
              <a:t>memberitahu</a:t>
            </a:r>
            <a:r>
              <a:rPr lang="en-US" sz="2800"/>
              <a:t> </a:t>
            </a:r>
            <a:r>
              <a:rPr lang="en-US" sz="2800" err="1"/>
              <a:t>mereka</a:t>
            </a:r>
            <a:r>
              <a:rPr lang="en-US" sz="2800"/>
              <a:t> </a:t>
            </a:r>
            <a:r>
              <a:rPr lang="en-US" sz="2800" err="1"/>
              <a:t>apa</a:t>
            </a:r>
            <a:r>
              <a:rPr lang="en-US" sz="2800"/>
              <a:t> </a:t>
            </a:r>
            <a:r>
              <a:rPr lang="en-US" sz="2800" err="1"/>
              <a:t>gaya</a:t>
            </a:r>
            <a:r>
              <a:rPr lang="en-US" sz="2800"/>
              <a:t> paling </a:t>
            </a:r>
            <a:r>
              <a:rPr lang="en-US" sz="2800" err="1"/>
              <a:t>nyaman</a:t>
            </a:r>
            <a:r>
              <a:rPr lang="en-US" sz="2800"/>
              <a:t> </a:t>
            </a:r>
            <a:r>
              <a:rPr lang="en-US" sz="2800" err="1"/>
              <a:t>dan</a:t>
            </a:r>
            <a:r>
              <a:rPr lang="en-US" sz="2800"/>
              <a:t> </a:t>
            </a:r>
            <a:r>
              <a:rPr lang="en-US" sz="2800" err="1"/>
              <a:t>termudah</a:t>
            </a:r>
            <a:r>
              <a:rPr lang="en-US" sz="2800"/>
              <a:t> </a:t>
            </a:r>
            <a:r>
              <a:rPr lang="en-US" sz="2800" err="1"/>
              <a:t>untuk</a:t>
            </a:r>
            <a:r>
              <a:rPr lang="en-US" sz="2800"/>
              <a:t> </a:t>
            </a:r>
            <a:r>
              <a:rPr lang="en-US" sz="2800" err="1" smtClean="0"/>
              <a:t>dijaga</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3889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a:t>Bagaimana</a:t>
            </a:r>
            <a:r>
              <a:rPr lang="en-US"/>
              <a:t> Cara </a:t>
            </a:r>
            <a:r>
              <a:rPr lang="en-US" err="1"/>
              <a:t>Kelompok</a:t>
            </a:r>
            <a:r>
              <a:rPr lang="en-US"/>
              <a:t> </a:t>
            </a:r>
            <a:r>
              <a:rPr lang="en-US" err="1"/>
              <a:t>Referensi</a:t>
            </a:r>
            <a:r>
              <a:rPr lang="en-US"/>
              <a:t> </a:t>
            </a:r>
            <a:r>
              <a:rPr lang="en-US" err="1"/>
              <a:t>mempengaruhi</a:t>
            </a:r>
            <a:r>
              <a:rPr lang="en-US"/>
              <a:t> </a:t>
            </a:r>
            <a:r>
              <a:rPr lang="en-US" err="1"/>
              <a:t>Individu</a:t>
            </a:r>
            <a:r>
              <a:rPr lang="en-US"/>
              <a:t>?</a:t>
            </a:r>
          </a:p>
        </p:txBody>
      </p:sp>
      <p:sp>
        <p:nvSpPr>
          <p:cNvPr id="3" name="Content Placeholder 2"/>
          <p:cNvSpPr>
            <a:spLocks noGrp="1"/>
          </p:cNvSpPr>
          <p:nvPr>
            <p:ph idx="1"/>
          </p:nvPr>
        </p:nvSpPr>
        <p:spPr>
          <a:xfrm>
            <a:off x="646112" y="2052918"/>
            <a:ext cx="9403742" cy="4195481"/>
          </a:xfrm>
          <a:ln>
            <a:solidFill>
              <a:schemeClr val="tx1"/>
            </a:solidFill>
          </a:ln>
        </p:spPr>
        <p:txBody>
          <a:bodyPr>
            <a:normAutofit/>
          </a:bodyPr>
          <a:lstStyle/>
          <a:p>
            <a:r>
              <a:rPr lang="en-US" sz="2800" err="1"/>
              <a:t>Konsep-diri</a:t>
            </a:r>
            <a:r>
              <a:rPr lang="en-US" sz="2800"/>
              <a:t>: orang </a:t>
            </a:r>
            <a:r>
              <a:rPr lang="en-US" sz="2800" err="1"/>
              <a:t>melindungi</a:t>
            </a:r>
            <a:r>
              <a:rPr lang="en-US" sz="2800"/>
              <a:t> </a:t>
            </a:r>
            <a:r>
              <a:rPr lang="en-US" sz="2800" err="1"/>
              <a:t>dan</a:t>
            </a:r>
            <a:r>
              <a:rPr lang="en-US" sz="2800"/>
              <a:t> </a:t>
            </a:r>
            <a:r>
              <a:rPr lang="en-US" sz="2800" err="1"/>
              <a:t>mengubah</a:t>
            </a:r>
            <a:r>
              <a:rPr lang="en-US" sz="2800"/>
              <a:t> </a:t>
            </a:r>
            <a:r>
              <a:rPr lang="en-US" sz="2800" err="1"/>
              <a:t>konsep-diri</a:t>
            </a:r>
            <a:r>
              <a:rPr lang="en-US" sz="2800"/>
              <a:t> </a:t>
            </a:r>
            <a:r>
              <a:rPr lang="en-US" sz="2800" err="1"/>
              <a:t>mereka</a:t>
            </a:r>
            <a:r>
              <a:rPr lang="en-US" sz="2800"/>
              <a:t> </a:t>
            </a:r>
            <a:r>
              <a:rPr lang="en-US" sz="2800" err="1"/>
              <a:t>dengan</a:t>
            </a:r>
            <a:r>
              <a:rPr lang="en-US" sz="2800"/>
              <a:t> </a:t>
            </a:r>
            <a:r>
              <a:rPr lang="en-US" sz="2800" err="1"/>
              <a:t>interaksi</a:t>
            </a:r>
            <a:r>
              <a:rPr lang="en-US" sz="2800"/>
              <a:t> </a:t>
            </a:r>
            <a:r>
              <a:rPr lang="en-US" sz="2800" err="1"/>
              <a:t>mereka</a:t>
            </a:r>
            <a:r>
              <a:rPr lang="en-US" sz="2800"/>
              <a:t> </a:t>
            </a:r>
            <a:r>
              <a:rPr lang="en-US" sz="2800" err="1"/>
              <a:t>dengan</a:t>
            </a:r>
            <a:r>
              <a:rPr lang="en-US" sz="2800"/>
              <a:t> </a:t>
            </a:r>
            <a:r>
              <a:rPr lang="en-US" sz="2800" err="1"/>
              <a:t>anggota</a:t>
            </a:r>
            <a:r>
              <a:rPr lang="en-US" sz="2800"/>
              <a:t> </a:t>
            </a:r>
            <a:r>
              <a:rPr lang="en-US" sz="2800" err="1" smtClean="0"/>
              <a:t>kelompok</a:t>
            </a:r>
            <a:endParaRPr lang="en-US" sz="2800" smtClean="0"/>
          </a:p>
          <a:p>
            <a:r>
              <a:rPr lang="en-US" sz="2800" smtClean="0"/>
              <a:t> </a:t>
            </a:r>
            <a:r>
              <a:rPr lang="en-US" sz="2800"/>
              <a:t>orang </a:t>
            </a:r>
            <a:r>
              <a:rPr lang="en-US" sz="2800" err="1"/>
              <a:t>dapat</a:t>
            </a:r>
            <a:r>
              <a:rPr lang="en-US" sz="2800"/>
              <a:t> </a:t>
            </a:r>
            <a:r>
              <a:rPr lang="en-US" sz="2800" err="1"/>
              <a:t>mempertahankan</a:t>
            </a:r>
            <a:r>
              <a:rPr lang="en-US" sz="2800"/>
              <a:t> </a:t>
            </a:r>
            <a:r>
              <a:rPr lang="en-US" sz="2800" err="1"/>
              <a:t>konsep-diri</a:t>
            </a:r>
            <a:r>
              <a:rPr lang="en-US" sz="2800"/>
              <a:t> </a:t>
            </a:r>
            <a:r>
              <a:rPr lang="en-US" sz="2800" err="1"/>
              <a:t>dengan</a:t>
            </a:r>
            <a:r>
              <a:rPr lang="en-US" sz="2800"/>
              <a:t> </a:t>
            </a:r>
            <a:r>
              <a:rPr lang="en-US" sz="2800" err="1" smtClean="0"/>
              <a:t>belajar</a:t>
            </a:r>
            <a:r>
              <a:rPr lang="en-US" sz="2800" smtClean="0"/>
              <a:t> </a:t>
            </a:r>
            <a:r>
              <a:rPr lang="en-US" sz="2800" err="1" smtClean="0"/>
              <a:t>menyesuaikan</a:t>
            </a:r>
            <a:r>
              <a:rPr lang="en-US" sz="2800" smtClean="0"/>
              <a:t> </a:t>
            </a:r>
            <a:r>
              <a:rPr lang="en-US" sz="2800" err="1" smtClean="0"/>
              <a:t>peran</a:t>
            </a:r>
            <a:r>
              <a:rPr lang="en-US" sz="2800" smtClean="0"/>
              <a:t> yang </a:t>
            </a:r>
            <a:r>
              <a:rPr lang="en-US" sz="2800" err="1" smtClean="0"/>
              <a:t>diperolehnya</a:t>
            </a:r>
            <a:endParaRPr lang="en-US" sz="2800" smtClean="0"/>
          </a:p>
          <a:p>
            <a:r>
              <a:rPr lang="en-US" sz="2800" err="1" smtClean="0"/>
              <a:t>Iklan</a:t>
            </a:r>
            <a:r>
              <a:rPr lang="en-US" sz="2800" smtClean="0"/>
              <a:t> Testimonial </a:t>
            </a:r>
            <a:r>
              <a:rPr lang="en-US" sz="2800" err="1" smtClean="0"/>
              <a:t>akan</a:t>
            </a:r>
            <a:r>
              <a:rPr lang="en-US" sz="2800" smtClean="0"/>
              <a:t> </a:t>
            </a:r>
            <a:r>
              <a:rPr lang="en-US" sz="2800" err="1" smtClean="0"/>
              <a:t>efektif</a:t>
            </a:r>
            <a:r>
              <a:rPr lang="en-US" sz="2800" smtClean="0"/>
              <a:t> </a:t>
            </a:r>
            <a:r>
              <a:rPr lang="en-US" sz="2800" err="1"/>
              <a:t>ketika</a:t>
            </a:r>
            <a:r>
              <a:rPr lang="en-US" sz="2800"/>
              <a:t> </a:t>
            </a:r>
            <a:r>
              <a:rPr lang="en-US" sz="2800" err="1" smtClean="0"/>
              <a:t>pribadi</a:t>
            </a:r>
            <a:r>
              <a:rPr lang="en-US" sz="2800" smtClean="0"/>
              <a:t> yang </a:t>
            </a:r>
            <a:r>
              <a:rPr lang="en-US" sz="2800" err="1" smtClean="0"/>
              <a:t>diproyeksikan</a:t>
            </a:r>
            <a:r>
              <a:rPr lang="en-US" sz="2800" smtClean="0"/>
              <a:t> </a:t>
            </a:r>
            <a:r>
              <a:rPr lang="en-US" sz="2800" err="1"/>
              <a:t>dalam</a:t>
            </a:r>
            <a:r>
              <a:rPr lang="en-US" sz="2800"/>
              <a:t> </a:t>
            </a:r>
            <a:r>
              <a:rPr lang="en-US" sz="2800" err="1"/>
              <a:t>iklan</a:t>
            </a:r>
            <a:r>
              <a:rPr lang="en-US" sz="2800"/>
              <a:t> </a:t>
            </a:r>
            <a:r>
              <a:rPr lang="en-US" sz="2800" err="1"/>
              <a:t>konsisten</a:t>
            </a:r>
            <a:r>
              <a:rPr lang="en-US" sz="2800"/>
              <a:t> </a:t>
            </a:r>
            <a:r>
              <a:rPr lang="en-US" sz="2800" err="1"/>
              <a:t>dengan</a:t>
            </a:r>
            <a:r>
              <a:rPr lang="en-US" sz="2800"/>
              <a:t> </a:t>
            </a:r>
            <a:r>
              <a:rPr lang="en-US" sz="2800" err="1" smtClean="0"/>
              <a:t>pribadi</a:t>
            </a:r>
            <a:r>
              <a:rPr lang="en-US" sz="2800" smtClean="0"/>
              <a:t> ideal </a:t>
            </a:r>
            <a:r>
              <a:rPr lang="en-US" sz="2800" err="1" smtClean="0"/>
              <a:t>pada</a:t>
            </a:r>
            <a:r>
              <a:rPr lang="en-US" sz="2800" smtClean="0"/>
              <a:t> target </a:t>
            </a:r>
            <a:r>
              <a:rPr lang="en-US" sz="2800" err="1" smtClean="0"/>
              <a:t>target</a:t>
            </a:r>
            <a:r>
              <a:rPr lang="en-US" sz="2800" smtClean="0"/>
              <a:t> </a:t>
            </a:r>
            <a:r>
              <a:rPr lang="en-US" sz="2800" err="1"/>
              <a:t>konsumen</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4221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Kelompok</a:t>
            </a:r>
            <a:r>
              <a:rPr lang="en-US" smtClean="0"/>
              <a:t> </a:t>
            </a:r>
            <a:r>
              <a:rPr lang="en-US" err="1" smtClean="0"/>
              <a:t>Referensi</a:t>
            </a:r>
            <a:r>
              <a:rPr lang="en-US" smtClean="0"/>
              <a:t> </a:t>
            </a:r>
            <a:r>
              <a:rPr lang="en-US" err="1" smtClean="0"/>
              <a:t>membantu</a:t>
            </a:r>
            <a:r>
              <a:rPr lang="en-US" smtClean="0"/>
              <a:t> </a:t>
            </a:r>
            <a:r>
              <a:rPr lang="en-US" err="1" smtClean="0"/>
              <a:t>dalam</a:t>
            </a:r>
            <a:r>
              <a:rPr lang="en-US" smtClean="0"/>
              <a:t> </a:t>
            </a:r>
            <a:r>
              <a:rPr lang="en-US" err="1" smtClean="0"/>
              <a:t>Pemaknaan</a:t>
            </a:r>
            <a:r>
              <a:rPr lang="en-US" smtClean="0"/>
              <a:t> </a:t>
            </a:r>
            <a:r>
              <a:rPr lang="en-US" err="1" smtClean="0"/>
              <a:t>Konsep</a:t>
            </a:r>
            <a:r>
              <a:rPr lang="en-US" smtClean="0"/>
              <a:t> </a:t>
            </a:r>
            <a:r>
              <a:rPr lang="en-US" err="1" smtClean="0"/>
              <a:t>Diri</a:t>
            </a:r>
            <a:endParaRPr lang="en-US"/>
          </a:p>
        </p:txBody>
      </p:sp>
      <p:sp>
        <p:nvSpPr>
          <p:cNvPr id="4" name="Slide Number Placeholder 3"/>
          <p:cNvSpPr>
            <a:spLocks noGrp="1"/>
          </p:cNvSpPr>
          <p:nvPr>
            <p:ph type="sldNum" sz="quarter" idx="12"/>
          </p:nvPr>
        </p:nvSpPr>
        <p:spPr/>
        <p:txBody>
          <a:bodyPr/>
          <a:lstStyle/>
          <a:p>
            <a:fld id="{D7D2976F-7D36-41C0-AE23-30945287E156}" type="slidenum">
              <a:rPr lang="en-US" smtClean="0"/>
              <a:t>59</a:t>
            </a:fld>
            <a:endParaRPr lang="en-US"/>
          </a:p>
        </p:txBody>
      </p:sp>
      <p:pic>
        <p:nvPicPr>
          <p:cNvPr id="5" name="Picture 5" descr="F:\Blackwell--Consumer Behavior PPT\PAGINATION FILES-PPT\Blackwell Ch13\Fig 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738" y="1961532"/>
            <a:ext cx="4335463"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7785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268573" cy="856129"/>
          </a:xfrm>
          <a:ln w="25400">
            <a:solidFill>
              <a:schemeClr val="tx1"/>
            </a:solidFill>
          </a:ln>
        </p:spPr>
        <p:txBody>
          <a:bodyPr/>
          <a:lstStyle/>
          <a:p>
            <a:r>
              <a:rPr lang="en-US" dirty="0" err="1" smtClean="0">
                <a:solidFill>
                  <a:srgbClr val="FF0000"/>
                </a:solidFill>
                <a:latin typeface="+mn-lt"/>
              </a:rPr>
              <a:t>Karakteristik</a:t>
            </a:r>
            <a:r>
              <a:rPr lang="en-US" dirty="0" smtClean="0">
                <a:solidFill>
                  <a:srgbClr val="FF0000"/>
                </a:solidFill>
                <a:latin typeface="+mn-lt"/>
              </a:rPr>
              <a:t> yang </a:t>
            </a:r>
            <a:r>
              <a:rPr lang="en-US" dirty="0" err="1" smtClean="0">
                <a:solidFill>
                  <a:srgbClr val="FF0000"/>
                </a:solidFill>
                <a:latin typeface="+mn-lt"/>
              </a:rPr>
              <a:t>dipengaruhi</a:t>
            </a:r>
            <a:r>
              <a:rPr lang="en-US" dirty="0" smtClean="0">
                <a:solidFill>
                  <a:srgbClr val="FF0000"/>
                </a:solidFill>
                <a:latin typeface="+mn-lt"/>
              </a:rPr>
              <a:t> </a:t>
            </a:r>
            <a:r>
              <a:rPr lang="en-US" dirty="0" err="1" smtClean="0">
                <a:solidFill>
                  <a:srgbClr val="FF0000"/>
                </a:solidFill>
                <a:latin typeface="+mn-lt"/>
              </a:rPr>
              <a:t>budaya</a:t>
            </a:r>
            <a:endParaRPr lang="en-US" dirty="0">
              <a:solidFill>
                <a:srgbClr val="FF0000"/>
              </a:solidFill>
              <a:latin typeface="+mn-lt"/>
            </a:endParaRPr>
          </a:p>
        </p:txBody>
      </p:sp>
      <p:sp>
        <p:nvSpPr>
          <p:cNvPr id="3" name="Content Placeholder 2"/>
          <p:cNvSpPr>
            <a:spLocks noGrp="1"/>
          </p:cNvSpPr>
          <p:nvPr>
            <p:ph idx="1"/>
          </p:nvPr>
        </p:nvSpPr>
        <p:spPr>
          <a:xfrm>
            <a:off x="677334" y="1609260"/>
            <a:ext cx="10268572" cy="4092293"/>
          </a:xfrm>
          <a:ln>
            <a:solidFill>
              <a:schemeClr val="tx1"/>
            </a:solidFill>
          </a:ln>
        </p:spPr>
        <p:txBody>
          <a:bodyPr>
            <a:normAutofit/>
          </a:bodyPr>
          <a:lstStyle/>
          <a:p>
            <a:pPr>
              <a:spcBef>
                <a:spcPts val="0"/>
              </a:spcBef>
            </a:pPr>
            <a:r>
              <a:rPr lang="en-US" altLang="en-US" sz="2800" dirty="0">
                <a:solidFill>
                  <a:schemeClr val="tx1"/>
                </a:solidFill>
              </a:rPr>
              <a:t>Sense of self and </a:t>
            </a:r>
            <a:r>
              <a:rPr lang="en-US" altLang="en-US" sz="2800" dirty="0" smtClean="0">
                <a:solidFill>
                  <a:schemeClr val="tx1"/>
                </a:solidFill>
              </a:rPr>
              <a:t>space</a:t>
            </a:r>
          </a:p>
          <a:p>
            <a:pPr>
              <a:spcBef>
                <a:spcPts val="0"/>
              </a:spcBef>
            </a:pPr>
            <a:r>
              <a:rPr lang="en-US" sz="2800" dirty="0" err="1" smtClean="0">
                <a:solidFill>
                  <a:schemeClr val="tx1"/>
                </a:solidFill>
              </a:rPr>
              <a:t>Komunikasi</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Bahasa</a:t>
            </a:r>
          </a:p>
          <a:p>
            <a:pPr>
              <a:spcBef>
                <a:spcPts val="0"/>
              </a:spcBef>
            </a:pPr>
            <a:r>
              <a:rPr lang="en-US" sz="2800" dirty="0" err="1" smtClean="0">
                <a:solidFill>
                  <a:schemeClr val="tx1"/>
                </a:solidFill>
              </a:rPr>
              <a:t>Penampilan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busana</a:t>
            </a:r>
            <a:endParaRPr lang="en-US" sz="2800" dirty="0" smtClean="0">
              <a:solidFill>
                <a:schemeClr val="tx1"/>
              </a:solidFill>
            </a:endParaRPr>
          </a:p>
          <a:p>
            <a:pPr>
              <a:spcBef>
                <a:spcPts val="0"/>
              </a:spcBef>
            </a:pPr>
            <a:r>
              <a:rPr lang="en-US" sz="2800" dirty="0" err="1" smtClean="0">
                <a:solidFill>
                  <a:schemeClr val="tx1"/>
                </a:solidFill>
              </a:rPr>
              <a:t>Waktu</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kesadaran</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waktu</a:t>
            </a:r>
            <a:endParaRPr lang="en-US" sz="2800" dirty="0" smtClean="0">
              <a:solidFill>
                <a:schemeClr val="tx1"/>
              </a:solidFill>
            </a:endParaRPr>
          </a:p>
          <a:p>
            <a:pPr>
              <a:spcBef>
                <a:spcPts val="0"/>
              </a:spcBef>
            </a:pPr>
            <a:r>
              <a:rPr lang="en-US" sz="2800" dirty="0" err="1" smtClean="0">
                <a:solidFill>
                  <a:schemeClr val="tx1"/>
                </a:solidFill>
              </a:rPr>
              <a:t>Hubungan</a:t>
            </a:r>
            <a:endParaRPr lang="en-US" sz="2800" dirty="0" smtClean="0">
              <a:solidFill>
                <a:schemeClr val="tx1"/>
              </a:solidFill>
            </a:endParaRPr>
          </a:p>
          <a:p>
            <a:pPr>
              <a:spcBef>
                <a:spcPts val="0"/>
              </a:spcBef>
            </a:pPr>
            <a:r>
              <a:rPr lang="en-US" sz="2800" dirty="0" err="1" smtClean="0">
                <a:solidFill>
                  <a:schemeClr val="tx1"/>
                </a:solidFill>
              </a:rPr>
              <a:t>Nilai</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Norma</a:t>
            </a:r>
          </a:p>
          <a:p>
            <a:pPr>
              <a:spcBef>
                <a:spcPts val="0"/>
              </a:spcBef>
            </a:pPr>
            <a:r>
              <a:rPr lang="en-US" sz="2800" dirty="0" err="1" smtClean="0">
                <a:solidFill>
                  <a:schemeClr val="tx1"/>
                </a:solidFill>
              </a:rPr>
              <a:t>Keyakinan</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sikap</a:t>
            </a:r>
            <a:endParaRPr lang="en-US" sz="2800" dirty="0" smtClean="0">
              <a:solidFill>
                <a:schemeClr val="tx1"/>
              </a:solidFill>
            </a:endParaRPr>
          </a:p>
          <a:p>
            <a:pPr>
              <a:spcBef>
                <a:spcPts val="0"/>
              </a:spcBef>
            </a:pPr>
            <a:r>
              <a:rPr lang="en-US" sz="2800" dirty="0" smtClean="0">
                <a:solidFill>
                  <a:schemeClr val="tx1"/>
                </a:solidFill>
              </a:rPr>
              <a:t>Proses mental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belajar</a:t>
            </a:r>
            <a:endParaRPr lang="en-US" sz="2800" dirty="0" smtClean="0">
              <a:solidFill>
                <a:schemeClr val="tx1"/>
              </a:solidFill>
            </a:endParaRPr>
          </a:p>
          <a:p>
            <a:pPr>
              <a:spcBef>
                <a:spcPts val="0"/>
              </a:spcBef>
            </a:pPr>
            <a:r>
              <a:rPr lang="en-US" sz="2800" dirty="0" err="1" smtClean="0">
                <a:solidFill>
                  <a:schemeClr val="tx1"/>
                </a:solidFill>
              </a:rPr>
              <a:t>Kebiasaan</a:t>
            </a:r>
            <a:r>
              <a:rPr lang="en-US" sz="2800" dirty="0" smtClean="0">
                <a:solidFill>
                  <a:schemeClr val="tx1"/>
                </a:solidFill>
              </a:rPr>
              <a:t> </a:t>
            </a:r>
            <a:r>
              <a:rPr lang="en-US" sz="2800" dirty="0" err="1" smtClean="0">
                <a:solidFill>
                  <a:schemeClr val="tx1"/>
                </a:solidFill>
              </a:rPr>
              <a:t>dalam</a:t>
            </a:r>
            <a:r>
              <a:rPr lang="en-US" sz="2800" dirty="0" smtClean="0">
                <a:solidFill>
                  <a:schemeClr val="tx1"/>
                </a:solidFill>
              </a:rPr>
              <a:t> </a:t>
            </a:r>
            <a:r>
              <a:rPr lang="en-US" sz="2800" dirty="0" err="1" smtClean="0">
                <a:solidFill>
                  <a:schemeClr val="tx1"/>
                </a:solidFill>
              </a:rPr>
              <a:t>bekerja</a:t>
            </a:r>
            <a:r>
              <a:rPr lang="en-US" sz="2800" dirty="0" smtClean="0">
                <a:solidFill>
                  <a:schemeClr val="tx1"/>
                </a:solidFill>
              </a:rPr>
              <a:t>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bertindak</a:t>
            </a:r>
            <a:endParaRPr lang="en-US" sz="2800" dirty="0" smtClean="0">
              <a:solidFill>
                <a:schemeClr val="tx1"/>
              </a:solidFill>
            </a:endParaRPr>
          </a:p>
          <a:p>
            <a:pPr>
              <a:spcBef>
                <a:spcPts val="0"/>
              </a:spcBef>
            </a:pPr>
            <a:endParaRPr lang="en-US" sz="2800" dirty="0">
              <a:solidFill>
                <a:schemeClr val="tx1"/>
              </a:solidFill>
            </a:endParaRPr>
          </a:p>
        </p:txBody>
      </p:sp>
      <p:sp>
        <p:nvSpPr>
          <p:cNvPr id="5" name="AutoShape 1042"/>
          <p:cNvSpPr>
            <a:spLocks/>
          </p:cNvSpPr>
          <p:nvPr/>
        </p:nvSpPr>
        <p:spPr bwMode="auto">
          <a:xfrm rot="-16193685">
            <a:off x="5397639" y="1246931"/>
            <a:ext cx="439995" cy="9366443"/>
          </a:xfrm>
          <a:prstGeom prst="rightBrace">
            <a:avLst>
              <a:gd name="adj1" fmla="val 133333"/>
              <a:gd name="adj2" fmla="val 50000"/>
            </a:avLst>
          </a:prstGeom>
          <a:noFill/>
          <a:ln w="57150">
            <a:solidFill>
              <a:schemeClr val="tx1"/>
            </a:solidFill>
            <a:round/>
            <a:headEnd/>
            <a:tailEnd/>
          </a:ln>
          <a:effectLst/>
          <a:extLst>
            <a:ext uri="{909E8E84-426E-40DD-AFC4-6F175D3DCCD1}">
              <a14:hiddenFill xmlns:a14="http://schemas.microsoft.com/office/drawing/2010/main">
                <a:solidFill>
                  <a:srgbClr val="00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sz="3200" b="1">
              <a:solidFill>
                <a:srgbClr val="00CC00"/>
              </a:solidFill>
              <a:latin typeface="Arial" panose="020B0604020202020204" pitchFamily="34" charset="0"/>
            </a:endParaRPr>
          </a:p>
        </p:txBody>
      </p:sp>
      <p:sp>
        <p:nvSpPr>
          <p:cNvPr id="6" name="TextBox 5"/>
          <p:cNvSpPr txBox="1"/>
          <p:nvPr/>
        </p:nvSpPr>
        <p:spPr>
          <a:xfrm>
            <a:off x="934018" y="6158753"/>
            <a:ext cx="9592691" cy="523220"/>
          </a:xfrm>
          <a:prstGeom prst="rect">
            <a:avLst/>
          </a:prstGeom>
          <a:noFill/>
        </p:spPr>
        <p:txBody>
          <a:bodyPr wrap="none" rtlCol="0">
            <a:spAutoFit/>
          </a:bodyPr>
          <a:lstStyle/>
          <a:p>
            <a:r>
              <a:rPr lang="en-US" sz="2800"/>
              <a:t>Digunakan untuk mendefinisikan dan membedakan budaya</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533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ircle(in)">
                                      <p:cBhvr>
                                        <p:cTn id="52" dur="2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circle(in)">
                                      <p:cBhvr>
                                        <p:cTn id="57" dur="20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circle(in)">
                                      <p:cBhvr>
                                        <p:cTn id="62" dur="2000"/>
                                        <p:tgtEl>
                                          <p:spTgt spid="5"/>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ircle(in)">
                                      <p:cBhvr>
                                        <p:cTn id="6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Bagaimana</a:t>
            </a:r>
            <a:r>
              <a:rPr lang="en-US"/>
              <a:t> Cara </a:t>
            </a:r>
            <a:r>
              <a:rPr lang="en-US" err="1"/>
              <a:t>Kelompok</a:t>
            </a:r>
            <a:r>
              <a:rPr lang="en-US"/>
              <a:t> </a:t>
            </a:r>
            <a:r>
              <a:rPr lang="en-US" err="1"/>
              <a:t>Referensi</a:t>
            </a:r>
            <a:r>
              <a:rPr lang="en-US"/>
              <a:t> </a:t>
            </a:r>
            <a:r>
              <a:rPr lang="en-US" err="1"/>
              <a:t>mempengaruhi</a:t>
            </a:r>
            <a:r>
              <a:rPr lang="en-US"/>
              <a:t> </a:t>
            </a:r>
            <a:r>
              <a:rPr lang="en-US" err="1"/>
              <a:t>Individu</a:t>
            </a:r>
            <a:r>
              <a:rPr lang="en-US"/>
              <a:t>?</a:t>
            </a:r>
          </a:p>
        </p:txBody>
      </p:sp>
      <p:sp>
        <p:nvSpPr>
          <p:cNvPr id="3" name="Content Placeholder 2"/>
          <p:cNvSpPr>
            <a:spLocks noGrp="1"/>
          </p:cNvSpPr>
          <p:nvPr>
            <p:ph idx="1"/>
          </p:nvPr>
        </p:nvSpPr>
        <p:spPr>
          <a:xfrm>
            <a:off x="760412" y="1853248"/>
            <a:ext cx="10261374" cy="4195481"/>
          </a:xfrm>
          <a:ln>
            <a:solidFill>
              <a:schemeClr val="tx1"/>
            </a:solidFill>
          </a:ln>
        </p:spPr>
        <p:txBody>
          <a:bodyPr>
            <a:noAutofit/>
          </a:bodyPr>
          <a:lstStyle/>
          <a:p>
            <a:pPr marL="0" indent="0">
              <a:buNone/>
            </a:pPr>
            <a:r>
              <a:rPr lang="en-US" sz="2800" err="1"/>
              <a:t>Perbandingan</a:t>
            </a:r>
            <a:r>
              <a:rPr lang="en-US" sz="2800"/>
              <a:t> </a:t>
            </a:r>
            <a:r>
              <a:rPr lang="en-US" sz="2800" err="1"/>
              <a:t>sosial</a:t>
            </a:r>
            <a:r>
              <a:rPr lang="en-US" sz="2800"/>
              <a:t>: </a:t>
            </a:r>
            <a:endParaRPr lang="en-US" sz="2800" smtClean="0"/>
          </a:p>
          <a:p>
            <a:r>
              <a:rPr lang="en-US" sz="3000" err="1" smtClean="0"/>
              <a:t>individu</a:t>
            </a:r>
            <a:r>
              <a:rPr lang="en-US" sz="3000" smtClean="0"/>
              <a:t> </a:t>
            </a:r>
            <a:r>
              <a:rPr lang="en-US" sz="3000" err="1"/>
              <a:t>sering</a:t>
            </a:r>
            <a:r>
              <a:rPr lang="en-US" sz="3000"/>
              <a:t> </a:t>
            </a:r>
            <a:r>
              <a:rPr lang="en-US" sz="3000" err="1"/>
              <a:t>mengevaluasi</a:t>
            </a:r>
            <a:r>
              <a:rPr lang="en-US" sz="3000"/>
              <a:t> </a:t>
            </a:r>
            <a:r>
              <a:rPr lang="en-US" sz="3000" err="1"/>
              <a:t>diri</a:t>
            </a:r>
            <a:r>
              <a:rPr lang="en-US" sz="3000"/>
              <a:t> </a:t>
            </a:r>
            <a:r>
              <a:rPr lang="en-US" sz="3000" err="1"/>
              <a:t>mereka</a:t>
            </a:r>
            <a:r>
              <a:rPr lang="en-US" sz="3000"/>
              <a:t> </a:t>
            </a:r>
            <a:r>
              <a:rPr lang="en-US" sz="3000" err="1"/>
              <a:t>sendiri</a:t>
            </a:r>
            <a:r>
              <a:rPr lang="en-US" sz="3000"/>
              <a:t> </a:t>
            </a:r>
            <a:r>
              <a:rPr lang="en-US" sz="3000" err="1"/>
              <a:t>dengan</a:t>
            </a:r>
            <a:r>
              <a:rPr lang="en-US" sz="3000"/>
              <a:t> </a:t>
            </a:r>
            <a:r>
              <a:rPr lang="en-US" sz="3000" err="1"/>
              <a:t>membandingkan</a:t>
            </a:r>
            <a:r>
              <a:rPr lang="en-US" sz="3000"/>
              <a:t> </a:t>
            </a:r>
            <a:r>
              <a:rPr lang="en-US" sz="3000" err="1"/>
              <a:t>diri</a:t>
            </a:r>
            <a:r>
              <a:rPr lang="en-US" sz="3000"/>
              <a:t> </a:t>
            </a:r>
            <a:r>
              <a:rPr lang="en-US" sz="3000" err="1"/>
              <a:t>dengan</a:t>
            </a:r>
            <a:r>
              <a:rPr lang="en-US" sz="3000"/>
              <a:t> orang lain </a:t>
            </a:r>
            <a:endParaRPr lang="en-US" sz="3000" smtClean="0"/>
          </a:p>
          <a:p>
            <a:r>
              <a:rPr lang="en-US" sz="3000" err="1" smtClean="0"/>
              <a:t>konsumen</a:t>
            </a:r>
            <a:r>
              <a:rPr lang="en-US" sz="3000" smtClean="0"/>
              <a:t> </a:t>
            </a:r>
            <a:r>
              <a:rPr lang="en-US" sz="3000" err="1"/>
              <a:t>sering</a:t>
            </a:r>
            <a:r>
              <a:rPr lang="en-US" sz="3000"/>
              <a:t> </a:t>
            </a:r>
            <a:r>
              <a:rPr lang="en-US" sz="3000" err="1"/>
              <a:t>gunakan</a:t>
            </a:r>
            <a:r>
              <a:rPr lang="en-US" sz="3000"/>
              <a:t> </a:t>
            </a:r>
            <a:r>
              <a:rPr lang="en-US" sz="3000" err="1"/>
              <a:t>referensi</a:t>
            </a:r>
            <a:r>
              <a:rPr lang="en-US" sz="3000"/>
              <a:t> </a:t>
            </a:r>
            <a:r>
              <a:rPr lang="en-US" sz="3000" err="1"/>
              <a:t>grup</a:t>
            </a:r>
            <a:r>
              <a:rPr lang="en-US" sz="3000"/>
              <a:t> </a:t>
            </a:r>
            <a:r>
              <a:rPr lang="en-US" sz="3000" err="1"/>
              <a:t>sebagai</a:t>
            </a:r>
            <a:r>
              <a:rPr lang="en-US" sz="3000"/>
              <a:t> </a:t>
            </a:r>
            <a:r>
              <a:rPr lang="en-US" sz="3000" err="1"/>
              <a:t>tolok</a:t>
            </a:r>
            <a:r>
              <a:rPr lang="en-US" sz="3000"/>
              <a:t> </a:t>
            </a:r>
            <a:r>
              <a:rPr lang="en-US" sz="3000" err="1"/>
              <a:t>ukur</a:t>
            </a:r>
            <a:r>
              <a:rPr lang="en-US" sz="3000"/>
              <a:t> </a:t>
            </a:r>
            <a:r>
              <a:rPr lang="en-US" sz="3000" err="1"/>
              <a:t>untuk</a:t>
            </a:r>
            <a:r>
              <a:rPr lang="en-US" sz="3000"/>
              <a:t> </a:t>
            </a:r>
            <a:r>
              <a:rPr lang="en-US" sz="3000" err="1"/>
              <a:t>mengukur</a:t>
            </a:r>
            <a:r>
              <a:rPr lang="en-US" sz="3000"/>
              <a:t> </a:t>
            </a:r>
            <a:r>
              <a:rPr lang="en-US" sz="3000" err="1" smtClean="0"/>
              <a:t>perilaku</a:t>
            </a:r>
            <a:r>
              <a:rPr lang="en-US" sz="3000" smtClean="0"/>
              <a:t>, </a:t>
            </a:r>
            <a:r>
              <a:rPr lang="en-US" sz="3000" err="1"/>
              <a:t>pendapat</a:t>
            </a:r>
            <a:r>
              <a:rPr lang="en-US" sz="3000"/>
              <a:t>, </a:t>
            </a:r>
            <a:r>
              <a:rPr lang="en-US" sz="3000" err="1"/>
              <a:t>kemampuan</a:t>
            </a:r>
            <a:r>
              <a:rPr lang="en-US" sz="3000"/>
              <a:t>, </a:t>
            </a:r>
            <a:r>
              <a:rPr lang="en-US" sz="3000" err="1"/>
              <a:t>dan</a:t>
            </a:r>
            <a:r>
              <a:rPr lang="en-US" sz="3000"/>
              <a:t> </a:t>
            </a:r>
            <a:r>
              <a:rPr lang="en-US" sz="3000" err="1" smtClean="0"/>
              <a:t>kepemilikan</a:t>
            </a:r>
            <a:r>
              <a:rPr lang="en-US" sz="3000" smtClean="0"/>
              <a:t> </a:t>
            </a:r>
            <a:r>
              <a:rPr lang="en-US" sz="3000" err="1" smtClean="0"/>
              <a:t>mereka</a:t>
            </a:r>
            <a:r>
              <a:rPr lang="en-US" sz="3000" smtClean="0"/>
              <a:t> </a:t>
            </a:r>
            <a:r>
              <a:rPr lang="en-US" sz="3000" err="1" smtClean="0"/>
              <a:t>sendiri</a:t>
            </a:r>
            <a:r>
              <a:rPr lang="en-US" sz="3000" smtClean="0"/>
              <a:t>.</a:t>
            </a:r>
          </a:p>
          <a:p>
            <a:r>
              <a:rPr lang="en-US" sz="3000" err="1" smtClean="0"/>
              <a:t>iklan</a:t>
            </a:r>
            <a:r>
              <a:rPr lang="en-US" sz="3000" smtClean="0"/>
              <a:t> </a:t>
            </a:r>
            <a:r>
              <a:rPr lang="en-US" sz="3000" err="1"/>
              <a:t>atau</a:t>
            </a:r>
            <a:r>
              <a:rPr lang="en-US" sz="3000"/>
              <a:t> </a:t>
            </a:r>
            <a:r>
              <a:rPr lang="en-US" sz="3000" err="1"/>
              <a:t>televisi</a:t>
            </a:r>
            <a:r>
              <a:rPr lang="en-US" sz="3000"/>
              <a:t> </a:t>
            </a:r>
            <a:r>
              <a:rPr lang="en-US" sz="3000" err="1"/>
              <a:t>dapat</a:t>
            </a:r>
            <a:r>
              <a:rPr lang="en-US" sz="3000"/>
              <a:t> </a:t>
            </a:r>
            <a:r>
              <a:rPr lang="en-US" sz="3000" err="1"/>
              <a:t>menjadi</a:t>
            </a:r>
            <a:r>
              <a:rPr lang="en-US" sz="3000"/>
              <a:t> </a:t>
            </a:r>
            <a:r>
              <a:rPr lang="en-US" sz="3000" err="1"/>
              <a:t>sumber-sumber</a:t>
            </a:r>
            <a:r>
              <a:rPr lang="en-US" sz="3000"/>
              <a:t> </a:t>
            </a:r>
            <a:r>
              <a:rPr lang="en-US" sz="3000" err="1"/>
              <a:t>perbandingan</a:t>
            </a:r>
            <a:r>
              <a:rPr lang="en-US" sz="3000"/>
              <a:t> </a:t>
            </a:r>
            <a:r>
              <a:rPr lang="en-US" sz="3000" err="1" smtClean="0"/>
              <a:t>sosial</a:t>
            </a:r>
            <a:endParaRPr lang="en-US" sz="3000"/>
          </a:p>
        </p:txBody>
      </p:sp>
      <p:sp>
        <p:nvSpPr>
          <p:cNvPr id="4" name="Slide Number Placeholder 3"/>
          <p:cNvSpPr>
            <a:spLocks noGrp="1"/>
          </p:cNvSpPr>
          <p:nvPr>
            <p:ph type="sldNum" sz="quarter" idx="12"/>
          </p:nvPr>
        </p:nvSpPr>
        <p:spPr/>
        <p:txBody>
          <a:bodyPr/>
          <a:lstStyle/>
          <a:p>
            <a:fld id="{D7D2976F-7D36-41C0-AE23-30945287E156}"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0184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err="1"/>
              <a:t>Bagaimana</a:t>
            </a:r>
            <a:r>
              <a:rPr lang="en-US"/>
              <a:t> Cara </a:t>
            </a:r>
            <a:r>
              <a:rPr lang="en-US" err="1"/>
              <a:t>Kelompok</a:t>
            </a:r>
            <a:r>
              <a:rPr lang="en-US"/>
              <a:t> </a:t>
            </a:r>
            <a:r>
              <a:rPr lang="en-US" err="1"/>
              <a:t>Referensi</a:t>
            </a:r>
            <a:r>
              <a:rPr lang="en-US"/>
              <a:t> </a:t>
            </a:r>
            <a:r>
              <a:rPr lang="en-US" err="1"/>
              <a:t>mempengaruhi</a:t>
            </a:r>
            <a:r>
              <a:rPr lang="en-US"/>
              <a:t> </a:t>
            </a:r>
            <a:r>
              <a:rPr lang="en-US" err="1"/>
              <a:t>Individu</a:t>
            </a:r>
            <a:r>
              <a:rPr lang="en-US"/>
              <a:t>?</a:t>
            </a:r>
          </a:p>
        </p:txBody>
      </p:sp>
      <p:sp>
        <p:nvSpPr>
          <p:cNvPr id="3" name="Content Placeholder 2"/>
          <p:cNvSpPr>
            <a:spLocks noGrp="1"/>
          </p:cNvSpPr>
          <p:nvPr>
            <p:ph idx="1"/>
          </p:nvPr>
        </p:nvSpPr>
        <p:spPr>
          <a:xfrm>
            <a:off x="646111" y="2052918"/>
            <a:ext cx="10544627" cy="4195481"/>
          </a:xfrm>
          <a:ln>
            <a:solidFill>
              <a:schemeClr val="tx1"/>
            </a:solidFill>
          </a:ln>
        </p:spPr>
        <p:txBody>
          <a:bodyPr>
            <a:noAutofit/>
          </a:bodyPr>
          <a:lstStyle/>
          <a:p>
            <a:pPr marL="0" indent="0">
              <a:buNone/>
            </a:pPr>
            <a:r>
              <a:rPr lang="en-US" altLang="en-US" sz="2800" b="1">
                <a:solidFill>
                  <a:srgbClr val="00FF00"/>
                </a:solidFill>
                <a:latin typeface="Arial" panose="020B0604020202020204" pitchFamily="34" charset="0"/>
              </a:rPr>
              <a:t>Conformity</a:t>
            </a:r>
            <a:r>
              <a:rPr lang="en-US" altLang="en-US" sz="2800" b="1">
                <a:latin typeface="Arial" panose="020B0604020202020204" pitchFamily="34" charset="0"/>
              </a:rPr>
              <a:t> </a:t>
            </a:r>
            <a:r>
              <a:rPr lang="en-US" altLang="en-US" sz="2800" b="1" smtClean="0">
                <a:latin typeface="Arial" panose="020B0604020202020204" pitchFamily="34" charset="0"/>
              </a:rPr>
              <a:t>(</a:t>
            </a:r>
            <a:r>
              <a:rPr lang="en-US" sz="2800" err="1" smtClean="0"/>
              <a:t>Kesesuaian</a:t>
            </a:r>
            <a:r>
              <a:rPr lang="en-US" sz="2800" smtClean="0"/>
              <a:t>): </a:t>
            </a:r>
            <a:r>
              <a:rPr lang="en-US" sz="2800" err="1"/>
              <a:t>perubahan</a:t>
            </a:r>
            <a:r>
              <a:rPr lang="en-US" sz="2800"/>
              <a:t> </a:t>
            </a:r>
            <a:r>
              <a:rPr lang="en-US" sz="2800" err="1"/>
              <a:t>keyakinan</a:t>
            </a:r>
            <a:r>
              <a:rPr lang="en-US" sz="2800"/>
              <a:t> </a:t>
            </a:r>
            <a:r>
              <a:rPr lang="en-US" sz="2800" err="1"/>
              <a:t>atau</a:t>
            </a:r>
            <a:r>
              <a:rPr lang="en-US" sz="2800"/>
              <a:t> </a:t>
            </a:r>
            <a:r>
              <a:rPr lang="en-US" sz="2800" err="1"/>
              <a:t>tindakan</a:t>
            </a:r>
            <a:r>
              <a:rPr lang="en-US" sz="2800"/>
              <a:t> </a:t>
            </a:r>
            <a:r>
              <a:rPr lang="en-US" sz="2800" err="1"/>
              <a:t>berdasarkan</a:t>
            </a:r>
            <a:r>
              <a:rPr lang="en-US" sz="2800"/>
              <a:t> </a:t>
            </a:r>
            <a:r>
              <a:rPr lang="en-US" sz="2800" err="1"/>
              <a:t>tekanan</a:t>
            </a:r>
            <a:r>
              <a:rPr lang="en-US" sz="2800"/>
              <a:t> </a:t>
            </a:r>
            <a:r>
              <a:rPr lang="en-US" sz="2800" err="1" smtClean="0"/>
              <a:t>kelompok</a:t>
            </a:r>
            <a:r>
              <a:rPr lang="en-US" sz="2800" smtClean="0"/>
              <a:t> </a:t>
            </a:r>
            <a:r>
              <a:rPr lang="en-US" sz="2800" err="1" smtClean="0"/>
              <a:t>baik</a:t>
            </a:r>
            <a:r>
              <a:rPr lang="en-US" sz="2800" smtClean="0"/>
              <a:t> </a:t>
            </a:r>
            <a:r>
              <a:rPr lang="en-US" sz="2800" err="1" smtClean="0"/>
              <a:t>secara</a:t>
            </a:r>
            <a:r>
              <a:rPr lang="en-US" sz="2800" smtClean="0"/>
              <a:t> </a:t>
            </a:r>
            <a:r>
              <a:rPr lang="en-US" sz="2800" err="1"/>
              <a:t>nyata</a:t>
            </a:r>
            <a:r>
              <a:rPr lang="en-US" sz="2800"/>
              <a:t> </a:t>
            </a:r>
            <a:r>
              <a:rPr lang="en-US" sz="2800" err="1" smtClean="0"/>
              <a:t>maupun</a:t>
            </a:r>
            <a:r>
              <a:rPr lang="en-US" sz="2800" smtClean="0"/>
              <a:t> yang </a:t>
            </a:r>
            <a:r>
              <a:rPr lang="en-US" sz="2800" err="1" smtClean="0"/>
              <a:t>hanya</a:t>
            </a:r>
            <a:r>
              <a:rPr lang="en-US" sz="2800" smtClean="0"/>
              <a:t> </a:t>
            </a:r>
            <a:r>
              <a:rPr lang="en-US" sz="2800" err="1" smtClean="0"/>
              <a:t>dirasakan</a:t>
            </a:r>
            <a:r>
              <a:rPr lang="en-US" sz="2800" smtClean="0"/>
              <a:t> </a:t>
            </a:r>
            <a:r>
              <a:rPr lang="en-US" sz="2800" err="1" smtClean="0"/>
              <a:t>saja</a:t>
            </a:r>
            <a:endParaRPr lang="en-US" sz="2800" smtClean="0"/>
          </a:p>
          <a:p>
            <a:r>
              <a:rPr lang="en-US" altLang="en-US" sz="2800" b="1">
                <a:solidFill>
                  <a:srgbClr val="00FF00"/>
                </a:solidFill>
                <a:latin typeface="Arial" panose="020B0604020202020204" pitchFamily="34" charset="0"/>
              </a:rPr>
              <a:t>Compliance</a:t>
            </a:r>
            <a:r>
              <a:rPr lang="en-US" sz="2800" smtClean="0"/>
              <a:t> (</a:t>
            </a:r>
            <a:r>
              <a:rPr lang="en-US" sz="2800" err="1" smtClean="0"/>
              <a:t>Kepatuhan</a:t>
            </a:r>
            <a:r>
              <a:rPr lang="en-US" sz="2800" smtClean="0"/>
              <a:t>): </a:t>
            </a:r>
            <a:r>
              <a:rPr lang="en-US" sz="2800" err="1" smtClean="0"/>
              <a:t>Bila</a:t>
            </a:r>
            <a:r>
              <a:rPr lang="en-US" sz="2800" smtClean="0"/>
              <a:t> </a:t>
            </a:r>
            <a:r>
              <a:rPr lang="en-US" sz="2800" err="1" smtClean="0"/>
              <a:t>individu</a:t>
            </a:r>
            <a:r>
              <a:rPr lang="en-US" sz="2800" smtClean="0"/>
              <a:t> </a:t>
            </a:r>
            <a:r>
              <a:rPr lang="en-US" sz="2800" err="1" smtClean="0"/>
              <a:t>menyesuaikan</a:t>
            </a:r>
            <a:r>
              <a:rPr lang="en-US" sz="2800" smtClean="0"/>
              <a:t> </a:t>
            </a:r>
            <a:r>
              <a:rPr lang="en-US" sz="2800" err="1" smtClean="0"/>
              <a:t>harapannya</a:t>
            </a:r>
            <a:r>
              <a:rPr lang="en-US" sz="2800" smtClean="0"/>
              <a:t> </a:t>
            </a:r>
            <a:r>
              <a:rPr lang="en-US" sz="2800" err="1" smtClean="0"/>
              <a:t>dengan</a:t>
            </a:r>
            <a:r>
              <a:rPr lang="en-US" sz="2800" smtClean="0"/>
              <a:t> </a:t>
            </a:r>
            <a:r>
              <a:rPr lang="en-US" sz="2800" err="1"/>
              <a:t>keinginan</a:t>
            </a:r>
            <a:r>
              <a:rPr lang="en-US" sz="2800"/>
              <a:t> </a:t>
            </a:r>
            <a:r>
              <a:rPr lang="en-US" sz="2800" err="1"/>
              <a:t>kelompok</a:t>
            </a:r>
            <a:r>
              <a:rPr lang="en-US" sz="2800"/>
              <a:t> </a:t>
            </a:r>
            <a:r>
              <a:rPr lang="en-US" sz="2800" err="1"/>
              <a:t>tanpa</a:t>
            </a:r>
            <a:r>
              <a:rPr lang="en-US" sz="2800"/>
              <a:t> </a:t>
            </a:r>
            <a:r>
              <a:rPr lang="en-US" sz="2800" err="1"/>
              <a:t>menerima</a:t>
            </a:r>
            <a:r>
              <a:rPr lang="en-US" sz="2800"/>
              <a:t> </a:t>
            </a:r>
            <a:r>
              <a:rPr lang="en-US" sz="2800" err="1"/>
              <a:t>semua</a:t>
            </a:r>
            <a:r>
              <a:rPr lang="en-US" sz="2800"/>
              <a:t> </a:t>
            </a:r>
            <a:r>
              <a:rPr lang="en-US" sz="2800" err="1"/>
              <a:t>keyakinan</a:t>
            </a:r>
            <a:r>
              <a:rPr lang="en-US" sz="2800"/>
              <a:t> </a:t>
            </a:r>
            <a:r>
              <a:rPr lang="en-US" sz="2800" err="1"/>
              <a:t>atau</a:t>
            </a:r>
            <a:r>
              <a:rPr lang="en-US" sz="2800"/>
              <a:t> </a:t>
            </a:r>
            <a:r>
              <a:rPr lang="en-US" sz="2800" err="1"/>
              <a:t>perilaku</a:t>
            </a:r>
            <a:r>
              <a:rPr lang="en-US" sz="2800"/>
              <a:t> </a:t>
            </a:r>
            <a:r>
              <a:rPr lang="en-US" sz="2800" err="1" smtClean="0"/>
              <a:t>kelompok</a:t>
            </a:r>
            <a:endParaRPr lang="en-US" sz="2800" smtClean="0"/>
          </a:p>
          <a:p>
            <a:r>
              <a:rPr lang="en-US" sz="2800"/>
              <a:t> </a:t>
            </a:r>
            <a:r>
              <a:rPr lang="en-US" altLang="en-US" sz="2800" b="1">
                <a:solidFill>
                  <a:srgbClr val="00FF00"/>
                </a:solidFill>
                <a:latin typeface="Arial" panose="020B0604020202020204" pitchFamily="34" charset="0"/>
              </a:rPr>
              <a:t>Acceptance </a:t>
            </a:r>
            <a:r>
              <a:rPr lang="en-US" sz="2800" smtClean="0"/>
              <a:t>(</a:t>
            </a:r>
            <a:r>
              <a:rPr lang="en-US" sz="2800" err="1" smtClean="0"/>
              <a:t>penerimaan</a:t>
            </a:r>
            <a:r>
              <a:rPr lang="en-US" sz="2800" smtClean="0"/>
              <a:t>): </a:t>
            </a:r>
            <a:r>
              <a:rPr lang="en-US" sz="2800" err="1"/>
              <a:t>ketika</a:t>
            </a:r>
            <a:r>
              <a:rPr lang="en-US" sz="2800"/>
              <a:t> </a:t>
            </a:r>
            <a:r>
              <a:rPr lang="en-US" sz="2800" err="1"/>
              <a:t>seseorang</a:t>
            </a:r>
            <a:r>
              <a:rPr lang="en-US" sz="2800"/>
              <a:t> </a:t>
            </a:r>
            <a:r>
              <a:rPr lang="en-US" sz="2800" err="1"/>
              <a:t>benar-benar</a:t>
            </a:r>
            <a:r>
              <a:rPr lang="en-US" sz="2800"/>
              <a:t> </a:t>
            </a:r>
            <a:r>
              <a:rPr lang="en-US" sz="2800" err="1"/>
              <a:t>perubahan</a:t>
            </a:r>
            <a:r>
              <a:rPr lang="en-US" sz="2800"/>
              <a:t> </a:t>
            </a:r>
            <a:r>
              <a:rPr lang="en-US" sz="2800" err="1"/>
              <a:t>nya</a:t>
            </a:r>
            <a:r>
              <a:rPr lang="en-US" sz="2800"/>
              <a:t> </a:t>
            </a:r>
            <a:r>
              <a:rPr lang="en-US" sz="2800" err="1"/>
              <a:t>keyakinan</a:t>
            </a:r>
            <a:r>
              <a:rPr lang="en-US" sz="2800"/>
              <a:t> </a:t>
            </a:r>
            <a:r>
              <a:rPr lang="en-US" sz="2800" err="1"/>
              <a:t>dan</a:t>
            </a:r>
            <a:r>
              <a:rPr lang="en-US" sz="2800"/>
              <a:t> </a:t>
            </a:r>
            <a:r>
              <a:rPr lang="en-US" sz="2800" err="1"/>
              <a:t>nilai-nilai</a:t>
            </a:r>
            <a:r>
              <a:rPr lang="en-US" sz="2800"/>
              <a:t> </a:t>
            </a:r>
            <a:r>
              <a:rPr lang="en-US" sz="2800" err="1"/>
              <a:t>grup</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61</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4194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a:solidFill>
              <a:schemeClr val="tx1"/>
            </a:solidFill>
          </a:ln>
        </p:spPr>
        <p:txBody>
          <a:bodyPr/>
          <a:lstStyle/>
          <a:p>
            <a:r>
              <a:rPr lang="en-US" err="1"/>
              <a:t>Bagaimana</a:t>
            </a:r>
            <a:r>
              <a:rPr lang="en-US"/>
              <a:t> Cara </a:t>
            </a:r>
            <a:r>
              <a:rPr lang="en-US" err="1"/>
              <a:t>Kelompok</a:t>
            </a:r>
            <a:r>
              <a:rPr lang="en-US"/>
              <a:t> </a:t>
            </a:r>
            <a:r>
              <a:rPr lang="en-US" err="1"/>
              <a:t>Referensi</a:t>
            </a:r>
            <a:r>
              <a:rPr lang="en-US"/>
              <a:t> </a:t>
            </a:r>
            <a:r>
              <a:rPr lang="en-US" err="1"/>
              <a:t>mempengaruhi</a:t>
            </a:r>
            <a:r>
              <a:rPr lang="en-US"/>
              <a:t> </a:t>
            </a:r>
            <a:r>
              <a:rPr lang="en-US" err="1"/>
              <a:t>Individu</a:t>
            </a:r>
            <a:r>
              <a:rPr lang="en-US"/>
              <a:t>?</a:t>
            </a:r>
          </a:p>
        </p:txBody>
      </p:sp>
      <p:sp>
        <p:nvSpPr>
          <p:cNvPr id="3" name="Content Placeholder 2"/>
          <p:cNvSpPr>
            <a:spLocks noGrp="1"/>
          </p:cNvSpPr>
          <p:nvPr>
            <p:ph idx="1"/>
          </p:nvPr>
        </p:nvSpPr>
        <p:spPr>
          <a:xfrm>
            <a:off x="646112" y="2052918"/>
            <a:ext cx="9403742" cy="4195481"/>
          </a:xfrm>
          <a:ln>
            <a:solidFill>
              <a:schemeClr val="tx1"/>
            </a:solidFill>
          </a:ln>
        </p:spPr>
        <p:txBody>
          <a:bodyPr>
            <a:normAutofit/>
          </a:bodyPr>
          <a:lstStyle/>
          <a:p>
            <a:r>
              <a:rPr lang="en-US" sz="2800" err="1"/>
              <a:t>Faktor-faktor</a:t>
            </a:r>
            <a:r>
              <a:rPr lang="en-US" sz="2800"/>
              <a:t> yang </a:t>
            </a:r>
            <a:r>
              <a:rPr lang="en-US" sz="2800" err="1"/>
              <a:t>mempengaruhi</a:t>
            </a:r>
            <a:r>
              <a:rPr lang="en-US" sz="2800"/>
              <a:t> orang-orang </a:t>
            </a:r>
            <a:r>
              <a:rPr lang="en-US" sz="2800" err="1" smtClean="0"/>
              <a:t>untuk</a:t>
            </a:r>
            <a:r>
              <a:rPr lang="en-US" sz="2800" smtClean="0"/>
              <a:t> </a:t>
            </a:r>
            <a:r>
              <a:rPr lang="en-US" sz="2800" err="1"/>
              <a:t>menyesuaikan</a:t>
            </a:r>
            <a:r>
              <a:rPr lang="en-US" sz="2800"/>
              <a:t> </a:t>
            </a:r>
            <a:r>
              <a:rPr lang="en-US" sz="2800" err="1"/>
              <a:t>diri</a:t>
            </a:r>
            <a:r>
              <a:rPr lang="en-US" sz="2800"/>
              <a:t> </a:t>
            </a:r>
            <a:r>
              <a:rPr lang="en-US" sz="2800" err="1"/>
              <a:t>dengan</a:t>
            </a:r>
            <a:r>
              <a:rPr lang="en-US" sz="2800"/>
              <a:t> </a:t>
            </a:r>
            <a:r>
              <a:rPr lang="en-US" sz="2800" err="1"/>
              <a:t>norma-norma</a:t>
            </a:r>
            <a:r>
              <a:rPr lang="en-US" sz="2800"/>
              <a:t> </a:t>
            </a:r>
            <a:r>
              <a:rPr lang="en-US" sz="2800" err="1" smtClean="0"/>
              <a:t>kelompok</a:t>
            </a:r>
            <a:endParaRPr lang="en-US" sz="2800"/>
          </a:p>
          <a:p>
            <a:pPr lvl="1"/>
            <a:r>
              <a:rPr lang="en-US" sz="2800" err="1"/>
              <a:t>Keinginan</a:t>
            </a:r>
            <a:r>
              <a:rPr lang="en-US" sz="2800"/>
              <a:t> </a:t>
            </a:r>
            <a:r>
              <a:rPr lang="en-US" sz="2800" err="1"/>
              <a:t>untuk</a:t>
            </a:r>
            <a:r>
              <a:rPr lang="en-US" sz="2800"/>
              <a:t> </a:t>
            </a:r>
            <a:r>
              <a:rPr lang="en-US" sz="2800" err="1" smtClean="0"/>
              <a:t>diterima</a:t>
            </a:r>
            <a:r>
              <a:rPr lang="en-US" sz="2800" smtClean="0"/>
              <a:t> </a:t>
            </a:r>
            <a:r>
              <a:rPr lang="en-US" sz="2800" err="1" smtClean="0"/>
              <a:t>secara</a:t>
            </a:r>
            <a:r>
              <a:rPr lang="en-US" sz="2800" smtClean="0"/>
              <a:t> </a:t>
            </a:r>
            <a:r>
              <a:rPr lang="en-US" sz="2800" err="1" smtClean="0"/>
              <a:t>sosial</a:t>
            </a:r>
            <a:r>
              <a:rPr lang="en-US" sz="2800" smtClean="0"/>
              <a:t> </a:t>
            </a:r>
          </a:p>
          <a:p>
            <a:pPr lvl="1"/>
            <a:r>
              <a:rPr lang="en-US" sz="2800" err="1" smtClean="0"/>
              <a:t>Kesadaran</a:t>
            </a:r>
            <a:r>
              <a:rPr lang="en-US" sz="2800" smtClean="0"/>
              <a:t> </a:t>
            </a:r>
            <a:r>
              <a:rPr lang="en-US" sz="2800" err="1"/>
              <a:t>pengalaman</a:t>
            </a:r>
            <a:r>
              <a:rPr lang="en-US" sz="2800"/>
              <a:t> </a:t>
            </a:r>
            <a:r>
              <a:rPr lang="en-US" sz="2800" err="1"/>
              <a:t>dalam</a:t>
            </a:r>
            <a:r>
              <a:rPr lang="en-US" sz="2800"/>
              <a:t> </a:t>
            </a:r>
            <a:r>
              <a:rPr lang="en-US" sz="2800" err="1"/>
              <a:t>suatu</a:t>
            </a:r>
            <a:r>
              <a:rPr lang="en-US" sz="2800"/>
              <a:t> </a:t>
            </a:r>
            <a:r>
              <a:rPr lang="en-US" sz="2800" err="1"/>
              <a:t>situasi</a:t>
            </a:r>
            <a:r>
              <a:rPr lang="en-US" sz="2800"/>
              <a:t> </a:t>
            </a:r>
            <a:r>
              <a:rPr lang="en-US" sz="2800" err="1"/>
              <a:t>atau</a:t>
            </a:r>
            <a:r>
              <a:rPr lang="en-US" sz="2800"/>
              <a:t> </a:t>
            </a:r>
            <a:r>
              <a:rPr lang="en-US" sz="2800" err="1" smtClean="0"/>
              <a:t>keputusan</a:t>
            </a:r>
            <a:r>
              <a:rPr lang="en-US" sz="2800" smtClean="0"/>
              <a:t> </a:t>
            </a:r>
            <a:endParaRPr lang="en-US" sz="2800"/>
          </a:p>
          <a:p>
            <a:pPr lvl="1"/>
            <a:r>
              <a:rPr lang="en-US" sz="2800" err="1" smtClean="0"/>
              <a:t>Keterbukaan</a:t>
            </a:r>
            <a:r>
              <a:rPr lang="en-US" sz="2800" smtClean="0"/>
              <a:t>/</a:t>
            </a:r>
            <a:r>
              <a:rPr lang="en-US" sz="2800" err="1" smtClean="0"/>
              <a:t>Kemencolokan</a:t>
            </a:r>
            <a:r>
              <a:rPr lang="en-US" sz="2800" smtClean="0"/>
              <a:t> </a:t>
            </a:r>
            <a:r>
              <a:rPr lang="en-US" sz="2800"/>
              <a:t>(</a:t>
            </a:r>
            <a:r>
              <a:rPr lang="en-US" sz="2800" smtClean="0"/>
              <a:t>Conspicuousness)</a:t>
            </a:r>
          </a:p>
          <a:p>
            <a:pPr lvl="1"/>
            <a:r>
              <a:rPr lang="en-US" sz="2800" err="1" smtClean="0"/>
              <a:t>kompleksitas</a:t>
            </a:r>
            <a:r>
              <a:rPr lang="en-US" sz="2800" smtClean="0"/>
              <a:t> </a:t>
            </a:r>
            <a:r>
              <a:rPr lang="en-US" sz="2800" err="1"/>
              <a:t>produk</a:t>
            </a:r>
            <a:r>
              <a:rPr lang="en-US" sz="2800"/>
              <a:t> </a:t>
            </a:r>
            <a:r>
              <a:rPr lang="en-US" sz="2800" err="1" smtClean="0"/>
              <a:t>atau</a:t>
            </a:r>
            <a:r>
              <a:rPr lang="en-US" sz="2800" smtClean="0"/>
              <a:t> </a:t>
            </a:r>
            <a:r>
              <a:rPr lang="en-US" sz="2800" err="1" smtClean="0"/>
              <a:t>barang</a:t>
            </a:r>
            <a:r>
              <a:rPr lang="en-US" sz="2800" smtClean="0"/>
              <a:t> </a:t>
            </a:r>
            <a:r>
              <a:rPr lang="en-US" sz="2800" err="1" smtClean="0"/>
              <a:t>mewah</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62</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87986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smtClean="0"/>
              <a:t>Pengaruh</a:t>
            </a:r>
            <a:r>
              <a:rPr lang="en-US" sz="3600" smtClean="0"/>
              <a:t> </a:t>
            </a:r>
            <a:r>
              <a:rPr lang="en-US" sz="3600" err="1" smtClean="0"/>
              <a:t>Kelompok</a:t>
            </a:r>
            <a:r>
              <a:rPr lang="en-US" sz="3600" smtClean="0"/>
              <a:t> </a:t>
            </a:r>
            <a:r>
              <a:rPr lang="en-US" sz="3600" err="1" smtClean="0"/>
              <a:t>Referensi</a:t>
            </a:r>
            <a:r>
              <a:rPr lang="en-US" sz="3600" smtClean="0"/>
              <a:t> </a:t>
            </a:r>
            <a:r>
              <a:rPr lang="en-US" sz="3600" err="1" smtClean="0"/>
              <a:t>pada</a:t>
            </a:r>
            <a:r>
              <a:rPr lang="en-US" sz="3600" smtClean="0"/>
              <a:t> </a:t>
            </a:r>
            <a:r>
              <a:rPr lang="en-US" sz="3600" err="1" smtClean="0"/>
              <a:t>Keputusan</a:t>
            </a:r>
            <a:r>
              <a:rPr lang="en-US" sz="3600" smtClean="0"/>
              <a:t> </a:t>
            </a:r>
            <a:r>
              <a:rPr lang="en-US" sz="3600" err="1" smtClean="0"/>
              <a:t>Pembelian</a:t>
            </a:r>
            <a:r>
              <a:rPr lang="en-US" sz="3600" smtClean="0"/>
              <a:t> </a:t>
            </a:r>
            <a:r>
              <a:rPr lang="en-US" sz="3600" err="1" smtClean="0"/>
              <a:t>Produk</a:t>
            </a:r>
            <a:r>
              <a:rPr lang="en-US" sz="3600" smtClean="0"/>
              <a:t> </a:t>
            </a:r>
            <a:r>
              <a:rPr lang="en-US" sz="3600" err="1" smtClean="0"/>
              <a:t>dan</a:t>
            </a:r>
            <a:r>
              <a:rPr lang="en-US" sz="3600" smtClean="0"/>
              <a:t> </a:t>
            </a:r>
            <a:r>
              <a:rPr lang="en-US" sz="3600" err="1" smtClean="0"/>
              <a:t>Merk</a:t>
            </a:r>
            <a:endParaRPr lang="en-US" sz="3600"/>
          </a:p>
        </p:txBody>
      </p:sp>
      <p:sp>
        <p:nvSpPr>
          <p:cNvPr id="4" name="Slide Number Placeholder 3"/>
          <p:cNvSpPr>
            <a:spLocks noGrp="1"/>
          </p:cNvSpPr>
          <p:nvPr>
            <p:ph type="sldNum" sz="quarter" idx="12"/>
          </p:nvPr>
        </p:nvSpPr>
        <p:spPr/>
        <p:txBody>
          <a:bodyPr/>
          <a:lstStyle/>
          <a:p>
            <a:fld id="{D7D2976F-7D36-41C0-AE23-30945287E156}" type="slidenum">
              <a:rPr lang="en-US" smtClean="0"/>
              <a:t>63</a:t>
            </a:fld>
            <a:endParaRPr lang="en-US"/>
          </a:p>
        </p:txBody>
      </p:sp>
      <p:sp>
        <p:nvSpPr>
          <p:cNvPr id="5" name="Text Box 2"/>
          <p:cNvSpPr txBox="1">
            <a:spLocks noChangeArrowheads="1"/>
          </p:cNvSpPr>
          <p:nvPr/>
        </p:nvSpPr>
        <p:spPr bwMode="auto">
          <a:xfrm>
            <a:off x="7173684" y="4827823"/>
            <a:ext cx="3200400" cy="16256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PRIVATE LUXURIES</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Influence: Strong  product &amp; weak brand</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(TV, icemaker)</a:t>
            </a:r>
          </a:p>
        </p:txBody>
      </p:sp>
      <p:sp>
        <p:nvSpPr>
          <p:cNvPr id="6" name="Text Box 3"/>
          <p:cNvSpPr txBox="1">
            <a:spLocks noChangeArrowheads="1"/>
          </p:cNvSpPr>
          <p:nvPr/>
        </p:nvSpPr>
        <p:spPr bwMode="auto">
          <a:xfrm>
            <a:off x="3973284" y="4827823"/>
            <a:ext cx="3124200" cy="16256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PRIVATE NECESSITIES</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Influence: Weak product &amp; weak brand</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(mattress, refrigerator)</a:t>
            </a:r>
          </a:p>
        </p:txBody>
      </p:sp>
      <p:sp>
        <p:nvSpPr>
          <p:cNvPr id="7" name="Text Box 4"/>
          <p:cNvSpPr txBox="1">
            <a:spLocks noChangeArrowheads="1"/>
          </p:cNvSpPr>
          <p:nvPr/>
        </p:nvSpPr>
        <p:spPr bwMode="auto">
          <a:xfrm>
            <a:off x="7173684" y="2846623"/>
            <a:ext cx="3200400" cy="16256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PUBLIC LUXURIES</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Influence: Strong product &amp; strong brand</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(golf clubs, skis, boat)</a:t>
            </a:r>
          </a:p>
        </p:txBody>
      </p:sp>
      <p:sp>
        <p:nvSpPr>
          <p:cNvPr id="8" name="Text Box 5"/>
          <p:cNvSpPr txBox="1">
            <a:spLocks noChangeArrowheads="1"/>
          </p:cNvSpPr>
          <p:nvPr/>
        </p:nvSpPr>
        <p:spPr bwMode="auto">
          <a:xfrm>
            <a:off x="3973284" y="2846623"/>
            <a:ext cx="3124200" cy="1625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PUBLIC NECESSITIES</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Influence: Weak product &amp; strong brand</a:t>
            </a:r>
          </a:p>
          <a:p>
            <a:pPr eaLnBrk="0" fontAlgn="base" hangingPunct="0">
              <a:spcBef>
                <a:spcPct val="50000"/>
              </a:spcBef>
              <a:spcAft>
                <a:spcPct val="0"/>
              </a:spcAft>
            </a:pPr>
            <a:r>
              <a:rPr lang="en-US" altLang="en-US" sz="2000" b="1">
                <a:solidFill>
                  <a:srgbClr val="FFFFFF"/>
                </a:solidFill>
                <a:effectLst>
                  <a:outerShdw blurRad="38100" dist="38100" dir="2700000" algn="tl">
                    <a:srgbClr val="000000"/>
                  </a:outerShdw>
                </a:effectLst>
                <a:latin typeface="Arial" panose="020B0604020202020204" pitchFamily="34" charset="0"/>
              </a:rPr>
              <a:t>(watch, autos, suits)</a:t>
            </a:r>
          </a:p>
        </p:txBody>
      </p:sp>
      <p:sp>
        <p:nvSpPr>
          <p:cNvPr id="9" name="Text Box 6"/>
          <p:cNvSpPr txBox="1">
            <a:spLocks noChangeArrowheads="1"/>
          </p:cNvSpPr>
          <p:nvPr/>
        </p:nvSpPr>
        <p:spPr bwMode="auto">
          <a:xfrm>
            <a:off x="7554684" y="2084624"/>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latin typeface="Arial" panose="020B0604020202020204" pitchFamily="34" charset="0"/>
              </a:rPr>
              <a:t>Strong Reference Group Influence</a:t>
            </a:r>
          </a:p>
        </p:txBody>
      </p:sp>
      <p:sp>
        <p:nvSpPr>
          <p:cNvPr id="10" name="Text Box 7"/>
          <p:cNvSpPr txBox="1">
            <a:spLocks noChangeArrowheads="1"/>
          </p:cNvSpPr>
          <p:nvPr/>
        </p:nvSpPr>
        <p:spPr bwMode="auto">
          <a:xfrm rot="-5447514">
            <a:off x="2571522" y="3324461"/>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latin typeface="Arial" panose="020B0604020202020204" pitchFamily="34" charset="0"/>
              </a:rPr>
              <a:t>Strong  Group Influences (+)</a:t>
            </a:r>
          </a:p>
        </p:txBody>
      </p:sp>
      <p:sp>
        <p:nvSpPr>
          <p:cNvPr id="11" name="Text Box 8"/>
          <p:cNvSpPr txBox="1">
            <a:spLocks noChangeArrowheads="1"/>
          </p:cNvSpPr>
          <p:nvPr/>
        </p:nvSpPr>
        <p:spPr bwMode="auto">
          <a:xfrm>
            <a:off x="4201884" y="2084624"/>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latin typeface="Arial" panose="020B0604020202020204" pitchFamily="34" charset="0"/>
              </a:rPr>
              <a:t>Weak Reference Group Influence</a:t>
            </a:r>
          </a:p>
        </p:txBody>
      </p:sp>
      <p:sp>
        <p:nvSpPr>
          <p:cNvPr id="12" name="Text Box 9"/>
          <p:cNvSpPr txBox="1">
            <a:spLocks noChangeArrowheads="1"/>
          </p:cNvSpPr>
          <p:nvPr/>
        </p:nvSpPr>
        <p:spPr bwMode="auto">
          <a:xfrm rot="-5449505">
            <a:off x="2647722" y="5296136"/>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FFFFFF"/>
                </a:solidFill>
                <a:latin typeface="Arial" panose="020B0604020202020204" pitchFamily="34" charset="0"/>
              </a:rPr>
              <a:t>Weak Group Influences (-)</a:t>
            </a:r>
          </a:p>
        </p:txBody>
      </p:sp>
      <p:sp>
        <p:nvSpPr>
          <p:cNvPr id="13" name="Text Box 10"/>
          <p:cNvSpPr txBox="1">
            <a:spLocks noChangeArrowheads="1"/>
          </p:cNvSpPr>
          <p:nvPr/>
        </p:nvSpPr>
        <p:spPr bwMode="auto">
          <a:xfrm>
            <a:off x="6259284" y="1703624"/>
            <a:ext cx="1443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b="1">
                <a:solidFill>
                  <a:srgbClr val="FFFFFF"/>
                </a:solidFill>
                <a:latin typeface="Arial" panose="020B0604020202020204" pitchFamily="34" charset="0"/>
              </a:rPr>
              <a:t>PRODUCT</a:t>
            </a:r>
          </a:p>
        </p:txBody>
      </p:sp>
      <p:sp>
        <p:nvSpPr>
          <p:cNvPr id="14" name="Text Box 11"/>
          <p:cNvSpPr txBox="1">
            <a:spLocks noChangeArrowheads="1"/>
          </p:cNvSpPr>
          <p:nvPr/>
        </p:nvSpPr>
        <p:spPr bwMode="auto">
          <a:xfrm rot="16208582">
            <a:off x="2476272" y="4419836"/>
            <a:ext cx="1104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b="1">
                <a:solidFill>
                  <a:srgbClr val="FFFFFF"/>
                </a:solidFill>
                <a:latin typeface="Arial" panose="020B0604020202020204" pitchFamily="34" charset="0"/>
              </a:rPr>
              <a:t>BRAND</a:t>
            </a:r>
          </a:p>
        </p:txBody>
      </p:sp>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8156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P spid="1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a:solidFill>
              <a:schemeClr val="tx1"/>
            </a:solidFill>
          </a:ln>
        </p:spPr>
        <p:txBody>
          <a:bodyPr/>
          <a:lstStyle/>
          <a:p>
            <a:r>
              <a:rPr lang="en-US" err="1"/>
              <a:t>Bagaimana</a:t>
            </a:r>
            <a:r>
              <a:rPr lang="en-US"/>
              <a:t> Cara </a:t>
            </a:r>
            <a:r>
              <a:rPr lang="en-US" err="1"/>
              <a:t>Kelompok</a:t>
            </a:r>
            <a:r>
              <a:rPr lang="en-US"/>
              <a:t> </a:t>
            </a:r>
            <a:r>
              <a:rPr lang="en-US" err="1"/>
              <a:t>Referensi</a:t>
            </a:r>
            <a:r>
              <a:rPr lang="en-US"/>
              <a:t> </a:t>
            </a:r>
            <a:r>
              <a:rPr lang="en-US" err="1"/>
              <a:t>mempengaruhi</a:t>
            </a:r>
            <a:r>
              <a:rPr lang="en-US"/>
              <a:t> </a:t>
            </a:r>
            <a:r>
              <a:rPr lang="en-US" err="1"/>
              <a:t>Individu</a:t>
            </a:r>
            <a:r>
              <a:rPr lang="en-US"/>
              <a:t>?</a:t>
            </a:r>
          </a:p>
        </p:txBody>
      </p:sp>
      <p:sp>
        <p:nvSpPr>
          <p:cNvPr id="3" name="Content Placeholder 2"/>
          <p:cNvSpPr>
            <a:spLocks noGrp="1"/>
          </p:cNvSpPr>
          <p:nvPr>
            <p:ph idx="1"/>
          </p:nvPr>
        </p:nvSpPr>
        <p:spPr>
          <a:xfrm>
            <a:off x="646111" y="2052918"/>
            <a:ext cx="9403743" cy="4195481"/>
          </a:xfrm>
          <a:ln>
            <a:solidFill>
              <a:schemeClr val="tx1"/>
            </a:solidFill>
          </a:ln>
        </p:spPr>
        <p:txBody>
          <a:bodyPr>
            <a:normAutofit/>
          </a:bodyPr>
          <a:lstStyle/>
          <a:p>
            <a:pPr marL="0" indent="0">
              <a:buNone/>
            </a:pPr>
            <a:r>
              <a:rPr lang="en-US" altLang="en-US" sz="2800" b="1">
                <a:solidFill>
                  <a:srgbClr val="00FF00"/>
                </a:solidFill>
                <a:latin typeface="Arial" panose="020B0604020202020204" pitchFamily="34" charset="0"/>
              </a:rPr>
              <a:t>Profits of conformity </a:t>
            </a:r>
            <a:r>
              <a:rPr lang="en-US" altLang="en-US" sz="2800" b="1" smtClean="0">
                <a:latin typeface="Arial" panose="020B0604020202020204" pitchFamily="34" charset="0"/>
              </a:rPr>
              <a:t>(</a:t>
            </a:r>
            <a:r>
              <a:rPr lang="en-US" altLang="en-US" sz="2800" b="1" err="1" smtClean="0">
                <a:latin typeface="Arial" panose="020B0604020202020204" pitchFamily="34" charset="0"/>
              </a:rPr>
              <a:t>Keuntungan</a:t>
            </a:r>
            <a:r>
              <a:rPr lang="en-US" altLang="en-US" sz="2800" b="1" smtClean="0">
                <a:latin typeface="Arial" panose="020B0604020202020204" pitchFamily="34" charset="0"/>
              </a:rPr>
              <a:t> </a:t>
            </a:r>
            <a:r>
              <a:rPr lang="en-US" altLang="en-US" sz="2800" b="1" err="1" smtClean="0">
                <a:latin typeface="Arial" panose="020B0604020202020204" pitchFamily="34" charset="0"/>
              </a:rPr>
              <a:t>dari</a:t>
            </a:r>
            <a:r>
              <a:rPr lang="en-US" altLang="en-US" sz="2800" b="1" smtClean="0">
                <a:latin typeface="Arial" panose="020B0604020202020204" pitchFamily="34" charset="0"/>
              </a:rPr>
              <a:t>  </a:t>
            </a:r>
            <a:r>
              <a:rPr lang="en-US" altLang="en-US" sz="2800" b="1" err="1" smtClean="0">
                <a:latin typeface="Arial" panose="020B0604020202020204" pitchFamily="34" charset="0"/>
              </a:rPr>
              <a:t>kesesuaian</a:t>
            </a:r>
            <a:r>
              <a:rPr lang="en-US" altLang="en-US" sz="2800" b="1" smtClean="0">
                <a:latin typeface="Arial" panose="020B0604020202020204" pitchFamily="34" charset="0"/>
              </a:rPr>
              <a:t>)</a:t>
            </a:r>
            <a:endParaRPr lang="en-US" altLang="en-US" sz="2800" b="1">
              <a:latin typeface="Arial" panose="020B0604020202020204" pitchFamily="34" charset="0"/>
            </a:endParaRPr>
          </a:p>
          <a:p>
            <a:r>
              <a:rPr lang="en-US" sz="2800" err="1"/>
              <a:t>Lebih</a:t>
            </a:r>
            <a:r>
              <a:rPr lang="en-US" sz="2800"/>
              <a:t> </a:t>
            </a:r>
            <a:r>
              <a:rPr lang="en-US" sz="2800" err="1"/>
              <a:t>cenderung</a:t>
            </a:r>
            <a:r>
              <a:rPr lang="en-US" sz="2800"/>
              <a:t> </a:t>
            </a:r>
            <a:r>
              <a:rPr lang="en-US" sz="2800" err="1"/>
              <a:t>terjadi</a:t>
            </a:r>
            <a:r>
              <a:rPr lang="en-US" sz="2800"/>
              <a:t> </a:t>
            </a:r>
            <a:r>
              <a:rPr lang="en-US" sz="2800" err="1"/>
              <a:t>bila</a:t>
            </a:r>
            <a:r>
              <a:rPr lang="en-US" sz="2800"/>
              <a:t> </a:t>
            </a:r>
            <a:r>
              <a:rPr lang="en-US" sz="2800" err="1" smtClean="0"/>
              <a:t>penghargaan</a:t>
            </a:r>
            <a:r>
              <a:rPr lang="en-US" sz="2800" smtClean="0"/>
              <a:t> </a:t>
            </a:r>
            <a:r>
              <a:rPr lang="en-US" sz="2800" err="1" smtClean="0"/>
              <a:t>atas</a:t>
            </a:r>
            <a:r>
              <a:rPr lang="en-US" sz="2800" smtClean="0"/>
              <a:t> </a:t>
            </a:r>
            <a:r>
              <a:rPr lang="en-US" sz="2800" err="1"/>
              <a:t>kepatuhan</a:t>
            </a:r>
            <a:r>
              <a:rPr lang="en-US" sz="2800"/>
              <a:t> </a:t>
            </a:r>
            <a:r>
              <a:rPr lang="en-US" sz="2800" err="1"/>
              <a:t>melebihi</a:t>
            </a:r>
            <a:r>
              <a:rPr lang="en-US" sz="2800"/>
              <a:t> </a:t>
            </a:r>
            <a:r>
              <a:rPr lang="en-US" sz="2800" err="1" smtClean="0"/>
              <a:t>pengorbanan</a:t>
            </a:r>
            <a:r>
              <a:rPr lang="en-US" sz="2800" smtClean="0"/>
              <a:t> yang </a:t>
            </a:r>
            <a:r>
              <a:rPr lang="en-US" sz="2800" err="1" smtClean="0"/>
              <a:t>diberikan</a:t>
            </a:r>
            <a:endParaRPr lang="en-US" sz="2800" smtClean="0"/>
          </a:p>
          <a:p>
            <a:r>
              <a:rPr lang="en-US" sz="2800" err="1" smtClean="0"/>
              <a:t>tingkat</a:t>
            </a:r>
            <a:r>
              <a:rPr lang="en-US" sz="2800" smtClean="0"/>
              <a:t> </a:t>
            </a:r>
            <a:r>
              <a:rPr lang="en-US" sz="2800" err="1"/>
              <a:t>pengaruh</a:t>
            </a:r>
            <a:r>
              <a:rPr lang="en-US" sz="2800"/>
              <a:t> </a:t>
            </a:r>
            <a:r>
              <a:rPr lang="en-US" sz="2800" err="1"/>
              <a:t>pada</a:t>
            </a:r>
            <a:r>
              <a:rPr lang="en-US" sz="2800"/>
              <a:t> </a:t>
            </a:r>
            <a:r>
              <a:rPr lang="en-US" sz="2800" err="1"/>
              <a:t>hasil</a:t>
            </a:r>
            <a:r>
              <a:rPr lang="en-US" sz="2800"/>
              <a:t> </a:t>
            </a:r>
            <a:r>
              <a:rPr lang="en-US" sz="2800" err="1"/>
              <a:t>akhir</a:t>
            </a:r>
            <a:r>
              <a:rPr lang="en-US" sz="2800"/>
              <a:t> </a:t>
            </a:r>
            <a:r>
              <a:rPr lang="en-US" sz="2800" err="1"/>
              <a:t>ditentukan</a:t>
            </a:r>
            <a:r>
              <a:rPr lang="en-US" sz="2800"/>
              <a:t> </a:t>
            </a:r>
            <a:r>
              <a:rPr lang="en-US" sz="2800" err="1"/>
              <a:t>oleh</a:t>
            </a:r>
            <a:r>
              <a:rPr lang="en-US" sz="2800"/>
              <a:t> </a:t>
            </a:r>
            <a:r>
              <a:rPr lang="en-US" sz="2800" err="1"/>
              <a:t>persepsi</a:t>
            </a:r>
            <a:r>
              <a:rPr lang="en-US" sz="2800"/>
              <a:t> </a:t>
            </a:r>
            <a:r>
              <a:rPr lang="en-US" sz="2800" err="1"/>
              <a:t>masing-masing</a:t>
            </a:r>
            <a:r>
              <a:rPr lang="en-US" sz="2800"/>
              <a:t> "</a:t>
            </a:r>
            <a:r>
              <a:rPr lang="en-US" sz="2800" err="1"/>
              <a:t>keuntungan</a:t>
            </a:r>
            <a:r>
              <a:rPr lang="en-US" sz="2800"/>
              <a:t>" </a:t>
            </a:r>
            <a:r>
              <a:rPr lang="en-US" sz="2800" err="1"/>
              <a:t>melekat</a:t>
            </a:r>
            <a:r>
              <a:rPr lang="en-US" sz="2800"/>
              <a:t> </a:t>
            </a:r>
            <a:r>
              <a:rPr lang="en-US" sz="2800" err="1"/>
              <a:t>dalam</a:t>
            </a:r>
            <a:r>
              <a:rPr lang="en-US" sz="2800"/>
              <a:t> </a:t>
            </a:r>
            <a:r>
              <a:rPr lang="en-US" sz="2800" err="1"/>
              <a:t>transaksi</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64</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17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a:solidFill>
              <a:schemeClr val="tx1"/>
            </a:solidFill>
          </a:ln>
        </p:spPr>
        <p:txBody>
          <a:bodyPr/>
          <a:lstStyle/>
          <a:p>
            <a:r>
              <a:rPr lang="en-US" err="1"/>
              <a:t>Bagaimana</a:t>
            </a:r>
            <a:r>
              <a:rPr lang="en-US"/>
              <a:t> Cara </a:t>
            </a:r>
            <a:r>
              <a:rPr lang="en-US" err="1"/>
              <a:t>Kelompok</a:t>
            </a:r>
            <a:r>
              <a:rPr lang="en-US"/>
              <a:t> </a:t>
            </a:r>
            <a:r>
              <a:rPr lang="en-US" err="1"/>
              <a:t>Referensi</a:t>
            </a:r>
            <a:r>
              <a:rPr lang="en-US"/>
              <a:t> </a:t>
            </a:r>
            <a:r>
              <a:rPr lang="en-US" err="1"/>
              <a:t>mempengaruhi</a:t>
            </a:r>
            <a:r>
              <a:rPr lang="en-US"/>
              <a:t> </a:t>
            </a:r>
            <a:r>
              <a:rPr lang="en-US" err="1"/>
              <a:t>Individu</a:t>
            </a:r>
            <a:r>
              <a:rPr lang="en-US"/>
              <a:t>?</a:t>
            </a:r>
          </a:p>
        </p:txBody>
      </p:sp>
      <p:sp>
        <p:nvSpPr>
          <p:cNvPr id="3" name="Content Placeholder 2"/>
          <p:cNvSpPr>
            <a:spLocks noGrp="1"/>
          </p:cNvSpPr>
          <p:nvPr>
            <p:ph idx="1"/>
          </p:nvPr>
        </p:nvSpPr>
        <p:spPr>
          <a:xfrm>
            <a:off x="445169" y="2032862"/>
            <a:ext cx="10745570" cy="4716854"/>
          </a:xfrm>
          <a:ln>
            <a:solidFill>
              <a:schemeClr val="tx1"/>
            </a:solidFill>
          </a:ln>
        </p:spPr>
        <p:txBody>
          <a:bodyPr>
            <a:noAutofit/>
          </a:bodyPr>
          <a:lstStyle/>
          <a:p>
            <a:pPr marL="0" indent="0">
              <a:buNone/>
            </a:pPr>
            <a:r>
              <a:rPr lang="en-US" altLang="en-US" sz="2800" b="1">
                <a:solidFill>
                  <a:srgbClr val="00FF00"/>
                </a:solidFill>
                <a:latin typeface="Arial" panose="020B0604020202020204" pitchFamily="34" charset="0"/>
              </a:rPr>
              <a:t>Conspicuousness</a:t>
            </a:r>
            <a:endParaRPr lang="en-US" sz="2800" smtClean="0"/>
          </a:p>
          <a:p>
            <a:r>
              <a:rPr lang="en-US" sz="2800" err="1"/>
              <a:t>tekanan</a:t>
            </a:r>
            <a:r>
              <a:rPr lang="en-US" sz="2800"/>
              <a:t> </a:t>
            </a:r>
            <a:r>
              <a:rPr lang="en-US" sz="2800" err="1"/>
              <a:t>k</a:t>
            </a:r>
            <a:r>
              <a:rPr lang="en-US" sz="2800" err="1" smtClean="0"/>
              <a:t>esesuaian</a:t>
            </a:r>
            <a:r>
              <a:rPr lang="en-US" sz="2800" smtClean="0"/>
              <a:t> </a:t>
            </a:r>
            <a:r>
              <a:rPr lang="en-US" sz="2800" err="1" smtClean="0"/>
              <a:t>tidak</a:t>
            </a:r>
            <a:r>
              <a:rPr lang="en-US" sz="2800" smtClean="0"/>
              <a:t> </a:t>
            </a:r>
            <a:r>
              <a:rPr lang="en-US" sz="2800" err="1"/>
              <a:t>cukup</a:t>
            </a:r>
            <a:r>
              <a:rPr lang="en-US" sz="2800"/>
              <a:t> </a:t>
            </a:r>
            <a:r>
              <a:rPr lang="en-US" sz="2800" err="1"/>
              <a:t>untuk</a:t>
            </a:r>
            <a:r>
              <a:rPr lang="en-US" sz="2800"/>
              <a:t> </a:t>
            </a:r>
            <a:r>
              <a:rPr lang="en-US" sz="2800" err="1"/>
              <a:t>menginduksi</a:t>
            </a:r>
            <a:r>
              <a:rPr lang="en-US" sz="2800"/>
              <a:t> </a:t>
            </a:r>
            <a:r>
              <a:rPr lang="en-US" sz="2800" err="1"/>
              <a:t>perilaku</a:t>
            </a:r>
            <a:r>
              <a:rPr lang="en-US" sz="2800"/>
              <a:t> </a:t>
            </a:r>
            <a:r>
              <a:rPr lang="en-US" sz="2800" err="1"/>
              <a:t>kecuali</a:t>
            </a:r>
            <a:r>
              <a:rPr lang="en-US" sz="2800"/>
              <a:t> </a:t>
            </a:r>
            <a:r>
              <a:rPr lang="en-US" sz="2800" err="1" smtClean="0"/>
              <a:t>produk</a:t>
            </a:r>
            <a:r>
              <a:rPr lang="en-US" sz="2800" smtClean="0"/>
              <a:t> </a:t>
            </a:r>
            <a:r>
              <a:rPr lang="en-US" sz="2800" err="1"/>
              <a:t>atau</a:t>
            </a:r>
            <a:r>
              <a:rPr lang="en-US" sz="2800"/>
              <a:t> </a:t>
            </a:r>
            <a:r>
              <a:rPr lang="en-US" sz="2800" err="1" smtClean="0"/>
              <a:t>jasa</a:t>
            </a:r>
            <a:r>
              <a:rPr lang="en-US" sz="2800" smtClean="0"/>
              <a:t> </a:t>
            </a:r>
            <a:r>
              <a:rPr lang="en-US" sz="2800" err="1" smtClean="0"/>
              <a:t>tersebut</a:t>
            </a:r>
            <a:r>
              <a:rPr lang="en-US" sz="2800" smtClean="0"/>
              <a:t> dipublikasikan </a:t>
            </a:r>
            <a:r>
              <a:rPr lang="en-US" sz="2800" err="1" smtClean="0"/>
              <a:t>secara</a:t>
            </a:r>
            <a:r>
              <a:rPr lang="en-US" sz="2800" smtClean="0"/>
              <a:t> </a:t>
            </a:r>
            <a:r>
              <a:rPr lang="en-US" sz="2800" err="1" smtClean="0"/>
              <a:t>mencolok</a:t>
            </a:r>
            <a:r>
              <a:rPr lang="en-US" sz="2800" smtClean="0"/>
              <a:t> </a:t>
            </a:r>
            <a:r>
              <a:rPr lang="en-US" sz="2800" err="1"/>
              <a:t>dalam</a:t>
            </a:r>
            <a:r>
              <a:rPr lang="en-US" sz="2800"/>
              <a:t> </a:t>
            </a:r>
            <a:r>
              <a:rPr lang="en-US" sz="2800" err="1"/>
              <a:t>pembelian</a:t>
            </a:r>
            <a:r>
              <a:rPr lang="en-US" sz="2800"/>
              <a:t> </a:t>
            </a:r>
            <a:r>
              <a:rPr lang="en-US" sz="2800" err="1"/>
              <a:t>dan</a:t>
            </a:r>
            <a:r>
              <a:rPr lang="en-US" sz="2800"/>
              <a:t> </a:t>
            </a:r>
            <a:r>
              <a:rPr lang="en-US" sz="2800" err="1" smtClean="0"/>
              <a:t>penggunaannya</a:t>
            </a:r>
            <a:endParaRPr lang="en-US" sz="2800" smtClean="0"/>
          </a:p>
          <a:p>
            <a:r>
              <a:rPr lang="en-US" sz="2800" err="1" smtClean="0"/>
              <a:t>Karena</a:t>
            </a:r>
            <a:r>
              <a:rPr lang="en-US" sz="2800" smtClean="0"/>
              <a:t> yang </a:t>
            </a:r>
            <a:r>
              <a:rPr lang="en-US" sz="2800"/>
              <a:t>lain </a:t>
            </a:r>
            <a:r>
              <a:rPr lang="en-US" sz="2800" err="1"/>
              <a:t>akan</a:t>
            </a:r>
            <a:r>
              <a:rPr lang="en-US" sz="2800"/>
              <a:t> </a:t>
            </a:r>
            <a:r>
              <a:rPr lang="en-US" sz="2800" err="1"/>
              <a:t>melihat</a:t>
            </a:r>
            <a:r>
              <a:rPr lang="en-US" sz="2800"/>
              <a:t> </a:t>
            </a:r>
            <a:r>
              <a:rPr lang="en-US" sz="2800" err="1"/>
              <a:t>produk</a:t>
            </a:r>
            <a:r>
              <a:rPr lang="en-US" sz="2800"/>
              <a:t>, </a:t>
            </a:r>
            <a:r>
              <a:rPr lang="en-US" sz="2800" err="1"/>
              <a:t>banyak</a:t>
            </a:r>
            <a:r>
              <a:rPr lang="en-US" sz="2800"/>
              <a:t> </a:t>
            </a:r>
            <a:r>
              <a:rPr lang="en-US" sz="2800" err="1"/>
              <a:t>konsumen</a:t>
            </a:r>
            <a:r>
              <a:rPr lang="en-US" sz="2800"/>
              <a:t> </a:t>
            </a:r>
            <a:r>
              <a:rPr lang="en-US" sz="2800" err="1"/>
              <a:t>akan</a:t>
            </a:r>
            <a:r>
              <a:rPr lang="en-US" sz="2800"/>
              <a:t> </a:t>
            </a:r>
            <a:r>
              <a:rPr lang="en-US" sz="2800" err="1"/>
              <a:t>menyesuaikan</a:t>
            </a:r>
            <a:r>
              <a:rPr lang="en-US" sz="2800"/>
              <a:t> </a:t>
            </a:r>
            <a:r>
              <a:rPr lang="en-US" sz="2800" err="1"/>
              <a:t>diri</a:t>
            </a:r>
            <a:r>
              <a:rPr lang="en-US" sz="2800"/>
              <a:t> </a:t>
            </a:r>
            <a:r>
              <a:rPr lang="en-US" sz="2800" err="1"/>
              <a:t>daripada</a:t>
            </a:r>
            <a:r>
              <a:rPr lang="en-US" sz="2800"/>
              <a:t> </a:t>
            </a:r>
            <a:r>
              <a:rPr lang="en-US" sz="2800" err="1" smtClean="0"/>
              <a:t>mendapat</a:t>
            </a:r>
            <a:r>
              <a:rPr lang="en-US" sz="2800" smtClean="0"/>
              <a:t> </a:t>
            </a:r>
            <a:r>
              <a:rPr lang="en-US" sz="2800" err="1" smtClean="0"/>
              <a:t>risiko</a:t>
            </a:r>
            <a:r>
              <a:rPr lang="en-US" sz="2800" smtClean="0"/>
              <a:t> </a:t>
            </a:r>
            <a:r>
              <a:rPr lang="en-US" sz="2800" err="1"/>
              <a:t>malu</a:t>
            </a:r>
            <a:r>
              <a:rPr lang="en-US" sz="2800"/>
              <a:t> </a:t>
            </a:r>
            <a:r>
              <a:rPr lang="en-US" sz="2800" err="1"/>
              <a:t>atau</a:t>
            </a:r>
            <a:r>
              <a:rPr lang="en-US" sz="2800"/>
              <a:t> </a:t>
            </a:r>
            <a:r>
              <a:rPr lang="en-US" sz="2800" err="1"/>
              <a:t>ejekan</a:t>
            </a:r>
            <a:r>
              <a:rPr lang="en-US" sz="2800"/>
              <a:t> </a:t>
            </a:r>
            <a:endParaRPr lang="en-US" sz="2800" smtClean="0"/>
          </a:p>
          <a:p>
            <a:r>
              <a:rPr lang="en-US" sz="2800" err="1" smtClean="0"/>
              <a:t>rekan-rekan</a:t>
            </a:r>
            <a:r>
              <a:rPr lang="en-US" sz="2800" smtClean="0"/>
              <a:t> </a:t>
            </a:r>
            <a:r>
              <a:rPr lang="en-US" sz="2800" err="1" smtClean="0"/>
              <a:t>sekelompok</a:t>
            </a:r>
            <a:r>
              <a:rPr lang="en-US" sz="2800" smtClean="0"/>
              <a:t> </a:t>
            </a:r>
            <a:r>
              <a:rPr lang="en-US" sz="2800" err="1" smtClean="0"/>
              <a:t>mengirimkan</a:t>
            </a:r>
            <a:r>
              <a:rPr lang="en-US" sz="2800" smtClean="0"/>
              <a:t> </a:t>
            </a:r>
            <a:r>
              <a:rPr lang="en-US" sz="2800" err="1"/>
              <a:t>sinyal</a:t>
            </a:r>
            <a:r>
              <a:rPr lang="en-US" sz="2800"/>
              <a:t> yang </a:t>
            </a:r>
            <a:r>
              <a:rPr lang="en-US" sz="2800" err="1"/>
              <a:t>jelas</a:t>
            </a:r>
            <a:r>
              <a:rPr lang="en-US" sz="2800"/>
              <a:t> </a:t>
            </a:r>
            <a:r>
              <a:rPr lang="en-US" sz="2800" err="1"/>
              <a:t>tentang</a:t>
            </a:r>
            <a:r>
              <a:rPr lang="en-US" sz="2800"/>
              <a:t> </a:t>
            </a:r>
            <a:r>
              <a:rPr lang="en-US" sz="2800" err="1"/>
              <a:t>produk</a:t>
            </a:r>
            <a:r>
              <a:rPr lang="en-US" sz="2800"/>
              <a:t> </a:t>
            </a:r>
            <a:r>
              <a:rPr lang="en-US" sz="2800" err="1"/>
              <a:t>alternatif</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65</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2050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err="1" smtClean="0"/>
              <a:t>Memunculkan</a:t>
            </a:r>
            <a:r>
              <a:rPr lang="en-US" smtClean="0"/>
              <a:t> </a:t>
            </a:r>
            <a:r>
              <a:rPr lang="en-US" err="1" smtClean="0"/>
              <a:t>Pengaruh</a:t>
            </a:r>
            <a:r>
              <a:rPr lang="en-US" smtClean="0"/>
              <a:t> </a:t>
            </a:r>
            <a:r>
              <a:rPr lang="en-US" err="1" smtClean="0"/>
              <a:t>Normatif</a:t>
            </a:r>
            <a:r>
              <a:rPr lang="en-US" smtClean="0"/>
              <a:t> </a:t>
            </a:r>
            <a:r>
              <a:rPr lang="en-US" err="1" smtClean="0"/>
              <a:t>dalam</a:t>
            </a:r>
            <a:r>
              <a:rPr lang="en-US" smtClean="0"/>
              <a:t> </a:t>
            </a:r>
            <a:r>
              <a:rPr lang="en-US" err="1" smtClean="0"/>
              <a:t>Strategi</a:t>
            </a:r>
            <a:r>
              <a:rPr lang="en-US" smtClean="0"/>
              <a:t> </a:t>
            </a:r>
            <a:r>
              <a:rPr lang="en-US" err="1" smtClean="0"/>
              <a:t>Pemasaran</a:t>
            </a:r>
            <a:r>
              <a:rPr lang="en-US" smtClean="0"/>
              <a:t> </a:t>
            </a:r>
            <a:endParaRPr lang="en-US"/>
          </a:p>
        </p:txBody>
      </p:sp>
      <p:sp>
        <p:nvSpPr>
          <p:cNvPr id="3" name="Content Placeholder 2"/>
          <p:cNvSpPr>
            <a:spLocks noGrp="1"/>
          </p:cNvSpPr>
          <p:nvPr>
            <p:ph idx="1"/>
          </p:nvPr>
        </p:nvSpPr>
        <p:spPr>
          <a:xfrm>
            <a:off x="646111" y="2052918"/>
            <a:ext cx="10408558" cy="4195481"/>
          </a:xfrm>
          <a:ln>
            <a:solidFill>
              <a:schemeClr val="tx1"/>
            </a:solidFill>
          </a:ln>
        </p:spPr>
        <p:txBody>
          <a:bodyPr>
            <a:normAutofit fontScale="92500" lnSpcReduction="20000"/>
          </a:bodyPr>
          <a:lstStyle/>
          <a:p>
            <a:r>
              <a:rPr lang="en-US" sz="2800" err="1"/>
              <a:t>Kepatuhan</a:t>
            </a:r>
            <a:r>
              <a:rPr lang="en-US" sz="2800"/>
              <a:t> </a:t>
            </a:r>
            <a:r>
              <a:rPr lang="en-US" sz="2800" err="1"/>
              <a:t>normatif</a:t>
            </a:r>
            <a:r>
              <a:rPr lang="en-US" sz="2800"/>
              <a:t> </a:t>
            </a:r>
            <a:r>
              <a:rPr lang="en-US" sz="2800" err="1"/>
              <a:t>mungkin</a:t>
            </a:r>
            <a:r>
              <a:rPr lang="en-US" sz="2800"/>
              <a:t> </a:t>
            </a:r>
            <a:r>
              <a:rPr lang="en-US" sz="2800" err="1"/>
              <a:t>kurang</a:t>
            </a:r>
            <a:r>
              <a:rPr lang="en-US" sz="2800"/>
              <a:t> </a:t>
            </a:r>
            <a:r>
              <a:rPr lang="en-US" sz="2800" err="1"/>
              <a:t>penting</a:t>
            </a:r>
            <a:r>
              <a:rPr lang="en-US" sz="2800"/>
              <a:t> di </a:t>
            </a:r>
            <a:r>
              <a:rPr lang="en-US" sz="2800" err="1"/>
              <a:t>negara-negara</a:t>
            </a:r>
            <a:r>
              <a:rPr lang="en-US" sz="2800"/>
              <a:t> </a:t>
            </a:r>
            <a:r>
              <a:rPr lang="en-US" sz="2800" err="1" smtClean="0"/>
              <a:t>maju</a:t>
            </a:r>
            <a:r>
              <a:rPr lang="en-US" sz="2800" smtClean="0"/>
              <a:t> </a:t>
            </a:r>
            <a:r>
              <a:rPr lang="en-US" sz="2800" err="1" smtClean="0"/>
              <a:t>karena</a:t>
            </a:r>
            <a:r>
              <a:rPr lang="en-US" sz="2800" smtClean="0"/>
              <a:t> </a:t>
            </a:r>
            <a:r>
              <a:rPr lang="en-US" sz="2800" err="1" smtClean="0"/>
              <a:t>banyak</a:t>
            </a:r>
            <a:r>
              <a:rPr lang="en-US" sz="2800" smtClean="0"/>
              <a:t> </a:t>
            </a:r>
            <a:r>
              <a:rPr lang="en-US" sz="2800" err="1"/>
              <a:t>konsumen</a:t>
            </a:r>
            <a:r>
              <a:rPr lang="en-US" sz="2800"/>
              <a:t> </a:t>
            </a:r>
            <a:r>
              <a:rPr lang="en-US" sz="2800" err="1"/>
              <a:t>menempatkan</a:t>
            </a:r>
            <a:r>
              <a:rPr lang="en-US" sz="2800"/>
              <a:t> </a:t>
            </a:r>
            <a:r>
              <a:rPr lang="en-US" sz="2800" err="1"/>
              <a:t>kebutuhan</a:t>
            </a:r>
            <a:r>
              <a:rPr lang="en-US" sz="2800"/>
              <a:t> </a:t>
            </a:r>
            <a:r>
              <a:rPr lang="en-US" sz="2800" err="1"/>
              <a:t>pribadi</a:t>
            </a:r>
            <a:r>
              <a:rPr lang="en-US" sz="2800"/>
              <a:t> </a:t>
            </a:r>
            <a:r>
              <a:rPr lang="en-US" sz="2800" smtClean="0"/>
              <a:t>di </a:t>
            </a:r>
            <a:r>
              <a:rPr lang="en-US" sz="2800" err="1" smtClean="0"/>
              <a:t>atas</a:t>
            </a:r>
            <a:r>
              <a:rPr lang="en-US" sz="2800" smtClean="0"/>
              <a:t> </a:t>
            </a:r>
            <a:r>
              <a:rPr lang="en-US" sz="2800" err="1"/>
              <a:t>kesetiaan</a:t>
            </a:r>
            <a:r>
              <a:rPr lang="en-US" sz="2800"/>
              <a:t> </a:t>
            </a:r>
            <a:r>
              <a:rPr lang="en-US" sz="2800" err="1" smtClean="0"/>
              <a:t>kelompok</a:t>
            </a:r>
            <a:r>
              <a:rPr lang="en-US" sz="2800" smtClean="0"/>
              <a:t> </a:t>
            </a:r>
          </a:p>
          <a:p>
            <a:r>
              <a:rPr lang="en-US" sz="2800" err="1" smtClean="0"/>
              <a:t>keluarga</a:t>
            </a:r>
            <a:r>
              <a:rPr lang="en-US" sz="2800" smtClean="0"/>
              <a:t> </a:t>
            </a:r>
            <a:r>
              <a:rPr lang="en-US" sz="2800" err="1"/>
              <a:t>memiliki</a:t>
            </a:r>
            <a:r>
              <a:rPr lang="en-US" sz="2800"/>
              <a:t> </a:t>
            </a:r>
            <a:r>
              <a:rPr lang="en-US" sz="2800" err="1"/>
              <a:t>kontak</a:t>
            </a:r>
            <a:r>
              <a:rPr lang="en-US" sz="2800"/>
              <a:t> </a:t>
            </a:r>
            <a:r>
              <a:rPr lang="en-US" sz="2800" err="1" smtClean="0"/>
              <a:t>tatap</a:t>
            </a:r>
            <a:r>
              <a:rPr lang="en-US" sz="2800" smtClean="0"/>
              <a:t> </a:t>
            </a:r>
            <a:r>
              <a:rPr lang="en-US" sz="2800" err="1" smtClean="0"/>
              <a:t>muka</a:t>
            </a:r>
            <a:r>
              <a:rPr lang="en-US" sz="2800" smtClean="0"/>
              <a:t> yang </a:t>
            </a:r>
            <a:r>
              <a:rPr lang="en-US" sz="2800" err="1" smtClean="0"/>
              <a:t>lebih</a:t>
            </a:r>
            <a:r>
              <a:rPr lang="en-US" sz="2800" smtClean="0"/>
              <a:t> </a:t>
            </a:r>
            <a:r>
              <a:rPr lang="en-US" sz="2800" err="1" smtClean="0"/>
              <a:t>jarang</a:t>
            </a:r>
            <a:r>
              <a:rPr lang="en-US" sz="2800" smtClean="0"/>
              <a:t> </a:t>
            </a:r>
            <a:r>
              <a:rPr lang="en-US" sz="2800" err="1"/>
              <a:t>dan</a:t>
            </a:r>
            <a:r>
              <a:rPr lang="en-US" sz="2800"/>
              <a:t> orang-orang </a:t>
            </a:r>
            <a:r>
              <a:rPr lang="en-US" sz="2800" err="1" smtClean="0"/>
              <a:t>sekarang</a:t>
            </a:r>
            <a:r>
              <a:rPr lang="en-US" sz="2800" smtClean="0"/>
              <a:t> </a:t>
            </a:r>
            <a:r>
              <a:rPr lang="en-US" sz="2800" err="1" smtClean="0"/>
              <a:t>secara</a:t>
            </a:r>
            <a:r>
              <a:rPr lang="en-US" sz="2800" smtClean="0"/>
              <a:t> </a:t>
            </a:r>
            <a:r>
              <a:rPr lang="en-US" sz="2800" err="1" smtClean="0"/>
              <a:t>sosial</a:t>
            </a:r>
            <a:r>
              <a:rPr lang="en-US" sz="2800" smtClean="0"/>
              <a:t> </a:t>
            </a:r>
            <a:r>
              <a:rPr lang="en-US" sz="2800" err="1" smtClean="0"/>
              <a:t>lebih</a:t>
            </a:r>
            <a:r>
              <a:rPr lang="en-US" sz="2800" smtClean="0"/>
              <a:t> </a:t>
            </a:r>
            <a:r>
              <a:rPr lang="en-US" sz="2800" err="1" smtClean="0"/>
              <a:t>terisolasi</a:t>
            </a:r>
            <a:r>
              <a:rPr lang="en-US" sz="2800" smtClean="0"/>
              <a:t> </a:t>
            </a:r>
            <a:r>
              <a:rPr lang="en-US" sz="2800" err="1"/>
              <a:t>daripada</a:t>
            </a:r>
            <a:r>
              <a:rPr lang="en-US" sz="2800"/>
              <a:t> di masa </a:t>
            </a:r>
            <a:r>
              <a:rPr lang="en-US" sz="2800" err="1"/>
              <a:t>lalu</a:t>
            </a:r>
            <a:r>
              <a:rPr lang="en-US" sz="2800"/>
              <a:t> </a:t>
            </a:r>
            <a:endParaRPr lang="en-US" sz="2800" smtClean="0"/>
          </a:p>
          <a:p>
            <a:r>
              <a:rPr lang="en-US" sz="2800" err="1" smtClean="0"/>
              <a:t>televisi</a:t>
            </a:r>
            <a:r>
              <a:rPr lang="en-US" sz="2800" smtClean="0"/>
              <a:t> </a:t>
            </a:r>
            <a:r>
              <a:rPr lang="en-US" sz="2800" err="1"/>
              <a:t>dan</a:t>
            </a:r>
            <a:r>
              <a:rPr lang="en-US" sz="2800"/>
              <a:t> media </a:t>
            </a:r>
            <a:r>
              <a:rPr lang="en-US" sz="2800" err="1"/>
              <a:t>massa</a:t>
            </a:r>
            <a:r>
              <a:rPr lang="en-US" sz="2800"/>
              <a:t> </a:t>
            </a:r>
            <a:r>
              <a:rPr lang="en-US" sz="2800" err="1"/>
              <a:t>memperluas</a:t>
            </a:r>
            <a:r>
              <a:rPr lang="en-US" sz="2800"/>
              <a:t> </a:t>
            </a:r>
            <a:r>
              <a:rPr lang="en-US" sz="2800" err="1"/>
              <a:t>wawasan</a:t>
            </a:r>
            <a:r>
              <a:rPr lang="en-US" sz="2800"/>
              <a:t> orang-orang di </a:t>
            </a:r>
            <a:r>
              <a:rPr lang="en-US" sz="2800" err="1"/>
              <a:t>luar</a:t>
            </a:r>
            <a:r>
              <a:rPr lang="en-US" sz="2800"/>
              <a:t> </a:t>
            </a:r>
            <a:r>
              <a:rPr lang="en-US" sz="2800" err="1"/>
              <a:t>lingkaran</a:t>
            </a:r>
            <a:r>
              <a:rPr lang="en-US" sz="2800"/>
              <a:t> </a:t>
            </a:r>
            <a:r>
              <a:rPr lang="en-US" sz="2800" err="1" smtClean="0"/>
              <a:t>sosial</a:t>
            </a:r>
            <a:endParaRPr lang="en-US" sz="2800" smtClean="0"/>
          </a:p>
          <a:p>
            <a:r>
              <a:rPr lang="en-US" sz="2800" err="1" smtClean="0"/>
              <a:t>Melemahnya</a:t>
            </a:r>
            <a:r>
              <a:rPr lang="en-US" sz="2800" smtClean="0"/>
              <a:t> </a:t>
            </a:r>
            <a:r>
              <a:rPr lang="en-US" sz="2800" err="1" smtClean="0"/>
              <a:t>penghormatan</a:t>
            </a:r>
            <a:r>
              <a:rPr lang="en-US" sz="2800" smtClean="0"/>
              <a:t> </a:t>
            </a:r>
            <a:r>
              <a:rPr lang="en-US" sz="2800" err="1" smtClean="0"/>
              <a:t>terhadap</a:t>
            </a:r>
            <a:r>
              <a:rPr lang="en-US" sz="2800" smtClean="0"/>
              <a:t> </a:t>
            </a:r>
            <a:r>
              <a:rPr lang="en-US" sz="2800" err="1" smtClean="0"/>
              <a:t>norma</a:t>
            </a:r>
            <a:r>
              <a:rPr lang="en-US" sz="2800" smtClean="0"/>
              <a:t> </a:t>
            </a:r>
            <a:r>
              <a:rPr lang="en-US" sz="2800" err="1" smtClean="0"/>
              <a:t>sosial</a:t>
            </a:r>
            <a:r>
              <a:rPr lang="en-US" sz="2800" smtClean="0"/>
              <a:t> </a:t>
            </a:r>
            <a:r>
              <a:rPr lang="en-US" sz="2800" err="1" smtClean="0"/>
              <a:t>mendorong</a:t>
            </a:r>
            <a:r>
              <a:rPr lang="en-US" sz="2800"/>
              <a:t> </a:t>
            </a:r>
            <a:r>
              <a:rPr lang="en-US" sz="2800" err="1" smtClean="0"/>
              <a:t>konsumen</a:t>
            </a:r>
            <a:r>
              <a:rPr lang="en-US" sz="2800" smtClean="0"/>
              <a:t> </a:t>
            </a:r>
            <a:r>
              <a:rPr lang="en-US" sz="2800" err="1" smtClean="0"/>
              <a:t>lebih</a:t>
            </a:r>
            <a:r>
              <a:rPr lang="en-US" sz="2800" smtClean="0"/>
              <a:t> </a:t>
            </a:r>
            <a:r>
              <a:rPr lang="en-US" sz="2800" err="1" smtClean="0"/>
              <a:t>mengutamakan</a:t>
            </a:r>
            <a:r>
              <a:rPr lang="en-US" sz="2800" smtClean="0"/>
              <a:t> </a:t>
            </a:r>
            <a:r>
              <a:rPr lang="en-US" sz="2800" err="1" smtClean="0"/>
              <a:t>pribadinya</a:t>
            </a:r>
            <a:r>
              <a:rPr lang="en-US" sz="2800" smtClean="0"/>
              <a:t> </a:t>
            </a:r>
            <a:r>
              <a:rPr lang="en-US" sz="2800" err="1" smtClean="0"/>
              <a:t>daripada</a:t>
            </a:r>
            <a:r>
              <a:rPr lang="en-US" sz="2800" smtClean="0"/>
              <a:t> </a:t>
            </a:r>
            <a:r>
              <a:rPr lang="en-US" sz="2800" err="1" smtClean="0"/>
              <a:t>kepentingan</a:t>
            </a:r>
            <a:r>
              <a:rPr lang="en-US" sz="2800" smtClean="0"/>
              <a:t> </a:t>
            </a:r>
            <a:r>
              <a:rPr lang="en-US" sz="2800" err="1" smtClean="0"/>
              <a:t>kelompoknya</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6867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94" y="287520"/>
            <a:ext cx="9404723" cy="1400530"/>
          </a:xfrm>
        </p:spPr>
        <p:txBody>
          <a:bodyPr/>
          <a:lstStyle/>
          <a:p>
            <a:r>
              <a:rPr lang="en-US" err="1" smtClean="0"/>
              <a:t>Contoh</a:t>
            </a:r>
            <a:r>
              <a:rPr lang="en-US" smtClean="0"/>
              <a:t> </a:t>
            </a:r>
            <a:r>
              <a:rPr lang="en-US" err="1"/>
              <a:t>e</a:t>
            </a:r>
            <a:r>
              <a:rPr lang="en-US" err="1" smtClean="0"/>
              <a:t>kspresi</a:t>
            </a:r>
            <a:r>
              <a:rPr lang="en-US" smtClean="0"/>
              <a:t> </a:t>
            </a:r>
            <a:r>
              <a:rPr lang="en-US" err="1" smtClean="0"/>
              <a:t>diri</a:t>
            </a:r>
            <a:r>
              <a:rPr lang="en-US" smtClean="0"/>
              <a:t> yang </a:t>
            </a:r>
            <a:r>
              <a:rPr lang="en-US" err="1" smtClean="0"/>
              <a:t>berada</a:t>
            </a:r>
            <a:r>
              <a:rPr lang="en-US" smtClean="0"/>
              <a:t> di </a:t>
            </a:r>
            <a:r>
              <a:rPr lang="en-US" err="1" smtClean="0"/>
              <a:t>luar</a:t>
            </a:r>
            <a:r>
              <a:rPr lang="en-US" smtClean="0"/>
              <a:t> </a:t>
            </a:r>
            <a:r>
              <a:rPr lang="en-US" err="1" smtClean="0"/>
              <a:t>norma</a:t>
            </a:r>
            <a:r>
              <a:rPr lang="en-US" smtClean="0"/>
              <a:t> </a:t>
            </a:r>
            <a:r>
              <a:rPr lang="en-US" err="1" smtClean="0"/>
              <a:t>sosial</a:t>
            </a:r>
            <a:r>
              <a:rPr lang="en-US" smtClean="0"/>
              <a:t> </a:t>
            </a:r>
            <a:endParaRPr lang="en-US"/>
          </a:p>
        </p:txBody>
      </p:sp>
      <p:sp>
        <p:nvSpPr>
          <p:cNvPr id="4" name="Slide Number Placeholder 3"/>
          <p:cNvSpPr>
            <a:spLocks noGrp="1"/>
          </p:cNvSpPr>
          <p:nvPr>
            <p:ph type="sldNum" sz="quarter" idx="12"/>
          </p:nvPr>
        </p:nvSpPr>
        <p:spPr/>
        <p:txBody>
          <a:bodyPr/>
          <a:lstStyle/>
          <a:p>
            <a:fld id="{D7D2976F-7D36-41C0-AE23-30945287E156}" type="slidenum">
              <a:rPr lang="en-US" smtClean="0"/>
              <a:t>67</a:t>
            </a:fld>
            <a:endParaRPr lang="en-US"/>
          </a:p>
        </p:txBody>
      </p:sp>
      <p:pic>
        <p:nvPicPr>
          <p:cNvPr id="5" name="Picture 5" descr="F:\Blackwell--Consumer Behavior PPT\PAGINATION FILES-PPT\Blackwell Ch13\Fig 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05" y="158783"/>
            <a:ext cx="9586475" cy="658367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9464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1"/>
            </a:solidFill>
          </a:ln>
        </p:spPr>
        <p:txBody>
          <a:bodyPr/>
          <a:lstStyle/>
          <a:p>
            <a:r>
              <a:rPr lang="en-US" sz="3200" err="1" smtClean="0"/>
              <a:t>Daya</a:t>
            </a:r>
            <a:r>
              <a:rPr lang="en-US" sz="3200" smtClean="0"/>
              <a:t> Tarik </a:t>
            </a:r>
            <a:r>
              <a:rPr lang="en-US" sz="3200" err="1" smtClean="0"/>
              <a:t>Pesohor</a:t>
            </a:r>
            <a:r>
              <a:rPr lang="en-US" sz="3200" smtClean="0"/>
              <a:t> (Celebrity) </a:t>
            </a:r>
            <a:r>
              <a:rPr lang="en-US" sz="3200" err="1" smtClean="0"/>
              <a:t>dan</a:t>
            </a:r>
            <a:r>
              <a:rPr lang="en-US" sz="3200" smtClean="0"/>
              <a:t> </a:t>
            </a:r>
            <a:r>
              <a:rPr lang="en-US" sz="3200" err="1" smtClean="0"/>
              <a:t>Kelompok</a:t>
            </a:r>
            <a:r>
              <a:rPr lang="en-US" sz="3200" smtClean="0"/>
              <a:t> </a:t>
            </a:r>
            <a:r>
              <a:rPr lang="en-US" sz="3200" err="1" smtClean="0"/>
              <a:t>Referensi</a:t>
            </a:r>
            <a:r>
              <a:rPr lang="en-US" sz="3200" smtClean="0"/>
              <a:t> </a:t>
            </a:r>
            <a:r>
              <a:rPr lang="en-US" sz="3200" err="1" smtClean="0"/>
              <a:t>Lainnya</a:t>
            </a:r>
            <a:r>
              <a:rPr lang="en-US" sz="3200" smtClean="0"/>
              <a:t> </a:t>
            </a:r>
            <a:r>
              <a:rPr lang="en-US" sz="3200" err="1" smtClean="0"/>
              <a:t>dalam</a:t>
            </a:r>
            <a:r>
              <a:rPr lang="en-US" sz="3200" smtClean="0"/>
              <a:t> </a:t>
            </a:r>
            <a:r>
              <a:rPr lang="en-US" sz="3200" err="1" smtClean="0"/>
              <a:t>Periklanan</a:t>
            </a:r>
            <a:endParaRPr lang="en-US" sz="3200"/>
          </a:p>
        </p:txBody>
      </p:sp>
      <p:sp>
        <p:nvSpPr>
          <p:cNvPr id="3" name="Content Placeholder 2"/>
          <p:cNvSpPr>
            <a:spLocks noGrp="1"/>
          </p:cNvSpPr>
          <p:nvPr>
            <p:ph idx="1"/>
          </p:nvPr>
        </p:nvSpPr>
        <p:spPr>
          <a:xfrm>
            <a:off x="646111" y="2052918"/>
            <a:ext cx="10392003" cy="4195481"/>
          </a:xfrm>
          <a:ln>
            <a:solidFill>
              <a:schemeClr val="tx1"/>
            </a:solidFill>
          </a:ln>
        </p:spPr>
        <p:txBody>
          <a:bodyPr>
            <a:normAutofit lnSpcReduction="10000"/>
          </a:bodyPr>
          <a:lstStyle/>
          <a:p>
            <a:r>
              <a:rPr lang="en-US" sz="2800" smtClean="0"/>
              <a:t>Testimonial.  </a:t>
            </a:r>
            <a:r>
              <a:rPr lang="en-US" sz="2800" err="1" smtClean="0"/>
              <a:t>Pesohor</a:t>
            </a:r>
            <a:r>
              <a:rPr lang="en-US" sz="2800" smtClean="0"/>
              <a:t> </a:t>
            </a:r>
            <a:r>
              <a:rPr lang="en-US" sz="2800" err="1" smtClean="0"/>
              <a:t>mempromosikan</a:t>
            </a:r>
            <a:r>
              <a:rPr lang="en-US" sz="2800" smtClean="0"/>
              <a:t> </a:t>
            </a:r>
            <a:r>
              <a:rPr lang="en-US" sz="2800" err="1" smtClean="0"/>
              <a:t>produk</a:t>
            </a:r>
            <a:r>
              <a:rPr lang="en-US" sz="2800" smtClean="0"/>
              <a:t> </a:t>
            </a:r>
            <a:r>
              <a:rPr lang="en-US" sz="2800" err="1" smtClean="0"/>
              <a:t>melalui</a:t>
            </a:r>
            <a:r>
              <a:rPr lang="en-US" sz="2800" smtClean="0"/>
              <a:t> </a:t>
            </a:r>
            <a:r>
              <a:rPr lang="en-US" sz="2800" err="1" smtClean="0"/>
              <a:t>penuturan</a:t>
            </a:r>
            <a:r>
              <a:rPr lang="en-US" sz="2800" smtClean="0"/>
              <a:t> </a:t>
            </a:r>
            <a:r>
              <a:rPr lang="en-US" sz="2800" err="1" smtClean="0"/>
              <a:t>pengalaman</a:t>
            </a:r>
            <a:r>
              <a:rPr lang="en-US" sz="2800" smtClean="0"/>
              <a:t> </a:t>
            </a:r>
            <a:r>
              <a:rPr lang="en-US" sz="2800" err="1" smtClean="0"/>
              <a:t>pribadinya</a:t>
            </a:r>
            <a:r>
              <a:rPr lang="en-US" sz="2800" smtClean="0"/>
              <a:t> </a:t>
            </a:r>
            <a:r>
              <a:rPr lang="en-US" sz="2800" err="1" smtClean="0"/>
              <a:t>dalam</a:t>
            </a:r>
            <a:r>
              <a:rPr lang="en-US" sz="2800" smtClean="0"/>
              <a:t> </a:t>
            </a:r>
            <a:r>
              <a:rPr lang="en-US" sz="2800" err="1" smtClean="0"/>
              <a:t>menggunakan</a:t>
            </a:r>
            <a:r>
              <a:rPr lang="en-US" sz="2800" smtClean="0"/>
              <a:t> </a:t>
            </a:r>
            <a:r>
              <a:rPr lang="en-US" sz="2800" err="1" smtClean="0"/>
              <a:t>produk</a:t>
            </a:r>
            <a:endParaRPr lang="en-US" sz="2800" smtClean="0"/>
          </a:p>
          <a:p>
            <a:r>
              <a:rPr lang="en-US" sz="2800" smtClean="0"/>
              <a:t>Endorsement.  </a:t>
            </a:r>
            <a:r>
              <a:rPr lang="en-US" sz="2800" err="1" smtClean="0"/>
              <a:t>Pesohor</a:t>
            </a:r>
            <a:r>
              <a:rPr lang="en-US" sz="2800" smtClean="0"/>
              <a:t> </a:t>
            </a:r>
            <a:r>
              <a:rPr lang="en-US" sz="2800" err="1" smtClean="0"/>
              <a:t>mengijinkan</a:t>
            </a:r>
            <a:r>
              <a:rPr lang="en-US" sz="2800" smtClean="0"/>
              <a:t> </a:t>
            </a:r>
            <a:r>
              <a:rPr lang="en-US" sz="2800" err="1" smtClean="0"/>
              <a:t>penggunaan</a:t>
            </a:r>
            <a:r>
              <a:rPr lang="en-US" sz="2800" smtClean="0"/>
              <a:t> </a:t>
            </a:r>
            <a:r>
              <a:rPr lang="en-US" sz="2800" err="1" smtClean="0"/>
              <a:t>nama</a:t>
            </a:r>
            <a:r>
              <a:rPr lang="en-US" sz="2800" smtClean="0"/>
              <a:t> </a:t>
            </a:r>
            <a:r>
              <a:rPr lang="en-US" sz="2800" err="1" smtClean="0"/>
              <a:t>atau</a:t>
            </a:r>
            <a:r>
              <a:rPr lang="en-US" sz="2800" smtClean="0"/>
              <a:t> rasa </a:t>
            </a:r>
            <a:r>
              <a:rPr lang="en-US" sz="2800" err="1" smtClean="0"/>
              <a:t>sukanya</a:t>
            </a:r>
            <a:r>
              <a:rPr lang="en-US" sz="2800" smtClean="0"/>
              <a:t> </a:t>
            </a:r>
            <a:r>
              <a:rPr lang="en-US" sz="2800" err="1" smtClean="0"/>
              <a:t>pada</a:t>
            </a:r>
            <a:r>
              <a:rPr lang="en-US" sz="2800" smtClean="0"/>
              <a:t> </a:t>
            </a:r>
            <a:r>
              <a:rPr lang="en-US" sz="2800" err="1" smtClean="0"/>
              <a:t>suatu</a:t>
            </a:r>
            <a:r>
              <a:rPr lang="en-US" sz="2800" smtClean="0"/>
              <a:t> </a:t>
            </a:r>
            <a:r>
              <a:rPr lang="en-US" sz="2800" err="1" smtClean="0"/>
              <a:t>produk</a:t>
            </a:r>
            <a:r>
              <a:rPr lang="en-US" sz="2800" smtClean="0"/>
              <a:t> </a:t>
            </a:r>
            <a:r>
              <a:rPr lang="en-US" sz="2800" err="1" smtClean="0"/>
              <a:t>tanpa</a:t>
            </a:r>
            <a:r>
              <a:rPr lang="en-US" sz="2800" smtClean="0"/>
              <a:t> </a:t>
            </a:r>
            <a:r>
              <a:rPr lang="en-US" sz="2800" err="1" smtClean="0"/>
              <a:t>harus</a:t>
            </a:r>
            <a:r>
              <a:rPr lang="en-US" sz="2800" smtClean="0"/>
              <a:t> </a:t>
            </a:r>
            <a:r>
              <a:rPr lang="en-US" sz="2800" err="1" smtClean="0"/>
              <a:t>mengetahui</a:t>
            </a:r>
            <a:r>
              <a:rPr lang="en-US" sz="2800" smtClean="0"/>
              <a:t> </a:t>
            </a:r>
            <a:r>
              <a:rPr lang="en-US" sz="2800" err="1" smtClean="0"/>
              <a:t>secara</a:t>
            </a:r>
            <a:r>
              <a:rPr lang="en-US" sz="2800" smtClean="0"/>
              <a:t> </a:t>
            </a:r>
            <a:r>
              <a:rPr lang="en-US" sz="2800" err="1" smtClean="0"/>
              <a:t>detil</a:t>
            </a:r>
            <a:r>
              <a:rPr lang="en-US" sz="2800" smtClean="0"/>
              <a:t> </a:t>
            </a:r>
            <a:r>
              <a:rPr lang="en-US" sz="2800" err="1" smtClean="0"/>
              <a:t>produk</a:t>
            </a:r>
            <a:r>
              <a:rPr lang="en-US" sz="2800" smtClean="0"/>
              <a:t> yang </a:t>
            </a:r>
            <a:r>
              <a:rPr lang="en-US" sz="2800" err="1" smtClean="0"/>
              <a:t>bersangkutan</a:t>
            </a:r>
            <a:endParaRPr lang="en-US" sz="2800" smtClean="0"/>
          </a:p>
          <a:p>
            <a:r>
              <a:rPr lang="en-US" sz="2800" err="1"/>
              <a:t>Aktor</a:t>
            </a:r>
            <a:r>
              <a:rPr lang="en-US" sz="2800"/>
              <a:t> </a:t>
            </a:r>
            <a:r>
              <a:rPr lang="en-US" sz="2800" err="1"/>
              <a:t>atau</a:t>
            </a:r>
            <a:r>
              <a:rPr lang="en-US" sz="2800"/>
              <a:t> </a:t>
            </a:r>
            <a:r>
              <a:rPr lang="en-US" sz="2800" err="1"/>
              <a:t>Juru</a:t>
            </a:r>
            <a:r>
              <a:rPr lang="en-US" sz="2800"/>
              <a:t> </a:t>
            </a:r>
            <a:r>
              <a:rPr lang="en-US" sz="2800" err="1" smtClean="0"/>
              <a:t>Bicara</a:t>
            </a:r>
            <a:r>
              <a:rPr lang="en-US" sz="2800" smtClean="0"/>
              <a:t>. </a:t>
            </a:r>
            <a:r>
              <a:rPr lang="en-US" sz="2800" err="1" smtClean="0"/>
              <a:t>Seseorang</a:t>
            </a:r>
            <a:r>
              <a:rPr lang="en-US" sz="2800" smtClean="0"/>
              <a:t> </a:t>
            </a:r>
            <a:r>
              <a:rPr lang="en-US" sz="2800" err="1" smtClean="0"/>
              <a:t>merepresentasikan</a:t>
            </a:r>
            <a:r>
              <a:rPr lang="en-US" sz="2800" smtClean="0"/>
              <a:t> Brand </a:t>
            </a:r>
            <a:r>
              <a:rPr lang="en-US" sz="2800" err="1" smtClean="0"/>
              <a:t>atau</a:t>
            </a:r>
            <a:r>
              <a:rPr lang="en-US" sz="2800" smtClean="0"/>
              <a:t> </a:t>
            </a:r>
            <a:r>
              <a:rPr lang="en-US" sz="2800" err="1" smtClean="0"/>
              <a:t>perusahaan</a:t>
            </a:r>
            <a:r>
              <a:rPr lang="en-US" sz="2800" smtClean="0"/>
              <a:t> </a:t>
            </a:r>
            <a:r>
              <a:rPr lang="en-US" sz="2800" err="1" smtClean="0"/>
              <a:t>dalam</a:t>
            </a:r>
            <a:r>
              <a:rPr lang="en-US" sz="2800" smtClean="0"/>
              <a:t> </a:t>
            </a:r>
            <a:r>
              <a:rPr lang="en-US" sz="2800" err="1" smtClean="0"/>
              <a:t>rentang</a:t>
            </a:r>
            <a:r>
              <a:rPr lang="en-US" sz="2800" smtClean="0"/>
              <a:t> </a:t>
            </a:r>
            <a:r>
              <a:rPr lang="en-US" sz="2800" err="1" smtClean="0"/>
              <a:t>waktu</a:t>
            </a:r>
            <a:r>
              <a:rPr lang="en-US" sz="2800" smtClean="0"/>
              <a:t> yang </a:t>
            </a:r>
            <a:r>
              <a:rPr lang="en-US" sz="2800" err="1" smtClean="0"/>
              <a:t>panjang</a:t>
            </a:r>
            <a:r>
              <a:rPr lang="en-US" sz="2800" smtClean="0"/>
              <a:t>. </a:t>
            </a:r>
            <a:r>
              <a:rPr lang="en-US" sz="2800" err="1" smtClean="0"/>
              <a:t>Juru</a:t>
            </a:r>
            <a:r>
              <a:rPr lang="en-US" sz="2800" smtClean="0"/>
              <a:t> </a:t>
            </a:r>
            <a:r>
              <a:rPr lang="en-US" sz="2800" err="1" smtClean="0"/>
              <a:t>Bicara</a:t>
            </a:r>
            <a:r>
              <a:rPr lang="en-US" sz="2800" smtClean="0"/>
              <a:t> </a:t>
            </a:r>
            <a:r>
              <a:rPr lang="en-US" sz="2800" err="1" smtClean="0"/>
              <a:t>ini</a:t>
            </a:r>
            <a:r>
              <a:rPr lang="en-US" sz="2800" smtClean="0"/>
              <a:t> </a:t>
            </a:r>
            <a:r>
              <a:rPr lang="en-US" sz="2800" err="1" smtClean="0"/>
              <a:t>sering</a:t>
            </a:r>
            <a:r>
              <a:rPr lang="en-US" sz="2800" smtClean="0"/>
              <a:t> </a:t>
            </a:r>
            <a:r>
              <a:rPr lang="en-US" sz="2800" err="1" smtClean="0"/>
              <a:t>dikenal</a:t>
            </a:r>
            <a:r>
              <a:rPr lang="en-US" sz="2800" smtClean="0"/>
              <a:t> </a:t>
            </a:r>
            <a:r>
              <a:rPr lang="en-US" sz="2800" err="1" smtClean="0"/>
              <a:t>sebagai</a:t>
            </a:r>
            <a:r>
              <a:rPr lang="en-US" sz="2800" smtClean="0"/>
              <a:t> Duta Brand/Company.</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1479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25400">
            <a:solidFill>
              <a:schemeClr val="tx1"/>
            </a:solidFill>
          </a:ln>
        </p:spPr>
        <p:txBody>
          <a:bodyPr/>
          <a:lstStyle/>
          <a:p>
            <a:r>
              <a:rPr lang="en-US" sz="3200" err="1" smtClean="0"/>
              <a:t>Daya</a:t>
            </a:r>
            <a:r>
              <a:rPr lang="en-US" sz="3200" smtClean="0"/>
              <a:t> Tarik </a:t>
            </a:r>
            <a:r>
              <a:rPr lang="en-US" sz="3200" err="1" smtClean="0"/>
              <a:t>Pesohor</a:t>
            </a:r>
            <a:r>
              <a:rPr lang="en-US" sz="3200" smtClean="0"/>
              <a:t> (Celebrity) </a:t>
            </a:r>
            <a:r>
              <a:rPr lang="en-US" sz="3200" err="1" smtClean="0"/>
              <a:t>dan</a:t>
            </a:r>
            <a:r>
              <a:rPr lang="en-US" sz="3200" smtClean="0"/>
              <a:t> </a:t>
            </a:r>
            <a:r>
              <a:rPr lang="en-US" sz="3200" err="1" smtClean="0"/>
              <a:t>Kelompok</a:t>
            </a:r>
            <a:r>
              <a:rPr lang="en-US" sz="3200" smtClean="0"/>
              <a:t> </a:t>
            </a:r>
            <a:r>
              <a:rPr lang="en-US" sz="3200" err="1" smtClean="0"/>
              <a:t>Referensi</a:t>
            </a:r>
            <a:r>
              <a:rPr lang="en-US" sz="3200" smtClean="0"/>
              <a:t> </a:t>
            </a:r>
            <a:r>
              <a:rPr lang="en-US" sz="3200" err="1" smtClean="0"/>
              <a:t>Lainnya</a:t>
            </a:r>
            <a:r>
              <a:rPr lang="en-US" sz="3200" smtClean="0"/>
              <a:t> </a:t>
            </a:r>
            <a:r>
              <a:rPr lang="en-US" sz="3200" err="1" smtClean="0"/>
              <a:t>dalam</a:t>
            </a:r>
            <a:r>
              <a:rPr lang="en-US" sz="3200" smtClean="0"/>
              <a:t> </a:t>
            </a:r>
            <a:r>
              <a:rPr lang="en-US" sz="3200" err="1" smtClean="0"/>
              <a:t>Periklanan</a:t>
            </a:r>
            <a:endParaRPr lang="en-US" sz="3200"/>
          </a:p>
        </p:txBody>
      </p:sp>
      <p:sp>
        <p:nvSpPr>
          <p:cNvPr id="3" name="Content Placeholder 2"/>
          <p:cNvSpPr>
            <a:spLocks noGrp="1"/>
          </p:cNvSpPr>
          <p:nvPr>
            <p:ph idx="1"/>
          </p:nvPr>
        </p:nvSpPr>
        <p:spPr>
          <a:xfrm>
            <a:off x="646111" y="2052918"/>
            <a:ext cx="10544628" cy="4195481"/>
          </a:xfrm>
          <a:ln>
            <a:solidFill>
              <a:schemeClr val="tx1"/>
            </a:solidFill>
          </a:ln>
        </p:spPr>
        <p:txBody>
          <a:bodyPr>
            <a:normAutofit/>
          </a:bodyPr>
          <a:lstStyle/>
          <a:p>
            <a:r>
              <a:rPr lang="en-US" sz="2800" err="1" smtClean="0"/>
              <a:t>Daya</a:t>
            </a:r>
            <a:r>
              <a:rPr lang="en-US" sz="2800" smtClean="0"/>
              <a:t> Tarik </a:t>
            </a:r>
            <a:r>
              <a:rPr lang="en-US" sz="2800" err="1" smtClean="0"/>
              <a:t>Pakar</a:t>
            </a:r>
            <a:r>
              <a:rPr lang="en-US" sz="2800" smtClean="0"/>
              <a:t> (</a:t>
            </a:r>
            <a:r>
              <a:rPr lang="en-US" altLang="en-US" sz="2800" b="1">
                <a:solidFill>
                  <a:srgbClr val="00FF00"/>
                </a:solidFill>
                <a:latin typeface="Arial" panose="020B0604020202020204" pitchFamily="34" charset="0"/>
              </a:rPr>
              <a:t>Expert </a:t>
            </a:r>
            <a:r>
              <a:rPr lang="en-US" altLang="en-US" sz="2800" b="1" smtClean="0">
                <a:solidFill>
                  <a:srgbClr val="00FF00"/>
                </a:solidFill>
                <a:latin typeface="Arial" panose="020B0604020202020204" pitchFamily="34" charset="0"/>
              </a:rPr>
              <a:t>appeal</a:t>
            </a:r>
            <a:r>
              <a:rPr lang="en-US" sz="2800" smtClean="0"/>
              <a:t>). </a:t>
            </a:r>
            <a:r>
              <a:rPr lang="en-US" sz="2800" err="1" smtClean="0"/>
              <a:t>Daya</a:t>
            </a:r>
            <a:r>
              <a:rPr lang="en-US" sz="2800" smtClean="0"/>
              <a:t> </a:t>
            </a:r>
            <a:r>
              <a:rPr lang="en-US" sz="2800" err="1" smtClean="0"/>
              <a:t>tarik</a:t>
            </a:r>
            <a:r>
              <a:rPr lang="en-US" sz="2800" smtClean="0"/>
              <a:t> </a:t>
            </a:r>
            <a:r>
              <a:rPr lang="en-US" sz="2800" err="1" smtClean="0"/>
              <a:t>dari</a:t>
            </a:r>
            <a:r>
              <a:rPr lang="en-US" sz="2800" smtClean="0"/>
              <a:t> </a:t>
            </a:r>
            <a:r>
              <a:rPr lang="en-US" sz="2800" err="1" smtClean="0"/>
              <a:t>seseorang</a:t>
            </a:r>
            <a:r>
              <a:rPr lang="en-US" sz="2800" smtClean="0"/>
              <a:t> yang </a:t>
            </a:r>
            <a:r>
              <a:rPr lang="en-US" sz="2800" err="1" smtClean="0"/>
              <a:t>memiliki</a:t>
            </a:r>
            <a:r>
              <a:rPr lang="en-US" sz="2800" smtClean="0"/>
              <a:t> </a:t>
            </a:r>
            <a:r>
              <a:rPr lang="en-US" sz="2800" err="1" smtClean="0"/>
              <a:t>informasi</a:t>
            </a:r>
            <a:r>
              <a:rPr lang="en-US" sz="2800" smtClean="0"/>
              <a:t> </a:t>
            </a:r>
            <a:r>
              <a:rPr lang="en-US" sz="2800" err="1" smtClean="0"/>
              <a:t>atau</a:t>
            </a:r>
            <a:r>
              <a:rPr lang="en-US" sz="2800" smtClean="0"/>
              <a:t> skill </a:t>
            </a:r>
            <a:r>
              <a:rPr lang="en-US" sz="2800" err="1" smtClean="0"/>
              <a:t>tertentu</a:t>
            </a:r>
            <a:r>
              <a:rPr lang="en-US" sz="2800" smtClean="0"/>
              <a:t> yang bisa </a:t>
            </a:r>
            <a:r>
              <a:rPr lang="en-US" sz="2800" err="1" smtClean="0"/>
              <a:t>membantu</a:t>
            </a:r>
            <a:r>
              <a:rPr lang="en-US" sz="2800" smtClean="0"/>
              <a:t> </a:t>
            </a:r>
            <a:r>
              <a:rPr lang="en-US" sz="2800" err="1" smtClean="0"/>
              <a:t>konsumen</a:t>
            </a:r>
            <a:r>
              <a:rPr lang="en-US" sz="2800" smtClean="0"/>
              <a:t> dalam keputusan pembeliannya secara lebih baik dibandingkan dengan Duta Produk/Company.</a:t>
            </a:r>
          </a:p>
          <a:p>
            <a:r>
              <a:rPr lang="en-US" sz="2800" smtClean="0"/>
              <a:t>Daya Tarik orang biasa (</a:t>
            </a:r>
            <a:r>
              <a:rPr lang="en-US" altLang="en-US" sz="2800" b="1">
                <a:solidFill>
                  <a:srgbClr val="00FF00"/>
                </a:solidFill>
                <a:latin typeface="Arial" panose="020B0604020202020204" pitchFamily="34" charset="0"/>
              </a:rPr>
              <a:t>Common-man appeal</a:t>
            </a:r>
            <a:r>
              <a:rPr lang="en-US" sz="2800" smtClean="0"/>
              <a:t>).  Testimoni dari konsumen reguler  yang berkaitan erat dengan sebagian besar konsumen.</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69</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7913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8212"/>
          </a:xfrm>
          <a:ln w="25400">
            <a:solidFill>
              <a:schemeClr val="tx1"/>
            </a:solidFill>
          </a:ln>
        </p:spPr>
        <p:txBody>
          <a:bodyPr/>
          <a:lstStyle/>
          <a:p>
            <a:r>
              <a:rPr lang="en-US" smtClean="0">
                <a:solidFill>
                  <a:srgbClr val="FF0000"/>
                </a:solidFill>
              </a:rPr>
              <a:t>Nilai dan Norma</a:t>
            </a:r>
            <a:endParaRPr lang="en-US">
              <a:solidFill>
                <a:srgbClr val="FF0000"/>
              </a:solidFill>
            </a:endParaRPr>
          </a:p>
        </p:txBody>
      </p:sp>
      <p:sp>
        <p:nvSpPr>
          <p:cNvPr id="3" name="Content Placeholder 2"/>
          <p:cNvSpPr>
            <a:spLocks noGrp="1"/>
          </p:cNvSpPr>
          <p:nvPr>
            <p:ph idx="1"/>
          </p:nvPr>
        </p:nvSpPr>
        <p:spPr>
          <a:xfrm>
            <a:off x="677334" y="1649601"/>
            <a:ext cx="10385127" cy="3880773"/>
          </a:xfrm>
          <a:ln>
            <a:solidFill>
              <a:schemeClr val="tx1"/>
            </a:solidFill>
          </a:ln>
        </p:spPr>
        <p:txBody>
          <a:bodyPr>
            <a:normAutofit/>
          </a:bodyPr>
          <a:lstStyle/>
          <a:p>
            <a:r>
              <a:rPr lang="en-US" sz="2800" b="1">
                <a:solidFill>
                  <a:srgbClr val="FF0000"/>
                </a:solidFill>
                <a:effectLst>
                  <a:outerShdw blurRad="38100" dist="38100" dir="2700000" algn="tl">
                    <a:srgbClr val="000000">
                      <a:alpha val="43137"/>
                    </a:srgbClr>
                  </a:outerShdw>
                </a:effectLst>
              </a:rPr>
              <a:t>Norma</a:t>
            </a:r>
            <a:r>
              <a:rPr lang="en-US" sz="2800"/>
              <a:t>: aturan perilaku yang </a:t>
            </a:r>
            <a:r>
              <a:rPr lang="en-US" sz="2800" smtClean="0"/>
              <a:t>dilaksanakan oleh </a:t>
            </a:r>
            <a:r>
              <a:rPr lang="en-US" sz="2800"/>
              <a:t>mayoritas atau setidaknya sebuah konsensus kelompok tentang bagaimana individu harus bersikap </a:t>
            </a:r>
            <a:endParaRPr lang="en-US" sz="2800" smtClean="0"/>
          </a:p>
          <a:p>
            <a:r>
              <a:rPr lang="en-US" sz="2800" b="1" smtClean="0">
                <a:solidFill>
                  <a:srgbClr val="FF0000"/>
                </a:solidFill>
                <a:effectLst>
                  <a:outerShdw blurRad="38100" dist="38100" dir="2700000" algn="tl">
                    <a:srgbClr val="000000">
                      <a:alpha val="43137"/>
                    </a:srgbClr>
                  </a:outerShdw>
                </a:effectLst>
              </a:rPr>
              <a:t>Nilai-nilai </a:t>
            </a:r>
            <a:r>
              <a:rPr lang="en-US" sz="2800" b="1">
                <a:solidFill>
                  <a:srgbClr val="FF0000"/>
                </a:solidFill>
                <a:effectLst>
                  <a:outerShdw blurRad="38100" dist="38100" dir="2700000" algn="tl">
                    <a:srgbClr val="000000">
                      <a:alpha val="43137"/>
                    </a:srgbClr>
                  </a:outerShdw>
                </a:effectLst>
              </a:rPr>
              <a:t>budaya (sosial)</a:t>
            </a:r>
            <a:r>
              <a:rPr lang="en-US" sz="2800"/>
              <a:t>: nilai-nilai bersama secara luas </a:t>
            </a:r>
            <a:r>
              <a:rPr lang="en-US" sz="2800" smtClean="0"/>
              <a:t>digunakan di </a:t>
            </a:r>
            <a:r>
              <a:rPr lang="en-US" sz="2800"/>
              <a:t>seluruh kelompok </a:t>
            </a:r>
            <a:r>
              <a:rPr lang="en-US" sz="2800" smtClean="0"/>
              <a:t>masyarakat</a:t>
            </a:r>
          </a:p>
          <a:p>
            <a:r>
              <a:rPr lang="en-US" sz="2800"/>
              <a:t> </a:t>
            </a:r>
            <a:r>
              <a:rPr lang="en-US" sz="2800" b="1" smtClean="0">
                <a:solidFill>
                  <a:srgbClr val="FF0000"/>
                </a:solidFill>
                <a:effectLst>
                  <a:outerShdw blurRad="38100" dist="38100" dir="2700000" algn="tl">
                    <a:srgbClr val="000000">
                      <a:alpha val="43137"/>
                    </a:srgbClr>
                  </a:outerShdw>
                </a:effectLst>
              </a:rPr>
              <a:t>Nilai-nilai </a:t>
            </a:r>
            <a:r>
              <a:rPr lang="en-US" sz="2800" b="1">
                <a:solidFill>
                  <a:srgbClr val="FF0000"/>
                </a:solidFill>
                <a:effectLst>
                  <a:outerShdw blurRad="38100" dist="38100" dir="2700000" algn="tl">
                    <a:srgbClr val="000000">
                      <a:alpha val="43137"/>
                    </a:srgbClr>
                  </a:outerShdw>
                </a:effectLst>
              </a:rPr>
              <a:t>pribadi</a:t>
            </a:r>
            <a:r>
              <a:rPr lang="en-US" sz="2800"/>
              <a:t>: terminal (tujuan) atau instrumental (perilaku) </a:t>
            </a:r>
            <a:r>
              <a:rPr lang="en-US" sz="2800" smtClean="0"/>
              <a:t>dari keyakinan individu/pribadi</a:t>
            </a:r>
            <a:endParaRPr lang="en-US" sz="28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95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D2976F-7D36-41C0-AE23-30945287E156}" type="slidenum">
              <a:rPr lang="en-US" smtClean="0"/>
              <a:t>70</a:t>
            </a:fld>
            <a:endParaRPr lang="en-US"/>
          </a:p>
        </p:txBody>
      </p:sp>
      <p:pic>
        <p:nvPicPr>
          <p:cNvPr id="5" name="Picture 4" descr="OmegaAdPie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73213"/>
            <a:ext cx="32004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megaAdA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49413"/>
            <a:ext cx="3200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24400" y="636588"/>
            <a:ext cx="3108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eaLnBrk="1" hangingPunct="1">
              <a:buClr>
                <a:srgbClr val="CC3300"/>
              </a:buClr>
              <a:buFont typeface="Times" panose="02020603050405020304" pitchFamily="18" charset="0"/>
              <a:buNone/>
            </a:pPr>
            <a:r>
              <a:rPr lang="en-US" sz="3200" b="1">
                <a:solidFill>
                  <a:srgbClr val="0066FF"/>
                </a:solidFill>
                <a:latin typeface="Times New Roman" panose="02020603050405020304" pitchFamily="18" charset="0"/>
              </a:rPr>
              <a:t>Opinion Leaders</a:t>
            </a: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3597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a:t>T</a:t>
            </a:r>
            <a:r>
              <a:rPr lang="en-US" sz="3600" smtClean="0"/>
              <a:t>ransmisi Pengaruh melalui Pertukaran Dua Arah (Dyadic Exchange)</a:t>
            </a:r>
            <a:endParaRPr lang="en-US" sz="3600"/>
          </a:p>
        </p:txBody>
      </p:sp>
      <p:sp>
        <p:nvSpPr>
          <p:cNvPr id="3" name="Content Placeholder 2"/>
          <p:cNvSpPr>
            <a:spLocks noGrp="1"/>
          </p:cNvSpPr>
          <p:nvPr>
            <p:ph idx="1"/>
          </p:nvPr>
        </p:nvSpPr>
        <p:spPr>
          <a:ln>
            <a:solidFill>
              <a:schemeClr val="tx1"/>
            </a:solidFill>
          </a:ln>
        </p:spPr>
        <p:txBody>
          <a:bodyPr>
            <a:normAutofit/>
          </a:bodyPr>
          <a:lstStyle/>
          <a:p>
            <a:r>
              <a:rPr lang="en-US" sz="2800" smtClean="0"/>
              <a:t>Pertukaran informasi antara dua individu yang mempengaruhi  perilaku dan keyakinan individu yang bersangkutan.</a:t>
            </a:r>
          </a:p>
          <a:p>
            <a:r>
              <a:rPr lang="en-US" altLang="en-US" sz="2800" b="1">
                <a:solidFill>
                  <a:srgbClr val="FFFFFF"/>
                </a:solidFill>
                <a:latin typeface="Arial" panose="020B0604020202020204" pitchFamily="34" charset="0"/>
              </a:rPr>
              <a:t>Dyadic </a:t>
            </a:r>
            <a:r>
              <a:rPr lang="en-US" altLang="en-US" sz="2800" b="1" smtClean="0">
                <a:solidFill>
                  <a:srgbClr val="FFFFFF"/>
                </a:solidFill>
                <a:latin typeface="Arial" panose="020B0604020202020204" pitchFamily="34" charset="0"/>
              </a:rPr>
              <a:t>exchange </a:t>
            </a:r>
            <a:r>
              <a:rPr lang="en-US" altLang="en-US" sz="2800" smtClean="0">
                <a:solidFill>
                  <a:srgbClr val="FFFFFF"/>
                </a:solidFill>
                <a:latin typeface="+mn-lt"/>
              </a:rPr>
              <a:t>memerlukan pertukaran sumberdaya (opini dan komentar)</a:t>
            </a:r>
            <a:endParaRPr lang="en-US" sz="2800">
              <a:latin typeface="+mn-lt"/>
            </a:endParaRPr>
          </a:p>
        </p:txBody>
      </p:sp>
      <p:sp>
        <p:nvSpPr>
          <p:cNvPr id="4" name="Slide Number Placeholder 3"/>
          <p:cNvSpPr>
            <a:spLocks noGrp="1"/>
          </p:cNvSpPr>
          <p:nvPr>
            <p:ph type="sldNum" sz="quarter" idx="12"/>
          </p:nvPr>
        </p:nvSpPr>
        <p:spPr/>
        <p:txBody>
          <a:bodyPr/>
          <a:lstStyle/>
          <a:p>
            <a:fld id="{D7D2976F-7D36-41C0-AE23-30945287E156}"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9513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D2976F-7D36-41C0-AE23-30945287E156}" type="slidenum">
              <a:rPr lang="en-US" smtClean="0"/>
              <a:t>72</a:t>
            </a:fld>
            <a:endParaRPr lang="en-US"/>
          </a:p>
        </p:txBody>
      </p:sp>
      <p:sp>
        <p:nvSpPr>
          <p:cNvPr id="7" name="Text Box 2"/>
          <p:cNvSpPr txBox="1">
            <a:spLocks noChangeArrowheads="1"/>
          </p:cNvSpPr>
          <p:nvPr/>
        </p:nvSpPr>
        <p:spPr bwMode="auto">
          <a:xfrm>
            <a:off x="1667436" y="13716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latin typeface="Arial" panose="020B0604020202020204" pitchFamily="34" charset="0"/>
              </a:rPr>
              <a:t>Dyadic Exchanges</a:t>
            </a:r>
          </a:p>
        </p:txBody>
      </p:sp>
      <p:sp>
        <p:nvSpPr>
          <p:cNvPr id="8" name="Text Box 3"/>
          <p:cNvSpPr txBox="1">
            <a:spLocks noChangeArrowheads="1"/>
          </p:cNvSpPr>
          <p:nvPr/>
        </p:nvSpPr>
        <p:spPr bwMode="auto">
          <a:xfrm>
            <a:off x="2864224" y="2792507"/>
            <a:ext cx="72390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fontAlgn="base" hangingPunct="0">
              <a:spcBef>
                <a:spcPct val="50000"/>
              </a:spcBef>
              <a:spcAft>
                <a:spcPct val="0"/>
              </a:spcAft>
              <a:buClr>
                <a:srgbClr val="FF0000"/>
              </a:buClr>
              <a:buFont typeface="Wingdings" panose="05000000000000000000" pitchFamily="2" charset="2"/>
              <a:buChar char="q"/>
            </a:pPr>
            <a:r>
              <a:rPr lang="en-US" altLang="en-US" sz="3200" b="1">
                <a:solidFill>
                  <a:srgbClr val="FFFFFF"/>
                </a:solidFill>
                <a:latin typeface="Arial" panose="020B0604020202020204" pitchFamily="34" charset="0"/>
              </a:rPr>
              <a:t>Word-of-mouth Communication</a:t>
            </a:r>
          </a:p>
          <a:p>
            <a:pPr marL="457200" indent="-457200" eaLnBrk="0" fontAlgn="base" hangingPunct="0">
              <a:spcBef>
                <a:spcPct val="50000"/>
              </a:spcBef>
              <a:spcAft>
                <a:spcPct val="0"/>
              </a:spcAft>
              <a:buClr>
                <a:srgbClr val="FF0000"/>
              </a:buClr>
              <a:buFont typeface="Wingdings" panose="05000000000000000000" pitchFamily="2" charset="2"/>
              <a:buChar char="q"/>
            </a:pPr>
            <a:r>
              <a:rPr lang="en-US" altLang="en-US" sz="3200" b="1">
                <a:solidFill>
                  <a:srgbClr val="FFFFFF"/>
                </a:solidFill>
                <a:latin typeface="Arial" panose="020B0604020202020204" pitchFamily="34" charset="0"/>
              </a:rPr>
              <a:t>Service Encounters</a:t>
            </a:r>
          </a:p>
          <a:p>
            <a:pPr marL="457200" indent="-457200" eaLnBrk="0" fontAlgn="base" hangingPunct="0">
              <a:spcBef>
                <a:spcPct val="50000"/>
              </a:spcBef>
              <a:spcAft>
                <a:spcPct val="0"/>
              </a:spcAft>
              <a:buClr>
                <a:srgbClr val="FF0000"/>
              </a:buClr>
              <a:buFont typeface="Wingdings" panose="05000000000000000000" pitchFamily="2" charset="2"/>
              <a:buChar char="q"/>
            </a:pPr>
            <a:r>
              <a:rPr lang="en-US" altLang="en-US" sz="3200" b="1">
                <a:solidFill>
                  <a:srgbClr val="FFFFFF"/>
                </a:solidFill>
                <a:latin typeface="Arial" panose="020B0604020202020204" pitchFamily="34" charset="0"/>
              </a:rPr>
              <a:t>Opinion Leadership</a:t>
            </a: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2877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latin typeface="Arial" panose="020B0604020202020204" pitchFamily="34" charset="0"/>
              </a:rPr>
              <a:t>Word-of-Mouth Communication</a:t>
            </a:r>
          </a:p>
        </p:txBody>
      </p:sp>
      <p:sp>
        <p:nvSpPr>
          <p:cNvPr id="3" name="Content Placeholder 2"/>
          <p:cNvSpPr>
            <a:spLocks noGrp="1"/>
          </p:cNvSpPr>
          <p:nvPr>
            <p:ph idx="1"/>
          </p:nvPr>
        </p:nvSpPr>
        <p:spPr>
          <a:xfrm>
            <a:off x="646111" y="2039471"/>
            <a:ext cx="10544628" cy="4195481"/>
          </a:xfrm>
          <a:ln>
            <a:solidFill>
              <a:schemeClr val="tx1"/>
            </a:solidFill>
          </a:ln>
        </p:spPr>
        <p:txBody>
          <a:bodyPr>
            <a:normAutofit/>
          </a:bodyPr>
          <a:lstStyle/>
          <a:p>
            <a:r>
              <a:rPr lang="en-US" altLang="en-US" sz="2800" b="1">
                <a:solidFill>
                  <a:srgbClr val="00FF00"/>
                </a:solidFill>
                <a:latin typeface="Arial" panose="020B0604020202020204" pitchFamily="34" charset="0"/>
              </a:rPr>
              <a:t>Word-of-mouth communication</a:t>
            </a:r>
            <a:r>
              <a:rPr lang="en-US" altLang="en-US" sz="2800" b="1" smtClean="0">
                <a:solidFill>
                  <a:srgbClr val="FFFFFF"/>
                </a:solidFill>
                <a:latin typeface="Arial" panose="020B0604020202020204" pitchFamily="34" charset="0"/>
              </a:rPr>
              <a:t>:  </a:t>
            </a:r>
            <a:r>
              <a:rPr lang="en-US" altLang="en-US" sz="2800" smtClean="0">
                <a:solidFill>
                  <a:srgbClr val="FFFFFF"/>
                </a:solidFill>
                <a:latin typeface="Arial" panose="020B0604020202020204" pitchFamily="34" charset="0"/>
              </a:rPr>
              <a:t>Transmisi informal dari gagasan, komentar, opini dan informasi antara dua orang yang dua-duanya bukan agen pemasaran</a:t>
            </a:r>
          </a:p>
          <a:p>
            <a:r>
              <a:rPr lang="en-US" altLang="en-US" sz="2800" smtClean="0">
                <a:solidFill>
                  <a:srgbClr val="FFFFFF"/>
                </a:solidFill>
                <a:latin typeface="Arial" panose="020B0604020202020204" pitchFamily="34" charset="0"/>
              </a:rPr>
              <a:t> Penerima akan memperoleh informasi tentang perilaku dan alternatif </a:t>
            </a:r>
            <a:r>
              <a:rPr lang="en-US" altLang="en-US" sz="2800">
                <a:solidFill>
                  <a:srgbClr val="FFFFFF"/>
                </a:solidFill>
                <a:latin typeface="Arial" panose="020B0604020202020204" pitchFamily="34" charset="0"/>
              </a:rPr>
              <a:t>pilihan </a:t>
            </a:r>
            <a:r>
              <a:rPr lang="en-US" altLang="en-US" sz="2800" smtClean="0">
                <a:solidFill>
                  <a:srgbClr val="FFFFFF"/>
                </a:solidFill>
                <a:latin typeface="Arial" panose="020B0604020202020204" pitchFamily="34" charset="0"/>
              </a:rPr>
              <a:t>yang bernilai dalam proses pengambilan keputusan</a:t>
            </a:r>
          </a:p>
          <a:p>
            <a:r>
              <a:rPr lang="en-US" sz="2800" smtClean="0">
                <a:solidFill>
                  <a:srgbClr val="FFFFFF"/>
                </a:solidFill>
                <a:latin typeface="Arial" panose="020B0604020202020204" pitchFamily="34" charset="0"/>
              </a:rPr>
              <a:t>Pengirim akan meningkat  kepercayaan dirinya terhadap produk-produk personal atau pilihan perilaku dengan cara membujuk orang lain melakukan hal yang sama dengannya.</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73</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4449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D2976F-7D36-41C0-AE23-30945287E156}" type="slidenum">
              <a:rPr lang="en-US" smtClean="0"/>
              <a:t>74</a:t>
            </a:fld>
            <a:endParaRPr lang="en-US"/>
          </a:p>
        </p:txBody>
      </p:sp>
      <p:sp>
        <p:nvSpPr>
          <p:cNvPr id="5" name="Text Box 8"/>
          <p:cNvSpPr txBox="1">
            <a:spLocks noChangeArrowheads="1"/>
          </p:cNvSpPr>
          <p:nvPr/>
        </p:nvSpPr>
        <p:spPr bwMode="auto">
          <a:xfrm>
            <a:off x="3200400" y="228601"/>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b="1" smtClean="0">
                <a:solidFill>
                  <a:srgbClr val="00FF00"/>
                </a:solidFill>
                <a:latin typeface="Arial" panose="020B0604020202020204" pitchFamily="34" charset="0"/>
              </a:rPr>
              <a:t>Manfaat of </a:t>
            </a:r>
            <a:r>
              <a:rPr lang="en-US" altLang="en-US" sz="2800" b="1">
                <a:solidFill>
                  <a:srgbClr val="00FF00"/>
                </a:solidFill>
                <a:latin typeface="Arial" panose="020B0604020202020204" pitchFamily="34" charset="0"/>
              </a:rPr>
              <a:t>Word-of-Mouth</a:t>
            </a:r>
            <a:endParaRPr lang="en-US" altLang="en-US" sz="3200" b="1">
              <a:solidFill>
                <a:srgbClr val="00FF00"/>
              </a:solidFill>
              <a:latin typeface="Arial" panose="020B0604020202020204" pitchFamily="34" charset="0"/>
            </a:endParaRPr>
          </a:p>
        </p:txBody>
      </p:sp>
      <p:pic>
        <p:nvPicPr>
          <p:cNvPr id="7" name="Picture 13" descr="F:\Blackwell--Consumer Behavior PPT\PAGINATION FILES-PPT\Blackwell Ch13\Table 13.2.jpg"/>
          <p:cNvPicPr>
            <a:picLocks noChangeAspect="1" noChangeArrowheads="1"/>
          </p:cNvPicPr>
          <p:nvPr/>
        </p:nvPicPr>
        <p:blipFill>
          <a:blip r:embed="rId2">
            <a:extLst>
              <a:ext uri="{28A0092B-C50C-407E-A947-70E740481C1C}">
                <a14:useLocalDpi xmlns:a14="http://schemas.microsoft.com/office/drawing/2010/main" val="0"/>
              </a:ext>
            </a:extLst>
          </a:blip>
          <a:srcRect r="2791"/>
          <a:stretch>
            <a:fillRect/>
          </a:stretch>
        </p:blipFill>
        <p:spPr bwMode="auto">
          <a:xfrm>
            <a:off x="497542" y="1183341"/>
            <a:ext cx="10838330" cy="532503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9937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rPr>
              <a:t>Opinion</a:t>
            </a:r>
            <a:r>
              <a:rPr lang="en-US" altLang="en-US" sz="3600" b="1">
                <a:solidFill>
                  <a:srgbClr val="00FF00"/>
                </a:solidFill>
                <a:latin typeface="Arial" panose="020B0604020202020204" pitchFamily="34" charset="0"/>
              </a:rPr>
              <a:t> Leadership</a:t>
            </a:r>
          </a:p>
        </p:txBody>
      </p:sp>
      <p:sp>
        <p:nvSpPr>
          <p:cNvPr id="3" name="Content Placeholder 2"/>
          <p:cNvSpPr>
            <a:spLocks noGrp="1"/>
          </p:cNvSpPr>
          <p:nvPr>
            <p:ph idx="1"/>
          </p:nvPr>
        </p:nvSpPr>
        <p:spPr>
          <a:xfrm>
            <a:off x="646111" y="1541930"/>
            <a:ext cx="9404723" cy="4195481"/>
          </a:xfrm>
          <a:ln>
            <a:solidFill>
              <a:schemeClr val="tx1"/>
            </a:solidFill>
          </a:ln>
        </p:spPr>
        <p:txBody>
          <a:bodyPr>
            <a:normAutofit/>
          </a:bodyPr>
          <a:lstStyle/>
          <a:p>
            <a:r>
              <a:rPr lang="en-US" altLang="en-US" sz="2800" b="1">
                <a:solidFill>
                  <a:srgbClr val="00FF00"/>
                </a:solidFill>
                <a:latin typeface="+mn-lt"/>
              </a:rPr>
              <a:t>Opinion leadership</a:t>
            </a:r>
            <a:r>
              <a:rPr lang="en-US" altLang="en-US" sz="2800" b="1" smtClean="0">
                <a:solidFill>
                  <a:srgbClr val="FFFFFF"/>
                </a:solidFill>
                <a:latin typeface="+mn-lt"/>
              </a:rPr>
              <a:t>: </a:t>
            </a:r>
            <a:r>
              <a:rPr lang="en-US" altLang="en-US" sz="2800" smtClean="0">
                <a:solidFill>
                  <a:srgbClr val="FFFFFF"/>
                </a:solidFill>
                <a:latin typeface="+mn-lt"/>
              </a:rPr>
              <a:t>Pengirim informasi sering dikenal sebagai opinion leader (seseorang yang mempengaruhi keputusan orang lain)</a:t>
            </a:r>
          </a:p>
          <a:p>
            <a:r>
              <a:rPr lang="en-US" sz="2800" smtClean="0">
                <a:latin typeface="+mn-lt"/>
              </a:rPr>
              <a:t>Opinion leader biasanya pakar dalam satu bidang tetapi tidak dalam bidang lainnya.</a:t>
            </a:r>
          </a:p>
          <a:p>
            <a:r>
              <a:rPr lang="en-US" sz="2800" smtClean="0">
                <a:latin typeface="+mn-lt"/>
              </a:rPr>
              <a:t>Semakin luas pemahaman pengetahuannya tentang suatu kategori, semakin mungkin opininya akan mempengaruhi keputusan orang lain.</a:t>
            </a:r>
            <a:endParaRPr lang="en-US" sz="2800">
              <a:latin typeface="+mn-lt"/>
            </a:endParaRPr>
          </a:p>
        </p:txBody>
      </p:sp>
      <p:sp>
        <p:nvSpPr>
          <p:cNvPr id="4" name="Slide Number Placeholder 3"/>
          <p:cNvSpPr>
            <a:spLocks noGrp="1"/>
          </p:cNvSpPr>
          <p:nvPr>
            <p:ph type="sldNum" sz="quarter" idx="12"/>
          </p:nvPr>
        </p:nvSpPr>
        <p:spPr/>
        <p:txBody>
          <a:bodyPr/>
          <a:lstStyle/>
          <a:p>
            <a:fld id="{D7D2976F-7D36-41C0-AE23-30945287E156}" type="slidenum">
              <a:rPr lang="en-US" smtClean="0"/>
              <a:t>75</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6936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rPr>
              <a:t>Opinion Leadership</a:t>
            </a:r>
          </a:p>
        </p:txBody>
      </p:sp>
      <p:sp>
        <p:nvSpPr>
          <p:cNvPr id="3" name="Content Placeholder 2"/>
          <p:cNvSpPr>
            <a:spLocks noGrp="1"/>
          </p:cNvSpPr>
          <p:nvPr>
            <p:ph idx="1"/>
          </p:nvPr>
        </p:nvSpPr>
        <p:spPr>
          <a:xfrm>
            <a:off x="646111" y="1506072"/>
            <a:ext cx="10544627" cy="4742328"/>
          </a:xfrm>
          <a:ln>
            <a:solidFill>
              <a:schemeClr val="tx1"/>
            </a:solidFill>
          </a:ln>
        </p:spPr>
        <p:txBody>
          <a:bodyPr>
            <a:normAutofit lnSpcReduction="10000"/>
          </a:bodyPr>
          <a:lstStyle/>
          <a:p>
            <a:r>
              <a:rPr lang="en-US" sz="2800" smtClean="0"/>
              <a:t>Pengaruh personal dalam bentuk  opinion leadership ini sering muncul bila:</a:t>
            </a:r>
          </a:p>
          <a:p>
            <a:pPr lvl="1"/>
            <a:r>
              <a:rPr lang="en-US" sz="2600" smtClean="0"/>
              <a:t>Pengetahuan orang akan suatu brand/produk yang terbatas</a:t>
            </a:r>
          </a:p>
          <a:p>
            <a:pPr lvl="1"/>
            <a:r>
              <a:rPr lang="en-US" sz="2600" smtClean="0"/>
              <a:t>Kemampuan evaluasi terhadap produk/jasa yang terbatas</a:t>
            </a:r>
          </a:p>
          <a:p>
            <a:pPr lvl="1"/>
            <a:r>
              <a:rPr lang="en-US" sz="2600" smtClean="0"/>
              <a:t>Konsumen tidak percaya pada iklan dan sumber informasi lainnya</a:t>
            </a:r>
          </a:p>
          <a:p>
            <a:pPr lvl="1"/>
            <a:r>
              <a:rPr lang="en-US" sz="2600" smtClean="0"/>
              <a:t>Kredibilitas sumber informasi dipandang rendah oleh konsumen</a:t>
            </a:r>
          </a:p>
          <a:p>
            <a:pPr lvl="1"/>
            <a:r>
              <a:rPr lang="en-US" sz="2600" smtClean="0"/>
              <a:t>Individu mempunyai kebutuhan yang tinggi terhadap penerimaan sosial</a:t>
            </a:r>
            <a:endParaRPr lang="en-US" sz="2600"/>
          </a:p>
        </p:txBody>
      </p:sp>
      <p:sp>
        <p:nvSpPr>
          <p:cNvPr id="4" name="Slide Number Placeholder 3"/>
          <p:cNvSpPr>
            <a:spLocks noGrp="1"/>
          </p:cNvSpPr>
          <p:nvPr>
            <p:ph type="sldNum" sz="quarter" idx="12"/>
          </p:nvPr>
        </p:nvSpPr>
        <p:spPr/>
        <p:txBody>
          <a:bodyPr/>
          <a:lstStyle/>
          <a:p>
            <a:fld id="{D7D2976F-7D36-41C0-AE23-30945287E156}" type="slidenum">
              <a:rPr lang="en-US" smtClean="0"/>
              <a:t>76</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0588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rPr>
              <a:t>Opinion Leadership</a:t>
            </a:r>
          </a:p>
        </p:txBody>
      </p:sp>
      <p:sp>
        <p:nvSpPr>
          <p:cNvPr id="3" name="Content Placeholder 2"/>
          <p:cNvSpPr>
            <a:spLocks noGrp="1"/>
          </p:cNvSpPr>
          <p:nvPr>
            <p:ph idx="1"/>
          </p:nvPr>
        </p:nvSpPr>
        <p:spPr>
          <a:xfrm>
            <a:off x="646111" y="2020260"/>
            <a:ext cx="10434265" cy="4445853"/>
          </a:xfrm>
          <a:ln>
            <a:solidFill>
              <a:schemeClr val="tx1"/>
            </a:solidFill>
          </a:ln>
        </p:spPr>
        <p:txBody>
          <a:bodyPr>
            <a:normAutofit/>
          </a:bodyPr>
          <a:lstStyle/>
          <a:p>
            <a:r>
              <a:rPr lang="en-US" sz="2800" smtClean="0">
                <a:latin typeface="+mn-lt"/>
              </a:rPr>
              <a:t>Hubungan social yang erat antara pengirim dan penerima informasi</a:t>
            </a:r>
          </a:p>
          <a:p>
            <a:r>
              <a:rPr lang="en-US" sz="2800" smtClean="0">
                <a:latin typeface="+mn-lt"/>
              </a:rPr>
              <a:t>Kompleksitas produk</a:t>
            </a:r>
          </a:p>
          <a:p>
            <a:r>
              <a:rPr lang="en-US" sz="2800" smtClean="0">
                <a:latin typeface="+mn-lt"/>
              </a:rPr>
              <a:t>Kesulitan dalam melakukan uji produk terhadap kriteria yang diinginkan</a:t>
            </a:r>
          </a:p>
          <a:p>
            <a:r>
              <a:rPr lang="en-US" sz="2800" smtClean="0">
                <a:latin typeface="+mn-lt"/>
              </a:rPr>
              <a:t>Produk dalam dilihat jelas oleh orang lain</a:t>
            </a:r>
          </a:p>
          <a:p>
            <a:r>
              <a:rPr lang="en-US" altLang="en-US" sz="2800">
                <a:solidFill>
                  <a:srgbClr val="00FF00"/>
                </a:solidFill>
                <a:latin typeface="+mn-lt"/>
              </a:rPr>
              <a:t>Product innovators</a:t>
            </a:r>
            <a:r>
              <a:rPr lang="en-US" altLang="en-US" sz="2800" smtClean="0">
                <a:solidFill>
                  <a:srgbClr val="FFFFFF"/>
                </a:solidFill>
                <a:latin typeface="+mn-lt"/>
              </a:rPr>
              <a:t>: serupa dengan opinion</a:t>
            </a:r>
            <a:r>
              <a:rPr lang="en-US" altLang="en-US" sz="2800" b="1" smtClean="0">
                <a:solidFill>
                  <a:srgbClr val="FFFFFF"/>
                </a:solidFill>
                <a:latin typeface="+mn-lt"/>
              </a:rPr>
              <a:t> </a:t>
            </a:r>
            <a:r>
              <a:rPr lang="en-US" altLang="en-US" sz="2800" smtClean="0">
                <a:solidFill>
                  <a:srgbClr val="FFFFFF"/>
                </a:solidFill>
                <a:latin typeface="+mn-lt"/>
              </a:rPr>
              <a:t>leader, orang ini adalah pencoba pertama penggunaan produk baru</a:t>
            </a:r>
            <a:endParaRPr lang="en-US" sz="2800" smtClean="0">
              <a:latin typeface="+mn-lt"/>
            </a:endParaRPr>
          </a:p>
        </p:txBody>
      </p:sp>
      <p:sp>
        <p:nvSpPr>
          <p:cNvPr id="4" name="Slide Number Placeholder 3"/>
          <p:cNvSpPr>
            <a:spLocks noGrp="1"/>
          </p:cNvSpPr>
          <p:nvPr>
            <p:ph type="sldNum" sz="quarter" idx="12"/>
          </p:nvPr>
        </p:nvSpPr>
        <p:spPr/>
        <p:txBody>
          <a:bodyPr/>
          <a:lstStyle/>
          <a:p>
            <a:fld id="{D7D2976F-7D36-41C0-AE23-30945287E156}" type="slidenum">
              <a:rPr lang="en-US" smtClean="0"/>
              <a:t>77</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4941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rPr>
              <a:t>Karakteristik Opinion </a:t>
            </a:r>
            <a:r>
              <a:rPr lang="en-US" altLang="en-US" sz="3600" b="1">
                <a:solidFill>
                  <a:srgbClr val="00FF00"/>
                </a:solidFill>
              </a:rPr>
              <a:t>Leaders</a:t>
            </a:r>
          </a:p>
        </p:txBody>
      </p:sp>
      <p:sp>
        <p:nvSpPr>
          <p:cNvPr id="3" name="Content Placeholder 2"/>
          <p:cNvSpPr>
            <a:spLocks noGrp="1"/>
          </p:cNvSpPr>
          <p:nvPr>
            <p:ph idx="1"/>
          </p:nvPr>
        </p:nvSpPr>
        <p:spPr>
          <a:xfrm>
            <a:off x="646111" y="1447800"/>
            <a:ext cx="9869489" cy="4195481"/>
          </a:xfrm>
          <a:ln>
            <a:solidFill>
              <a:schemeClr val="tx1"/>
            </a:solidFill>
          </a:ln>
        </p:spPr>
        <p:txBody>
          <a:bodyPr>
            <a:normAutofit/>
          </a:bodyPr>
          <a:lstStyle/>
          <a:p>
            <a:r>
              <a:rPr lang="en-US" sz="2800" smtClean="0"/>
              <a:t>Opinion leader dan receiver seringkali memiliki gaya hidup dan demografis yang serupa.  Opinion leader bisa memiliki status social lebih tinggi dalam kelompoknya</a:t>
            </a:r>
          </a:p>
          <a:p>
            <a:r>
              <a:rPr lang="en-US" sz="2800" smtClean="0"/>
              <a:t>Karakteristik paling umum dari opinion leader ini adalah keterlibatan pada kategori tertentu pada suatu produk</a:t>
            </a:r>
          </a:p>
          <a:p>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78</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1663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latin typeface="Arial" panose="020B0604020202020204" pitchFamily="34" charset="0"/>
              </a:rPr>
              <a:t>Overlapping Opinion Leadership</a:t>
            </a:r>
          </a:p>
        </p:txBody>
      </p:sp>
      <p:sp>
        <p:nvSpPr>
          <p:cNvPr id="3" name="Content Placeholder 2"/>
          <p:cNvSpPr>
            <a:spLocks noGrp="1"/>
          </p:cNvSpPr>
          <p:nvPr>
            <p:ph idx="1"/>
          </p:nvPr>
        </p:nvSpPr>
        <p:spPr>
          <a:xfrm>
            <a:off x="646112" y="2052918"/>
            <a:ext cx="9893552" cy="4195481"/>
          </a:xfrm>
          <a:ln>
            <a:solidFill>
              <a:schemeClr val="tx1"/>
            </a:solidFill>
          </a:ln>
        </p:spPr>
        <p:txBody>
          <a:bodyPr>
            <a:normAutofit/>
          </a:bodyPr>
          <a:lstStyle/>
          <a:p>
            <a:r>
              <a:rPr lang="en-US" altLang="en-US" sz="2800" b="1">
                <a:solidFill>
                  <a:srgbClr val="00FF00"/>
                </a:solidFill>
                <a:latin typeface="+mn-lt"/>
              </a:rPr>
              <a:t>Market </a:t>
            </a:r>
            <a:r>
              <a:rPr lang="en-US" altLang="en-US" sz="2800" b="1" smtClean="0">
                <a:solidFill>
                  <a:srgbClr val="00FF00"/>
                </a:solidFill>
                <a:latin typeface="+mn-lt"/>
              </a:rPr>
              <a:t>mavens</a:t>
            </a:r>
            <a:r>
              <a:rPr lang="en-US" altLang="en-US" sz="2800" smtClean="0">
                <a:latin typeface="+mn-lt"/>
              </a:rPr>
              <a:t> : Pakar terpercaya yang mengumpulkan informasi dari pengalaman belanjanya, keterbukaannya pada informasi, dan mempunyai perhatian thd pasar secara umum sehingga membuat mereka lebih cepat menyadari adanya produk baru dibandingkan orang lain. </a:t>
            </a:r>
          </a:p>
          <a:p>
            <a:r>
              <a:rPr lang="en-US" altLang="en-US" sz="2800" b="1">
                <a:solidFill>
                  <a:srgbClr val="00FF00"/>
                </a:solidFill>
                <a:latin typeface="+mn-lt"/>
              </a:rPr>
              <a:t>Surrogate consumers</a:t>
            </a:r>
            <a:r>
              <a:rPr lang="en-US" altLang="en-US" sz="2800" b="1">
                <a:solidFill>
                  <a:srgbClr val="FFFFFF"/>
                </a:solidFill>
                <a:latin typeface="+mn-lt"/>
              </a:rPr>
              <a:t> (</a:t>
            </a:r>
            <a:r>
              <a:rPr lang="en-US" altLang="en-US" sz="2800" b="1">
                <a:solidFill>
                  <a:srgbClr val="00FF00"/>
                </a:solidFill>
                <a:latin typeface="+mn-lt"/>
              </a:rPr>
              <a:t>shoppers</a:t>
            </a:r>
            <a:r>
              <a:rPr lang="en-US" altLang="en-US" sz="2800" b="1">
                <a:solidFill>
                  <a:srgbClr val="FFFFFF"/>
                </a:solidFill>
                <a:latin typeface="+mn-lt"/>
              </a:rPr>
              <a:t>): </a:t>
            </a:r>
            <a:r>
              <a:rPr lang="en-US" altLang="en-US" sz="2800">
                <a:solidFill>
                  <a:srgbClr val="FFFFFF"/>
                </a:solidFill>
                <a:latin typeface="+mn-lt"/>
              </a:rPr>
              <a:t>seorang individu yang bertindak sebagai agen untuk membimbing, mengarahkan, dan melakukan kegiatan di pasar</a:t>
            </a:r>
            <a:endParaRPr lang="en-US" sz="2800">
              <a:latin typeface="+mn-lt"/>
            </a:endParaRPr>
          </a:p>
        </p:txBody>
      </p:sp>
      <p:sp>
        <p:nvSpPr>
          <p:cNvPr id="4" name="Slide Number Placeholder 3"/>
          <p:cNvSpPr>
            <a:spLocks noGrp="1"/>
          </p:cNvSpPr>
          <p:nvPr>
            <p:ph type="sldNum" sz="quarter" idx="12"/>
          </p:nvPr>
        </p:nvSpPr>
        <p:spPr/>
        <p:txBody>
          <a:bodyPr/>
          <a:lstStyle/>
          <a:p>
            <a:fld id="{D7D2976F-7D36-41C0-AE23-30945287E156}" type="slidenum">
              <a:rPr lang="en-US" smtClean="0"/>
              <a:t>79</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56002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27529"/>
          </a:xfrm>
          <a:ln w="25400">
            <a:solidFill>
              <a:schemeClr val="tx1"/>
            </a:solidFill>
          </a:ln>
        </p:spPr>
        <p:txBody>
          <a:bodyPr>
            <a:normAutofit fontScale="90000"/>
          </a:bodyPr>
          <a:lstStyle/>
          <a:p>
            <a:r>
              <a:rPr lang="en-US" b="1" smtClean="0">
                <a:solidFill>
                  <a:srgbClr val="FF0000"/>
                </a:solidFill>
              </a:rPr>
              <a:t>Nilai dan Norma</a:t>
            </a:r>
            <a:endParaRPr lang="en-US" b="1">
              <a:solidFill>
                <a:srgbClr val="FF0000"/>
              </a:solidFill>
            </a:endParaRPr>
          </a:p>
        </p:txBody>
      </p:sp>
      <p:sp>
        <p:nvSpPr>
          <p:cNvPr id="3" name="Content Placeholder 2"/>
          <p:cNvSpPr>
            <a:spLocks noGrp="1"/>
          </p:cNvSpPr>
          <p:nvPr>
            <p:ph idx="1"/>
          </p:nvPr>
        </p:nvSpPr>
        <p:spPr>
          <a:xfrm>
            <a:off x="677333" y="1452283"/>
            <a:ext cx="10308913" cy="4589080"/>
          </a:xfrm>
          <a:ln w="25400">
            <a:solidFill>
              <a:schemeClr val="tx1"/>
            </a:solidFill>
          </a:ln>
        </p:spPr>
        <p:txBody>
          <a:bodyPr>
            <a:normAutofit/>
          </a:bodyPr>
          <a:lstStyle/>
          <a:p>
            <a:r>
              <a:rPr lang="en-US" sz="2800" smtClean="0"/>
              <a:t>Nilai dan norma merupakan representasi dari keyakinan berbagai kelompok dalam masyarakat</a:t>
            </a:r>
          </a:p>
          <a:p>
            <a:r>
              <a:rPr lang="en-US" sz="2800" smtClean="0"/>
              <a:t>Nilai dan norma dapat dikategorikan dalam :</a:t>
            </a:r>
          </a:p>
          <a:p>
            <a:pPr lvl="1"/>
            <a:r>
              <a:rPr lang="en-US" altLang="en-US" sz="2800" b="1">
                <a:solidFill>
                  <a:srgbClr val="00FF00"/>
                </a:solidFill>
              </a:rPr>
              <a:t>Macroculture</a:t>
            </a:r>
            <a:r>
              <a:rPr lang="en-US" altLang="en-US" sz="2800" b="1" smtClean="0">
                <a:solidFill>
                  <a:schemeClr val="tx1"/>
                </a:solidFill>
              </a:rPr>
              <a:t>: </a:t>
            </a:r>
            <a:r>
              <a:rPr lang="en-US" altLang="en-US" sz="2800" smtClean="0">
                <a:solidFill>
                  <a:schemeClr val="tx1"/>
                </a:solidFill>
              </a:rPr>
              <a:t>Nilai dan simbol berlaku untuk seluruh atau sebagian besar anggota masyarakat</a:t>
            </a:r>
          </a:p>
          <a:p>
            <a:pPr lvl="1"/>
            <a:r>
              <a:rPr lang="en-US" altLang="en-US" sz="2800" b="1">
                <a:solidFill>
                  <a:srgbClr val="00FF00"/>
                </a:solidFill>
              </a:rPr>
              <a:t>Microculture</a:t>
            </a:r>
            <a:r>
              <a:rPr lang="en-US" altLang="en-US" sz="2800" b="1" smtClean="0">
                <a:solidFill>
                  <a:schemeClr val="tx1"/>
                </a:solidFill>
              </a:rPr>
              <a:t>: </a:t>
            </a:r>
            <a:r>
              <a:rPr lang="en-US" altLang="en-US" sz="2800" smtClean="0">
                <a:solidFill>
                  <a:schemeClr val="tx1"/>
                </a:solidFill>
              </a:rPr>
              <a:t>Nilai dan simbol hanya berlaku pada kelompok yang terbatas atau segmen konsumen tertentu. Batasan bisa berdasarkan usia, agama, etnis, atau kelas sosial</a:t>
            </a:r>
            <a:endParaRPr lang="en-US" sz="2800"/>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3389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latin typeface="+mn-lt"/>
              </a:rPr>
              <a:t>Service </a:t>
            </a:r>
            <a:r>
              <a:rPr lang="en-US" altLang="en-US" sz="3600" b="1" smtClean="0">
                <a:solidFill>
                  <a:srgbClr val="00FF00"/>
                </a:solidFill>
                <a:latin typeface="+mn-lt"/>
              </a:rPr>
              <a:t>Encounters </a:t>
            </a:r>
            <a:r>
              <a:rPr lang="en-US" altLang="en-US" sz="3600" smtClean="0">
                <a:solidFill>
                  <a:schemeClr val="tx1"/>
                </a:solidFill>
                <a:latin typeface="+mn-lt"/>
              </a:rPr>
              <a:t>(Layanan Pertemuan)</a:t>
            </a:r>
            <a:endParaRPr lang="en-US" altLang="en-US" sz="3600" b="1">
              <a:solidFill>
                <a:srgbClr val="00FF00"/>
              </a:solidFill>
              <a:latin typeface="+mn-lt"/>
            </a:endParaRPr>
          </a:p>
        </p:txBody>
      </p:sp>
      <p:sp>
        <p:nvSpPr>
          <p:cNvPr id="3" name="Content Placeholder 2"/>
          <p:cNvSpPr>
            <a:spLocks noGrp="1"/>
          </p:cNvSpPr>
          <p:nvPr>
            <p:ph idx="1"/>
          </p:nvPr>
        </p:nvSpPr>
        <p:spPr>
          <a:xfrm>
            <a:off x="646111" y="1448760"/>
            <a:ext cx="10669588" cy="4707111"/>
          </a:xfrm>
          <a:ln>
            <a:solidFill>
              <a:schemeClr val="tx1"/>
            </a:solidFill>
          </a:ln>
        </p:spPr>
        <p:txBody>
          <a:bodyPr>
            <a:normAutofit lnSpcReduction="10000"/>
          </a:bodyPr>
          <a:lstStyle/>
          <a:p>
            <a:r>
              <a:rPr lang="en-US" sz="2800" smtClean="0"/>
              <a:t>terjadi </a:t>
            </a:r>
            <a:r>
              <a:rPr lang="en-US" sz="2800"/>
              <a:t>ketika ada </a:t>
            </a:r>
            <a:r>
              <a:rPr lang="en-US" sz="2800" smtClean="0"/>
              <a:t>komunikasi </a:t>
            </a:r>
            <a:r>
              <a:rPr lang="en-US" sz="2800"/>
              <a:t>pribadi </a:t>
            </a:r>
            <a:r>
              <a:rPr lang="en-US" sz="2800" smtClean="0"/>
              <a:t>antara </a:t>
            </a:r>
            <a:r>
              <a:rPr lang="en-US" sz="2800"/>
              <a:t>konsumen dan pemasar </a:t>
            </a:r>
            <a:endParaRPr lang="en-US" sz="2800" smtClean="0"/>
          </a:p>
          <a:p>
            <a:r>
              <a:rPr lang="en-US" sz="2800" smtClean="0"/>
              <a:t>mungkin </a:t>
            </a:r>
            <a:r>
              <a:rPr lang="en-US" sz="2800"/>
              <a:t>pengalaman konsumsi dalam </a:t>
            </a:r>
            <a:r>
              <a:rPr lang="en-US" sz="2800" smtClean="0"/>
              <a:t>toko— </a:t>
            </a:r>
            <a:r>
              <a:rPr lang="en-US" sz="2800"/>
              <a:t>berbagai </a:t>
            </a:r>
            <a:r>
              <a:rPr lang="en-US" sz="2800" smtClean="0"/>
              <a:t>transaksi </a:t>
            </a:r>
            <a:r>
              <a:rPr lang="en-US" sz="2800"/>
              <a:t>dan jasa yang terjadi selama pembelian eceran </a:t>
            </a:r>
            <a:endParaRPr lang="en-US" sz="2800" smtClean="0"/>
          </a:p>
          <a:p>
            <a:r>
              <a:rPr lang="en-US" sz="2800" smtClean="0"/>
              <a:t>mungkin </a:t>
            </a:r>
            <a:r>
              <a:rPr lang="en-US" sz="2800"/>
              <a:t>pengalaman </a:t>
            </a:r>
            <a:r>
              <a:rPr lang="en-US" sz="2800" smtClean="0"/>
              <a:t>mendapatkan layanan </a:t>
            </a:r>
            <a:r>
              <a:rPr lang="en-US" sz="2800"/>
              <a:t>khusus konsumen </a:t>
            </a:r>
            <a:r>
              <a:rPr lang="en-US" sz="2800" smtClean="0"/>
              <a:t>pada saat pembelian</a:t>
            </a:r>
          </a:p>
          <a:p>
            <a:r>
              <a:rPr lang="en-US" sz="2800"/>
              <a:t>Penyedia layanan harus memahami kebutuhan pelanggan yang berbeda dan mencocokkan </a:t>
            </a:r>
            <a:r>
              <a:rPr lang="en-US" sz="2800" smtClean="0"/>
              <a:t>kesesuaiannya dengan asosiasi penjualan </a:t>
            </a:r>
            <a:r>
              <a:rPr lang="en-US" sz="2800"/>
              <a:t>atau pendekatan penjualan setiap </a:t>
            </a:r>
            <a:r>
              <a:rPr lang="en-US" sz="2800" smtClean="0"/>
              <a:t>pelanggan secara individual. </a:t>
            </a:r>
          </a:p>
          <a:p>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80</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8503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a:solidFill>
                  <a:srgbClr val="00FF00"/>
                </a:solidFill>
                <a:latin typeface="+mn-lt"/>
              </a:rPr>
              <a:t>Service </a:t>
            </a:r>
            <a:r>
              <a:rPr lang="en-US" altLang="en-US" sz="3600" b="1" smtClean="0">
                <a:solidFill>
                  <a:srgbClr val="00FF00"/>
                </a:solidFill>
                <a:latin typeface="+mn-lt"/>
              </a:rPr>
              <a:t>Encounters </a:t>
            </a:r>
            <a:r>
              <a:rPr lang="en-US" altLang="en-US" sz="3600" smtClean="0">
                <a:solidFill>
                  <a:schemeClr val="tx1"/>
                </a:solidFill>
                <a:latin typeface="+mn-lt"/>
              </a:rPr>
              <a:t>(Layanan Pertemuan)</a:t>
            </a:r>
            <a:endParaRPr lang="en-US" altLang="en-US" sz="3600" b="1">
              <a:solidFill>
                <a:srgbClr val="00FF00"/>
              </a:solidFill>
              <a:latin typeface="+mn-lt"/>
            </a:endParaRPr>
          </a:p>
        </p:txBody>
      </p:sp>
      <p:sp>
        <p:nvSpPr>
          <p:cNvPr id="3" name="Content Placeholder 2"/>
          <p:cNvSpPr>
            <a:spLocks noGrp="1"/>
          </p:cNvSpPr>
          <p:nvPr>
            <p:ph idx="1"/>
          </p:nvPr>
        </p:nvSpPr>
        <p:spPr>
          <a:xfrm>
            <a:off x="646111" y="1612046"/>
            <a:ext cx="10424660" cy="4821411"/>
          </a:xfrm>
          <a:ln>
            <a:solidFill>
              <a:schemeClr val="tx1"/>
            </a:solidFill>
          </a:ln>
        </p:spPr>
        <p:txBody>
          <a:bodyPr>
            <a:normAutofit/>
          </a:bodyPr>
          <a:lstStyle/>
          <a:p>
            <a:r>
              <a:rPr lang="en-US" sz="2800">
                <a:latin typeface="+mn-lt"/>
              </a:rPr>
              <a:t>Pelanggan yang menginginkan banyak bantuan dan orang-orang yang lebih memilih sedikit interaksi </a:t>
            </a:r>
          </a:p>
          <a:p>
            <a:r>
              <a:rPr lang="en-US" sz="2800">
                <a:latin typeface="+mn-lt"/>
              </a:rPr>
              <a:t>Wiraniaga mengembangkan hubungan antara pembeli dan </a:t>
            </a:r>
            <a:r>
              <a:rPr lang="en-US" sz="2800" smtClean="0">
                <a:latin typeface="+mn-lt"/>
              </a:rPr>
              <a:t>Penjual</a:t>
            </a:r>
          </a:p>
          <a:p>
            <a:r>
              <a:rPr lang="en-US" altLang="en-US" sz="2800" b="1">
                <a:solidFill>
                  <a:srgbClr val="00FF00"/>
                </a:solidFill>
                <a:latin typeface="+mn-lt"/>
              </a:rPr>
              <a:t>Customer intimacy</a:t>
            </a:r>
            <a:r>
              <a:rPr lang="en-US" altLang="en-US" sz="2800" b="1">
                <a:solidFill>
                  <a:srgbClr val="FFFFFF"/>
                </a:solidFill>
                <a:latin typeface="+mn-lt"/>
              </a:rPr>
              <a:t>:</a:t>
            </a:r>
            <a:r>
              <a:rPr lang="en-US" altLang="en-US" sz="2800">
                <a:solidFill>
                  <a:srgbClr val="FFFFFF"/>
                </a:solidFill>
                <a:latin typeface="+mn-lt"/>
              </a:rPr>
              <a:t> </a:t>
            </a:r>
            <a:r>
              <a:rPr lang="en-US" altLang="en-US" sz="2800" smtClean="0">
                <a:solidFill>
                  <a:srgbClr val="FFFFFF"/>
                </a:solidFill>
                <a:latin typeface="+mn-lt"/>
              </a:rPr>
              <a:t>pemahaman secara </a:t>
            </a:r>
            <a:r>
              <a:rPr lang="en-US" altLang="en-US" sz="2800">
                <a:solidFill>
                  <a:srgbClr val="FFFFFF"/>
                </a:solidFill>
                <a:latin typeface="+mn-lt"/>
              </a:rPr>
              <a:t>dan fokus pada </a:t>
            </a:r>
            <a:r>
              <a:rPr lang="en-US" altLang="en-US" sz="2800" smtClean="0">
                <a:solidFill>
                  <a:srgbClr val="FFFFFF"/>
                </a:solidFill>
                <a:latin typeface="+mn-lt"/>
              </a:rPr>
              <a:t>kebutuhan </a:t>
            </a:r>
            <a:r>
              <a:rPr lang="en-US" altLang="en-US" sz="2800">
                <a:solidFill>
                  <a:srgbClr val="FFFFFF"/>
                </a:solidFill>
                <a:latin typeface="+mn-lt"/>
              </a:rPr>
              <a:t>gaya hidup dan </a:t>
            </a:r>
            <a:r>
              <a:rPr lang="en-US" altLang="en-US" sz="2800" smtClean="0">
                <a:solidFill>
                  <a:srgbClr val="FFFFFF"/>
                </a:solidFill>
                <a:latin typeface="+mn-lt"/>
              </a:rPr>
              <a:t>perilaku</a:t>
            </a:r>
            <a:r>
              <a:rPr lang="en-US" altLang="en-US" sz="2800">
                <a:solidFill>
                  <a:srgbClr val="FFFFFF"/>
                </a:solidFill>
                <a:latin typeface="+mn-lt"/>
              </a:rPr>
              <a:t> pelanggan</a:t>
            </a:r>
            <a:r>
              <a:rPr lang="en-US" altLang="en-US" sz="2800" smtClean="0">
                <a:solidFill>
                  <a:srgbClr val="FFFFFF"/>
                </a:solidFill>
                <a:latin typeface="+mn-lt"/>
              </a:rPr>
              <a:t> </a:t>
            </a:r>
            <a:r>
              <a:rPr lang="en-US" altLang="en-US" sz="2800">
                <a:solidFill>
                  <a:srgbClr val="FFFFFF"/>
                </a:solidFill>
                <a:latin typeface="+mn-lt"/>
              </a:rPr>
              <a:t>dalam upaya untuk menciptakan </a:t>
            </a:r>
            <a:r>
              <a:rPr lang="en-US" altLang="en-US" sz="2800" smtClean="0">
                <a:solidFill>
                  <a:srgbClr val="FFFFFF"/>
                </a:solidFill>
                <a:latin typeface="+mn-lt"/>
              </a:rPr>
              <a:t> hubungan mendalam dengan pelanggan</a:t>
            </a:r>
          </a:p>
          <a:p>
            <a:r>
              <a:rPr lang="en-US" altLang="en-US" sz="2800" b="1">
                <a:solidFill>
                  <a:srgbClr val="00FF00"/>
                </a:solidFill>
                <a:latin typeface="+mn-lt"/>
              </a:rPr>
              <a:t>Reverse customer </a:t>
            </a:r>
            <a:r>
              <a:rPr lang="en-US" altLang="en-US" sz="2800" b="1" smtClean="0">
                <a:solidFill>
                  <a:srgbClr val="00FF00"/>
                </a:solidFill>
                <a:latin typeface="+mn-lt"/>
              </a:rPr>
              <a:t>intimacy</a:t>
            </a:r>
            <a:r>
              <a:rPr lang="en-US" altLang="en-US" sz="2800" smtClean="0">
                <a:latin typeface="+mn-lt"/>
              </a:rPr>
              <a:t> : Sebaliknya, sampai sejauh mana mengenal pemasar yang memfasilitasinya</a:t>
            </a:r>
            <a:endParaRPr lang="en-US" sz="2800">
              <a:latin typeface="+mn-lt"/>
            </a:endParaRPr>
          </a:p>
        </p:txBody>
      </p:sp>
      <p:sp>
        <p:nvSpPr>
          <p:cNvPr id="4" name="Slide Number Placeholder 3"/>
          <p:cNvSpPr>
            <a:spLocks noGrp="1"/>
          </p:cNvSpPr>
          <p:nvPr>
            <p:ph type="sldNum" sz="quarter" idx="12"/>
          </p:nvPr>
        </p:nvSpPr>
        <p:spPr/>
        <p:txBody>
          <a:bodyPr/>
          <a:lstStyle/>
          <a:p>
            <a:fld id="{D7D2976F-7D36-41C0-AE23-30945287E156}" type="slidenum">
              <a:rPr lang="en-US" smtClean="0"/>
              <a:t>81</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2116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Arial" panose="020B0604020202020204" pitchFamily="34" charset="0"/>
              </a:rPr>
              <a:t>Bagaimana Pengaruh Personal Ditularkan</a:t>
            </a:r>
            <a:endParaRPr lang="en-US" altLang="en-US" sz="3600" b="1">
              <a:solidFill>
                <a:srgbClr val="00FF00"/>
              </a:solidFill>
              <a:latin typeface="Arial" panose="020B0604020202020204" pitchFamily="34" charset="0"/>
            </a:endParaRPr>
          </a:p>
        </p:txBody>
      </p:sp>
      <p:sp>
        <p:nvSpPr>
          <p:cNvPr id="3" name="Content Placeholder 2"/>
          <p:cNvSpPr>
            <a:spLocks noGrp="1"/>
          </p:cNvSpPr>
          <p:nvPr>
            <p:ph idx="1"/>
          </p:nvPr>
        </p:nvSpPr>
        <p:spPr>
          <a:xfrm>
            <a:off x="625539" y="1327771"/>
            <a:ext cx="9878029" cy="4579733"/>
          </a:xfrm>
          <a:ln>
            <a:solidFill>
              <a:schemeClr val="tx1"/>
            </a:solidFill>
          </a:ln>
        </p:spPr>
        <p:txBody>
          <a:bodyPr>
            <a:normAutofit/>
          </a:bodyPr>
          <a:lstStyle/>
          <a:p>
            <a:r>
              <a:rPr lang="en-US" sz="2800" b="1">
                <a:solidFill>
                  <a:srgbClr val="60BB05"/>
                </a:solidFill>
              </a:rPr>
              <a:t>Trickle-down</a:t>
            </a:r>
            <a:r>
              <a:rPr lang="en-US" sz="2800"/>
              <a:t>: </a:t>
            </a:r>
            <a:r>
              <a:rPr lang="en-US" sz="2800" smtClean="0"/>
              <a:t>menganggap bahwa </a:t>
            </a:r>
            <a:r>
              <a:rPr lang="en-US" sz="2800"/>
              <a:t>kelas bawah sering meniru perilaku rekan-rekan mereka yang lebih tinggi </a:t>
            </a:r>
            <a:r>
              <a:rPr lang="en-US" sz="2800" smtClean="0"/>
              <a:t>kelasnya</a:t>
            </a:r>
          </a:p>
          <a:p>
            <a:pPr lvl="1"/>
            <a:r>
              <a:rPr lang="en-US" sz="2600"/>
              <a:t>Pengaruh ditularkan </a:t>
            </a:r>
            <a:r>
              <a:rPr lang="en-US" sz="2600" smtClean="0"/>
              <a:t>secara vertikal </a:t>
            </a:r>
            <a:r>
              <a:rPr lang="en-US" sz="2600"/>
              <a:t>melalui kelas sosial, ketika kelas tinggi </a:t>
            </a:r>
            <a:r>
              <a:rPr lang="en-US" sz="2600" smtClean="0"/>
              <a:t>memamerkan kekayaan </a:t>
            </a:r>
            <a:r>
              <a:rPr lang="en-US" sz="2600"/>
              <a:t>melalui konsumsi yang mencolok, </a:t>
            </a:r>
            <a:r>
              <a:rPr lang="en-US" sz="2600" smtClean="0"/>
              <a:t>kelas bawah akan meniru perilaku mereka</a:t>
            </a:r>
          </a:p>
          <a:p>
            <a:pPr lvl="1"/>
            <a:r>
              <a:rPr lang="sv-SE" sz="2600" smtClean="0"/>
              <a:t>Saat ini</a:t>
            </a:r>
            <a:r>
              <a:rPr lang="sv-SE" sz="2600"/>
              <a:t>, tren dipancarkan melalui media massa dan </a:t>
            </a:r>
            <a:r>
              <a:rPr lang="sv-SE" sz="2600" smtClean="0"/>
              <a:t>media maya sehingga kontak langsung antar </a:t>
            </a:r>
            <a:r>
              <a:rPr lang="sv-SE" sz="2600"/>
              <a:t>kelas </a:t>
            </a:r>
            <a:r>
              <a:rPr lang="sv-SE" sz="2600" smtClean="0"/>
              <a:t>sosial secara </a:t>
            </a:r>
            <a:r>
              <a:rPr lang="sv-SE" sz="2600"/>
              <a:t>pribadi sangat </a:t>
            </a:r>
            <a:r>
              <a:rPr lang="sv-SE" sz="2600" smtClean="0"/>
              <a:t>sedikit. </a:t>
            </a:r>
            <a:endParaRPr lang="en-US" sz="2600"/>
          </a:p>
        </p:txBody>
      </p:sp>
      <p:sp>
        <p:nvSpPr>
          <p:cNvPr id="4" name="Slide Number Placeholder 3"/>
          <p:cNvSpPr>
            <a:spLocks noGrp="1"/>
          </p:cNvSpPr>
          <p:nvPr>
            <p:ph type="sldNum" sz="quarter" idx="12"/>
          </p:nvPr>
        </p:nvSpPr>
        <p:spPr/>
        <p:txBody>
          <a:bodyPr/>
          <a:lstStyle/>
          <a:p>
            <a:fld id="{D7D2976F-7D36-41C0-AE23-30945287E156}" type="slidenum">
              <a:rPr lang="en-US" smtClean="0"/>
              <a:t>82</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781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mn-lt"/>
              </a:rPr>
              <a:t>Bagaimana Pengaruh Personal Ditularkan</a:t>
            </a:r>
            <a:endParaRPr lang="en-US" altLang="en-US" sz="3600" b="1">
              <a:solidFill>
                <a:srgbClr val="00FF00"/>
              </a:solidFill>
              <a:latin typeface="+mn-lt"/>
            </a:endParaRPr>
          </a:p>
        </p:txBody>
      </p:sp>
      <p:sp>
        <p:nvSpPr>
          <p:cNvPr id="3" name="Content Placeholder 2"/>
          <p:cNvSpPr>
            <a:spLocks noGrp="1"/>
          </p:cNvSpPr>
          <p:nvPr>
            <p:ph idx="1"/>
          </p:nvPr>
        </p:nvSpPr>
        <p:spPr>
          <a:xfrm>
            <a:off x="646110" y="1661032"/>
            <a:ext cx="10544629" cy="4592811"/>
          </a:xfrm>
          <a:ln>
            <a:solidFill>
              <a:schemeClr val="tx1"/>
            </a:solidFill>
          </a:ln>
        </p:spPr>
        <p:txBody>
          <a:bodyPr>
            <a:normAutofit/>
          </a:bodyPr>
          <a:lstStyle/>
          <a:p>
            <a:r>
              <a:rPr lang="en-US" altLang="en-US" sz="2800" b="1">
                <a:solidFill>
                  <a:srgbClr val="00FF00"/>
                </a:solidFill>
                <a:latin typeface="Arial" panose="020B0604020202020204" pitchFamily="34" charset="0"/>
              </a:rPr>
              <a:t>Two-step </a:t>
            </a:r>
            <a:r>
              <a:rPr lang="en-US" altLang="en-US" sz="2800" b="1" smtClean="0">
                <a:solidFill>
                  <a:srgbClr val="00FF00"/>
                </a:solidFill>
                <a:latin typeface="Arial" panose="020B0604020202020204" pitchFamily="34" charset="0"/>
              </a:rPr>
              <a:t>Flow</a:t>
            </a:r>
          </a:p>
          <a:p>
            <a:pPr lvl="1"/>
            <a:r>
              <a:rPr lang="en-US" sz="2600" smtClean="0"/>
              <a:t>Opinion Leader sebagai penerima </a:t>
            </a:r>
            <a:r>
              <a:rPr lang="en-US" sz="2600"/>
              <a:t>langsung</a:t>
            </a:r>
            <a:r>
              <a:rPr lang="en-US" sz="2600" smtClean="0"/>
              <a:t> </a:t>
            </a:r>
            <a:r>
              <a:rPr lang="en-US" sz="2600"/>
              <a:t>informasi dari iklan dan mereka menafsirkan dan mengirimkan informasi kepada orang lain </a:t>
            </a:r>
            <a:r>
              <a:rPr lang="en-US" sz="2600" smtClean="0"/>
              <a:t>secara lisan melalui </a:t>
            </a:r>
            <a:r>
              <a:rPr lang="en-US" altLang="en-US" sz="2800" b="1" smtClean="0">
                <a:solidFill>
                  <a:srgbClr val="FFFFFF"/>
                </a:solidFill>
                <a:latin typeface="Arial" panose="020B0604020202020204" pitchFamily="34" charset="0"/>
              </a:rPr>
              <a:t>word-of-mouth </a:t>
            </a:r>
            <a:r>
              <a:rPr lang="en-US" altLang="en-US" sz="2800" smtClean="0">
                <a:solidFill>
                  <a:srgbClr val="FFFFFF"/>
                </a:solidFill>
                <a:latin typeface="Arial" panose="020B0604020202020204" pitchFamily="34" charset="0"/>
              </a:rPr>
              <a:t>(WOM)</a:t>
            </a:r>
            <a:endParaRPr lang="en-US" sz="2600"/>
          </a:p>
        </p:txBody>
      </p:sp>
      <p:sp>
        <p:nvSpPr>
          <p:cNvPr id="4" name="Slide Number Placeholder 3"/>
          <p:cNvSpPr>
            <a:spLocks noGrp="1"/>
          </p:cNvSpPr>
          <p:nvPr>
            <p:ph type="sldNum" sz="quarter" idx="12"/>
          </p:nvPr>
        </p:nvSpPr>
        <p:spPr/>
        <p:txBody>
          <a:bodyPr/>
          <a:lstStyle/>
          <a:p>
            <a:fld id="{D7D2976F-7D36-41C0-AE23-30945287E156}" type="slidenum">
              <a:rPr lang="en-US" smtClean="0"/>
              <a:t>83</a:t>
            </a:fld>
            <a:endParaRPr lang="en-US"/>
          </a:p>
        </p:txBody>
      </p:sp>
      <p:grpSp>
        <p:nvGrpSpPr>
          <p:cNvPr id="6" name="Group 5"/>
          <p:cNvGrpSpPr/>
          <p:nvPr/>
        </p:nvGrpSpPr>
        <p:grpSpPr>
          <a:xfrm>
            <a:off x="2117272" y="3973300"/>
            <a:ext cx="7391400" cy="2127249"/>
            <a:chOff x="3048000" y="2438401"/>
            <a:chExt cx="7391400" cy="2127249"/>
          </a:xfrm>
        </p:grpSpPr>
        <p:sp>
          <p:nvSpPr>
            <p:cNvPr id="7" name="Text Box 4"/>
            <p:cNvSpPr txBox="1">
              <a:spLocks noChangeArrowheads="1"/>
            </p:cNvSpPr>
            <p:nvPr/>
          </p:nvSpPr>
          <p:spPr bwMode="auto">
            <a:xfrm>
              <a:off x="5638800" y="3733800"/>
              <a:ext cx="1524000" cy="8318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a:solidFill>
                    <a:srgbClr val="FFFFFF"/>
                  </a:solidFill>
                  <a:effectLst>
                    <a:outerShdw blurRad="38100" dist="38100" dir="2700000" algn="tl">
                      <a:srgbClr val="000000"/>
                    </a:outerShdw>
                  </a:effectLst>
                  <a:latin typeface="Arial" panose="020B0604020202020204" pitchFamily="34" charset="0"/>
                </a:rPr>
                <a:t>Opinion Leader</a:t>
              </a:r>
              <a:endParaRPr lang="en-US" altLang="en-US" sz="2400" b="1">
                <a:solidFill>
                  <a:srgbClr val="000000"/>
                </a:solidFill>
                <a:latin typeface="Arial" panose="020B0604020202020204" pitchFamily="34" charset="0"/>
              </a:endParaRPr>
            </a:p>
          </p:txBody>
        </p:sp>
        <p:sp>
          <p:nvSpPr>
            <p:cNvPr id="8" name="Text Box 5"/>
            <p:cNvSpPr txBox="1">
              <a:spLocks noChangeArrowheads="1"/>
            </p:cNvSpPr>
            <p:nvPr/>
          </p:nvSpPr>
          <p:spPr bwMode="auto">
            <a:xfrm>
              <a:off x="8610600" y="3733800"/>
              <a:ext cx="1828800" cy="8318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a:solidFill>
                    <a:srgbClr val="FFFFFF"/>
                  </a:solidFill>
                  <a:effectLst>
                    <a:outerShdw blurRad="38100" dist="38100" dir="2700000" algn="tl">
                      <a:srgbClr val="000000"/>
                    </a:outerShdw>
                  </a:effectLst>
                  <a:latin typeface="Arial" panose="020B0604020202020204" pitchFamily="34" charset="0"/>
                </a:rPr>
                <a:t>Opinion Seekers</a:t>
              </a:r>
              <a:endParaRPr lang="en-US" altLang="en-US" sz="2400" b="1">
                <a:solidFill>
                  <a:srgbClr val="000000"/>
                </a:solidFill>
                <a:latin typeface="Arial" panose="020B0604020202020204" pitchFamily="34" charset="0"/>
              </a:endParaRPr>
            </a:p>
          </p:txBody>
        </p:sp>
        <p:sp>
          <p:nvSpPr>
            <p:cNvPr id="9" name="Text Box 6"/>
            <p:cNvSpPr txBox="1">
              <a:spLocks noChangeArrowheads="1"/>
            </p:cNvSpPr>
            <p:nvPr/>
          </p:nvSpPr>
          <p:spPr bwMode="auto">
            <a:xfrm>
              <a:off x="3048000" y="3733800"/>
              <a:ext cx="1143000" cy="83185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a:solidFill>
                    <a:srgbClr val="FFFFFF"/>
                  </a:solidFill>
                  <a:effectLst>
                    <a:outerShdw blurRad="38100" dist="38100" dir="2700000" algn="tl">
                      <a:srgbClr val="000000"/>
                    </a:outerShdw>
                  </a:effectLst>
                  <a:latin typeface="Arial" panose="020B0604020202020204" pitchFamily="34" charset="0"/>
                </a:rPr>
                <a:t>Mass Media</a:t>
              </a:r>
              <a:endParaRPr lang="en-US" altLang="en-US" sz="2400" b="1">
                <a:solidFill>
                  <a:srgbClr val="000000"/>
                </a:solidFill>
                <a:latin typeface="Arial" panose="020B0604020202020204" pitchFamily="34" charset="0"/>
              </a:endParaRPr>
            </a:p>
          </p:txBody>
        </p:sp>
        <p:sp>
          <p:nvSpPr>
            <p:cNvPr id="10" name="Line 7"/>
            <p:cNvSpPr>
              <a:spLocks noChangeShapeType="1"/>
            </p:cNvSpPr>
            <p:nvPr/>
          </p:nvSpPr>
          <p:spPr bwMode="auto">
            <a:xfrm>
              <a:off x="7162800" y="4114800"/>
              <a:ext cx="1371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1" name="Line 8"/>
            <p:cNvSpPr>
              <a:spLocks noChangeShapeType="1"/>
            </p:cNvSpPr>
            <p:nvPr/>
          </p:nvSpPr>
          <p:spPr bwMode="auto">
            <a:xfrm>
              <a:off x="4191000" y="4114800"/>
              <a:ext cx="1371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2" name="Text Box 9"/>
            <p:cNvSpPr txBox="1">
              <a:spLocks noChangeArrowheads="1"/>
            </p:cNvSpPr>
            <p:nvPr/>
          </p:nvSpPr>
          <p:spPr bwMode="auto">
            <a:xfrm>
              <a:off x="6934200" y="2438401"/>
              <a:ext cx="220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400" b="1">
                  <a:solidFill>
                    <a:srgbClr val="FFFFFF"/>
                  </a:solidFill>
                  <a:latin typeface="Arial" panose="020B0604020202020204" pitchFamily="34" charset="0"/>
                </a:rPr>
                <a:t>Information and Influence</a:t>
              </a:r>
            </a:p>
          </p:txBody>
        </p:sp>
        <p:sp>
          <p:nvSpPr>
            <p:cNvPr id="13" name="Text Box 10"/>
            <p:cNvSpPr txBox="1">
              <a:spLocks noChangeArrowheads="1"/>
            </p:cNvSpPr>
            <p:nvPr/>
          </p:nvSpPr>
          <p:spPr bwMode="auto">
            <a:xfrm>
              <a:off x="3962401" y="2819400"/>
              <a:ext cx="185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FFFFFF"/>
                  </a:solidFill>
                  <a:latin typeface="Arial" panose="020B0604020202020204" pitchFamily="34" charset="0"/>
                </a:rPr>
                <a:t>Information</a:t>
              </a:r>
            </a:p>
          </p:txBody>
        </p:sp>
        <p:sp>
          <p:nvSpPr>
            <p:cNvPr id="14" name="Line 11"/>
            <p:cNvSpPr>
              <a:spLocks noChangeShapeType="1"/>
            </p:cNvSpPr>
            <p:nvPr/>
          </p:nvSpPr>
          <p:spPr bwMode="auto">
            <a:xfrm>
              <a:off x="4800600" y="3200400"/>
              <a:ext cx="0" cy="7620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5" name="Line 12"/>
            <p:cNvSpPr>
              <a:spLocks noChangeShapeType="1"/>
            </p:cNvSpPr>
            <p:nvPr/>
          </p:nvSpPr>
          <p:spPr bwMode="auto">
            <a:xfrm>
              <a:off x="7848600" y="3200400"/>
              <a:ext cx="0" cy="7620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gr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3838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mn-lt"/>
              </a:rPr>
              <a:t>Bagaimana Pengaruh Personal Ditularkan</a:t>
            </a:r>
            <a:endParaRPr lang="en-US" altLang="en-US" sz="3600" b="1">
              <a:solidFill>
                <a:srgbClr val="00FF00"/>
              </a:solidFill>
              <a:latin typeface="+mn-lt"/>
            </a:endParaRPr>
          </a:p>
        </p:txBody>
      </p:sp>
      <p:sp>
        <p:nvSpPr>
          <p:cNvPr id="3" name="Content Placeholder 2"/>
          <p:cNvSpPr>
            <a:spLocks noGrp="1"/>
          </p:cNvSpPr>
          <p:nvPr>
            <p:ph idx="1"/>
          </p:nvPr>
        </p:nvSpPr>
        <p:spPr>
          <a:xfrm>
            <a:off x="646112" y="1469571"/>
            <a:ext cx="9965742" cy="4778828"/>
          </a:xfrm>
          <a:ln>
            <a:solidFill>
              <a:schemeClr val="tx1"/>
            </a:solidFill>
          </a:ln>
        </p:spPr>
        <p:txBody>
          <a:bodyPr>
            <a:normAutofit/>
          </a:bodyPr>
          <a:lstStyle/>
          <a:p>
            <a:r>
              <a:rPr lang="en-US" altLang="en-US" sz="2800" b="1">
                <a:solidFill>
                  <a:srgbClr val="00FF00"/>
                </a:solidFill>
                <a:latin typeface="+mn-lt"/>
              </a:rPr>
              <a:t>Multistep </a:t>
            </a:r>
            <a:r>
              <a:rPr lang="en-US" altLang="en-US" sz="2800" b="1" smtClean="0">
                <a:solidFill>
                  <a:srgbClr val="00FF00"/>
                </a:solidFill>
                <a:latin typeface="+mn-lt"/>
              </a:rPr>
              <a:t>Flow </a:t>
            </a:r>
            <a:endParaRPr lang="en-US" altLang="en-US" sz="2800" smtClean="0">
              <a:latin typeface="+mn-lt"/>
            </a:endParaRPr>
          </a:p>
          <a:p>
            <a:pPr lvl="1"/>
            <a:r>
              <a:rPr lang="en-US" sz="2600">
                <a:latin typeface="+mn-lt"/>
              </a:rPr>
              <a:t>Informasi bisa mengalir langsung ke berbagai jenis konsumen, termasuk </a:t>
            </a:r>
            <a:r>
              <a:rPr lang="en-US" sz="2600" smtClean="0">
                <a:latin typeface="+mn-lt"/>
              </a:rPr>
              <a:t>opinion leader, gate keeper, opinion seeker </a:t>
            </a:r>
            <a:r>
              <a:rPr lang="en-US" sz="2600">
                <a:latin typeface="+mn-lt"/>
              </a:rPr>
              <a:t>dan </a:t>
            </a:r>
            <a:r>
              <a:rPr lang="en-US" sz="2600" smtClean="0">
                <a:latin typeface="+mn-lt"/>
              </a:rPr>
              <a:t>receiver</a:t>
            </a:r>
            <a:endParaRPr lang="en-US" sz="2600">
              <a:latin typeface="+mn-lt"/>
            </a:endParaRPr>
          </a:p>
        </p:txBody>
      </p:sp>
      <p:sp>
        <p:nvSpPr>
          <p:cNvPr id="4" name="Slide Number Placeholder 3"/>
          <p:cNvSpPr>
            <a:spLocks noGrp="1"/>
          </p:cNvSpPr>
          <p:nvPr>
            <p:ph type="sldNum" sz="quarter" idx="12"/>
          </p:nvPr>
        </p:nvSpPr>
        <p:spPr/>
        <p:txBody>
          <a:bodyPr/>
          <a:lstStyle/>
          <a:p>
            <a:fld id="{D7D2976F-7D36-41C0-AE23-30945287E156}" type="slidenum">
              <a:rPr lang="en-US" smtClean="0"/>
              <a:t>84</a:t>
            </a:fld>
            <a:endParaRPr lang="en-US"/>
          </a:p>
        </p:txBody>
      </p:sp>
      <p:grpSp>
        <p:nvGrpSpPr>
          <p:cNvPr id="7" name="Group 6"/>
          <p:cNvGrpSpPr/>
          <p:nvPr/>
        </p:nvGrpSpPr>
        <p:grpSpPr>
          <a:xfrm>
            <a:off x="1709066" y="3924299"/>
            <a:ext cx="7391400" cy="1854200"/>
            <a:chOff x="3048000" y="3352800"/>
            <a:chExt cx="7391400" cy="1854200"/>
          </a:xfrm>
        </p:grpSpPr>
        <p:sp>
          <p:nvSpPr>
            <p:cNvPr id="8" name="Text Box 4"/>
            <p:cNvSpPr txBox="1">
              <a:spLocks noChangeArrowheads="1"/>
            </p:cNvSpPr>
            <p:nvPr/>
          </p:nvSpPr>
          <p:spPr bwMode="auto">
            <a:xfrm>
              <a:off x="5638800" y="3429000"/>
              <a:ext cx="1524000" cy="8318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a:solidFill>
                    <a:srgbClr val="FFFFFF"/>
                  </a:solidFill>
                  <a:effectLst>
                    <a:outerShdw blurRad="38100" dist="38100" dir="2700000" algn="tl">
                      <a:srgbClr val="000000"/>
                    </a:outerShdw>
                  </a:effectLst>
                  <a:latin typeface="Arial" panose="020B0604020202020204" pitchFamily="34" charset="0"/>
                </a:rPr>
                <a:t>Opinion Leader</a:t>
              </a:r>
              <a:endParaRPr lang="en-US" altLang="en-US" sz="2400" b="1">
                <a:solidFill>
                  <a:srgbClr val="000000"/>
                </a:solidFill>
                <a:latin typeface="Arial" panose="020B0604020202020204" pitchFamily="34" charset="0"/>
              </a:endParaRPr>
            </a:p>
          </p:txBody>
        </p:sp>
        <p:sp>
          <p:nvSpPr>
            <p:cNvPr id="9" name="Text Box 5"/>
            <p:cNvSpPr txBox="1">
              <a:spLocks noChangeArrowheads="1"/>
            </p:cNvSpPr>
            <p:nvPr/>
          </p:nvSpPr>
          <p:spPr bwMode="auto">
            <a:xfrm>
              <a:off x="8610600" y="3352800"/>
              <a:ext cx="1828800" cy="8318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a:solidFill>
                    <a:srgbClr val="FFFFFF"/>
                  </a:solidFill>
                  <a:effectLst>
                    <a:outerShdw blurRad="38100" dist="38100" dir="2700000" algn="tl">
                      <a:srgbClr val="000000"/>
                    </a:outerShdw>
                  </a:effectLst>
                  <a:latin typeface="Arial" panose="020B0604020202020204" pitchFamily="34" charset="0"/>
                </a:rPr>
                <a:t>Opinion Seekers</a:t>
              </a:r>
              <a:endParaRPr lang="en-US" altLang="en-US" sz="2400" b="1">
                <a:solidFill>
                  <a:srgbClr val="000000"/>
                </a:solidFill>
                <a:latin typeface="Arial" panose="020B0604020202020204" pitchFamily="34" charset="0"/>
              </a:endParaRPr>
            </a:p>
          </p:txBody>
        </p:sp>
        <p:sp>
          <p:nvSpPr>
            <p:cNvPr id="10" name="Text Box 6"/>
            <p:cNvSpPr txBox="1">
              <a:spLocks noChangeArrowheads="1"/>
            </p:cNvSpPr>
            <p:nvPr/>
          </p:nvSpPr>
          <p:spPr bwMode="auto">
            <a:xfrm>
              <a:off x="3048000" y="3352800"/>
              <a:ext cx="1143000" cy="83185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a:solidFill>
                    <a:srgbClr val="FFFFFF"/>
                  </a:solidFill>
                  <a:effectLst>
                    <a:outerShdw blurRad="38100" dist="38100" dir="2700000" algn="tl">
                      <a:srgbClr val="000000"/>
                    </a:outerShdw>
                  </a:effectLst>
                  <a:latin typeface="Arial" panose="020B0604020202020204" pitchFamily="34" charset="0"/>
                </a:rPr>
                <a:t>Mass Media</a:t>
              </a:r>
              <a:endParaRPr lang="en-US" altLang="en-US" sz="2400" b="1">
                <a:solidFill>
                  <a:srgbClr val="000000"/>
                </a:solidFill>
                <a:latin typeface="Arial" panose="020B0604020202020204" pitchFamily="34" charset="0"/>
              </a:endParaRPr>
            </a:p>
          </p:txBody>
        </p:sp>
        <p:sp>
          <p:nvSpPr>
            <p:cNvPr id="11" name="Line 7"/>
            <p:cNvSpPr>
              <a:spLocks noChangeShapeType="1"/>
            </p:cNvSpPr>
            <p:nvPr/>
          </p:nvSpPr>
          <p:spPr bwMode="auto">
            <a:xfrm>
              <a:off x="7162800" y="3886200"/>
              <a:ext cx="1371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2" name="Line 8"/>
            <p:cNvSpPr>
              <a:spLocks noChangeShapeType="1"/>
            </p:cNvSpPr>
            <p:nvPr/>
          </p:nvSpPr>
          <p:spPr bwMode="auto">
            <a:xfrm>
              <a:off x="4191000" y="3886200"/>
              <a:ext cx="1371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3" name="Text Box 14"/>
            <p:cNvSpPr txBox="1">
              <a:spLocks noChangeArrowheads="1"/>
            </p:cNvSpPr>
            <p:nvPr/>
          </p:nvSpPr>
          <p:spPr bwMode="auto">
            <a:xfrm>
              <a:off x="5486400" y="4800600"/>
              <a:ext cx="1905000" cy="406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000" b="1">
                  <a:solidFill>
                    <a:srgbClr val="000000"/>
                  </a:solidFill>
                  <a:latin typeface="Arial" panose="020B0604020202020204" pitchFamily="34" charset="0"/>
                </a:rPr>
                <a:t>Gatekeepers</a:t>
              </a:r>
            </a:p>
          </p:txBody>
        </p:sp>
        <p:sp>
          <p:nvSpPr>
            <p:cNvPr id="14" name="Line 15"/>
            <p:cNvSpPr>
              <a:spLocks noChangeShapeType="1"/>
            </p:cNvSpPr>
            <p:nvPr/>
          </p:nvSpPr>
          <p:spPr bwMode="auto">
            <a:xfrm>
              <a:off x="4191000" y="4191000"/>
              <a:ext cx="12954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5" name="Line 16"/>
            <p:cNvSpPr>
              <a:spLocks noChangeShapeType="1"/>
            </p:cNvSpPr>
            <p:nvPr/>
          </p:nvSpPr>
          <p:spPr bwMode="auto">
            <a:xfrm flipV="1">
              <a:off x="7391400" y="4191000"/>
              <a:ext cx="1219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6" name="Line 17"/>
            <p:cNvSpPr>
              <a:spLocks noChangeShapeType="1"/>
            </p:cNvSpPr>
            <p:nvPr/>
          </p:nvSpPr>
          <p:spPr bwMode="auto">
            <a:xfrm>
              <a:off x="7239000" y="3581400"/>
              <a:ext cx="13716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7" name="Line 18"/>
            <p:cNvSpPr>
              <a:spLocks noChangeShapeType="1"/>
            </p:cNvSpPr>
            <p:nvPr/>
          </p:nvSpPr>
          <p:spPr bwMode="auto">
            <a:xfrm>
              <a:off x="4191000" y="3352800"/>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gr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0605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altLang="en-US" sz="3600" b="1">
                <a:solidFill>
                  <a:srgbClr val="00FF00"/>
                </a:solidFill>
                <a:latin typeface="+mn-lt"/>
              </a:rPr>
              <a:t>WOM </a:t>
            </a:r>
            <a:r>
              <a:rPr lang="en-US" altLang="en-US" sz="3600" b="1" smtClean="0">
                <a:solidFill>
                  <a:srgbClr val="00FF00"/>
                </a:solidFill>
                <a:latin typeface="+mn-lt"/>
              </a:rPr>
              <a:t>dan Opinion Leader dalam Periklanan dan Strategi Pemasaran</a:t>
            </a:r>
            <a:endParaRPr lang="en-US" sz="3600">
              <a:latin typeface="+mn-lt"/>
            </a:endParaRPr>
          </a:p>
        </p:txBody>
      </p:sp>
      <p:sp>
        <p:nvSpPr>
          <p:cNvPr id="3" name="Content Placeholder 2"/>
          <p:cNvSpPr>
            <a:spLocks noGrp="1"/>
          </p:cNvSpPr>
          <p:nvPr>
            <p:ph idx="1"/>
          </p:nvPr>
        </p:nvSpPr>
        <p:spPr>
          <a:xfrm>
            <a:off x="646111" y="2032862"/>
            <a:ext cx="10544627" cy="4395151"/>
          </a:xfrm>
          <a:ln>
            <a:solidFill>
              <a:schemeClr val="tx1"/>
            </a:solidFill>
          </a:ln>
        </p:spPr>
        <p:txBody>
          <a:bodyPr>
            <a:noAutofit/>
          </a:bodyPr>
          <a:lstStyle/>
          <a:p>
            <a:r>
              <a:rPr lang="en-US" sz="2600"/>
              <a:t>WOM dan komunikasi pribadi dapat memiliki peran </a:t>
            </a:r>
            <a:r>
              <a:rPr lang="en-US" sz="2600" smtClean="0"/>
              <a:t>lebih </a:t>
            </a:r>
            <a:r>
              <a:rPr lang="en-US" sz="2600"/>
              <a:t>menentukan </a:t>
            </a:r>
            <a:r>
              <a:rPr lang="en-US" sz="2600" smtClean="0"/>
              <a:t>dalam mempengaruhi </a:t>
            </a:r>
            <a:r>
              <a:rPr lang="en-US" sz="2600"/>
              <a:t>perilaku daripada iklan dan sumber </a:t>
            </a:r>
            <a:r>
              <a:rPr lang="en-US" sz="2600" smtClean="0"/>
              <a:t>lainnya </a:t>
            </a:r>
            <a:r>
              <a:rPr lang="en-US" sz="2600"/>
              <a:t>didominasi pemasar </a:t>
            </a:r>
            <a:endParaRPr lang="en-US" sz="2600" smtClean="0"/>
          </a:p>
          <a:p>
            <a:r>
              <a:rPr lang="en-US" sz="2600" smtClean="0"/>
              <a:t>Dianggap sebagai sumber</a:t>
            </a:r>
            <a:r>
              <a:rPr lang="en-US" sz="2600"/>
              <a:t> informasi</a:t>
            </a:r>
            <a:r>
              <a:rPr lang="en-US" sz="2600" smtClean="0"/>
              <a:t> </a:t>
            </a:r>
            <a:r>
              <a:rPr lang="en-US" sz="2600"/>
              <a:t>yang lebih terpercaya dan kredibel </a:t>
            </a:r>
            <a:r>
              <a:rPr lang="en-US" sz="2600" smtClean="0"/>
              <a:t>daripada </a:t>
            </a:r>
            <a:r>
              <a:rPr lang="en-US" sz="2600"/>
              <a:t>tenaga penjualan atau </a:t>
            </a:r>
            <a:r>
              <a:rPr lang="en-US" sz="2600" smtClean="0"/>
              <a:t>iklan</a:t>
            </a:r>
          </a:p>
          <a:p>
            <a:r>
              <a:rPr lang="en-US" sz="2600"/>
              <a:t>Iklan dapat memberikan informasi konsumen tentang produk yang mungkin </a:t>
            </a:r>
            <a:r>
              <a:rPr lang="en-US" sz="2600" smtClean="0"/>
              <a:t>mereka cari dari </a:t>
            </a:r>
            <a:r>
              <a:rPr lang="en-US" sz="2600"/>
              <a:t>sumber lain dan yang akan dibahas pada WOM </a:t>
            </a:r>
            <a:endParaRPr lang="en-US" sz="2600" smtClean="0"/>
          </a:p>
          <a:p>
            <a:r>
              <a:rPr lang="en-US" sz="2600" smtClean="0"/>
              <a:t>Akan tetapi, </a:t>
            </a:r>
            <a:r>
              <a:rPr lang="en-US" sz="2600"/>
              <a:t>konsumen tidak selalu percaya </a:t>
            </a:r>
            <a:r>
              <a:rPr lang="en-US" sz="2600" smtClean="0"/>
              <a:t>karena pengiklan </a:t>
            </a:r>
            <a:r>
              <a:rPr lang="en-US" sz="2600"/>
              <a:t>memiliki </a:t>
            </a:r>
            <a:r>
              <a:rPr lang="en-US" sz="2600" smtClean="0"/>
              <a:t>kepentingan.</a:t>
            </a:r>
            <a:endParaRPr lang="en-US" sz="2600"/>
          </a:p>
        </p:txBody>
      </p:sp>
      <p:sp>
        <p:nvSpPr>
          <p:cNvPr id="4" name="Slide Number Placeholder 3"/>
          <p:cNvSpPr>
            <a:spLocks noGrp="1"/>
          </p:cNvSpPr>
          <p:nvPr>
            <p:ph type="sldNum" sz="quarter" idx="12"/>
          </p:nvPr>
        </p:nvSpPr>
        <p:spPr/>
        <p:txBody>
          <a:bodyPr/>
          <a:lstStyle/>
          <a:p>
            <a:fld id="{D7D2976F-7D36-41C0-AE23-30945287E156}"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139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a:solidFill>
              <a:schemeClr val="tx1"/>
            </a:solidFill>
          </a:ln>
        </p:spPr>
        <p:txBody>
          <a:bodyPr/>
          <a:lstStyle/>
          <a:p>
            <a:r>
              <a:rPr lang="en-US" altLang="en-US" sz="3600" b="1">
                <a:solidFill>
                  <a:srgbClr val="00FF00"/>
                </a:solidFill>
                <a:latin typeface="+mn-lt"/>
              </a:rPr>
              <a:t>WOM </a:t>
            </a:r>
            <a:r>
              <a:rPr lang="en-US" altLang="en-US" sz="3600" b="1" smtClean="0">
                <a:solidFill>
                  <a:srgbClr val="00FF00"/>
                </a:solidFill>
                <a:latin typeface="+mn-lt"/>
              </a:rPr>
              <a:t>dan Opinion Leader dalam Periklanan dan Strategi Pemasaran</a:t>
            </a:r>
            <a:endParaRPr lang="en-US" sz="3600">
              <a:latin typeface="+mn-lt"/>
            </a:endParaRPr>
          </a:p>
        </p:txBody>
      </p:sp>
      <p:sp>
        <p:nvSpPr>
          <p:cNvPr id="3" name="Content Placeholder 2"/>
          <p:cNvSpPr>
            <a:spLocks noGrp="1"/>
          </p:cNvSpPr>
          <p:nvPr>
            <p:ph idx="1"/>
          </p:nvPr>
        </p:nvSpPr>
        <p:spPr>
          <a:xfrm>
            <a:off x="646112" y="2052918"/>
            <a:ext cx="9403742" cy="4195481"/>
          </a:xfrm>
          <a:ln>
            <a:solidFill>
              <a:schemeClr val="tx1"/>
            </a:solidFill>
          </a:ln>
        </p:spPr>
        <p:txBody>
          <a:bodyPr>
            <a:normAutofit/>
          </a:bodyPr>
          <a:lstStyle/>
          <a:p>
            <a:r>
              <a:rPr lang="en-US" sz="2800" smtClean="0"/>
              <a:t>Iklan akan mempengaruhi efektivitas WOM, begitu juga sebaliknya</a:t>
            </a:r>
          </a:p>
          <a:p>
            <a:r>
              <a:rPr lang="en-US" sz="2800" smtClean="0"/>
              <a:t>Iklan dapat memberi informasi pada konsumen tentang produk yang mungkin dicar pada sumber lain</a:t>
            </a:r>
          </a:p>
          <a:p>
            <a:r>
              <a:rPr lang="en-US" sz="2800" smtClean="0"/>
              <a:t>Iklan dapat menciptakan WOM diantara konsumen dan kelompok pumpunya (peer-group)</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86</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63517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7255"/>
          </a:xfrm>
          <a:ln>
            <a:solidFill>
              <a:schemeClr val="tx1"/>
            </a:solidFill>
          </a:ln>
        </p:spPr>
        <p:txBody>
          <a:bodyPr/>
          <a:lstStyle/>
          <a:p>
            <a:r>
              <a:rPr lang="en-US" altLang="en-US" sz="3600" b="1" smtClean="0">
                <a:solidFill>
                  <a:srgbClr val="00FF00"/>
                </a:solidFill>
              </a:rPr>
              <a:t>Word-Of-Mouth sebagai andalan utama</a:t>
            </a:r>
            <a:r>
              <a:rPr lang="en-US" altLang="en-US" sz="3600" b="1">
                <a:solidFill>
                  <a:srgbClr val="00FF00"/>
                </a:solidFill>
              </a:rPr>
              <a:t/>
            </a:r>
            <a:br>
              <a:rPr lang="en-US" altLang="en-US" sz="3600" b="1">
                <a:solidFill>
                  <a:srgbClr val="00FF00"/>
                </a:solidFill>
              </a:rPr>
            </a:br>
            <a:endParaRPr lang="en-US" sz="3600"/>
          </a:p>
        </p:txBody>
      </p:sp>
      <p:sp>
        <p:nvSpPr>
          <p:cNvPr id="3" name="Content Placeholder 2"/>
          <p:cNvSpPr>
            <a:spLocks noGrp="1"/>
          </p:cNvSpPr>
          <p:nvPr>
            <p:ph idx="1"/>
          </p:nvPr>
        </p:nvSpPr>
        <p:spPr>
          <a:xfrm>
            <a:off x="646112" y="1600200"/>
            <a:ext cx="9941678" cy="4648199"/>
          </a:xfrm>
          <a:ln>
            <a:solidFill>
              <a:schemeClr val="tx1"/>
            </a:solidFill>
          </a:ln>
        </p:spPr>
        <p:txBody>
          <a:bodyPr>
            <a:normAutofit/>
          </a:bodyPr>
          <a:lstStyle/>
          <a:p>
            <a:r>
              <a:rPr lang="en-US" sz="2800"/>
              <a:t>Untuk beberapa kesempatan, perusahaan bergantung pada WOM sebagai pengganti untuk </a:t>
            </a:r>
            <a:r>
              <a:rPr lang="en-US" sz="2800" smtClean="0"/>
              <a:t>iklan</a:t>
            </a:r>
          </a:p>
          <a:p>
            <a:r>
              <a:rPr lang="en-US" sz="2800" smtClean="0"/>
              <a:t>Pada level pengecer ditunjukkan bahwa biaya periklanan dapat menurun tajam bila WOM kuat</a:t>
            </a:r>
          </a:p>
        </p:txBody>
      </p:sp>
      <p:sp>
        <p:nvSpPr>
          <p:cNvPr id="4" name="Slide Number Placeholder 3"/>
          <p:cNvSpPr>
            <a:spLocks noGrp="1"/>
          </p:cNvSpPr>
          <p:nvPr>
            <p:ph type="sldNum" sz="quarter" idx="12"/>
          </p:nvPr>
        </p:nvSpPr>
        <p:spPr/>
        <p:txBody>
          <a:bodyPr/>
          <a:lstStyle/>
          <a:p>
            <a:fld id="{D7D2976F-7D36-41C0-AE23-30945287E156}"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9250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Arial" panose="020B0604020202020204" pitchFamily="34" charset="0"/>
              </a:rPr>
              <a:t>Membidik Opinion </a:t>
            </a:r>
            <a:r>
              <a:rPr lang="en-US" altLang="en-US" sz="3600" b="1">
                <a:solidFill>
                  <a:srgbClr val="00FF00"/>
                </a:solidFill>
                <a:latin typeface="Arial" panose="020B0604020202020204" pitchFamily="34" charset="0"/>
              </a:rPr>
              <a:t>Leaders</a:t>
            </a:r>
          </a:p>
        </p:txBody>
      </p:sp>
      <p:sp>
        <p:nvSpPr>
          <p:cNvPr id="3" name="Content Placeholder 2"/>
          <p:cNvSpPr>
            <a:spLocks noGrp="1"/>
          </p:cNvSpPr>
          <p:nvPr>
            <p:ph idx="1"/>
          </p:nvPr>
        </p:nvSpPr>
        <p:spPr>
          <a:ln>
            <a:solidFill>
              <a:schemeClr val="tx1"/>
            </a:solidFill>
          </a:ln>
        </p:spPr>
        <p:txBody>
          <a:bodyPr>
            <a:normAutofit/>
          </a:bodyPr>
          <a:lstStyle/>
          <a:p>
            <a:r>
              <a:rPr lang="en-US" sz="2800"/>
              <a:t>Setelah teridentifikasi, perusahaan dapat memperlakukan para opinion leader sebagai sebuah segmen pasar yang istimewa</a:t>
            </a:r>
          </a:p>
          <a:p>
            <a:r>
              <a:rPr lang="en-US" sz="2800"/>
              <a:t>Mass media dapat digunakan untuk membidik opinion leader melalui berbagai cara seperti membership, direct mail ataupun cara-cara lainnya.</a:t>
            </a:r>
          </a:p>
          <a:p>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88</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9317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Arial" panose="020B0604020202020204" pitchFamily="34" charset="0"/>
              </a:rPr>
              <a:t>Menstimulir Word-Of-Mouth</a:t>
            </a:r>
            <a:endParaRPr lang="en-US" altLang="en-US" sz="3600" b="1">
              <a:solidFill>
                <a:srgbClr val="00FF00"/>
              </a:solidFill>
              <a:latin typeface="Arial" panose="020B0604020202020204" pitchFamily="34" charset="0"/>
            </a:endParaRPr>
          </a:p>
        </p:txBody>
      </p:sp>
      <p:sp>
        <p:nvSpPr>
          <p:cNvPr id="3" name="Content Placeholder 2"/>
          <p:cNvSpPr>
            <a:spLocks noGrp="1"/>
          </p:cNvSpPr>
          <p:nvPr>
            <p:ph idx="1"/>
          </p:nvPr>
        </p:nvSpPr>
        <p:spPr>
          <a:xfrm>
            <a:off x="646111" y="2052918"/>
            <a:ext cx="9869489" cy="4195481"/>
          </a:xfrm>
          <a:ln>
            <a:solidFill>
              <a:schemeClr val="tx1"/>
            </a:solidFill>
          </a:ln>
        </p:spPr>
        <p:txBody>
          <a:bodyPr>
            <a:normAutofit/>
          </a:bodyPr>
          <a:lstStyle/>
          <a:p>
            <a:r>
              <a:rPr lang="en-US" sz="2800" smtClean="0"/>
              <a:t>Stimulasi WOM dapat dilakukan dengan cara pemberian produk secara gratis untuk digunakan dan atau dipajang</a:t>
            </a:r>
          </a:p>
          <a:p>
            <a:r>
              <a:rPr lang="en-US" sz="2800" smtClean="0"/>
              <a:t>Perusahaan dapat juga mendorong opinion leader untuk mempengaruhi konsumen </a:t>
            </a:r>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89</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2763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81318"/>
          </a:xfrm>
          <a:ln w="25400">
            <a:solidFill>
              <a:schemeClr val="tx1"/>
            </a:solidFill>
          </a:ln>
        </p:spPr>
        <p:txBody>
          <a:bodyPr>
            <a:normAutofit fontScale="90000"/>
          </a:bodyPr>
          <a:lstStyle/>
          <a:p>
            <a:r>
              <a:rPr lang="en-US" b="1" smtClean="0">
                <a:solidFill>
                  <a:srgbClr val="FF0000"/>
                </a:solidFill>
              </a:rPr>
              <a:t>Nilai dan Norma</a:t>
            </a:r>
            <a:endParaRPr lang="en-US" b="1">
              <a:solidFill>
                <a:srgbClr val="FF0000"/>
              </a:solidFill>
            </a:endParaRPr>
          </a:p>
        </p:txBody>
      </p:sp>
      <p:sp>
        <p:nvSpPr>
          <p:cNvPr id="3" name="Content Placeholder 2"/>
          <p:cNvSpPr>
            <a:spLocks noGrp="1"/>
          </p:cNvSpPr>
          <p:nvPr>
            <p:ph idx="1"/>
          </p:nvPr>
        </p:nvSpPr>
        <p:spPr>
          <a:xfrm>
            <a:off x="677334" y="1479177"/>
            <a:ext cx="10550960" cy="4562186"/>
          </a:xfrm>
          <a:ln w="25400">
            <a:solidFill>
              <a:schemeClr val="tx1"/>
            </a:solidFill>
          </a:ln>
        </p:spPr>
        <p:txBody>
          <a:bodyPr>
            <a:normAutofit fontScale="92500" lnSpcReduction="20000"/>
          </a:bodyPr>
          <a:lstStyle/>
          <a:p>
            <a:r>
              <a:rPr lang="en-US" sz="2800" b="1">
                <a:solidFill>
                  <a:srgbClr val="00B050"/>
                </a:solidFill>
                <a:effectLst>
                  <a:outerShdw blurRad="38100" dist="38100" dir="2700000" algn="tl">
                    <a:srgbClr val="000000">
                      <a:alpha val="43137"/>
                    </a:srgbClr>
                  </a:outerShdw>
                </a:effectLst>
              </a:rPr>
              <a:t>Sosialisasi</a:t>
            </a:r>
            <a:r>
              <a:rPr lang="en-US" sz="2800"/>
              <a:t>: proses </a:t>
            </a:r>
            <a:r>
              <a:rPr lang="en-US" sz="2800" smtClean="0"/>
              <a:t>dimana </a:t>
            </a:r>
            <a:r>
              <a:rPr lang="en-US" sz="2800"/>
              <a:t>orang mengembangkan nilai-nilai, motivasi, dan kebiasaan </a:t>
            </a:r>
            <a:r>
              <a:rPr lang="en-US" sz="2800" smtClean="0"/>
              <a:t>dalam melakukan aktivitas </a:t>
            </a:r>
          </a:p>
          <a:p>
            <a:r>
              <a:rPr lang="en-US" sz="2800"/>
              <a:t>Model </a:t>
            </a:r>
            <a:r>
              <a:rPr lang="en-US" sz="2800" smtClean="0"/>
              <a:t>Transfusi Nilai menunjukkan </a:t>
            </a:r>
            <a:r>
              <a:rPr lang="en-US" sz="2800"/>
              <a:t>bagaimana nilai-nilai </a:t>
            </a:r>
            <a:r>
              <a:rPr lang="en-US" sz="2800" smtClean="0"/>
              <a:t>yang ada pada masyarakat tercermin </a:t>
            </a:r>
            <a:r>
              <a:rPr lang="en-US" sz="2800"/>
              <a:t>dalam keluarga, lembaga-lembaga keagamaan dan sekolah-sekolah, </a:t>
            </a:r>
            <a:r>
              <a:rPr lang="en-US" sz="2800" smtClean="0"/>
              <a:t>semuanya mengekspos </a:t>
            </a:r>
            <a:r>
              <a:rPr lang="en-US" sz="2800"/>
              <a:t>dan </a:t>
            </a:r>
            <a:r>
              <a:rPr lang="en-US" sz="2800" smtClean="0"/>
              <a:t>menularkan nilai-nilai kepada individu</a:t>
            </a:r>
          </a:p>
          <a:p>
            <a:r>
              <a:rPr lang="en-US" sz="2800"/>
              <a:t>Orang mengadopsi nilai-nilai yang mempengaruhi bagaimana mereka hidup, bagaimana mereka menentukan benar dan salah, bagaimana mereka berbelanja, dan apa yang penting bagi mereka </a:t>
            </a:r>
            <a:endParaRPr lang="en-US" sz="2800" smtClean="0"/>
          </a:p>
          <a:p>
            <a:r>
              <a:rPr lang="en-US" sz="2800" smtClean="0"/>
              <a:t>Nilai yang diadopsi </a:t>
            </a:r>
            <a:r>
              <a:rPr lang="en-US" sz="2800"/>
              <a:t>oleh individu </a:t>
            </a:r>
            <a:r>
              <a:rPr lang="en-US" sz="2800" smtClean="0"/>
              <a:t>hari </a:t>
            </a:r>
            <a:r>
              <a:rPr lang="en-US" sz="2800"/>
              <a:t>ini </a:t>
            </a:r>
            <a:r>
              <a:rPr lang="en-US" sz="2800" smtClean="0"/>
              <a:t>akan membentuk nilai-nilai </a:t>
            </a:r>
            <a:r>
              <a:rPr lang="en-US" sz="2800"/>
              <a:t>masyarakat di masa </a:t>
            </a:r>
            <a:r>
              <a:rPr lang="en-US" sz="2800" smtClean="0"/>
              <a:t>depan</a:t>
            </a: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9983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mn-lt"/>
              </a:rPr>
              <a:t>Menciptakan Opinion </a:t>
            </a:r>
            <a:r>
              <a:rPr lang="en-US" altLang="en-US" sz="3600" b="1">
                <a:solidFill>
                  <a:srgbClr val="00FF00"/>
                </a:solidFill>
                <a:latin typeface="+mn-lt"/>
              </a:rPr>
              <a:t>Leaders</a:t>
            </a:r>
          </a:p>
        </p:txBody>
      </p:sp>
      <p:sp>
        <p:nvSpPr>
          <p:cNvPr id="3" name="Content Placeholder 2"/>
          <p:cNvSpPr>
            <a:spLocks noGrp="1"/>
          </p:cNvSpPr>
          <p:nvPr>
            <p:ph idx="1"/>
          </p:nvPr>
        </p:nvSpPr>
        <p:spPr>
          <a:xfrm>
            <a:off x="646112" y="1567544"/>
            <a:ext cx="9905584" cy="4680856"/>
          </a:xfrm>
          <a:ln>
            <a:solidFill>
              <a:schemeClr val="tx1"/>
            </a:solidFill>
          </a:ln>
        </p:spPr>
        <p:txBody>
          <a:bodyPr>
            <a:normAutofit/>
          </a:bodyPr>
          <a:lstStyle/>
          <a:p>
            <a:r>
              <a:rPr lang="en-US" sz="2800" smtClean="0"/>
              <a:t>Perusahaan dapat menciptakan opinion leader dengan cara pemberian insentip pada pelanggan baru yang berhasil mengajak yang lainnya untuk menjadi pelanggan yang sama</a:t>
            </a:r>
          </a:p>
          <a:p>
            <a:r>
              <a:rPr lang="en-US" sz="2800" smtClean="0"/>
              <a:t> Melalui periklanan, secara aktif perusahaan dapat mendorong konsumen untuk :</a:t>
            </a:r>
          </a:p>
          <a:p>
            <a:pPr lvl="1"/>
            <a:r>
              <a:rPr lang="en-US" sz="2600" smtClean="0"/>
              <a:t>“</a:t>
            </a:r>
            <a:r>
              <a:rPr lang="en-US" altLang="en-US" sz="2800" b="1">
                <a:solidFill>
                  <a:srgbClr val="FFFFFF"/>
                </a:solidFill>
                <a:latin typeface="Arial" panose="020B0604020202020204" pitchFamily="34" charset="0"/>
              </a:rPr>
              <a:t>ask a person who owns </a:t>
            </a:r>
            <a:r>
              <a:rPr lang="en-US" altLang="en-US" sz="2800" b="1" smtClean="0">
                <a:solidFill>
                  <a:srgbClr val="FFFFFF"/>
                </a:solidFill>
                <a:latin typeface="Arial" panose="020B0604020202020204" pitchFamily="34" charset="0"/>
              </a:rPr>
              <a:t>one” </a:t>
            </a:r>
            <a:r>
              <a:rPr lang="en-US" altLang="en-US" sz="2800" smtClean="0">
                <a:solidFill>
                  <a:srgbClr val="FFFFFF"/>
                </a:solidFill>
                <a:latin typeface="Arial" panose="020B0604020202020204" pitchFamily="34" charset="0"/>
              </a:rPr>
              <a:t>atau </a:t>
            </a:r>
            <a:endParaRPr lang="en-US" altLang="en-US" sz="2800" b="1" smtClean="0">
              <a:solidFill>
                <a:srgbClr val="FFFFFF"/>
              </a:solidFill>
              <a:latin typeface="Arial" panose="020B0604020202020204" pitchFamily="34" charset="0"/>
            </a:endParaRPr>
          </a:p>
          <a:p>
            <a:pPr lvl="1"/>
            <a:r>
              <a:rPr lang="en-US" altLang="en-US" sz="2800" b="1">
                <a:solidFill>
                  <a:srgbClr val="FFFFFF"/>
                </a:solidFill>
                <a:latin typeface="Arial" panose="020B0604020202020204" pitchFamily="34" charset="0"/>
              </a:rPr>
              <a:t>“share the experience with a friend”</a:t>
            </a:r>
            <a:endParaRPr lang="en-US" sz="2600"/>
          </a:p>
        </p:txBody>
      </p:sp>
      <p:sp>
        <p:nvSpPr>
          <p:cNvPr id="4" name="Slide Number Placeholder 3"/>
          <p:cNvSpPr>
            <a:spLocks noGrp="1"/>
          </p:cNvSpPr>
          <p:nvPr>
            <p:ph type="sldNum" sz="quarter" idx="12"/>
          </p:nvPr>
        </p:nvSpPr>
        <p:spPr/>
        <p:txBody>
          <a:bodyPr/>
          <a:lstStyle/>
          <a:p>
            <a:fld id="{D7D2976F-7D36-41C0-AE23-30945287E156}" type="slidenum">
              <a:rPr lang="en-US" smtClean="0"/>
              <a:t>90</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28975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D2976F-7D36-41C0-AE23-30945287E156}" type="slidenum">
              <a:rPr lang="en-US" smtClean="0"/>
              <a:t>91</a:t>
            </a:fld>
            <a:endParaRPr lang="en-US"/>
          </a:p>
        </p:txBody>
      </p:sp>
      <p:pic>
        <p:nvPicPr>
          <p:cNvPr id="5" name="Picture 5" descr="F:\Blackwell--Consumer Behavior PPT\PAGINATION FILES-PPT\Blackwell Ch13\Fig 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377" y="98461"/>
            <a:ext cx="5225143" cy="655847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39926" y="795618"/>
            <a:ext cx="4823960"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0" fontAlgn="base" hangingPunct="0">
              <a:spcBef>
                <a:spcPct val="50000"/>
              </a:spcBef>
              <a:spcAft>
                <a:spcPct val="0"/>
              </a:spcAft>
            </a:pPr>
            <a:r>
              <a:rPr lang="en-US" altLang="en-US" sz="3600" b="1" smtClean="0">
                <a:solidFill>
                  <a:srgbClr val="00FF00"/>
                </a:solidFill>
                <a:latin typeface="+mn-lt"/>
              </a:rPr>
              <a:t>Menciptakan Opinion Leaders</a:t>
            </a:r>
            <a:endParaRPr lang="en-US" altLang="en-US" sz="3600" b="1">
              <a:solidFill>
                <a:srgbClr val="00FF00"/>
              </a:solidFill>
              <a:latin typeface="+mn-lt"/>
            </a:endParaRPr>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1746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type="title"/>
          </p:nvPr>
        </p:nvSpPr>
        <p:spPr bwMode="auto">
          <a:xfrm>
            <a:off x="646111" y="452718"/>
            <a:ext cx="940472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600" b="1" smtClean="0">
                <a:solidFill>
                  <a:srgbClr val="00FF00"/>
                </a:solidFill>
                <a:latin typeface="Arial" panose="020B0604020202020204" pitchFamily="34" charset="0"/>
              </a:rPr>
              <a:t>Mengelola WOM yang Negatip</a:t>
            </a:r>
            <a:endParaRPr lang="en-US" altLang="en-US" sz="3600" b="1">
              <a:solidFill>
                <a:srgbClr val="00FF00"/>
              </a:solidFill>
              <a:latin typeface="Arial" panose="020B0604020202020204" pitchFamily="34" charset="0"/>
            </a:endParaRPr>
          </a:p>
        </p:txBody>
      </p:sp>
      <p:sp>
        <p:nvSpPr>
          <p:cNvPr id="3" name="Content Placeholder 2"/>
          <p:cNvSpPr>
            <a:spLocks noGrp="1"/>
          </p:cNvSpPr>
          <p:nvPr>
            <p:ph idx="1"/>
          </p:nvPr>
        </p:nvSpPr>
        <p:spPr>
          <a:xfrm>
            <a:off x="646112" y="1420586"/>
            <a:ext cx="9953710" cy="4827813"/>
          </a:xfrm>
          <a:ln>
            <a:solidFill>
              <a:schemeClr val="tx1"/>
            </a:solidFill>
          </a:ln>
        </p:spPr>
        <p:txBody>
          <a:bodyPr>
            <a:normAutofit/>
          </a:bodyPr>
          <a:lstStyle/>
          <a:p>
            <a:r>
              <a:rPr lang="en-US" sz="2800" smtClean="0"/>
              <a:t>WOM positip merupakan asset berharga bagi perusahaan, keadaan sebaliknya terjadi bila ada WOM negatip</a:t>
            </a:r>
          </a:p>
          <a:p>
            <a:r>
              <a:rPr lang="en-US" sz="2800" smtClean="0"/>
              <a:t>WOM negatip biasanya menempati prioritas tinggi dan diberi bobot besar dalam proses pengambilan keputusan</a:t>
            </a:r>
          </a:p>
          <a:p>
            <a:r>
              <a:rPr lang="en-US" sz="2800" smtClean="0"/>
              <a:t>Pembeli yang tidak puas akan lebih termotivasi untuk membagi informasinya</a:t>
            </a:r>
          </a:p>
          <a:p>
            <a:endParaRPr lang="en-US" sz="2800"/>
          </a:p>
        </p:txBody>
      </p:sp>
      <p:sp>
        <p:nvSpPr>
          <p:cNvPr id="4" name="Slide Number Placeholder 3"/>
          <p:cNvSpPr>
            <a:spLocks noGrp="1"/>
          </p:cNvSpPr>
          <p:nvPr>
            <p:ph type="sldNum" sz="quarter" idx="12"/>
          </p:nvPr>
        </p:nvSpPr>
        <p:spPr/>
        <p:txBody>
          <a:bodyPr/>
          <a:lstStyle/>
          <a:p>
            <a:fld id="{D7D2976F-7D36-41C0-AE23-30945287E156}" type="slidenum">
              <a:rPr lang="en-US" smtClean="0"/>
              <a:t>92</a:t>
            </a:fld>
            <a:endParaRPr lang="en-US"/>
          </a:p>
        </p:txBody>
      </p:sp>
      <p:sp>
        <p:nvSpPr>
          <p:cNvPr id="2" name="Footer Placeholder 1"/>
          <p:cNvSpPr>
            <a:spLocks noGrp="1"/>
          </p:cNvSpPr>
          <p:nvPr>
            <p:ph type="ftr" sz="quarter" idx="11"/>
          </p:nvPr>
        </p:nvSpPr>
        <p:spPr/>
        <p:txBody>
          <a:bodyPr/>
          <a:lstStyle/>
          <a:p>
            <a:r>
              <a:rPr lang="en-US" smtClean="0"/>
              <a:t>Djoko Santoso - Agribis - Faperta - Unlam</a:t>
            </a:r>
            <a:endParaRPr lang="en-US" dirty="0"/>
          </a:p>
        </p:txBody>
      </p:sp>
    </p:spTree>
    <p:extLst>
      <p:ext uri="{BB962C8B-B14F-4D97-AF65-F5344CB8AC3E}">
        <p14:creationId xmlns:p14="http://schemas.microsoft.com/office/powerpoint/2010/main" val="30550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smtClean="0"/>
              <a:t>Pengaruh Keluarga dan Rumah Tangga</a:t>
            </a:r>
            <a:endParaRPr lang="en-US" sz="48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93</a:t>
            </a:fld>
            <a:endParaRPr lang="en-US" dirty="0"/>
          </a:p>
        </p:txBody>
      </p:sp>
    </p:spTree>
    <p:extLst>
      <p:ext uri="{BB962C8B-B14F-4D97-AF65-F5344CB8AC3E}">
        <p14:creationId xmlns:p14="http://schemas.microsoft.com/office/powerpoint/2010/main" val="54397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59514"/>
          </a:xfrm>
        </p:spPr>
        <p:txBody>
          <a:bodyPr/>
          <a:lstStyle/>
          <a:p>
            <a:r>
              <a:rPr lang="en-US" sz="3600" smtClean="0"/>
              <a:t>Pentingnya Keluarga dan Rumah Tangga pada Perilaku Konsumen</a:t>
            </a:r>
            <a:endParaRPr lang="en-US" sz="3600"/>
          </a:p>
        </p:txBody>
      </p:sp>
      <p:sp>
        <p:nvSpPr>
          <p:cNvPr id="3" name="Content Placeholder 2"/>
          <p:cNvSpPr>
            <a:spLocks noGrp="1"/>
          </p:cNvSpPr>
          <p:nvPr>
            <p:ph idx="1"/>
          </p:nvPr>
        </p:nvSpPr>
        <p:spPr>
          <a:xfrm>
            <a:off x="646112" y="1720516"/>
            <a:ext cx="9977772" cy="4527883"/>
          </a:xfrm>
        </p:spPr>
        <p:txBody>
          <a:bodyPr>
            <a:normAutofit/>
          </a:bodyPr>
          <a:lstStyle/>
          <a:p>
            <a:r>
              <a:rPr lang="en-US" sz="2400" smtClean="0"/>
              <a:t>Berbagai produk </a:t>
            </a:r>
            <a:r>
              <a:rPr lang="en-US" sz="2400"/>
              <a:t>yang dibeli oleh </a:t>
            </a:r>
            <a:r>
              <a:rPr lang="en-US" sz="2400" smtClean="0"/>
              <a:t>keluarga</a:t>
            </a:r>
          </a:p>
          <a:p>
            <a:r>
              <a:rPr lang="en-US" sz="2400"/>
              <a:t>Keputusan membeli individu mungkin dipengaruhi oleh anggota keluarga </a:t>
            </a:r>
            <a:r>
              <a:rPr lang="en-US" sz="2400" smtClean="0"/>
              <a:t>lainnya</a:t>
            </a:r>
          </a:p>
          <a:p>
            <a:r>
              <a:rPr lang="en-US" sz="2400"/>
              <a:t>Bagaimana keluarga membuat </a:t>
            </a:r>
            <a:r>
              <a:rPr lang="en-US" sz="2400" smtClean="0"/>
              <a:t>keputusan – keputusan  </a:t>
            </a:r>
            <a:r>
              <a:rPr lang="en-US" sz="2400"/>
              <a:t>pembelian tergantung pada peran berbagai anggota dalam pembelian, konsumsi, dan pengaruh dari </a:t>
            </a:r>
            <a:r>
              <a:rPr lang="en-US" sz="2400" smtClean="0"/>
              <a:t>produk</a:t>
            </a:r>
          </a:p>
          <a:p>
            <a:pPr marL="0" indent="0">
              <a:buNone/>
            </a:pPr>
            <a:endParaRPr lang="en-US" sz="24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94</a:t>
            </a:fld>
            <a:endParaRPr lang="en-US" dirty="0"/>
          </a:p>
        </p:txBody>
      </p:sp>
      <p:pic>
        <p:nvPicPr>
          <p:cNvPr id="6" name="Picture 6" descr="MCj023158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074" y="4247358"/>
            <a:ext cx="3296652" cy="239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2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8566"/>
          </a:xfrm>
        </p:spPr>
        <p:txBody>
          <a:bodyPr/>
          <a:lstStyle/>
          <a:p>
            <a:r>
              <a:rPr lang="en-US" smtClean="0"/>
              <a:t>Keluarga dan Rumah Tangga</a:t>
            </a:r>
            <a:endParaRPr lang="en-US"/>
          </a:p>
        </p:txBody>
      </p:sp>
      <p:sp>
        <p:nvSpPr>
          <p:cNvPr id="3" name="Content Placeholder 2"/>
          <p:cNvSpPr>
            <a:spLocks noGrp="1"/>
          </p:cNvSpPr>
          <p:nvPr>
            <p:ph idx="1"/>
          </p:nvPr>
        </p:nvSpPr>
        <p:spPr>
          <a:xfrm>
            <a:off x="445168" y="1251284"/>
            <a:ext cx="10283902" cy="4997115"/>
          </a:xfrm>
        </p:spPr>
        <p:txBody>
          <a:bodyPr>
            <a:normAutofit/>
          </a:bodyPr>
          <a:lstStyle/>
          <a:p>
            <a:r>
              <a:rPr lang="en-US" sz="2400"/>
              <a:t>Keluaga : kelompok dua orang atau lebih terkait dengan darah, pernikahan, atau adopsi yang tinggal </a:t>
            </a:r>
            <a:r>
              <a:rPr lang="en-US" sz="2400" smtClean="0"/>
              <a:t>bersama – sama </a:t>
            </a:r>
          </a:p>
          <a:p>
            <a:r>
              <a:rPr lang="en-US" sz="2400"/>
              <a:t>Keluarga Batih/Keluarga Inti : kelompok langsung </a:t>
            </a:r>
            <a:r>
              <a:rPr lang="en-US" sz="2400" smtClean="0"/>
              <a:t>yang terdiri ayah</a:t>
            </a:r>
            <a:r>
              <a:rPr lang="en-US" sz="2400"/>
              <a:t>, ibu dan anak yang tinggal </a:t>
            </a:r>
            <a:r>
              <a:rPr lang="en-US" sz="2400" smtClean="0"/>
              <a:t>bersama</a:t>
            </a:r>
          </a:p>
          <a:p>
            <a:r>
              <a:rPr lang="en-US" sz="2400" smtClean="0"/>
              <a:t>Keluarga dalam arti luas : Keluarga </a:t>
            </a:r>
            <a:r>
              <a:rPr lang="en-US" sz="2400"/>
              <a:t>inti, ditambah kerabat lain seperti </a:t>
            </a:r>
            <a:r>
              <a:rPr lang="en-US" sz="2400" smtClean="0"/>
              <a:t>kakek – nenek, </a:t>
            </a:r>
            <a:r>
              <a:rPr lang="en-US" sz="2400"/>
              <a:t>paman dan Bibi, sepupu, dan orang </a:t>
            </a:r>
            <a:r>
              <a:rPr lang="en-US" sz="2400" smtClean="0"/>
              <a:t>tua angkat (berdasarkan keputusan pengadilan)</a:t>
            </a:r>
            <a:endParaRPr lang="en-US" sz="2400"/>
          </a:p>
          <a:p>
            <a:r>
              <a:rPr lang="en-US" altLang="zh-CN" sz="2400" b="1">
                <a:solidFill>
                  <a:srgbClr val="00FF00"/>
                </a:solidFill>
                <a:latin typeface="Arial" panose="020B0604020202020204" pitchFamily="34" charset="0"/>
              </a:rPr>
              <a:t>Family of orientation </a:t>
            </a:r>
            <a:r>
              <a:rPr lang="en-US" altLang="zh-CN" sz="2400" b="1" smtClean="0">
                <a:solidFill>
                  <a:srgbClr val="00FF00"/>
                </a:solidFill>
                <a:latin typeface="Arial" panose="020B0604020202020204" pitchFamily="34" charset="0"/>
              </a:rPr>
              <a:t>: </a:t>
            </a:r>
            <a:r>
              <a:rPr lang="en-US" sz="2400" smtClean="0"/>
              <a:t>Keluarga </a:t>
            </a:r>
            <a:r>
              <a:rPr lang="en-US" sz="2400"/>
              <a:t>yang </a:t>
            </a:r>
            <a:r>
              <a:rPr lang="en-US" sz="2400" smtClean="0"/>
              <a:t>berorientasi pada kelahiran</a:t>
            </a:r>
          </a:p>
          <a:p>
            <a:r>
              <a:rPr lang="en-US" altLang="zh-CN" sz="2400" b="1">
                <a:solidFill>
                  <a:srgbClr val="00FF00"/>
                </a:solidFill>
                <a:latin typeface="Arial" panose="020B0604020202020204" pitchFamily="34" charset="0"/>
              </a:rPr>
              <a:t>Family of procreation </a:t>
            </a:r>
            <a:r>
              <a:rPr lang="en-US" altLang="zh-CN" sz="2400" b="1" smtClean="0">
                <a:solidFill>
                  <a:srgbClr val="00FF00"/>
                </a:solidFill>
                <a:latin typeface="Arial" panose="020B0604020202020204" pitchFamily="34" charset="0"/>
              </a:rPr>
              <a:t>: </a:t>
            </a:r>
            <a:r>
              <a:rPr lang="en-US" sz="2400" smtClean="0"/>
              <a:t>Keluarga </a:t>
            </a:r>
            <a:r>
              <a:rPr lang="en-US" sz="2400"/>
              <a:t>yang </a:t>
            </a:r>
            <a:r>
              <a:rPr lang="en-US" sz="2400" smtClean="0"/>
              <a:t>dibentuk oleh pernikahan</a:t>
            </a:r>
          </a:p>
          <a:p>
            <a:r>
              <a:rPr lang="en-US" sz="2400"/>
              <a:t>Beberapa keluarga memperluas definisi ini untuk memasukkan hewan </a:t>
            </a:r>
            <a:r>
              <a:rPr lang="en-US" sz="2400" smtClean="0"/>
              <a:t>peliharaan</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95</a:t>
            </a:fld>
            <a:endParaRPr lang="en-US" dirty="0"/>
          </a:p>
        </p:txBody>
      </p:sp>
    </p:spTree>
    <p:extLst>
      <p:ext uri="{BB962C8B-B14F-4D97-AF65-F5344CB8AC3E}">
        <p14:creationId xmlns:p14="http://schemas.microsoft.com/office/powerpoint/2010/main" val="11345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8408"/>
          </a:xfrm>
        </p:spPr>
        <p:txBody>
          <a:bodyPr/>
          <a:lstStyle/>
          <a:p>
            <a:r>
              <a:rPr lang="en-US"/>
              <a:t>Keluarga dan Rumah Tangga</a:t>
            </a:r>
          </a:p>
        </p:txBody>
      </p:sp>
      <p:sp>
        <p:nvSpPr>
          <p:cNvPr id="3" name="Content Placeholder 2"/>
          <p:cNvSpPr>
            <a:spLocks noGrp="1"/>
          </p:cNvSpPr>
          <p:nvPr>
            <p:ph idx="1"/>
          </p:nvPr>
        </p:nvSpPr>
        <p:spPr>
          <a:xfrm>
            <a:off x="757991" y="1270165"/>
            <a:ext cx="9853862" cy="4998287"/>
          </a:xfrm>
        </p:spPr>
        <p:txBody>
          <a:bodyPr>
            <a:normAutofit/>
          </a:bodyPr>
          <a:lstStyle/>
          <a:p>
            <a:r>
              <a:rPr lang="sv-SE" sz="2400"/>
              <a:t>Rumah tangga: semua orang, baik terkait dan tidak terkait, yang menempati sebuah unit perumahan</a:t>
            </a:r>
            <a:endParaRPr lang="en-US" sz="2400"/>
          </a:p>
          <a:p>
            <a:r>
              <a:rPr lang="en-US" sz="2400"/>
              <a:t>Rumah tangga nonfamily meliputi</a:t>
            </a:r>
            <a:r>
              <a:rPr lang="en-US" sz="2400" smtClean="0"/>
              <a:t>:</a:t>
            </a:r>
          </a:p>
          <a:p>
            <a:pPr lvl="1"/>
            <a:r>
              <a:rPr lang="en-US" sz="2200"/>
              <a:t>Orang-orang tua yang hidup dengan anggota </a:t>
            </a:r>
            <a:r>
              <a:rPr lang="en-US" sz="2200" smtClean="0"/>
              <a:t>nonfamily</a:t>
            </a:r>
          </a:p>
          <a:p>
            <a:pPr lvl="1"/>
            <a:r>
              <a:rPr lang="en-US" sz="2200"/>
              <a:t>Orang-orang dari lawan jenis berbagi tempat </a:t>
            </a:r>
            <a:r>
              <a:rPr lang="en-US" sz="2200" smtClean="0"/>
              <a:t>tinggal</a:t>
            </a:r>
          </a:p>
          <a:p>
            <a:pPr lvl="1"/>
            <a:r>
              <a:rPr lang="en-US" sz="2200" smtClean="0"/>
              <a:t>Teman – teman yang </a:t>
            </a:r>
            <a:r>
              <a:rPr lang="en-US" sz="2200"/>
              <a:t>tinggal </a:t>
            </a:r>
            <a:r>
              <a:rPr lang="en-US" sz="2200" smtClean="0"/>
              <a:t>bersama</a:t>
            </a:r>
          </a:p>
          <a:p>
            <a:pPr lvl="1"/>
            <a:r>
              <a:rPr lang="en-US" sz="2200"/>
              <a:t>Pasangan berjenis kelamin sama</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96</a:t>
            </a:fld>
            <a:endParaRPr lang="en-US" dirty="0"/>
          </a:p>
        </p:txBody>
      </p:sp>
    </p:spTree>
    <p:extLst>
      <p:ext uri="{BB962C8B-B14F-4D97-AF65-F5344CB8AC3E}">
        <p14:creationId xmlns:p14="http://schemas.microsoft.com/office/powerpoint/2010/main" val="386608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2" y="1275348"/>
            <a:ext cx="10488437" cy="5093367"/>
          </a:xfrm>
        </p:spPr>
        <p:txBody>
          <a:bodyPr>
            <a:normAutofit fontScale="92500" lnSpcReduction="20000"/>
          </a:bodyPr>
          <a:lstStyle/>
          <a:p>
            <a:r>
              <a:rPr lang="en-US" sz="2400"/>
              <a:t>Keluarga adalah kategori tunggal terbesar </a:t>
            </a:r>
            <a:r>
              <a:rPr lang="en-US" sz="2400" smtClean="0"/>
              <a:t>dari rumah tangga</a:t>
            </a:r>
          </a:p>
          <a:p>
            <a:r>
              <a:rPr lang="sv-SE" sz="2400"/>
              <a:t>Meningkatnya jumlah keluarga </a:t>
            </a:r>
            <a:r>
              <a:rPr lang="sv-SE" sz="2400" smtClean="0"/>
              <a:t>nontradisional dan </a:t>
            </a:r>
            <a:r>
              <a:rPr lang="sv-SE" sz="2400"/>
              <a:t>rumah tangga </a:t>
            </a:r>
            <a:r>
              <a:rPr lang="sv-SE" sz="2400" smtClean="0"/>
              <a:t>non-keluarga</a:t>
            </a:r>
          </a:p>
          <a:p>
            <a:r>
              <a:rPr lang="en-US" sz="2400"/>
              <a:t>Salah satu jenis rumah </a:t>
            </a:r>
            <a:r>
              <a:rPr lang="en-US" sz="2400" smtClean="0"/>
              <a:t>tangga ini  </a:t>
            </a:r>
            <a:r>
              <a:rPr lang="en-US" sz="2400"/>
              <a:t>mungkin atau mungkin tidak termasuk </a:t>
            </a:r>
            <a:r>
              <a:rPr lang="en-US" sz="2400" smtClean="0"/>
              <a:t>anak-anak</a:t>
            </a:r>
          </a:p>
          <a:p>
            <a:r>
              <a:rPr lang="en-US" sz="2400" smtClean="0"/>
              <a:t>Perilaku membeli digambarkan </a:t>
            </a:r>
            <a:r>
              <a:rPr lang="en-US" sz="2400"/>
              <a:t>oleh istilah konsumen </a:t>
            </a:r>
            <a:r>
              <a:rPr lang="en-US" sz="2400" smtClean="0"/>
              <a:t>unit/</a:t>
            </a:r>
            <a:r>
              <a:rPr lang="en-US" altLang="zh-CN" sz="2400" b="1">
                <a:solidFill>
                  <a:srgbClr val="00FF00"/>
                </a:solidFill>
                <a:latin typeface="Arial" panose="020B0604020202020204" pitchFamily="34" charset="0"/>
              </a:rPr>
              <a:t> consumer unit</a:t>
            </a:r>
            <a:r>
              <a:rPr lang="en-US" sz="2400" smtClean="0"/>
              <a:t> </a:t>
            </a:r>
            <a:r>
              <a:rPr lang="en-US" sz="2400"/>
              <a:t>(CU) atau unit rumah tangga </a:t>
            </a:r>
            <a:r>
              <a:rPr lang="en-US" sz="2400" smtClean="0"/>
              <a:t>minimal/</a:t>
            </a:r>
            <a:r>
              <a:rPr lang="en-US" altLang="zh-CN" sz="2400" b="1">
                <a:solidFill>
                  <a:srgbClr val="00FF00"/>
                </a:solidFill>
                <a:latin typeface="Arial" panose="020B0604020202020204" pitchFamily="34" charset="0"/>
              </a:rPr>
              <a:t> minimal household unit</a:t>
            </a:r>
            <a:r>
              <a:rPr lang="en-US" sz="2400" smtClean="0"/>
              <a:t> </a:t>
            </a:r>
            <a:r>
              <a:rPr lang="en-US" sz="2400"/>
              <a:t>(</a:t>
            </a:r>
            <a:r>
              <a:rPr lang="en-US" sz="2400" smtClean="0"/>
              <a:t>MHU)</a:t>
            </a:r>
          </a:p>
          <a:p>
            <a:r>
              <a:rPr lang="en-US" sz="2400"/>
              <a:t>Variabel struktural mempengaruhi keluarga dan rumah tangga</a:t>
            </a:r>
            <a:r>
              <a:rPr lang="en-US" sz="2400" smtClean="0"/>
              <a:t>:</a:t>
            </a:r>
          </a:p>
          <a:p>
            <a:pPr lvl="1"/>
            <a:r>
              <a:rPr lang="en-US" sz="2200" smtClean="0"/>
              <a:t>Usia Kepala Rumah Tangga</a:t>
            </a:r>
          </a:p>
          <a:p>
            <a:pPr lvl="1"/>
            <a:r>
              <a:rPr lang="en-US" sz="2200" smtClean="0"/>
              <a:t>Status Perkawinan</a:t>
            </a:r>
          </a:p>
          <a:p>
            <a:pPr lvl="1"/>
            <a:r>
              <a:rPr lang="en-US" sz="2200" smtClean="0"/>
              <a:t>Kehadiran anak</a:t>
            </a:r>
          </a:p>
          <a:p>
            <a:pPr lvl="1"/>
            <a:r>
              <a:rPr lang="en-US" sz="2200" smtClean="0"/>
              <a:t>Status pekerjaan</a:t>
            </a:r>
          </a:p>
          <a:p>
            <a:r>
              <a:rPr lang="en-US" sz="2400"/>
              <a:t>Pemasar memantau variabel ini untuk memprediksi perubahan permintaan untuk produk </a:t>
            </a:r>
            <a:r>
              <a:rPr lang="en-US" sz="2400" smtClean="0"/>
              <a:t>dan kategori</a:t>
            </a:r>
            <a:r>
              <a:rPr lang="en-US" sz="2400"/>
              <a:t> tertentu </a:t>
            </a:r>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97</a:t>
            </a:fld>
            <a:endParaRPr lang="en-US" dirty="0"/>
          </a:p>
        </p:txBody>
      </p:sp>
      <p:sp>
        <p:nvSpPr>
          <p:cNvPr id="6" name="Title 1"/>
          <p:cNvSpPr>
            <a:spLocks noGrp="1"/>
          </p:cNvSpPr>
          <p:nvPr>
            <p:ph type="title"/>
          </p:nvPr>
        </p:nvSpPr>
        <p:spPr>
          <a:xfrm>
            <a:off x="565553" y="363151"/>
            <a:ext cx="9404723" cy="791881"/>
          </a:xfrm>
        </p:spPr>
        <p:txBody>
          <a:bodyPr/>
          <a:lstStyle/>
          <a:p>
            <a:r>
              <a:rPr lang="en-US"/>
              <a:t>Keluarga dan Rumah Tangga</a:t>
            </a:r>
          </a:p>
        </p:txBody>
      </p:sp>
    </p:spTree>
    <p:extLst>
      <p:ext uri="{BB962C8B-B14F-4D97-AF65-F5344CB8AC3E}">
        <p14:creationId xmlns:p14="http://schemas.microsoft.com/office/powerpoint/2010/main" val="26226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ircle(in)">
                                      <p:cBhvr>
                                        <p:cTn id="44" dur="2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circle(in)">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03158"/>
            <a:ext cx="10082958" cy="5045241"/>
          </a:xfrm>
        </p:spPr>
        <p:txBody>
          <a:bodyPr>
            <a:normAutofit/>
          </a:bodyPr>
          <a:lstStyle/>
          <a:p>
            <a:pPr marL="0" indent="0">
              <a:buNone/>
            </a:pPr>
            <a:r>
              <a:rPr lang="en-US" sz="2400" smtClean="0"/>
              <a:t>Variabel Sosiologi yang </a:t>
            </a:r>
            <a:r>
              <a:rPr lang="en-US" sz="2400"/>
              <a:t>mempengaruhi keluarga dan rumah tangga</a:t>
            </a:r>
            <a:r>
              <a:rPr lang="en-US" sz="2400" smtClean="0"/>
              <a:t>:</a:t>
            </a:r>
          </a:p>
          <a:p>
            <a:r>
              <a:rPr lang="en-US" altLang="zh-CN" sz="2400" b="1">
                <a:solidFill>
                  <a:srgbClr val="00FF00"/>
                </a:solidFill>
                <a:latin typeface="Arial" panose="020B0604020202020204" pitchFamily="34" charset="0"/>
              </a:rPr>
              <a:t>Cohesion </a:t>
            </a:r>
            <a:r>
              <a:rPr lang="en-US" altLang="zh-CN" sz="2400" b="1" smtClean="0">
                <a:solidFill>
                  <a:srgbClr val="00FF00"/>
                </a:solidFill>
                <a:latin typeface="Arial" panose="020B0604020202020204" pitchFamily="34" charset="0"/>
              </a:rPr>
              <a:t>: </a:t>
            </a:r>
            <a:r>
              <a:rPr lang="fi-FI" sz="2400" smtClean="0"/>
              <a:t>ikatan </a:t>
            </a:r>
            <a:r>
              <a:rPr lang="fi-FI" sz="2400"/>
              <a:t>batin antara anggota </a:t>
            </a:r>
            <a:r>
              <a:rPr lang="fi-FI" sz="2400" smtClean="0"/>
              <a:t>keluarga</a:t>
            </a:r>
          </a:p>
          <a:p>
            <a:r>
              <a:rPr lang="en-US" altLang="zh-CN" sz="2400" b="1">
                <a:solidFill>
                  <a:srgbClr val="00FF00"/>
                </a:solidFill>
                <a:latin typeface="Arial" panose="020B0604020202020204" pitchFamily="34" charset="0"/>
              </a:rPr>
              <a:t>Adaptability </a:t>
            </a:r>
            <a:r>
              <a:rPr lang="en-US" altLang="zh-CN" sz="2400" b="1" smtClean="0">
                <a:solidFill>
                  <a:srgbClr val="00FF00"/>
                </a:solidFill>
                <a:latin typeface="Arial" panose="020B0604020202020204" pitchFamily="34" charset="0"/>
              </a:rPr>
              <a:t>: </a:t>
            </a:r>
            <a:r>
              <a:rPr lang="en-US" sz="2400" smtClean="0"/>
              <a:t>kemampuan </a:t>
            </a:r>
            <a:r>
              <a:rPr lang="en-US" sz="2400"/>
              <a:t>keluarga untuk mengubah struktur kekuasaan, peran hubungan, dan hubungan aturan dalam menanggapi situasi dan </a:t>
            </a:r>
            <a:r>
              <a:rPr lang="en-US" sz="2400" smtClean="0"/>
              <a:t>tekanan pembangunan</a:t>
            </a:r>
          </a:p>
          <a:p>
            <a:r>
              <a:rPr lang="en-US" altLang="zh-CN" sz="2400" b="1">
                <a:solidFill>
                  <a:srgbClr val="00FF00"/>
                </a:solidFill>
                <a:latin typeface="Arial" panose="020B0604020202020204" pitchFamily="34" charset="0"/>
              </a:rPr>
              <a:t>Communication </a:t>
            </a:r>
            <a:r>
              <a:rPr lang="en-US" altLang="zh-CN" sz="2400" b="1" smtClean="0">
                <a:solidFill>
                  <a:srgbClr val="00FF00"/>
                </a:solidFill>
                <a:latin typeface="Arial" panose="020B0604020202020204" pitchFamily="34" charset="0"/>
              </a:rPr>
              <a:t>: </a:t>
            </a:r>
            <a:r>
              <a:rPr lang="it-IT" sz="2400" smtClean="0"/>
              <a:t>Dimensi fasilitasi, </a:t>
            </a:r>
            <a:r>
              <a:rPr lang="it-IT" sz="2400"/>
              <a:t>penting untuk gerakan pada </a:t>
            </a:r>
            <a:r>
              <a:rPr lang="it-IT" sz="2400" smtClean="0"/>
              <a:t>dua </a:t>
            </a:r>
            <a:r>
              <a:rPr lang="it-IT" sz="2400"/>
              <a:t>dimensi </a:t>
            </a:r>
            <a:r>
              <a:rPr lang="it-IT" sz="2400" smtClean="0"/>
              <a:t>lain</a:t>
            </a:r>
          </a:p>
          <a:p>
            <a:endParaRPr lang="en-US" sz="24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98</a:t>
            </a:fld>
            <a:endParaRPr lang="en-US" dirty="0"/>
          </a:p>
        </p:txBody>
      </p:sp>
      <p:sp>
        <p:nvSpPr>
          <p:cNvPr id="6" name="Title 1"/>
          <p:cNvSpPr>
            <a:spLocks noGrp="1"/>
          </p:cNvSpPr>
          <p:nvPr>
            <p:ph type="title"/>
          </p:nvPr>
        </p:nvSpPr>
        <p:spPr>
          <a:xfrm>
            <a:off x="646111" y="452718"/>
            <a:ext cx="9404723" cy="750440"/>
          </a:xfrm>
        </p:spPr>
        <p:txBody>
          <a:bodyPr/>
          <a:lstStyle/>
          <a:p>
            <a:r>
              <a:rPr lang="en-US"/>
              <a:t>Keluarga dan Rumah Tangga</a:t>
            </a:r>
          </a:p>
        </p:txBody>
      </p:sp>
    </p:spTree>
    <p:extLst>
      <p:ext uri="{BB962C8B-B14F-4D97-AF65-F5344CB8AC3E}">
        <p14:creationId xmlns:p14="http://schemas.microsoft.com/office/powerpoint/2010/main" val="26207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452718"/>
            <a:ext cx="9919403" cy="750440"/>
          </a:xfrm>
        </p:spPr>
        <p:txBody>
          <a:bodyPr/>
          <a:lstStyle/>
          <a:p>
            <a:r>
              <a:rPr lang="en-US" sz="3600"/>
              <a:t>Perayaan keluarga dan </a:t>
            </a:r>
            <a:r>
              <a:rPr lang="en-US" sz="3600" smtClean="0"/>
              <a:t>pemberian </a:t>
            </a:r>
            <a:r>
              <a:rPr lang="en-US" sz="3600"/>
              <a:t>hadiah</a:t>
            </a:r>
          </a:p>
        </p:txBody>
      </p:sp>
      <p:sp>
        <p:nvSpPr>
          <p:cNvPr id="3" name="Content Placeholder 2"/>
          <p:cNvSpPr>
            <a:spLocks noGrp="1"/>
          </p:cNvSpPr>
          <p:nvPr>
            <p:ph idx="1"/>
          </p:nvPr>
        </p:nvSpPr>
        <p:spPr>
          <a:xfrm>
            <a:off x="312821" y="1360148"/>
            <a:ext cx="10416249" cy="4888252"/>
          </a:xfrm>
        </p:spPr>
        <p:txBody>
          <a:bodyPr>
            <a:normAutofit/>
          </a:bodyPr>
          <a:lstStyle/>
          <a:p>
            <a:r>
              <a:rPr lang="en-US" sz="2400"/>
              <a:t>Pemasar sering merujuk kepada keluarga </a:t>
            </a:r>
            <a:r>
              <a:rPr lang="en-US" sz="2400" smtClean="0"/>
              <a:t>yang </a:t>
            </a:r>
            <a:r>
              <a:rPr lang="en-US" sz="2400"/>
              <a:t>menekankan waktu yang dihabiskan bersama-sama melalui tradisi keluarga, ritual dan </a:t>
            </a:r>
            <a:r>
              <a:rPr lang="en-US" sz="2400" smtClean="0"/>
              <a:t>perayaan</a:t>
            </a:r>
          </a:p>
          <a:p>
            <a:r>
              <a:rPr lang="en-US" sz="2400"/>
              <a:t>Liburan keluarga dan </a:t>
            </a:r>
            <a:r>
              <a:rPr lang="en-US" sz="2400" smtClean="0"/>
              <a:t>pemberian </a:t>
            </a:r>
            <a:r>
              <a:rPr lang="en-US" sz="2400"/>
              <a:t>hadiah </a:t>
            </a:r>
            <a:r>
              <a:rPr lang="en-US" sz="2400" smtClean="0"/>
              <a:t>menjadi semakin penting</a:t>
            </a:r>
          </a:p>
          <a:p>
            <a:r>
              <a:rPr lang="en-US" sz="2400" smtClean="0"/>
              <a:t>Pengeluaran untuk liburan </a:t>
            </a:r>
            <a:r>
              <a:rPr lang="en-US" sz="2400"/>
              <a:t>tradisional dan promosi telah bergeser ke hari libur lainnya sepanjang </a:t>
            </a:r>
            <a:r>
              <a:rPr lang="en-US" sz="2400" smtClean="0"/>
              <a:t>tahun</a:t>
            </a:r>
          </a:p>
          <a:p>
            <a:r>
              <a:rPr lang="en-US" sz="2400" smtClean="0"/>
              <a:t>Terjadi pergeseran bentuk hadiah dari hadiah yang besar secara fisik yang merepotkan mengarah </a:t>
            </a:r>
            <a:r>
              <a:rPr lang="en-US" sz="2400"/>
              <a:t>ke peningkatan </a:t>
            </a:r>
            <a:r>
              <a:rPr lang="en-US" sz="2400" smtClean="0"/>
              <a:t>hadiah sertifikat</a:t>
            </a:r>
            <a:r>
              <a:rPr lang="en-US" sz="2400"/>
              <a:t> penjualan</a:t>
            </a:r>
            <a:r>
              <a:rPr lang="en-US" sz="2400" smtClean="0"/>
              <a:t>, </a:t>
            </a:r>
            <a:r>
              <a:rPr lang="en-US" sz="2400"/>
              <a:t>kartu hadiah, dan hadiah </a:t>
            </a:r>
            <a:r>
              <a:rPr lang="en-US" sz="2400" smtClean="0"/>
              <a:t>pembelian lewat  Internet</a:t>
            </a:r>
          </a:p>
          <a:p>
            <a:endParaRPr lang="en-US" sz="2400"/>
          </a:p>
        </p:txBody>
      </p:sp>
      <p:sp>
        <p:nvSpPr>
          <p:cNvPr id="4" name="Footer Placeholder 3"/>
          <p:cNvSpPr>
            <a:spLocks noGrp="1"/>
          </p:cNvSpPr>
          <p:nvPr>
            <p:ph type="ftr" sz="quarter" idx="11"/>
          </p:nvPr>
        </p:nvSpPr>
        <p:spPr/>
        <p:txBody>
          <a:bodyPr/>
          <a:lstStyle/>
          <a:p>
            <a:r>
              <a:rPr lang="en-US" smtClean="0"/>
              <a:t>Djoko Santoso - Agribis - Faperta - Unlam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99</a:t>
            </a:fld>
            <a:endParaRPr lang="en-US" dirty="0"/>
          </a:p>
        </p:txBody>
      </p:sp>
    </p:spTree>
    <p:extLst>
      <p:ext uri="{BB962C8B-B14F-4D97-AF65-F5344CB8AC3E}">
        <p14:creationId xmlns:p14="http://schemas.microsoft.com/office/powerpoint/2010/main" val="338585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936</TotalTime>
  <Words>7000</Words>
  <Application>Microsoft Office PowerPoint</Application>
  <PresentationFormat>Widescreen</PresentationFormat>
  <Paragraphs>924</Paragraphs>
  <Slides>123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123</vt:i4>
      </vt:variant>
    </vt:vector>
  </HeadingPairs>
  <TitlesOfParts>
    <vt:vector size="132" baseType="lpstr">
      <vt:lpstr>宋体</vt:lpstr>
      <vt:lpstr>Arial</vt:lpstr>
      <vt:lpstr>Calibri</vt:lpstr>
      <vt:lpstr>Century Gothic</vt:lpstr>
      <vt:lpstr>Times</vt:lpstr>
      <vt:lpstr>Times New Roman</vt:lpstr>
      <vt:lpstr>Wingdings</vt:lpstr>
      <vt:lpstr>Wingdings 3</vt:lpstr>
      <vt:lpstr>Ion</vt:lpstr>
      <vt:lpstr>Pokok Bahasan 7 :   Aspek Sosial dalam Perilaku Konsumen </vt:lpstr>
      <vt:lpstr>Budaya :</vt:lpstr>
      <vt:lpstr>PowerPoint Presentation</vt:lpstr>
      <vt:lpstr>Budaya :</vt:lpstr>
      <vt:lpstr>Budaya :</vt:lpstr>
      <vt:lpstr>Karakteristik yang dipengaruhi budaya</vt:lpstr>
      <vt:lpstr>Nilai dan Norma</vt:lpstr>
      <vt:lpstr>Nilai dan Norma</vt:lpstr>
      <vt:lpstr>Nilai dan Norma</vt:lpstr>
      <vt:lpstr>PowerPoint Presentation</vt:lpstr>
      <vt:lpstr>PowerPoint Presentation</vt:lpstr>
      <vt:lpstr>PowerPoint Presentation</vt:lpstr>
      <vt:lpstr>PowerPoint Presentation</vt:lpstr>
      <vt:lpstr>PowerPoint Presentation</vt:lpstr>
      <vt:lpstr>Adaptasi Strategi terhadap Perubahan Budaya</vt:lpstr>
      <vt:lpstr>Bagaimana Budaya Mempegaruhi Perilaku Konsumen?</vt:lpstr>
      <vt:lpstr>Pengaruh Budaya pada Aktivitas Pra-Pembelian dan Pembelian</vt:lpstr>
      <vt:lpstr>Pengaruh Budaya pada Aktivitas Konsumsi dan Divestasi</vt:lpstr>
      <vt:lpstr>Pengaruh Core Value terhadap Pemasaran</vt:lpstr>
      <vt:lpstr>Perubahan Nilai </vt:lpstr>
      <vt:lpstr>PowerPoint Presentation</vt:lpstr>
      <vt:lpstr>PowerPoint Presentation</vt:lpstr>
      <vt:lpstr>Pengaruh Perubahan Keluarga</vt:lpstr>
      <vt:lpstr>Pengaruh Perubahan Religi</vt:lpstr>
      <vt:lpstr>Pengaruh Perubahan Pendidikan</vt:lpstr>
      <vt:lpstr>Budaya Nasional:  Individualisme vs Kolektivitas</vt:lpstr>
      <vt:lpstr>PowerPoint Presentation</vt:lpstr>
      <vt:lpstr>Budaya Nasional</vt:lpstr>
      <vt:lpstr>Budaya</vt:lpstr>
      <vt:lpstr>PowerPoint Presentation</vt:lpstr>
      <vt:lpstr>Belajar Budaya</vt:lpstr>
      <vt:lpstr>Belajar Budaya</vt:lpstr>
      <vt:lpstr>PowerPoint Presentation</vt:lpstr>
      <vt:lpstr>Belajar Budaya</vt:lpstr>
      <vt:lpstr>PowerPoint Presentation</vt:lpstr>
      <vt:lpstr>Belajar Budaya</vt:lpstr>
      <vt:lpstr>Dinamika Budaya </vt:lpstr>
      <vt:lpstr>SUB KULTUR</vt:lpstr>
      <vt:lpstr>Hubungan antara Budaya dan Sub Kultur</vt:lpstr>
      <vt:lpstr>Contoh Kategori Utama Sub Kultur</vt:lpstr>
      <vt:lpstr>Sub Kultur Agama</vt:lpstr>
      <vt:lpstr>Sub Kultur Regional</vt:lpstr>
      <vt:lpstr>Interaksi Sub Kultur</vt:lpstr>
      <vt:lpstr>Pengaruh Personal dan Kelompok Terhadap Perilaku Konsumen</vt:lpstr>
      <vt:lpstr>PowerPoint Presentation</vt:lpstr>
      <vt:lpstr>Pengaruh Kelompok dan Personal terhadap Individu</vt:lpstr>
      <vt:lpstr>Pengaruh Kelompok dan Personal terhadap Individu</vt:lpstr>
      <vt:lpstr>PowerPoint Presentation</vt:lpstr>
      <vt:lpstr>Tipe Kelompok Referensi</vt:lpstr>
      <vt:lpstr>Tipe Kelompok Referensi</vt:lpstr>
      <vt:lpstr>Tipe Kelompok Referensi</vt:lpstr>
      <vt:lpstr>Tipe Kelompok Referensi</vt:lpstr>
      <vt:lpstr>Pengaruh Kelompok dan Personal terhadap Individu </vt:lpstr>
      <vt:lpstr>Tipe Pengaruh Kelompok</vt:lpstr>
      <vt:lpstr>Pengaruh Kelompok dan Personal terhadap Individu</vt:lpstr>
      <vt:lpstr>Pengaruh Kelompok dan Personal terhadap Individu</vt:lpstr>
      <vt:lpstr>Bagaimana Cara Kelompok Referensi mempengaruhi Individu?</vt:lpstr>
      <vt:lpstr>Bagaimana Cara Kelompok Referensi mempengaruhi Individu?</vt:lpstr>
      <vt:lpstr>Kelompok Referensi membantu dalam Pemaknaan Konsep Diri</vt:lpstr>
      <vt:lpstr>Bagaimana Cara Kelompok Referensi mempengaruhi Individu?</vt:lpstr>
      <vt:lpstr>Bagaimana Cara Kelompok Referensi mempengaruhi Individu?</vt:lpstr>
      <vt:lpstr>Bagaimana Cara Kelompok Referensi mempengaruhi Individu?</vt:lpstr>
      <vt:lpstr>Pengaruh Kelompok Referensi pada Keputusan Pembelian Produk dan Merk</vt:lpstr>
      <vt:lpstr>Bagaimana Cara Kelompok Referensi mempengaruhi Individu?</vt:lpstr>
      <vt:lpstr>Bagaimana Cara Kelompok Referensi mempengaruhi Individu?</vt:lpstr>
      <vt:lpstr>Memunculkan Pengaruh Normatif dalam Strategi Pemasaran </vt:lpstr>
      <vt:lpstr>Contoh ekspresi diri yang berada di luar norma sosial </vt:lpstr>
      <vt:lpstr>Daya Tarik Pesohor (Celebrity) dan Kelompok Referensi Lainnya dalam Periklanan</vt:lpstr>
      <vt:lpstr>Daya Tarik Pesohor (Celebrity) dan Kelompok Referensi Lainnya dalam Periklanan</vt:lpstr>
      <vt:lpstr>PowerPoint Presentation</vt:lpstr>
      <vt:lpstr>Transmisi Pengaruh melalui Pertukaran Dua Arah (Dyadic Exchange)</vt:lpstr>
      <vt:lpstr>PowerPoint Presentation</vt:lpstr>
      <vt:lpstr>Word-of-Mouth Communication</vt:lpstr>
      <vt:lpstr>PowerPoint Presentation</vt:lpstr>
      <vt:lpstr>Opinion Leadership</vt:lpstr>
      <vt:lpstr>Opinion Leadership</vt:lpstr>
      <vt:lpstr>Opinion Leadership</vt:lpstr>
      <vt:lpstr>Karakteristik Opinion Leaders</vt:lpstr>
      <vt:lpstr>Overlapping Opinion Leadership</vt:lpstr>
      <vt:lpstr>Service Encounters (Layanan Pertemuan)</vt:lpstr>
      <vt:lpstr>Service Encounters (Layanan Pertemuan)</vt:lpstr>
      <vt:lpstr>Bagaimana Pengaruh Personal Ditularkan</vt:lpstr>
      <vt:lpstr>Bagaimana Pengaruh Personal Ditularkan</vt:lpstr>
      <vt:lpstr>Bagaimana Pengaruh Personal Ditularkan</vt:lpstr>
      <vt:lpstr>WOM dan Opinion Leader dalam Periklanan dan Strategi Pemasaran</vt:lpstr>
      <vt:lpstr>WOM dan Opinion Leader dalam Periklanan dan Strategi Pemasaran</vt:lpstr>
      <vt:lpstr>Word-Of-Mouth sebagai andalan utama </vt:lpstr>
      <vt:lpstr>Membidik Opinion Leaders</vt:lpstr>
      <vt:lpstr>Menstimulir Word-Of-Mouth</vt:lpstr>
      <vt:lpstr>Menciptakan Opinion Leaders</vt:lpstr>
      <vt:lpstr>PowerPoint Presentation</vt:lpstr>
      <vt:lpstr>Mengelola WOM yang Negatip</vt:lpstr>
      <vt:lpstr>Pengaruh Keluarga dan Rumah Tangga</vt:lpstr>
      <vt:lpstr>Pentingnya Keluarga dan Rumah Tangga pada Perilaku Konsumen</vt:lpstr>
      <vt:lpstr>Keluarga dan Rumah Tangga</vt:lpstr>
      <vt:lpstr>Keluarga dan Rumah Tangga</vt:lpstr>
      <vt:lpstr>Keluarga dan Rumah Tangga</vt:lpstr>
      <vt:lpstr>Keluarga dan Rumah Tangga</vt:lpstr>
      <vt:lpstr>Perayaan keluarga dan pemberian hadiah</vt:lpstr>
      <vt:lpstr>Siapa yang berpengaruh dalam pembelian keluarga</vt:lpstr>
      <vt:lpstr>Perilaku Peran</vt:lpstr>
      <vt:lpstr>Perilaku Peran</vt:lpstr>
      <vt:lpstr>Perilaku Peran</vt:lpstr>
      <vt:lpstr>Pengaruh terhadap proses keputusan</vt:lpstr>
      <vt:lpstr>Pengaruh terhadap proses keputusan</vt:lpstr>
      <vt:lpstr>Siklus Hidup Keluarga/Family Life Cycle (FLC)</vt:lpstr>
      <vt:lpstr>PowerPoint Presentation</vt:lpstr>
      <vt:lpstr>PowerPoint Presentation</vt:lpstr>
      <vt:lpstr>PowerPoint Presentation</vt:lpstr>
      <vt:lpstr>PowerPoint Presentation</vt:lpstr>
      <vt:lpstr>PowerPoint Presentation</vt:lpstr>
      <vt:lpstr>Family Life Cycles</vt:lpstr>
      <vt:lpstr>Family Life Cycles</vt:lpstr>
      <vt:lpstr>Perubahan Struktur Keluarga dan Rumah Tangga</vt:lpstr>
      <vt:lpstr>Perubahan Struktur Keluarga dan Rumah Tangga</vt:lpstr>
      <vt:lpstr>Perubahan Struktur Keluarga dan Rumah Tangga</vt:lpstr>
      <vt:lpstr>Perubahan Struktur Keluarga dan Rumah Tangga</vt:lpstr>
      <vt:lpstr>Perubahan Peran Wanita</vt:lpstr>
      <vt:lpstr>Perubahan Peran Wanita</vt:lpstr>
      <vt:lpstr>Perubahan Peran Wanita</vt:lpstr>
      <vt:lpstr>Perubahan peran maskulin</vt:lpstr>
      <vt:lpstr>Perilaku Konsumen Anak – Anak dan Rumah Tangga</vt:lpstr>
      <vt:lpstr>Perilaku Konsumen Anak – Anak dan Rumah Tangga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Budaya, Etnis dan Kelas Sosial</dc:title>
  <dc:creator>Djoko Santoso</dc:creator>
  <cp:lastModifiedBy>Djoko Santoso</cp:lastModifiedBy>
  <cp:revision>94</cp:revision>
  <dcterms:created xsi:type="dcterms:W3CDTF">2015-10-10T02:16:35Z</dcterms:created>
  <dcterms:modified xsi:type="dcterms:W3CDTF">2019-08-28T04:22:37Z</dcterms:modified>
</cp:coreProperties>
</file>