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4.jpg" ContentType="image/jpeg"/>
  <Override PartName="/ppt/media/image15.jpg" ContentType="image/jpeg"/>
  <Override PartName="/ppt/media/image25.jpg" ContentType="image/jpeg"/>
  <Override PartName="/ppt/media/image26.jpg" ContentType="image/jpeg"/>
  <Override PartName="/ppt/media/image28.jpg" ContentType="image/jpeg"/>
  <Override PartName="/ppt/media/image29.jpg" ContentType="image/jpeg"/>
  <Override PartName="/ppt/media/image30.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259" r:id="rId5"/>
    <p:sldId id="257" r:id="rId6"/>
    <p:sldId id="260" r:id="rId7"/>
    <p:sldId id="262" r:id="rId8"/>
    <p:sldId id="263" r:id="rId9"/>
    <p:sldId id="264" r:id="rId10"/>
    <p:sldId id="265" r:id="rId11"/>
    <p:sldId id="266" r:id="rId12"/>
    <p:sldId id="268" r:id="rId13"/>
    <p:sldId id="271" r:id="rId14"/>
    <p:sldId id="269" r:id="rId15"/>
    <p:sldId id="270" r:id="rId16"/>
    <p:sldId id="272" r:id="rId17"/>
    <p:sldId id="273" r:id="rId18"/>
    <p:sldId id="281" r:id="rId19"/>
    <p:sldId id="282" r:id="rId20"/>
    <p:sldId id="284" r:id="rId21"/>
    <p:sldId id="283" r:id="rId22"/>
    <p:sldId id="285" r:id="rId23"/>
    <p:sldId id="286" r:id="rId24"/>
    <p:sldId id="287" r:id="rId25"/>
    <p:sldId id="288" r:id="rId26"/>
    <p:sldId id="289" r:id="rId27"/>
    <p:sldId id="290" r:id="rId28"/>
    <p:sldId id="292" r:id="rId29"/>
    <p:sldId id="291" r:id="rId30"/>
    <p:sldId id="294" r:id="rId31"/>
    <p:sldId id="295" r:id="rId32"/>
    <p:sldId id="297" r:id="rId33"/>
    <p:sldId id="298" r:id="rId34"/>
    <p:sldId id="293" r:id="rId35"/>
    <p:sldId id="296" r:id="rId36"/>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0" autoAdjust="0"/>
    <p:restoredTop sz="94660"/>
  </p:normalViewPr>
  <p:slideViewPr>
    <p:cSldViewPr snapToGrid="0">
      <p:cViewPr varScale="1">
        <p:scale>
          <a:sx n="40" d="100"/>
          <a:sy n="40" d="100"/>
        </p:scale>
        <p:origin x="54" y="8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3F39ED3E-9B45-4E3D-B215-EEBB9B4025D5}" type="datetimeFigureOut">
              <a:rPr lang="id-ID" smtClean="0"/>
              <a:t>19/10/2022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0E69790-D387-431D-A85C-E010E5294CD7}" type="slidenum">
              <a:rPr lang="id-ID" smtClean="0"/>
              <a:t>‹#›</a:t>
            </a:fld>
            <a:endParaRPr lang="id-ID"/>
          </a:p>
        </p:txBody>
      </p:sp>
    </p:spTree>
    <p:extLst>
      <p:ext uri="{BB962C8B-B14F-4D97-AF65-F5344CB8AC3E}">
        <p14:creationId xmlns:p14="http://schemas.microsoft.com/office/powerpoint/2010/main" val="1237697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F39ED3E-9B45-4E3D-B215-EEBB9B4025D5}" type="datetimeFigureOut">
              <a:rPr lang="id-ID" smtClean="0"/>
              <a:t>19/10/2022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0E69790-D387-431D-A85C-E010E5294CD7}" type="slidenum">
              <a:rPr lang="id-ID" smtClean="0"/>
              <a:t>‹#›</a:t>
            </a:fld>
            <a:endParaRPr lang="id-ID"/>
          </a:p>
        </p:txBody>
      </p:sp>
    </p:spTree>
    <p:extLst>
      <p:ext uri="{BB962C8B-B14F-4D97-AF65-F5344CB8AC3E}">
        <p14:creationId xmlns:p14="http://schemas.microsoft.com/office/powerpoint/2010/main" val="1304345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F39ED3E-9B45-4E3D-B215-EEBB9B4025D5}" type="datetimeFigureOut">
              <a:rPr lang="id-ID" smtClean="0"/>
              <a:t>19/10/2022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0E69790-D387-431D-A85C-E010E5294CD7}" type="slidenum">
              <a:rPr lang="id-ID" smtClean="0"/>
              <a:t>‹#›</a:t>
            </a:fld>
            <a:endParaRPr lang="id-ID"/>
          </a:p>
        </p:txBody>
      </p:sp>
    </p:spTree>
    <p:extLst>
      <p:ext uri="{BB962C8B-B14F-4D97-AF65-F5344CB8AC3E}">
        <p14:creationId xmlns:p14="http://schemas.microsoft.com/office/powerpoint/2010/main" val="3363886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4308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10/19/2022</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71" b="0" i="0">
                <a:solidFill>
                  <a:schemeClr val="tx1"/>
                </a:solidFill>
                <a:latin typeface="Arial MT"/>
                <a:cs typeface="Arial MT"/>
              </a:defRPr>
            </a:lvl1pPr>
          </a:lstStyle>
          <a:p>
            <a:pPr marL="34580">
              <a:lnSpc>
                <a:spcPts val="1498"/>
              </a:lnSpc>
            </a:pPr>
            <a:fld id="{81D60167-4931-47E6-BA6A-407CBD079E47}" type="slidenum">
              <a:rPr lang="id-ID" smtClean="0">
                <a:solidFill>
                  <a:prstClr val="black"/>
                </a:solidFill>
              </a:rPr>
              <a:pPr marL="34580">
                <a:lnSpc>
                  <a:spcPts val="1498"/>
                </a:lnSpc>
              </a:pPr>
              <a:t>‹#›</a:t>
            </a:fld>
            <a:endParaRPr lang="id-ID" dirty="0">
              <a:solidFill>
                <a:prstClr val="black"/>
              </a:solidFill>
            </a:endParaRPr>
          </a:p>
        </p:txBody>
      </p:sp>
    </p:spTree>
    <p:extLst>
      <p:ext uri="{BB962C8B-B14F-4D97-AF65-F5344CB8AC3E}">
        <p14:creationId xmlns:p14="http://schemas.microsoft.com/office/powerpoint/2010/main" val="140427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507508" y="617795"/>
            <a:ext cx="9176985" cy="446917"/>
          </a:xfrm>
        </p:spPr>
        <p:txBody>
          <a:bodyPr lIns="0" tIns="0" rIns="0" bIns="0"/>
          <a:lstStyle>
            <a:lvl1pPr>
              <a:defRPr sz="2904" b="1"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1264800" y="1823882"/>
            <a:ext cx="9662401" cy="391004"/>
          </a:xfrm>
        </p:spPr>
        <p:txBody>
          <a:bodyPr lIns="0" tIns="0" rIns="0" bIns="0"/>
          <a:lstStyle>
            <a:lvl1pPr>
              <a:defRPr sz="2541"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10/19/2022</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71" b="0" i="0">
                <a:solidFill>
                  <a:schemeClr val="tx1"/>
                </a:solidFill>
                <a:latin typeface="Arial MT"/>
                <a:cs typeface="Arial MT"/>
              </a:defRPr>
            </a:lvl1pPr>
          </a:lstStyle>
          <a:p>
            <a:pPr marL="34580">
              <a:lnSpc>
                <a:spcPts val="1498"/>
              </a:lnSpc>
            </a:pPr>
            <a:fld id="{81D60167-4931-47E6-BA6A-407CBD079E47}" type="slidenum">
              <a:rPr lang="id-ID" smtClean="0">
                <a:solidFill>
                  <a:prstClr val="black"/>
                </a:solidFill>
              </a:rPr>
              <a:pPr marL="34580">
                <a:lnSpc>
                  <a:spcPts val="1498"/>
                </a:lnSpc>
              </a:pPr>
              <a:t>‹#›</a:t>
            </a:fld>
            <a:endParaRPr lang="id-ID" dirty="0">
              <a:solidFill>
                <a:prstClr val="black"/>
              </a:solidFill>
            </a:endParaRPr>
          </a:p>
        </p:txBody>
      </p:sp>
    </p:spTree>
    <p:extLst>
      <p:ext uri="{BB962C8B-B14F-4D97-AF65-F5344CB8AC3E}">
        <p14:creationId xmlns:p14="http://schemas.microsoft.com/office/powerpoint/2010/main" val="3957347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507508" y="617795"/>
            <a:ext cx="9176985" cy="446917"/>
          </a:xfrm>
        </p:spPr>
        <p:txBody>
          <a:bodyPr lIns="0" tIns="0" rIns="0" bIns="0"/>
          <a:lstStyle>
            <a:lvl1pPr>
              <a:defRPr sz="2904" b="1"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1403827" y="1466113"/>
            <a:ext cx="4691458" cy="430887"/>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sz="half" idx="3"/>
          </p:nvPr>
        </p:nvSpPr>
        <p:spPr>
          <a:xfrm>
            <a:off x="6269039" y="1463348"/>
            <a:ext cx="4604580" cy="430887"/>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10/19/2022</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271" b="0" i="0">
                <a:solidFill>
                  <a:schemeClr val="tx1"/>
                </a:solidFill>
                <a:latin typeface="Arial MT"/>
                <a:cs typeface="Arial MT"/>
              </a:defRPr>
            </a:lvl1pPr>
          </a:lstStyle>
          <a:p>
            <a:pPr marL="34580">
              <a:lnSpc>
                <a:spcPts val="1498"/>
              </a:lnSpc>
            </a:pPr>
            <a:fld id="{81D60167-4931-47E6-BA6A-407CBD079E47}" type="slidenum">
              <a:rPr lang="id-ID" smtClean="0">
                <a:solidFill>
                  <a:prstClr val="black"/>
                </a:solidFill>
              </a:rPr>
              <a:pPr marL="34580">
                <a:lnSpc>
                  <a:spcPts val="1498"/>
                </a:lnSpc>
              </a:pPr>
              <a:t>‹#›</a:t>
            </a:fld>
            <a:endParaRPr lang="id-ID" dirty="0">
              <a:solidFill>
                <a:prstClr val="black"/>
              </a:solidFill>
            </a:endParaRPr>
          </a:p>
        </p:txBody>
      </p:sp>
    </p:spTree>
    <p:extLst>
      <p:ext uri="{BB962C8B-B14F-4D97-AF65-F5344CB8AC3E}">
        <p14:creationId xmlns:p14="http://schemas.microsoft.com/office/powerpoint/2010/main" val="4252261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507508" y="617795"/>
            <a:ext cx="9176985" cy="446917"/>
          </a:xfrm>
        </p:spPr>
        <p:txBody>
          <a:bodyPr lIns="0" tIns="0" rIns="0" bIns="0"/>
          <a:lstStyle>
            <a:lvl1pPr>
              <a:defRPr sz="2904" b="1"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10/19/2022</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271" b="0" i="0">
                <a:solidFill>
                  <a:schemeClr val="tx1"/>
                </a:solidFill>
                <a:latin typeface="Arial MT"/>
                <a:cs typeface="Arial MT"/>
              </a:defRPr>
            </a:lvl1pPr>
          </a:lstStyle>
          <a:p>
            <a:pPr marL="34580">
              <a:lnSpc>
                <a:spcPts val="1498"/>
              </a:lnSpc>
            </a:pPr>
            <a:fld id="{81D60167-4931-47E6-BA6A-407CBD079E47}" type="slidenum">
              <a:rPr lang="id-ID" smtClean="0">
                <a:solidFill>
                  <a:prstClr val="black"/>
                </a:solidFill>
              </a:rPr>
              <a:pPr marL="34580">
                <a:lnSpc>
                  <a:spcPts val="1498"/>
                </a:lnSpc>
              </a:pPr>
              <a:t>‹#›</a:t>
            </a:fld>
            <a:endParaRPr lang="id-ID" dirty="0">
              <a:solidFill>
                <a:prstClr val="black"/>
              </a:solidFill>
            </a:endParaRPr>
          </a:p>
        </p:txBody>
      </p:sp>
    </p:spTree>
    <p:extLst>
      <p:ext uri="{BB962C8B-B14F-4D97-AF65-F5344CB8AC3E}">
        <p14:creationId xmlns:p14="http://schemas.microsoft.com/office/powerpoint/2010/main" val="2845879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10/19/2022</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271" b="0" i="0">
                <a:solidFill>
                  <a:schemeClr val="tx1"/>
                </a:solidFill>
                <a:latin typeface="Arial MT"/>
                <a:cs typeface="Arial MT"/>
              </a:defRPr>
            </a:lvl1pPr>
          </a:lstStyle>
          <a:p>
            <a:pPr marL="34580">
              <a:lnSpc>
                <a:spcPts val="1498"/>
              </a:lnSpc>
            </a:pPr>
            <a:fld id="{81D60167-4931-47E6-BA6A-407CBD079E47}" type="slidenum">
              <a:rPr lang="id-ID" smtClean="0">
                <a:solidFill>
                  <a:prstClr val="black"/>
                </a:solidFill>
              </a:rPr>
              <a:pPr marL="34580">
                <a:lnSpc>
                  <a:spcPts val="1498"/>
                </a:lnSpc>
              </a:pPr>
              <a:t>‹#›</a:t>
            </a:fld>
            <a:endParaRPr lang="id-ID" dirty="0">
              <a:solidFill>
                <a:prstClr val="black"/>
              </a:solidFill>
            </a:endParaRPr>
          </a:p>
        </p:txBody>
      </p:sp>
    </p:spTree>
    <p:extLst>
      <p:ext uri="{BB962C8B-B14F-4D97-AF65-F5344CB8AC3E}">
        <p14:creationId xmlns:p14="http://schemas.microsoft.com/office/powerpoint/2010/main" val="1631985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F39ED3E-9B45-4E3D-B215-EEBB9B4025D5}" type="datetimeFigureOut">
              <a:rPr lang="id-ID" smtClean="0"/>
              <a:t>19/10/2022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0E69790-D387-431D-A85C-E010E5294CD7}" type="slidenum">
              <a:rPr lang="id-ID" smtClean="0"/>
              <a:t>‹#›</a:t>
            </a:fld>
            <a:endParaRPr lang="id-ID"/>
          </a:p>
        </p:txBody>
      </p:sp>
    </p:spTree>
    <p:extLst>
      <p:ext uri="{BB962C8B-B14F-4D97-AF65-F5344CB8AC3E}">
        <p14:creationId xmlns:p14="http://schemas.microsoft.com/office/powerpoint/2010/main" val="65289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39ED3E-9B45-4E3D-B215-EEBB9B4025D5}" type="datetimeFigureOut">
              <a:rPr lang="id-ID" smtClean="0"/>
              <a:t>19/10/2022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0E69790-D387-431D-A85C-E010E5294CD7}" type="slidenum">
              <a:rPr lang="id-ID" smtClean="0"/>
              <a:t>‹#›</a:t>
            </a:fld>
            <a:endParaRPr lang="id-ID"/>
          </a:p>
        </p:txBody>
      </p:sp>
    </p:spTree>
    <p:extLst>
      <p:ext uri="{BB962C8B-B14F-4D97-AF65-F5344CB8AC3E}">
        <p14:creationId xmlns:p14="http://schemas.microsoft.com/office/powerpoint/2010/main" val="2408162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3F39ED3E-9B45-4E3D-B215-EEBB9B4025D5}" type="datetimeFigureOut">
              <a:rPr lang="id-ID" smtClean="0"/>
              <a:t>19/10/2022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0E69790-D387-431D-A85C-E010E5294CD7}" type="slidenum">
              <a:rPr lang="id-ID" smtClean="0"/>
              <a:t>‹#›</a:t>
            </a:fld>
            <a:endParaRPr lang="id-ID"/>
          </a:p>
        </p:txBody>
      </p:sp>
    </p:spTree>
    <p:extLst>
      <p:ext uri="{BB962C8B-B14F-4D97-AF65-F5344CB8AC3E}">
        <p14:creationId xmlns:p14="http://schemas.microsoft.com/office/powerpoint/2010/main" val="1272661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3F39ED3E-9B45-4E3D-B215-EEBB9B4025D5}" type="datetimeFigureOut">
              <a:rPr lang="id-ID" smtClean="0"/>
              <a:t>19/10/2022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0E69790-D387-431D-A85C-E010E5294CD7}" type="slidenum">
              <a:rPr lang="id-ID" smtClean="0"/>
              <a:t>‹#›</a:t>
            </a:fld>
            <a:endParaRPr lang="id-ID"/>
          </a:p>
        </p:txBody>
      </p:sp>
    </p:spTree>
    <p:extLst>
      <p:ext uri="{BB962C8B-B14F-4D97-AF65-F5344CB8AC3E}">
        <p14:creationId xmlns:p14="http://schemas.microsoft.com/office/powerpoint/2010/main" val="436909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3F39ED3E-9B45-4E3D-B215-EEBB9B4025D5}" type="datetimeFigureOut">
              <a:rPr lang="id-ID" smtClean="0"/>
              <a:t>19/10/2022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0E69790-D387-431D-A85C-E010E5294CD7}" type="slidenum">
              <a:rPr lang="id-ID" smtClean="0"/>
              <a:t>‹#›</a:t>
            </a:fld>
            <a:endParaRPr lang="id-ID"/>
          </a:p>
        </p:txBody>
      </p:sp>
    </p:spTree>
    <p:extLst>
      <p:ext uri="{BB962C8B-B14F-4D97-AF65-F5344CB8AC3E}">
        <p14:creationId xmlns:p14="http://schemas.microsoft.com/office/powerpoint/2010/main" val="830406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39ED3E-9B45-4E3D-B215-EEBB9B4025D5}" type="datetimeFigureOut">
              <a:rPr lang="id-ID" smtClean="0"/>
              <a:t>19/10/2022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0E69790-D387-431D-A85C-E010E5294CD7}" type="slidenum">
              <a:rPr lang="id-ID" smtClean="0"/>
              <a:t>‹#›</a:t>
            </a:fld>
            <a:endParaRPr lang="id-ID"/>
          </a:p>
        </p:txBody>
      </p:sp>
    </p:spTree>
    <p:extLst>
      <p:ext uri="{BB962C8B-B14F-4D97-AF65-F5344CB8AC3E}">
        <p14:creationId xmlns:p14="http://schemas.microsoft.com/office/powerpoint/2010/main" val="3475581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39ED3E-9B45-4E3D-B215-EEBB9B4025D5}" type="datetimeFigureOut">
              <a:rPr lang="id-ID" smtClean="0"/>
              <a:t>19/10/2022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0E69790-D387-431D-A85C-E010E5294CD7}" type="slidenum">
              <a:rPr lang="id-ID" smtClean="0"/>
              <a:t>‹#›</a:t>
            </a:fld>
            <a:endParaRPr lang="id-ID"/>
          </a:p>
        </p:txBody>
      </p:sp>
    </p:spTree>
    <p:extLst>
      <p:ext uri="{BB962C8B-B14F-4D97-AF65-F5344CB8AC3E}">
        <p14:creationId xmlns:p14="http://schemas.microsoft.com/office/powerpoint/2010/main" val="79312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39ED3E-9B45-4E3D-B215-EEBB9B4025D5}" type="datetimeFigureOut">
              <a:rPr lang="id-ID" smtClean="0"/>
              <a:t>19/10/2022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0E69790-D387-431D-A85C-E010E5294CD7}" type="slidenum">
              <a:rPr lang="id-ID" smtClean="0"/>
              <a:t>‹#›</a:t>
            </a:fld>
            <a:endParaRPr lang="id-ID"/>
          </a:p>
        </p:txBody>
      </p:sp>
    </p:spTree>
    <p:extLst>
      <p:ext uri="{BB962C8B-B14F-4D97-AF65-F5344CB8AC3E}">
        <p14:creationId xmlns:p14="http://schemas.microsoft.com/office/powerpoint/2010/main" val="1976946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gi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9ED3E-9B45-4E3D-B215-EEBB9B4025D5}" type="datetimeFigureOut">
              <a:rPr lang="id-ID" smtClean="0"/>
              <a:t>19/10/2022</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E69790-D387-431D-A85C-E010E5294CD7}" type="slidenum">
              <a:rPr lang="id-ID" smtClean="0"/>
              <a:t>‹#›</a:t>
            </a:fld>
            <a:endParaRPr lang="id-ID"/>
          </a:p>
        </p:txBody>
      </p:sp>
    </p:spTree>
    <p:extLst>
      <p:ext uri="{BB962C8B-B14F-4D97-AF65-F5344CB8AC3E}">
        <p14:creationId xmlns:p14="http://schemas.microsoft.com/office/powerpoint/2010/main" val="3871311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9000" b="-9000"/>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07508" y="617795"/>
            <a:ext cx="9176985" cy="492443"/>
          </a:xfrm>
          <a:prstGeom prst="rect">
            <a:avLst/>
          </a:prstGeom>
        </p:spPr>
        <p:txBody>
          <a:bodyPr wrap="square" lIns="0" tIns="0" rIns="0" bIns="0">
            <a:spAutoFit/>
          </a:bodyPr>
          <a:lstStyle>
            <a:lvl1pPr>
              <a:defRPr sz="3200" b="1"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1264800" y="1823882"/>
            <a:ext cx="9662401" cy="430887"/>
          </a:xfrm>
          <a:prstGeom prst="rect">
            <a:avLst/>
          </a:prstGeom>
        </p:spPr>
        <p:txBody>
          <a:bodyPr wrap="square" lIns="0" tIns="0" rIns="0" bIns="0">
            <a:spAutoFit/>
          </a:bodyPr>
          <a:lstStyle>
            <a:lvl1pPr>
              <a:defRPr sz="2800" b="1" i="0">
                <a:solidFill>
                  <a:schemeClr val="bg1"/>
                </a:solidFill>
                <a:latin typeface="Arial"/>
                <a:cs typeface="Aria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10/19/2022</a:t>
            </a:fld>
            <a:endParaRPr lang="en-US">
              <a:solidFill>
                <a:prstClr val="black">
                  <a:tint val="75000"/>
                </a:prstClr>
              </a:solidFill>
            </a:endParaRPr>
          </a:p>
        </p:txBody>
      </p:sp>
      <p:sp>
        <p:nvSpPr>
          <p:cNvPr id="6" name="Holder 6"/>
          <p:cNvSpPr>
            <a:spLocks noGrp="1"/>
          </p:cNvSpPr>
          <p:nvPr>
            <p:ph type="sldNum" sz="quarter" idx="7"/>
          </p:nvPr>
        </p:nvSpPr>
        <p:spPr>
          <a:xfrm>
            <a:off x="10411427" y="6024548"/>
            <a:ext cx="313487" cy="192360"/>
          </a:xfrm>
          <a:prstGeom prst="rect">
            <a:avLst/>
          </a:prstGeom>
        </p:spPr>
        <p:txBody>
          <a:bodyPr wrap="square" lIns="0" tIns="0" rIns="0" bIns="0">
            <a:spAutoFit/>
          </a:bodyPr>
          <a:lstStyle>
            <a:lvl1pPr>
              <a:defRPr sz="1271" b="0" i="0">
                <a:solidFill>
                  <a:schemeClr val="tx1"/>
                </a:solidFill>
                <a:latin typeface="Arial MT"/>
                <a:cs typeface="Arial MT"/>
              </a:defRPr>
            </a:lvl1pPr>
          </a:lstStyle>
          <a:p>
            <a:pPr marL="34580">
              <a:lnSpc>
                <a:spcPts val="1498"/>
              </a:lnSpc>
            </a:pPr>
            <a:fld id="{81D60167-4931-47E6-BA6A-407CBD079E47}" type="slidenum">
              <a:rPr lang="id-ID" smtClean="0">
                <a:solidFill>
                  <a:prstClr val="black"/>
                </a:solidFill>
              </a:rPr>
              <a:pPr marL="34580">
                <a:lnSpc>
                  <a:spcPts val="1498"/>
                </a:lnSpc>
              </a:pPr>
              <a:t>‹#›</a:t>
            </a:fld>
            <a:endParaRPr lang="id-ID" dirty="0">
              <a:solidFill>
                <a:prstClr val="black"/>
              </a:solidFill>
            </a:endParaRPr>
          </a:p>
        </p:txBody>
      </p:sp>
    </p:spTree>
    <p:extLst>
      <p:ext uri="{BB962C8B-B14F-4D97-AF65-F5344CB8AC3E}">
        <p14:creationId xmlns:p14="http://schemas.microsoft.com/office/powerpoint/2010/main" val="1437398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14955">
        <a:defRPr>
          <a:latin typeface="+mn-lt"/>
          <a:ea typeface="+mn-ea"/>
          <a:cs typeface="+mn-cs"/>
        </a:defRPr>
      </a:lvl2pPr>
      <a:lvl3pPr marL="829909">
        <a:defRPr>
          <a:latin typeface="+mn-lt"/>
          <a:ea typeface="+mn-ea"/>
          <a:cs typeface="+mn-cs"/>
        </a:defRPr>
      </a:lvl3pPr>
      <a:lvl4pPr marL="1244864">
        <a:defRPr>
          <a:latin typeface="+mn-lt"/>
          <a:ea typeface="+mn-ea"/>
          <a:cs typeface="+mn-cs"/>
        </a:defRPr>
      </a:lvl4pPr>
      <a:lvl5pPr marL="1659819">
        <a:defRPr>
          <a:latin typeface="+mn-lt"/>
          <a:ea typeface="+mn-ea"/>
          <a:cs typeface="+mn-cs"/>
        </a:defRPr>
      </a:lvl5pPr>
      <a:lvl6pPr marL="2074774">
        <a:defRPr>
          <a:latin typeface="+mn-lt"/>
          <a:ea typeface="+mn-ea"/>
          <a:cs typeface="+mn-cs"/>
        </a:defRPr>
      </a:lvl6pPr>
      <a:lvl7pPr marL="2489728">
        <a:defRPr>
          <a:latin typeface="+mn-lt"/>
          <a:ea typeface="+mn-ea"/>
          <a:cs typeface="+mn-cs"/>
        </a:defRPr>
      </a:lvl7pPr>
      <a:lvl8pPr marL="2904683">
        <a:defRPr>
          <a:latin typeface="+mn-lt"/>
          <a:ea typeface="+mn-ea"/>
          <a:cs typeface="+mn-cs"/>
        </a:defRPr>
      </a:lvl8pPr>
      <a:lvl9pPr marL="3319638">
        <a:defRPr>
          <a:latin typeface="+mn-lt"/>
          <a:ea typeface="+mn-ea"/>
          <a:cs typeface="+mn-cs"/>
        </a:defRPr>
      </a:lvl9pPr>
    </p:bodyStyle>
    <p:otherStyle>
      <a:lvl1pPr marL="0">
        <a:defRPr>
          <a:latin typeface="+mn-lt"/>
          <a:ea typeface="+mn-ea"/>
          <a:cs typeface="+mn-cs"/>
        </a:defRPr>
      </a:lvl1pPr>
      <a:lvl2pPr marL="414955">
        <a:defRPr>
          <a:latin typeface="+mn-lt"/>
          <a:ea typeface="+mn-ea"/>
          <a:cs typeface="+mn-cs"/>
        </a:defRPr>
      </a:lvl2pPr>
      <a:lvl3pPr marL="829909">
        <a:defRPr>
          <a:latin typeface="+mn-lt"/>
          <a:ea typeface="+mn-ea"/>
          <a:cs typeface="+mn-cs"/>
        </a:defRPr>
      </a:lvl3pPr>
      <a:lvl4pPr marL="1244864">
        <a:defRPr>
          <a:latin typeface="+mn-lt"/>
          <a:ea typeface="+mn-ea"/>
          <a:cs typeface="+mn-cs"/>
        </a:defRPr>
      </a:lvl4pPr>
      <a:lvl5pPr marL="1659819">
        <a:defRPr>
          <a:latin typeface="+mn-lt"/>
          <a:ea typeface="+mn-ea"/>
          <a:cs typeface="+mn-cs"/>
        </a:defRPr>
      </a:lvl5pPr>
      <a:lvl6pPr marL="2074774">
        <a:defRPr>
          <a:latin typeface="+mn-lt"/>
          <a:ea typeface="+mn-ea"/>
          <a:cs typeface="+mn-cs"/>
        </a:defRPr>
      </a:lvl6pPr>
      <a:lvl7pPr marL="2489728">
        <a:defRPr>
          <a:latin typeface="+mn-lt"/>
          <a:ea typeface="+mn-ea"/>
          <a:cs typeface="+mn-cs"/>
        </a:defRPr>
      </a:lvl7pPr>
      <a:lvl8pPr marL="2904683">
        <a:defRPr>
          <a:latin typeface="+mn-lt"/>
          <a:ea typeface="+mn-ea"/>
          <a:cs typeface="+mn-cs"/>
        </a:defRPr>
      </a:lvl8pPr>
      <a:lvl9pPr marL="331963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1179096" y="1395663"/>
            <a:ext cx="7515726" cy="3124952"/>
          </a:xfrm>
        </p:spPr>
        <p:txBody>
          <a:bodyPr>
            <a:normAutofit fontScale="90000"/>
          </a:bodyPr>
          <a:lstStyle/>
          <a:p>
            <a:r>
              <a:rPr lang="id-ID" dirty="0" smtClean="0">
                <a:solidFill>
                  <a:srgbClr val="FF0000"/>
                </a:solidFill>
              </a:rPr>
              <a:t>Faktor-faktor Kelangkaan dan Kepunahan Biodiversitas</a:t>
            </a:r>
            <a:br>
              <a:rPr lang="id-ID" dirty="0" smtClean="0">
                <a:solidFill>
                  <a:srgbClr val="FF0000"/>
                </a:solidFill>
              </a:rPr>
            </a:br>
            <a:endParaRPr lang="id-ID" dirty="0">
              <a:solidFill>
                <a:srgbClr val="FF0000"/>
              </a:solidFill>
            </a:endParaRPr>
          </a:p>
        </p:txBody>
      </p:sp>
    </p:spTree>
    <p:extLst>
      <p:ext uri="{BB962C8B-B14F-4D97-AF65-F5344CB8AC3E}">
        <p14:creationId xmlns:p14="http://schemas.microsoft.com/office/powerpoint/2010/main" val="1852630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714" y="509504"/>
            <a:ext cx="7551822" cy="886159"/>
          </a:xfrm>
        </p:spPr>
        <p:txBody>
          <a:bodyPr/>
          <a:lstStyle/>
          <a:p>
            <a:r>
              <a:rPr lang="id-ID" dirty="0" smtClean="0"/>
              <a:t>2. Fragmentasi Habitat</a:t>
            </a:r>
            <a:endParaRPr lang="id-ID" dirty="0"/>
          </a:p>
        </p:txBody>
      </p:sp>
      <p:sp>
        <p:nvSpPr>
          <p:cNvPr id="3" name="Content Placeholder 2"/>
          <p:cNvSpPr>
            <a:spLocks noGrp="1"/>
          </p:cNvSpPr>
          <p:nvPr>
            <p:ph idx="1"/>
          </p:nvPr>
        </p:nvSpPr>
        <p:spPr>
          <a:xfrm>
            <a:off x="1034715" y="1636294"/>
            <a:ext cx="7551821" cy="4925679"/>
          </a:xfrm>
        </p:spPr>
        <p:txBody>
          <a:bodyPr/>
          <a:lstStyle/>
          <a:p>
            <a:r>
              <a:rPr lang="id-ID" dirty="0" smtClean="0"/>
              <a:t>Fragmentasi habitat merupakan suatu peristiwa yang menyebabkan habitat terbagi menjadi dua daerah atau kebih</a:t>
            </a:r>
          </a:p>
          <a:p>
            <a:r>
              <a:rPr lang="id-ID" dirty="0" smtClean="0"/>
              <a:t>Aktivitas manusia yang menyebabkan fragmentasi adalah:</a:t>
            </a:r>
          </a:p>
          <a:p>
            <a:pPr marL="514350" indent="-514350">
              <a:buAutoNum type="alphaLcPeriod"/>
            </a:pPr>
            <a:r>
              <a:rPr lang="id-ID" dirty="0" smtClean="0"/>
              <a:t>Pembuatan jalan</a:t>
            </a:r>
          </a:p>
          <a:p>
            <a:pPr marL="514350" indent="-514350">
              <a:buAutoNum type="alphaLcPeriod"/>
            </a:pPr>
            <a:r>
              <a:rPr lang="id-ID" dirty="0" smtClean="0"/>
              <a:t>Pembukaan areal pertanian dan perkotaan</a:t>
            </a:r>
          </a:p>
          <a:p>
            <a:pPr marL="0" indent="0">
              <a:buNone/>
            </a:pPr>
            <a:endParaRPr lang="id-ID" dirty="0"/>
          </a:p>
        </p:txBody>
      </p:sp>
    </p:spTree>
    <p:extLst>
      <p:ext uri="{BB962C8B-B14F-4D97-AF65-F5344CB8AC3E}">
        <p14:creationId xmlns:p14="http://schemas.microsoft.com/office/powerpoint/2010/main" val="2005703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7832" y="707322"/>
            <a:ext cx="7468881" cy="708738"/>
          </a:xfrm>
          <a:prstGeom prst="rect">
            <a:avLst/>
          </a:prstGeom>
          <a:solidFill>
            <a:srgbClr val="0000FF"/>
          </a:solidFill>
        </p:spPr>
        <p:txBody>
          <a:bodyPr vert="horz" wrap="square" lIns="0" tIns="314661" rIns="0" bIns="0" rtlCol="0" anchor="ctr">
            <a:spAutoFit/>
          </a:bodyPr>
          <a:lstStyle/>
          <a:p>
            <a:pPr marL="375765">
              <a:lnSpc>
                <a:spcPct val="100000"/>
              </a:lnSpc>
              <a:spcBef>
                <a:spcPts val="2478"/>
              </a:spcBef>
            </a:pPr>
            <a:r>
              <a:rPr sz="2541" spc="-5" dirty="0">
                <a:solidFill>
                  <a:srgbClr val="FFFFFF"/>
                </a:solidFill>
                <a:latin typeface="Arial"/>
                <a:cs typeface="Arial"/>
              </a:rPr>
              <a:t>Dampak</a:t>
            </a:r>
            <a:r>
              <a:rPr sz="2541" spc="14" dirty="0">
                <a:solidFill>
                  <a:srgbClr val="FFFFFF"/>
                </a:solidFill>
                <a:latin typeface="Arial"/>
                <a:cs typeface="Arial"/>
              </a:rPr>
              <a:t> </a:t>
            </a:r>
            <a:r>
              <a:rPr sz="2541" spc="-5" dirty="0">
                <a:solidFill>
                  <a:srgbClr val="FFFFFF"/>
                </a:solidFill>
                <a:latin typeface="Arial"/>
                <a:cs typeface="Arial"/>
              </a:rPr>
              <a:t>fragmentasi</a:t>
            </a:r>
            <a:r>
              <a:rPr sz="2541" spc="27" dirty="0">
                <a:solidFill>
                  <a:srgbClr val="FFFFFF"/>
                </a:solidFill>
                <a:latin typeface="Arial"/>
                <a:cs typeface="Arial"/>
              </a:rPr>
              <a:t> </a:t>
            </a:r>
            <a:r>
              <a:rPr sz="2541" spc="-5" dirty="0">
                <a:solidFill>
                  <a:srgbClr val="FFFFFF"/>
                </a:solidFill>
                <a:latin typeface="Arial"/>
                <a:cs typeface="Arial"/>
              </a:rPr>
              <a:t>terhadap</a:t>
            </a:r>
            <a:r>
              <a:rPr sz="2541" spc="23" dirty="0">
                <a:solidFill>
                  <a:srgbClr val="FFFFFF"/>
                </a:solidFill>
                <a:latin typeface="Arial"/>
                <a:cs typeface="Arial"/>
              </a:rPr>
              <a:t> </a:t>
            </a:r>
            <a:r>
              <a:rPr sz="2541" spc="-5" dirty="0">
                <a:solidFill>
                  <a:srgbClr val="FFFFFF"/>
                </a:solidFill>
                <a:latin typeface="Arial"/>
                <a:cs typeface="Arial"/>
              </a:rPr>
              <a:t>biodiversitas</a:t>
            </a:r>
            <a:endParaRPr sz="2541">
              <a:latin typeface="Arial"/>
              <a:cs typeface="Arial"/>
            </a:endParaRPr>
          </a:p>
        </p:txBody>
      </p:sp>
      <p:pic>
        <p:nvPicPr>
          <p:cNvPr id="3" name="object 3"/>
          <p:cNvPicPr/>
          <p:nvPr/>
        </p:nvPicPr>
        <p:blipFill>
          <a:blip r:embed="rId2" cstate="print"/>
          <a:stretch>
            <a:fillRect/>
          </a:stretch>
        </p:blipFill>
        <p:spPr>
          <a:xfrm>
            <a:off x="1439299" y="1679681"/>
            <a:ext cx="6905945" cy="4009682"/>
          </a:xfrm>
          <a:prstGeom prst="rect">
            <a:avLst/>
          </a:prstGeom>
        </p:spPr>
      </p:pic>
      <p:sp>
        <p:nvSpPr>
          <p:cNvPr id="4" name="object 4"/>
          <p:cNvSpPr txBox="1">
            <a:spLocks noGrp="1"/>
          </p:cNvSpPr>
          <p:nvPr>
            <p:ph type="sldNum" sz="quarter" idx="4294967295"/>
          </p:nvPr>
        </p:nvSpPr>
        <p:spPr>
          <a:xfrm>
            <a:off x="9531116" y="6024548"/>
            <a:ext cx="249538" cy="384721"/>
          </a:xfrm>
          <a:prstGeom prst="rect">
            <a:avLst/>
          </a:prstGeom>
        </p:spPr>
        <p:txBody>
          <a:bodyPr vert="horz" wrap="square" lIns="0" tIns="0" rIns="0" bIns="0" rtlCol="0">
            <a:spAutoFit/>
          </a:bodyPr>
          <a:lstStyle/>
          <a:p>
            <a:pPr marL="34580">
              <a:lnSpc>
                <a:spcPts val="1498"/>
              </a:lnSpc>
            </a:pPr>
            <a:fld id="{81D60167-4931-47E6-BA6A-407CBD079E47}" type="slidenum">
              <a:rPr dirty="0"/>
              <a:pPr marL="34580">
                <a:lnSpc>
                  <a:spcPts val="1498"/>
                </a:lnSpc>
              </a:pPr>
              <a:t>11</a:t>
            </a:fld>
            <a:endParaRPr dirty="0"/>
          </a:p>
        </p:txBody>
      </p:sp>
    </p:spTree>
    <p:extLst>
      <p:ext uri="{BB962C8B-B14F-4D97-AF65-F5344CB8AC3E}">
        <p14:creationId xmlns:p14="http://schemas.microsoft.com/office/powerpoint/2010/main" val="1862163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48045"/>
            <a:ext cx="8811126" cy="765843"/>
          </a:xfrm>
        </p:spPr>
        <p:txBody>
          <a:bodyPr>
            <a:noAutofit/>
          </a:bodyPr>
          <a:lstStyle/>
          <a:p>
            <a:r>
              <a:rPr lang="id-ID" sz="3200" dirty="0" smtClean="0"/>
              <a:t>Fragmentasi habitat menyebabkan terganggunya stabilitas ekosistem</a:t>
            </a:r>
            <a:br>
              <a:rPr lang="id-ID" sz="3200" dirty="0" smtClean="0"/>
            </a:br>
            <a:endParaRPr lang="id-ID" sz="3200" dirty="0"/>
          </a:p>
        </p:txBody>
      </p:sp>
      <p:sp>
        <p:nvSpPr>
          <p:cNvPr id="3" name="Content Placeholder 2"/>
          <p:cNvSpPr>
            <a:spLocks noGrp="1"/>
          </p:cNvSpPr>
          <p:nvPr>
            <p:ph idx="1"/>
          </p:nvPr>
        </p:nvSpPr>
        <p:spPr>
          <a:xfrm>
            <a:off x="838200" y="1513888"/>
            <a:ext cx="8811126" cy="4663074"/>
          </a:xfrm>
        </p:spPr>
        <p:txBody>
          <a:bodyPr>
            <a:normAutofit fontScale="92500" lnSpcReduction="10000"/>
          </a:bodyPr>
          <a:lstStyle/>
          <a:p>
            <a:r>
              <a:rPr lang="id-ID" dirty="0"/>
              <a:t>Pada suatu habitat dikenal ada istilah </a:t>
            </a:r>
            <a:r>
              <a:rPr lang="id-ID" i="1" dirty="0"/>
              <a:t>daerah tepi</a:t>
            </a:r>
            <a:r>
              <a:rPr lang="id-ID" dirty="0"/>
              <a:t>, dimana pada umumnya jenis-jenis makhluk hidup tidak akan bisa menempati daerah tersebut karena daerah tersebut cenderung kurang mampu untuk memberikan perlindungan (</a:t>
            </a:r>
            <a:r>
              <a:rPr lang="id-ID" i="1" dirty="0"/>
              <a:t>edge effect</a:t>
            </a:r>
            <a:r>
              <a:rPr lang="id-ID" dirty="0"/>
              <a:t>). Jika suatu habitat terfragmentasi, maka luas daerah tepi akan bertambah, dengan kata lain luas zona habitat yang aman bagi jenis-jenis makhluk hidup akan semakin berkurang. </a:t>
            </a:r>
          </a:p>
          <a:p>
            <a:r>
              <a:rPr lang="id-ID" dirty="0"/>
              <a:t>Di beberapa negara, proses fragmentasi habitat yang memang tidak dapat terelakkan diimbangi dengan upaya yang dapat memfasilitasi jenis-jenis hewan untuk dapat melintasi daerah terbuka secara aman. Upaya tersebut diantaranya dengan membangun koridor yang aman bagi hewan untuk melintas </a:t>
            </a:r>
          </a:p>
        </p:txBody>
      </p:sp>
    </p:spTree>
    <p:extLst>
      <p:ext uri="{BB962C8B-B14F-4D97-AF65-F5344CB8AC3E}">
        <p14:creationId xmlns:p14="http://schemas.microsoft.com/office/powerpoint/2010/main" val="4213061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77199" y="726510"/>
            <a:ext cx="4533772" cy="569671"/>
          </a:xfrm>
          <a:prstGeom prst="rect">
            <a:avLst/>
          </a:prstGeom>
        </p:spPr>
        <p:txBody>
          <a:bodyPr vert="horz" wrap="square" lIns="0" tIns="10950" rIns="0" bIns="0" rtlCol="0" anchor="ctr">
            <a:spAutoFit/>
          </a:bodyPr>
          <a:lstStyle/>
          <a:p>
            <a:pPr marL="11527">
              <a:lnSpc>
                <a:spcPct val="100000"/>
              </a:lnSpc>
              <a:spcBef>
                <a:spcPts val="86"/>
              </a:spcBef>
            </a:pPr>
            <a:r>
              <a:rPr sz="3630" spc="-5" dirty="0">
                <a:latin typeface="Arial MT"/>
                <a:cs typeface="Arial MT"/>
              </a:rPr>
              <a:t>Efek</a:t>
            </a:r>
            <a:r>
              <a:rPr sz="3630" spc="-32" dirty="0">
                <a:latin typeface="Arial MT"/>
                <a:cs typeface="Arial MT"/>
              </a:rPr>
              <a:t> </a:t>
            </a:r>
            <a:r>
              <a:rPr sz="3630" spc="-5" dirty="0">
                <a:latin typeface="Arial MT"/>
                <a:cs typeface="Arial MT"/>
              </a:rPr>
              <a:t>tepi</a:t>
            </a:r>
            <a:r>
              <a:rPr sz="3630" dirty="0">
                <a:latin typeface="Arial MT"/>
                <a:cs typeface="Arial MT"/>
              </a:rPr>
              <a:t> </a:t>
            </a:r>
            <a:r>
              <a:rPr sz="3630" spc="-5" dirty="0">
                <a:latin typeface="Arial MT"/>
                <a:cs typeface="Arial MT"/>
              </a:rPr>
              <a:t>(edge effect)</a:t>
            </a:r>
            <a:endParaRPr sz="3630" dirty="0">
              <a:latin typeface="Arial MT"/>
              <a:cs typeface="Arial MT"/>
            </a:endParaRPr>
          </a:p>
        </p:txBody>
      </p:sp>
      <p:pic>
        <p:nvPicPr>
          <p:cNvPr id="3" name="object 3"/>
          <p:cNvPicPr/>
          <p:nvPr/>
        </p:nvPicPr>
        <p:blipFill>
          <a:blip r:embed="rId2" cstate="print"/>
          <a:stretch>
            <a:fillRect/>
          </a:stretch>
        </p:blipFill>
        <p:spPr>
          <a:xfrm>
            <a:off x="866757" y="1401580"/>
            <a:ext cx="8022129" cy="4412171"/>
          </a:xfrm>
          <a:prstGeom prst="rect">
            <a:avLst/>
          </a:prstGeom>
        </p:spPr>
      </p:pic>
      <p:sp>
        <p:nvSpPr>
          <p:cNvPr id="4" name="object 4"/>
          <p:cNvSpPr txBox="1"/>
          <p:nvPr/>
        </p:nvSpPr>
        <p:spPr>
          <a:xfrm>
            <a:off x="4877822" y="6024548"/>
            <a:ext cx="2433149" cy="387631"/>
          </a:xfrm>
          <a:prstGeom prst="rect">
            <a:avLst/>
          </a:prstGeom>
        </p:spPr>
        <p:txBody>
          <a:bodyPr vert="horz" wrap="square" lIns="0" tIns="2882" rIns="0" bIns="0" rtlCol="0">
            <a:spAutoFit/>
          </a:bodyPr>
          <a:lstStyle/>
          <a:p>
            <a:pPr marL="11527" marR="4611" indent="21900">
              <a:lnSpc>
                <a:spcPts val="1525"/>
              </a:lnSpc>
              <a:spcBef>
                <a:spcPts val="23"/>
              </a:spcBef>
            </a:pPr>
            <a:r>
              <a:rPr sz="1271" spc="-5" dirty="0">
                <a:latin typeface="Arial MT"/>
                <a:cs typeface="Arial MT"/>
              </a:rPr>
              <a:t>Milik UI </a:t>
            </a:r>
            <a:r>
              <a:rPr sz="1271" dirty="0">
                <a:latin typeface="Arial MT"/>
                <a:cs typeface="Arial MT"/>
              </a:rPr>
              <a:t>- </a:t>
            </a:r>
            <a:r>
              <a:rPr sz="1271" spc="-9" dirty="0">
                <a:latin typeface="Arial MT"/>
                <a:cs typeface="Arial MT"/>
              </a:rPr>
              <a:t>Hanya </a:t>
            </a:r>
            <a:r>
              <a:rPr sz="1271" dirty="0">
                <a:latin typeface="Arial MT"/>
                <a:cs typeface="Arial MT"/>
              </a:rPr>
              <a:t>untuk </a:t>
            </a:r>
            <a:r>
              <a:rPr sz="1271" spc="-5" dirty="0">
                <a:latin typeface="Arial MT"/>
                <a:cs typeface="Arial MT"/>
              </a:rPr>
              <a:t>digunakan </a:t>
            </a:r>
            <a:r>
              <a:rPr sz="1271" spc="-340" dirty="0">
                <a:latin typeface="Arial MT"/>
                <a:cs typeface="Arial MT"/>
              </a:rPr>
              <a:t> </a:t>
            </a:r>
            <a:r>
              <a:rPr sz="1271" spc="-5" dirty="0">
                <a:latin typeface="Arial MT"/>
                <a:cs typeface="Arial MT"/>
              </a:rPr>
              <a:t>di</a:t>
            </a:r>
            <a:r>
              <a:rPr sz="1271" spc="-23" dirty="0">
                <a:latin typeface="Arial MT"/>
                <a:cs typeface="Arial MT"/>
              </a:rPr>
              <a:t> </a:t>
            </a:r>
            <a:r>
              <a:rPr sz="1271" spc="-5" dirty="0">
                <a:latin typeface="Arial MT"/>
                <a:cs typeface="Arial MT"/>
              </a:rPr>
              <a:t>kalangan</a:t>
            </a:r>
            <a:r>
              <a:rPr sz="1271" spc="-45" dirty="0">
                <a:latin typeface="Arial MT"/>
                <a:cs typeface="Arial MT"/>
              </a:rPr>
              <a:t> </a:t>
            </a:r>
            <a:r>
              <a:rPr sz="1271" spc="-5" dirty="0">
                <a:latin typeface="Arial MT"/>
                <a:cs typeface="Arial MT"/>
              </a:rPr>
              <a:t>Universitas</a:t>
            </a:r>
            <a:r>
              <a:rPr sz="1271" spc="-27" dirty="0">
                <a:latin typeface="Arial MT"/>
                <a:cs typeface="Arial MT"/>
              </a:rPr>
              <a:t> </a:t>
            </a:r>
            <a:r>
              <a:rPr sz="1271" dirty="0">
                <a:latin typeface="Arial MT"/>
                <a:cs typeface="Arial MT"/>
              </a:rPr>
              <a:t>Indonesia</a:t>
            </a:r>
            <a:endParaRPr sz="1271">
              <a:latin typeface="Arial MT"/>
              <a:cs typeface="Arial MT"/>
            </a:endParaRPr>
          </a:p>
        </p:txBody>
      </p:sp>
      <p:sp>
        <p:nvSpPr>
          <p:cNvPr id="5" name="object 5"/>
          <p:cNvSpPr txBox="1">
            <a:spLocks noGrp="1"/>
          </p:cNvSpPr>
          <p:nvPr>
            <p:ph type="sldNum" sz="quarter" idx="4294967295"/>
          </p:nvPr>
        </p:nvSpPr>
        <p:spPr>
          <a:xfrm>
            <a:off x="9531116" y="6024548"/>
            <a:ext cx="249538" cy="384721"/>
          </a:xfrm>
          <a:prstGeom prst="rect">
            <a:avLst/>
          </a:prstGeom>
        </p:spPr>
        <p:txBody>
          <a:bodyPr vert="horz" wrap="square" lIns="0" tIns="0" rIns="0" bIns="0" rtlCol="0">
            <a:spAutoFit/>
          </a:bodyPr>
          <a:lstStyle/>
          <a:p>
            <a:pPr marL="34580">
              <a:lnSpc>
                <a:spcPts val="1498"/>
              </a:lnSpc>
            </a:pPr>
            <a:fld id="{81D60167-4931-47E6-BA6A-407CBD079E47}" type="slidenum">
              <a:rPr dirty="0"/>
              <a:pPr marL="34580">
                <a:lnSpc>
                  <a:spcPts val="1498"/>
                </a:lnSpc>
              </a:pPr>
              <a:t>13</a:t>
            </a:fld>
            <a:endParaRPr dirty="0"/>
          </a:p>
        </p:txBody>
      </p:sp>
    </p:spTree>
    <p:extLst>
      <p:ext uri="{BB962C8B-B14F-4D97-AF65-F5344CB8AC3E}">
        <p14:creationId xmlns:p14="http://schemas.microsoft.com/office/powerpoint/2010/main" val="1949678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54585" y="776765"/>
            <a:ext cx="6846474" cy="4979254"/>
          </a:xfrm>
          <a:prstGeom prst="rect">
            <a:avLst/>
          </a:prstGeom>
        </p:spPr>
      </p:pic>
      <p:sp>
        <p:nvSpPr>
          <p:cNvPr id="3" name="object 3"/>
          <p:cNvSpPr txBox="1"/>
          <p:nvPr/>
        </p:nvSpPr>
        <p:spPr>
          <a:xfrm>
            <a:off x="3361843" y="6024548"/>
            <a:ext cx="2433149" cy="387631"/>
          </a:xfrm>
          <a:prstGeom prst="rect">
            <a:avLst/>
          </a:prstGeom>
        </p:spPr>
        <p:txBody>
          <a:bodyPr vert="horz" wrap="square" lIns="0" tIns="2882" rIns="0" bIns="0" rtlCol="0">
            <a:spAutoFit/>
          </a:bodyPr>
          <a:lstStyle/>
          <a:p>
            <a:pPr marL="11527" marR="4611" indent="21900">
              <a:lnSpc>
                <a:spcPts val="1525"/>
              </a:lnSpc>
              <a:spcBef>
                <a:spcPts val="23"/>
              </a:spcBef>
            </a:pPr>
            <a:r>
              <a:rPr sz="1271" spc="-5" dirty="0">
                <a:latin typeface="Arial MT"/>
                <a:cs typeface="Arial MT"/>
              </a:rPr>
              <a:t>Milik UI </a:t>
            </a:r>
            <a:r>
              <a:rPr sz="1271" dirty="0">
                <a:latin typeface="Arial MT"/>
                <a:cs typeface="Arial MT"/>
              </a:rPr>
              <a:t>- </a:t>
            </a:r>
            <a:r>
              <a:rPr sz="1271" spc="-9" dirty="0">
                <a:latin typeface="Arial MT"/>
                <a:cs typeface="Arial MT"/>
              </a:rPr>
              <a:t>Hanya </a:t>
            </a:r>
            <a:r>
              <a:rPr sz="1271" dirty="0">
                <a:latin typeface="Arial MT"/>
                <a:cs typeface="Arial MT"/>
              </a:rPr>
              <a:t>untuk </a:t>
            </a:r>
            <a:r>
              <a:rPr sz="1271" spc="-5" dirty="0">
                <a:latin typeface="Arial MT"/>
                <a:cs typeface="Arial MT"/>
              </a:rPr>
              <a:t>digunakan </a:t>
            </a:r>
            <a:r>
              <a:rPr sz="1271" spc="-340" dirty="0">
                <a:latin typeface="Arial MT"/>
                <a:cs typeface="Arial MT"/>
              </a:rPr>
              <a:t> </a:t>
            </a:r>
            <a:r>
              <a:rPr sz="1271" spc="-5" dirty="0">
                <a:latin typeface="Arial MT"/>
                <a:cs typeface="Arial MT"/>
              </a:rPr>
              <a:t>di</a:t>
            </a:r>
            <a:r>
              <a:rPr sz="1271" spc="-23" dirty="0">
                <a:latin typeface="Arial MT"/>
                <a:cs typeface="Arial MT"/>
              </a:rPr>
              <a:t> </a:t>
            </a:r>
            <a:r>
              <a:rPr sz="1271" spc="-5" dirty="0">
                <a:latin typeface="Arial MT"/>
                <a:cs typeface="Arial MT"/>
              </a:rPr>
              <a:t>kalangan</a:t>
            </a:r>
            <a:r>
              <a:rPr sz="1271" spc="-45" dirty="0">
                <a:latin typeface="Arial MT"/>
                <a:cs typeface="Arial MT"/>
              </a:rPr>
              <a:t> </a:t>
            </a:r>
            <a:r>
              <a:rPr sz="1271" spc="-5" dirty="0">
                <a:latin typeface="Arial MT"/>
                <a:cs typeface="Arial MT"/>
              </a:rPr>
              <a:t>Universitas</a:t>
            </a:r>
            <a:r>
              <a:rPr sz="1271" spc="-27" dirty="0">
                <a:latin typeface="Arial MT"/>
                <a:cs typeface="Arial MT"/>
              </a:rPr>
              <a:t> </a:t>
            </a:r>
            <a:r>
              <a:rPr sz="1271" dirty="0">
                <a:latin typeface="Arial MT"/>
                <a:cs typeface="Arial MT"/>
              </a:rPr>
              <a:t>Indonesia</a:t>
            </a:r>
          </a:p>
        </p:txBody>
      </p:sp>
      <p:sp>
        <p:nvSpPr>
          <p:cNvPr id="4" name="object 4"/>
          <p:cNvSpPr txBox="1">
            <a:spLocks noGrp="1"/>
          </p:cNvSpPr>
          <p:nvPr>
            <p:ph type="sldNum" sz="quarter" idx="4294967295"/>
          </p:nvPr>
        </p:nvSpPr>
        <p:spPr>
          <a:xfrm>
            <a:off x="9531116" y="6024548"/>
            <a:ext cx="249538" cy="384721"/>
          </a:xfrm>
          <a:prstGeom prst="rect">
            <a:avLst/>
          </a:prstGeom>
        </p:spPr>
        <p:txBody>
          <a:bodyPr vert="horz" wrap="square" lIns="0" tIns="0" rIns="0" bIns="0" rtlCol="0">
            <a:spAutoFit/>
          </a:bodyPr>
          <a:lstStyle/>
          <a:p>
            <a:pPr marL="34580">
              <a:lnSpc>
                <a:spcPts val="1498"/>
              </a:lnSpc>
            </a:pPr>
            <a:fld id="{81D60167-4931-47E6-BA6A-407CBD079E47}" type="slidenum">
              <a:rPr dirty="0"/>
              <a:pPr marL="34580">
                <a:lnSpc>
                  <a:spcPts val="1498"/>
                </a:lnSpc>
              </a:pPr>
              <a:t>14</a:t>
            </a:fld>
            <a:endParaRPr dirty="0"/>
          </a:p>
        </p:txBody>
      </p:sp>
    </p:spTree>
    <p:extLst>
      <p:ext uri="{BB962C8B-B14F-4D97-AF65-F5344CB8AC3E}">
        <p14:creationId xmlns:p14="http://schemas.microsoft.com/office/powerpoint/2010/main" val="1025475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21" y="275668"/>
            <a:ext cx="9577137" cy="6582332"/>
          </a:xfrm>
          <a:prstGeom prst="rect">
            <a:avLst/>
          </a:prstGeom>
        </p:spPr>
      </p:pic>
    </p:spTree>
    <p:extLst>
      <p:ext uri="{BB962C8B-B14F-4D97-AF65-F5344CB8AC3E}">
        <p14:creationId xmlns:p14="http://schemas.microsoft.com/office/powerpoint/2010/main" val="3146586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74" y="365125"/>
            <a:ext cx="8369968" cy="886159"/>
          </a:xfrm>
        </p:spPr>
        <p:txBody>
          <a:bodyPr/>
          <a:lstStyle/>
          <a:p>
            <a:r>
              <a:rPr lang="id-ID" dirty="0"/>
              <a:t>3</a:t>
            </a:r>
            <a:r>
              <a:rPr lang="id-ID" dirty="0" smtClean="0"/>
              <a:t>. Degradasi Habitat</a:t>
            </a:r>
            <a:endParaRPr lang="id-ID" dirty="0"/>
          </a:p>
        </p:txBody>
      </p:sp>
      <p:sp>
        <p:nvSpPr>
          <p:cNvPr id="3" name="Content Placeholder 2"/>
          <p:cNvSpPr>
            <a:spLocks noGrp="1"/>
          </p:cNvSpPr>
          <p:nvPr>
            <p:ph idx="1"/>
          </p:nvPr>
        </p:nvSpPr>
        <p:spPr>
          <a:xfrm>
            <a:off x="673768" y="1251284"/>
            <a:ext cx="8105274" cy="4925679"/>
          </a:xfrm>
        </p:spPr>
        <p:txBody>
          <a:bodyPr>
            <a:normAutofit fontScale="92500"/>
          </a:bodyPr>
          <a:lstStyle/>
          <a:p>
            <a:r>
              <a:rPr lang="id-ID" dirty="0" smtClean="0"/>
              <a:t>Komunitas di suatu habitat dapat mengalami degradasi</a:t>
            </a:r>
          </a:p>
          <a:p>
            <a:r>
              <a:rPr lang="id-ID" dirty="0" smtClean="0"/>
              <a:t>Faktor yang menyebabkan degradasi adalah pencemaran </a:t>
            </a:r>
          </a:p>
          <a:p>
            <a:r>
              <a:rPr lang="id-ID" dirty="0" smtClean="0"/>
              <a:t>Limbah atau bahann kimia berbahaya (gas, cair maupun padat) akan  mengancam komunitas pada suatu habitat yang dilaluinya</a:t>
            </a:r>
          </a:p>
          <a:p>
            <a:r>
              <a:rPr lang="id-ID" dirty="0"/>
              <a:t>Zat atau bahan yang dapat mengakibatkan pencemaran disebut polutan</a:t>
            </a:r>
            <a:r>
              <a:rPr lang="id-ID" dirty="0" smtClean="0"/>
              <a:t>. Contohnya CO2 </a:t>
            </a:r>
          </a:p>
          <a:p>
            <a:r>
              <a:rPr lang="id-ID" dirty="0"/>
              <a:t>Pencemaran yang sering terjadi di ekosistem hutan dan perairan di </a:t>
            </a:r>
            <a:r>
              <a:rPr lang="id-ID" dirty="0" smtClean="0"/>
              <a:t>dalam hutan </a:t>
            </a:r>
            <a:r>
              <a:rPr lang="id-ID" dirty="0"/>
              <a:t>(termasuk sungai dan hutan mangrove) adalah pencemaran </a:t>
            </a:r>
            <a:r>
              <a:rPr lang="id-ID" dirty="0" smtClean="0"/>
              <a:t>air dan </a:t>
            </a:r>
            <a:r>
              <a:rPr lang="id-ID" dirty="0"/>
              <a:t>pencemaran tanah.</a:t>
            </a:r>
            <a:endParaRPr lang="id-ID" dirty="0" smtClean="0"/>
          </a:p>
          <a:p>
            <a:pPr marL="0" indent="0">
              <a:buNone/>
            </a:pPr>
            <a:endParaRPr lang="id-ID" dirty="0"/>
          </a:p>
        </p:txBody>
      </p:sp>
    </p:spTree>
    <p:extLst>
      <p:ext uri="{BB962C8B-B14F-4D97-AF65-F5344CB8AC3E}">
        <p14:creationId xmlns:p14="http://schemas.microsoft.com/office/powerpoint/2010/main" val="912614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5528"/>
          </a:xfrm>
        </p:spPr>
        <p:txBody>
          <a:bodyPr>
            <a:normAutofit fontScale="90000"/>
          </a:bodyPr>
          <a:lstStyle/>
          <a:p>
            <a:r>
              <a:rPr lang="id-ID" dirty="0" smtClean="0"/>
              <a:t>Pencemaran air</a:t>
            </a:r>
            <a:endParaRPr lang="id-ID" dirty="0"/>
          </a:p>
        </p:txBody>
      </p:sp>
      <p:sp>
        <p:nvSpPr>
          <p:cNvPr id="3" name="Content Placeholder 2"/>
          <p:cNvSpPr>
            <a:spLocks noGrp="1"/>
          </p:cNvSpPr>
          <p:nvPr>
            <p:ph idx="1"/>
          </p:nvPr>
        </p:nvSpPr>
        <p:spPr>
          <a:xfrm>
            <a:off x="838200" y="1010654"/>
            <a:ext cx="8883316" cy="5166309"/>
          </a:xfrm>
        </p:spPr>
        <p:txBody>
          <a:bodyPr>
            <a:normAutofit lnSpcReduction="10000"/>
          </a:bodyPr>
          <a:lstStyle/>
          <a:p>
            <a:pPr marL="514350" indent="-514350">
              <a:buAutoNum type="alphaLcPeriod"/>
            </a:pPr>
            <a:r>
              <a:rPr lang="id-ID" dirty="0" smtClean="0"/>
              <a:t>Pembuangan </a:t>
            </a:r>
            <a:r>
              <a:rPr lang="id-ID" dirty="0"/>
              <a:t>limbah industri, sisa insektisida, dan pembuangan </a:t>
            </a:r>
            <a:r>
              <a:rPr lang="id-ID" dirty="0" smtClean="0"/>
              <a:t>sampah </a:t>
            </a:r>
            <a:r>
              <a:rPr lang="sv-SE" dirty="0" smtClean="0"/>
              <a:t>domestik</a:t>
            </a:r>
            <a:r>
              <a:rPr lang="sv-SE" dirty="0"/>
              <a:t>, misalnya, sisa detergen mencemari air; buangan industri </a:t>
            </a:r>
            <a:r>
              <a:rPr lang="sv-SE" dirty="0" smtClean="0"/>
              <a:t>seperti</a:t>
            </a:r>
            <a:r>
              <a:rPr lang="id-ID" dirty="0" smtClean="0"/>
              <a:t> </a:t>
            </a:r>
            <a:r>
              <a:rPr lang="pl-PL" dirty="0" smtClean="0"/>
              <a:t>Pb</a:t>
            </a:r>
            <a:r>
              <a:rPr lang="pl-PL" dirty="0"/>
              <a:t>, Hg, Zn, dan CO, dapat terakumulasi dan bersifat racun</a:t>
            </a:r>
            <a:r>
              <a:rPr lang="pl-PL" dirty="0" smtClean="0"/>
              <a:t>.</a:t>
            </a:r>
            <a:endParaRPr lang="id-ID" dirty="0" smtClean="0"/>
          </a:p>
          <a:p>
            <a:pPr marL="514350" indent="-514350">
              <a:buAutoNum type="alphaLcPeriod"/>
            </a:pPr>
            <a:r>
              <a:rPr lang="id-ID" dirty="0" smtClean="0"/>
              <a:t> </a:t>
            </a:r>
            <a:r>
              <a:rPr lang="id-ID" dirty="0"/>
              <a:t>Sampah organik yang dibusukkan oleh bakteri menyebabkan 02 di </a:t>
            </a:r>
            <a:r>
              <a:rPr lang="id-ID" dirty="0" smtClean="0"/>
              <a:t>air berkurang </a:t>
            </a:r>
            <a:r>
              <a:rPr lang="id-ID" dirty="0"/>
              <a:t>sehingga mengganggu aktivitas kehidupan organisme </a:t>
            </a:r>
            <a:r>
              <a:rPr lang="id-ID" dirty="0" smtClean="0"/>
              <a:t>air.</a:t>
            </a:r>
          </a:p>
          <a:p>
            <a:pPr marL="514350" indent="-514350">
              <a:buAutoNum type="alphaLcPeriod"/>
            </a:pPr>
            <a:r>
              <a:rPr lang="it-IT" dirty="0" smtClean="0"/>
              <a:t>Fosfat </a:t>
            </a:r>
            <a:r>
              <a:rPr lang="it-IT" dirty="0"/>
              <a:t>hasil pembusukan bersama h03 dan pupuk pertanian </a:t>
            </a:r>
            <a:r>
              <a:rPr lang="it-IT" dirty="0" smtClean="0"/>
              <a:t>terakumulasi</a:t>
            </a:r>
            <a:r>
              <a:rPr lang="id-ID" dirty="0" smtClean="0"/>
              <a:t> dan </a:t>
            </a:r>
            <a:r>
              <a:rPr lang="id-ID" dirty="0"/>
              <a:t>menyebabkan eutrofikasi, yaitu penimbunan mineral </a:t>
            </a:r>
            <a:r>
              <a:rPr lang="id-ID" dirty="0" smtClean="0"/>
              <a:t>yang menyebabkan </a:t>
            </a:r>
            <a:r>
              <a:rPr lang="id-ID" dirty="0"/>
              <a:t>pertumbuhan yang cepat pada alga (blooming alga); akibatnya</a:t>
            </a:r>
            <a:r>
              <a:rPr lang="id-ID" dirty="0" smtClean="0"/>
              <a:t>, tanaman </a:t>
            </a:r>
            <a:r>
              <a:rPr lang="id-ID" dirty="0"/>
              <a:t>di dalam air tidak dapat berfotosintesis karena </a:t>
            </a:r>
            <a:r>
              <a:rPr lang="id-ID" dirty="0" smtClean="0"/>
              <a:t>sinar matahari </a:t>
            </a:r>
            <a:r>
              <a:rPr lang="id-ID" dirty="0"/>
              <a:t>terhalang.</a:t>
            </a:r>
          </a:p>
        </p:txBody>
      </p:sp>
    </p:spTree>
    <p:extLst>
      <p:ext uri="{BB962C8B-B14F-4D97-AF65-F5344CB8AC3E}">
        <p14:creationId xmlns:p14="http://schemas.microsoft.com/office/powerpoint/2010/main" val="845931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5528"/>
          </a:xfrm>
        </p:spPr>
        <p:txBody>
          <a:bodyPr>
            <a:normAutofit fontScale="90000"/>
          </a:bodyPr>
          <a:lstStyle/>
          <a:p>
            <a:r>
              <a:rPr lang="id-ID" dirty="0" smtClean="0"/>
              <a:t>Pencemaran Tanah</a:t>
            </a:r>
            <a:endParaRPr lang="id-ID" dirty="0"/>
          </a:p>
        </p:txBody>
      </p:sp>
      <p:sp>
        <p:nvSpPr>
          <p:cNvPr id="3" name="Content Placeholder 2"/>
          <p:cNvSpPr>
            <a:spLocks noGrp="1"/>
          </p:cNvSpPr>
          <p:nvPr>
            <p:ph idx="1"/>
          </p:nvPr>
        </p:nvSpPr>
        <p:spPr>
          <a:xfrm>
            <a:off x="838200" y="1010654"/>
            <a:ext cx="8955505" cy="5166309"/>
          </a:xfrm>
        </p:spPr>
        <p:txBody>
          <a:bodyPr>
            <a:normAutofit/>
          </a:bodyPr>
          <a:lstStyle/>
          <a:p>
            <a:pPr marL="514350" indent="-514350">
              <a:buAutoNum type="alphaLcPeriod"/>
            </a:pPr>
            <a:r>
              <a:rPr lang="id-ID" dirty="0"/>
              <a:t>S</a:t>
            </a:r>
            <a:r>
              <a:rPr lang="id-ID" dirty="0" smtClean="0"/>
              <a:t>ampah-sampah </a:t>
            </a:r>
            <a:r>
              <a:rPr lang="id-ID" dirty="0"/>
              <a:t>plastik </a:t>
            </a:r>
            <a:r>
              <a:rPr lang="id-ID" dirty="0" smtClean="0"/>
              <a:t>yang sukar </a:t>
            </a:r>
            <a:r>
              <a:rPr lang="id-ID" dirty="0"/>
              <a:t>hancur, botol, karet sintesis, pecahan kaca, dan </a:t>
            </a:r>
            <a:r>
              <a:rPr lang="id-ID" dirty="0" smtClean="0"/>
              <a:t>kaleng</a:t>
            </a:r>
          </a:p>
          <a:p>
            <a:pPr marL="514350" indent="-514350">
              <a:buAutoNum type="alphaLcPeriod"/>
            </a:pPr>
            <a:r>
              <a:rPr lang="id-ID" dirty="0" smtClean="0"/>
              <a:t>Detergen  yang </a:t>
            </a:r>
            <a:r>
              <a:rPr lang="id-ID" dirty="0"/>
              <a:t>bersifat non bio degradable (secara alami sulit diuraikan</a:t>
            </a:r>
            <a:r>
              <a:rPr lang="id-ID" dirty="0" smtClean="0"/>
              <a:t>)</a:t>
            </a:r>
          </a:p>
          <a:p>
            <a:pPr marL="514350" indent="-514350">
              <a:buAutoNum type="alphaLcPeriod"/>
            </a:pPr>
            <a:r>
              <a:rPr lang="id-ID" dirty="0" smtClean="0"/>
              <a:t>Zat kimia </a:t>
            </a:r>
            <a:r>
              <a:rPr lang="id-ID" dirty="0"/>
              <a:t>dari buangan pertanian, misalnya insektisida. </a:t>
            </a:r>
            <a:endParaRPr lang="id-ID" dirty="0" smtClean="0"/>
          </a:p>
          <a:p>
            <a:pPr marL="514350" indent="-514350">
              <a:buAutoNum type="alphaLcPeriod"/>
            </a:pPr>
            <a:endParaRPr lang="id-ID" dirty="0"/>
          </a:p>
          <a:p>
            <a:pPr marL="0" indent="0">
              <a:buNone/>
            </a:pPr>
            <a:r>
              <a:rPr lang="id-ID" dirty="0" smtClean="0"/>
              <a:t>Pencemaran </a:t>
            </a:r>
            <a:r>
              <a:rPr lang="id-ID" dirty="0"/>
              <a:t>tanah </a:t>
            </a:r>
            <a:r>
              <a:rPr lang="id-ID" dirty="0" smtClean="0"/>
              <a:t>dapat menyebabkan </a:t>
            </a:r>
            <a:r>
              <a:rPr lang="id-ID" dirty="0"/>
              <a:t>matinya tanaman dan pepohonan, sehingga </a:t>
            </a:r>
            <a:r>
              <a:rPr lang="id-ID" dirty="0" smtClean="0"/>
              <a:t>mengurangi keanekaragaman </a:t>
            </a:r>
            <a:r>
              <a:rPr lang="id-ID" dirty="0"/>
              <a:t>hayati.</a:t>
            </a:r>
          </a:p>
        </p:txBody>
      </p:sp>
    </p:spTree>
    <p:extLst>
      <p:ext uri="{BB962C8B-B14F-4D97-AF65-F5344CB8AC3E}">
        <p14:creationId xmlns:p14="http://schemas.microsoft.com/office/powerpoint/2010/main" val="2018146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33138"/>
            <a:ext cx="12192000" cy="5680668"/>
          </a:xfrm>
        </p:spPr>
      </p:pic>
    </p:spTree>
    <p:extLst>
      <p:ext uri="{BB962C8B-B14F-4D97-AF65-F5344CB8AC3E}">
        <p14:creationId xmlns:p14="http://schemas.microsoft.com/office/powerpoint/2010/main" val="416400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4294967295"/>
          </p:nvPr>
        </p:nvSpPr>
        <p:spPr>
          <a:xfrm>
            <a:off x="9531116" y="6024548"/>
            <a:ext cx="249538" cy="384721"/>
          </a:xfrm>
          <a:prstGeom prst="rect">
            <a:avLst/>
          </a:prstGeom>
        </p:spPr>
        <p:txBody>
          <a:bodyPr vert="horz" wrap="square" lIns="0" tIns="0" rIns="0" bIns="0" rtlCol="0">
            <a:spAutoFit/>
          </a:bodyPr>
          <a:lstStyle/>
          <a:p>
            <a:pPr marL="34580">
              <a:lnSpc>
                <a:spcPts val="1498"/>
              </a:lnSpc>
            </a:pPr>
            <a:fld id="{81D60167-4931-47E6-BA6A-407CBD079E47}" type="slidenum">
              <a:rPr dirty="0"/>
              <a:pPr marL="34580">
                <a:lnSpc>
                  <a:spcPts val="1498"/>
                </a:lnSpc>
              </a:pPr>
              <a:t>2</a:t>
            </a:fld>
            <a:endParaRPr dirty="0"/>
          </a:p>
        </p:txBody>
      </p:sp>
      <p:sp>
        <p:nvSpPr>
          <p:cNvPr id="2" name="object 2"/>
          <p:cNvSpPr txBox="1">
            <a:spLocks noGrp="1"/>
          </p:cNvSpPr>
          <p:nvPr>
            <p:ph type="title"/>
          </p:nvPr>
        </p:nvSpPr>
        <p:spPr>
          <a:xfrm>
            <a:off x="770021" y="402072"/>
            <a:ext cx="8298756" cy="594112"/>
          </a:xfrm>
          <a:prstGeom prst="rect">
            <a:avLst/>
          </a:prstGeom>
          <a:solidFill>
            <a:srgbClr val="0000FF"/>
          </a:solidFill>
        </p:spPr>
        <p:txBody>
          <a:bodyPr vert="horz" wrap="square" lIns="0" tIns="35154" rIns="0" bIns="0" rtlCol="0" anchor="ctr">
            <a:spAutoFit/>
          </a:bodyPr>
          <a:lstStyle/>
          <a:p>
            <a:pPr algn="ctr">
              <a:lnSpc>
                <a:spcPct val="100000"/>
              </a:lnSpc>
              <a:spcBef>
                <a:spcPts val="277"/>
              </a:spcBef>
            </a:pPr>
            <a:r>
              <a:rPr sz="3630" spc="-5" dirty="0">
                <a:solidFill>
                  <a:srgbClr val="FFFFFF"/>
                </a:solidFill>
                <a:latin typeface="Arial MT"/>
                <a:cs typeface="Arial MT"/>
              </a:rPr>
              <a:t>Krisis</a:t>
            </a:r>
            <a:r>
              <a:rPr sz="3630" spc="-36" dirty="0">
                <a:solidFill>
                  <a:srgbClr val="FFFFFF"/>
                </a:solidFill>
                <a:latin typeface="Arial MT"/>
                <a:cs typeface="Arial MT"/>
              </a:rPr>
              <a:t> </a:t>
            </a:r>
            <a:r>
              <a:rPr sz="3630" spc="-5" dirty="0">
                <a:solidFill>
                  <a:srgbClr val="FFFFFF"/>
                </a:solidFill>
                <a:latin typeface="Arial MT"/>
                <a:cs typeface="Arial MT"/>
              </a:rPr>
              <a:t>biodiversitas</a:t>
            </a:r>
            <a:endParaRPr sz="3630">
              <a:latin typeface="Arial MT"/>
              <a:cs typeface="Arial MT"/>
            </a:endParaRPr>
          </a:p>
        </p:txBody>
      </p:sp>
      <p:sp>
        <p:nvSpPr>
          <p:cNvPr id="3" name="object 3"/>
          <p:cNvSpPr txBox="1"/>
          <p:nvPr/>
        </p:nvSpPr>
        <p:spPr>
          <a:xfrm>
            <a:off x="892443" y="1592363"/>
            <a:ext cx="8638673" cy="3841408"/>
          </a:xfrm>
          <a:prstGeom prst="rect">
            <a:avLst/>
          </a:prstGeom>
        </p:spPr>
        <p:txBody>
          <a:bodyPr vert="horz" wrap="square" lIns="0" tIns="50137" rIns="0" bIns="0" rtlCol="0">
            <a:spAutoFit/>
          </a:bodyPr>
          <a:lstStyle/>
          <a:p>
            <a:pPr marL="322743" indent="-311792" algn="just">
              <a:spcBef>
                <a:spcPts val="394"/>
              </a:spcBef>
              <a:buChar char="•"/>
              <a:tabLst>
                <a:tab pos="322166" algn="l"/>
                <a:tab pos="323319" algn="l"/>
              </a:tabLst>
            </a:pPr>
            <a:r>
              <a:rPr sz="2800" dirty="0">
                <a:latin typeface="Arial MT"/>
                <a:cs typeface="Arial MT"/>
              </a:rPr>
              <a:t>Kepunahan</a:t>
            </a:r>
            <a:r>
              <a:rPr sz="2800" spc="-9" dirty="0">
                <a:latin typeface="Arial MT"/>
                <a:cs typeface="Arial MT"/>
              </a:rPr>
              <a:t> </a:t>
            </a:r>
            <a:r>
              <a:rPr sz="2800" dirty="0">
                <a:latin typeface="Arial MT"/>
                <a:cs typeface="Arial MT"/>
              </a:rPr>
              <a:t>merupakan</a:t>
            </a:r>
            <a:r>
              <a:rPr sz="2800" spc="14" dirty="0">
                <a:latin typeface="Arial MT"/>
                <a:cs typeface="Arial MT"/>
              </a:rPr>
              <a:t> </a:t>
            </a:r>
            <a:r>
              <a:rPr sz="2800" dirty="0">
                <a:latin typeface="Arial MT"/>
                <a:cs typeface="Arial MT"/>
              </a:rPr>
              <a:t>proses</a:t>
            </a:r>
            <a:r>
              <a:rPr sz="2800" spc="-9" dirty="0">
                <a:latin typeface="Arial MT"/>
                <a:cs typeface="Arial MT"/>
              </a:rPr>
              <a:t> </a:t>
            </a:r>
            <a:r>
              <a:rPr sz="2800" spc="-5" dirty="0">
                <a:latin typeface="Arial MT"/>
                <a:cs typeface="Arial MT"/>
              </a:rPr>
              <a:t>alami</a:t>
            </a:r>
            <a:endParaRPr sz="2800" dirty="0">
              <a:latin typeface="Arial MT"/>
              <a:cs typeface="Arial MT"/>
            </a:endParaRPr>
          </a:p>
          <a:p>
            <a:pPr marL="322166" marR="712915" indent="-311216" algn="just">
              <a:lnSpc>
                <a:spcPts val="2741"/>
              </a:lnSpc>
              <a:spcBef>
                <a:spcPts val="653"/>
              </a:spcBef>
              <a:buChar char="•"/>
              <a:tabLst>
                <a:tab pos="322166" algn="l"/>
                <a:tab pos="323319" algn="l"/>
              </a:tabLst>
            </a:pPr>
            <a:r>
              <a:rPr sz="2800" spc="-5" dirty="0">
                <a:latin typeface="Arial MT"/>
                <a:cs typeface="Arial MT"/>
              </a:rPr>
              <a:t>Sejak</a:t>
            </a:r>
            <a:r>
              <a:rPr sz="2800" spc="-9" dirty="0">
                <a:latin typeface="Arial MT"/>
                <a:cs typeface="Arial MT"/>
              </a:rPr>
              <a:t> </a:t>
            </a:r>
            <a:r>
              <a:rPr sz="2800" spc="-5" dirty="0">
                <a:latin typeface="Arial MT"/>
                <a:cs typeface="Arial MT"/>
              </a:rPr>
              <a:t>jaman</a:t>
            </a:r>
            <a:r>
              <a:rPr sz="2800" spc="14" dirty="0">
                <a:latin typeface="Arial MT"/>
                <a:cs typeface="Arial MT"/>
              </a:rPr>
              <a:t> </a:t>
            </a:r>
            <a:r>
              <a:rPr sz="2800" spc="-5" dirty="0">
                <a:latin typeface="Arial MT"/>
                <a:cs typeface="Arial MT"/>
              </a:rPr>
              <a:t>Cambrian,</a:t>
            </a:r>
            <a:r>
              <a:rPr sz="2800" spc="23" dirty="0">
                <a:latin typeface="Arial MT"/>
                <a:cs typeface="Arial MT"/>
              </a:rPr>
              <a:t> </a:t>
            </a:r>
            <a:r>
              <a:rPr sz="2800" dirty="0">
                <a:latin typeface="Arial MT"/>
                <a:cs typeface="Arial MT"/>
              </a:rPr>
              <a:t>telah tercatat</a:t>
            </a:r>
            <a:r>
              <a:rPr sz="2800" spc="-18" dirty="0">
                <a:latin typeface="Arial MT"/>
                <a:cs typeface="Arial MT"/>
              </a:rPr>
              <a:t> </a:t>
            </a:r>
            <a:r>
              <a:rPr sz="2800" spc="-5" dirty="0">
                <a:latin typeface="Arial MT"/>
                <a:cs typeface="Arial MT"/>
              </a:rPr>
              <a:t>5</a:t>
            </a:r>
            <a:r>
              <a:rPr sz="2800" spc="5" dirty="0">
                <a:latin typeface="Arial MT"/>
                <a:cs typeface="Arial MT"/>
              </a:rPr>
              <a:t> </a:t>
            </a:r>
            <a:r>
              <a:rPr sz="2800" dirty="0">
                <a:latin typeface="Arial MT"/>
                <a:cs typeface="Arial MT"/>
              </a:rPr>
              <a:t>kali </a:t>
            </a:r>
            <a:r>
              <a:rPr sz="2800" spc="-694" dirty="0">
                <a:latin typeface="Arial MT"/>
                <a:cs typeface="Arial MT"/>
              </a:rPr>
              <a:t> </a:t>
            </a:r>
            <a:r>
              <a:rPr sz="2800" dirty="0">
                <a:latin typeface="Arial MT"/>
                <a:cs typeface="Arial MT"/>
              </a:rPr>
              <a:t>kepunahan massal</a:t>
            </a:r>
            <a:r>
              <a:rPr sz="2800" spc="-5" dirty="0">
                <a:latin typeface="Arial MT"/>
                <a:cs typeface="Arial MT"/>
              </a:rPr>
              <a:t> </a:t>
            </a:r>
            <a:r>
              <a:rPr sz="2800" dirty="0">
                <a:latin typeface="Arial MT"/>
                <a:cs typeface="Arial MT"/>
              </a:rPr>
              <a:t>makhluk</a:t>
            </a:r>
            <a:r>
              <a:rPr sz="2800" spc="9" dirty="0">
                <a:latin typeface="Arial MT"/>
                <a:cs typeface="Arial MT"/>
              </a:rPr>
              <a:t> </a:t>
            </a:r>
            <a:r>
              <a:rPr sz="2800" dirty="0">
                <a:latin typeface="Arial MT"/>
                <a:cs typeface="Arial MT"/>
              </a:rPr>
              <a:t>hidup.</a:t>
            </a:r>
          </a:p>
          <a:p>
            <a:pPr marL="322166" marR="79533" indent="-311216" algn="just">
              <a:lnSpc>
                <a:spcPts val="2741"/>
              </a:lnSpc>
              <a:spcBef>
                <a:spcPts val="617"/>
              </a:spcBef>
              <a:buChar char="•"/>
              <a:tabLst>
                <a:tab pos="322166" algn="l"/>
                <a:tab pos="323319" algn="l"/>
              </a:tabLst>
            </a:pPr>
            <a:r>
              <a:rPr sz="2800" spc="-5" dirty="0">
                <a:latin typeface="Arial MT"/>
                <a:cs typeface="Arial MT"/>
              </a:rPr>
              <a:t>Abad</a:t>
            </a:r>
            <a:r>
              <a:rPr sz="2800" spc="-9" dirty="0">
                <a:latin typeface="Arial MT"/>
                <a:cs typeface="Arial MT"/>
              </a:rPr>
              <a:t> </a:t>
            </a:r>
            <a:r>
              <a:rPr sz="2800" dirty="0">
                <a:latin typeface="Arial MT"/>
                <a:cs typeface="Arial MT"/>
              </a:rPr>
              <a:t>20 merupakan</a:t>
            </a:r>
            <a:r>
              <a:rPr sz="2800" spc="23" dirty="0">
                <a:latin typeface="Arial MT"/>
                <a:cs typeface="Arial MT"/>
              </a:rPr>
              <a:t> </a:t>
            </a:r>
            <a:r>
              <a:rPr sz="2800" spc="-5" dirty="0">
                <a:latin typeface="Arial MT"/>
                <a:cs typeface="Arial MT"/>
              </a:rPr>
              <a:t>awal</a:t>
            </a:r>
            <a:r>
              <a:rPr sz="2800" spc="9" dirty="0">
                <a:latin typeface="Arial MT"/>
                <a:cs typeface="Arial MT"/>
              </a:rPr>
              <a:t> </a:t>
            </a:r>
            <a:r>
              <a:rPr sz="2800" dirty="0">
                <a:latin typeface="Arial MT"/>
                <a:cs typeface="Arial MT"/>
              </a:rPr>
              <a:t>kepunahan</a:t>
            </a:r>
            <a:r>
              <a:rPr sz="2800" spc="9" dirty="0">
                <a:latin typeface="Arial MT"/>
                <a:cs typeface="Arial MT"/>
              </a:rPr>
              <a:t> </a:t>
            </a:r>
            <a:r>
              <a:rPr sz="2800" dirty="0">
                <a:latin typeface="Arial MT"/>
                <a:cs typeface="Arial MT"/>
              </a:rPr>
              <a:t>massal </a:t>
            </a:r>
            <a:r>
              <a:rPr sz="2800" spc="5" dirty="0">
                <a:latin typeface="Arial MT"/>
                <a:cs typeface="Arial MT"/>
              </a:rPr>
              <a:t> </a:t>
            </a:r>
            <a:r>
              <a:rPr sz="2800" dirty="0">
                <a:latin typeface="Arial MT"/>
                <a:cs typeface="Arial MT"/>
              </a:rPr>
              <a:t>ke-6, yang sebagian besar, langsung atau tidak </a:t>
            </a:r>
            <a:r>
              <a:rPr sz="2800" spc="-694" dirty="0">
                <a:latin typeface="Arial MT"/>
                <a:cs typeface="Arial MT"/>
              </a:rPr>
              <a:t> </a:t>
            </a:r>
            <a:r>
              <a:rPr sz="2800" dirty="0">
                <a:latin typeface="Arial MT"/>
                <a:cs typeface="Arial MT"/>
              </a:rPr>
              <a:t>langsung,</a:t>
            </a:r>
            <a:r>
              <a:rPr sz="2800" spc="-14" dirty="0">
                <a:latin typeface="Arial MT"/>
                <a:cs typeface="Arial MT"/>
              </a:rPr>
              <a:t> </a:t>
            </a:r>
            <a:r>
              <a:rPr sz="2800" dirty="0">
                <a:latin typeface="Arial MT"/>
                <a:cs typeface="Arial MT"/>
              </a:rPr>
              <a:t>disebabkan</a:t>
            </a:r>
            <a:r>
              <a:rPr sz="2800" spc="9" dirty="0">
                <a:latin typeface="Arial MT"/>
                <a:cs typeface="Arial MT"/>
              </a:rPr>
              <a:t> </a:t>
            </a:r>
            <a:r>
              <a:rPr sz="2800" dirty="0">
                <a:latin typeface="Arial MT"/>
                <a:cs typeface="Arial MT"/>
              </a:rPr>
              <a:t>oleh</a:t>
            </a:r>
            <a:r>
              <a:rPr sz="2800" spc="5" dirty="0">
                <a:latin typeface="Arial MT"/>
                <a:cs typeface="Arial MT"/>
              </a:rPr>
              <a:t> </a:t>
            </a:r>
            <a:r>
              <a:rPr sz="2800" dirty="0">
                <a:latin typeface="Arial MT"/>
                <a:cs typeface="Arial MT"/>
              </a:rPr>
              <a:t>manusia.</a:t>
            </a:r>
          </a:p>
          <a:p>
            <a:pPr marL="322166" marR="4611" indent="-311216" algn="just">
              <a:lnSpc>
                <a:spcPts val="2741"/>
              </a:lnSpc>
              <a:spcBef>
                <a:spcPts val="622"/>
              </a:spcBef>
              <a:buChar char="•"/>
              <a:tabLst>
                <a:tab pos="322166" algn="l"/>
                <a:tab pos="323319" algn="l"/>
              </a:tabLst>
            </a:pPr>
            <a:r>
              <a:rPr sz="2800" dirty="0">
                <a:latin typeface="Arial MT"/>
                <a:cs typeface="Arial MT"/>
              </a:rPr>
              <a:t>Laju kepunahan species secara global saat ini </a:t>
            </a:r>
            <a:r>
              <a:rPr sz="2800" spc="5" dirty="0">
                <a:latin typeface="Arial MT"/>
                <a:cs typeface="Arial MT"/>
              </a:rPr>
              <a:t> </a:t>
            </a:r>
            <a:r>
              <a:rPr sz="2800" dirty="0">
                <a:latin typeface="Arial MT"/>
                <a:cs typeface="Arial MT"/>
              </a:rPr>
              <a:t>sangat luar biasa (1000 kali lebih cepat) dan </a:t>
            </a:r>
            <a:r>
              <a:rPr sz="2800" spc="5" dirty="0">
                <a:latin typeface="Arial MT"/>
                <a:cs typeface="Arial MT"/>
              </a:rPr>
              <a:t> </a:t>
            </a:r>
            <a:r>
              <a:rPr sz="2800" dirty="0">
                <a:latin typeface="Arial MT"/>
                <a:cs typeface="Arial MT"/>
              </a:rPr>
              <a:t>dikenal</a:t>
            </a:r>
            <a:r>
              <a:rPr sz="2800" spc="-14" dirty="0">
                <a:latin typeface="Arial MT"/>
                <a:cs typeface="Arial MT"/>
              </a:rPr>
              <a:t> </a:t>
            </a:r>
            <a:r>
              <a:rPr sz="2800" dirty="0">
                <a:latin typeface="Arial MT"/>
                <a:cs typeface="Arial MT"/>
              </a:rPr>
              <a:t>sebagai</a:t>
            </a:r>
            <a:r>
              <a:rPr sz="2800" spc="9" dirty="0">
                <a:latin typeface="Arial MT"/>
                <a:cs typeface="Arial MT"/>
              </a:rPr>
              <a:t> </a:t>
            </a:r>
            <a:r>
              <a:rPr sz="2800" dirty="0">
                <a:latin typeface="Arial MT"/>
                <a:cs typeface="Arial MT"/>
              </a:rPr>
              <a:t>kepunahan</a:t>
            </a:r>
            <a:r>
              <a:rPr sz="2800" spc="14" dirty="0">
                <a:latin typeface="Arial MT"/>
                <a:cs typeface="Arial MT"/>
              </a:rPr>
              <a:t> </a:t>
            </a:r>
            <a:r>
              <a:rPr sz="2800" dirty="0">
                <a:latin typeface="Arial MT"/>
                <a:cs typeface="Arial MT"/>
              </a:rPr>
              <a:t>global</a:t>
            </a:r>
            <a:r>
              <a:rPr sz="2800" spc="-5" dirty="0">
                <a:latin typeface="Arial MT"/>
                <a:cs typeface="Arial MT"/>
              </a:rPr>
              <a:t> </a:t>
            </a:r>
            <a:r>
              <a:rPr sz="2800" dirty="0">
                <a:latin typeface="Arial MT"/>
                <a:cs typeface="Arial MT"/>
              </a:rPr>
              <a:t>ke enam</a:t>
            </a:r>
            <a:r>
              <a:rPr sz="2800" spc="9" dirty="0">
                <a:latin typeface="Arial MT"/>
                <a:cs typeface="Arial MT"/>
              </a:rPr>
              <a:t> </a:t>
            </a:r>
            <a:r>
              <a:rPr sz="2800" spc="-5" dirty="0">
                <a:latin typeface="Arial MT"/>
                <a:cs typeface="Arial MT"/>
              </a:rPr>
              <a:t>(the </a:t>
            </a:r>
            <a:r>
              <a:rPr sz="2800" spc="-694" dirty="0">
                <a:latin typeface="Arial MT"/>
                <a:cs typeface="Arial MT"/>
              </a:rPr>
              <a:t> </a:t>
            </a:r>
            <a:r>
              <a:rPr sz="2800" spc="-5" dirty="0">
                <a:latin typeface="Arial MT"/>
                <a:cs typeface="Arial MT"/>
              </a:rPr>
              <a:t>Sixth</a:t>
            </a:r>
            <a:r>
              <a:rPr sz="2800" spc="-23" dirty="0">
                <a:latin typeface="Arial MT"/>
                <a:cs typeface="Arial MT"/>
              </a:rPr>
              <a:t> </a:t>
            </a:r>
            <a:r>
              <a:rPr sz="2800" spc="-5" dirty="0">
                <a:latin typeface="Arial MT"/>
                <a:cs typeface="Arial MT"/>
              </a:rPr>
              <a:t>Global</a:t>
            </a:r>
            <a:r>
              <a:rPr sz="2800" spc="14" dirty="0">
                <a:latin typeface="Arial MT"/>
                <a:cs typeface="Arial MT"/>
              </a:rPr>
              <a:t> </a:t>
            </a:r>
            <a:r>
              <a:rPr sz="2800" dirty="0">
                <a:latin typeface="Arial MT"/>
                <a:cs typeface="Arial MT"/>
              </a:rPr>
              <a:t>Extinction)</a:t>
            </a:r>
          </a:p>
        </p:txBody>
      </p:sp>
    </p:spTree>
    <p:extLst>
      <p:ext uri="{BB962C8B-B14F-4D97-AF65-F5344CB8AC3E}">
        <p14:creationId xmlns:p14="http://schemas.microsoft.com/office/powerpoint/2010/main" val="1003122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6159"/>
          </a:xfrm>
        </p:spPr>
        <p:txBody>
          <a:bodyPr/>
          <a:lstStyle/>
          <a:p>
            <a:r>
              <a:rPr lang="id-ID" dirty="0" smtClean="0"/>
              <a:t>4. Perubahan Iklim</a:t>
            </a:r>
            <a:endParaRPr lang="id-ID" dirty="0"/>
          </a:p>
        </p:txBody>
      </p:sp>
      <p:sp>
        <p:nvSpPr>
          <p:cNvPr id="3" name="Content Placeholder 2"/>
          <p:cNvSpPr>
            <a:spLocks noGrp="1"/>
          </p:cNvSpPr>
          <p:nvPr>
            <p:ph idx="1"/>
          </p:nvPr>
        </p:nvSpPr>
        <p:spPr>
          <a:xfrm>
            <a:off x="838200" y="1251284"/>
            <a:ext cx="8931442" cy="4925679"/>
          </a:xfrm>
        </p:spPr>
        <p:txBody>
          <a:bodyPr>
            <a:normAutofit fontScale="92500" lnSpcReduction="20000"/>
          </a:bodyPr>
          <a:lstStyle/>
          <a:p>
            <a:r>
              <a:rPr lang="id-ID" dirty="0" smtClean="0"/>
              <a:t>Perubahan iklim berdampak pada </a:t>
            </a:r>
            <a:r>
              <a:rPr lang="id-ID" dirty="0"/>
              <a:t>perubahan pola sebaran dan </a:t>
            </a:r>
            <a:r>
              <a:rPr lang="id-ID" dirty="0" smtClean="0"/>
              <a:t>hilangnya </a:t>
            </a:r>
            <a:r>
              <a:rPr lang="sv-SE" dirty="0" smtClean="0"/>
              <a:t>biota </a:t>
            </a:r>
            <a:r>
              <a:rPr lang="sv-SE" dirty="0"/>
              <a:t>yang tidak dapat beradaptasi.</a:t>
            </a:r>
            <a:endParaRPr lang="id-ID" dirty="0" smtClean="0"/>
          </a:p>
          <a:p>
            <a:r>
              <a:rPr lang="id-ID" dirty="0" smtClean="0"/>
              <a:t>Pemanasan </a:t>
            </a:r>
            <a:r>
              <a:rPr lang="id-ID" dirty="0"/>
              <a:t>global merupakan peristiwa dimana suhu rata-rata atmosfer bumi mengalami peningkatan. </a:t>
            </a:r>
            <a:endParaRPr lang="id-ID" dirty="0" smtClean="0"/>
          </a:p>
          <a:p>
            <a:r>
              <a:rPr lang="id-ID" dirty="0" smtClean="0"/>
              <a:t>Pemanasan </a:t>
            </a:r>
            <a:r>
              <a:rPr lang="id-ID" dirty="0"/>
              <a:t>global disebabkan oleh terperangkapnya radiasi gelombang panjang matahari atau inframerah di atmosfer bumi oleh gas yang disebut dengan gas-gasa rumah kaca. </a:t>
            </a:r>
            <a:endParaRPr lang="id-ID" dirty="0" smtClean="0"/>
          </a:p>
          <a:p>
            <a:r>
              <a:rPr lang="id-ID" dirty="0" smtClean="0"/>
              <a:t>Peristiwa </a:t>
            </a:r>
            <a:r>
              <a:rPr lang="id-ID" dirty="0"/>
              <a:t>ini disebut dengan istilah efek rumah kaca. </a:t>
            </a:r>
            <a:endParaRPr lang="id-ID" dirty="0" smtClean="0"/>
          </a:p>
          <a:p>
            <a:r>
              <a:rPr lang="id-ID" dirty="0"/>
              <a:t>Gas-gas rumah kaca terdiri adari karbon dioksida (CO2), karbon monoksida (CO), metana (CH4), dinitrogen oksida(N2O), Nitrogen Oksida (NO), hidrofluorokarbon (HFCs), perfluorokarbon (PFCs), sulfur heksafluorida (SF6) dan </a:t>
            </a:r>
            <a:r>
              <a:rPr lang="id-ID" dirty="0" smtClean="0"/>
              <a:t>lain-lain.</a:t>
            </a:r>
          </a:p>
          <a:p>
            <a:r>
              <a:rPr lang="id-ID" dirty="0"/>
              <a:t>Gas-gas ini dihasilkan dari hasil-hasil pembakaran berbagai aktivitas manusia seperti industri, transportasi, peternakan dan lain-lain </a:t>
            </a:r>
          </a:p>
        </p:txBody>
      </p:sp>
    </p:spTree>
    <p:extLst>
      <p:ext uri="{BB962C8B-B14F-4D97-AF65-F5344CB8AC3E}">
        <p14:creationId xmlns:p14="http://schemas.microsoft.com/office/powerpoint/2010/main" val="92984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8738937" cy="4351338"/>
          </a:xfrm>
        </p:spPr>
        <p:txBody>
          <a:bodyPr/>
          <a:lstStyle/>
          <a:p>
            <a:r>
              <a:rPr lang="id-ID" dirty="0"/>
              <a:t>Dampak pemanasan global adalah terjadinya perubahan iklim, naiknya air laut, gangguan ekologi, munculnya penyakit baru, munculnya hama-hama baru. </a:t>
            </a:r>
            <a:endParaRPr lang="id-ID" dirty="0" smtClean="0"/>
          </a:p>
          <a:p>
            <a:r>
              <a:rPr lang="id-ID" dirty="0" smtClean="0"/>
              <a:t>Selain </a:t>
            </a:r>
            <a:r>
              <a:rPr lang="id-ID" dirty="0"/>
              <a:t>itu banyak mahkluk hidup baik lora maupunfauna tidak akan mampu menyesuaikan diri sehingga banyak yang punah (Sulistyono, 2012). </a:t>
            </a:r>
          </a:p>
        </p:txBody>
      </p:sp>
    </p:spTree>
    <p:extLst>
      <p:ext uri="{BB962C8B-B14F-4D97-AF65-F5344CB8AC3E}">
        <p14:creationId xmlns:p14="http://schemas.microsoft.com/office/powerpoint/2010/main" val="513508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023772" y="385700"/>
            <a:ext cx="8014063" cy="3043454"/>
            <a:chOff x="859708" y="424984"/>
            <a:chExt cx="8830310" cy="3353435"/>
          </a:xfrm>
        </p:grpSpPr>
        <p:pic>
          <p:nvPicPr>
            <p:cNvPr id="3" name="object 3"/>
            <p:cNvPicPr/>
            <p:nvPr/>
          </p:nvPicPr>
          <p:blipFill>
            <a:blip r:embed="rId2" cstate="print"/>
            <a:stretch>
              <a:fillRect/>
            </a:stretch>
          </p:blipFill>
          <p:spPr>
            <a:xfrm>
              <a:off x="859708" y="424984"/>
              <a:ext cx="8829998" cy="3353011"/>
            </a:xfrm>
            <a:prstGeom prst="rect">
              <a:avLst/>
            </a:prstGeom>
          </p:spPr>
        </p:pic>
        <p:sp>
          <p:nvSpPr>
            <p:cNvPr id="4" name="object 4"/>
            <p:cNvSpPr/>
            <p:nvPr/>
          </p:nvSpPr>
          <p:spPr>
            <a:xfrm>
              <a:off x="1412629" y="999743"/>
              <a:ext cx="8152130" cy="82550"/>
            </a:xfrm>
            <a:custGeom>
              <a:avLst/>
              <a:gdLst/>
              <a:ahLst/>
              <a:cxnLst/>
              <a:rect l="l" t="t" r="r" b="b"/>
              <a:pathLst>
                <a:path w="8152130" h="82550">
                  <a:moveTo>
                    <a:pt x="0" y="82295"/>
                  </a:moveTo>
                  <a:lnTo>
                    <a:pt x="8151875" y="82295"/>
                  </a:lnTo>
                  <a:lnTo>
                    <a:pt x="8151875" y="0"/>
                  </a:lnTo>
                  <a:lnTo>
                    <a:pt x="0" y="0"/>
                  </a:lnTo>
                  <a:lnTo>
                    <a:pt x="0" y="82295"/>
                  </a:lnTo>
                  <a:close/>
                </a:path>
              </a:pathLst>
            </a:custGeom>
            <a:solidFill>
              <a:srgbClr val="FFFFFF"/>
            </a:solidFill>
          </p:spPr>
          <p:txBody>
            <a:bodyPr wrap="square" lIns="0" tIns="0" rIns="0" bIns="0" rtlCol="0"/>
            <a:lstStyle/>
            <a:p>
              <a:endParaRPr sz="1634"/>
            </a:p>
          </p:txBody>
        </p:sp>
      </p:grpSp>
      <p:sp>
        <p:nvSpPr>
          <p:cNvPr id="5" name="object 5"/>
          <p:cNvSpPr txBox="1"/>
          <p:nvPr/>
        </p:nvSpPr>
        <p:spPr>
          <a:xfrm>
            <a:off x="2525583" y="982019"/>
            <a:ext cx="7398572" cy="456663"/>
          </a:xfrm>
          <a:prstGeom prst="rect">
            <a:avLst/>
          </a:prstGeom>
          <a:solidFill>
            <a:srgbClr val="FFFFFF"/>
          </a:solidFill>
        </p:spPr>
        <p:txBody>
          <a:bodyPr vert="horz" wrap="square" lIns="0" tIns="0" rIns="0" bIns="0" rtlCol="0">
            <a:spAutoFit/>
          </a:bodyPr>
          <a:lstStyle/>
          <a:p>
            <a:pPr marL="81262">
              <a:lnSpc>
                <a:spcPts val="1643"/>
              </a:lnSpc>
            </a:pPr>
            <a:r>
              <a:rPr sz="1634" spc="-5" dirty="0">
                <a:latin typeface="Arial MT"/>
                <a:cs typeface="Arial MT"/>
              </a:rPr>
              <a:t>Kadar</a:t>
            </a:r>
            <a:r>
              <a:rPr sz="1634" dirty="0">
                <a:latin typeface="Arial MT"/>
                <a:cs typeface="Arial MT"/>
              </a:rPr>
              <a:t> </a:t>
            </a:r>
            <a:r>
              <a:rPr sz="1634" spc="-5" dirty="0">
                <a:latin typeface="Arial MT"/>
                <a:cs typeface="Arial MT"/>
              </a:rPr>
              <a:t>Gas Rumah</a:t>
            </a:r>
            <a:r>
              <a:rPr sz="1634" spc="14" dirty="0">
                <a:latin typeface="Arial MT"/>
                <a:cs typeface="Arial MT"/>
              </a:rPr>
              <a:t> </a:t>
            </a:r>
            <a:r>
              <a:rPr sz="1634" spc="-5" dirty="0">
                <a:latin typeface="Arial MT"/>
                <a:cs typeface="Arial MT"/>
              </a:rPr>
              <a:t>Kaca</a:t>
            </a:r>
            <a:r>
              <a:rPr sz="1634" spc="14" dirty="0">
                <a:latin typeface="Arial MT"/>
                <a:cs typeface="Arial MT"/>
              </a:rPr>
              <a:t> </a:t>
            </a:r>
            <a:r>
              <a:rPr sz="1634" spc="-5" dirty="0">
                <a:latin typeface="Arial MT"/>
                <a:cs typeface="Arial MT"/>
              </a:rPr>
              <a:t>(GRK) di</a:t>
            </a:r>
            <a:r>
              <a:rPr sz="1634" spc="14" dirty="0">
                <a:latin typeface="Arial MT"/>
                <a:cs typeface="Arial MT"/>
              </a:rPr>
              <a:t> </a:t>
            </a:r>
            <a:r>
              <a:rPr sz="1634" spc="-5" dirty="0">
                <a:latin typeface="Arial MT"/>
                <a:cs typeface="Arial MT"/>
              </a:rPr>
              <a:t>atmosfer</a:t>
            </a:r>
            <a:r>
              <a:rPr sz="1634" spc="5" dirty="0">
                <a:latin typeface="Arial MT"/>
                <a:cs typeface="Arial MT"/>
              </a:rPr>
              <a:t> </a:t>
            </a:r>
            <a:r>
              <a:rPr sz="1634" spc="-9" dirty="0">
                <a:latin typeface="Arial MT"/>
                <a:cs typeface="Arial MT"/>
              </a:rPr>
              <a:t>menyebabkan</a:t>
            </a:r>
            <a:r>
              <a:rPr sz="1634" spc="45" dirty="0">
                <a:latin typeface="Arial MT"/>
                <a:cs typeface="Arial MT"/>
              </a:rPr>
              <a:t> </a:t>
            </a:r>
            <a:r>
              <a:rPr sz="1634" spc="-5" dirty="0">
                <a:latin typeface="Arial MT"/>
                <a:cs typeface="Arial MT"/>
              </a:rPr>
              <a:t>panas</a:t>
            </a:r>
            <a:r>
              <a:rPr sz="1634" spc="18" dirty="0">
                <a:latin typeface="Arial MT"/>
                <a:cs typeface="Arial MT"/>
              </a:rPr>
              <a:t> </a:t>
            </a:r>
            <a:r>
              <a:rPr sz="1634" spc="-5" dirty="0">
                <a:latin typeface="Arial MT"/>
                <a:cs typeface="Arial MT"/>
              </a:rPr>
              <a:t>dari</a:t>
            </a:r>
            <a:r>
              <a:rPr sz="1634" spc="14" dirty="0">
                <a:latin typeface="Arial MT"/>
                <a:cs typeface="Arial MT"/>
              </a:rPr>
              <a:t> </a:t>
            </a:r>
            <a:r>
              <a:rPr sz="1634" spc="-5" dirty="0">
                <a:latin typeface="Arial MT"/>
                <a:cs typeface="Arial MT"/>
              </a:rPr>
              <a:t>radiasi</a:t>
            </a:r>
            <a:endParaRPr sz="1634" dirty="0">
              <a:latin typeface="Arial MT"/>
              <a:cs typeface="Arial MT"/>
            </a:endParaRPr>
          </a:p>
          <a:p>
            <a:pPr marL="81262"/>
            <a:r>
              <a:rPr sz="1634" spc="-5" dirty="0">
                <a:latin typeface="Arial MT"/>
                <a:cs typeface="Arial MT"/>
              </a:rPr>
              <a:t>matahari</a:t>
            </a:r>
            <a:r>
              <a:rPr sz="1634" dirty="0">
                <a:latin typeface="Arial MT"/>
                <a:cs typeface="Arial MT"/>
              </a:rPr>
              <a:t> </a:t>
            </a:r>
            <a:r>
              <a:rPr sz="1634" spc="-5" dirty="0">
                <a:latin typeface="Arial MT"/>
                <a:cs typeface="Arial MT"/>
              </a:rPr>
              <a:t>terjebak</a:t>
            </a:r>
            <a:r>
              <a:rPr sz="1634" spc="18" dirty="0">
                <a:latin typeface="Arial MT"/>
                <a:cs typeface="Arial MT"/>
              </a:rPr>
              <a:t> </a:t>
            </a:r>
            <a:r>
              <a:rPr sz="1634" spc="-5" dirty="0">
                <a:latin typeface="Arial MT"/>
                <a:cs typeface="Arial MT"/>
              </a:rPr>
              <a:t>di</a:t>
            </a:r>
            <a:r>
              <a:rPr sz="1634" spc="5" dirty="0">
                <a:latin typeface="Arial MT"/>
                <a:cs typeface="Arial MT"/>
              </a:rPr>
              <a:t> </a:t>
            </a:r>
            <a:r>
              <a:rPr sz="1634" spc="-5" dirty="0">
                <a:latin typeface="Arial MT"/>
                <a:cs typeface="Arial MT"/>
              </a:rPr>
              <a:t>dalam</a:t>
            </a:r>
            <a:r>
              <a:rPr sz="1634" spc="14" dirty="0">
                <a:latin typeface="Arial MT"/>
                <a:cs typeface="Arial MT"/>
              </a:rPr>
              <a:t> </a:t>
            </a:r>
            <a:r>
              <a:rPr sz="1634" spc="-5" dirty="0">
                <a:latin typeface="Arial MT"/>
                <a:cs typeface="Arial MT"/>
              </a:rPr>
              <a:t>atsmofer</a:t>
            </a:r>
            <a:r>
              <a:rPr sz="1634" spc="5" dirty="0">
                <a:latin typeface="Arial MT"/>
                <a:cs typeface="Arial MT"/>
              </a:rPr>
              <a:t> </a:t>
            </a:r>
            <a:r>
              <a:rPr sz="1634" spc="-5" dirty="0">
                <a:latin typeface="Arial MT"/>
                <a:cs typeface="Arial MT"/>
              </a:rPr>
              <a:t>sehingga</a:t>
            </a:r>
            <a:r>
              <a:rPr sz="1634" spc="23" dirty="0">
                <a:latin typeface="Arial MT"/>
                <a:cs typeface="Arial MT"/>
              </a:rPr>
              <a:t> </a:t>
            </a:r>
            <a:r>
              <a:rPr sz="1634" spc="-5" dirty="0">
                <a:latin typeface="Arial MT"/>
                <a:cs typeface="Arial MT"/>
              </a:rPr>
              <a:t>suhu</a:t>
            </a:r>
            <a:r>
              <a:rPr sz="1634" spc="9" dirty="0">
                <a:latin typeface="Arial MT"/>
                <a:cs typeface="Arial MT"/>
              </a:rPr>
              <a:t> </a:t>
            </a:r>
            <a:r>
              <a:rPr sz="1634" spc="-5" dirty="0">
                <a:latin typeface="Arial MT"/>
                <a:cs typeface="Arial MT"/>
              </a:rPr>
              <a:t>bumi</a:t>
            </a:r>
            <a:r>
              <a:rPr sz="1634" spc="9" dirty="0">
                <a:latin typeface="Arial MT"/>
                <a:cs typeface="Arial MT"/>
              </a:rPr>
              <a:t> </a:t>
            </a:r>
            <a:r>
              <a:rPr sz="1634" spc="-5" dirty="0">
                <a:latin typeface="Arial MT"/>
                <a:cs typeface="Arial MT"/>
              </a:rPr>
              <a:t>semakin</a:t>
            </a:r>
            <a:r>
              <a:rPr sz="1634" spc="14" dirty="0">
                <a:latin typeface="Arial MT"/>
                <a:cs typeface="Arial MT"/>
              </a:rPr>
              <a:t> </a:t>
            </a:r>
            <a:r>
              <a:rPr sz="1634" spc="-5" dirty="0">
                <a:latin typeface="Arial MT"/>
                <a:cs typeface="Arial MT"/>
              </a:rPr>
              <a:t>meningkat</a:t>
            </a:r>
            <a:endParaRPr sz="1634" dirty="0">
              <a:latin typeface="Arial MT"/>
              <a:cs typeface="Arial MT"/>
            </a:endParaRPr>
          </a:p>
        </p:txBody>
      </p:sp>
      <p:sp>
        <p:nvSpPr>
          <p:cNvPr id="6" name="object 6"/>
          <p:cNvSpPr txBox="1"/>
          <p:nvPr/>
        </p:nvSpPr>
        <p:spPr>
          <a:xfrm>
            <a:off x="5799438" y="1782849"/>
            <a:ext cx="3863532" cy="287559"/>
          </a:xfrm>
          <a:prstGeom prst="rect">
            <a:avLst/>
          </a:prstGeom>
          <a:solidFill>
            <a:srgbClr val="000000"/>
          </a:solidFill>
        </p:spPr>
        <p:txBody>
          <a:bodyPr vert="horz" wrap="square" lIns="0" tIns="35731" rIns="0" bIns="0" rtlCol="0">
            <a:spAutoFit/>
          </a:bodyPr>
          <a:lstStyle/>
          <a:p>
            <a:pPr marL="760750">
              <a:spcBef>
                <a:spcPts val="281"/>
              </a:spcBef>
            </a:pPr>
            <a:r>
              <a:rPr sz="1634" spc="-5" dirty="0">
                <a:solidFill>
                  <a:srgbClr val="FFFFFF"/>
                </a:solidFill>
                <a:latin typeface="Arial MT"/>
                <a:cs typeface="Arial MT"/>
              </a:rPr>
              <a:t>Dampak</a:t>
            </a:r>
            <a:r>
              <a:rPr sz="1634" spc="-9" dirty="0">
                <a:solidFill>
                  <a:srgbClr val="FFFFFF"/>
                </a:solidFill>
                <a:latin typeface="Arial MT"/>
                <a:cs typeface="Arial MT"/>
              </a:rPr>
              <a:t> </a:t>
            </a:r>
            <a:r>
              <a:rPr sz="1634" spc="-5" dirty="0">
                <a:solidFill>
                  <a:srgbClr val="FFFFFF"/>
                </a:solidFill>
                <a:latin typeface="Arial MT"/>
                <a:cs typeface="Arial MT"/>
              </a:rPr>
              <a:t>alami</a:t>
            </a:r>
            <a:r>
              <a:rPr sz="1634" dirty="0">
                <a:solidFill>
                  <a:srgbClr val="FFFFFF"/>
                </a:solidFill>
                <a:latin typeface="Arial MT"/>
                <a:cs typeface="Arial MT"/>
              </a:rPr>
              <a:t> </a:t>
            </a:r>
            <a:r>
              <a:rPr sz="1634" spc="-5" dirty="0">
                <a:solidFill>
                  <a:srgbClr val="FFFFFF"/>
                </a:solidFill>
                <a:latin typeface="Arial MT"/>
                <a:cs typeface="Arial MT"/>
              </a:rPr>
              <a:t>Gas</a:t>
            </a:r>
            <a:r>
              <a:rPr sz="1634" spc="-9" dirty="0">
                <a:solidFill>
                  <a:srgbClr val="FFFFFF"/>
                </a:solidFill>
                <a:latin typeface="Arial MT"/>
                <a:cs typeface="Arial MT"/>
              </a:rPr>
              <a:t> </a:t>
            </a:r>
            <a:r>
              <a:rPr sz="1634" spc="-5" dirty="0">
                <a:solidFill>
                  <a:srgbClr val="FFFFFF"/>
                </a:solidFill>
                <a:latin typeface="Arial MT"/>
                <a:cs typeface="Arial MT"/>
              </a:rPr>
              <a:t>Rumah</a:t>
            </a:r>
            <a:r>
              <a:rPr sz="1634" dirty="0">
                <a:solidFill>
                  <a:srgbClr val="FFFFFF"/>
                </a:solidFill>
                <a:latin typeface="Arial MT"/>
                <a:cs typeface="Arial MT"/>
              </a:rPr>
              <a:t> </a:t>
            </a:r>
            <a:r>
              <a:rPr sz="1634" spc="-5" dirty="0">
                <a:solidFill>
                  <a:srgbClr val="FFFFFF"/>
                </a:solidFill>
                <a:latin typeface="Arial MT"/>
                <a:cs typeface="Arial MT"/>
              </a:rPr>
              <a:t>Kaca</a:t>
            </a:r>
            <a:endParaRPr sz="1634">
              <a:latin typeface="Arial MT"/>
              <a:cs typeface="Arial MT"/>
            </a:endParaRPr>
          </a:p>
        </p:txBody>
      </p:sp>
      <p:sp>
        <p:nvSpPr>
          <p:cNvPr id="7" name="object 7"/>
          <p:cNvSpPr txBox="1"/>
          <p:nvPr/>
        </p:nvSpPr>
        <p:spPr>
          <a:xfrm>
            <a:off x="3900407" y="2312586"/>
            <a:ext cx="2029161" cy="707620"/>
          </a:xfrm>
          <a:prstGeom prst="rect">
            <a:avLst/>
          </a:prstGeom>
          <a:solidFill>
            <a:srgbClr val="000000"/>
          </a:solidFill>
        </p:spPr>
        <p:txBody>
          <a:bodyPr vert="horz" wrap="square" lIns="0" tIns="36883" rIns="0" bIns="0" rtlCol="0">
            <a:spAutoFit/>
          </a:bodyPr>
          <a:lstStyle/>
          <a:p>
            <a:pPr marL="81262" marR="312369">
              <a:spcBef>
                <a:spcPts val="290"/>
              </a:spcBef>
            </a:pPr>
            <a:r>
              <a:rPr sz="1452" spc="-5" dirty="0">
                <a:solidFill>
                  <a:srgbClr val="FFFFFF"/>
                </a:solidFill>
                <a:latin typeface="Arial MT"/>
                <a:cs typeface="Arial MT"/>
              </a:rPr>
              <a:t>Sebagian energi </a:t>
            </a:r>
            <a:r>
              <a:rPr sz="1452" dirty="0">
                <a:solidFill>
                  <a:srgbClr val="FFFFFF"/>
                </a:solidFill>
                <a:latin typeface="Arial MT"/>
                <a:cs typeface="Arial MT"/>
              </a:rPr>
              <a:t> </a:t>
            </a:r>
            <a:r>
              <a:rPr sz="1452" spc="-5" dirty="0">
                <a:solidFill>
                  <a:srgbClr val="FFFFFF"/>
                </a:solidFill>
                <a:latin typeface="Arial MT"/>
                <a:cs typeface="Arial MT"/>
              </a:rPr>
              <a:t>dipantulkan</a:t>
            </a:r>
            <a:r>
              <a:rPr sz="1452" spc="-41" dirty="0">
                <a:solidFill>
                  <a:srgbClr val="FFFFFF"/>
                </a:solidFill>
                <a:latin typeface="Arial MT"/>
                <a:cs typeface="Arial MT"/>
              </a:rPr>
              <a:t> </a:t>
            </a:r>
            <a:r>
              <a:rPr sz="1452" spc="-5" dirty="0">
                <a:solidFill>
                  <a:srgbClr val="FFFFFF"/>
                </a:solidFill>
                <a:latin typeface="Arial MT"/>
                <a:cs typeface="Arial MT"/>
              </a:rPr>
              <a:t>kembali </a:t>
            </a:r>
            <a:r>
              <a:rPr sz="1452" spc="-390" dirty="0">
                <a:solidFill>
                  <a:srgbClr val="FFFFFF"/>
                </a:solidFill>
                <a:latin typeface="Arial MT"/>
                <a:cs typeface="Arial MT"/>
              </a:rPr>
              <a:t> </a:t>
            </a:r>
            <a:r>
              <a:rPr sz="1452" dirty="0">
                <a:solidFill>
                  <a:srgbClr val="FFFFFF"/>
                </a:solidFill>
                <a:latin typeface="Arial MT"/>
                <a:cs typeface="Arial MT"/>
              </a:rPr>
              <a:t>ke</a:t>
            </a:r>
            <a:r>
              <a:rPr sz="1452" spc="-27" dirty="0">
                <a:solidFill>
                  <a:srgbClr val="FFFFFF"/>
                </a:solidFill>
                <a:latin typeface="Arial MT"/>
                <a:cs typeface="Arial MT"/>
              </a:rPr>
              <a:t> </a:t>
            </a:r>
            <a:r>
              <a:rPr sz="1452" spc="-5" dirty="0">
                <a:solidFill>
                  <a:srgbClr val="FFFFFF"/>
                </a:solidFill>
                <a:latin typeface="Arial MT"/>
                <a:cs typeface="Arial MT"/>
              </a:rPr>
              <a:t>ruang</a:t>
            </a:r>
            <a:r>
              <a:rPr sz="1452" dirty="0">
                <a:solidFill>
                  <a:srgbClr val="FFFFFF"/>
                </a:solidFill>
                <a:latin typeface="Arial MT"/>
                <a:cs typeface="Arial MT"/>
              </a:rPr>
              <a:t> </a:t>
            </a:r>
            <a:r>
              <a:rPr sz="1452" spc="-5" dirty="0">
                <a:solidFill>
                  <a:srgbClr val="FFFFFF"/>
                </a:solidFill>
                <a:latin typeface="Arial MT"/>
                <a:cs typeface="Arial MT"/>
              </a:rPr>
              <a:t>angkasa</a:t>
            </a:r>
            <a:endParaRPr sz="1452">
              <a:latin typeface="Arial MT"/>
              <a:cs typeface="Arial MT"/>
            </a:endParaRPr>
          </a:p>
        </p:txBody>
      </p:sp>
      <p:sp>
        <p:nvSpPr>
          <p:cNvPr id="9" name="object 9"/>
          <p:cNvSpPr txBox="1">
            <a:spLocks noGrp="1"/>
          </p:cNvSpPr>
          <p:nvPr>
            <p:ph type="title"/>
          </p:nvPr>
        </p:nvSpPr>
        <p:spPr>
          <a:xfrm>
            <a:off x="75277" y="23187"/>
            <a:ext cx="7770863" cy="877228"/>
          </a:xfrm>
          <a:prstGeom prst="rect">
            <a:avLst/>
          </a:prstGeom>
          <a:solidFill>
            <a:srgbClr val="0000FF"/>
          </a:solidFill>
        </p:spPr>
        <p:txBody>
          <a:bodyPr vert="horz" wrap="square" lIns="0" tIns="30544" rIns="0" bIns="0" rtlCol="0" anchor="ctr">
            <a:spAutoFit/>
          </a:bodyPr>
          <a:lstStyle/>
          <a:p>
            <a:pPr marL="82415">
              <a:lnSpc>
                <a:spcPts val="3316"/>
              </a:lnSpc>
              <a:spcBef>
                <a:spcPts val="241"/>
              </a:spcBef>
            </a:pPr>
            <a:r>
              <a:rPr sz="4000" spc="-5" dirty="0">
                <a:solidFill>
                  <a:srgbClr val="FFFFFF"/>
                </a:solidFill>
                <a:latin typeface="Arial MT"/>
                <a:cs typeface="Arial MT"/>
              </a:rPr>
              <a:t>Pemanasan</a:t>
            </a:r>
            <a:r>
              <a:rPr sz="4000" spc="-45" dirty="0">
                <a:solidFill>
                  <a:srgbClr val="FFFFFF"/>
                </a:solidFill>
                <a:latin typeface="Arial MT"/>
                <a:cs typeface="Arial MT"/>
              </a:rPr>
              <a:t> </a:t>
            </a:r>
            <a:r>
              <a:rPr sz="4000" spc="-5" dirty="0">
                <a:solidFill>
                  <a:srgbClr val="FFFFFF"/>
                </a:solidFill>
                <a:latin typeface="Arial MT"/>
                <a:cs typeface="Arial MT"/>
              </a:rPr>
              <a:t>Global</a:t>
            </a:r>
            <a:r>
              <a:rPr sz="4000" spc="-14" dirty="0">
                <a:solidFill>
                  <a:srgbClr val="FFFFFF"/>
                </a:solidFill>
                <a:latin typeface="Arial MT"/>
                <a:cs typeface="Arial MT"/>
              </a:rPr>
              <a:t> </a:t>
            </a:r>
            <a:r>
              <a:rPr sz="4000" spc="-5" dirty="0">
                <a:solidFill>
                  <a:srgbClr val="FFFFFF"/>
                </a:solidFill>
                <a:latin typeface="Arial MT"/>
                <a:cs typeface="Arial MT"/>
              </a:rPr>
              <a:t>dan</a:t>
            </a:r>
            <a:r>
              <a:rPr sz="4000" spc="-27" dirty="0">
                <a:solidFill>
                  <a:srgbClr val="FFFFFF"/>
                </a:solidFill>
                <a:latin typeface="Arial MT"/>
                <a:cs typeface="Arial MT"/>
              </a:rPr>
              <a:t> </a:t>
            </a:r>
            <a:r>
              <a:rPr sz="4000" spc="-5" dirty="0">
                <a:solidFill>
                  <a:srgbClr val="FFFFFF"/>
                </a:solidFill>
                <a:latin typeface="Arial MT"/>
                <a:cs typeface="Arial MT"/>
              </a:rPr>
              <a:t>Perubahan</a:t>
            </a:r>
            <a:r>
              <a:rPr sz="4000" spc="-27" dirty="0">
                <a:solidFill>
                  <a:srgbClr val="FFFFFF"/>
                </a:solidFill>
                <a:latin typeface="Arial MT"/>
                <a:cs typeface="Arial MT"/>
              </a:rPr>
              <a:t> </a:t>
            </a:r>
            <a:r>
              <a:rPr sz="4000" spc="-5" dirty="0">
                <a:solidFill>
                  <a:srgbClr val="FFFFFF"/>
                </a:solidFill>
                <a:latin typeface="Arial MT"/>
                <a:cs typeface="Arial MT"/>
              </a:rPr>
              <a:t>Iklim</a:t>
            </a:r>
          </a:p>
        </p:txBody>
      </p:sp>
      <p:sp>
        <p:nvSpPr>
          <p:cNvPr id="10" name="object 10"/>
          <p:cNvSpPr txBox="1"/>
          <p:nvPr/>
        </p:nvSpPr>
        <p:spPr>
          <a:xfrm>
            <a:off x="9565695" y="6036074"/>
            <a:ext cx="180383" cy="359073"/>
          </a:xfrm>
          <a:prstGeom prst="rect">
            <a:avLst/>
          </a:prstGeom>
        </p:spPr>
        <p:txBody>
          <a:bodyPr vert="horz" wrap="square" lIns="0" tIns="0" rIns="0" bIns="0" rtlCol="0">
            <a:spAutoFit/>
          </a:bodyPr>
          <a:lstStyle/>
          <a:p>
            <a:pPr>
              <a:lnSpc>
                <a:spcPts val="1407"/>
              </a:lnSpc>
            </a:pPr>
            <a:r>
              <a:rPr sz="1271" spc="-5" dirty="0">
                <a:latin typeface="Arial MT"/>
                <a:cs typeface="Arial MT"/>
              </a:rPr>
              <a:t>6</a:t>
            </a:r>
            <a:r>
              <a:rPr sz="1271" dirty="0">
                <a:latin typeface="Arial MT"/>
                <a:cs typeface="Arial MT"/>
              </a:rPr>
              <a:t>7</a:t>
            </a:r>
            <a:endParaRPr sz="1271">
              <a:latin typeface="Arial MT"/>
              <a:cs typeface="Arial MT"/>
            </a:endParaRPr>
          </a:p>
        </p:txBody>
      </p:sp>
      <p:pic>
        <p:nvPicPr>
          <p:cNvPr id="11" name="object 11"/>
          <p:cNvPicPr/>
          <p:nvPr/>
        </p:nvPicPr>
        <p:blipFill>
          <a:blip r:embed="rId3" cstate="print"/>
          <a:stretch>
            <a:fillRect/>
          </a:stretch>
        </p:blipFill>
        <p:spPr>
          <a:xfrm>
            <a:off x="2023772" y="3428769"/>
            <a:ext cx="8013780" cy="3112033"/>
          </a:xfrm>
          <a:prstGeom prst="rect">
            <a:avLst/>
          </a:prstGeom>
        </p:spPr>
      </p:pic>
      <p:sp>
        <p:nvSpPr>
          <p:cNvPr id="12" name="object 12"/>
          <p:cNvSpPr txBox="1"/>
          <p:nvPr/>
        </p:nvSpPr>
        <p:spPr>
          <a:xfrm>
            <a:off x="2132775" y="3473030"/>
            <a:ext cx="1505302" cy="1014493"/>
          </a:xfrm>
          <a:prstGeom prst="rect">
            <a:avLst/>
          </a:prstGeom>
          <a:solidFill>
            <a:srgbClr val="000000"/>
          </a:solidFill>
        </p:spPr>
        <p:txBody>
          <a:bodyPr vert="horz" wrap="square" lIns="0" tIns="36307" rIns="0" bIns="0" rtlCol="0">
            <a:spAutoFit/>
          </a:bodyPr>
          <a:lstStyle/>
          <a:p>
            <a:pPr marL="81262" marR="217850">
              <a:spcBef>
                <a:spcPts val="286"/>
              </a:spcBef>
            </a:pPr>
            <a:r>
              <a:rPr sz="1271" spc="-5" dirty="0">
                <a:solidFill>
                  <a:srgbClr val="FFFFFF"/>
                </a:solidFill>
                <a:latin typeface="Arial MT"/>
                <a:cs typeface="Arial MT"/>
              </a:rPr>
              <a:t>Sebagian energi </a:t>
            </a:r>
            <a:r>
              <a:rPr sz="1271" spc="-340" dirty="0">
                <a:solidFill>
                  <a:srgbClr val="FFFFFF"/>
                </a:solidFill>
                <a:latin typeface="Arial MT"/>
                <a:cs typeface="Arial MT"/>
              </a:rPr>
              <a:t> </a:t>
            </a:r>
            <a:r>
              <a:rPr sz="1271" spc="-5" dirty="0">
                <a:solidFill>
                  <a:srgbClr val="FFFFFF"/>
                </a:solidFill>
                <a:latin typeface="Arial MT"/>
                <a:cs typeface="Arial MT"/>
              </a:rPr>
              <a:t>matahari </a:t>
            </a:r>
            <a:r>
              <a:rPr sz="1271" dirty="0">
                <a:solidFill>
                  <a:srgbClr val="FFFFFF"/>
                </a:solidFill>
                <a:latin typeface="Arial MT"/>
                <a:cs typeface="Arial MT"/>
              </a:rPr>
              <a:t> </a:t>
            </a:r>
            <a:r>
              <a:rPr sz="1271" spc="-5" dirty="0">
                <a:solidFill>
                  <a:srgbClr val="FFFFFF"/>
                </a:solidFill>
                <a:latin typeface="Arial MT"/>
                <a:cs typeface="Arial MT"/>
              </a:rPr>
              <a:t>diteruskan oleh </a:t>
            </a:r>
            <a:r>
              <a:rPr sz="1271" dirty="0">
                <a:solidFill>
                  <a:srgbClr val="FFFFFF"/>
                </a:solidFill>
                <a:latin typeface="Arial MT"/>
                <a:cs typeface="Arial MT"/>
              </a:rPr>
              <a:t> atmosfir ke </a:t>
            </a:r>
            <a:r>
              <a:rPr sz="1271" spc="5" dirty="0">
                <a:solidFill>
                  <a:srgbClr val="FFFFFF"/>
                </a:solidFill>
                <a:latin typeface="Arial MT"/>
                <a:cs typeface="Arial MT"/>
              </a:rPr>
              <a:t> </a:t>
            </a:r>
            <a:r>
              <a:rPr sz="1271" spc="-5" dirty="0">
                <a:solidFill>
                  <a:srgbClr val="FFFFFF"/>
                </a:solidFill>
                <a:latin typeface="Arial MT"/>
                <a:cs typeface="Arial MT"/>
              </a:rPr>
              <a:t>pe</a:t>
            </a:r>
            <a:r>
              <a:rPr sz="1271" dirty="0">
                <a:solidFill>
                  <a:srgbClr val="FFFFFF"/>
                </a:solidFill>
                <a:latin typeface="Arial MT"/>
                <a:cs typeface="Arial MT"/>
              </a:rPr>
              <a:t>r</a:t>
            </a:r>
            <a:r>
              <a:rPr sz="1271" spc="-9" dirty="0">
                <a:solidFill>
                  <a:srgbClr val="FFFFFF"/>
                </a:solidFill>
                <a:latin typeface="Arial MT"/>
                <a:cs typeface="Arial MT"/>
              </a:rPr>
              <a:t>m</a:t>
            </a:r>
            <a:r>
              <a:rPr sz="1271" spc="-5" dirty="0">
                <a:solidFill>
                  <a:srgbClr val="FFFFFF"/>
                </a:solidFill>
                <a:latin typeface="Arial MT"/>
                <a:cs typeface="Arial MT"/>
              </a:rPr>
              <a:t>u</a:t>
            </a:r>
            <a:r>
              <a:rPr sz="1271" spc="5" dirty="0">
                <a:solidFill>
                  <a:srgbClr val="FFFFFF"/>
                </a:solidFill>
                <a:latin typeface="Arial MT"/>
                <a:cs typeface="Arial MT"/>
              </a:rPr>
              <a:t>k</a:t>
            </a:r>
            <a:r>
              <a:rPr sz="1271" spc="-5" dirty="0">
                <a:solidFill>
                  <a:srgbClr val="FFFFFF"/>
                </a:solidFill>
                <a:latin typeface="Arial MT"/>
                <a:cs typeface="Arial MT"/>
              </a:rPr>
              <a:t>aa</a:t>
            </a:r>
            <a:r>
              <a:rPr sz="1271" dirty="0">
                <a:solidFill>
                  <a:srgbClr val="FFFFFF"/>
                </a:solidFill>
                <a:latin typeface="Arial MT"/>
                <a:cs typeface="Arial MT"/>
              </a:rPr>
              <a:t>n</a:t>
            </a:r>
            <a:r>
              <a:rPr sz="1271" spc="-50" dirty="0">
                <a:solidFill>
                  <a:srgbClr val="FFFFFF"/>
                </a:solidFill>
                <a:latin typeface="Arial MT"/>
                <a:cs typeface="Arial MT"/>
              </a:rPr>
              <a:t> </a:t>
            </a:r>
            <a:r>
              <a:rPr sz="1271" spc="-5" dirty="0">
                <a:solidFill>
                  <a:srgbClr val="FFFFFF"/>
                </a:solidFill>
                <a:latin typeface="Arial MT"/>
                <a:cs typeface="Arial MT"/>
              </a:rPr>
              <a:t>bu</a:t>
            </a:r>
            <a:r>
              <a:rPr sz="1271" spc="-9" dirty="0">
                <a:solidFill>
                  <a:srgbClr val="FFFFFF"/>
                </a:solidFill>
                <a:latin typeface="Arial MT"/>
                <a:cs typeface="Arial MT"/>
              </a:rPr>
              <a:t>m</a:t>
            </a:r>
            <a:r>
              <a:rPr sz="1271" dirty="0">
                <a:solidFill>
                  <a:srgbClr val="FFFFFF"/>
                </a:solidFill>
                <a:latin typeface="Arial MT"/>
                <a:cs typeface="Arial MT"/>
              </a:rPr>
              <a:t>i</a:t>
            </a:r>
            <a:endParaRPr sz="1271">
              <a:latin typeface="Arial MT"/>
              <a:cs typeface="Arial MT"/>
            </a:endParaRPr>
          </a:p>
        </p:txBody>
      </p:sp>
      <p:sp>
        <p:nvSpPr>
          <p:cNvPr id="13" name="object 13"/>
          <p:cNvSpPr txBox="1"/>
          <p:nvPr/>
        </p:nvSpPr>
        <p:spPr>
          <a:xfrm>
            <a:off x="5473021" y="3591978"/>
            <a:ext cx="2094283" cy="623361"/>
          </a:xfrm>
          <a:prstGeom prst="rect">
            <a:avLst/>
          </a:prstGeom>
          <a:solidFill>
            <a:srgbClr val="7F7F7F"/>
          </a:solidFill>
        </p:spPr>
        <p:txBody>
          <a:bodyPr vert="horz" wrap="square" lIns="0" tIns="36307" rIns="0" bIns="0" rtlCol="0">
            <a:spAutoFit/>
          </a:bodyPr>
          <a:lstStyle/>
          <a:p>
            <a:pPr marL="81262" marR="213241">
              <a:spcBef>
                <a:spcPts val="286"/>
              </a:spcBef>
            </a:pPr>
            <a:r>
              <a:rPr sz="1271" spc="-5" dirty="0">
                <a:solidFill>
                  <a:srgbClr val="FFFFFF"/>
                </a:solidFill>
                <a:latin typeface="Arial MT"/>
                <a:cs typeface="Arial MT"/>
              </a:rPr>
              <a:t>GRK</a:t>
            </a:r>
            <a:r>
              <a:rPr sz="1271" spc="-32" dirty="0">
                <a:solidFill>
                  <a:srgbClr val="FFFFFF"/>
                </a:solidFill>
                <a:latin typeface="Arial MT"/>
                <a:cs typeface="Arial MT"/>
              </a:rPr>
              <a:t> </a:t>
            </a:r>
            <a:r>
              <a:rPr sz="1271" spc="-5" dirty="0">
                <a:solidFill>
                  <a:srgbClr val="FFFFFF"/>
                </a:solidFill>
                <a:latin typeface="Arial MT"/>
                <a:cs typeface="Arial MT"/>
              </a:rPr>
              <a:t>menjebak</a:t>
            </a:r>
            <a:r>
              <a:rPr sz="1271" spc="-36" dirty="0">
                <a:solidFill>
                  <a:srgbClr val="FFFFFF"/>
                </a:solidFill>
                <a:latin typeface="Arial MT"/>
                <a:cs typeface="Arial MT"/>
              </a:rPr>
              <a:t> </a:t>
            </a:r>
            <a:r>
              <a:rPr sz="1271" spc="-5" dirty="0">
                <a:solidFill>
                  <a:srgbClr val="FFFFFF"/>
                </a:solidFill>
                <a:latin typeface="Arial MT"/>
                <a:cs typeface="Arial MT"/>
              </a:rPr>
              <a:t>sebagian </a:t>
            </a:r>
            <a:r>
              <a:rPr sz="1271" spc="-340" dirty="0">
                <a:solidFill>
                  <a:srgbClr val="FFFFFF"/>
                </a:solidFill>
                <a:latin typeface="Arial MT"/>
                <a:cs typeface="Arial MT"/>
              </a:rPr>
              <a:t> </a:t>
            </a:r>
            <a:r>
              <a:rPr sz="1271" spc="-5" dirty="0">
                <a:solidFill>
                  <a:srgbClr val="FFFFFF"/>
                </a:solidFill>
                <a:latin typeface="Arial MT"/>
                <a:cs typeface="Arial MT"/>
              </a:rPr>
              <a:t>energi matahari </a:t>
            </a:r>
            <a:r>
              <a:rPr sz="1271" dirty="0">
                <a:solidFill>
                  <a:srgbClr val="FFFFFF"/>
                </a:solidFill>
                <a:latin typeface="Arial MT"/>
                <a:cs typeface="Arial MT"/>
              </a:rPr>
              <a:t>untuk </a:t>
            </a:r>
            <a:r>
              <a:rPr sz="1271" spc="5" dirty="0">
                <a:solidFill>
                  <a:srgbClr val="FFFFFF"/>
                </a:solidFill>
                <a:latin typeface="Arial MT"/>
                <a:cs typeface="Arial MT"/>
              </a:rPr>
              <a:t> </a:t>
            </a:r>
            <a:r>
              <a:rPr sz="1271" spc="-5" dirty="0">
                <a:solidFill>
                  <a:srgbClr val="FFFFFF"/>
                </a:solidFill>
                <a:latin typeface="Arial MT"/>
                <a:cs typeface="Arial MT"/>
              </a:rPr>
              <a:t>menghangatkan</a:t>
            </a:r>
            <a:r>
              <a:rPr sz="1271" spc="-59" dirty="0">
                <a:solidFill>
                  <a:srgbClr val="FFFFFF"/>
                </a:solidFill>
                <a:latin typeface="Arial MT"/>
                <a:cs typeface="Arial MT"/>
              </a:rPr>
              <a:t> </a:t>
            </a:r>
            <a:r>
              <a:rPr sz="1271" spc="-5" dirty="0">
                <a:solidFill>
                  <a:srgbClr val="FFFFFF"/>
                </a:solidFill>
                <a:latin typeface="Arial MT"/>
                <a:cs typeface="Arial MT"/>
              </a:rPr>
              <a:t>bumi</a:t>
            </a:r>
            <a:endParaRPr sz="1271">
              <a:latin typeface="Arial MT"/>
              <a:cs typeface="Arial MT"/>
            </a:endParaRPr>
          </a:p>
        </p:txBody>
      </p:sp>
      <p:sp>
        <p:nvSpPr>
          <p:cNvPr id="14" name="object 14"/>
          <p:cNvSpPr txBox="1"/>
          <p:nvPr/>
        </p:nvSpPr>
        <p:spPr>
          <a:xfrm>
            <a:off x="4226824" y="4692947"/>
            <a:ext cx="3405372" cy="818927"/>
          </a:xfrm>
          <a:prstGeom prst="rect">
            <a:avLst/>
          </a:prstGeom>
          <a:solidFill>
            <a:srgbClr val="000000"/>
          </a:solidFill>
        </p:spPr>
        <p:txBody>
          <a:bodyPr vert="horz" wrap="square" lIns="0" tIns="36307" rIns="0" bIns="0" rtlCol="0">
            <a:spAutoFit/>
          </a:bodyPr>
          <a:lstStyle/>
          <a:p>
            <a:pPr marL="82991" marR="85873">
              <a:spcBef>
                <a:spcPts val="286"/>
              </a:spcBef>
            </a:pPr>
            <a:r>
              <a:rPr sz="1271" spc="-5" dirty="0">
                <a:solidFill>
                  <a:srgbClr val="FFFFFF"/>
                </a:solidFill>
                <a:latin typeface="Arial MT"/>
                <a:cs typeface="Arial MT"/>
              </a:rPr>
              <a:t>Bumi</a:t>
            </a:r>
            <a:r>
              <a:rPr sz="1271" spc="-18" dirty="0">
                <a:solidFill>
                  <a:srgbClr val="FFFFFF"/>
                </a:solidFill>
                <a:latin typeface="Arial MT"/>
                <a:cs typeface="Arial MT"/>
              </a:rPr>
              <a:t> </a:t>
            </a:r>
            <a:r>
              <a:rPr sz="1271" spc="-5" dirty="0">
                <a:solidFill>
                  <a:srgbClr val="FFFFFF"/>
                </a:solidFill>
                <a:latin typeface="Arial MT"/>
                <a:cs typeface="Arial MT"/>
              </a:rPr>
              <a:t>menjadi</a:t>
            </a:r>
            <a:r>
              <a:rPr sz="1271" spc="-32" dirty="0">
                <a:solidFill>
                  <a:srgbClr val="FFFFFF"/>
                </a:solidFill>
                <a:latin typeface="Arial MT"/>
                <a:cs typeface="Arial MT"/>
              </a:rPr>
              <a:t> </a:t>
            </a:r>
            <a:r>
              <a:rPr sz="1271" spc="-5" dirty="0">
                <a:solidFill>
                  <a:srgbClr val="FFFFFF"/>
                </a:solidFill>
                <a:latin typeface="Arial MT"/>
                <a:cs typeface="Arial MT"/>
              </a:rPr>
              <a:t>hangat</a:t>
            </a:r>
            <a:r>
              <a:rPr sz="1271" spc="-23" dirty="0">
                <a:solidFill>
                  <a:srgbClr val="FFFFFF"/>
                </a:solidFill>
                <a:latin typeface="Arial MT"/>
                <a:cs typeface="Arial MT"/>
              </a:rPr>
              <a:t> </a:t>
            </a:r>
            <a:r>
              <a:rPr sz="1271" dirty="0">
                <a:solidFill>
                  <a:srgbClr val="FFFFFF"/>
                </a:solidFill>
                <a:latin typeface="Arial MT"/>
                <a:cs typeface="Arial MT"/>
              </a:rPr>
              <a:t>karena</a:t>
            </a:r>
            <a:r>
              <a:rPr sz="1271" spc="-27" dirty="0">
                <a:solidFill>
                  <a:srgbClr val="FFFFFF"/>
                </a:solidFill>
                <a:latin typeface="Arial MT"/>
                <a:cs typeface="Arial MT"/>
              </a:rPr>
              <a:t> </a:t>
            </a:r>
            <a:r>
              <a:rPr sz="1271" spc="-5" dirty="0">
                <a:solidFill>
                  <a:srgbClr val="FFFFFF"/>
                </a:solidFill>
                <a:latin typeface="Arial MT"/>
                <a:cs typeface="Arial MT"/>
              </a:rPr>
              <a:t>sebagian</a:t>
            </a:r>
            <a:r>
              <a:rPr sz="1271" spc="-41" dirty="0">
                <a:solidFill>
                  <a:srgbClr val="FFFFFF"/>
                </a:solidFill>
                <a:latin typeface="Arial MT"/>
                <a:cs typeface="Arial MT"/>
              </a:rPr>
              <a:t> </a:t>
            </a:r>
            <a:r>
              <a:rPr sz="1271" spc="-5" dirty="0">
                <a:solidFill>
                  <a:srgbClr val="FFFFFF"/>
                </a:solidFill>
                <a:latin typeface="Arial MT"/>
                <a:cs typeface="Arial MT"/>
              </a:rPr>
              <a:t>panas </a:t>
            </a:r>
            <a:r>
              <a:rPr sz="1271" spc="-336" dirty="0">
                <a:solidFill>
                  <a:srgbClr val="FFFFFF"/>
                </a:solidFill>
                <a:latin typeface="Arial MT"/>
                <a:cs typeface="Arial MT"/>
              </a:rPr>
              <a:t> </a:t>
            </a:r>
            <a:r>
              <a:rPr sz="1271" spc="-5" dirty="0">
                <a:solidFill>
                  <a:srgbClr val="FFFFFF"/>
                </a:solidFill>
                <a:latin typeface="Arial MT"/>
                <a:cs typeface="Arial MT"/>
              </a:rPr>
              <a:t>matahari </a:t>
            </a:r>
            <a:r>
              <a:rPr sz="1271" dirty="0">
                <a:solidFill>
                  <a:srgbClr val="FFFFFF"/>
                </a:solidFill>
                <a:latin typeface="Arial MT"/>
                <a:cs typeface="Arial MT"/>
              </a:rPr>
              <a:t>diteruskan ke </a:t>
            </a:r>
            <a:r>
              <a:rPr sz="1271" spc="-5" dirty="0">
                <a:solidFill>
                  <a:srgbClr val="FFFFFF"/>
                </a:solidFill>
                <a:latin typeface="Arial MT"/>
                <a:cs typeface="Arial MT"/>
              </a:rPr>
              <a:t>permukaan bumi </a:t>
            </a:r>
            <a:r>
              <a:rPr sz="1271" dirty="0">
                <a:solidFill>
                  <a:srgbClr val="FFFFFF"/>
                </a:solidFill>
                <a:latin typeface="Arial MT"/>
                <a:cs typeface="Arial MT"/>
              </a:rPr>
              <a:t> </a:t>
            </a:r>
            <a:r>
              <a:rPr sz="1271" spc="-5" dirty="0">
                <a:solidFill>
                  <a:srgbClr val="FFFFFF"/>
                </a:solidFill>
                <a:latin typeface="Arial MT"/>
                <a:cs typeface="Arial MT"/>
              </a:rPr>
              <a:t>sedangkan sebagian lagi </a:t>
            </a:r>
            <a:r>
              <a:rPr sz="1271" dirty="0">
                <a:solidFill>
                  <a:srgbClr val="FFFFFF"/>
                </a:solidFill>
                <a:latin typeface="Arial MT"/>
                <a:cs typeface="Arial MT"/>
              </a:rPr>
              <a:t>dipantulkan </a:t>
            </a:r>
            <a:r>
              <a:rPr sz="1271" spc="-5" dirty="0">
                <a:solidFill>
                  <a:srgbClr val="FFFFFF"/>
                </a:solidFill>
                <a:latin typeface="Arial MT"/>
                <a:cs typeface="Arial MT"/>
              </a:rPr>
              <a:t>dan </a:t>
            </a:r>
            <a:r>
              <a:rPr sz="1271" dirty="0">
                <a:solidFill>
                  <a:srgbClr val="FFFFFF"/>
                </a:solidFill>
                <a:latin typeface="Arial MT"/>
                <a:cs typeface="Arial MT"/>
              </a:rPr>
              <a:t> dilepaskan</a:t>
            </a:r>
            <a:r>
              <a:rPr sz="1271" spc="-54" dirty="0">
                <a:solidFill>
                  <a:srgbClr val="FFFFFF"/>
                </a:solidFill>
                <a:latin typeface="Arial MT"/>
                <a:cs typeface="Arial MT"/>
              </a:rPr>
              <a:t> </a:t>
            </a:r>
            <a:r>
              <a:rPr sz="1271" spc="-5" dirty="0">
                <a:solidFill>
                  <a:srgbClr val="FFFFFF"/>
                </a:solidFill>
                <a:latin typeface="Arial MT"/>
                <a:cs typeface="Arial MT"/>
              </a:rPr>
              <a:t>kembali</a:t>
            </a:r>
            <a:r>
              <a:rPr sz="1271" spc="-27" dirty="0">
                <a:solidFill>
                  <a:srgbClr val="FFFFFF"/>
                </a:solidFill>
                <a:latin typeface="Arial MT"/>
                <a:cs typeface="Arial MT"/>
              </a:rPr>
              <a:t> </a:t>
            </a:r>
            <a:r>
              <a:rPr sz="1271" dirty="0">
                <a:solidFill>
                  <a:srgbClr val="FFFFFF"/>
                </a:solidFill>
                <a:latin typeface="Arial MT"/>
                <a:cs typeface="Arial MT"/>
              </a:rPr>
              <a:t>keangkasa</a:t>
            </a:r>
            <a:endParaRPr sz="1271">
              <a:latin typeface="Arial MT"/>
              <a:cs typeface="Arial MT"/>
            </a:endParaRPr>
          </a:p>
        </p:txBody>
      </p:sp>
      <p:sp>
        <p:nvSpPr>
          <p:cNvPr id="15" name="object 15"/>
          <p:cNvSpPr txBox="1"/>
          <p:nvPr/>
        </p:nvSpPr>
        <p:spPr>
          <a:xfrm>
            <a:off x="7893491" y="4535270"/>
            <a:ext cx="622407" cy="287559"/>
          </a:xfrm>
          <a:prstGeom prst="rect">
            <a:avLst/>
          </a:prstGeom>
          <a:solidFill>
            <a:srgbClr val="7F7F7F"/>
          </a:solidFill>
        </p:spPr>
        <p:txBody>
          <a:bodyPr vert="horz" wrap="square" lIns="0" tIns="35731" rIns="0" bIns="0" rtlCol="0">
            <a:spAutoFit/>
          </a:bodyPr>
          <a:lstStyle/>
          <a:p>
            <a:pPr marL="82991">
              <a:spcBef>
                <a:spcPts val="281"/>
              </a:spcBef>
            </a:pPr>
            <a:r>
              <a:rPr sz="1634" spc="-5" dirty="0">
                <a:solidFill>
                  <a:srgbClr val="FFFFFF"/>
                </a:solidFill>
                <a:latin typeface="Arial MT"/>
                <a:cs typeface="Arial MT"/>
              </a:rPr>
              <a:t>GRK</a:t>
            </a:r>
            <a:endParaRPr sz="1634">
              <a:latin typeface="Arial MT"/>
              <a:cs typeface="Arial MT"/>
            </a:endParaRPr>
          </a:p>
        </p:txBody>
      </p:sp>
    </p:spTree>
    <p:extLst>
      <p:ext uri="{BB962C8B-B14F-4D97-AF65-F5344CB8AC3E}">
        <p14:creationId xmlns:p14="http://schemas.microsoft.com/office/powerpoint/2010/main" val="4275730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887959" y="2237899"/>
            <a:ext cx="2420471" cy="1191217"/>
          </a:xfrm>
          <a:custGeom>
            <a:avLst/>
            <a:gdLst/>
            <a:ahLst/>
            <a:cxnLst/>
            <a:rect l="l" t="t" r="r" b="b"/>
            <a:pathLst>
              <a:path w="2667000" h="1312545">
                <a:moveTo>
                  <a:pt x="0" y="0"/>
                </a:moveTo>
                <a:lnTo>
                  <a:pt x="0" y="1312164"/>
                </a:lnTo>
                <a:lnTo>
                  <a:pt x="2667000" y="1312164"/>
                </a:lnTo>
                <a:lnTo>
                  <a:pt x="2667000" y="0"/>
                </a:lnTo>
                <a:lnTo>
                  <a:pt x="0" y="0"/>
                </a:lnTo>
                <a:close/>
              </a:path>
            </a:pathLst>
          </a:custGeom>
          <a:solidFill>
            <a:srgbClr val="000000"/>
          </a:solidFill>
        </p:spPr>
        <p:txBody>
          <a:bodyPr wrap="square" lIns="0" tIns="0" rIns="0" bIns="0" rtlCol="0"/>
          <a:lstStyle/>
          <a:p>
            <a:endParaRPr sz="1634"/>
          </a:p>
        </p:txBody>
      </p:sp>
      <p:sp>
        <p:nvSpPr>
          <p:cNvPr id="3" name="object 3"/>
          <p:cNvSpPr txBox="1"/>
          <p:nvPr/>
        </p:nvSpPr>
        <p:spPr>
          <a:xfrm>
            <a:off x="4034576" y="1962100"/>
            <a:ext cx="4136123" cy="1575175"/>
          </a:xfrm>
          <a:prstGeom prst="rect">
            <a:avLst/>
          </a:prstGeom>
        </p:spPr>
        <p:txBody>
          <a:bodyPr vert="horz" wrap="square" lIns="0" tIns="0" rIns="0" bIns="0" rtlCol="0">
            <a:spAutoFit/>
          </a:bodyPr>
          <a:lstStyle/>
          <a:p>
            <a:pPr>
              <a:lnSpc>
                <a:spcPts val="1601"/>
              </a:lnSpc>
            </a:pPr>
            <a:r>
              <a:rPr sz="1452" spc="-5" dirty="0">
                <a:solidFill>
                  <a:srgbClr val="FFFFFF"/>
                </a:solidFill>
                <a:latin typeface="Arial MT"/>
                <a:cs typeface="Arial MT"/>
              </a:rPr>
              <a:t>Radiasi</a:t>
            </a:r>
            <a:r>
              <a:rPr sz="1452" spc="-45" dirty="0">
                <a:solidFill>
                  <a:srgbClr val="FFFFFF"/>
                </a:solidFill>
                <a:latin typeface="Arial MT"/>
                <a:cs typeface="Arial MT"/>
              </a:rPr>
              <a:t> </a:t>
            </a:r>
            <a:r>
              <a:rPr sz="1452" spc="-5" dirty="0">
                <a:solidFill>
                  <a:srgbClr val="FFFFFF"/>
                </a:solidFill>
                <a:latin typeface="Arial MT"/>
                <a:cs typeface="Arial MT"/>
              </a:rPr>
              <a:t>infra merah</a:t>
            </a:r>
            <a:endParaRPr sz="1452">
              <a:latin typeface="Arial MT"/>
              <a:cs typeface="Arial MT"/>
            </a:endParaRPr>
          </a:p>
          <a:p>
            <a:pPr>
              <a:lnSpc>
                <a:spcPts val="1425"/>
              </a:lnSpc>
              <a:spcBef>
                <a:spcPts val="853"/>
              </a:spcBef>
              <a:tabLst>
                <a:tab pos="1935879" algn="l"/>
              </a:tabLst>
            </a:pPr>
            <a:r>
              <a:rPr sz="2178" spc="-6" baseline="39930" dirty="0">
                <a:solidFill>
                  <a:srgbClr val="FFFFFF"/>
                </a:solidFill>
                <a:latin typeface="Arial MT"/>
                <a:cs typeface="Arial MT"/>
              </a:rPr>
              <a:t>(panas)</a:t>
            </a:r>
            <a:r>
              <a:rPr sz="2178" spc="14" baseline="39930" dirty="0">
                <a:solidFill>
                  <a:srgbClr val="FFFFFF"/>
                </a:solidFill>
                <a:latin typeface="Arial MT"/>
                <a:cs typeface="Arial MT"/>
              </a:rPr>
              <a:t> </a:t>
            </a:r>
            <a:r>
              <a:rPr sz="2178" spc="-14" baseline="39930" dirty="0">
                <a:solidFill>
                  <a:srgbClr val="FFFFFF"/>
                </a:solidFill>
                <a:latin typeface="Arial MT"/>
                <a:cs typeface="Arial MT"/>
              </a:rPr>
              <a:t>yang</a:t>
            </a:r>
            <a:r>
              <a:rPr sz="2178" spc="47" baseline="39930" dirty="0">
                <a:solidFill>
                  <a:srgbClr val="FFFFFF"/>
                </a:solidFill>
                <a:latin typeface="Arial MT"/>
                <a:cs typeface="Arial MT"/>
              </a:rPr>
              <a:t> </a:t>
            </a:r>
            <a:r>
              <a:rPr sz="2178" spc="-6" baseline="39930" dirty="0">
                <a:solidFill>
                  <a:srgbClr val="FFFFFF"/>
                </a:solidFill>
                <a:latin typeface="Arial MT"/>
                <a:cs typeface="Arial MT"/>
              </a:rPr>
              <a:t>lepas	</a:t>
            </a:r>
            <a:r>
              <a:rPr sz="1634" spc="-5" dirty="0">
                <a:solidFill>
                  <a:srgbClr val="FFFFFF"/>
                </a:solidFill>
                <a:latin typeface="Arial MT"/>
                <a:cs typeface="Arial MT"/>
              </a:rPr>
              <a:t>Kadar</a:t>
            </a:r>
            <a:r>
              <a:rPr sz="1634" spc="-18" dirty="0">
                <a:solidFill>
                  <a:srgbClr val="FFFFFF"/>
                </a:solidFill>
                <a:latin typeface="Arial MT"/>
                <a:cs typeface="Arial MT"/>
              </a:rPr>
              <a:t> </a:t>
            </a:r>
            <a:r>
              <a:rPr sz="1634" spc="-5" dirty="0">
                <a:solidFill>
                  <a:srgbClr val="FFFFFF"/>
                </a:solidFill>
                <a:latin typeface="Arial MT"/>
                <a:cs typeface="Arial MT"/>
              </a:rPr>
              <a:t>GRK</a:t>
            </a:r>
            <a:r>
              <a:rPr sz="1634" spc="-23" dirty="0">
                <a:solidFill>
                  <a:srgbClr val="FFFFFF"/>
                </a:solidFill>
                <a:latin typeface="Arial MT"/>
                <a:cs typeface="Arial MT"/>
              </a:rPr>
              <a:t> </a:t>
            </a:r>
            <a:r>
              <a:rPr sz="1634" spc="-9" dirty="0">
                <a:solidFill>
                  <a:srgbClr val="FFFFFF"/>
                </a:solidFill>
                <a:latin typeface="Arial MT"/>
                <a:cs typeface="Arial MT"/>
              </a:rPr>
              <a:t>yang</a:t>
            </a:r>
            <a:r>
              <a:rPr sz="1634" spc="9" dirty="0">
                <a:solidFill>
                  <a:srgbClr val="FFFFFF"/>
                </a:solidFill>
                <a:latin typeface="Arial MT"/>
                <a:cs typeface="Arial MT"/>
              </a:rPr>
              <a:t> </a:t>
            </a:r>
            <a:r>
              <a:rPr sz="1634" spc="-5" dirty="0">
                <a:solidFill>
                  <a:srgbClr val="FFFFFF"/>
                </a:solidFill>
                <a:latin typeface="Arial MT"/>
                <a:cs typeface="Arial MT"/>
              </a:rPr>
              <a:t>tinggi</a:t>
            </a:r>
            <a:endParaRPr sz="1634">
              <a:latin typeface="Arial MT"/>
              <a:cs typeface="Arial MT"/>
            </a:endParaRPr>
          </a:p>
          <a:p>
            <a:pPr>
              <a:lnSpc>
                <a:spcPts val="871"/>
              </a:lnSpc>
            </a:pPr>
            <a:r>
              <a:rPr sz="1452" dirty="0">
                <a:solidFill>
                  <a:srgbClr val="FFFFFF"/>
                </a:solidFill>
                <a:latin typeface="Arial MT"/>
                <a:cs typeface="Arial MT"/>
              </a:rPr>
              <a:t>ke</a:t>
            </a:r>
            <a:r>
              <a:rPr sz="1452" spc="-32" dirty="0">
                <a:solidFill>
                  <a:srgbClr val="FFFFFF"/>
                </a:solidFill>
                <a:latin typeface="Arial MT"/>
                <a:cs typeface="Arial MT"/>
              </a:rPr>
              <a:t> </a:t>
            </a:r>
            <a:r>
              <a:rPr sz="1452" spc="-5" dirty="0">
                <a:solidFill>
                  <a:srgbClr val="FFFFFF"/>
                </a:solidFill>
                <a:latin typeface="Arial MT"/>
                <a:cs typeface="Arial MT"/>
              </a:rPr>
              <a:t>luar</a:t>
            </a:r>
            <a:r>
              <a:rPr sz="1452" spc="-18" dirty="0">
                <a:solidFill>
                  <a:srgbClr val="FFFFFF"/>
                </a:solidFill>
                <a:latin typeface="Arial MT"/>
                <a:cs typeface="Arial MT"/>
              </a:rPr>
              <a:t> </a:t>
            </a:r>
            <a:r>
              <a:rPr sz="1452" spc="-5" dirty="0">
                <a:solidFill>
                  <a:srgbClr val="FFFFFF"/>
                </a:solidFill>
                <a:latin typeface="Arial MT"/>
                <a:cs typeface="Arial MT"/>
              </a:rPr>
              <a:t>angkasa</a:t>
            </a:r>
            <a:endParaRPr sz="1452">
              <a:latin typeface="Arial MT"/>
              <a:cs typeface="Arial MT"/>
            </a:endParaRPr>
          </a:p>
          <a:p>
            <a:pPr>
              <a:lnSpc>
                <a:spcPts val="1624"/>
              </a:lnSpc>
              <a:tabLst>
                <a:tab pos="1935879" algn="l"/>
              </a:tabLst>
            </a:pPr>
            <a:r>
              <a:rPr sz="2178" baseline="-19097" dirty="0">
                <a:solidFill>
                  <a:srgbClr val="FFFFFF"/>
                </a:solidFill>
                <a:latin typeface="Arial MT"/>
                <a:cs typeface="Arial MT"/>
              </a:rPr>
              <a:t>semakin</a:t>
            </a:r>
            <a:r>
              <a:rPr sz="2178" spc="-34" baseline="-19097" dirty="0">
                <a:solidFill>
                  <a:srgbClr val="FFFFFF"/>
                </a:solidFill>
                <a:latin typeface="Arial MT"/>
                <a:cs typeface="Arial MT"/>
              </a:rPr>
              <a:t> </a:t>
            </a:r>
            <a:r>
              <a:rPr sz="2178" baseline="-19097" dirty="0">
                <a:solidFill>
                  <a:srgbClr val="FFFFFF"/>
                </a:solidFill>
                <a:latin typeface="Arial MT"/>
                <a:cs typeface="Arial MT"/>
              </a:rPr>
              <a:t>sedikit	</a:t>
            </a:r>
            <a:r>
              <a:rPr sz="1634" spc="-5" dirty="0">
                <a:solidFill>
                  <a:srgbClr val="FFFFFF"/>
                </a:solidFill>
                <a:latin typeface="Arial MT"/>
                <a:cs typeface="Arial MT"/>
              </a:rPr>
              <a:t>di</a:t>
            </a:r>
            <a:r>
              <a:rPr sz="1634" spc="-32" dirty="0">
                <a:solidFill>
                  <a:srgbClr val="FFFFFF"/>
                </a:solidFill>
                <a:latin typeface="Arial MT"/>
                <a:cs typeface="Arial MT"/>
              </a:rPr>
              <a:t> </a:t>
            </a:r>
            <a:r>
              <a:rPr sz="1634" spc="-5" dirty="0">
                <a:solidFill>
                  <a:srgbClr val="FFFFFF"/>
                </a:solidFill>
                <a:latin typeface="Arial MT"/>
                <a:cs typeface="Arial MT"/>
              </a:rPr>
              <a:t>atmosfir</a:t>
            </a:r>
            <a:r>
              <a:rPr sz="1634" spc="-18" dirty="0">
                <a:solidFill>
                  <a:srgbClr val="FFFFFF"/>
                </a:solidFill>
                <a:latin typeface="Arial MT"/>
                <a:cs typeface="Arial MT"/>
              </a:rPr>
              <a:t> </a:t>
            </a:r>
            <a:r>
              <a:rPr sz="1634" spc="-5" dirty="0">
                <a:solidFill>
                  <a:srgbClr val="FFFFFF"/>
                </a:solidFill>
                <a:latin typeface="Arial MT"/>
                <a:cs typeface="Arial MT"/>
              </a:rPr>
              <a:t>menjebak</a:t>
            </a:r>
            <a:endParaRPr sz="1634">
              <a:latin typeface="Arial MT"/>
              <a:cs typeface="Arial MT"/>
            </a:endParaRPr>
          </a:p>
          <a:p>
            <a:pPr marL="1935879"/>
            <a:r>
              <a:rPr sz="1634" spc="-5" dirty="0">
                <a:solidFill>
                  <a:srgbClr val="FFFFFF"/>
                </a:solidFill>
                <a:latin typeface="Arial MT"/>
                <a:cs typeface="Arial MT"/>
              </a:rPr>
              <a:t>panas</a:t>
            </a:r>
            <a:r>
              <a:rPr sz="1634" spc="-18" dirty="0">
                <a:solidFill>
                  <a:srgbClr val="FFFFFF"/>
                </a:solidFill>
                <a:latin typeface="Arial MT"/>
                <a:cs typeface="Arial MT"/>
              </a:rPr>
              <a:t> </a:t>
            </a:r>
            <a:r>
              <a:rPr sz="1634" spc="-5" dirty="0">
                <a:solidFill>
                  <a:srgbClr val="FFFFFF"/>
                </a:solidFill>
                <a:latin typeface="Arial MT"/>
                <a:cs typeface="Arial MT"/>
              </a:rPr>
              <a:t>di</a:t>
            </a:r>
            <a:r>
              <a:rPr sz="1634" spc="-18" dirty="0">
                <a:solidFill>
                  <a:srgbClr val="FFFFFF"/>
                </a:solidFill>
                <a:latin typeface="Arial MT"/>
                <a:cs typeface="Arial MT"/>
              </a:rPr>
              <a:t> </a:t>
            </a:r>
            <a:r>
              <a:rPr sz="1634" spc="-5" dirty="0">
                <a:solidFill>
                  <a:srgbClr val="FFFFFF"/>
                </a:solidFill>
                <a:latin typeface="Arial MT"/>
                <a:cs typeface="Arial MT"/>
              </a:rPr>
              <a:t>dalam atmosfir </a:t>
            </a:r>
            <a:r>
              <a:rPr sz="1634" spc="-439" dirty="0">
                <a:solidFill>
                  <a:srgbClr val="FFFFFF"/>
                </a:solidFill>
                <a:latin typeface="Arial MT"/>
                <a:cs typeface="Arial MT"/>
              </a:rPr>
              <a:t> </a:t>
            </a:r>
            <a:r>
              <a:rPr sz="1634" spc="-5" dirty="0">
                <a:solidFill>
                  <a:srgbClr val="FFFFFF"/>
                </a:solidFill>
                <a:latin typeface="Arial MT"/>
                <a:cs typeface="Arial MT"/>
              </a:rPr>
              <a:t>sehingga</a:t>
            </a:r>
            <a:r>
              <a:rPr sz="1634" dirty="0">
                <a:solidFill>
                  <a:srgbClr val="FFFFFF"/>
                </a:solidFill>
                <a:latin typeface="Arial MT"/>
                <a:cs typeface="Arial MT"/>
              </a:rPr>
              <a:t> </a:t>
            </a:r>
            <a:r>
              <a:rPr sz="1634" spc="-5" dirty="0">
                <a:solidFill>
                  <a:srgbClr val="FFFFFF"/>
                </a:solidFill>
                <a:latin typeface="Arial MT"/>
                <a:cs typeface="Arial MT"/>
              </a:rPr>
              <a:t>suhu</a:t>
            </a:r>
            <a:r>
              <a:rPr sz="1634" dirty="0">
                <a:solidFill>
                  <a:srgbClr val="FFFFFF"/>
                </a:solidFill>
                <a:latin typeface="Arial MT"/>
                <a:cs typeface="Arial MT"/>
              </a:rPr>
              <a:t> </a:t>
            </a:r>
            <a:r>
              <a:rPr sz="1634" spc="-5" dirty="0">
                <a:solidFill>
                  <a:srgbClr val="FFFFFF"/>
                </a:solidFill>
                <a:latin typeface="Arial MT"/>
                <a:cs typeface="Arial MT"/>
              </a:rPr>
              <a:t>bumi </a:t>
            </a:r>
            <a:r>
              <a:rPr sz="1634" dirty="0">
                <a:solidFill>
                  <a:srgbClr val="FFFFFF"/>
                </a:solidFill>
                <a:latin typeface="Arial MT"/>
                <a:cs typeface="Arial MT"/>
              </a:rPr>
              <a:t> </a:t>
            </a:r>
            <a:r>
              <a:rPr sz="1634" spc="-5" dirty="0">
                <a:solidFill>
                  <a:srgbClr val="FFFFFF"/>
                </a:solidFill>
                <a:latin typeface="Arial MT"/>
                <a:cs typeface="Arial MT"/>
              </a:rPr>
              <a:t>meningkat</a:t>
            </a:r>
            <a:endParaRPr sz="1634">
              <a:latin typeface="Arial MT"/>
              <a:cs typeface="Arial MT"/>
            </a:endParaRPr>
          </a:p>
        </p:txBody>
      </p:sp>
      <p:sp>
        <p:nvSpPr>
          <p:cNvPr id="4" name="object 4"/>
          <p:cNvSpPr/>
          <p:nvPr/>
        </p:nvSpPr>
        <p:spPr>
          <a:xfrm>
            <a:off x="3951582" y="1907330"/>
            <a:ext cx="1798064" cy="972799"/>
          </a:xfrm>
          <a:custGeom>
            <a:avLst/>
            <a:gdLst/>
            <a:ahLst/>
            <a:cxnLst/>
            <a:rect l="l" t="t" r="r" b="b"/>
            <a:pathLst>
              <a:path w="1981200" h="1071880">
                <a:moveTo>
                  <a:pt x="1981199" y="1071371"/>
                </a:moveTo>
                <a:lnTo>
                  <a:pt x="1981199" y="0"/>
                </a:lnTo>
                <a:lnTo>
                  <a:pt x="0" y="0"/>
                </a:lnTo>
                <a:lnTo>
                  <a:pt x="0" y="1071371"/>
                </a:lnTo>
                <a:lnTo>
                  <a:pt x="1981199" y="1071371"/>
                </a:lnTo>
                <a:close/>
              </a:path>
            </a:pathLst>
          </a:custGeom>
          <a:solidFill>
            <a:srgbClr val="000000"/>
          </a:solidFill>
        </p:spPr>
        <p:txBody>
          <a:bodyPr wrap="square" lIns="0" tIns="0" rIns="0" bIns="0" rtlCol="0"/>
          <a:lstStyle/>
          <a:p>
            <a:endParaRPr sz="1634"/>
          </a:p>
        </p:txBody>
      </p:sp>
      <p:grpSp>
        <p:nvGrpSpPr>
          <p:cNvPr id="5" name="object 5"/>
          <p:cNvGrpSpPr/>
          <p:nvPr/>
        </p:nvGrpSpPr>
        <p:grpSpPr>
          <a:xfrm>
            <a:off x="1946053" y="316735"/>
            <a:ext cx="8298756" cy="3112034"/>
            <a:chOff x="774073" y="348995"/>
            <a:chExt cx="9144000" cy="3429000"/>
          </a:xfrm>
        </p:grpSpPr>
        <p:pic>
          <p:nvPicPr>
            <p:cNvPr id="6" name="object 6"/>
            <p:cNvPicPr/>
            <p:nvPr/>
          </p:nvPicPr>
          <p:blipFill>
            <a:blip r:embed="rId2" cstate="print"/>
            <a:stretch>
              <a:fillRect/>
            </a:stretch>
          </p:blipFill>
          <p:spPr>
            <a:xfrm>
              <a:off x="774073" y="348995"/>
              <a:ext cx="9143996" cy="3428999"/>
            </a:xfrm>
            <a:prstGeom prst="rect">
              <a:avLst/>
            </a:prstGeom>
          </p:spPr>
        </p:pic>
        <p:sp>
          <p:nvSpPr>
            <p:cNvPr id="7" name="object 7"/>
            <p:cNvSpPr/>
            <p:nvPr/>
          </p:nvSpPr>
          <p:spPr>
            <a:xfrm>
              <a:off x="1231273" y="882395"/>
              <a:ext cx="8686800" cy="76200"/>
            </a:xfrm>
            <a:custGeom>
              <a:avLst/>
              <a:gdLst/>
              <a:ahLst/>
              <a:cxnLst/>
              <a:rect l="l" t="t" r="r" b="b"/>
              <a:pathLst>
                <a:path w="8686800" h="76200">
                  <a:moveTo>
                    <a:pt x="0" y="76199"/>
                  </a:moveTo>
                  <a:lnTo>
                    <a:pt x="8686799" y="76199"/>
                  </a:lnTo>
                  <a:lnTo>
                    <a:pt x="8686799" y="0"/>
                  </a:lnTo>
                  <a:lnTo>
                    <a:pt x="0" y="0"/>
                  </a:lnTo>
                  <a:lnTo>
                    <a:pt x="0" y="76199"/>
                  </a:lnTo>
                  <a:close/>
                </a:path>
              </a:pathLst>
            </a:custGeom>
            <a:solidFill>
              <a:srgbClr val="FFFFFF"/>
            </a:solidFill>
          </p:spPr>
          <p:txBody>
            <a:bodyPr wrap="square" lIns="0" tIns="0" rIns="0" bIns="0" rtlCol="0"/>
            <a:lstStyle/>
            <a:p>
              <a:endParaRPr sz="1634"/>
            </a:p>
          </p:txBody>
        </p:sp>
      </p:grpSp>
      <p:sp>
        <p:nvSpPr>
          <p:cNvPr id="8" name="object 8"/>
          <p:cNvSpPr txBox="1"/>
          <p:nvPr/>
        </p:nvSpPr>
        <p:spPr>
          <a:xfrm>
            <a:off x="2360991" y="869986"/>
            <a:ext cx="7883818" cy="469487"/>
          </a:xfrm>
          <a:prstGeom prst="rect">
            <a:avLst/>
          </a:prstGeom>
          <a:solidFill>
            <a:srgbClr val="FFFFFF"/>
          </a:solidFill>
        </p:spPr>
        <p:txBody>
          <a:bodyPr vert="horz" wrap="square" lIns="0" tIns="0" rIns="0" bIns="0" rtlCol="0">
            <a:spAutoFit/>
          </a:bodyPr>
          <a:lstStyle/>
          <a:p>
            <a:pPr marL="82991">
              <a:lnSpc>
                <a:spcPts val="1697"/>
              </a:lnSpc>
            </a:pPr>
            <a:r>
              <a:rPr sz="1634" spc="-5" dirty="0">
                <a:latin typeface="Arial MT"/>
                <a:cs typeface="Arial MT"/>
              </a:rPr>
              <a:t>Pelepasan</a:t>
            </a:r>
            <a:r>
              <a:rPr sz="1634" spc="9" dirty="0">
                <a:latin typeface="Arial MT"/>
                <a:cs typeface="Arial MT"/>
              </a:rPr>
              <a:t> </a:t>
            </a:r>
            <a:r>
              <a:rPr sz="1634" spc="-5" dirty="0">
                <a:latin typeface="Arial MT"/>
                <a:cs typeface="Arial MT"/>
              </a:rPr>
              <a:t>gas</a:t>
            </a:r>
            <a:r>
              <a:rPr sz="1634" dirty="0">
                <a:latin typeface="Arial MT"/>
                <a:cs typeface="Arial MT"/>
              </a:rPr>
              <a:t> </a:t>
            </a:r>
            <a:r>
              <a:rPr sz="1634" spc="-5" dirty="0">
                <a:latin typeface="Arial MT"/>
                <a:cs typeface="Arial MT"/>
              </a:rPr>
              <a:t>karbon</a:t>
            </a:r>
            <a:r>
              <a:rPr sz="1634" spc="9" dirty="0">
                <a:latin typeface="Arial MT"/>
                <a:cs typeface="Arial MT"/>
              </a:rPr>
              <a:t> </a:t>
            </a:r>
            <a:r>
              <a:rPr sz="1634" spc="-5" dirty="0">
                <a:latin typeface="Arial MT"/>
                <a:cs typeface="Arial MT"/>
              </a:rPr>
              <a:t>dari</a:t>
            </a:r>
            <a:r>
              <a:rPr sz="1634" spc="14" dirty="0">
                <a:latin typeface="Arial MT"/>
                <a:cs typeface="Arial MT"/>
              </a:rPr>
              <a:t> </a:t>
            </a:r>
            <a:r>
              <a:rPr sz="1634" spc="-5" dirty="0">
                <a:latin typeface="Arial MT"/>
                <a:cs typeface="Arial MT"/>
              </a:rPr>
              <a:t>industri,</a:t>
            </a:r>
            <a:r>
              <a:rPr sz="1634" spc="14" dirty="0">
                <a:latin typeface="Arial MT"/>
                <a:cs typeface="Arial MT"/>
              </a:rPr>
              <a:t> </a:t>
            </a:r>
            <a:r>
              <a:rPr sz="1634" spc="-5" dirty="0">
                <a:latin typeface="Arial MT"/>
                <a:cs typeface="Arial MT"/>
              </a:rPr>
              <a:t>kebakaran</a:t>
            </a:r>
            <a:r>
              <a:rPr sz="1634" spc="9" dirty="0">
                <a:latin typeface="Arial MT"/>
                <a:cs typeface="Arial MT"/>
              </a:rPr>
              <a:t> </a:t>
            </a:r>
            <a:r>
              <a:rPr sz="1634" spc="-5" dirty="0">
                <a:latin typeface="Arial MT"/>
                <a:cs typeface="Arial MT"/>
              </a:rPr>
              <a:t>hutan,</a:t>
            </a:r>
            <a:r>
              <a:rPr sz="1634" spc="18" dirty="0">
                <a:latin typeface="Arial MT"/>
                <a:cs typeface="Arial MT"/>
              </a:rPr>
              <a:t> </a:t>
            </a:r>
            <a:r>
              <a:rPr sz="1634" spc="-5" dirty="0">
                <a:latin typeface="Arial MT"/>
                <a:cs typeface="Arial MT"/>
              </a:rPr>
              <a:t>dan</a:t>
            </a:r>
            <a:r>
              <a:rPr sz="1634" spc="-9" dirty="0">
                <a:latin typeface="Arial MT"/>
                <a:cs typeface="Arial MT"/>
              </a:rPr>
              <a:t> </a:t>
            </a:r>
            <a:r>
              <a:rPr sz="1634" spc="-5" dirty="0">
                <a:latin typeface="Arial MT"/>
                <a:cs typeface="Arial MT"/>
              </a:rPr>
              <a:t>emisi</a:t>
            </a:r>
            <a:r>
              <a:rPr sz="1634" spc="9" dirty="0">
                <a:latin typeface="Arial MT"/>
                <a:cs typeface="Arial MT"/>
              </a:rPr>
              <a:t> </a:t>
            </a:r>
            <a:r>
              <a:rPr sz="1634" spc="-5" dirty="0">
                <a:latin typeface="Arial MT"/>
                <a:cs typeface="Arial MT"/>
              </a:rPr>
              <a:t>buangan</a:t>
            </a:r>
            <a:endParaRPr sz="1634">
              <a:latin typeface="Arial MT"/>
              <a:cs typeface="Arial MT"/>
            </a:endParaRPr>
          </a:p>
          <a:p>
            <a:pPr marL="82991"/>
            <a:r>
              <a:rPr sz="1634" spc="-5" dirty="0">
                <a:latin typeface="Arial MT"/>
                <a:cs typeface="Arial MT"/>
              </a:rPr>
              <a:t>kendaraan</a:t>
            </a:r>
            <a:r>
              <a:rPr sz="1634" spc="9" dirty="0">
                <a:latin typeface="Arial MT"/>
                <a:cs typeface="Arial MT"/>
              </a:rPr>
              <a:t> </a:t>
            </a:r>
            <a:r>
              <a:rPr sz="1634" spc="-5" dirty="0">
                <a:latin typeface="Arial MT"/>
                <a:cs typeface="Arial MT"/>
              </a:rPr>
              <a:t>bermotor</a:t>
            </a:r>
            <a:r>
              <a:rPr sz="1634" spc="18" dirty="0">
                <a:latin typeface="Arial MT"/>
                <a:cs typeface="Arial MT"/>
              </a:rPr>
              <a:t> </a:t>
            </a:r>
            <a:r>
              <a:rPr sz="1634" spc="-5" dirty="0">
                <a:latin typeface="Arial MT"/>
                <a:cs typeface="Arial MT"/>
              </a:rPr>
              <a:t>merupakan</a:t>
            </a:r>
            <a:r>
              <a:rPr sz="1634" spc="14" dirty="0">
                <a:latin typeface="Arial MT"/>
                <a:cs typeface="Arial MT"/>
              </a:rPr>
              <a:t> </a:t>
            </a:r>
            <a:r>
              <a:rPr sz="1634" spc="-9" dirty="0">
                <a:latin typeface="Arial MT"/>
                <a:cs typeface="Arial MT"/>
              </a:rPr>
              <a:t>penyebab</a:t>
            </a:r>
            <a:r>
              <a:rPr sz="1634" spc="32" dirty="0">
                <a:latin typeface="Arial MT"/>
                <a:cs typeface="Arial MT"/>
              </a:rPr>
              <a:t> </a:t>
            </a:r>
            <a:r>
              <a:rPr sz="1634" spc="-5" dirty="0">
                <a:latin typeface="Arial MT"/>
                <a:cs typeface="Arial MT"/>
              </a:rPr>
              <a:t>meningkatnya</a:t>
            </a:r>
            <a:r>
              <a:rPr sz="1634" spc="32" dirty="0">
                <a:latin typeface="Arial MT"/>
                <a:cs typeface="Arial MT"/>
              </a:rPr>
              <a:t> </a:t>
            </a:r>
            <a:r>
              <a:rPr sz="1634" spc="-5" dirty="0">
                <a:latin typeface="Arial MT"/>
                <a:cs typeface="Arial MT"/>
              </a:rPr>
              <a:t>kadar</a:t>
            </a:r>
            <a:r>
              <a:rPr sz="1634" spc="18" dirty="0">
                <a:latin typeface="Arial MT"/>
                <a:cs typeface="Arial MT"/>
              </a:rPr>
              <a:t> </a:t>
            </a:r>
            <a:r>
              <a:rPr sz="1634" spc="-5" dirty="0">
                <a:latin typeface="Arial MT"/>
                <a:cs typeface="Arial MT"/>
              </a:rPr>
              <a:t>GRK</a:t>
            </a:r>
            <a:r>
              <a:rPr sz="1634" spc="5" dirty="0">
                <a:latin typeface="Arial MT"/>
                <a:cs typeface="Arial MT"/>
              </a:rPr>
              <a:t> </a:t>
            </a:r>
            <a:r>
              <a:rPr sz="1634" spc="-5" dirty="0">
                <a:latin typeface="Arial MT"/>
                <a:cs typeface="Arial MT"/>
              </a:rPr>
              <a:t>di</a:t>
            </a:r>
            <a:r>
              <a:rPr sz="1634" dirty="0">
                <a:latin typeface="Arial MT"/>
                <a:cs typeface="Arial MT"/>
              </a:rPr>
              <a:t> </a:t>
            </a:r>
            <a:r>
              <a:rPr sz="1634" spc="-5" dirty="0">
                <a:latin typeface="Arial MT"/>
                <a:cs typeface="Arial MT"/>
              </a:rPr>
              <a:t>atmosfir</a:t>
            </a:r>
            <a:endParaRPr sz="1634">
              <a:latin typeface="Arial MT"/>
              <a:cs typeface="Arial MT"/>
            </a:endParaRPr>
          </a:p>
        </p:txBody>
      </p:sp>
      <p:sp>
        <p:nvSpPr>
          <p:cNvPr id="9" name="object 9"/>
          <p:cNvSpPr/>
          <p:nvPr/>
        </p:nvSpPr>
        <p:spPr>
          <a:xfrm>
            <a:off x="1946053" y="344397"/>
            <a:ext cx="7745506" cy="525588"/>
          </a:xfrm>
          <a:custGeom>
            <a:avLst/>
            <a:gdLst/>
            <a:ahLst/>
            <a:cxnLst/>
            <a:rect l="l" t="t" r="r" b="b"/>
            <a:pathLst>
              <a:path w="8534400" h="579119">
                <a:moveTo>
                  <a:pt x="8534399" y="579119"/>
                </a:moveTo>
                <a:lnTo>
                  <a:pt x="8534399" y="0"/>
                </a:lnTo>
                <a:lnTo>
                  <a:pt x="0" y="0"/>
                </a:lnTo>
                <a:lnTo>
                  <a:pt x="0" y="579119"/>
                </a:lnTo>
                <a:lnTo>
                  <a:pt x="8534399" y="579119"/>
                </a:lnTo>
                <a:close/>
              </a:path>
            </a:pathLst>
          </a:custGeom>
          <a:solidFill>
            <a:srgbClr val="0000FF"/>
          </a:solidFill>
        </p:spPr>
        <p:txBody>
          <a:bodyPr wrap="square" lIns="0" tIns="0" rIns="0" bIns="0" rtlCol="0"/>
          <a:lstStyle/>
          <a:p>
            <a:endParaRPr sz="1634"/>
          </a:p>
        </p:txBody>
      </p:sp>
      <p:sp>
        <p:nvSpPr>
          <p:cNvPr id="11" name="object 11"/>
          <p:cNvSpPr/>
          <p:nvPr/>
        </p:nvSpPr>
        <p:spPr>
          <a:xfrm>
            <a:off x="1946053" y="3428769"/>
            <a:ext cx="8298756" cy="3112034"/>
          </a:xfrm>
          <a:custGeom>
            <a:avLst/>
            <a:gdLst/>
            <a:ahLst/>
            <a:cxnLst/>
            <a:rect l="l" t="t" r="r" b="b"/>
            <a:pathLst>
              <a:path w="9144000" h="3429000">
                <a:moveTo>
                  <a:pt x="9143996" y="3428999"/>
                </a:moveTo>
                <a:lnTo>
                  <a:pt x="9143996" y="0"/>
                </a:lnTo>
                <a:lnTo>
                  <a:pt x="0" y="0"/>
                </a:lnTo>
                <a:lnTo>
                  <a:pt x="0" y="3428999"/>
                </a:lnTo>
                <a:lnTo>
                  <a:pt x="9143996" y="3428999"/>
                </a:lnTo>
                <a:close/>
              </a:path>
            </a:pathLst>
          </a:custGeom>
          <a:solidFill>
            <a:srgbClr val="FFFFFF"/>
          </a:solidFill>
        </p:spPr>
        <p:txBody>
          <a:bodyPr wrap="square" lIns="0" tIns="0" rIns="0" bIns="0" rtlCol="0"/>
          <a:lstStyle/>
          <a:p>
            <a:endParaRPr sz="1634"/>
          </a:p>
        </p:txBody>
      </p:sp>
      <p:sp>
        <p:nvSpPr>
          <p:cNvPr id="12" name="object 12"/>
          <p:cNvSpPr txBox="1"/>
          <p:nvPr/>
        </p:nvSpPr>
        <p:spPr>
          <a:xfrm>
            <a:off x="3953894" y="5320422"/>
            <a:ext cx="473143" cy="263118"/>
          </a:xfrm>
          <a:prstGeom prst="rect">
            <a:avLst/>
          </a:prstGeom>
        </p:spPr>
        <p:txBody>
          <a:bodyPr vert="horz" wrap="square" lIns="0" tIns="11526" rIns="0" bIns="0" rtlCol="0">
            <a:spAutoFit/>
          </a:bodyPr>
          <a:lstStyle/>
          <a:p>
            <a:pPr marL="11527">
              <a:spcBef>
                <a:spcPts val="91"/>
              </a:spcBef>
            </a:pPr>
            <a:r>
              <a:rPr sz="1634" dirty="0">
                <a:latin typeface="Arial MT"/>
                <a:cs typeface="Arial MT"/>
              </a:rPr>
              <a:t>G</a:t>
            </a:r>
            <a:r>
              <a:rPr sz="1634" spc="-5" dirty="0">
                <a:latin typeface="Arial MT"/>
                <a:cs typeface="Arial MT"/>
              </a:rPr>
              <a:t>R</a:t>
            </a:r>
            <a:r>
              <a:rPr sz="1634" dirty="0">
                <a:latin typeface="Arial MT"/>
                <a:cs typeface="Arial MT"/>
              </a:rPr>
              <a:t>K</a:t>
            </a:r>
            <a:endParaRPr sz="1634">
              <a:latin typeface="Arial MT"/>
              <a:cs typeface="Arial MT"/>
            </a:endParaRPr>
          </a:p>
        </p:txBody>
      </p:sp>
      <p:sp>
        <p:nvSpPr>
          <p:cNvPr id="13" name="object 13"/>
          <p:cNvSpPr txBox="1"/>
          <p:nvPr/>
        </p:nvSpPr>
        <p:spPr>
          <a:xfrm>
            <a:off x="6166895" y="4767172"/>
            <a:ext cx="473143" cy="263118"/>
          </a:xfrm>
          <a:prstGeom prst="rect">
            <a:avLst/>
          </a:prstGeom>
        </p:spPr>
        <p:txBody>
          <a:bodyPr vert="horz" wrap="square" lIns="0" tIns="11526" rIns="0" bIns="0" rtlCol="0">
            <a:spAutoFit/>
          </a:bodyPr>
          <a:lstStyle/>
          <a:p>
            <a:pPr marL="11527">
              <a:spcBef>
                <a:spcPts val="91"/>
              </a:spcBef>
            </a:pPr>
            <a:r>
              <a:rPr sz="1634" dirty="0">
                <a:latin typeface="Arial MT"/>
                <a:cs typeface="Arial MT"/>
              </a:rPr>
              <a:t>G</a:t>
            </a:r>
            <a:r>
              <a:rPr sz="1634" spc="-5" dirty="0">
                <a:latin typeface="Arial MT"/>
                <a:cs typeface="Arial MT"/>
              </a:rPr>
              <a:t>R</a:t>
            </a:r>
            <a:r>
              <a:rPr sz="1634" dirty="0">
                <a:latin typeface="Arial MT"/>
                <a:cs typeface="Arial MT"/>
              </a:rPr>
              <a:t>K</a:t>
            </a:r>
            <a:endParaRPr sz="1634">
              <a:latin typeface="Arial MT"/>
              <a:cs typeface="Arial MT"/>
            </a:endParaRPr>
          </a:p>
        </p:txBody>
      </p:sp>
      <p:sp>
        <p:nvSpPr>
          <p:cNvPr id="14" name="object 14"/>
          <p:cNvSpPr txBox="1"/>
          <p:nvPr/>
        </p:nvSpPr>
        <p:spPr>
          <a:xfrm>
            <a:off x="7895801" y="5389579"/>
            <a:ext cx="473143" cy="263118"/>
          </a:xfrm>
          <a:prstGeom prst="rect">
            <a:avLst/>
          </a:prstGeom>
        </p:spPr>
        <p:txBody>
          <a:bodyPr vert="horz" wrap="square" lIns="0" tIns="11526" rIns="0" bIns="0" rtlCol="0">
            <a:spAutoFit/>
          </a:bodyPr>
          <a:lstStyle/>
          <a:p>
            <a:pPr marL="11527">
              <a:spcBef>
                <a:spcPts val="91"/>
              </a:spcBef>
            </a:pPr>
            <a:r>
              <a:rPr sz="1634" dirty="0">
                <a:latin typeface="Arial MT"/>
                <a:cs typeface="Arial MT"/>
              </a:rPr>
              <a:t>G</a:t>
            </a:r>
            <a:r>
              <a:rPr sz="1634" spc="-5" dirty="0">
                <a:latin typeface="Arial MT"/>
                <a:cs typeface="Arial MT"/>
              </a:rPr>
              <a:t>R</a:t>
            </a:r>
            <a:r>
              <a:rPr sz="1634" dirty="0">
                <a:latin typeface="Arial MT"/>
                <a:cs typeface="Arial MT"/>
              </a:rPr>
              <a:t>K</a:t>
            </a:r>
            <a:endParaRPr sz="1634">
              <a:latin typeface="Arial MT"/>
              <a:cs typeface="Arial MT"/>
            </a:endParaRPr>
          </a:p>
        </p:txBody>
      </p:sp>
      <p:sp>
        <p:nvSpPr>
          <p:cNvPr id="15" name="object 15"/>
          <p:cNvSpPr txBox="1"/>
          <p:nvPr/>
        </p:nvSpPr>
        <p:spPr>
          <a:xfrm>
            <a:off x="8103270" y="4502995"/>
            <a:ext cx="473143" cy="263118"/>
          </a:xfrm>
          <a:prstGeom prst="rect">
            <a:avLst/>
          </a:prstGeom>
        </p:spPr>
        <p:txBody>
          <a:bodyPr vert="horz" wrap="square" lIns="0" tIns="11526" rIns="0" bIns="0" rtlCol="0">
            <a:spAutoFit/>
          </a:bodyPr>
          <a:lstStyle/>
          <a:p>
            <a:pPr marL="11527">
              <a:spcBef>
                <a:spcPts val="91"/>
              </a:spcBef>
            </a:pPr>
            <a:r>
              <a:rPr sz="1634" dirty="0">
                <a:latin typeface="Arial MT"/>
                <a:cs typeface="Arial MT"/>
              </a:rPr>
              <a:t>G</a:t>
            </a:r>
            <a:r>
              <a:rPr sz="1634" spc="-5" dirty="0">
                <a:latin typeface="Arial MT"/>
                <a:cs typeface="Arial MT"/>
              </a:rPr>
              <a:t>R</a:t>
            </a:r>
            <a:r>
              <a:rPr sz="1634" dirty="0">
                <a:latin typeface="Arial MT"/>
                <a:cs typeface="Arial MT"/>
              </a:rPr>
              <a:t>K</a:t>
            </a:r>
            <a:endParaRPr sz="1634">
              <a:latin typeface="Arial MT"/>
              <a:cs typeface="Arial MT"/>
            </a:endParaRPr>
          </a:p>
        </p:txBody>
      </p:sp>
      <p:grpSp>
        <p:nvGrpSpPr>
          <p:cNvPr id="16" name="object 16"/>
          <p:cNvGrpSpPr/>
          <p:nvPr/>
        </p:nvGrpSpPr>
        <p:grpSpPr>
          <a:xfrm>
            <a:off x="1946053" y="3428768"/>
            <a:ext cx="8298756" cy="3112034"/>
            <a:chOff x="774073" y="3777995"/>
            <a:chExt cx="9144000" cy="3429000"/>
          </a:xfrm>
        </p:grpSpPr>
        <p:sp>
          <p:nvSpPr>
            <p:cNvPr id="17" name="object 17"/>
            <p:cNvSpPr/>
            <p:nvPr/>
          </p:nvSpPr>
          <p:spPr>
            <a:xfrm>
              <a:off x="5117470" y="3777996"/>
              <a:ext cx="2667000" cy="152400"/>
            </a:xfrm>
            <a:custGeom>
              <a:avLst/>
              <a:gdLst/>
              <a:ahLst/>
              <a:cxnLst/>
              <a:rect l="l" t="t" r="r" b="b"/>
              <a:pathLst>
                <a:path w="2667000" h="152400">
                  <a:moveTo>
                    <a:pt x="2667000" y="0"/>
                  </a:moveTo>
                  <a:lnTo>
                    <a:pt x="0" y="0"/>
                  </a:lnTo>
                  <a:lnTo>
                    <a:pt x="0" y="152399"/>
                  </a:lnTo>
                  <a:lnTo>
                    <a:pt x="2667000" y="152399"/>
                  </a:lnTo>
                  <a:lnTo>
                    <a:pt x="2667000" y="0"/>
                  </a:lnTo>
                  <a:close/>
                </a:path>
              </a:pathLst>
            </a:custGeom>
            <a:solidFill>
              <a:srgbClr val="000000"/>
            </a:solidFill>
          </p:spPr>
          <p:txBody>
            <a:bodyPr wrap="square" lIns="0" tIns="0" rIns="0" bIns="0" rtlCol="0"/>
            <a:lstStyle/>
            <a:p>
              <a:endParaRPr sz="1634"/>
            </a:p>
          </p:txBody>
        </p:sp>
        <p:pic>
          <p:nvPicPr>
            <p:cNvPr id="18" name="object 18"/>
            <p:cNvPicPr/>
            <p:nvPr/>
          </p:nvPicPr>
          <p:blipFill>
            <a:blip r:embed="rId3" cstate="print"/>
            <a:stretch>
              <a:fillRect/>
            </a:stretch>
          </p:blipFill>
          <p:spPr>
            <a:xfrm>
              <a:off x="774073" y="3777995"/>
              <a:ext cx="9143996" cy="3428999"/>
            </a:xfrm>
            <a:prstGeom prst="rect">
              <a:avLst/>
            </a:prstGeom>
          </p:spPr>
        </p:pic>
      </p:grpSp>
      <p:sp>
        <p:nvSpPr>
          <p:cNvPr id="19" name="object 19"/>
          <p:cNvSpPr txBox="1">
            <a:spLocks noGrp="1"/>
          </p:cNvSpPr>
          <p:nvPr>
            <p:ph type="sldNum" sz="quarter" idx="4294967295"/>
          </p:nvPr>
        </p:nvSpPr>
        <p:spPr>
          <a:xfrm>
            <a:off x="9531116" y="6024548"/>
            <a:ext cx="249538" cy="384721"/>
          </a:xfrm>
          <a:prstGeom prst="rect">
            <a:avLst/>
          </a:prstGeom>
        </p:spPr>
        <p:txBody>
          <a:bodyPr vert="horz" wrap="square" lIns="0" tIns="0" rIns="0" bIns="0" rtlCol="0">
            <a:spAutoFit/>
          </a:bodyPr>
          <a:lstStyle/>
          <a:p>
            <a:pPr marL="34580">
              <a:lnSpc>
                <a:spcPts val="1498"/>
              </a:lnSpc>
            </a:pPr>
            <a:fld id="{81D60167-4931-47E6-BA6A-407CBD079E47}" type="slidenum">
              <a:rPr dirty="0"/>
              <a:pPr marL="34580">
                <a:lnSpc>
                  <a:spcPts val="1498"/>
                </a:lnSpc>
              </a:pPr>
              <a:t>23</a:t>
            </a:fld>
            <a:endParaRPr dirty="0"/>
          </a:p>
        </p:txBody>
      </p:sp>
    </p:spTree>
    <p:extLst>
      <p:ext uri="{BB962C8B-B14F-4D97-AF65-F5344CB8AC3E}">
        <p14:creationId xmlns:p14="http://schemas.microsoft.com/office/powerpoint/2010/main" val="3840303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46053" y="316735"/>
            <a:ext cx="7953551" cy="3112034"/>
            <a:chOff x="774073" y="348995"/>
            <a:chExt cx="8763635" cy="3429000"/>
          </a:xfrm>
        </p:grpSpPr>
        <p:pic>
          <p:nvPicPr>
            <p:cNvPr id="3" name="object 3"/>
            <p:cNvPicPr/>
            <p:nvPr/>
          </p:nvPicPr>
          <p:blipFill>
            <a:blip r:embed="rId2" cstate="print"/>
            <a:stretch>
              <a:fillRect/>
            </a:stretch>
          </p:blipFill>
          <p:spPr>
            <a:xfrm>
              <a:off x="774073" y="348995"/>
              <a:ext cx="8763393" cy="3428999"/>
            </a:xfrm>
            <a:prstGeom prst="rect">
              <a:avLst/>
            </a:prstGeom>
          </p:spPr>
        </p:pic>
        <p:sp>
          <p:nvSpPr>
            <p:cNvPr id="4" name="object 4"/>
            <p:cNvSpPr/>
            <p:nvPr/>
          </p:nvSpPr>
          <p:spPr>
            <a:xfrm>
              <a:off x="1155073" y="806195"/>
              <a:ext cx="8229600" cy="123825"/>
            </a:xfrm>
            <a:custGeom>
              <a:avLst/>
              <a:gdLst/>
              <a:ahLst/>
              <a:cxnLst/>
              <a:rect l="l" t="t" r="r" b="b"/>
              <a:pathLst>
                <a:path w="8229600" h="123825">
                  <a:moveTo>
                    <a:pt x="0" y="123443"/>
                  </a:moveTo>
                  <a:lnTo>
                    <a:pt x="8229599" y="123443"/>
                  </a:lnTo>
                  <a:lnTo>
                    <a:pt x="8229599" y="0"/>
                  </a:lnTo>
                  <a:lnTo>
                    <a:pt x="0" y="0"/>
                  </a:lnTo>
                  <a:lnTo>
                    <a:pt x="0" y="123443"/>
                  </a:lnTo>
                  <a:close/>
                </a:path>
              </a:pathLst>
            </a:custGeom>
            <a:solidFill>
              <a:srgbClr val="FFFFFF"/>
            </a:solidFill>
          </p:spPr>
          <p:txBody>
            <a:bodyPr wrap="square" lIns="0" tIns="0" rIns="0" bIns="0" rtlCol="0"/>
            <a:lstStyle/>
            <a:p>
              <a:endParaRPr sz="1634"/>
            </a:p>
          </p:txBody>
        </p:sp>
      </p:grpSp>
      <p:sp>
        <p:nvSpPr>
          <p:cNvPr id="5" name="object 5"/>
          <p:cNvSpPr txBox="1"/>
          <p:nvPr/>
        </p:nvSpPr>
        <p:spPr>
          <a:xfrm>
            <a:off x="2291834" y="843706"/>
            <a:ext cx="7468881" cy="591637"/>
          </a:xfrm>
          <a:prstGeom prst="rect">
            <a:avLst/>
          </a:prstGeom>
          <a:solidFill>
            <a:srgbClr val="FFFFFF"/>
          </a:solidFill>
        </p:spPr>
        <p:txBody>
          <a:bodyPr vert="horz" wrap="square" lIns="0" tIns="0" rIns="0" bIns="0" rtlCol="0">
            <a:spAutoFit/>
          </a:bodyPr>
          <a:lstStyle/>
          <a:p>
            <a:pPr marL="82415">
              <a:lnSpc>
                <a:spcPts val="2006"/>
              </a:lnSpc>
            </a:pPr>
            <a:r>
              <a:rPr sz="2178" spc="-5" dirty="0">
                <a:latin typeface="Arial MT"/>
                <a:cs typeface="Arial MT"/>
              </a:rPr>
              <a:t>Perubahan</a:t>
            </a:r>
            <a:r>
              <a:rPr sz="2178" spc="5" dirty="0">
                <a:latin typeface="Arial MT"/>
                <a:cs typeface="Arial MT"/>
              </a:rPr>
              <a:t> </a:t>
            </a:r>
            <a:r>
              <a:rPr sz="2178" spc="-5" dirty="0">
                <a:latin typeface="Arial MT"/>
                <a:cs typeface="Arial MT"/>
              </a:rPr>
              <a:t>iklim</a:t>
            </a:r>
            <a:r>
              <a:rPr sz="2178" spc="27" dirty="0">
                <a:latin typeface="Arial MT"/>
                <a:cs typeface="Arial MT"/>
              </a:rPr>
              <a:t> </a:t>
            </a:r>
            <a:r>
              <a:rPr sz="2178" spc="-5" dirty="0">
                <a:latin typeface="Arial MT"/>
                <a:cs typeface="Arial MT"/>
              </a:rPr>
              <a:t>berdampak</a:t>
            </a:r>
            <a:r>
              <a:rPr sz="2178" spc="14" dirty="0">
                <a:latin typeface="Arial MT"/>
                <a:cs typeface="Arial MT"/>
              </a:rPr>
              <a:t> </a:t>
            </a:r>
            <a:r>
              <a:rPr sz="2178" spc="-5" dirty="0">
                <a:latin typeface="Arial MT"/>
                <a:cs typeface="Arial MT"/>
              </a:rPr>
              <a:t>pada</a:t>
            </a:r>
            <a:r>
              <a:rPr sz="2178" spc="5" dirty="0">
                <a:latin typeface="Arial MT"/>
                <a:cs typeface="Arial MT"/>
              </a:rPr>
              <a:t> </a:t>
            </a:r>
            <a:r>
              <a:rPr sz="2178" spc="-5" dirty="0">
                <a:latin typeface="Arial MT"/>
                <a:cs typeface="Arial MT"/>
              </a:rPr>
              <a:t>biodiversitas</a:t>
            </a:r>
            <a:r>
              <a:rPr sz="2178" spc="36" dirty="0">
                <a:latin typeface="Arial MT"/>
                <a:cs typeface="Arial MT"/>
              </a:rPr>
              <a:t> </a:t>
            </a:r>
            <a:r>
              <a:rPr sz="2178" spc="-5" dirty="0">
                <a:latin typeface="Arial MT"/>
                <a:cs typeface="Arial MT"/>
              </a:rPr>
              <a:t>dan</a:t>
            </a:r>
            <a:r>
              <a:rPr sz="2178" dirty="0">
                <a:latin typeface="Arial MT"/>
                <a:cs typeface="Arial MT"/>
              </a:rPr>
              <a:t> </a:t>
            </a:r>
            <a:r>
              <a:rPr sz="2178" spc="-5" dirty="0">
                <a:latin typeface="Arial MT"/>
                <a:cs typeface="Arial MT"/>
              </a:rPr>
              <a:t>secara</a:t>
            </a:r>
            <a:endParaRPr sz="2178">
              <a:latin typeface="Arial MT"/>
              <a:cs typeface="Arial MT"/>
            </a:endParaRPr>
          </a:p>
          <a:p>
            <a:pPr marL="82415"/>
            <a:r>
              <a:rPr sz="2178" spc="-5" dirty="0">
                <a:latin typeface="Arial MT"/>
                <a:cs typeface="Arial MT"/>
              </a:rPr>
              <a:t>langsung</a:t>
            </a:r>
            <a:r>
              <a:rPr sz="2178" spc="18" dirty="0">
                <a:latin typeface="Arial MT"/>
                <a:cs typeface="Arial MT"/>
              </a:rPr>
              <a:t> </a:t>
            </a:r>
            <a:r>
              <a:rPr sz="2178" spc="-5" dirty="0">
                <a:latin typeface="Arial MT"/>
                <a:cs typeface="Arial MT"/>
              </a:rPr>
              <a:t>maupun</a:t>
            </a:r>
            <a:r>
              <a:rPr sz="2178" spc="5" dirty="0">
                <a:latin typeface="Arial MT"/>
                <a:cs typeface="Arial MT"/>
              </a:rPr>
              <a:t> </a:t>
            </a:r>
            <a:r>
              <a:rPr sz="2178" spc="-5" dirty="0">
                <a:latin typeface="Arial MT"/>
                <a:cs typeface="Arial MT"/>
              </a:rPr>
              <a:t>tidak langsung</a:t>
            </a:r>
            <a:r>
              <a:rPr sz="2178" spc="27" dirty="0">
                <a:latin typeface="Arial MT"/>
                <a:cs typeface="Arial MT"/>
              </a:rPr>
              <a:t> </a:t>
            </a:r>
            <a:r>
              <a:rPr sz="2178" spc="-5" dirty="0">
                <a:latin typeface="Arial MT"/>
                <a:cs typeface="Arial MT"/>
              </a:rPr>
              <a:t>pada</a:t>
            </a:r>
            <a:r>
              <a:rPr sz="2178" spc="5" dirty="0">
                <a:latin typeface="Arial MT"/>
                <a:cs typeface="Arial MT"/>
              </a:rPr>
              <a:t> </a:t>
            </a:r>
            <a:r>
              <a:rPr sz="2178" spc="-5" dirty="0">
                <a:latin typeface="Arial MT"/>
                <a:cs typeface="Arial MT"/>
              </a:rPr>
              <a:t>kehidupan</a:t>
            </a:r>
            <a:r>
              <a:rPr sz="2178" spc="27" dirty="0">
                <a:latin typeface="Arial MT"/>
                <a:cs typeface="Arial MT"/>
              </a:rPr>
              <a:t> </a:t>
            </a:r>
            <a:r>
              <a:rPr sz="2178" spc="-5" dirty="0">
                <a:latin typeface="Arial MT"/>
                <a:cs typeface="Arial MT"/>
              </a:rPr>
              <a:t>manusia</a:t>
            </a:r>
            <a:endParaRPr sz="2178">
              <a:latin typeface="Arial MT"/>
              <a:cs typeface="Arial MT"/>
            </a:endParaRPr>
          </a:p>
        </p:txBody>
      </p:sp>
      <p:sp>
        <p:nvSpPr>
          <p:cNvPr id="6" name="object 6"/>
          <p:cNvSpPr/>
          <p:nvPr/>
        </p:nvSpPr>
        <p:spPr>
          <a:xfrm>
            <a:off x="1946053" y="316735"/>
            <a:ext cx="7745506" cy="527317"/>
          </a:xfrm>
          <a:custGeom>
            <a:avLst/>
            <a:gdLst/>
            <a:ahLst/>
            <a:cxnLst/>
            <a:rect l="l" t="t" r="r" b="b"/>
            <a:pathLst>
              <a:path w="8534400" h="581025">
                <a:moveTo>
                  <a:pt x="8534399" y="580643"/>
                </a:moveTo>
                <a:lnTo>
                  <a:pt x="8534399" y="0"/>
                </a:lnTo>
                <a:lnTo>
                  <a:pt x="0" y="0"/>
                </a:lnTo>
                <a:lnTo>
                  <a:pt x="0" y="580643"/>
                </a:lnTo>
                <a:lnTo>
                  <a:pt x="8534399" y="580643"/>
                </a:lnTo>
                <a:close/>
              </a:path>
            </a:pathLst>
          </a:custGeom>
          <a:solidFill>
            <a:srgbClr val="0000FF"/>
          </a:solidFill>
        </p:spPr>
        <p:txBody>
          <a:bodyPr wrap="square" lIns="0" tIns="0" rIns="0" bIns="0" rtlCol="0"/>
          <a:lstStyle/>
          <a:p>
            <a:endParaRPr sz="1634"/>
          </a:p>
        </p:txBody>
      </p:sp>
      <p:pic>
        <p:nvPicPr>
          <p:cNvPr id="8" name="object 8"/>
          <p:cNvPicPr/>
          <p:nvPr/>
        </p:nvPicPr>
        <p:blipFill>
          <a:blip r:embed="rId3" cstate="print"/>
          <a:stretch>
            <a:fillRect/>
          </a:stretch>
        </p:blipFill>
        <p:spPr>
          <a:xfrm>
            <a:off x="1946053" y="3428769"/>
            <a:ext cx="8298753" cy="3112033"/>
          </a:xfrm>
          <a:prstGeom prst="rect">
            <a:avLst/>
          </a:prstGeom>
        </p:spPr>
      </p:pic>
      <p:sp>
        <p:nvSpPr>
          <p:cNvPr id="9" name="object 9"/>
          <p:cNvSpPr txBox="1">
            <a:spLocks noGrp="1"/>
          </p:cNvSpPr>
          <p:nvPr>
            <p:ph type="sldNum" sz="quarter" idx="4294967295"/>
          </p:nvPr>
        </p:nvSpPr>
        <p:spPr>
          <a:xfrm>
            <a:off x="9531116" y="6024548"/>
            <a:ext cx="249538" cy="384721"/>
          </a:xfrm>
          <a:prstGeom prst="rect">
            <a:avLst/>
          </a:prstGeom>
        </p:spPr>
        <p:txBody>
          <a:bodyPr vert="horz" wrap="square" lIns="0" tIns="0" rIns="0" bIns="0" rtlCol="0">
            <a:spAutoFit/>
          </a:bodyPr>
          <a:lstStyle/>
          <a:p>
            <a:pPr marL="34580">
              <a:lnSpc>
                <a:spcPts val="1498"/>
              </a:lnSpc>
            </a:pPr>
            <a:fld id="{81D60167-4931-47E6-BA6A-407CBD079E47}" type="slidenum">
              <a:rPr dirty="0"/>
              <a:pPr marL="34580">
                <a:lnSpc>
                  <a:spcPts val="1498"/>
                </a:lnSpc>
              </a:pPr>
              <a:t>24</a:t>
            </a:fld>
            <a:endParaRPr dirty="0"/>
          </a:p>
        </p:txBody>
      </p:sp>
    </p:spTree>
    <p:extLst>
      <p:ext uri="{BB962C8B-B14F-4D97-AF65-F5344CB8AC3E}">
        <p14:creationId xmlns:p14="http://schemas.microsoft.com/office/powerpoint/2010/main" val="3193780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46053" y="316735"/>
            <a:ext cx="7953331" cy="3112033"/>
          </a:xfrm>
          <a:prstGeom prst="rect">
            <a:avLst/>
          </a:prstGeom>
        </p:spPr>
      </p:pic>
      <p:sp>
        <p:nvSpPr>
          <p:cNvPr id="3" name="object 3"/>
          <p:cNvSpPr txBox="1">
            <a:spLocks noGrp="1"/>
          </p:cNvSpPr>
          <p:nvPr>
            <p:ph type="title"/>
          </p:nvPr>
        </p:nvSpPr>
        <p:spPr>
          <a:xfrm>
            <a:off x="2360991" y="752720"/>
            <a:ext cx="4564316" cy="1205602"/>
          </a:xfrm>
          <a:prstGeom prst="rect">
            <a:avLst/>
          </a:prstGeom>
          <a:solidFill>
            <a:srgbClr val="FFFFFF"/>
          </a:solidFill>
        </p:spPr>
        <p:txBody>
          <a:bodyPr vert="horz" wrap="square" lIns="0" tIns="32273" rIns="0" bIns="0" rtlCol="0" anchor="ctr">
            <a:spAutoFit/>
          </a:bodyPr>
          <a:lstStyle/>
          <a:p>
            <a:pPr marL="82991" marR="88178">
              <a:lnSpc>
                <a:spcPct val="100000"/>
              </a:lnSpc>
              <a:spcBef>
                <a:spcPts val="254"/>
              </a:spcBef>
            </a:pPr>
            <a:r>
              <a:rPr sz="2541" spc="-5" dirty="0">
                <a:latin typeface="Arial MT"/>
                <a:cs typeface="Arial MT"/>
              </a:rPr>
              <a:t>Dampak</a:t>
            </a:r>
            <a:r>
              <a:rPr sz="2541" spc="-9" dirty="0">
                <a:latin typeface="Arial MT"/>
                <a:cs typeface="Arial MT"/>
              </a:rPr>
              <a:t> </a:t>
            </a:r>
            <a:r>
              <a:rPr sz="2541" dirty="0">
                <a:latin typeface="Arial MT"/>
                <a:cs typeface="Arial MT"/>
              </a:rPr>
              <a:t>perubahan</a:t>
            </a:r>
            <a:r>
              <a:rPr sz="2541" spc="18" dirty="0">
                <a:latin typeface="Arial MT"/>
                <a:cs typeface="Arial MT"/>
              </a:rPr>
              <a:t> </a:t>
            </a:r>
            <a:r>
              <a:rPr sz="2541" spc="-5" dirty="0">
                <a:latin typeface="Arial MT"/>
                <a:cs typeface="Arial MT"/>
              </a:rPr>
              <a:t>iklim</a:t>
            </a:r>
            <a:r>
              <a:rPr sz="2541" spc="-14" dirty="0">
                <a:latin typeface="Arial MT"/>
                <a:cs typeface="Arial MT"/>
              </a:rPr>
              <a:t> </a:t>
            </a:r>
            <a:r>
              <a:rPr sz="2541" dirty="0">
                <a:latin typeface="Arial MT"/>
                <a:cs typeface="Arial MT"/>
              </a:rPr>
              <a:t>pada </a:t>
            </a:r>
            <a:r>
              <a:rPr sz="2541" spc="-690" dirty="0">
                <a:latin typeface="Arial MT"/>
                <a:cs typeface="Arial MT"/>
              </a:rPr>
              <a:t> </a:t>
            </a:r>
            <a:r>
              <a:rPr sz="2541" dirty="0">
                <a:latin typeface="Arial MT"/>
                <a:cs typeface="Arial MT"/>
              </a:rPr>
              <a:t>kehidupan dan kesejahteraan </a:t>
            </a:r>
            <a:r>
              <a:rPr sz="2541" spc="5" dirty="0">
                <a:latin typeface="Arial MT"/>
                <a:cs typeface="Arial MT"/>
              </a:rPr>
              <a:t> </a:t>
            </a:r>
            <a:r>
              <a:rPr sz="2541" dirty="0">
                <a:latin typeface="Arial MT"/>
                <a:cs typeface="Arial MT"/>
              </a:rPr>
              <a:t>manusia</a:t>
            </a:r>
            <a:endParaRPr sz="2541">
              <a:latin typeface="Arial MT"/>
              <a:cs typeface="Arial MT"/>
            </a:endParaRPr>
          </a:p>
        </p:txBody>
      </p:sp>
      <p:sp>
        <p:nvSpPr>
          <p:cNvPr id="4" name="object 4"/>
          <p:cNvSpPr/>
          <p:nvPr/>
        </p:nvSpPr>
        <p:spPr>
          <a:xfrm>
            <a:off x="2430147" y="2183956"/>
            <a:ext cx="4495160" cy="1244813"/>
          </a:xfrm>
          <a:custGeom>
            <a:avLst/>
            <a:gdLst/>
            <a:ahLst/>
            <a:cxnLst/>
            <a:rect l="l" t="t" r="r" b="b"/>
            <a:pathLst>
              <a:path w="4953000" h="1371600">
                <a:moveTo>
                  <a:pt x="0" y="0"/>
                </a:moveTo>
                <a:lnTo>
                  <a:pt x="0" y="1371600"/>
                </a:lnTo>
                <a:lnTo>
                  <a:pt x="4953000" y="1371600"/>
                </a:lnTo>
                <a:lnTo>
                  <a:pt x="4953000" y="0"/>
                </a:lnTo>
                <a:lnTo>
                  <a:pt x="0" y="0"/>
                </a:lnTo>
                <a:close/>
              </a:path>
            </a:pathLst>
          </a:custGeom>
          <a:solidFill>
            <a:srgbClr val="FFFFFF"/>
          </a:solidFill>
        </p:spPr>
        <p:txBody>
          <a:bodyPr wrap="square" lIns="0" tIns="0" rIns="0" bIns="0" rtlCol="0"/>
          <a:lstStyle/>
          <a:p>
            <a:endParaRPr sz="1634"/>
          </a:p>
        </p:txBody>
      </p:sp>
      <p:sp>
        <p:nvSpPr>
          <p:cNvPr id="5" name="object 5"/>
          <p:cNvSpPr txBox="1"/>
          <p:nvPr/>
        </p:nvSpPr>
        <p:spPr>
          <a:xfrm>
            <a:off x="9565695" y="6036074"/>
            <a:ext cx="180383" cy="359073"/>
          </a:xfrm>
          <a:prstGeom prst="rect">
            <a:avLst/>
          </a:prstGeom>
        </p:spPr>
        <p:txBody>
          <a:bodyPr vert="horz" wrap="square" lIns="0" tIns="0" rIns="0" bIns="0" rtlCol="0">
            <a:spAutoFit/>
          </a:bodyPr>
          <a:lstStyle/>
          <a:p>
            <a:pPr>
              <a:lnSpc>
                <a:spcPts val="1407"/>
              </a:lnSpc>
            </a:pPr>
            <a:r>
              <a:rPr sz="1271" spc="-5" dirty="0">
                <a:latin typeface="Arial MT"/>
                <a:cs typeface="Arial MT"/>
              </a:rPr>
              <a:t>7</a:t>
            </a:r>
            <a:r>
              <a:rPr sz="1271" dirty="0">
                <a:latin typeface="Arial MT"/>
                <a:cs typeface="Arial MT"/>
              </a:rPr>
              <a:t>0</a:t>
            </a:r>
            <a:endParaRPr sz="1271">
              <a:latin typeface="Arial MT"/>
              <a:cs typeface="Arial MT"/>
            </a:endParaRPr>
          </a:p>
        </p:txBody>
      </p:sp>
      <p:grpSp>
        <p:nvGrpSpPr>
          <p:cNvPr id="6" name="object 6"/>
          <p:cNvGrpSpPr/>
          <p:nvPr/>
        </p:nvGrpSpPr>
        <p:grpSpPr>
          <a:xfrm>
            <a:off x="2360559" y="3428769"/>
            <a:ext cx="7884395" cy="3080337"/>
            <a:chOff x="1230797" y="3777995"/>
            <a:chExt cx="8687435" cy="3394075"/>
          </a:xfrm>
        </p:grpSpPr>
        <p:pic>
          <p:nvPicPr>
            <p:cNvPr id="7" name="object 7"/>
            <p:cNvPicPr/>
            <p:nvPr/>
          </p:nvPicPr>
          <p:blipFill>
            <a:blip r:embed="rId3" cstate="print"/>
            <a:stretch>
              <a:fillRect/>
            </a:stretch>
          </p:blipFill>
          <p:spPr>
            <a:xfrm>
              <a:off x="1230797" y="3777995"/>
              <a:ext cx="8687272" cy="3277022"/>
            </a:xfrm>
            <a:prstGeom prst="rect">
              <a:avLst/>
            </a:prstGeom>
          </p:spPr>
        </p:pic>
        <p:sp>
          <p:nvSpPr>
            <p:cNvPr id="8" name="object 8"/>
            <p:cNvSpPr/>
            <p:nvPr/>
          </p:nvSpPr>
          <p:spPr>
            <a:xfrm>
              <a:off x="1307473" y="3777996"/>
              <a:ext cx="4953000" cy="3394075"/>
            </a:xfrm>
            <a:custGeom>
              <a:avLst/>
              <a:gdLst/>
              <a:ahLst/>
              <a:cxnLst/>
              <a:rect l="l" t="t" r="r" b="b"/>
              <a:pathLst>
                <a:path w="4953000" h="3394075">
                  <a:moveTo>
                    <a:pt x="4953000" y="0"/>
                  </a:moveTo>
                  <a:lnTo>
                    <a:pt x="0" y="0"/>
                  </a:lnTo>
                  <a:lnTo>
                    <a:pt x="0" y="3393947"/>
                  </a:lnTo>
                  <a:lnTo>
                    <a:pt x="4953000" y="3393947"/>
                  </a:lnTo>
                  <a:lnTo>
                    <a:pt x="4953000" y="0"/>
                  </a:lnTo>
                  <a:close/>
                </a:path>
              </a:pathLst>
            </a:custGeom>
            <a:solidFill>
              <a:srgbClr val="FFFFFF"/>
            </a:solidFill>
          </p:spPr>
          <p:txBody>
            <a:bodyPr wrap="square" lIns="0" tIns="0" rIns="0" bIns="0" rtlCol="0"/>
            <a:lstStyle/>
            <a:p>
              <a:endParaRPr sz="1634"/>
            </a:p>
          </p:txBody>
        </p:sp>
      </p:grpSp>
      <p:sp>
        <p:nvSpPr>
          <p:cNvPr id="9" name="object 9"/>
          <p:cNvSpPr txBox="1"/>
          <p:nvPr/>
        </p:nvSpPr>
        <p:spPr>
          <a:xfrm>
            <a:off x="2501612" y="2208390"/>
            <a:ext cx="4344168" cy="4296786"/>
          </a:xfrm>
          <a:prstGeom prst="rect">
            <a:avLst/>
          </a:prstGeom>
        </p:spPr>
        <p:txBody>
          <a:bodyPr vert="horz" wrap="square" lIns="0" tIns="11526" rIns="0" bIns="0" rtlCol="0">
            <a:spAutoFit/>
          </a:bodyPr>
          <a:lstStyle/>
          <a:p>
            <a:pPr marL="11527" marR="4611">
              <a:spcBef>
                <a:spcPts val="91"/>
              </a:spcBef>
              <a:buChar char="•"/>
              <a:tabLst>
                <a:tab pos="140624" algn="l"/>
              </a:tabLst>
            </a:pPr>
            <a:r>
              <a:rPr sz="1634" spc="-5" dirty="0">
                <a:latin typeface="Arial MT"/>
                <a:cs typeface="Arial MT"/>
              </a:rPr>
              <a:t>Ekosistem</a:t>
            </a:r>
            <a:r>
              <a:rPr sz="1634" spc="-9" dirty="0">
                <a:latin typeface="Arial MT"/>
                <a:cs typeface="Arial MT"/>
              </a:rPr>
              <a:t> </a:t>
            </a:r>
            <a:r>
              <a:rPr sz="1634" spc="-5" dirty="0">
                <a:latin typeface="Arial MT"/>
                <a:cs typeface="Arial MT"/>
              </a:rPr>
              <a:t>kehilangan</a:t>
            </a:r>
            <a:r>
              <a:rPr sz="1634" spc="18" dirty="0">
                <a:latin typeface="Arial MT"/>
                <a:cs typeface="Arial MT"/>
              </a:rPr>
              <a:t> </a:t>
            </a:r>
            <a:r>
              <a:rPr sz="1634" spc="-5" dirty="0">
                <a:latin typeface="Arial MT"/>
                <a:cs typeface="Arial MT"/>
              </a:rPr>
              <a:t>fungsi</a:t>
            </a:r>
            <a:r>
              <a:rPr sz="1634" spc="-9" dirty="0">
                <a:latin typeface="Arial MT"/>
                <a:cs typeface="Arial MT"/>
              </a:rPr>
              <a:t> </a:t>
            </a:r>
            <a:r>
              <a:rPr sz="1634" spc="-5" dirty="0">
                <a:latin typeface="Arial MT"/>
                <a:cs typeface="Arial MT"/>
              </a:rPr>
              <a:t>ekologisnya</a:t>
            </a:r>
            <a:r>
              <a:rPr sz="1634" spc="32" dirty="0">
                <a:latin typeface="Arial MT"/>
                <a:cs typeface="Arial MT"/>
              </a:rPr>
              <a:t> </a:t>
            </a:r>
            <a:r>
              <a:rPr sz="1634" spc="-5" dirty="0">
                <a:latin typeface="Arial MT"/>
                <a:cs typeface="Arial MT"/>
              </a:rPr>
              <a:t>dan </a:t>
            </a:r>
            <a:r>
              <a:rPr sz="1634" spc="-439" dirty="0">
                <a:latin typeface="Arial MT"/>
                <a:cs typeface="Arial MT"/>
              </a:rPr>
              <a:t> </a:t>
            </a:r>
            <a:r>
              <a:rPr sz="1634" spc="-5" dirty="0">
                <a:latin typeface="Arial MT"/>
                <a:cs typeface="Arial MT"/>
              </a:rPr>
              <a:t>menjadi</a:t>
            </a:r>
            <a:r>
              <a:rPr sz="1634" dirty="0">
                <a:latin typeface="Arial MT"/>
                <a:cs typeface="Arial MT"/>
              </a:rPr>
              <a:t> </a:t>
            </a:r>
            <a:r>
              <a:rPr sz="1634" spc="-5" dirty="0">
                <a:latin typeface="Arial MT"/>
                <a:cs typeface="Arial MT"/>
              </a:rPr>
              <a:t>labil</a:t>
            </a:r>
            <a:r>
              <a:rPr sz="1634" spc="5" dirty="0">
                <a:latin typeface="Arial MT"/>
                <a:cs typeface="Arial MT"/>
              </a:rPr>
              <a:t> </a:t>
            </a:r>
            <a:r>
              <a:rPr sz="1634" spc="-5" dirty="0">
                <a:latin typeface="Arial MT"/>
                <a:cs typeface="Arial MT"/>
              </a:rPr>
              <a:t>sehingga</a:t>
            </a:r>
            <a:r>
              <a:rPr sz="1634" spc="9" dirty="0">
                <a:latin typeface="Arial MT"/>
                <a:cs typeface="Arial MT"/>
              </a:rPr>
              <a:t> </a:t>
            </a:r>
            <a:r>
              <a:rPr sz="1634" spc="-5" dirty="0">
                <a:latin typeface="Arial MT"/>
                <a:cs typeface="Arial MT"/>
              </a:rPr>
              <a:t>manusia</a:t>
            </a:r>
            <a:r>
              <a:rPr sz="1634" spc="5" dirty="0">
                <a:latin typeface="Arial MT"/>
                <a:cs typeface="Arial MT"/>
              </a:rPr>
              <a:t> </a:t>
            </a:r>
            <a:r>
              <a:rPr sz="1634" spc="-5" dirty="0">
                <a:latin typeface="Arial MT"/>
                <a:cs typeface="Arial MT"/>
              </a:rPr>
              <a:t>menjadi</a:t>
            </a:r>
            <a:r>
              <a:rPr sz="1634" spc="14" dirty="0">
                <a:latin typeface="Arial MT"/>
                <a:cs typeface="Arial MT"/>
              </a:rPr>
              <a:t> </a:t>
            </a:r>
            <a:r>
              <a:rPr sz="1634" spc="-5" dirty="0">
                <a:latin typeface="Arial MT"/>
                <a:cs typeface="Arial MT"/>
              </a:rPr>
              <a:t>rentan </a:t>
            </a:r>
            <a:r>
              <a:rPr sz="1634" spc="-439" dirty="0">
                <a:latin typeface="Arial MT"/>
                <a:cs typeface="Arial MT"/>
              </a:rPr>
              <a:t> </a:t>
            </a:r>
            <a:r>
              <a:rPr sz="1634" spc="-5" dirty="0">
                <a:latin typeface="Arial MT"/>
                <a:cs typeface="Arial MT"/>
              </a:rPr>
              <a:t>terhadap</a:t>
            </a:r>
            <a:r>
              <a:rPr sz="1634" spc="-9" dirty="0">
                <a:latin typeface="Arial MT"/>
                <a:cs typeface="Arial MT"/>
              </a:rPr>
              <a:t> </a:t>
            </a:r>
            <a:r>
              <a:rPr sz="1634" spc="-5" dirty="0">
                <a:latin typeface="Arial MT"/>
                <a:cs typeface="Arial MT"/>
              </a:rPr>
              <a:t>bencana</a:t>
            </a:r>
            <a:r>
              <a:rPr sz="1634" spc="18" dirty="0">
                <a:latin typeface="Arial MT"/>
                <a:cs typeface="Arial MT"/>
              </a:rPr>
              <a:t> </a:t>
            </a:r>
            <a:r>
              <a:rPr sz="1634" spc="-5" dirty="0">
                <a:latin typeface="Arial MT"/>
                <a:cs typeface="Arial MT"/>
              </a:rPr>
              <a:t>alam</a:t>
            </a:r>
            <a:r>
              <a:rPr sz="1634" spc="14" dirty="0">
                <a:latin typeface="Arial MT"/>
                <a:cs typeface="Arial MT"/>
              </a:rPr>
              <a:t> </a:t>
            </a:r>
            <a:r>
              <a:rPr sz="1634" spc="-5" dirty="0">
                <a:latin typeface="Arial MT"/>
                <a:cs typeface="Arial MT"/>
              </a:rPr>
              <a:t>seperti </a:t>
            </a:r>
            <a:r>
              <a:rPr sz="1634" spc="-18" dirty="0">
                <a:latin typeface="Arial MT"/>
                <a:cs typeface="Arial MT"/>
              </a:rPr>
              <a:t>longsor,</a:t>
            </a:r>
            <a:r>
              <a:rPr sz="1634" spc="14" dirty="0">
                <a:latin typeface="Arial MT"/>
                <a:cs typeface="Arial MT"/>
              </a:rPr>
              <a:t> </a:t>
            </a:r>
            <a:r>
              <a:rPr sz="1634" spc="-5" dirty="0">
                <a:latin typeface="Arial MT"/>
                <a:cs typeface="Arial MT"/>
              </a:rPr>
              <a:t>banjir </a:t>
            </a:r>
            <a:r>
              <a:rPr sz="1634" dirty="0">
                <a:latin typeface="Arial MT"/>
                <a:cs typeface="Arial MT"/>
              </a:rPr>
              <a:t> </a:t>
            </a:r>
            <a:r>
              <a:rPr sz="1634" spc="-5" dirty="0">
                <a:latin typeface="Arial MT"/>
                <a:cs typeface="Arial MT"/>
              </a:rPr>
              <a:t>dan</a:t>
            </a:r>
            <a:r>
              <a:rPr sz="1634" spc="-9" dirty="0">
                <a:latin typeface="Arial MT"/>
                <a:cs typeface="Arial MT"/>
              </a:rPr>
              <a:t> </a:t>
            </a:r>
            <a:r>
              <a:rPr sz="1634" spc="-5" dirty="0">
                <a:latin typeface="Arial MT"/>
                <a:cs typeface="Arial MT"/>
              </a:rPr>
              <a:t>angin</a:t>
            </a:r>
            <a:r>
              <a:rPr sz="1634" spc="9" dirty="0">
                <a:latin typeface="Arial MT"/>
                <a:cs typeface="Arial MT"/>
              </a:rPr>
              <a:t> </a:t>
            </a:r>
            <a:r>
              <a:rPr sz="1634" spc="-5" dirty="0">
                <a:latin typeface="Arial MT"/>
                <a:cs typeface="Arial MT"/>
              </a:rPr>
              <a:t>topan</a:t>
            </a:r>
            <a:endParaRPr sz="1634">
              <a:latin typeface="Arial MT"/>
              <a:cs typeface="Arial MT"/>
            </a:endParaRPr>
          </a:p>
          <a:p>
            <a:pPr marL="11527" marR="145810">
              <a:spcBef>
                <a:spcPts val="980"/>
              </a:spcBef>
              <a:buChar char="•"/>
              <a:tabLst>
                <a:tab pos="140624" algn="l"/>
              </a:tabLst>
            </a:pPr>
            <a:r>
              <a:rPr sz="1634" spc="-5" dirty="0">
                <a:latin typeface="Arial MT"/>
                <a:cs typeface="Arial MT"/>
              </a:rPr>
              <a:t>Sebaran</a:t>
            </a:r>
            <a:r>
              <a:rPr sz="1634" spc="5" dirty="0">
                <a:latin typeface="Arial MT"/>
                <a:cs typeface="Arial MT"/>
              </a:rPr>
              <a:t> </a:t>
            </a:r>
            <a:r>
              <a:rPr sz="1634" spc="-9" dirty="0">
                <a:latin typeface="Arial MT"/>
                <a:cs typeface="Arial MT"/>
              </a:rPr>
              <a:t>penyakit</a:t>
            </a:r>
            <a:r>
              <a:rPr sz="1634" spc="36" dirty="0">
                <a:latin typeface="Arial MT"/>
                <a:cs typeface="Arial MT"/>
              </a:rPr>
              <a:t> </a:t>
            </a:r>
            <a:r>
              <a:rPr sz="1634" spc="-5" dirty="0">
                <a:latin typeface="Arial MT"/>
                <a:cs typeface="Arial MT"/>
              </a:rPr>
              <a:t>menular</a:t>
            </a:r>
            <a:r>
              <a:rPr sz="1634" spc="9" dirty="0">
                <a:latin typeface="Arial MT"/>
                <a:cs typeface="Arial MT"/>
              </a:rPr>
              <a:t> </a:t>
            </a:r>
            <a:r>
              <a:rPr sz="1634" spc="-5" dirty="0">
                <a:latin typeface="Arial MT"/>
                <a:cs typeface="Arial MT"/>
              </a:rPr>
              <a:t>semakin </a:t>
            </a:r>
            <a:r>
              <a:rPr sz="1634" dirty="0">
                <a:latin typeface="Arial MT"/>
                <a:cs typeface="Arial MT"/>
              </a:rPr>
              <a:t> </a:t>
            </a:r>
            <a:r>
              <a:rPr sz="1634" spc="-5" dirty="0">
                <a:latin typeface="Arial MT"/>
                <a:cs typeface="Arial MT"/>
              </a:rPr>
              <a:t>meningkat. Peningkatan</a:t>
            </a:r>
            <a:r>
              <a:rPr sz="1634" spc="9" dirty="0">
                <a:latin typeface="Arial MT"/>
                <a:cs typeface="Arial MT"/>
              </a:rPr>
              <a:t> </a:t>
            </a:r>
            <a:r>
              <a:rPr sz="1634" spc="-5" dirty="0">
                <a:latin typeface="Arial MT"/>
                <a:cs typeface="Arial MT"/>
              </a:rPr>
              <a:t>suhu</a:t>
            </a:r>
            <a:r>
              <a:rPr sz="1634" dirty="0">
                <a:latin typeface="Arial MT"/>
                <a:cs typeface="Arial MT"/>
              </a:rPr>
              <a:t> </a:t>
            </a:r>
            <a:r>
              <a:rPr sz="1634" spc="-5" dirty="0">
                <a:latin typeface="Arial MT"/>
                <a:cs typeface="Arial MT"/>
              </a:rPr>
              <a:t>dan</a:t>
            </a:r>
            <a:r>
              <a:rPr sz="1634" spc="-14" dirty="0">
                <a:latin typeface="Arial MT"/>
                <a:cs typeface="Arial MT"/>
              </a:rPr>
              <a:t> </a:t>
            </a:r>
            <a:r>
              <a:rPr sz="1634" spc="-5" dirty="0">
                <a:latin typeface="Arial MT"/>
                <a:cs typeface="Arial MT"/>
              </a:rPr>
              <a:t>perubahan </a:t>
            </a:r>
            <a:r>
              <a:rPr sz="1634" spc="-439" dirty="0">
                <a:latin typeface="Arial MT"/>
                <a:cs typeface="Arial MT"/>
              </a:rPr>
              <a:t> </a:t>
            </a:r>
            <a:r>
              <a:rPr sz="1634" spc="-5" dirty="0">
                <a:latin typeface="Arial MT"/>
                <a:cs typeface="Arial MT"/>
              </a:rPr>
              <a:t>habitat berpotensi</a:t>
            </a:r>
            <a:r>
              <a:rPr sz="1634" dirty="0">
                <a:latin typeface="Arial MT"/>
                <a:cs typeface="Arial MT"/>
              </a:rPr>
              <a:t> </a:t>
            </a:r>
            <a:r>
              <a:rPr sz="1634" spc="-5" dirty="0">
                <a:latin typeface="Arial MT"/>
                <a:cs typeface="Arial MT"/>
              </a:rPr>
              <a:t>mendukung</a:t>
            </a:r>
            <a:r>
              <a:rPr sz="1634" spc="14" dirty="0">
                <a:latin typeface="Arial MT"/>
                <a:cs typeface="Arial MT"/>
              </a:rPr>
              <a:t> </a:t>
            </a:r>
            <a:r>
              <a:rPr sz="1634" spc="-5" dirty="0">
                <a:latin typeface="Arial MT"/>
                <a:cs typeface="Arial MT"/>
              </a:rPr>
              <a:t>penyebaran </a:t>
            </a:r>
            <a:r>
              <a:rPr sz="1634" dirty="0">
                <a:latin typeface="Arial MT"/>
                <a:cs typeface="Arial MT"/>
              </a:rPr>
              <a:t> </a:t>
            </a:r>
            <a:r>
              <a:rPr sz="1634" spc="-14" dirty="0">
                <a:latin typeface="Arial MT"/>
                <a:cs typeface="Arial MT"/>
              </a:rPr>
              <a:t>hewan</a:t>
            </a:r>
            <a:r>
              <a:rPr sz="1634" spc="27" dirty="0">
                <a:latin typeface="Arial MT"/>
                <a:cs typeface="Arial MT"/>
              </a:rPr>
              <a:t> </a:t>
            </a:r>
            <a:r>
              <a:rPr sz="1634" spc="-5" dirty="0">
                <a:latin typeface="Arial MT"/>
                <a:cs typeface="Arial MT"/>
              </a:rPr>
              <a:t>vektor</a:t>
            </a:r>
            <a:r>
              <a:rPr sz="1634" dirty="0">
                <a:latin typeface="Arial MT"/>
                <a:cs typeface="Arial MT"/>
              </a:rPr>
              <a:t> </a:t>
            </a:r>
            <a:r>
              <a:rPr sz="1634" spc="-5" dirty="0">
                <a:latin typeface="Arial MT"/>
                <a:cs typeface="Arial MT"/>
              </a:rPr>
              <a:t>(terutama</a:t>
            </a:r>
            <a:r>
              <a:rPr sz="1634" spc="14" dirty="0">
                <a:latin typeface="Arial MT"/>
                <a:cs typeface="Arial MT"/>
              </a:rPr>
              <a:t> </a:t>
            </a:r>
            <a:r>
              <a:rPr sz="1634" spc="-5" dirty="0">
                <a:latin typeface="Arial MT"/>
                <a:cs typeface="Arial MT"/>
              </a:rPr>
              <a:t>serangga)</a:t>
            </a:r>
            <a:r>
              <a:rPr sz="1634" spc="14" dirty="0">
                <a:latin typeface="Arial MT"/>
                <a:cs typeface="Arial MT"/>
              </a:rPr>
              <a:t> </a:t>
            </a:r>
            <a:r>
              <a:rPr sz="1634" spc="-9" dirty="0">
                <a:latin typeface="Arial MT"/>
                <a:cs typeface="Arial MT"/>
              </a:rPr>
              <a:t>penyakit </a:t>
            </a:r>
            <a:r>
              <a:rPr sz="1634" spc="-5" dirty="0">
                <a:latin typeface="Arial MT"/>
                <a:cs typeface="Arial MT"/>
              </a:rPr>
              <a:t> menular</a:t>
            </a:r>
            <a:endParaRPr sz="1634">
              <a:latin typeface="Arial MT"/>
              <a:cs typeface="Arial MT"/>
            </a:endParaRPr>
          </a:p>
          <a:p>
            <a:pPr marL="11527" marR="202290">
              <a:spcBef>
                <a:spcPts val="980"/>
              </a:spcBef>
              <a:buChar char="•"/>
              <a:tabLst>
                <a:tab pos="140624" algn="l"/>
              </a:tabLst>
            </a:pPr>
            <a:r>
              <a:rPr sz="1634" spc="-5" dirty="0">
                <a:latin typeface="Arial MT"/>
                <a:cs typeface="Arial MT"/>
              </a:rPr>
              <a:t>Pemukiman</a:t>
            </a:r>
            <a:r>
              <a:rPr sz="1634" spc="5" dirty="0">
                <a:latin typeface="Arial MT"/>
                <a:cs typeface="Arial MT"/>
              </a:rPr>
              <a:t> </a:t>
            </a:r>
            <a:r>
              <a:rPr sz="1634" spc="-5" dirty="0">
                <a:latin typeface="Arial MT"/>
                <a:cs typeface="Arial MT"/>
              </a:rPr>
              <a:t>penduduk</a:t>
            </a:r>
            <a:r>
              <a:rPr sz="1634" spc="18" dirty="0">
                <a:latin typeface="Arial MT"/>
                <a:cs typeface="Arial MT"/>
              </a:rPr>
              <a:t> </a:t>
            </a:r>
            <a:r>
              <a:rPr sz="1634" spc="-5" dirty="0">
                <a:latin typeface="Arial MT"/>
                <a:cs typeface="Arial MT"/>
              </a:rPr>
              <a:t>di daerah</a:t>
            </a:r>
            <a:r>
              <a:rPr sz="1634" spc="14" dirty="0">
                <a:latin typeface="Arial MT"/>
                <a:cs typeface="Arial MT"/>
              </a:rPr>
              <a:t> </a:t>
            </a:r>
            <a:r>
              <a:rPr sz="1634" spc="-5" dirty="0">
                <a:latin typeface="Arial MT"/>
                <a:cs typeface="Arial MT"/>
              </a:rPr>
              <a:t>pesisir </a:t>
            </a:r>
            <a:r>
              <a:rPr sz="1634" dirty="0">
                <a:latin typeface="Arial MT"/>
                <a:cs typeface="Arial MT"/>
              </a:rPr>
              <a:t> </a:t>
            </a:r>
            <a:r>
              <a:rPr sz="1634" spc="-5" dirty="0">
                <a:latin typeface="Arial MT"/>
                <a:cs typeface="Arial MT"/>
              </a:rPr>
              <a:t>sangat rentan</a:t>
            </a:r>
            <a:r>
              <a:rPr sz="1634" spc="-9" dirty="0">
                <a:latin typeface="Arial MT"/>
                <a:cs typeface="Arial MT"/>
              </a:rPr>
              <a:t> </a:t>
            </a:r>
            <a:r>
              <a:rPr sz="1634" spc="-5" dirty="0">
                <a:latin typeface="Arial MT"/>
                <a:cs typeface="Arial MT"/>
              </a:rPr>
              <a:t>terhadap</a:t>
            </a:r>
            <a:r>
              <a:rPr sz="1634" spc="14" dirty="0">
                <a:latin typeface="Arial MT"/>
                <a:cs typeface="Arial MT"/>
              </a:rPr>
              <a:t> </a:t>
            </a:r>
            <a:r>
              <a:rPr sz="1634" spc="-5" dirty="0">
                <a:latin typeface="Arial MT"/>
                <a:cs typeface="Arial MT"/>
              </a:rPr>
              <a:t>kenaikan</a:t>
            </a:r>
            <a:r>
              <a:rPr sz="1634" spc="5" dirty="0">
                <a:latin typeface="Arial MT"/>
                <a:cs typeface="Arial MT"/>
              </a:rPr>
              <a:t> </a:t>
            </a:r>
            <a:r>
              <a:rPr sz="1634" spc="-5" dirty="0">
                <a:latin typeface="Arial MT"/>
                <a:cs typeface="Arial MT"/>
              </a:rPr>
              <a:t>permukaan </a:t>
            </a:r>
            <a:r>
              <a:rPr sz="1634" spc="-439" dirty="0">
                <a:latin typeface="Arial MT"/>
                <a:cs typeface="Arial MT"/>
              </a:rPr>
              <a:t> </a:t>
            </a:r>
            <a:r>
              <a:rPr sz="1634" spc="-5" dirty="0">
                <a:latin typeface="Arial MT"/>
                <a:cs typeface="Arial MT"/>
              </a:rPr>
              <a:t>air</a:t>
            </a:r>
            <a:r>
              <a:rPr sz="1634" spc="-14" dirty="0">
                <a:latin typeface="Arial MT"/>
                <a:cs typeface="Arial MT"/>
              </a:rPr>
              <a:t> </a:t>
            </a:r>
            <a:r>
              <a:rPr sz="1634" spc="-5" dirty="0">
                <a:latin typeface="Arial MT"/>
                <a:cs typeface="Arial MT"/>
              </a:rPr>
              <a:t>laut</a:t>
            </a:r>
            <a:endParaRPr sz="1634">
              <a:latin typeface="Arial MT"/>
              <a:cs typeface="Arial MT"/>
            </a:endParaRPr>
          </a:p>
          <a:p>
            <a:pPr marL="11527" marR="40343">
              <a:spcBef>
                <a:spcPts val="980"/>
              </a:spcBef>
              <a:buChar char="•"/>
              <a:tabLst>
                <a:tab pos="140624" algn="l"/>
              </a:tabLst>
            </a:pPr>
            <a:r>
              <a:rPr sz="1634" spc="-5" dirty="0">
                <a:latin typeface="Arial MT"/>
                <a:cs typeface="Arial MT"/>
              </a:rPr>
              <a:t>Produktivitas</a:t>
            </a:r>
            <a:r>
              <a:rPr sz="1634" spc="9" dirty="0">
                <a:latin typeface="Arial MT"/>
                <a:cs typeface="Arial MT"/>
              </a:rPr>
              <a:t> </a:t>
            </a:r>
            <a:r>
              <a:rPr sz="1634" spc="-5" dirty="0">
                <a:latin typeface="Arial MT"/>
                <a:cs typeface="Arial MT"/>
              </a:rPr>
              <a:t>pertanian</a:t>
            </a:r>
            <a:r>
              <a:rPr sz="1634" spc="5" dirty="0">
                <a:latin typeface="Arial MT"/>
                <a:cs typeface="Arial MT"/>
              </a:rPr>
              <a:t> </a:t>
            </a:r>
            <a:r>
              <a:rPr sz="1634" spc="-5" dirty="0">
                <a:latin typeface="Arial MT"/>
                <a:cs typeface="Arial MT"/>
              </a:rPr>
              <a:t>dan</a:t>
            </a:r>
            <a:r>
              <a:rPr sz="1634" spc="9" dirty="0">
                <a:latin typeface="Arial MT"/>
                <a:cs typeface="Arial MT"/>
              </a:rPr>
              <a:t> </a:t>
            </a:r>
            <a:r>
              <a:rPr sz="1634" spc="-5" dirty="0">
                <a:latin typeface="Arial MT"/>
                <a:cs typeface="Arial MT"/>
              </a:rPr>
              <a:t>perkebunan </a:t>
            </a:r>
            <a:r>
              <a:rPr sz="1634" dirty="0">
                <a:latin typeface="Arial MT"/>
                <a:cs typeface="Arial MT"/>
              </a:rPr>
              <a:t> </a:t>
            </a:r>
            <a:r>
              <a:rPr sz="1634" spc="-5" dirty="0">
                <a:latin typeface="Arial MT"/>
                <a:cs typeface="Arial MT"/>
              </a:rPr>
              <a:t>menurun</a:t>
            </a:r>
            <a:r>
              <a:rPr sz="1634" spc="-9" dirty="0">
                <a:latin typeface="Arial MT"/>
                <a:cs typeface="Arial MT"/>
              </a:rPr>
              <a:t> </a:t>
            </a:r>
            <a:r>
              <a:rPr sz="1634" spc="-5" dirty="0">
                <a:latin typeface="Arial MT"/>
                <a:cs typeface="Arial MT"/>
              </a:rPr>
              <a:t>drastis</a:t>
            </a:r>
            <a:r>
              <a:rPr sz="1634" spc="9" dirty="0">
                <a:latin typeface="Arial MT"/>
                <a:cs typeface="Arial MT"/>
              </a:rPr>
              <a:t> </a:t>
            </a:r>
            <a:r>
              <a:rPr sz="1634" spc="-5" dirty="0">
                <a:latin typeface="Arial MT"/>
                <a:cs typeface="Arial MT"/>
              </a:rPr>
              <a:t>sehingga</a:t>
            </a:r>
            <a:r>
              <a:rPr sz="1634" spc="18" dirty="0">
                <a:latin typeface="Arial MT"/>
                <a:cs typeface="Arial MT"/>
              </a:rPr>
              <a:t> </a:t>
            </a:r>
            <a:r>
              <a:rPr sz="1634" spc="-5" dirty="0">
                <a:latin typeface="Arial MT"/>
                <a:cs typeface="Arial MT"/>
              </a:rPr>
              <a:t>terjadi</a:t>
            </a:r>
            <a:r>
              <a:rPr sz="1634" spc="5" dirty="0">
                <a:latin typeface="Arial MT"/>
                <a:cs typeface="Arial MT"/>
              </a:rPr>
              <a:t> </a:t>
            </a:r>
            <a:r>
              <a:rPr sz="1634" spc="-5" dirty="0">
                <a:latin typeface="Arial MT"/>
                <a:cs typeface="Arial MT"/>
              </a:rPr>
              <a:t>krisis</a:t>
            </a:r>
            <a:r>
              <a:rPr sz="1634" dirty="0">
                <a:latin typeface="Arial MT"/>
                <a:cs typeface="Arial MT"/>
              </a:rPr>
              <a:t> </a:t>
            </a:r>
            <a:r>
              <a:rPr sz="1634" spc="-5" dirty="0">
                <a:latin typeface="Arial MT"/>
                <a:cs typeface="Arial MT"/>
              </a:rPr>
              <a:t>pangan</a:t>
            </a:r>
            <a:endParaRPr sz="1634">
              <a:latin typeface="Arial MT"/>
              <a:cs typeface="Arial MT"/>
            </a:endParaRPr>
          </a:p>
          <a:p>
            <a:pPr marL="140047" indent="-129097">
              <a:spcBef>
                <a:spcPts val="980"/>
              </a:spcBef>
              <a:buChar char="•"/>
              <a:tabLst>
                <a:tab pos="140624" algn="l"/>
              </a:tabLst>
            </a:pPr>
            <a:r>
              <a:rPr sz="1634" spc="-5" dirty="0">
                <a:latin typeface="Arial MT"/>
                <a:cs typeface="Arial MT"/>
              </a:rPr>
              <a:t>Krisis</a:t>
            </a:r>
            <a:r>
              <a:rPr sz="1634" spc="-23" dirty="0">
                <a:latin typeface="Arial MT"/>
                <a:cs typeface="Arial MT"/>
              </a:rPr>
              <a:t> </a:t>
            </a:r>
            <a:r>
              <a:rPr sz="1634" spc="-5" dirty="0">
                <a:latin typeface="Arial MT"/>
                <a:cs typeface="Arial MT"/>
              </a:rPr>
              <a:t>air</a:t>
            </a:r>
            <a:r>
              <a:rPr sz="1634" spc="-18" dirty="0">
                <a:latin typeface="Arial MT"/>
                <a:cs typeface="Arial MT"/>
              </a:rPr>
              <a:t> </a:t>
            </a:r>
            <a:r>
              <a:rPr sz="1634" spc="-5" dirty="0">
                <a:latin typeface="Arial MT"/>
                <a:cs typeface="Arial MT"/>
              </a:rPr>
              <a:t>bersih</a:t>
            </a:r>
            <a:endParaRPr sz="1634">
              <a:latin typeface="Arial MT"/>
              <a:cs typeface="Arial MT"/>
            </a:endParaRPr>
          </a:p>
        </p:txBody>
      </p:sp>
    </p:spTree>
    <p:extLst>
      <p:ext uri="{BB962C8B-B14F-4D97-AF65-F5344CB8AC3E}">
        <p14:creationId xmlns:p14="http://schemas.microsoft.com/office/powerpoint/2010/main" val="1684558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937" y="365125"/>
            <a:ext cx="10515600" cy="886159"/>
          </a:xfrm>
        </p:spPr>
        <p:txBody>
          <a:bodyPr/>
          <a:lstStyle/>
          <a:p>
            <a:r>
              <a:rPr lang="id-ID" dirty="0"/>
              <a:t>5</a:t>
            </a:r>
            <a:r>
              <a:rPr lang="id-ID" dirty="0" smtClean="0"/>
              <a:t>. Pemanfaatan Spesies yang Berlebihan</a:t>
            </a:r>
            <a:endParaRPr lang="id-ID" dirty="0"/>
          </a:p>
        </p:txBody>
      </p:sp>
      <p:sp>
        <p:nvSpPr>
          <p:cNvPr id="3" name="Content Placeholder 2"/>
          <p:cNvSpPr>
            <a:spLocks noGrp="1"/>
          </p:cNvSpPr>
          <p:nvPr>
            <p:ph idx="1"/>
          </p:nvPr>
        </p:nvSpPr>
        <p:spPr>
          <a:xfrm>
            <a:off x="838200" y="1251284"/>
            <a:ext cx="8811126" cy="4925679"/>
          </a:xfrm>
        </p:spPr>
        <p:txBody>
          <a:bodyPr>
            <a:normAutofit fontScale="92500" lnSpcReduction="10000"/>
          </a:bodyPr>
          <a:lstStyle/>
          <a:p>
            <a:r>
              <a:rPr lang="id-ID" dirty="0"/>
              <a:t>Pemanfaatan suatu jenis hewan atau tumbuhan di alam akan berakibat menurunnya jumlah populasi jenis tersebut bahkan punah. </a:t>
            </a:r>
            <a:endParaRPr lang="id-ID" dirty="0" smtClean="0"/>
          </a:p>
          <a:p>
            <a:r>
              <a:rPr lang="id-ID" dirty="0"/>
              <a:t>Eksploitasi terhadap flora maupun fauna secara berlebihan merupakan salah satu penyebab utama punahnya suatu spesies. </a:t>
            </a:r>
            <a:endParaRPr lang="id-ID" dirty="0" smtClean="0"/>
          </a:p>
          <a:p>
            <a:r>
              <a:rPr lang="id-ID" dirty="0" smtClean="0"/>
              <a:t>Oleh </a:t>
            </a:r>
            <a:r>
              <a:rPr lang="id-ID" dirty="0"/>
              <a:t>karena itu pemanfaatan suatu jenis tersebut harus dilakukan dengan berdasarkan prinsip penggunaan yang berkelanjutan, yaitu pemanenan dari suatu jenis di alam pada periode tertentu dilakukan berdasarkan keberadaan dan tingkat pembaharuan oleh proses pertumbuhan secara alami. </a:t>
            </a:r>
            <a:endParaRPr lang="id-ID" dirty="0" smtClean="0"/>
          </a:p>
          <a:p>
            <a:r>
              <a:rPr lang="id-ID" dirty="0"/>
              <a:t>Eksplotasi flora dan fauna seharusnya diimbangi dengan adanya kultifasi suatu organisme, sehingga pengambilan organisme di alam dapat dikurangi bahkan dihilangkan </a:t>
            </a:r>
          </a:p>
        </p:txBody>
      </p:sp>
    </p:spTree>
    <p:extLst>
      <p:ext uri="{BB962C8B-B14F-4D97-AF65-F5344CB8AC3E}">
        <p14:creationId xmlns:p14="http://schemas.microsoft.com/office/powerpoint/2010/main" val="37386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5572" y="717232"/>
            <a:ext cx="4503228" cy="569671"/>
          </a:xfrm>
          <a:prstGeom prst="rect">
            <a:avLst/>
          </a:prstGeom>
        </p:spPr>
        <p:txBody>
          <a:bodyPr vert="horz" wrap="square" lIns="0" tIns="10950" rIns="0" bIns="0" rtlCol="0">
            <a:spAutoFit/>
          </a:bodyPr>
          <a:lstStyle/>
          <a:p>
            <a:pPr marL="11527">
              <a:spcBef>
                <a:spcPts val="86"/>
              </a:spcBef>
            </a:pPr>
            <a:r>
              <a:rPr sz="3630" b="0" spc="-5" dirty="0">
                <a:latin typeface="Arial MT"/>
                <a:cs typeface="Arial MT"/>
              </a:rPr>
              <a:t>Eksploitasi</a:t>
            </a:r>
            <a:r>
              <a:rPr sz="3630" b="0" spc="-73" dirty="0">
                <a:latin typeface="Arial MT"/>
                <a:cs typeface="Arial MT"/>
              </a:rPr>
              <a:t> </a:t>
            </a:r>
            <a:r>
              <a:rPr sz="3630" b="0" spc="-5" dirty="0">
                <a:latin typeface="Arial MT"/>
                <a:cs typeface="Arial MT"/>
              </a:rPr>
              <a:t>berlebihan</a:t>
            </a:r>
            <a:endParaRPr sz="3630" dirty="0">
              <a:latin typeface="Arial MT"/>
              <a:cs typeface="Arial MT"/>
            </a:endParaRPr>
          </a:p>
        </p:txBody>
      </p:sp>
      <p:pic>
        <p:nvPicPr>
          <p:cNvPr id="3" name="object 3"/>
          <p:cNvPicPr/>
          <p:nvPr/>
        </p:nvPicPr>
        <p:blipFill>
          <a:blip r:embed="rId2" cstate="print"/>
          <a:stretch>
            <a:fillRect/>
          </a:stretch>
        </p:blipFill>
        <p:spPr>
          <a:xfrm>
            <a:off x="1207810" y="1550021"/>
            <a:ext cx="8298753" cy="3839558"/>
          </a:xfrm>
          <a:prstGeom prst="rect">
            <a:avLst/>
          </a:prstGeom>
        </p:spPr>
      </p:pic>
      <p:sp>
        <p:nvSpPr>
          <p:cNvPr id="4" name="object 4"/>
          <p:cNvSpPr txBox="1"/>
          <p:nvPr/>
        </p:nvSpPr>
        <p:spPr>
          <a:xfrm>
            <a:off x="1745618" y="5389579"/>
            <a:ext cx="3132204" cy="263118"/>
          </a:xfrm>
          <a:prstGeom prst="rect">
            <a:avLst/>
          </a:prstGeom>
        </p:spPr>
        <p:txBody>
          <a:bodyPr vert="horz" wrap="square" lIns="0" tIns="11526" rIns="0" bIns="0" rtlCol="0">
            <a:spAutoFit/>
          </a:bodyPr>
          <a:lstStyle/>
          <a:p>
            <a:pPr marL="11527">
              <a:spcBef>
                <a:spcPts val="91"/>
              </a:spcBef>
            </a:pPr>
            <a:r>
              <a:rPr sz="1634" spc="-5" dirty="0">
                <a:solidFill>
                  <a:prstClr val="black"/>
                </a:solidFill>
                <a:latin typeface="Arial MT"/>
                <a:cs typeface="Arial MT"/>
              </a:rPr>
              <a:t>Penggunaan</a:t>
            </a:r>
            <a:r>
              <a:rPr sz="1634" dirty="0">
                <a:solidFill>
                  <a:prstClr val="black"/>
                </a:solidFill>
                <a:latin typeface="Arial MT"/>
                <a:cs typeface="Arial MT"/>
              </a:rPr>
              <a:t> </a:t>
            </a:r>
            <a:r>
              <a:rPr sz="1634" spc="-5" dirty="0">
                <a:solidFill>
                  <a:prstClr val="black"/>
                </a:solidFill>
                <a:latin typeface="Arial MT"/>
                <a:cs typeface="Arial MT"/>
              </a:rPr>
              <a:t>jaring</a:t>
            </a:r>
            <a:r>
              <a:rPr sz="1634" spc="-9" dirty="0">
                <a:solidFill>
                  <a:prstClr val="black"/>
                </a:solidFill>
                <a:latin typeface="Arial MT"/>
                <a:cs typeface="Arial MT"/>
              </a:rPr>
              <a:t> </a:t>
            </a:r>
            <a:r>
              <a:rPr sz="1634" spc="-5" dirty="0">
                <a:solidFill>
                  <a:prstClr val="black"/>
                </a:solidFill>
                <a:latin typeface="Arial MT"/>
                <a:cs typeface="Arial MT"/>
              </a:rPr>
              <a:t>pukat</a:t>
            </a:r>
            <a:r>
              <a:rPr sz="1634" spc="-14" dirty="0">
                <a:solidFill>
                  <a:prstClr val="black"/>
                </a:solidFill>
                <a:latin typeface="Arial MT"/>
                <a:cs typeface="Arial MT"/>
              </a:rPr>
              <a:t> </a:t>
            </a:r>
            <a:r>
              <a:rPr sz="1634" spc="-5" dirty="0">
                <a:solidFill>
                  <a:prstClr val="black"/>
                </a:solidFill>
                <a:latin typeface="Arial MT"/>
                <a:cs typeface="Arial MT"/>
              </a:rPr>
              <a:t>harimau</a:t>
            </a:r>
            <a:endParaRPr sz="1634">
              <a:solidFill>
                <a:prstClr val="black"/>
              </a:solidFill>
              <a:latin typeface="Arial MT"/>
              <a:cs typeface="Arial MT"/>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4580">
              <a:lnSpc>
                <a:spcPts val="1498"/>
              </a:lnSpc>
            </a:pPr>
            <a:fld id="{81D60167-4931-47E6-BA6A-407CBD079E47}" type="slidenum">
              <a:rPr dirty="0">
                <a:solidFill>
                  <a:prstClr val="black"/>
                </a:solidFill>
              </a:rPr>
              <a:pPr marL="34580">
                <a:lnSpc>
                  <a:spcPts val="1498"/>
                </a:lnSpc>
              </a:pPr>
              <a:t>27</a:t>
            </a:fld>
            <a:endParaRPr dirty="0">
              <a:solidFill>
                <a:prstClr val="black"/>
              </a:solidFill>
            </a:endParaRPr>
          </a:p>
        </p:txBody>
      </p:sp>
      <p:sp>
        <p:nvSpPr>
          <p:cNvPr id="5" name="object 5"/>
          <p:cNvSpPr txBox="1"/>
          <p:nvPr/>
        </p:nvSpPr>
        <p:spPr>
          <a:xfrm>
            <a:off x="5840126" y="5389579"/>
            <a:ext cx="3666437" cy="457974"/>
          </a:xfrm>
          <a:prstGeom prst="rect">
            <a:avLst/>
          </a:prstGeom>
        </p:spPr>
        <p:txBody>
          <a:bodyPr vert="horz" wrap="square" lIns="0" tIns="10950" rIns="0" bIns="0" rtlCol="0">
            <a:spAutoFit/>
          </a:bodyPr>
          <a:lstStyle/>
          <a:p>
            <a:pPr marL="11527" marR="4611">
              <a:spcBef>
                <a:spcPts val="86"/>
              </a:spcBef>
            </a:pPr>
            <a:r>
              <a:rPr sz="1452" b="1" spc="-5" dirty="0">
                <a:solidFill>
                  <a:prstClr val="black"/>
                </a:solidFill>
                <a:latin typeface="Arial"/>
                <a:cs typeface="Arial"/>
              </a:rPr>
              <a:t>Kerusakan</a:t>
            </a:r>
            <a:r>
              <a:rPr sz="1452" b="1" spc="-9" dirty="0">
                <a:solidFill>
                  <a:prstClr val="black"/>
                </a:solidFill>
                <a:latin typeface="Arial"/>
                <a:cs typeface="Arial"/>
              </a:rPr>
              <a:t> </a:t>
            </a:r>
            <a:r>
              <a:rPr sz="1452" b="1" spc="-5" dirty="0">
                <a:solidFill>
                  <a:prstClr val="black"/>
                </a:solidFill>
                <a:latin typeface="Arial"/>
                <a:cs typeface="Arial"/>
              </a:rPr>
              <a:t>dasaran</a:t>
            </a:r>
            <a:r>
              <a:rPr sz="1452" b="1" spc="5" dirty="0">
                <a:solidFill>
                  <a:prstClr val="black"/>
                </a:solidFill>
                <a:latin typeface="Arial"/>
                <a:cs typeface="Arial"/>
              </a:rPr>
              <a:t> </a:t>
            </a:r>
            <a:r>
              <a:rPr sz="1452" b="1" spc="-5" dirty="0">
                <a:solidFill>
                  <a:prstClr val="black"/>
                </a:solidFill>
                <a:latin typeface="Arial"/>
                <a:cs typeface="Arial"/>
              </a:rPr>
              <a:t>laut</a:t>
            </a:r>
            <a:r>
              <a:rPr sz="1452" b="1" spc="9" dirty="0">
                <a:solidFill>
                  <a:prstClr val="black"/>
                </a:solidFill>
                <a:latin typeface="Arial"/>
                <a:cs typeface="Arial"/>
              </a:rPr>
              <a:t> </a:t>
            </a:r>
            <a:r>
              <a:rPr sz="1452" b="1" spc="-5" dirty="0">
                <a:solidFill>
                  <a:prstClr val="black"/>
                </a:solidFill>
                <a:latin typeface="Arial"/>
                <a:cs typeface="Arial"/>
              </a:rPr>
              <a:t>dan</a:t>
            </a:r>
            <a:r>
              <a:rPr sz="1452" b="1" spc="5" dirty="0">
                <a:solidFill>
                  <a:prstClr val="black"/>
                </a:solidFill>
                <a:latin typeface="Arial"/>
                <a:cs typeface="Arial"/>
              </a:rPr>
              <a:t> </a:t>
            </a:r>
            <a:r>
              <a:rPr sz="1452" b="1" spc="-9" dirty="0">
                <a:solidFill>
                  <a:prstClr val="black"/>
                </a:solidFill>
                <a:latin typeface="Arial"/>
                <a:cs typeface="Arial"/>
              </a:rPr>
              <a:t>terumbu </a:t>
            </a:r>
            <a:r>
              <a:rPr sz="1452" b="1" spc="-5" dirty="0">
                <a:solidFill>
                  <a:prstClr val="black"/>
                </a:solidFill>
                <a:latin typeface="Arial"/>
                <a:cs typeface="Arial"/>
              </a:rPr>
              <a:t> karang</a:t>
            </a:r>
            <a:r>
              <a:rPr sz="1452" b="1" spc="-9" dirty="0">
                <a:solidFill>
                  <a:prstClr val="black"/>
                </a:solidFill>
                <a:latin typeface="Arial"/>
                <a:cs typeface="Arial"/>
              </a:rPr>
              <a:t> </a:t>
            </a:r>
            <a:r>
              <a:rPr sz="1452" b="1" spc="-5" dirty="0">
                <a:solidFill>
                  <a:prstClr val="black"/>
                </a:solidFill>
                <a:latin typeface="Arial"/>
                <a:cs typeface="Arial"/>
              </a:rPr>
              <a:t>akibat</a:t>
            </a:r>
            <a:r>
              <a:rPr sz="1452" b="1" spc="9" dirty="0">
                <a:solidFill>
                  <a:prstClr val="black"/>
                </a:solidFill>
                <a:latin typeface="Arial"/>
                <a:cs typeface="Arial"/>
              </a:rPr>
              <a:t> </a:t>
            </a:r>
            <a:r>
              <a:rPr sz="1452" b="1" spc="-9" dirty="0">
                <a:solidFill>
                  <a:prstClr val="black"/>
                </a:solidFill>
                <a:latin typeface="Arial"/>
                <a:cs typeface="Arial"/>
              </a:rPr>
              <a:t>penggunaan</a:t>
            </a:r>
            <a:r>
              <a:rPr sz="1452" b="1" spc="14" dirty="0">
                <a:solidFill>
                  <a:prstClr val="black"/>
                </a:solidFill>
                <a:latin typeface="Arial"/>
                <a:cs typeface="Arial"/>
              </a:rPr>
              <a:t> </a:t>
            </a:r>
            <a:r>
              <a:rPr sz="1452" b="1" spc="-5" dirty="0">
                <a:solidFill>
                  <a:prstClr val="black"/>
                </a:solidFill>
                <a:latin typeface="Arial"/>
                <a:cs typeface="Arial"/>
              </a:rPr>
              <a:t>pukat</a:t>
            </a:r>
            <a:r>
              <a:rPr sz="1452" b="1" spc="14" dirty="0">
                <a:solidFill>
                  <a:prstClr val="black"/>
                </a:solidFill>
                <a:latin typeface="Arial"/>
                <a:cs typeface="Arial"/>
              </a:rPr>
              <a:t> </a:t>
            </a:r>
            <a:r>
              <a:rPr sz="1452" b="1" spc="-5" dirty="0">
                <a:solidFill>
                  <a:prstClr val="black"/>
                </a:solidFill>
                <a:latin typeface="Arial"/>
                <a:cs typeface="Arial"/>
              </a:rPr>
              <a:t>harimau</a:t>
            </a:r>
            <a:endParaRPr sz="1452" dirty="0">
              <a:solidFill>
                <a:prstClr val="black"/>
              </a:solidFill>
              <a:latin typeface="Arial"/>
              <a:cs typeface="Arial"/>
            </a:endParaRPr>
          </a:p>
        </p:txBody>
      </p:sp>
    </p:spTree>
    <p:extLst>
      <p:ext uri="{BB962C8B-B14F-4D97-AF65-F5344CB8AC3E}">
        <p14:creationId xmlns:p14="http://schemas.microsoft.com/office/powerpoint/2010/main" val="4208488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6159"/>
          </a:xfrm>
        </p:spPr>
        <p:txBody>
          <a:bodyPr/>
          <a:lstStyle/>
          <a:p>
            <a:r>
              <a:rPr lang="id-ID" dirty="0" smtClean="0"/>
              <a:t>6. Invasi Spesies Asing</a:t>
            </a:r>
            <a:endParaRPr lang="id-ID" dirty="0"/>
          </a:p>
        </p:txBody>
      </p:sp>
      <p:sp>
        <p:nvSpPr>
          <p:cNvPr id="3" name="Content Placeholder 2"/>
          <p:cNvSpPr>
            <a:spLocks noGrp="1"/>
          </p:cNvSpPr>
          <p:nvPr>
            <p:ph idx="1"/>
          </p:nvPr>
        </p:nvSpPr>
        <p:spPr>
          <a:xfrm>
            <a:off x="838200" y="1251284"/>
            <a:ext cx="9027695" cy="4925679"/>
          </a:xfrm>
        </p:spPr>
        <p:txBody>
          <a:bodyPr>
            <a:normAutofit fontScale="92500" lnSpcReduction="20000"/>
          </a:bodyPr>
          <a:lstStyle/>
          <a:p>
            <a:r>
              <a:rPr lang="id-ID" dirty="0"/>
              <a:t>Jenis asing atau jenis introduksi adalah organisme yang bukan </a:t>
            </a:r>
            <a:r>
              <a:rPr lang="id-ID" dirty="0" smtClean="0"/>
              <a:t>merupakan organisme </a:t>
            </a:r>
            <a:r>
              <a:rPr lang="id-ID" dirty="0"/>
              <a:t>asli di suatu tempat tetapi keberadaannya diakibatkan oleh </a:t>
            </a:r>
            <a:r>
              <a:rPr lang="id-ID" dirty="0" smtClean="0"/>
              <a:t>adanya proses </a:t>
            </a:r>
            <a:r>
              <a:rPr lang="id-ID" dirty="0"/>
              <a:t>pemindahan oleh manusia.</a:t>
            </a:r>
            <a:endParaRPr lang="id-ID" dirty="0" smtClean="0"/>
          </a:p>
          <a:p>
            <a:r>
              <a:rPr lang="id-ID" dirty="0" smtClean="0"/>
              <a:t>Adanya </a:t>
            </a:r>
            <a:r>
              <a:rPr lang="id-ID" dirty="0"/>
              <a:t>introduksi tanaman maupun hewan yang bersifat infasif dapat menjadi competitor organisme lokal. </a:t>
            </a:r>
            <a:endParaRPr lang="id-ID" dirty="0" smtClean="0"/>
          </a:p>
          <a:p>
            <a:r>
              <a:rPr lang="id-ID" dirty="0" smtClean="0"/>
              <a:t>Hal </a:t>
            </a:r>
            <a:r>
              <a:rPr lang="id-ID" dirty="0"/>
              <a:t>ini menyebabkan beberapa oragniasme lokal tidak dapat bersaing dan akhirnya punah. </a:t>
            </a:r>
            <a:endParaRPr lang="id-ID" dirty="0" smtClean="0"/>
          </a:p>
          <a:p>
            <a:r>
              <a:rPr lang="id-ID" dirty="0" smtClean="0"/>
              <a:t>Introduksi/invasi </a:t>
            </a:r>
            <a:r>
              <a:rPr lang="id-ID" dirty="0"/>
              <a:t>spesies asing yang dapat menurunkan keanekaragaman hayati dapat merusak keseimbangan lingkungan dan pada gilirannya akan berujung pada kerugian ekonomi. </a:t>
            </a:r>
            <a:endParaRPr lang="id-ID" dirty="0" smtClean="0"/>
          </a:p>
          <a:p>
            <a:r>
              <a:rPr lang="id-ID" dirty="0"/>
              <a:t>Keberadaan spesies invasif jika tidak ditanggulangi akan dapat mengakibatkan rusaknya suatu ekosistem. </a:t>
            </a:r>
          </a:p>
        </p:txBody>
      </p:sp>
    </p:spTree>
    <p:extLst>
      <p:ext uri="{BB962C8B-B14F-4D97-AF65-F5344CB8AC3E}">
        <p14:creationId xmlns:p14="http://schemas.microsoft.com/office/powerpoint/2010/main" val="2390921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82842"/>
            <a:ext cx="8763000" cy="5094121"/>
          </a:xfrm>
        </p:spPr>
        <p:txBody>
          <a:bodyPr>
            <a:normAutofit/>
          </a:bodyPr>
          <a:lstStyle/>
          <a:p>
            <a:r>
              <a:rPr lang="id-ID" dirty="0"/>
              <a:t>Di Indonesia, kasus masuknya jenis asing bisa diihat di Taman </a:t>
            </a:r>
            <a:r>
              <a:rPr lang="id-ID" dirty="0" smtClean="0"/>
              <a:t>Nasional  Baluran</a:t>
            </a:r>
            <a:r>
              <a:rPr lang="id-ID" dirty="0"/>
              <a:t>. Untuk mengatasi kebakaran pengelola menanam </a:t>
            </a:r>
            <a:r>
              <a:rPr lang="id-ID" i="1" dirty="0"/>
              <a:t>Acacia </a:t>
            </a:r>
            <a:r>
              <a:rPr lang="id-ID" i="1" dirty="0" smtClean="0"/>
              <a:t>nilotica </a:t>
            </a:r>
            <a:r>
              <a:rPr lang="id-ID" dirty="0" smtClean="0"/>
              <a:t>sebagai </a:t>
            </a:r>
            <a:r>
              <a:rPr lang="id-ID" dirty="0"/>
              <a:t>sekat bakar. Ternyata jenis yang berasal dari Australia ini </a:t>
            </a:r>
            <a:r>
              <a:rPr lang="id-ID" dirty="0" smtClean="0"/>
              <a:t>tumbuh dengan </a:t>
            </a:r>
            <a:r>
              <a:rPr lang="id-ID" dirty="0"/>
              <a:t>cepat di savana Baluran sehingga mengalahkan tumbuhan asli </a:t>
            </a:r>
            <a:r>
              <a:rPr lang="id-ID" dirty="0" smtClean="0"/>
              <a:t>dan menutupi </a:t>
            </a:r>
            <a:r>
              <a:rPr lang="id-ID" dirty="0"/>
              <a:t>habitat yang tadinya berupa savana. </a:t>
            </a:r>
            <a:endParaRPr lang="id-ID" dirty="0" smtClean="0"/>
          </a:p>
          <a:p>
            <a:r>
              <a:rPr lang="id-ID" dirty="0" smtClean="0"/>
              <a:t>Upaya </a:t>
            </a:r>
            <a:r>
              <a:rPr lang="id-ID" dirty="0"/>
              <a:t>pengendalian </a:t>
            </a:r>
            <a:r>
              <a:rPr lang="id-ID" dirty="0" smtClean="0"/>
              <a:t>pertumbuhan </a:t>
            </a:r>
            <a:r>
              <a:rPr lang="id-ID" i="1" dirty="0" smtClean="0"/>
              <a:t>Acacia </a:t>
            </a:r>
            <a:r>
              <a:rPr lang="id-ID" i="1" dirty="0"/>
              <a:t>nilotica </a:t>
            </a:r>
            <a:r>
              <a:rPr lang="id-ID" dirty="0"/>
              <a:t>telah dilakukan selama bertahun-tahun, tetapi </a:t>
            </a:r>
            <a:r>
              <a:rPr lang="id-ID" dirty="0" smtClean="0"/>
              <a:t>sampai kini </a:t>
            </a:r>
            <a:r>
              <a:rPr lang="id-ID" dirty="0"/>
              <a:t>masih belum teratasi sepenuhnya.</a:t>
            </a:r>
          </a:p>
        </p:txBody>
      </p:sp>
    </p:spTree>
    <p:extLst>
      <p:ext uri="{BB962C8B-B14F-4D97-AF65-F5344CB8AC3E}">
        <p14:creationId xmlns:p14="http://schemas.microsoft.com/office/powerpoint/2010/main" val="1029597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6642" y="138154"/>
            <a:ext cx="8298756" cy="1447908"/>
          </a:xfrm>
          <a:prstGeom prst="rect">
            <a:avLst/>
          </a:prstGeom>
          <a:solidFill>
            <a:srgbClr val="0000FF"/>
          </a:solidFill>
        </p:spPr>
        <p:txBody>
          <a:bodyPr vert="horz" wrap="square" lIns="0" tIns="92785" rIns="0" bIns="0" rtlCol="0" anchor="ctr">
            <a:spAutoFit/>
          </a:bodyPr>
          <a:lstStyle/>
          <a:p>
            <a:pPr marL="698507">
              <a:lnSpc>
                <a:spcPct val="100000"/>
              </a:lnSpc>
              <a:spcBef>
                <a:spcPts val="731"/>
              </a:spcBef>
            </a:pPr>
            <a:r>
              <a:rPr spc="-5" dirty="0">
                <a:solidFill>
                  <a:srgbClr val="FFFFFF"/>
                </a:solidFill>
                <a:latin typeface="Arial MT"/>
                <a:cs typeface="Arial MT"/>
              </a:rPr>
              <a:t>Populasi</a:t>
            </a:r>
            <a:r>
              <a:rPr spc="-27" dirty="0">
                <a:solidFill>
                  <a:srgbClr val="FFFFFF"/>
                </a:solidFill>
                <a:latin typeface="Arial MT"/>
                <a:cs typeface="Arial MT"/>
              </a:rPr>
              <a:t> </a:t>
            </a:r>
            <a:r>
              <a:rPr spc="-5" dirty="0">
                <a:solidFill>
                  <a:srgbClr val="FFFFFF"/>
                </a:solidFill>
                <a:latin typeface="Arial MT"/>
                <a:cs typeface="Arial MT"/>
              </a:rPr>
              <a:t>manusia</a:t>
            </a:r>
            <a:r>
              <a:rPr spc="-27" dirty="0">
                <a:solidFill>
                  <a:srgbClr val="FFFFFF"/>
                </a:solidFill>
                <a:latin typeface="Arial MT"/>
                <a:cs typeface="Arial MT"/>
              </a:rPr>
              <a:t> </a:t>
            </a:r>
            <a:r>
              <a:rPr spc="-5" dirty="0">
                <a:solidFill>
                  <a:srgbClr val="FFFFFF"/>
                </a:solidFill>
                <a:latin typeface="Arial MT"/>
                <a:cs typeface="Arial MT"/>
              </a:rPr>
              <a:t>dan</a:t>
            </a:r>
            <a:r>
              <a:rPr spc="-18" dirty="0">
                <a:solidFill>
                  <a:srgbClr val="FFFFFF"/>
                </a:solidFill>
                <a:latin typeface="Arial MT"/>
                <a:cs typeface="Arial MT"/>
              </a:rPr>
              <a:t> </a:t>
            </a:r>
            <a:r>
              <a:rPr spc="-5" dirty="0">
                <a:solidFill>
                  <a:srgbClr val="FFFFFF"/>
                </a:solidFill>
                <a:latin typeface="Arial MT"/>
                <a:cs typeface="Arial MT"/>
              </a:rPr>
              <a:t>kepunahan</a:t>
            </a:r>
            <a:r>
              <a:rPr spc="-41" dirty="0">
                <a:solidFill>
                  <a:srgbClr val="FFFFFF"/>
                </a:solidFill>
                <a:latin typeface="Arial MT"/>
                <a:cs typeface="Arial MT"/>
              </a:rPr>
              <a:t> </a:t>
            </a:r>
            <a:r>
              <a:rPr spc="-5" dirty="0">
                <a:solidFill>
                  <a:srgbClr val="FFFFFF"/>
                </a:solidFill>
                <a:latin typeface="Arial MT"/>
                <a:cs typeface="Arial MT"/>
              </a:rPr>
              <a:t>spesies</a:t>
            </a:r>
          </a:p>
        </p:txBody>
      </p:sp>
      <p:sp>
        <p:nvSpPr>
          <p:cNvPr id="3" name="object 3"/>
          <p:cNvSpPr txBox="1"/>
          <p:nvPr/>
        </p:nvSpPr>
        <p:spPr>
          <a:xfrm>
            <a:off x="688768" y="1951969"/>
            <a:ext cx="4107252" cy="3889623"/>
          </a:xfrm>
          <a:prstGeom prst="rect">
            <a:avLst/>
          </a:prstGeom>
        </p:spPr>
        <p:txBody>
          <a:bodyPr vert="horz" wrap="square" lIns="0" tIns="11526" rIns="0" bIns="0" rtlCol="0">
            <a:spAutoFit/>
          </a:bodyPr>
          <a:lstStyle/>
          <a:p>
            <a:pPr marL="11527" marR="4611" indent="4034" algn="just">
              <a:spcBef>
                <a:spcPts val="91"/>
              </a:spcBef>
            </a:pPr>
            <a:r>
              <a:rPr sz="2800" dirty="0">
                <a:latin typeface="Arial MT"/>
                <a:cs typeface="Arial MT"/>
              </a:rPr>
              <a:t>Peningkatan populasi </a:t>
            </a:r>
            <a:r>
              <a:rPr sz="2800" spc="5" dirty="0">
                <a:latin typeface="Arial MT"/>
                <a:cs typeface="Arial MT"/>
              </a:rPr>
              <a:t> </a:t>
            </a:r>
            <a:r>
              <a:rPr sz="2800" dirty="0">
                <a:latin typeface="Arial MT"/>
                <a:cs typeface="Arial MT"/>
              </a:rPr>
              <a:t>manusia </a:t>
            </a:r>
            <a:r>
              <a:rPr sz="2800" spc="-5" dirty="0">
                <a:latin typeface="Arial MT"/>
                <a:cs typeface="Arial MT"/>
              </a:rPr>
              <a:t>yang diikuti </a:t>
            </a:r>
            <a:r>
              <a:rPr sz="2800" dirty="0">
                <a:latin typeface="Arial MT"/>
                <a:cs typeface="Arial MT"/>
              </a:rPr>
              <a:t> peningkatan kebutuhan </a:t>
            </a:r>
            <a:r>
              <a:rPr sz="2800" spc="-495" dirty="0">
                <a:latin typeface="Arial MT"/>
                <a:cs typeface="Arial MT"/>
              </a:rPr>
              <a:t> </a:t>
            </a:r>
            <a:r>
              <a:rPr sz="2800" dirty="0">
                <a:latin typeface="Arial MT"/>
                <a:cs typeface="Arial MT"/>
              </a:rPr>
              <a:t>sumber</a:t>
            </a:r>
            <a:r>
              <a:rPr sz="2800" spc="64" dirty="0">
                <a:latin typeface="Arial MT"/>
                <a:cs typeface="Arial MT"/>
              </a:rPr>
              <a:t> </a:t>
            </a:r>
            <a:r>
              <a:rPr sz="2800" spc="-5" dirty="0">
                <a:latin typeface="Arial MT"/>
                <a:cs typeface="Arial MT"/>
              </a:rPr>
              <a:t>daya</a:t>
            </a:r>
            <a:r>
              <a:rPr sz="2800" spc="100" dirty="0">
                <a:latin typeface="Arial MT"/>
                <a:cs typeface="Arial MT"/>
              </a:rPr>
              <a:t> </a:t>
            </a:r>
            <a:r>
              <a:rPr sz="2800" spc="-5" dirty="0">
                <a:latin typeface="Arial MT"/>
                <a:cs typeface="Arial MT"/>
              </a:rPr>
              <a:t>hayati </a:t>
            </a:r>
            <a:r>
              <a:rPr sz="2800" dirty="0">
                <a:latin typeface="Arial MT"/>
                <a:cs typeface="Arial MT"/>
              </a:rPr>
              <a:t> dan lahan untuk </a:t>
            </a:r>
            <a:r>
              <a:rPr sz="2800" spc="5" dirty="0">
                <a:latin typeface="Arial MT"/>
                <a:cs typeface="Arial MT"/>
              </a:rPr>
              <a:t> </a:t>
            </a:r>
            <a:r>
              <a:rPr sz="2800" dirty="0">
                <a:latin typeface="Arial MT"/>
                <a:cs typeface="Arial MT"/>
              </a:rPr>
              <a:t>pemukiman, pertanian, </a:t>
            </a:r>
            <a:r>
              <a:rPr sz="2800" spc="-495" dirty="0">
                <a:latin typeface="Arial MT"/>
                <a:cs typeface="Arial MT"/>
              </a:rPr>
              <a:t> </a:t>
            </a:r>
            <a:r>
              <a:rPr sz="2800" dirty="0">
                <a:latin typeface="Arial MT"/>
                <a:cs typeface="Arial MT"/>
              </a:rPr>
              <a:t>dan</a:t>
            </a:r>
            <a:r>
              <a:rPr sz="2800" spc="-59" dirty="0">
                <a:latin typeface="Arial MT"/>
                <a:cs typeface="Arial MT"/>
              </a:rPr>
              <a:t> </a:t>
            </a:r>
            <a:r>
              <a:rPr sz="2800" dirty="0">
                <a:latin typeface="Arial MT"/>
                <a:cs typeface="Arial MT"/>
              </a:rPr>
              <a:t>industri</a:t>
            </a:r>
            <a:r>
              <a:rPr sz="2800" spc="-59" dirty="0">
                <a:latin typeface="Arial MT"/>
                <a:cs typeface="Arial MT"/>
              </a:rPr>
              <a:t> </a:t>
            </a:r>
            <a:r>
              <a:rPr sz="2800" dirty="0">
                <a:latin typeface="Arial MT"/>
                <a:cs typeface="Arial MT"/>
              </a:rPr>
              <a:t>merupakan </a:t>
            </a:r>
            <a:r>
              <a:rPr sz="2800" spc="-490" dirty="0">
                <a:latin typeface="Arial MT"/>
                <a:cs typeface="Arial MT"/>
              </a:rPr>
              <a:t> </a:t>
            </a:r>
            <a:r>
              <a:rPr sz="2800" spc="-5" dirty="0">
                <a:latin typeface="Arial MT"/>
                <a:cs typeface="Arial MT"/>
              </a:rPr>
              <a:t>faktor utama laju </a:t>
            </a:r>
            <a:r>
              <a:rPr sz="2800" dirty="0">
                <a:latin typeface="Arial MT"/>
                <a:cs typeface="Arial MT"/>
              </a:rPr>
              <a:t> kepunahan spesies </a:t>
            </a:r>
            <a:r>
              <a:rPr sz="2800" spc="5" dirty="0">
                <a:latin typeface="Arial MT"/>
                <a:cs typeface="Arial MT"/>
              </a:rPr>
              <a:t> </a:t>
            </a:r>
            <a:r>
              <a:rPr sz="2800" dirty="0">
                <a:latin typeface="Arial MT"/>
                <a:cs typeface="Arial MT"/>
              </a:rPr>
              <a:t>saat</a:t>
            </a:r>
            <a:r>
              <a:rPr sz="2800" spc="-50" dirty="0">
                <a:latin typeface="Arial MT"/>
                <a:cs typeface="Arial MT"/>
              </a:rPr>
              <a:t> </a:t>
            </a:r>
            <a:r>
              <a:rPr sz="2800" spc="-5" dirty="0">
                <a:latin typeface="Arial MT"/>
                <a:cs typeface="Arial MT"/>
              </a:rPr>
              <a:t>ini</a:t>
            </a:r>
            <a:endParaRPr sz="2800" dirty="0">
              <a:latin typeface="Arial MT"/>
              <a:cs typeface="Arial MT"/>
            </a:endParaRPr>
          </a:p>
        </p:txBody>
      </p:sp>
      <p:pic>
        <p:nvPicPr>
          <p:cNvPr id="4" name="object 4"/>
          <p:cNvPicPr/>
          <p:nvPr/>
        </p:nvPicPr>
        <p:blipFill>
          <a:blip r:embed="rId2" cstate="print"/>
          <a:stretch>
            <a:fillRect/>
          </a:stretch>
        </p:blipFill>
        <p:spPr>
          <a:xfrm>
            <a:off x="5388902" y="1951969"/>
            <a:ext cx="5463582" cy="4255531"/>
          </a:xfrm>
          <a:prstGeom prst="rect">
            <a:avLst/>
          </a:prstGeom>
        </p:spPr>
      </p:pic>
      <p:sp>
        <p:nvSpPr>
          <p:cNvPr id="5" name="object 5"/>
          <p:cNvSpPr txBox="1">
            <a:spLocks noGrp="1"/>
          </p:cNvSpPr>
          <p:nvPr>
            <p:ph type="sldNum" sz="quarter" idx="4294967295"/>
          </p:nvPr>
        </p:nvSpPr>
        <p:spPr>
          <a:xfrm>
            <a:off x="9531116" y="6024548"/>
            <a:ext cx="249538" cy="384721"/>
          </a:xfrm>
          <a:prstGeom prst="rect">
            <a:avLst/>
          </a:prstGeom>
        </p:spPr>
        <p:txBody>
          <a:bodyPr vert="horz" wrap="square" lIns="0" tIns="0" rIns="0" bIns="0" rtlCol="0">
            <a:spAutoFit/>
          </a:bodyPr>
          <a:lstStyle/>
          <a:p>
            <a:pPr marL="34580">
              <a:lnSpc>
                <a:spcPts val="1498"/>
              </a:lnSpc>
            </a:pPr>
            <a:fld id="{81D60167-4931-47E6-BA6A-407CBD079E47}" type="slidenum">
              <a:rPr dirty="0"/>
              <a:pPr marL="34580">
                <a:lnSpc>
                  <a:spcPts val="1498"/>
                </a:lnSpc>
              </a:pPr>
              <a:t>3</a:t>
            </a:fld>
            <a:endParaRPr dirty="0"/>
          </a:p>
        </p:txBody>
      </p:sp>
    </p:spTree>
    <p:extLst>
      <p:ext uri="{BB962C8B-B14F-4D97-AF65-F5344CB8AC3E}">
        <p14:creationId xmlns:p14="http://schemas.microsoft.com/office/powerpoint/2010/main" val="1617779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601066" cy="4066674"/>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1066" y="1027906"/>
            <a:ext cx="6590934" cy="571767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874" y="4066674"/>
            <a:ext cx="3835748" cy="2554653"/>
          </a:xfrm>
          <a:prstGeom prst="rect">
            <a:avLst/>
          </a:prstGeom>
        </p:spPr>
      </p:pic>
    </p:spTree>
    <p:extLst>
      <p:ext uri="{BB962C8B-B14F-4D97-AF65-F5344CB8AC3E}">
        <p14:creationId xmlns:p14="http://schemas.microsoft.com/office/powerpoint/2010/main" val="3888706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424863"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3763" y="365125"/>
            <a:ext cx="5808237" cy="5462337"/>
          </a:xfrm>
          <a:prstGeom prst="rect">
            <a:avLst/>
          </a:prstGeom>
        </p:spPr>
      </p:pic>
    </p:spTree>
    <p:extLst>
      <p:ext uri="{BB962C8B-B14F-4D97-AF65-F5344CB8AC3E}">
        <p14:creationId xmlns:p14="http://schemas.microsoft.com/office/powerpoint/2010/main" val="147249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1284" y="-24063"/>
            <a:ext cx="8470231" cy="6882063"/>
          </a:xfrm>
        </p:spPr>
      </p:pic>
    </p:spTree>
    <p:extLst>
      <p:ext uri="{BB962C8B-B14F-4D97-AF65-F5344CB8AC3E}">
        <p14:creationId xmlns:p14="http://schemas.microsoft.com/office/powerpoint/2010/main" val="925697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2924" y="901511"/>
            <a:ext cx="5399955" cy="569671"/>
          </a:xfrm>
          <a:prstGeom prst="rect">
            <a:avLst/>
          </a:prstGeom>
        </p:spPr>
        <p:txBody>
          <a:bodyPr vert="horz" wrap="square" lIns="0" tIns="10950" rIns="0" bIns="0" rtlCol="0" anchor="ctr">
            <a:spAutoFit/>
          </a:bodyPr>
          <a:lstStyle/>
          <a:p>
            <a:pPr marL="11527">
              <a:lnSpc>
                <a:spcPct val="100000"/>
              </a:lnSpc>
              <a:spcBef>
                <a:spcPts val="86"/>
              </a:spcBef>
            </a:pPr>
            <a:r>
              <a:rPr sz="3630" spc="-9" dirty="0">
                <a:latin typeface="Arial"/>
                <a:cs typeface="Arial"/>
              </a:rPr>
              <a:t>Introduksi</a:t>
            </a:r>
            <a:r>
              <a:rPr sz="3630" dirty="0">
                <a:latin typeface="Arial"/>
                <a:cs typeface="Arial"/>
              </a:rPr>
              <a:t> </a:t>
            </a:r>
            <a:r>
              <a:rPr sz="3630" spc="-9" dirty="0">
                <a:latin typeface="Arial"/>
                <a:cs typeface="Arial"/>
              </a:rPr>
              <a:t>spesies</a:t>
            </a:r>
            <a:r>
              <a:rPr sz="3630" spc="23" dirty="0">
                <a:latin typeface="Arial"/>
                <a:cs typeface="Arial"/>
              </a:rPr>
              <a:t> </a:t>
            </a:r>
            <a:r>
              <a:rPr sz="3630" spc="-9" dirty="0">
                <a:latin typeface="Arial"/>
                <a:cs typeface="Arial"/>
              </a:rPr>
              <a:t>asing</a:t>
            </a:r>
            <a:endParaRPr sz="3630" dirty="0">
              <a:latin typeface="Arial"/>
              <a:cs typeface="Arial"/>
            </a:endParaRPr>
          </a:p>
        </p:txBody>
      </p:sp>
      <p:pic>
        <p:nvPicPr>
          <p:cNvPr id="3" name="object 3"/>
          <p:cNvPicPr/>
          <p:nvPr/>
        </p:nvPicPr>
        <p:blipFill>
          <a:blip r:embed="rId2" cstate="print"/>
          <a:stretch>
            <a:fillRect/>
          </a:stretch>
        </p:blipFill>
        <p:spPr>
          <a:xfrm>
            <a:off x="983526" y="1728482"/>
            <a:ext cx="8298753" cy="3402489"/>
          </a:xfrm>
          <a:prstGeom prst="rect">
            <a:avLst/>
          </a:prstGeom>
        </p:spPr>
      </p:pic>
      <p:sp>
        <p:nvSpPr>
          <p:cNvPr id="4" name="object 4"/>
          <p:cNvSpPr txBox="1"/>
          <p:nvPr/>
        </p:nvSpPr>
        <p:spPr>
          <a:xfrm>
            <a:off x="1504774" y="4873674"/>
            <a:ext cx="2370909" cy="263118"/>
          </a:xfrm>
          <a:prstGeom prst="rect">
            <a:avLst/>
          </a:prstGeom>
        </p:spPr>
        <p:txBody>
          <a:bodyPr vert="horz" wrap="square" lIns="0" tIns="11526" rIns="0" bIns="0" rtlCol="0">
            <a:spAutoFit/>
          </a:bodyPr>
          <a:lstStyle/>
          <a:p>
            <a:pPr marL="11527">
              <a:spcBef>
                <a:spcPts val="91"/>
              </a:spcBef>
            </a:pPr>
            <a:r>
              <a:rPr sz="1634" spc="-5" dirty="0">
                <a:latin typeface="Arial MT"/>
                <a:cs typeface="Arial MT"/>
              </a:rPr>
              <a:t>Invasi</a:t>
            </a:r>
            <a:r>
              <a:rPr sz="1634" spc="-32" dirty="0">
                <a:latin typeface="Arial MT"/>
                <a:cs typeface="Arial MT"/>
              </a:rPr>
              <a:t> </a:t>
            </a:r>
            <a:r>
              <a:rPr sz="1634" spc="-5" dirty="0">
                <a:latin typeface="Arial MT"/>
                <a:cs typeface="Arial MT"/>
              </a:rPr>
              <a:t>tanaman</a:t>
            </a:r>
            <a:r>
              <a:rPr sz="1634" spc="-9" dirty="0">
                <a:latin typeface="Arial MT"/>
                <a:cs typeface="Arial MT"/>
              </a:rPr>
              <a:t> </a:t>
            </a:r>
            <a:r>
              <a:rPr sz="1634" spc="-5" dirty="0">
                <a:latin typeface="Arial MT"/>
                <a:cs typeface="Arial MT"/>
              </a:rPr>
              <a:t>introduksi</a:t>
            </a:r>
            <a:endParaRPr sz="1634" dirty="0">
              <a:latin typeface="Arial MT"/>
              <a:cs typeface="Arial MT"/>
            </a:endParaRPr>
          </a:p>
        </p:txBody>
      </p:sp>
      <p:sp>
        <p:nvSpPr>
          <p:cNvPr id="7" name="object 7"/>
          <p:cNvSpPr txBox="1">
            <a:spLocks noGrp="1"/>
          </p:cNvSpPr>
          <p:nvPr>
            <p:ph type="sldNum" sz="quarter" idx="4294967295"/>
          </p:nvPr>
        </p:nvSpPr>
        <p:spPr>
          <a:xfrm>
            <a:off x="9531116" y="6024548"/>
            <a:ext cx="249538" cy="384721"/>
          </a:xfrm>
          <a:prstGeom prst="rect">
            <a:avLst/>
          </a:prstGeom>
        </p:spPr>
        <p:txBody>
          <a:bodyPr vert="horz" wrap="square" lIns="0" tIns="0" rIns="0" bIns="0" rtlCol="0">
            <a:spAutoFit/>
          </a:bodyPr>
          <a:lstStyle/>
          <a:p>
            <a:pPr marL="34580">
              <a:lnSpc>
                <a:spcPts val="1498"/>
              </a:lnSpc>
            </a:pPr>
            <a:fld id="{81D60167-4931-47E6-BA6A-407CBD079E47}" type="slidenum">
              <a:rPr dirty="0"/>
              <a:pPr marL="34580">
                <a:lnSpc>
                  <a:spcPts val="1498"/>
                </a:lnSpc>
              </a:pPr>
              <a:t>33</a:t>
            </a:fld>
            <a:endParaRPr dirty="0"/>
          </a:p>
        </p:txBody>
      </p:sp>
      <p:sp>
        <p:nvSpPr>
          <p:cNvPr id="5" name="object 5"/>
          <p:cNvSpPr txBox="1"/>
          <p:nvPr/>
        </p:nvSpPr>
        <p:spPr>
          <a:xfrm>
            <a:off x="6094396" y="4873674"/>
            <a:ext cx="2867681" cy="514597"/>
          </a:xfrm>
          <a:prstGeom prst="rect">
            <a:avLst/>
          </a:prstGeom>
        </p:spPr>
        <p:txBody>
          <a:bodyPr vert="horz" wrap="square" lIns="0" tIns="11526" rIns="0" bIns="0" rtlCol="0">
            <a:spAutoFit/>
          </a:bodyPr>
          <a:lstStyle/>
          <a:p>
            <a:pPr marL="11527" marR="4611">
              <a:spcBef>
                <a:spcPts val="91"/>
              </a:spcBef>
            </a:pPr>
            <a:r>
              <a:rPr sz="1634" spc="-5" dirty="0">
                <a:latin typeface="Arial MT"/>
                <a:cs typeface="Arial MT"/>
              </a:rPr>
              <a:t>Efek multi target dari introduksi </a:t>
            </a:r>
            <a:r>
              <a:rPr sz="1634" spc="-445" dirty="0">
                <a:latin typeface="Arial MT"/>
                <a:cs typeface="Arial MT"/>
              </a:rPr>
              <a:t> </a:t>
            </a:r>
            <a:r>
              <a:rPr sz="1634" spc="-14" dirty="0">
                <a:latin typeface="Arial MT"/>
                <a:cs typeface="Arial MT"/>
              </a:rPr>
              <a:t>hewan</a:t>
            </a:r>
            <a:endParaRPr sz="1634" dirty="0">
              <a:latin typeface="Arial MT"/>
              <a:cs typeface="Arial MT"/>
            </a:endParaRPr>
          </a:p>
        </p:txBody>
      </p:sp>
    </p:spTree>
    <p:extLst>
      <p:ext uri="{BB962C8B-B14F-4D97-AF65-F5344CB8AC3E}">
        <p14:creationId xmlns:p14="http://schemas.microsoft.com/office/powerpoint/2010/main" val="1392598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6159"/>
          </a:xfrm>
        </p:spPr>
        <p:txBody>
          <a:bodyPr/>
          <a:lstStyle/>
          <a:p>
            <a:r>
              <a:rPr lang="id-ID" dirty="0"/>
              <a:t>7</a:t>
            </a:r>
            <a:r>
              <a:rPr lang="id-ID" dirty="0" smtClean="0"/>
              <a:t>. Kemajuan Teknologi</a:t>
            </a:r>
            <a:endParaRPr lang="id-ID" dirty="0"/>
          </a:p>
        </p:txBody>
      </p:sp>
      <p:sp>
        <p:nvSpPr>
          <p:cNvPr id="3" name="Content Placeholder 2"/>
          <p:cNvSpPr>
            <a:spLocks noGrp="1"/>
          </p:cNvSpPr>
          <p:nvPr>
            <p:ph idx="1"/>
          </p:nvPr>
        </p:nvSpPr>
        <p:spPr>
          <a:xfrm>
            <a:off x="838200" y="1251284"/>
            <a:ext cx="8931442" cy="4925679"/>
          </a:xfrm>
        </p:spPr>
        <p:txBody>
          <a:bodyPr>
            <a:normAutofit fontScale="92500" lnSpcReduction="20000"/>
          </a:bodyPr>
          <a:lstStyle/>
          <a:p>
            <a:r>
              <a:rPr lang="id-ID" dirty="0"/>
              <a:t>Kemajuan teknologi mengakibatkan peningkatan efisiensi dalam </a:t>
            </a:r>
            <a:r>
              <a:rPr lang="id-ID" dirty="0" smtClean="0"/>
              <a:t>pemananean keanekaragaman hayati</a:t>
            </a:r>
          </a:p>
          <a:p>
            <a:r>
              <a:rPr lang="it-IT" dirty="0"/>
              <a:t>Sebagai contoh, apabila dahulu </a:t>
            </a:r>
            <a:r>
              <a:rPr lang="it-IT" dirty="0" smtClean="0"/>
              <a:t>orang</a:t>
            </a:r>
            <a:r>
              <a:rPr lang="id-ID" dirty="0" smtClean="0"/>
              <a:t> menebang </a:t>
            </a:r>
            <a:r>
              <a:rPr lang="id-ID" dirty="0"/>
              <a:t>pohon dnegan </a:t>
            </a:r>
            <a:r>
              <a:rPr lang="id-ID" dirty="0" smtClean="0"/>
              <a:t>kapak (waktu lama), </a:t>
            </a:r>
            <a:r>
              <a:rPr lang="id-ID" dirty="0"/>
              <a:t>maka penemuan gergaji mesin (chainsaw) </a:t>
            </a:r>
            <a:r>
              <a:rPr lang="id-ID" dirty="0" smtClean="0"/>
              <a:t>mempermudah dan </a:t>
            </a:r>
            <a:r>
              <a:rPr lang="id-ID" dirty="0"/>
              <a:t>mempercepat pemanenan. </a:t>
            </a:r>
            <a:endParaRPr lang="id-ID" dirty="0" smtClean="0"/>
          </a:p>
          <a:p>
            <a:r>
              <a:rPr lang="id-ID" dirty="0" smtClean="0"/>
              <a:t>Nelayan </a:t>
            </a:r>
            <a:r>
              <a:rPr lang="id-ID" dirty="0"/>
              <a:t>menggunakan pancing, kemudian meningkat </a:t>
            </a:r>
            <a:r>
              <a:rPr lang="id-ID" dirty="0" smtClean="0"/>
              <a:t>dengan menggunakan </a:t>
            </a:r>
            <a:r>
              <a:rPr lang="id-ID" dirty="0"/>
              <a:t>jaring dan berbagai peralatan modern. Adanya </a:t>
            </a:r>
            <a:r>
              <a:rPr lang="id-ID" dirty="0" smtClean="0"/>
              <a:t>teknologi </a:t>
            </a:r>
            <a:r>
              <a:rPr lang="nn-NO" dirty="0" smtClean="0"/>
              <a:t>pendinginan </a:t>
            </a:r>
            <a:r>
              <a:rPr lang="nn-NO" dirty="0"/>
              <a:t>di kapal memungkinkan nelayan melakukan pemanenan </a:t>
            </a:r>
            <a:r>
              <a:rPr lang="id-ID" dirty="0" smtClean="0"/>
              <a:t>hari-hari </a:t>
            </a:r>
            <a:r>
              <a:rPr lang="id-ID" dirty="0"/>
              <a:t>di </a:t>
            </a:r>
            <a:r>
              <a:rPr lang="id-ID" dirty="0" smtClean="0"/>
              <a:t>Akibatnya </a:t>
            </a:r>
            <a:r>
              <a:rPr lang="id-ID" dirty="0"/>
              <a:t>laju pemanenan semakin tinggi. </a:t>
            </a:r>
            <a:endParaRPr lang="id-ID" dirty="0" smtClean="0"/>
          </a:p>
          <a:p>
            <a:r>
              <a:rPr lang="id-ID" dirty="0" smtClean="0"/>
              <a:t>Nilai </a:t>
            </a:r>
            <a:r>
              <a:rPr lang="id-ID" dirty="0"/>
              <a:t>ekonomi </a:t>
            </a:r>
            <a:r>
              <a:rPr lang="id-ID" dirty="0" smtClean="0"/>
              <a:t>keanekaragaman hayati </a:t>
            </a:r>
            <a:r>
              <a:rPr lang="id-ID" dirty="0"/>
              <a:t>merangsang manusia uuntuk mendapatkan keuntungan </a:t>
            </a:r>
            <a:r>
              <a:rPr lang="id-ID" dirty="0" smtClean="0"/>
              <a:t>yang besar</a:t>
            </a:r>
            <a:r>
              <a:rPr lang="id-ID" dirty="0"/>
              <a:t>. Hal ini mendorong terjadinya pemanenan yang berlebihan, </a:t>
            </a:r>
            <a:r>
              <a:rPr lang="id-ID" dirty="0" smtClean="0"/>
              <a:t>sehingga pada </a:t>
            </a:r>
            <a:r>
              <a:rPr lang="id-ID" dirty="0"/>
              <a:t>akhirnya terjadi penurunan populasi dari keanekaragaman hayati.</a:t>
            </a:r>
          </a:p>
        </p:txBody>
      </p:sp>
    </p:spTree>
    <p:extLst>
      <p:ext uri="{BB962C8B-B14F-4D97-AF65-F5344CB8AC3E}">
        <p14:creationId xmlns:p14="http://schemas.microsoft.com/office/powerpoint/2010/main" val="1832756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0336" y="601579"/>
            <a:ext cx="8105274" cy="5575384"/>
          </a:xfrm>
        </p:spPr>
        <p:txBody>
          <a:bodyPr>
            <a:normAutofit/>
          </a:bodyPr>
          <a:lstStyle/>
          <a:p>
            <a:r>
              <a:rPr lang="id-ID" dirty="0" smtClean="0"/>
              <a:t>Populasi manusia semakin bertambah menyebabkan berkurangnya hutan </a:t>
            </a:r>
          </a:p>
          <a:p>
            <a:r>
              <a:rPr lang="id-ID" dirty="0" smtClean="0"/>
              <a:t>Kegiatan manusia yang mengancam kelestarian keanekaragaman hayati adalah:</a:t>
            </a:r>
          </a:p>
          <a:p>
            <a:pPr marL="514350" indent="-514350">
              <a:buAutoNum type="arabicPeriod"/>
            </a:pPr>
            <a:r>
              <a:rPr lang="id-ID" dirty="0" smtClean="0"/>
              <a:t>Kerusakan Habitat</a:t>
            </a:r>
          </a:p>
          <a:p>
            <a:pPr marL="514350" indent="-514350">
              <a:buAutoNum type="arabicPeriod"/>
            </a:pPr>
            <a:r>
              <a:rPr lang="id-ID" dirty="0" smtClean="0"/>
              <a:t>Fragmentasi Habitat</a:t>
            </a:r>
          </a:p>
          <a:p>
            <a:pPr marL="514350" indent="-514350">
              <a:buAutoNum type="arabicPeriod"/>
            </a:pPr>
            <a:r>
              <a:rPr lang="id-ID" dirty="0" smtClean="0"/>
              <a:t>Degradasi Habitat </a:t>
            </a:r>
          </a:p>
          <a:p>
            <a:pPr marL="514350" indent="-514350">
              <a:buAutoNum type="arabicPeriod"/>
            </a:pPr>
            <a:r>
              <a:rPr lang="id-ID" dirty="0" smtClean="0"/>
              <a:t>Perubahan Iklim Global</a:t>
            </a:r>
          </a:p>
          <a:p>
            <a:pPr marL="514350" indent="-514350">
              <a:buAutoNum type="arabicPeriod"/>
            </a:pPr>
            <a:r>
              <a:rPr lang="id-ID" dirty="0" smtClean="0"/>
              <a:t>Pemanfaatan Spesies yang berlebihan</a:t>
            </a:r>
          </a:p>
          <a:p>
            <a:pPr marL="514350" indent="-514350">
              <a:buAutoNum type="arabicPeriod"/>
            </a:pPr>
            <a:r>
              <a:rPr lang="id-ID" dirty="0" smtClean="0"/>
              <a:t>Invasi Spesies Asing</a:t>
            </a:r>
          </a:p>
          <a:p>
            <a:pPr marL="514350" indent="-514350">
              <a:buAutoNum type="arabicPeriod"/>
            </a:pPr>
            <a:r>
              <a:rPr lang="id-ID" dirty="0" smtClean="0"/>
              <a:t>Kemajuan Teknologi</a:t>
            </a:r>
            <a:endParaRPr lang="id-ID" dirty="0"/>
          </a:p>
        </p:txBody>
      </p:sp>
    </p:spTree>
    <p:extLst>
      <p:ext uri="{BB962C8B-B14F-4D97-AF65-F5344CB8AC3E}">
        <p14:creationId xmlns:p14="http://schemas.microsoft.com/office/powerpoint/2010/main" val="1958138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0947" y="20086"/>
            <a:ext cx="11502190" cy="873413"/>
          </a:xfrm>
          <a:prstGeom prst="rect">
            <a:avLst/>
          </a:prstGeom>
        </p:spPr>
        <p:txBody>
          <a:bodyPr vert="horz" wrap="square" lIns="0" tIns="11526" rIns="0" bIns="0" rtlCol="0" anchor="ctr">
            <a:spAutoFit/>
          </a:bodyPr>
          <a:lstStyle/>
          <a:p>
            <a:pPr marL="11527" algn="just">
              <a:lnSpc>
                <a:spcPct val="100000"/>
              </a:lnSpc>
              <a:spcBef>
                <a:spcPts val="91"/>
              </a:spcBef>
            </a:pPr>
            <a:r>
              <a:rPr sz="2800" spc="-5" dirty="0">
                <a:latin typeface="Arial MT"/>
                <a:cs typeface="Arial MT"/>
              </a:rPr>
              <a:t>Dampak</a:t>
            </a:r>
            <a:r>
              <a:rPr sz="2800" dirty="0">
                <a:latin typeface="Arial MT"/>
                <a:cs typeface="Arial MT"/>
              </a:rPr>
              <a:t> </a:t>
            </a:r>
            <a:r>
              <a:rPr sz="2800" spc="-5" dirty="0">
                <a:latin typeface="Arial MT"/>
                <a:cs typeface="Arial MT"/>
              </a:rPr>
              <a:t>peningkatan</a:t>
            </a:r>
            <a:r>
              <a:rPr sz="2800" spc="18" dirty="0">
                <a:latin typeface="Arial MT"/>
                <a:cs typeface="Arial MT"/>
              </a:rPr>
              <a:t> </a:t>
            </a:r>
            <a:r>
              <a:rPr sz="2800" spc="-5" dirty="0">
                <a:latin typeface="Arial MT"/>
                <a:cs typeface="Arial MT"/>
              </a:rPr>
              <a:t>populasi</a:t>
            </a:r>
            <a:r>
              <a:rPr sz="2800" spc="18" dirty="0">
                <a:latin typeface="Arial MT"/>
                <a:cs typeface="Arial MT"/>
              </a:rPr>
              <a:t> </a:t>
            </a:r>
            <a:r>
              <a:rPr sz="2800" spc="-5" dirty="0">
                <a:latin typeface="Arial MT"/>
                <a:cs typeface="Arial MT"/>
              </a:rPr>
              <a:t>manusia</a:t>
            </a:r>
            <a:r>
              <a:rPr sz="2800" spc="18" dirty="0">
                <a:latin typeface="Arial MT"/>
                <a:cs typeface="Arial MT"/>
              </a:rPr>
              <a:t> </a:t>
            </a:r>
            <a:r>
              <a:rPr sz="2800" spc="-5" dirty="0">
                <a:latin typeface="Arial MT"/>
                <a:cs typeface="Arial MT"/>
              </a:rPr>
              <a:t>terhadap</a:t>
            </a:r>
            <a:r>
              <a:rPr sz="2800" spc="9" dirty="0">
                <a:latin typeface="Arial MT"/>
                <a:cs typeface="Arial MT"/>
              </a:rPr>
              <a:t> </a:t>
            </a:r>
            <a:r>
              <a:rPr sz="2800" spc="-5" dirty="0">
                <a:latin typeface="Arial MT"/>
                <a:cs typeface="Arial MT"/>
              </a:rPr>
              <a:t>lingkungan</a:t>
            </a:r>
            <a:r>
              <a:rPr sz="2800" spc="23" dirty="0">
                <a:latin typeface="Arial MT"/>
                <a:cs typeface="Arial MT"/>
              </a:rPr>
              <a:t> </a:t>
            </a:r>
            <a:r>
              <a:rPr sz="2800" spc="-5" dirty="0">
                <a:latin typeface="Arial MT"/>
                <a:cs typeface="Arial MT"/>
              </a:rPr>
              <a:t>dan biodiversitas</a:t>
            </a:r>
            <a:endParaRPr sz="2800" dirty="0">
              <a:latin typeface="Arial MT"/>
              <a:cs typeface="Arial MT"/>
            </a:endParaRPr>
          </a:p>
        </p:txBody>
      </p:sp>
      <p:pic>
        <p:nvPicPr>
          <p:cNvPr id="3" name="object 3"/>
          <p:cNvPicPr/>
          <p:nvPr/>
        </p:nvPicPr>
        <p:blipFill>
          <a:blip r:embed="rId2" cstate="print"/>
          <a:stretch>
            <a:fillRect/>
          </a:stretch>
        </p:blipFill>
        <p:spPr>
          <a:xfrm>
            <a:off x="360947" y="893499"/>
            <a:ext cx="11502189" cy="5582296"/>
          </a:xfrm>
          <a:prstGeom prst="rect">
            <a:avLst/>
          </a:prstGeom>
        </p:spPr>
      </p:pic>
      <p:sp>
        <p:nvSpPr>
          <p:cNvPr id="4" name="object 4"/>
          <p:cNvSpPr txBox="1"/>
          <p:nvPr/>
        </p:nvSpPr>
        <p:spPr>
          <a:xfrm>
            <a:off x="7780080" y="6038264"/>
            <a:ext cx="2139811" cy="402771"/>
          </a:xfrm>
          <a:prstGeom prst="rect">
            <a:avLst/>
          </a:prstGeom>
        </p:spPr>
        <p:txBody>
          <a:bodyPr vert="horz" wrap="square" lIns="0" tIns="11526" rIns="0" bIns="0" rtlCol="0">
            <a:spAutoFit/>
          </a:bodyPr>
          <a:lstStyle/>
          <a:p>
            <a:pPr marL="34580" marR="27664" indent="692744">
              <a:spcBef>
                <a:spcPts val="91"/>
              </a:spcBef>
            </a:pPr>
            <a:r>
              <a:rPr sz="1271" b="1" spc="-5" dirty="0">
                <a:latin typeface="Arial"/>
                <a:cs typeface="Arial"/>
              </a:rPr>
              <a:t>Photo:</a:t>
            </a:r>
            <a:r>
              <a:rPr sz="1271" b="1" spc="-68" dirty="0">
                <a:latin typeface="Arial"/>
                <a:cs typeface="Arial"/>
              </a:rPr>
              <a:t> </a:t>
            </a:r>
            <a:r>
              <a:rPr sz="1271" b="1" spc="-123" dirty="0">
                <a:latin typeface="Arial"/>
                <a:cs typeface="Arial"/>
              </a:rPr>
              <a:t>rgblogc</a:t>
            </a:r>
            <a:r>
              <a:rPr sz="1906" spc="-183" baseline="9920" dirty="0">
                <a:latin typeface="Arial MT"/>
                <a:cs typeface="Arial MT"/>
              </a:rPr>
              <a:t>5</a:t>
            </a:r>
            <a:r>
              <a:rPr sz="1271" b="1" spc="-123" dirty="0">
                <a:latin typeface="Arial"/>
                <a:cs typeface="Arial"/>
              </a:rPr>
              <a:t>a</a:t>
            </a:r>
            <a:r>
              <a:rPr sz="1906" spc="-183" baseline="9920" dirty="0">
                <a:latin typeface="Arial MT"/>
                <a:cs typeface="Arial MT"/>
              </a:rPr>
              <a:t>0</a:t>
            </a:r>
            <a:r>
              <a:rPr sz="1271" b="1" spc="-123" dirty="0">
                <a:latin typeface="Arial"/>
                <a:cs typeface="Arial"/>
              </a:rPr>
              <a:t>st </a:t>
            </a:r>
            <a:r>
              <a:rPr sz="1271" b="1" spc="-340" dirty="0">
                <a:latin typeface="Arial"/>
                <a:cs typeface="Arial"/>
              </a:rPr>
              <a:t> </a:t>
            </a:r>
            <a:r>
              <a:rPr sz="1271" b="1" spc="-9" dirty="0">
                <a:latin typeface="Arial"/>
                <a:cs typeface="Arial"/>
              </a:rPr>
              <a:t>p</a:t>
            </a:r>
            <a:r>
              <a:rPr sz="1271" b="1" spc="5" dirty="0">
                <a:latin typeface="Arial"/>
                <a:cs typeface="Arial"/>
              </a:rPr>
              <a:t>l</a:t>
            </a:r>
            <a:r>
              <a:rPr sz="1271" b="1" spc="-5" dirty="0">
                <a:latin typeface="Arial"/>
                <a:cs typeface="Arial"/>
              </a:rPr>
              <a:t>a</a:t>
            </a:r>
            <a:r>
              <a:rPr sz="1271" b="1" spc="-9" dirty="0">
                <a:latin typeface="Arial"/>
                <a:cs typeface="Arial"/>
              </a:rPr>
              <a:t>n</a:t>
            </a:r>
            <a:r>
              <a:rPr sz="1271" b="1" spc="-5" dirty="0">
                <a:latin typeface="Arial"/>
                <a:cs typeface="Arial"/>
              </a:rPr>
              <a:t>e</a:t>
            </a:r>
            <a:r>
              <a:rPr sz="1271" b="1" dirty="0">
                <a:latin typeface="Arial"/>
                <a:cs typeface="Arial"/>
              </a:rPr>
              <a:t>t</a:t>
            </a:r>
            <a:r>
              <a:rPr sz="1271" b="1" spc="-9" dirty="0">
                <a:latin typeface="Arial"/>
                <a:cs typeface="Arial"/>
              </a:rPr>
              <a:t>g</a:t>
            </a:r>
            <a:r>
              <a:rPr sz="1271" b="1" spc="5" dirty="0">
                <a:latin typeface="Arial"/>
                <a:cs typeface="Arial"/>
              </a:rPr>
              <a:t>r</a:t>
            </a:r>
            <a:r>
              <a:rPr sz="1271" b="1" spc="-5" dirty="0">
                <a:latin typeface="Arial"/>
                <a:cs typeface="Arial"/>
              </a:rPr>
              <a:t>e</a:t>
            </a:r>
            <a:r>
              <a:rPr sz="1271" b="1" spc="-14" dirty="0">
                <a:latin typeface="Arial"/>
                <a:cs typeface="Arial"/>
              </a:rPr>
              <a:t>e</a:t>
            </a:r>
            <a:r>
              <a:rPr sz="1271" b="1" spc="-9" dirty="0">
                <a:latin typeface="Arial"/>
                <a:cs typeface="Arial"/>
              </a:rPr>
              <a:t>n</a:t>
            </a:r>
            <a:r>
              <a:rPr sz="1271" b="1" spc="5" dirty="0">
                <a:latin typeface="Arial"/>
                <a:cs typeface="Arial"/>
              </a:rPr>
              <a:t>.</a:t>
            </a:r>
            <a:r>
              <a:rPr sz="1271" b="1" spc="-18" dirty="0">
                <a:latin typeface="Arial"/>
                <a:cs typeface="Arial"/>
              </a:rPr>
              <a:t>d</a:t>
            </a:r>
            <a:r>
              <a:rPr sz="1271" b="1" spc="5" dirty="0">
                <a:latin typeface="Arial"/>
                <a:cs typeface="Arial"/>
              </a:rPr>
              <a:t>i</a:t>
            </a:r>
            <a:r>
              <a:rPr sz="1271" b="1" spc="-14" dirty="0">
                <a:latin typeface="Arial"/>
                <a:cs typeface="Arial"/>
              </a:rPr>
              <a:t>s</a:t>
            </a:r>
            <a:r>
              <a:rPr sz="1271" b="1" spc="-5" dirty="0">
                <a:latin typeface="Arial"/>
                <a:cs typeface="Arial"/>
              </a:rPr>
              <a:t>c</a:t>
            </a:r>
            <a:r>
              <a:rPr sz="1271" b="1" spc="-9" dirty="0">
                <a:latin typeface="Arial"/>
                <a:cs typeface="Arial"/>
              </a:rPr>
              <a:t>o</a:t>
            </a:r>
            <a:r>
              <a:rPr sz="1271" b="1" spc="-14" dirty="0">
                <a:latin typeface="Arial"/>
                <a:cs typeface="Arial"/>
              </a:rPr>
              <a:t>v</a:t>
            </a:r>
            <a:r>
              <a:rPr sz="1271" b="1" spc="-5" dirty="0">
                <a:latin typeface="Arial"/>
                <a:cs typeface="Arial"/>
              </a:rPr>
              <a:t>e</a:t>
            </a:r>
            <a:r>
              <a:rPr sz="1271" b="1" spc="5" dirty="0">
                <a:latin typeface="Arial"/>
                <a:cs typeface="Arial"/>
              </a:rPr>
              <a:t>r</a:t>
            </a:r>
            <a:r>
              <a:rPr sz="1271" b="1" spc="-145" dirty="0">
                <a:latin typeface="Arial"/>
                <a:cs typeface="Arial"/>
              </a:rPr>
              <a:t>y</a:t>
            </a:r>
            <a:r>
              <a:rPr sz="1271" b="1" spc="5" dirty="0">
                <a:latin typeface="Arial"/>
                <a:cs typeface="Arial"/>
              </a:rPr>
              <a:t>.</a:t>
            </a:r>
            <a:r>
              <a:rPr sz="1271" b="1" spc="-5" dirty="0">
                <a:latin typeface="Arial"/>
                <a:cs typeface="Arial"/>
              </a:rPr>
              <a:t>c</a:t>
            </a:r>
            <a:r>
              <a:rPr sz="1271" b="1" spc="-9" dirty="0">
                <a:latin typeface="Arial"/>
                <a:cs typeface="Arial"/>
              </a:rPr>
              <a:t>o</a:t>
            </a:r>
            <a:r>
              <a:rPr sz="1271" b="1" dirty="0">
                <a:latin typeface="Arial"/>
                <a:cs typeface="Arial"/>
              </a:rPr>
              <a:t>m</a:t>
            </a:r>
            <a:endParaRPr sz="1271">
              <a:latin typeface="Arial"/>
              <a:cs typeface="Arial"/>
            </a:endParaRPr>
          </a:p>
        </p:txBody>
      </p:sp>
    </p:spTree>
    <p:extLst>
      <p:ext uri="{BB962C8B-B14F-4D97-AF65-F5344CB8AC3E}">
        <p14:creationId xmlns:p14="http://schemas.microsoft.com/office/powerpoint/2010/main" val="1907516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94" y="500062"/>
            <a:ext cx="8562474" cy="1325563"/>
          </a:xfrm>
        </p:spPr>
        <p:txBody>
          <a:bodyPr/>
          <a:lstStyle/>
          <a:p>
            <a:r>
              <a:rPr lang="id-ID" dirty="0" smtClean="0"/>
              <a:t>1. PerusakanHabitat</a:t>
            </a:r>
            <a:endParaRPr lang="id-ID" dirty="0"/>
          </a:p>
        </p:txBody>
      </p:sp>
      <p:sp>
        <p:nvSpPr>
          <p:cNvPr id="3" name="Content Placeholder 2"/>
          <p:cNvSpPr>
            <a:spLocks noGrp="1"/>
          </p:cNvSpPr>
          <p:nvPr>
            <p:ph idx="1"/>
          </p:nvPr>
        </p:nvSpPr>
        <p:spPr>
          <a:xfrm>
            <a:off x="721894" y="1825625"/>
            <a:ext cx="8562474" cy="4351338"/>
          </a:xfrm>
        </p:spPr>
        <p:txBody>
          <a:bodyPr>
            <a:normAutofit fontScale="92500" lnSpcReduction="20000"/>
          </a:bodyPr>
          <a:lstStyle/>
          <a:p>
            <a:r>
              <a:rPr lang="id-ID" dirty="0" smtClean="0"/>
              <a:t>Perusakan habitat menjadi sorotan utama di Indonesia adalah perusakan hutan alam (deforestasi) untuk berbagai macam alasan.</a:t>
            </a:r>
          </a:p>
          <a:p>
            <a:pPr marL="514350" indent="-514350">
              <a:buAutoNum type="alphaLcPeriod"/>
            </a:pPr>
            <a:r>
              <a:rPr lang="id-ID" dirty="0" smtClean="0"/>
              <a:t>Konversi</a:t>
            </a:r>
            <a:r>
              <a:rPr lang="id-ID" dirty="0" smtClean="0"/>
              <a:t> hutan alam menjasi lahan tanaman tahunan</a:t>
            </a:r>
          </a:p>
          <a:p>
            <a:pPr marL="514350" indent="-514350">
              <a:buAutoNum type="alphaLcPeriod"/>
            </a:pPr>
            <a:r>
              <a:rPr lang="id-ID" dirty="0" smtClean="0"/>
              <a:t>Konversi</a:t>
            </a:r>
            <a:r>
              <a:rPr lang="id-ID" dirty="0" smtClean="0"/>
              <a:t> hutan alam menjadi lahan pertanian dan perkebunan</a:t>
            </a:r>
          </a:p>
          <a:p>
            <a:pPr marL="514350" indent="-514350">
              <a:buAutoNum type="alphaLcPeriod"/>
            </a:pPr>
            <a:r>
              <a:rPr lang="id-ID" dirty="0" smtClean="0"/>
              <a:t>Eksplorasi dan eksploitasi industri ekstraktif pada kawasan hutan (batu bara, migas, geothermal)</a:t>
            </a:r>
          </a:p>
          <a:p>
            <a:pPr marL="514350" indent="-514350">
              <a:buAutoNum type="alphaLcPeriod"/>
            </a:pPr>
            <a:r>
              <a:rPr lang="id-ID" dirty="0" smtClean="0"/>
              <a:t>Pembakaran hutan dan lahan</a:t>
            </a:r>
          </a:p>
          <a:p>
            <a:pPr marL="514350" indent="-514350">
              <a:buAutoNum type="alphaLcPeriod"/>
            </a:pPr>
            <a:r>
              <a:rPr lang="id-ID" dirty="0" smtClean="0"/>
              <a:t>Konversi hutan alam untuk transmigrasi dan infrasturkur lainnya</a:t>
            </a:r>
          </a:p>
          <a:p>
            <a:pPr marL="514350" indent="-514350">
              <a:buAutoNum type="alphaLcPeriod"/>
            </a:pPr>
            <a:r>
              <a:rPr lang="id-ID" dirty="0" smtClean="0"/>
              <a:t>Pemekaran wilayah menjadi daerah otonomi baru</a:t>
            </a:r>
            <a:endParaRPr lang="id-ID" dirty="0"/>
          </a:p>
        </p:txBody>
      </p:sp>
    </p:spTree>
    <p:extLst>
      <p:ext uri="{BB962C8B-B14F-4D97-AF65-F5344CB8AC3E}">
        <p14:creationId xmlns:p14="http://schemas.microsoft.com/office/powerpoint/2010/main" val="2353912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70353" y="376835"/>
            <a:ext cx="5054749" cy="1365855"/>
          </a:xfrm>
          <a:prstGeom prst="rect">
            <a:avLst/>
          </a:prstGeom>
        </p:spPr>
        <p:txBody>
          <a:bodyPr vert="horz" wrap="square" lIns="0" tIns="11526" rIns="0" bIns="0" rtlCol="0" anchor="ctr">
            <a:spAutoFit/>
          </a:bodyPr>
          <a:lstStyle/>
          <a:p>
            <a:pPr marL="11527">
              <a:lnSpc>
                <a:spcPct val="100000"/>
              </a:lnSpc>
              <a:spcBef>
                <a:spcPts val="91"/>
              </a:spcBef>
            </a:pPr>
            <a:r>
              <a:rPr spc="-517" dirty="0">
                <a:latin typeface="Tahoma"/>
                <a:cs typeface="Tahoma"/>
              </a:rPr>
              <a:t>Hutan</a:t>
            </a:r>
            <a:r>
              <a:rPr spc="345" dirty="0">
                <a:latin typeface="Tahoma"/>
                <a:cs typeface="Tahoma"/>
              </a:rPr>
              <a:t> </a:t>
            </a:r>
            <a:r>
              <a:rPr spc="-386" dirty="0">
                <a:latin typeface="Tahoma"/>
                <a:cs typeface="Tahoma"/>
              </a:rPr>
              <a:t>tersisa</a:t>
            </a:r>
            <a:r>
              <a:rPr spc="381" dirty="0">
                <a:latin typeface="Tahoma"/>
                <a:cs typeface="Tahoma"/>
              </a:rPr>
              <a:t> </a:t>
            </a:r>
            <a:r>
              <a:rPr spc="-522" dirty="0">
                <a:latin typeface="Tahoma"/>
                <a:cs typeface="Tahoma"/>
              </a:rPr>
              <a:t>dan</a:t>
            </a:r>
            <a:r>
              <a:rPr spc="368" dirty="0">
                <a:latin typeface="Tahoma"/>
                <a:cs typeface="Tahoma"/>
              </a:rPr>
              <a:t> </a:t>
            </a:r>
            <a:r>
              <a:rPr spc="-417" dirty="0">
                <a:latin typeface="Tahoma"/>
                <a:cs typeface="Tahoma"/>
              </a:rPr>
              <a:t>deforestasi</a:t>
            </a:r>
            <a:r>
              <a:rPr spc="368" dirty="0">
                <a:latin typeface="Tahoma"/>
                <a:cs typeface="Tahoma"/>
              </a:rPr>
              <a:t> </a:t>
            </a:r>
            <a:r>
              <a:rPr spc="-386" dirty="0">
                <a:latin typeface="Tahoma"/>
                <a:cs typeface="Tahoma"/>
              </a:rPr>
              <a:t>di</a:t>
            </a:r>
            <a:r>
              <a:rPr spc="368" dirty="0">
                <a:latin typeface="Tahoma"/>
                <a:cs typeface="Tahoma"/>
              </a:rPr>
              <a:t> </a:t>
            </a:r>
            <a:r>
              <a:rPr spc="-472" dirty="0">
                <a:latin typeface="Tahoma"/>
                <a:cs typeface="Tahoma"/>
              </a:rPr>
              <a:t>Indonesia</a:t>
            </a:r>
          </a:p>
        </p:txBody>
      </p:sp>
      <p:grpSp>
        <p:nvGrpSpPr>
          <p:cNvPr id="3" name="object 3"/>
          <p:cNvGrpSpPr/>
          <p:nvPr/>
        </p:nvGrpSpPr>
        <p:grpSpPr>
          <a:xfrm>
            <a:off x="2568459" y="2253112"/>
            <a:ext cx="4011066" cy="1175657"/>
            <a:chOff x="1459873" y="2482596"/>
            <a:chExt cx="4419600" cy="1295400"/>
          </a:xfrm>
        </p:grpSpPr>
        <p:pic>
          <p:nvPicPr>
            <p:cNvPr id="4" name="object 4"/>
            <p:cNvPicPr/>
            <p:nvPr/>
          </p:nvPicPr>
          <p:blipFill>
            <a:blip r:embed="rId2" cstate="print"/>
            <a:stretch>
              <a:fillRect/>
            </a:stretch>
          </p:blipFill>
          <p:spPr>
            <a:xfrm>
              <a:off x="1459873" y="2482596"/>
              <a:ext cx="4419598" cy="1295399"/>
            </a:xfrm>
            <a:prstGeom prst="rect">
              <a:avLst/>
            </a:prstGeom>
          </p:spPr>
        </p:pic>
        <p:sp>
          <p:nvSpPr>
            <p:cNvPr id="5" name="object 5"/>
            <p:cNvSpPr/>
            <p:nvPr/>
          </p:nvSpPr>
          <p:spPr>
            <a:xfrm>
              <a:off x="3822069" y="3244595"/>
              <a:ext cx="1524000" cy="228600"/>
            </a:xfrm>
            <a:custGeom>
              <a:avLst/>
              <a:gdLst/>
              <a:ahLst/>
              <a:cxnLst/>
              <a:rect l="l" t="t" r="r" b="b"/>
              <a:pathLst>
                <a:path w="1524000" h="228600">
                  <a:moveTo>
                    <a:pt x="1523999" y="228599"/>
                  </a:moveTo>
                  <a:lnTo>
                    <a:pt x="1523999" y="0"/>
                  </a:lnTo>
                  <a:lnTo>
                    <a:pt x="0" y="0"/>
                  </a:lnTo>
                  <a:lnTo>
                    <a:pt x="0" y="228599"/>
                  </a:lnTo>
                  <a:lnTo>
                    <a:pt x="1523999" y="228599"/>
                  </a:lnTo>
                  <a:close/>
                </a:path>
              </a:pathLst>
            </a:custGeom>
            <a:solidFill>
              <a:srgbClr val="FF6598"/>
            </a:solidFill>
          </p:spPr>
          <p:txBody>
            <a:bodyPr wrap="square" lIns="0" tIns="0" rIns="0" bIns="0" rtlCol="0"/>
            <a:lstStyle/>
            <a:p>
              <a:endParaRPr sz="1634"/>
            </a:p>
          </p:txBody>
        </p:sp>
        <p:sp>
          <p:nvSpPr>
            <p:cNvPr id="6" name="object 6"/>
            <p:cNvSpPr/>
            <p:nvPr/>
          </p:nvSpPr>
          <p:spPr>
            <a:xfrm>
              <a:off x="3815974" y="3238500"/>
              <a:ext cx="1537970" cy="242570"/>
            </a:xfrm>
            <a:custGeom>
              <a:avLst/>
              <a:gdLst/>
              <a:ahLst/>
              <a:cxnLst/>
              <a:rect l="l" t="t" r="r" b="b"/>
              <a:pathLst>
                <a:path w="1537970" h="242570">
                  <a:moveTo>
                    <a:pt x="1537716" y="242316"/>
                  </a:moveTo>
                  <a:lnTo>
                    <a:pt x="1537716" y="0"/>
                  </a:lnTo>
                  <a:lnTo>
                    <a:pt x="0" y="0"/>
                  </a:lnTo>
                  <a:lnTo>
                    <a:pt x="0" y="242316"/>
                  </a:lnTo>
                  <a:lnTo>
                    <a:pt x="6096" y="242316"/>
                  </a:lnTo>
                  <a:lnTo>
                    <a:pt x="6096" y="13716"/>
                  </a:lnTo>
                  <a:lnTo>
                    <a:pt x="13716" y="6096"/>
                  </a:lnTo>
                  <a:lnTo>
                    <a:pt x="13716" y="13716"/>
                  </a:lnTo>
                  <a:lnTo>
                    <a:pt x="1524000" y="13716"/>
                  </a:lnTo>
                  <a:lnTo>
                    <a:pt x="1524000" y="6096"/>
                  </a:lnTo>
                  <a:lnTo>
                    <a:pt x="1530096" y="13716"/>
                  </a:lnTo>
                  <a:lnTo>
                    <a:pt x="1530096" y="242316"/>
                  </a:lnTo>
                  <a:lnTo>
                    <a:pt x="1537716" y="242316"/>
                  </a:lnTo>
                  <a:close/>
                </a:path>
                <a:path w="1537970" h="242570">
                  <a:moveTo>
                    <a:pt x="13716" y="13716"/>
                  </a:moveTo>
                  <a:lnTo>
                    <a:pt x="13716" y="6096"/>
                  </a:lnTo>
                  <a:lnTo>
                    <a:pt x="6096" y="13716"/>
                  </a:lnTo>
                  <a:lnTo>
                    <a:pt x="13716" y="13716"/>
                  </a:lnTo>
                  <a:close/>
                </a:path>
                <a:path w="1537970" h="242570">
                  <a:moveTo>
                    <a:pt x="13716" y="228600"/>
                  </a:moveTo>
                  <a:lnTo>
                    <a:pt x="13716" y="13716"/>
                  </a:lnTo>
                  <a:lnTo>
                    <a:pt x="6096" y="13716"/>
                  </a:lnTo>
                  <a:lnTo>
                    <a:pt x="6096" y="228600"/>
                  </a:lnTo>
                  <a:lnTo>
                    <a:pt x="13716" y="228600"/>
                  </a:lnTo>
                  <a:close/>
                </a:path>
                <a:path w="1537970" h="242570">
                  <a:moveTo>
                    <a:pt x="1530096" y="228600"/>
                  </a:moveTo>
                  <a:lnTo>
                    <a:pt x="6096" y="228600"/>
                  </a:lnTo>
                  <a:lnTo>
                    <a:pt x="13716" y="234696"/>
                  </a:lnTo>
                  <a:lnTo>
                    <a:pt x="13716" y="242316"/>
                  </a:lnTo>
                  <a:lnTo>
                    <a:pt x="1524000" y="242316"/>
                  </a:lnTo>
                  <a:lnTo>
                    <a:pt x="1524000" y="234696"/>
                  </a:lnTo>
                  <a:lnTo>
                    <a:pt x="1530096" y="228600"/>
                  </a:lnTo>
                  <a:close/>
                </a:path>
                <a:path w="1537970" h="242570">
                  <a:moveTo>
                    <a:pt x="13716" y="242316"/>
                  </a:moveTo>
                  <a:lnTo>
                    <a:pt x="13716" y="234696"/>
                  </a:lnTo>
                  <a:lnTo>
                    <a:pt x="6096" y="228600"/>
                  </a:lnTo>
                  <a:lnTo>
                    <a:pt x="6096" y="242316"/>
                  </a:lnTo>
                  <a:lnTo>
                    <a:pt x="13716" y="242316"/>
                  </a:lnTo>
                  <a:close/>
                </a:path>
                <a:path w="1537970" h="242570">
                  <a:moveTo>
                    <a:pt x="1530096" y="13716"/>
                  </a:moveTo>
                  <a:lnTo>
                    <a:pt x="1524000" y="6096"/>
                  </a:lnTo>
                  <a:lnTo>
                    <a:pt x="1524000" y="13716"/>
                  </a:lnTo>
                  <a:lnTo>
                    <a:pt x="1530096" y="13716"/>
                  </a:lnTo>
                  <a:close/>
                </a:path>
                <a:path w="1537970" h="242570">
                  <a:moveTo>
                    <a:pt x="1530096" y="228600"/>
                  </a:moveTo>
                  <a:lnTo>
                    <a:pt x="1530096" y="13716"/>
                  </a:lnTo>
                  <a:lnTo>
                    <a:pt x="1524000" y="13716"/>
                  </a:lnTo>
                  <a:lnTo>
                    <a:pt x="1524000" y="228600"/>
                  </a:lnTo>
                  <a:lnTo>
                    <a:pt x="1530096" y="228600"/>
                  </a:lnTo>
                  <a:close/>
                </a:path>
                <a:path w="1537970" h="242570">
                  <a:moveTo>
                    <a:pt x="1530096" y="242316"/>
                  </a:moveTo>
                  <a:lnTo>
                    <a:pt x="1530096" y="228600"/>
                  </a:lnTo>
                  <a:lnTo>
                    <a:pt x="1524000" y="234696"/>
                  </a:lnTo>
                  <a:lnTo>
                    <a:pt x="1524000" y="242316"/>
                  </a:lnTo>
                  <a:lnTo>
                    <a:pt x="1530096" y="242316"/>
                  </a:lnTo>
                  <a:close/>
                </a:path>
              </a:pathLst>
            </a:custGeom>
            <a:solidFill>
              <a:srgbClr val="323298"/>
            </a:solidFill>
          </p:spPr>
          <p:txBody>
            <a:bodyPr wrap="square" lIns="0" tIns="0" rIns="0" bIns="0" rtlCol="0"/>
            <a:lstStyle/>
            <a:p>
              <a:endParaRPr sz="1634"/>
            </a:p>
          </p:txBody>
        </p:sp>
        <p:sp>
          <p:nvSpPr>
            <p:cNvPr id="7" name="object 7"/>
            <p:cNvSpPr/>
            <p:nvPr/>
          </p:nvSpPr>
          <p:spPr>
            <a:xfrm>
              <a:off x="3822070" y="3625596"/>
              <a:ext cx="533400" cy="152400"/>
            </a:xfrm>
            <a:custGeom>
              <a:avLst/>
              <a:gdLst/>
              <a:ahLst/>
              <a:cxnLst/>
              <a:rect l="l" t="t" r="r" b="b"/>
              <a:pathLst>
                <a:path w="533400" h="152400">
                  <a:moveTo>
                    <a:pt x="0" y="0"/>
                  </a:moveTo>
                  <a:lnTo>
                    <a:pt x="0" y="152400"/>
                  </a:lnTo>
                  <a:lnTo>
                    <a:pt x="533400" y="152400"/>
                  </a:lnTo>
                  <a:lnTo>
                    <a:pt x="533400" y="0"/>
                  </a:lnTo>
                  <a:lnTo>
                    <a:pt x="0" y="0"/>
                  </a:lnTo>
                  <a:close/>
                </a:path>
              </a:pathLst>
            </a:custGeom>
            <a:solidFill>
              <a:srgbClr val="9800CC"/>
            </a:solidFill>
          </p:spPr>
          <p:txBody>
            <a:bodyPr wrap="square" lIns="0" tIns="0" rIns="0" bIns="0" rtlCol="0"/>
            <a:lstStyle/>
            <a:p>
              <a:endParaRPr sz="1634"/>
            </a:p>
          </p:txBody>
        </p:sp>
        <p:sp>
          <p:nvSpPr>
            <p:cNvPr id="8" name="object 8"/>
            <p:cNvSpPr/>
            <p:nvPr/>
          </p:nvSpPr>
          <p:spPr>
            <a:xfrm>
              <a:off x="3815974" y="3619500"/>
              <a:ext cx="547370" cy="158750"/>
            </a:xfrm>
            <a:custGeom>
              <a:avLst/>
              <a:gdLst/>
              <a:ahLst/>
              <a:cxnLst/>
              <a:rect l="l" t="t" r="r" b="b"/>
              <a:pathLst>
                <a:path w="547370" h="158750">
                  <a:moveTo>
                    <a:pt x="547116" y="158496"/>
                  </a:moveTo>
                  <a:lnTo>
                    <a:pt x="547116" y="0"/>
                  </a:lnTo>
                  <a:lnTo>
                    <a:pt x="0" y="0"/>
                  </a:lnTo>
                  <a:lnTo>
                    <a:pt x="0" y="158496"/>
                  </a:lnTo>
                  <a:lnTo>
                    <a:pt x="6096" y="158496"/>
                  </a:lnTo>
                  <a:lnTo>
                    <a:pt x="6096" y="13716"/>
                  </a:lnTo>
                  <a:lnTo>
                    <a:pt x="13716" y="6096"/>
                  </a:lnTo>
                  <a:lnTo>
                    <a:pt x="13716" y="13716"/>
                  </a:lnTo>
                  <a:lnTo>
                    <a:pt x="533400" y="13716"/>
                  </a:lnTo>
                  <a:lnTo>
                    <a:pt x="533400" y="6096"/>
                  </a:lnTo>
                  <a:lnTo>
                    <a:pt x="539496" y="13716"/>
                  </a:lnTo>
                  <a:lnTo>
                    <a:pt x="539496" y="158496"/>
                  </a:lnTo>
                  <a:lnTo>
                    <a:pt x="547116" y="158496"/>
                  </a:lnTo>
                  <a:close/>
                </a:path>
                <a:path w="547370" h="158750">
                  <a:moveTo>
                    <a:pt x="13716" y="13716"/>
                  </a:moveTo>
                  <a:lnTo>
                    <a:pt x="13716" y="6096"/>
                  </a:lnTo>
                  <a:lnTo>
                    <a:pt x="6096" y="13716"/>
                  </a:lnTo>
                  <a:lnTo>
                    <a:pt x="13716" y="13716"/>
                  </a:lnTo>
                  <a:close/>
                </a:path>
                <a:path w="547370" h="158750">
                  <a:moveTo>
                    <a:pt x="13716" y="158496"/>
                  </a:moveTo>
                  <a:lnTo>
                    <a:pt x="13716" y="13716"/>
                  </a:lnTo>
                  <a:lnTo>
                    <a:pt x="6096" y="13716"/>
                  </a:lnTo>
                  <a:lnTo>
                    <a:pt x="6096" y="158496"/>
                  </a:lnTo>
                  <a:lnTo>
                    <a:pt x="13716" y="158496"/>
                  </a:lnTo>
                  <a:close/>
                </a:path>
                <a:path w="547370" h="158750">
                  <a:moveTo>
                    <a:pt x="539496" y="13716"/>
                  </a:moveTo>
                  <a:lnTo>
                    <a:pt x="533400" y="6096"/>
                  </a:lnTo>
                  <a:lnTo>
                    <a:pt x="533400" y="13716"/>
                  </a:lnTo>
                  <a:lnTo>
                    <a:pt x="539496" y="13716"/>
                  </a:lnTo>
                  <a:close/>
                </a:path>
                <a:path w="547370" h="158750">
                  <a:moveTo>
                    <a:pt x="539496" y="158496"/>
                  </a:moveTo>
                  <a:lnTo>
                    <a:pt x="539496" y="13716"/>
                  </a:lnTo>
                  <a:lnTo>
                    <a:pt x="533400" y="13716"/>
                  </a:lnTo>
                  <a:lnTo>
                    <a:pt x="533400" y="158496"/>
                  </a:lnTo>
                  <a:lnTo>
                    <a:pt x="539496" y="158496"/>
                  </a:lnTo>
                  <a:close/>
                </a:path>
              </a:pathLst>
            </a:custGeom>
            <a:solidFill>
              <a:srgbClr val="000000"/>
            </a:solidFill>
          </p:spPr>
          <p:txBody>
            <a:bodyPr wrap="square" lIns="0" tIns="0" rIns="0" bIns="0" rtlCol="0"/>
            <a:lstStyle/>
            <a:p>
              <a:endParaRPr sz="1634"/>
            </a:p>
          </p:txBody>
        </p:sp>
        <p:sp>
          <p:nvSpPr>
            <p:cNvPr id="9" name="object 9"/>
            <p:cNvSpPr/>
            <p:nvPr/>
          </p:nvSpPr>
          <p:spPr>
            <a:xfrm>
              <a:off x="2831469" y="3244595"/>
              <a:ext cx="990600" cy="228600"/>
            </a:xfrm>
            <a:custGeom>
              <a:avLst/>
              <a:gdLst/>
              <a:ahLst/>
              <a:cxnLst/>
              <a:rect l="l" t="t" r="r" b="b"/>
              <a:pathLst>
                <a:path w="990600" h="228600">
                  <a:moveTo>
                    <a:pt x="990599" y="228599"/>
                  </a:moveTo>
                  <a:lnTo>
                    <a:pt x="990599" y="0"/>
                  </a:lnTo>
                  <a:lnTo>
                    <a:pt x="0" y="0"/>
                  </a:lnTo>
                  <a:lnTo>
                    <a:pt x="0" y="228599"/>
                  </a:lnTo>
                  <a:lnTo>
                    <a:pt x="990599" y="228599"/>
                  </a:lnTo>
                  <a:close/>
                </a:path>
              </a:pathLst>
            </a:custGeom>
            <a:solidFill>
              <a:srgbClr val="009800"/>
            </a:solidFill>
          </p:spPr>
          <p:txBody>
            <a:bodyPr wrap="square" lIns="0" tIns="0" rIns="0" bIns="0" rtlCol="0"/>
            <a:lstStyle/>
            <a:p>
              <a:endParaRPr sz="1634"/>
            </a:p>
          </p:txBody>
        </p:sp>
        <p:sp>
          <p:nvSpPr>
            <p:cNvPr id="10" name="object 10"/>
            <p:cNvSpPr/>
            <p:nvPr/>
          </p:nvSpPr>
          <p:spPr>
            <a:xfrm>
              <a:off x="2825374" y="3238500"/>
              <a:ext cx="1004569" cy="242570"/>
            </a:xfrm>
            <a:custGeom>
              <a:avLst/>
              <a:gdLst/>
              <a:ahLst/>
              <a:cxnLst/>
              <a:rect l="l" t="t" r="r" b="b"/>
              <a:pathLst>
                <a:path w="1004570" h="242570">
                  <a:moveTo>
                    <a:pt x="1004316" y="242316"/>
                  </a:moveTo>
                  <a:lnTo>
                    <a:pt x="1004316" y="0"/>
                  </a:lnTo>
                  <a:lnTo>
                    <a:pt x="0" y="0"/>
                  </a:lnTo>
                  <a:lnTo>
                    <a:pt x="0" y="242316"/>
                  </a:lnTo>
                  <a:lnTo>
                    <a:pt x="6096" y="242316"/>
                  </a:lnTo>
                  <a:lnTo>
                    <a:pt x="6096" y="13716"/>
                  </a:lnTo>
                  <a:lnTo>
                    <a:pt x="13716" y="6096"/>
                  </a:lnTo>
                  <a:lnTo>
                    <a:pt x="13716" y="13716"/>
                  </a:lnTo>
                  <a:lnTo>
                    <a:pt x="990600" y="13716"/>
                  </a:lnTo>
                  <a:lnTo>
                    <a:pt x="990600" y="6096"/>
                  </a:lnTo>
                  <a:lnTo>
                    <a:pt x="996696" y="13716"/>
                  </a:lnTo>
                  <a:lnTo>
                    <a:pt x="996696" y="242316"/>
                  </a:lnTo>
                  <a:lnTo>
                    <a:pt x="1004316" y="242316"/>
                  </a:lnTo>
                  <a:close/>
                </a:path>
                <a:path w="1004570" h="242570">
                  <a:moveTo>
                    <a:pt x="13716" y="13716"/>
                  </a:moveTo>
                  <a:lnTo>
                    <a:pt x="13716" y="6096"/>
                  </a:lnTo>
                  <a:lnTo>
                    <a:pt x="6096" y="13716"/>
                  </a:lnTo>
                  <a:lnTo>
                    <a:pt x="13716" y="13716"/>
                  </a:lnTo>
                  <a:close/>
                </a:path>
                <a:path w="1004570" h="242570">
                  <a:moveTo>
                    <a:pt x="13716" y="228600"/>
                  </a:moveTo>
                  <a:lnTo>
                    <a:pt x="13716" y="13716"/>
                  </a:lnTo>
                  <a:lnTo>
                    <a:pt x="6096" y="13716"/>
                  </a:lnTo>
                  <a:lnTo>
                    <a:pt x="6096" y="228600"/>
                  </a:lnTo>
                  <a:lnTo>
                    <a:pt x="13716" y="228600"/>
                  </a:lnTo>
                  <a:close/>
                </a:path>
                <a:path w="1004570" h="242570">
                  <a:moveTo>
                    <a:pt x="996696" y="228600"/>
                  </a:moveTo>
                  <a:lnTo>
                    <a:pt x="6096" y="228600"/>
                  </a:lnTo>
                  <a:lnTo>
                    <a:pt x="13716" y="234696"/>
                  </a:lnTo>
                  <a:lnTo>
                    <a:pt x="13716" y="242316"/>
                  </a:lnTo>
                  <a:lnTo>
                    <a:pt x="990600" y="242316"/>
                  </a:lnTo>
                  <a:lnTo>
                    <a:pt x="990600" y="234696"/>
                  </a:lnTo>
                  <a:lnTo>
                    <a:pt x="996696" y="228600"/>
                  </a:lnTo>
                  <a:close/>
                </a:path>
                <a:path w="1004570" h="242570">
                  <a:moveTo>
                    <a:pt x="13716" y="242316"/>
                  </a:moveTo>
                  <a:lnTo>
                    <a:pt x="13716" y="234696"/>
                  </a:lnTo>
                  <a:lnTo>
                    <a:pt x="6096" y="228600"/>
                  </a:lnTo>
                  <a:lnTo>
                    <a:pt x="6096" y="242316"/>
                  </a:lnTo>
                  <a:lnTo>
                    <a:pt x="13716" y="242316"/>
                  </a:lnTo>
                  <a:close/>
                </a:path>
                <a:path w="1004570" h="242570">
                  <a:moveTo>
                    <a:pt x="996696" y="13716"/>
                  </a:moveTo>
                  <a:lnTo>
                    <a:pt x="990600" y="6096"/>
                  </a:lnTo>
                  <a:lnTo>
                    <a:pt x="990600" y="13716"/>
                  </a:lnTo>
                  <a:lnTo>
                    <a:pt x="996696" y="13716"/>
                  </a:lnTo>
                  <a:close/>
                </a:path>
                <a:path w="1004570" h="242570">
                  <a:moveTo>
                    <a:pt x="996696" y="228600"/>
                  </a:moveTo>
                  <a:lnTo>
                    <a:pt x="996696" y="13716"/>
                  </a:lnTo>
                  <a:lnTo>
                    <a:pt x="990600" y="13716"/>
                  </a:lnTo>
                  <a:lnTo>
                    <a:pt x="990600" y="228600"/>
                  </a:lnTo>
                  <a:lnTo>
                    <a:pt x="996696" y="228600"/>
                  </a:lnTo>
                  <a:close/>
                </a:path>
                <a:path w="1004570" h="242570">
                  <a:moveTo>
                    <a:pt x="996696" y="242316"/>
                  </a:moveTo>
                  <a:lnTo>
                    <a:pt x="996696" y="228600"/>
                  </a:lnTo>
                  <a:lnTo>
                    <a:pt x="990600" y="234696"/>
                  </a:lnTo>
                  <a:lnTo>
                    <a:pt x="990600" y="242316"/>
                  </a:lnTo>
                  <a:lnTo>
                    <a:pt x="996696" y="242316"/>
                  </a:lnTo>
                  <a:close/>
                </a:path>
              </a:pathLst>
            </a:custGeom>
            <a:solidFill>
              <a:srgbClr val="000000"/>
            </a:solidFill>
          </p:spPr>
          <p:txBody>
            <a:bodyPr wrap="square" lIns="0" tIns="0" rIns="0" bIns="0" rtlCol="0"/>
            <a:lstStyle/>
            <a:p>
              <a:endParaRPr sz="1634"/>
            </a:p>
          </p:txBody>
        </p:sp>
        <p:sp>
          <p:nvSpPr>
            <p:cNvPr id="11" name="object 11"/>
            <p:cNvSpPr/>
            <p:nvPr/>
          </p:nvSpPr>
          <p:spPr>
            <a:xfrm>
              <a:off x="3593470" y="3625596"/>
              <a:ext cx="228600" cy="152400"/>
            </a:xfrm>
            <a:custGeom>
              <a:avLst/>
              <a:gdLst/>
              <a:ahLst/>
              <a:cxnLst/>
              <a:rect l="l" t="t" r="r" b="b"/>
              <a:pathLst>
                <a:path w="228600" h="152400">
                  <a:moveTo>
                    <a:pt x="0" y="0"/>
                  </a:moveTo>
                  <a:lnTo>
                    <a:pt x="0" y="152400"/>
                  </a:lnTo>
                  <a:lnTo>
                    <a:pt x="228600" y="152400"/>
                  </a:lnTo>
                  <a:lnTo>
                    <a:pt x="228600" y="0"/>
                  </a:lnTo>
                  <a:lnTo>
                    <a:pt x="0" y="0"/>
                  </a:lnTo>
                  <a:close/>
                </a:path>
              </a:pathLst>
            </a:custGeom>
            <a:solidFill>
              <a:srgbClr val="009800"/>
            </a:solidFill>
          </p:spPr>
          <p:txBody>
            <a:bodyPr wrap="square" lIns="0" tIns="0" rIns="0" bIns="0" rtlCol="0"/>
            <a:lstStyle/>
            <a:p>
              <a:endParaRPr sz="1634"/>
            </a:p>
          </p:txBody>
        </p:sp>
        <p:sp>
          <p:nvSpPr>
            <p:cNvPr id="12" name="object 12"/>
            <p:cNvSpPr/>
            <p:nvPr/>
          </p:nvSpPr>
          <p:spPr>
            <a:xfrm>
              <a:off x="3587369" y="3016008"/>
              <a:ext cx="254635" cy="762000"/>
            </a:xfrm>
            <a:custGeom>
              <a:avLst/>
              <a:gdLst/>
              <a:ahLst/>
              <a:cxnLst/>
              <a:rect l="l" t="t" r="r" b="b"/>
              <a:pathLst>
                <a:path w="254635" h="762000">
                  <a:moveTo>
                    <a:pt x="254508" y="0"/>
                  </a:moveTo>
                  <a:lnTo>
                    <a:pt x="216408" y="0"/>
                  </a:lnTo>
                  <a:lnTo>
                    <a:pt x="216408" y="603504"/>
                  </a:lnTo>
                  <a:lnTo>
                    <a:pt x="0" y="603504"/>
                  </a:lnTo>
                  <a:lnTo>
                    <a:pt x="0" y="762000"/>
                  </a:lnTo>
                  <a:lnTo>
                    <a:pt x="6096" y="762000"/>
                  </a:lnTo>
                  <a:lnTo>
                    <a:pt x="13716" y="762000"/>
                  </a:lnTo>
                  <a:lnTo>
                    <a:pt x="13716" y="617220"/>
                  </a:lnTo>
                  <a:lnTo>
                    <a:pt x="216408" y="617220"/>
                  </a:lnTo>
                  <a:lnTo>
                    <a:pt x="216408" y="762000"/>
                  </a:lnTo>
                  <a:lnTo>
                    <a:pt x="228600" y="762000"/>
                  </a:lnTo>
                  <a:lnTo>
                    <a:pt x="234696" y="762000"/>
                  </a:lnTo>
                  <a:lnTo>
                    <a:pt x="242316" y="762000"/>
                  </a:lnTo>
                  <a:lnTo>
                    <a:pt x="254508" y="762000"/>
                  </a:lnTo>
                  <a:lnTo>
                    <a:pt x="254508" y="0"/>
                  </a:lnTo>
                  <a:close/>
                </a:path>
              </a:pathLst>
            </a:custGeom>
            <a:solidFill>
              <a:srgbClr val="000000"/>
            </a:solidFill>
          </p:spPr>
          <p:txBody>
            <a:bodyPr wrap="square" lIns="0" tIns="0" rIns="0" bIns="0" rtlCol="0"/>
            <a:lstStyle/>
            <a:p>
              <a:endParaRPr sz="1634"/>
            </a:p>
          </p:txBody>
        </p:sp>
      </p:grpSp>
      <p:sp>
        <p:nvSpPr>
          <p:cNvPr id="13" name="object 13"/>
          <p:cNvSpPr txBox="1"/>
          <p:nvPr/>
        </p:nvSpPr>
        <p:spPr>
          <a:xfrm>
            <a:off x="5406175" y="2789200"/>
            <a:ext cx="1256339" cy="700900"/>
          </a:xfrm>
          <a:prstGeom prst="rect">
            <a:avLst/>
          </a:prstGeom>
        </p:spPr>
        <p:txBody>
          <a:bodyPr vert="horz" wrap="square" lIns="0" tIns="122176" rIns="0" bIns="0" rtlCol="0">
            <a:spAutoFit/>
          </a:bodyPr>
          <a:lstStyle/>
          <a:p>
            <a:pPr marL="771701">
              <a:spcBef>
                <a:spcPts val="962"/>
              </a:spcBef>
            </a:pPr>
            <a:r>
              <a:rPr sz="1634" spc="-5" dirty="0">
                <a:solidFill>
                  <a:srgbClr val="9900CC"/>
                </a:solidFill>
                <a:latin typeface="Arial MT"/>
                <a:cs typeface="Arial MT"/>
              </a:rPr>
              <a:t>2</a:t>
            </a:r>
            <a:r>
              <a:rPr sz="1634" dirty="0">
                <a:solidFill>
                  <a:srgbClr val="9900CC"/>
                </a:solidFill>
                <a:latin typeface="Arial MT"/>
                <a:cs typeface="Arial MT"/>
              </a:rPr>
              <a:t>.</a:t>
            </a:r>
            <a:r>
              <a:rPr sz="1634" spc="-5" dirty="0">
                <a:solidFill>
                  <a:srgbClr val="9900CC"/>
                </a:solidFill>
                <a:latin typeface="Arial MT"/>
                <a:cs typeface="Arial MT"/>
              </a:rPr>
              <a:t>5</a:t>
            </a:r>
            <a:r>
              <a:rPr sz="1634" dirty="0">
                <a:solidFill>
                  <a:srgbClr val="9900CC"/>
                </a:solidFill>
                <a:latin typeface="Arial MT"/>
                <a:cs typeface="Arial MT"/>
              </a:rPr>
              <a:t>%</a:t>
            </a:r>
            <a:endParaRPr sz="1634">
              <a:latin typeface="Arial MT"/>
              <a:cs typeface="Arial MT"/>
            </a:endParaRPr>
          </a:p>
          <a:p>
            <a:pPr marL="11527">
              <a:spcBef>
                <a:spcPts val="766"/>
              </a:spcBef>
            </a:pPr>
            <a:r>
              <a:rPr sz="1452" spc="-5" dirty="0">
                <a:solidFill>
                  <a:srgbClr val="CC0065"/>
                </a:solidFill>
                <a:latin typeface="Arial MT"/>
                <a:cs typeface="Arial MT"/>
              </a:rPr>
              <a:t>0.8%</a:t>
            </a:r>
            <a:endParaRPr sz="1452">
              <a:latin typeface="Arial MT"/>
              <a:cs typeface="Arial MT"/>
            </a:endParaRPr>
          </a:p>
        </p:txBody>
      </p:sp>
      <p:grpSp>
        <p:nvGrpSpPr>
          <p:cNvPr id="14" name="object 14"/>
          <p:cNvGrpSpPr/>
          <p:nvPr/>
        </p:nvGrpSpPr>
        <p:grpSpPr>
          <a:xfrm>
            <a:off x="1946053" y="2201937"/>
            <a:ext cx="8298756" cy="4338982"/>
            <a:chOff x="774073" y="2426208"/>
            <a:chExt cx="9144000" cy="4780915"/>
          </a:xfrm>
        </p:grpSpPr>
        <p:pic>
          <p:nvPicPr>
            <p:cNvPr id="15" name="object 15"/>
            <p:cNvPicPr/>
            <p:nvPr/>
          </p:nvPicPr>
          <p:blipFill>
            <a:blip r:embed="rId3" cstate="print"/>
            <a:stretch>
              <a:fillRect/>
            </a:stretch>
          </p:blipFill>
          <p:spPr>
            <a:xfrm>
              <a:off x="6412870" y="2482596"/>
              <a:ext cx="2971799" cy="1295399"/>
            </a:xfrm>
            <a:prstGeom prst="rect">
              <a:avLst/>
            </a:prstGeom>
          </p:spPr>
        </p:pic>
        <p:sp>
          <p:nvSpPr>
            <p:cNvPr id="16" name="object 16"/>
            <p:cNvSpPr/>
            <p:nvPr/>
          </p:nvSpPr>
          <p:spPr>
            <a:xfrm>
              <a:off x="6356350" y="2426220"/>
              <a:ext cx="3086100" cy="1351915"/>
            </a:xfrm>
            <a:custGeom>
              <a:avLst/>
              <a:gdLst/>
              <a:ahLst/>
              <a:cxnLst/>
              <a:rect l="l" t="t" r="r" b="b"/>
              <a:pathLst>
                <a:path w="3086100" h="1351914">
                  <a:moveTo>
                    <a:pt x="3040380" y="45720"/>
                  </a:moveTo>
                  <a:lnTo>
                    <a:pt x="3028950" y="45720"/>
                  </a:lnTo>
                  <a:lnTo>
                    <a:pt x="57150" y="45720"/>
                  </a:lnTo>
                  <a:lnTo>
                    <a:pt x="45720" y="45720"/>
                  </a:lnTo>
                  <a:lnTo>
                    <a:pt x="45720" y="1351788"/>
                  </a:lnTo>
                  <a:lnTo>
                    <a:pt x="57150" y="1351788"/>
                  </a:lnTo>
                  <a:lnTo>
                    <a:pt x="57150" y="56388"/>
                  </a:lnTo>
                  <a:lnTo>
                    <a:pt x="3028950" y="56388"/>
                  </a:lnTo>
                  <a:lnTo>
                    <a:pt x="3028950" y="1351788"/>
                  </a:lnTo>
                  <a:lnTo>
                    <a:pt x="3040380" y="1351788"/>
                  </a:lnTo>
                  <a:lnTo>
                    <a:pt x="3040380" y="45720"/>
                  </a:lnTo>
                  <a:close/>
                </a:path>
                <a:path w="3086100" h="1351914">
                  <a:moveTo>
                    <a:pt x="3086100" y="0"/>
                  </a:moveTo>
                  <a:lnTo>
                    <a:pt x="3051810" y="0"/>
                  </a:lnTo>
                  <a:lnTo>
                    <a:pt x="34290" y="0"/>
                  </a:lnTo>
                  <a:lnTo>
                    <a:pt x="0" y="0"/>
                  </a:lnTo>
                  <a:lnTo>
                    <a:pt x="0" y="1351788"/>
                  </a:lnTo>
                  <a:lnTo>
                    <a:pt x="34290" y="1351788"/>
                  </a:lnTo>
                  <a:lnTo>
                    <a:pt x="34290" y="33528"/>
                  </a:lnTo>
                  <a:lnTo>
                    <a:pt x="3051810" y="33528"/>
                  </a:lnTo>
                  <a:lnTo>
                    <a:pt x="3051810" y="1351788"/>
                  </a:lnTo>
                  <a:lnTo>
                    <a:pt x="3086100" y="1351788"/>
                  </a:lnTo>
                  <a:lnTo>
                    <a:pt x="3086100" y="0"/>
                  </a:lnTo>
                  <a:close/>
                </a:path>
              </a:pathLst>
            </a:custGeom>
            <a:solidFill>
              <a:srgbClr val="7F7F7F"/>
            </a:solidFill>
          </p:spPr>
          <p:txBody>
            <a:bodyPr wrap="square" lIns="0" tIns="0" rIns="0" bIns="0" rtlCol="0"/>
            <a:lstStyle/>
            <a:p>
              <a:endParaRPr sz="1634"/>
            </a:p>
          </p:txBody>
        </p:sp>
        <p:sp>
          <p:nvSpPr>
            <p:cNvPr id="17" name="object 17"/>
            <p:cNvSpPr/>
            <p:nvPr/>
          </p:nvSpPr>
          <p:spPr>
            <a:xfrm>
              <a:off x="774073" y="3777996"/>
              <a:ext cx="9144000" cy="3429000"/>
            </a:xfrm>
            <a:custGeom>
              <a:avLst/>
              <a:gdLst/>
              <a:ahLst/>
              <a:cxnLst/>
              <a:rect l="l" t="t" r="r" b="b"/>
              <a:pathLst>
                <a:path w="9144000" h="3429000">
                  <a:moveTo>
                    <a:pt x="9143996" y="3428999"/>
                  </a:moveTo>
                  <a:lnTo>
                    <a:pt x="9143996" y="0"/>
                  </a:lnTo>
                  <a:lnTo>
                    <a:pt x="0" y="0"/>
                  </a:lnTo>
                  <a:lnTo>
                    <a:pt x="0" y="3428999"/>
                  </a:lnTo>
                  <a:lnTo>
                    <a:pt x="9143996" y="3428999"/>
                  </a:lnTo>
                  <a:close/>
                </a:path>
              </a:pathLst>
            </a:custGeom>
            <a:solidFill>
              <a:srgbClr val="FFFFFF"/>
            </a:solidFill>
          </p:spPr>
          <p:txBody>
            <a:bodyPr wrap="square" lIns="0" tIns="0" rIns="0" bIns="0" rtlCol="0"/>
            <a:lstStyle/>
            <a:p>
              <a:endParaRPr sz="1634"/>
            </a:p>
          </p:txBody>
        </p:sp>
      </p:grpSp>
      <p:sp>
        <p:nvSpPr>
          <p:cNvPr id="18" name="object 18"/>
          <p:cNvSpPr txBox="1"/>
          <p:nvPr/>
        </p:nvSpPr>
        <p:spPr>
          <a:xfrm>
            <a:off x="9554168" y="6009219"/>
            <a:ext cx="203434" cy="207205"/>
          </a:xfrm>
          <a:prstGeom prst="rect">
            <a:avLst/>
          </a:prstGeom>
        </p:spPr>
        <p:txBody>
          <a:bodyPr vert="horz" wrap="square" lIns="0" tIns="11526" rIns="0" bIns="0" rtlCol="0">
            <a:spAutoFit/>
          </a:bodyPr>
          <a:lstStyle/>
          <a:p>
            <a:pPr marL="11527">
              <a:spcBef>
                <a:spcPts val="91"/>
              </a:spcBef>
            </a:pPr>
            <a:r>
              <a:rPr sz="1271" spc="-5" dirty="0">
                <a:latin typeface="Arial MT"/>
                <a:cs typeface="Arial MT"/>
              </a:rPr>
              <a:t>6</a:t>
            </a:r>
            <a:r>
              <a:rPr sz="1271" dirty="0">
                <a:latin typeface="Arial MT"/>
                <a:cs typeface="Arial MT"/>
              </a:rPr>
              <a:t>1</a:t>
            </a:r>
            <a:endParaRPr sz="1271">
              <a:latin typeface="Arial MT"/>
              <a:cs typeface="Arial MT"/>
            </a:endParaRPr>
          </a:p>
        </p:txBody>
      </p:sp>
      <p:grpSp>
        <p:nvGrpSpPr>
          <p:cNvPr id="19" name="object 19"/>
          <p:cNvGrpSpPr/>
          <p:nvPr/>
        </p:nvGrpSpPr>
        <p:grpSpPr>
          <a:xfrm>
            <a:off x="2568460" y="3428768"/>
            <a:ext cx="4218534" cy="2134625"/>
            <a:chOff x="1459873" y="3777995"/>
            <a:chExt cx="4648200" cy="2352040"/>
          </a:xfrm>
        </p:grpSpPr>
        <p:pic>
          <p:nvPicPr>
            <p:cNvPr id="20" name="object 20"/>
            <p:cNvPicPr/>
            <p:nvPr/>
          </p:nvPicPr>
          <p:blipFill>
            <a:blip r:embed="rId4" cstate="print"/>
            <a:stretch>
              <a:fillRect/>
            </a:stretch>
          </p:blipFill>
          <p:spPr>
            <a:xfrm>
              <a:off x="1459873" y="3777995"/>
              <a:ext cx="4648198" cy="2351531"/>
            </a:xfrm>
            <a:prstGeom prst="rect">
              <a:avLst/>
            </a:prstGeom>
          </p:spPr>
        </p:pic>
        <p:sp>
          <p:nvSpPr>
            <p:cNvPr id="21" name="object 21"/>
            <p:cNvSpPr/>
            <p:nvPr/>
          </p:nvSpPr>
          <p:spPr>
            <a:xfrm>
              <a:off x="3822069" y="4006595"/>
              <a:ext cx="1524000" cy="228600"/>
            </a:xfrm>
            <a:custGeom>
              <a:avLst/>
              <a:gdLst/>
              <a:ahLst/>
              <a:cxnLst/>
              <a:rect l="l" t="t" r="r" b="b"/>
              <a:pathLst>
                <a:path w="1524000" h="228600">
                  <a:moveTo>
                    <a:pt x="1523999" y="228599"/>
                  </a:moveTo>
                  <a:lnTo>
                    <a:pt x="1523999" y="0"/>
                  </a:lnTo>
                  <a:lnTo>
                    <a:pt x="0" y="0"/>
                  </a:lnTo>
                  <a:lnTo>
                    <a:pt x="0" y="228599"/>
                  </a:lnTo>
                  <a:lnTo>
                    <a:pt x="1523999" y="228599"/>
                  </a:lnTo>
                  <a:close/>
                </a:path>
              </a:pathLst>
            </a:custGeom>
            <a:solidFill>
              <a:srgbClr val="BAE0E3"/>
            </a:solidFill>
          </p:spPr>
          <p:txBody>
            <a:bodyPr wrap="square" lIns="0" tIns="0" rIns="0" bIns="0" rtlCol="0"/>
            <a:lstStyle/>
            <a:p>
              <a:endParaRPr sz="1634"/>
            </a:p>
          </p:txBody>
        </p:sp>
        <p:sp>
          <p:nvSpPr>
            <p:cNvPr id="22" name="object 22"/>
            <p:cNvSpPr/>
            <p:nvPr/>
          </p:nvSpPr>
          <p:spPr>
            <a:xfrm>
              <a:off x="3815969" y="4000512"/>
              <a:ext cx="1537970" cy="920750"/>
            </a:xfrm>
            <a:custGeom>
              <a:avLst/>
              <a:gdLst/>
              <a:ahLst/>
              <a:cxnLst/>
              <a:rect l="l" t="t" r="r" b="b"/>
              <a:pathLst>
                <a:path w="1537970" h="920750">
                  <a:moveTo>
                    <a:pt x="768096" y="691883"/>
                  </a:moveTo>
                  <a:lnTo>
                    <a:pt x="6096" y="691883"/>
                  </a:lnTo>
                  <a:lnTo>
                    <a:pt x="6096" y="920483"/>
                  </a:lnTo>
                  <a:lnTo>
                    <a:pt x="768096" y="920483"/>
                  </a:lnTo>
                  <a:lnTo>
                    <a:pt x="768096" y="691883"/>
                  </a:lnTo>
                  <a:close/>
                </a:path>
                <a:path w="1537970" h="920750">
                  <a:moveTo>
                    <a:pt x="1537716" y="0"/>
                  </a:moveTo>
                  <a:lnTo>
                    <a:pt x="1524000" y="0"/>
                  </a:lnTo>
                  <a:lnTo>
                    <a:pt x="1524000" y="13716"/>
                  </a:lnTo>
                  <a:lnTo>
                    <a:pt x="1524000" y="228600"/>
                  </a:lnTo>
                  <a:lnTo>
                    <a:pt x="13716" y="228600"/>
                  </a:lnTo>
                  <a:lnTo>
                    <a:pt x="13716" y="13716"/>
                  </a:lnTo>
                  <a:lnTo>
                    <a:pt x="1524000" y="13716"/>
                  </a:lnTo>
                  <a:lnTo>
                    <a:pt x="1524000" y="0"/>
                  </a:lnTo>
                  <a:lnTo>
                    <a:pt x="0" y="0"/>
                  </a:lnTo>
                  <a:lnTo>
                    <a:pt x="0" y="242316"/>
                  </a:lnTo>
                  <a:lnTo>
                    <a:pt x="6096" y="242316"/>
                  </a:lnTo>
                  <a:lnTo>
                    <a:pt x="13716" y="242316"/>
                  </a:lnTo>
                  <a:lnTo>
                    <a:pt x="1524000" y="242316"/>
                  </a:lnTo>
                  <a:lnTo>
                    <a:pt x="1530096" y="242316"/>
                  </a:lnTo>
                  <a:lnTo>
                    <a:pt x="1537716" y="242316"/>
                  </a:lnTo>
                  <a:lnTo>
                    <a:pt x="1537716" y="0"/>
                  </a:lnTo>
                  <a:close/>
                </a:path>
              </a:pathLst>
            </a:custGeom>
            <a:solidFill>
              <a:srgbClr val="323298"/>
            </a:solidFill>
          </p:spPr>
          <p:txBody>
            <a:bodyPr wrap="square" lIns="0" tIns="0" rIns="0" bIns="0" rtlCol="0"/>
            <a:lstStyle/>
            <a:p>
              <a:endParaRPr sz="1634"/>
            </a:p>
          </p:txBody>
        </p:sp>
        <p:sp>
          <p:nvSpPr>
            <p:cNvPr id="23" name="object 23"/>
            <p:cNvSpPr/>
            <p:nvPr/>
          </p:nvSpPr>
          <p:spPr>
            <a:xfrm>
              <a:off x="3815974" y="4686300"/>
              <a:ext cx="775970" cy="242570"/>
            </a:xfrm>
            <a:custGeom>
              <a:avLst/>
              <a:gdLst/>
              <a:ahLst/>
              <a:cxnLst/>
              <a:rect l="l" t="t" r="r" b="b"/>
              <a:pathLst>
                <a:path w="775970" h="242570">
                  <a:moveTo>
                    <a:pt x="775716" y="242316"/>
                  </a:moveTo>
                  <a:lnTo>
                    <a:pt x="775716" y="0"/>
                  </a:lnTo>
                  <a:lnTo>
                    <a:pt x="0" y="0"/>
                  </a:lnTo>
                  <a:lnTo>
                    <a:pt x="0" y="242316"/>
                  </a:lnTo>
                  <a:lnTo>
                    <a:pt x="6096" y="242316"/>
                  </a:lnTo>
                  <a:lnTo>
                    <a:pt x="6096" y="13716"/>
                  </a:lnTo>
                  <a:lnTo>
                    <a:pt x="13716" y="6096"/>
                  </a:lnTo>
                  <a:lnTo>
                    <a:pt x="13716" y="13716"/>
                  </a:lnTo>
                  <a:lnTo>
                    <a:pt x="762000" y="13716"/>
                  </a:lnTo>
                  <a:lnTo>
                    <a:pt x="762000" y="6096"/>
                  </a:lnTo>
                  <a:lnTo>
                    <a:pt x="768096" y="13716"/>
                  </a:lnTo>
                  <a:lnTo>
                    <a:pt x="768096" y="242316"/>
                  </a:lnTo>
                  <a:lnTo>
                    <a:pt x="775716" y="242316"/>
                  </a:lnTo>
                  <a:close/>
                </a:path>
                <a:path w="775970" h="242570">
                  <a:moveTo>
                    <a:pt x="13716" y="13716"/>
                  </a:moveTo>
                  <a:lnTo>
                    <a:pt x="13716" y="6096"/>
                  </a:lnTo>
                  <a:lnTo>
                    <a:pt x="6096" y="13716"/>
                  </a:lnTo>
                  <a:lnTo>
                    <a:pt x="13716" y="13716"/>
                  </a:lnTo>
                  <a:close/>
                </a:path>
                <a:path w="775970" h="242570">
                  <a:moveTo>
                    <a:pt x="13716" y="228600"/>
                  </a:moveTo>
                  <a:lnTo>
                    <a:pt x="13716" y="13716"/>
                  </a:lnTo>
                  <a:lnTo>
                    <a:pt x="6096" y="13716"/>
                  </a:lnTo>
                  <a:lnTo>
                    <a:pt x="6096" y="228600"/>
                  </a:lnTo>
                  <a:lnTo>
                    <a:pt x="13716" y="228600"/>
                  </a:lnTo>
                  <a:close/>
                </a:path>
                <a:path w="775970" h="242570">
                  <a:moveTo>
                    <a:pt x="768096" y="228600"/>
                  </a:moveTo>
                  <a:lnTo>
                    <a:pt x="6096" y="228600"/>
                  </a:lnTo>
                  <a:lnTo>
                    <a:pt x="13716" y="234696"/>
                  </a:lnTo>
                  <a:lnTo>
                    <a:pt x="13716" y="242316"/>
                  </a:lnTo>
                  <a:lnTo>
                    <a:pt x="762000" y="242316"/>
                  </a:lnTo>
                  <a:lnTo>
                    <a:pt x="762000" y="234696"/>
                  </a:lnTo>
                  <a:lnTo>
                    <a:pt x="768096" y="228600"/>
                  </a:lnTo>
                  <a:close/>
                </a:path>
                <a:path w="775970" h="242570">
                  <a:moveTo>
                    <a:pt x="13716" y="242316"/>
                  </a:moveTo>
                  <a:lnTo>
                    <a:pt x="13716" y="234696"/>
                  </a:lnTo>
                  <a:lnTo>
                    <a:pt x="6096" y="228600"/>
                  </a:lnTo>
                  <a:lnTo>
                    <a:pt x="6096" y="242316"/>
                  </a:lnTo>
                  <a:lnTo>
                    <a:pt x="13716" y="242316"/>
                  </a:lnTo>
                  <a:close/>
                </a:path>
                <a:path w="775970" h="242570">
                  <a:moveTo>
                    <a:pt x="768096" y="13716"/>
                  </a:moveTo>
                  <a:lnTo>
                    <a:pt x="762000" y="6096"/>
                  </a:lnTo>
                  <a:lnTo>
                    <a:pt x="762000" y="13716"/>
                  </a:lnTo>
                  <a:lnTo>
                    <a:pt x="768096" y="13716"/>
                  </a:lnTo>
                  <a:close/>
                </a:path>
                <a:path w="775970" h="242570">
                  <a:moveTo>
                    <a:pt x="768096" y="228600"/>
                  </a:moveTo>
                  <a:lnTo>
                    <a:pt x="768096" y="13716"/>
                  </a:lnTo>
                  <a:lnTo>
                    <a:pt x="762000" y="13716"/>
                  </a:lnTo>
                  <a:lnTo>
                    <a:pt x="762000" y="228600"/>
                  </a:lnTo>
                  <a:lnTo>
                    <a:pt x="768096" y="228600"/>
                  </a:lnTo>
                  <a:close/>
                </a:path>
                <a:path w="775970" h="242570">
                  <a:moveTo>
                    <a:pt x="768096" y="242316"/>
                  </a:moveTo>
                  <a:lnTo>
                    <a:pt x="768096" y="228600"/>
                  </a:lnTo>
                  <a:lnTo>
                    <a:pt x="762000" y="234696"/>
                  </a:lnTo>
                  <a:lnTo>
                    <a:pt x="762000" y="242316"/>
                  </a:lnTo>
                  <a:lnTo>
                    <a:pt x="768096" y="242316"/>
                  </a:lnTo>
                  <a:close/>
                </a:path>
              </a:pathLst>
            </a:custGeom>
            <a:solidFill>
              <a:srgbClr val="000000"/>
            </a:solidFill>
          </p:spPr>
          <p:txBody>
            <a:bodyPr wrap="square" lIns="0" tIns="0" rIns="0" bIns="0" rtlCol="0"/>
            <a:lstStyle/>
            <a:p>
              <a:endParaRPr sz="1634"/>
            </a:p>
          </p:txBody>
        </p:sp>
        <p:sp>
          <p:nvSpPr>
            <p:cNvPr id="24" name="object 24"/>
            <p:cNvSpPr/>
            <p:nvPr/>
          </p:nvSpPr>
          <p:spPr>
            <a:xfrm>
              <a:off x="3822069" y="4311395"/>
              <a:ext cx="533400" cy="228600"/>
            </a:xfrm>
            <a:custGeom>
              <a:avLst/>
              <a:gdLst/>
              <a:ahLst/>
              <a:cxnLst/>
              <a:rect l="l" t="t" r="r" b="b"/>
              <a:pathLst>
                <a:path w="533400" h="228600">
                  <a:moveTo>
                    <a:pt x="533399" y="228599"/>
                  </a:moveTo>
                  <a:lnTo>
                    <a:pt x="533399" y="0"/>
                  </a:lnTo>
                  <a:lnTo>
                    <a:pt x="0" y="0"/>
                  </a:lnTo>
                  <a:lnTo>
                    <a:pt x="0" y="228599"/>
                  </a:lnTo>
                  <a:lnTo>
                    <a:pt x="533399" y="228599"/>
                  </a:lnTo>
                  <a:close/>
                </a:path>
              </a:pathLst>
            </a:custGeom>
            <a:solidFill>
              <a:srgbClr val="009898"/>
            </a:solidFill>
          </p:spPr>
          <p:txBody>
            <a:bodyPr wrap="square" lIns="0" tIns="0" rIns="0" bIns="0" rtlCol="0"/>
            <a:lstStyle/>
            <a:p>
              <a:endParaRPr sz="1634"/>
            </a:p>
          </p:txBody>
        </p:sp>
        <p:sp>
          <p:nvSpPr>
            <p:cNvPr id="25" name="object 25"/>
            <p:cNvSpPr/>
            <p:nvPr/>
          </p:nvSpPr>
          <p:spPr>
            <a:xfrm>
              <a:off x="3815974" y="4305299"/>
              <a:ext cx="547370" cy="242570"/>
            </a:xfrm>
            <a:custGeom>
              <a:avLst/>
              <a:gdLst/>
              <a:ahLst/>
              <a:cxnLst/>
              <a:rect l="l" t="t" r="r" b="b"/>
              <a:pathLst>
                <a:path w="547370" h="242570">
                  <a:moveTo>
                    <a:pt x="547116" y="242316"/>
                  </a:moveTo>
                  <a:lnTo>
                    <a:pt x="547116" y="0"/>
                  </a:lnTo>
                  <a:lnTo>
                    <a:pt x="0" y="0"/>
                  </a:lnTo>
                  <a:lnTo>
                    <a:pt x="0" y="242316"/>
                  </a:lnTo>
                  <a:lnTo>
                    <a:pt x="6096" y="242316"/>
                  </a:lnTo>
                  <a:lnTo>
                    <a:pt x="6096" y="13716"/>
                  </a:lnTo>
                  <a:lnTo>
                    <a:pt x="13716" y="6096"/>
                  </a:lnTo>
                  <a:lnTo>
                    <a:pt x="13716" y="13716"/>
                  </a:lnTo>
                  <a:lnTo>
                    <a:pt x="533400" y="13716"/>
                  </a:lnTo>
                  <a:lnTo>
                    <a:pt x="533400" y="6096"/>
                  </a:lnTo>
                  <a:lnTo>
                    <a:pt x="539496" y="13716"/>
                  </a:lnTo>
                  <a:lnTo>
                    <a:pt x="539496" y="242316"/>
                  </a:lnTo>
                  <a:lnTo>
                    <a:pt x="547116" y="242316"/>
                  </a:lnTo>
                  <a:close/>
                </a:path>
                <a:path w="547370" h="242570">
                  <a:moveTo>
                    <a:pt x="13716" y="13716"/>
                  </a:moveTo>
                  <a:lnTo>
                    <a:pt x="13716" y="6096"/>
                  </a:lnTo>
                  <a:lnTo>
                    <a:pt x="6096" y="13716"/>
                  </a:lnTo>
                  <a:lnTo>
                    <a:pt x="13716" y="13716"/>
                  </a:lnTo>
                  <a:close/>
                </a:path>
                <a:path w="547370" h="242570">
                  <a:moveTo>
                    <a:pt x="13716" y="228600"/>
                  </a:moveTo>
                  <a:lnTo>
                    <a:pt x="13716" y="13716"/>
                  </a:lnTo>
                  <a:lnTo>
                    <a:pt x="6096" y="13716"/>
                  </a:lnTo>
                  <a:lnTo>
                    <a:pt x="6096" y="228600"/>
                  </a:lnTo>
                  <a:lnTo>
                    <a:pt x="13716" y="228600"/>
                  </a:lnTo>
                  <a:close/>
                </a:path>
                <a:path w="547370" h="242570">
                  <a:moveTo>
                    <a:pt x="539496" y="228600"/>
                  </a:moveTo>
                  <a:lnTo>
                    <a:pt x="6096" y="228600"/>
                  </a:lnTo>
                  <a:lnTo>
                    <a:pt x="13716" y="234696"/>
                  </a:lnTo>
                  <a:lnTo>
                    <a:pt x="13716" y="242316"/>
                  </a:lnTo>
                  <a:lnTo>
                    <a:pt x="533400" y="242316"/>
                  </a:lnTo>
                  <a:lnTo>
                    <a:pt x="533400" y="234696"/>
                  </a:lnTo>
                  <a:lnTo>
                    <a:pt x="539496" y="228600"/>
                  </a:lnTo>
                  <a:close/>
                </a:path>
                <a:path w="547370" h="242570">
                  <a:moveTo>
                    <a:pt x="13716" y="242316"/>
                  </a:moveTo>
                  <a:lnTo>
                    <a:pt x="13716" y="234696"/>
                  </a:lnTo>
                  <a:lnTo>
                    <a:pt x="6096" y="228600"/>
                  </a:lnTo>
                  <a:lnTo>
                    <a:pt x="6096" y="242316"/>
                  </a:lnTo>
                  <a:lnTo>
                    <a:pt x="13716" y="242316"/>
                  </a:lnTo>
                  <a:close/>
                </a:path>
                <a:path w="547370" h="242570">
                  <a:moveTo>
                    <a:pt x="539496" y="13716"/>
                  </a:moveTo>
                  <a:lnTo>
                    <a:pt x="533400" y="6096"/>
                  </a:lnTo>
                  <a:lnTo>
                    <a:pt x="533400" y="13716"/>
                  </a:lnTo>
                  <a:lnTo>
                    <a:pt x="539496" y="13716"/>
                  </a:lnTo>
                  <a:close/>
                </a:path>
                <a:path w="547370" h="242570">
                  <a:moveTo>
                    <a:pt x="539496" y="228600"/>
                  </a:moveTo>
                  <a:lnTo>
                    <a:pt x="539496" y="13716"/>
                  </a:lnTo>
                  <a:lnTo>
                    <a:pt x="533400" y="13716"/>
                  </a:lnTo>
                  <a:lnTo>
                    <a:pt x="533400" y="228600"/>
                  </a:lnTo>
                  <a:lnTo>
                    <a:pt x="539496" y="228600"/>
                  </a:lnTo>
                  <a:close/>
                </a:path>
                <a:path w="547370" h="242570">
                  <a:moveTo>
                    <a:pt x="539496" y="242316"/>
                  </a:moveTo>
                  <a:lnTo>
                    <a:pt x="539496" y="228600"/>
                  </a:lnTo>
                  <a:lnTo>
                    <a:pt x="533400" y="234696"/>
                  </a:lnTo>
                  <a:lnTo>
                    <a:pt x="533400" y="242316"/>
                  </a:lnTo>
                  <a:lnTo>
                    <a:pt x="539496" y="242316"/>
                  </a:lnTo>
                  <a:close/>
                </a:path>
              </a:pathLst>
            </a:custGeom>
            <a:solidFill>
              <a:srgbClr val="000000"/>
            </a:solidFill>
          </p:spPr>
          <p:txBody>
            <a:bodyPr wrap="square" lIns="0" tIns="0" rIns="0" bIns="0" rtlCol="0"/>
            <a:lstStyle/>
            <a:p>
              <a:endParaRPr sz="1634"/>
            </a:p>
          </p:txBody>
        </p:sp>
        <p:sp>
          <p:nvSpPr>
            <p:cNvPr id="26" name="object 26"/>
            <p:cNvSpPr/>
            <p:nvPr/>
          </p:nvSpPr>
          <p:spPr>
            <a:xfrm>
              <a:off x="3822069" y="4997195"/>
              <a:ext cx="304800" cy="228600"/>
            </a:xfrm>
            <a:custGeom>
              <a:avLst/>
              <a:gdLst/>
              <a:ahLst/>
              <a:cxnLst/>
              <a:rect l="l" t="t" r="r" b="b"/>
              <a:pathLst>
                <a:path w="304800" h="228600">
                  <a:moveTo>
                    <a:pt x="304799" y="228599"/>
                  </a:moveTo>
                  <a:lnTo>
                    <a:pt x="304799" y="0"/>
                  </a:lnTo>
                  <a:lnTo>
                    <a:pt x="0" y="0"/>
                  </a:lnTo>
                  <a:lnTo>
                    <a:pt x="0" y="228599"/>
                  </a:lnTo>
                  <a:lnTo>
                    <a:pt x="304799" y="228599"/>
                  </a:lnTo>
                  <a:close/>
                </a:path>
              </a:pathLst>
            </a:custGeom>
            <a:solidFill>
              <a:srgbClr val="CCCC00"/>
            </a:solidFill>
          </p:spPr>
          <p:txBody>
            <a:bodyPr wrap="square" lIns="0" tIns="0" rIns="0" bIns="0" rtlCol="0"/>
            <a:lstStyle/>
            <a:p>
              <a:endParaRPr sz="1634"/>
            </a:p>
          </p:txBody>
        </p:sp>
        <p:sp>
          <p:nvSpPr>
            <p:cNvPr id="27" name="object 27"/>
            <p:cNvSpPr/>
            <p:nvPr/>
          </p:nvSpPr>
          <p:spPr>
            <a:xfrm>
              <a:off x="3815974" y="4991100"/>
              <a:ext cx="318770" cy="242570"/>
            </a:xfrm>
            <a:custGeom>
              <a:avLst/>
              <a:gdLst/>
              <a:ahLst/>
              <a:cxnLst/>
              <a:rect l="l" t="t" r="r" b="b"/>
              <a:pathLst>
                <a:path w="318770" h="242570">
                  <a:moveTo>
                    <a:pt x="318516" y="242316"/>
                  </a:moveTo>
                  <a:lnTo>
                    <a:pt x="318516" y="0"/>
                  </a:lnTo>
                  <a:lnTo>
                    <a:pt x="0" y="0"/>
                  </a:lnTo>
                  <a:lnTo>
                    <a:pt x="0" y="242316"/>
                  </a:lnTo>
                  <a:lnTo>
                    <a:pt x="6096" y="242316"/>
                  </a:lnTo>
                  <a:lnTo>
                    <a:pt x="6096" y="13716"/>
                  </a:lnTo>
                  <a:lnTo>
                    <a:pt x="13716" y="6096"/>
                  </a:lnTo>
                  <a:lnTo>
                    <a:pt x="13716" y="13716"/>
                  </a:lnTo>
                  <a:lnTo>
                    <a:pt x="304800" y="13716"/>
                  </a:lnTo>
                  <a:lnTo>
                    <a:pt x="304800" y="6096"/>
                  </a:lnTo>
                  <a:lnTo>
                    <a:pt x="310896" y="13716"/>
                  </a:lnTo>
                  <a:lnTo>
                    <a:pt x="310896" y="242316"/>
                  </a:lnTo>
                  <a:lnTo>
                    <a:pt x="318516" y="242316"/>
                  </a:lnTo>
                  <a:close/>
                </a:path>
                <a:path w="318770" h="242570">
                  <a:moveTo>
                    <a:pt x="13716" y="13716"/>
                  </a:moveTo>
                  <a:lnTo>
                    <a:pt x="13716" y="6096"/>
                  </a:lnTo>
                  <a:lnTo>
                    <a:pt x="6096" y="13716"/>
                  </a:lnTo>
                  <a:lnTo>
                    <a:pt x="13716" y="13716"/>
                  </a:lnTo>
                  <a:close/>
                </a:path>
                <a:path w="318770" h="242570">
                  <a:moveTo>
                    <a:pt x="13716" y="228600"/>
                  </a:moveTo>
                  <a:lnTo>
                    <a:pt x="13716" y="13716"/>
                  </a:lnTo>
                  <a:lnTo>
                    <a:pt x="6096" y="13716"/>
                  </a:lnTo>
                  <a:lnTo>
                    <a:pt x="6096" y="228600"/>
                  </a:lnTo>
                  <a:lnTo>
                    <a:pt x="13716" y="228600"/>
                  </a:lnTo>
                  <a:close/>
                </a:path>
                <a:path w="318770" h="242570">
                  <a:moveTo>
                    <a:pt x="310896" y="228600"/>
                  </a:moveTo>
                  <a:lnTo>
                    <a:pt x="6096" y="228600"/>
                  </a:lnTo>
                  <a:lnTo>
                    <a:pt x="13716" y="234696"/>
                  </a:lnTo>
                  <a:lnTo>
                    <a:pt x="13716" y="242316"/>
                  </a:lnTo>
                  <a:lnTo>
                    <a:pt x="304800" y="242316"/>
                  </a:lnTo>
                  <a:lnTo>
                    <a:pt x="304800" y="234696"/>
                  </a:lnTo>
                  <a:lnTo>
                    <a:pt x="310896" y="228600"/>
                  </a:lnTo>
                  <a:close/>
                </a:path>
                <a:path w="318770" h="242570">
                  <a:moveTo>
                    <a:pt x="13716" y="242316"/>
                  </a:moveTo>
                  <a:lnTo>
                    <a:pt x="13716" y="234696"/>
                  </a:lnTo>
                  <a:lnTo>
                    <a:pt x="6096" y="228600"/>
                  </a:lnTo>
                  <a:lnTo>
                    <a:pt x="6096" y="242316"/>
                  </a:lnTo>
                  <a:lnTo>
                    <a:pt x="13716" y="242316"/>
                  </a:lnTo>
                  <a:close/>
                </a:path>
                <a:path w="318770" h="242570">
                  <a:moveTo>
                    <a:pt x="310896" y="13716"/>
                  </a:moveTo>
                  <a:lnTo>
                    <a:pt x="304800" y="6096"/>
                  </a:lnTo>
                  <a:lnTo>
                    <a:pt x="304800" y="13716"/>
                  </a:lnTo>
                  <a:lnTo>
                    <a:pt x="310896" y="13716"/>
                  </a:lnTo>
                  <a:close/>
                </a:path>
                <a:path w="318770" h="242570">
                  <a:moveTo>
                    <a:pt x="310896" y="228600"/>
                  </a:moveTo>
                  <a:lnTo>
                    <a:pt x="310896" y="13716"/>
                  </a:lnTo>
                  <a:lnTo>
                    <a:pt x="304800" y="13716"/>
                  </a:lnTo>
                  <a:lnTo>
                    <a:pt x="304800" y="228600"/>
                  </a:lnTo>
                  <a:lnTo>
                    <a:pt x="310896" y="228600"/>
                  </a:lnTo>
                  <a:close/>
                </a:path>
                <a:path w="318770" h="242570">
                  <a:moveTo>
                    <a:pt x="310896" y="242316"/>
                  </a:moveTo>
                  <a:lnTo>
                    <a:pt x="310896" y="228600"/>
                  </a:lnTo>
                  <a:lnTo>
                    <a:pt x="304800" y="234696"/>
                  </a:lnTo>
                  <a:lnTo>
                    <a:pt x="304800" y="242316"/>
                  </a:lnTo>
                  <a:lnTo>
                    <a:pt x="310896" y="242316"/>
                  </a:lnTo>
                  <a:close/>
                </a:path>
              </a:pathLst>
            </a:custGeom>
            <a:solidFill>
              <a:srgbClr val="000000"/>
            </a:solidFill>
          </p:spPr>
          <p:txBody>
            <a:bodyPr wrap="square" lIns="0" tIns="0" rIns="0" bIns="0" rtlCol="0"/>
            <a:lstStyle/>
            <a:p>
              <a:endParaRPr sz="1634"/>
            </a:p>
          </p:txBody>
        </p:sp>
        <p:sp>
          <p:nvSpPr>
            <p:cNvPr id="28" name="object 28"/>
            <p:cNvSpPr/>
            <p:nvPr/>
          </p:nvSpPr>
          <p:spPr>
            <a:xfrm>
              <a:off x="3822070" y="3777996"/>
              <a:ext cx="533400" cy="76200"/>
            </a:xfrm>
            <a:custGeom>
              <a:avLst/>
              <a:gdLst/>
              <a:ahLst/>
              <a:cxnLst/>
              <a:rect l="l" t="t" r="r" b="b"/>
              <a:pathLst>
                <a:path w="533400" h="76200">
                  <a:moveTo>
                    <a:pt x="533400" y="0"/>
                  </a:moveTo>
                  <a:lnTo>
                    <a:pt x="0" y="0"/>
                  </a:lnTo>
                  <a:lnTo>
                    <a:pt x="0" y="76199"/>
                  </a:lnTo>
                  <a:lnTo>
                    <a:pt x="533400" y="76199"/>
                  </a:lnTo>
                  <a:lnTo>
                    <a:pt x="533400" y="0"/>
                  </a:lnTo>
                  <a:close/>
                </a:path>
              </a:pathLst>
            </a:custGeom>
            <a:solidFill>
              <a:srgbClr val="9800CC"/>
            </a:solidFill>
          </p:spPr>
          <p:txBody>
            <a:bodyPr wrap="square" lIns="0" tIns="0" rIns="0" bIns="0" rtlCol="0"/>
            <a:lstStyle/>
            <a:p>
              <a:endParaRPr sz="1634"/>
            </a:p>
          </p:txBody>
        </p:sp>
        <p:sp>
          <p:nvSpPr>
            <p:cNvPr id="29" name="object 29"/>
            <p:cNvSpPr/>
            <p:nvPr/>
          </p:nvSpPr>
          <p:spPr>
            <a:xfrm>
              <a:off x="3815974" y="3777996"/>
              <a:ext cx="547370" cy="83820"/>
            </a:xfrm>
            <a:custGeom>
              <a:avLst/>
              <a:gdLst/>
              <a:ahLst/>
              <a:cxnLst/>
              <a:rect l="l" t="t" r="r" b="b"/>
              <a:pathLst>
                <a:path w="547370" h="83820">
                  <a:moveTo>
                    <a:pt x="13716" y="70103"/>
                  </a:moveTo>
                  <a:lnTo>
                    <a:pt x="13716" y="0"/>
                  </a:lnTo>
                  <a:lnTo>
                    <a:pt x="0" y="0"/>
                  </a:lnTo>
                  <a:lnTo>
                    <a:pt x="0" y="83819"/>
                  </a:lnTo>
                  <a:lnTo>
                    <a:pt x="6096" y="83819"/>
                  </a:lnTo>
                  <a:lnTo>
                    <a:pt x="6096" y="70103"/>
                  </a:lnTo>
                  <a:lnTo>
                    <a:pt x="13716" y="70103"/>
                  </a:lnTo>
                  <a:close/>
                </a:path>
                <a:path w="547370" h="83820">
                  <a:moveTo>
                    <a:pt x="539496" y="70103"/>
                  </a:moveTo>
                  <a:lnTo>
                    <a:pt x="6096" y="70103"/>
                  </a:lnTo>
                  <a:lnTo>
                    <a:pt x="13716" y="76199"/>
                  </a:lnTo>
                  <a:lnTo>
                    <a:pt x="13716" y="83819"/>
                  </a:lnTo>
                  <a:lnTo>
                    <a:pt x="533400" y="83819"/>
                  </a:lnTo>
                  <a:lnTo>
                    <a:pt x="533400" y="76199"/>
                  </a:lnTo>
                  <a:lnTo>
                    <a:pt x="539496" y="70103"/>
                  </a:lnTo>
                  <a:close/>
                </a:path>
                <a:path w="547370" h="83820">
                  <a:moveTo>
                    <a:pt x="13716" y="83819"/>
                  </a:moveTo>
                  <a:lnTo>
                    <a:pt x="13716" y="76199"/>
                  </a:lnTo>
                  <a:lnTo>
                    <a:pt x="6096" y="70103"/>
                  </a:lnTo>
                  <a:lnTo>
                    <a:pt x="6096" y="83819"/>
                  </a:lnTo>
                  <a:lnTo>
                    <a:pt x="13716" y="83819"/>
                  </a:lnTo>
                  <a:close/>
                </a:path>
                <a:path w="547370" h="83820">
                  <a:moveTo>
                    <a:pt x="547116" y="83819"/>
                  </a:moveTo>
                  <a:lnTo>
                    <a:pt x="547116" y="0"/>
                  </a:lnTo>
                  <a:lnTo>
                    <a:pt x="533400" y="0"/>
                  </a:lnTo>
                  <a:lnTo>
                    <a:pt x="533400" y="70103"/>
                  </a:lnTo>
                  <a:lnTo>
                    <a:pt x="539496" y="70103"/>
                  </a:lnTo>
                  <a:lnTo>
                    <a:pt x="539496" y="83819"/>
                  </a:lnTo>
                  <a:lnTo>
                    <a:pt x="547116" y="83819"/>
                  </a:lnTo>
                  <a:close/>
                </a:path>
                <a:path w="547370" h="83820">
                  <a:moveTo>
                    <a:pt x="539496" y="83819"/>
                  </a:moveTo>
                  <a:lnTo>
                    <a:pt x="539496" y="70103"/>
                  </a:lnTo>
                  <a:lnTo>
                    <a:pt x="533400" y="76199"/>
                  </a:lnTo>
                  <a:lnTo>
                    <a:pt x="533400" y="83819"/>
                  </a:lnTo>
                  <a:lnTo>
                    <a:pt x="539496" y="83819"/>
                  </a:lnTo>
                  <a:close/>
                </a:path>
              </a:pathLst>
            </a:custGeom>
            <a:solidFill>
              <a:srgbClr val="000000"/>
            </a:solidFill>
          </p:spPr>
          <p:txBody>
            <a:bodyPr wrap="square" lIns="0" tIns="0" rIns="0" bIns="0" rtlCol="0"/>
            <a:lstStyle/>
            <a:p>
              <a:endParaRPr sz="1634"/>
            </a:p>
          </p:txBody>
        </p:sp>
        <p:sp>
          <p:nvSpPr>
            <p:cNvPr id="30" name="object 30"/>
            <p:cNvSpPr/>
            <p:nvPr/>
          </p:nvSpPr>
          <p:spPr>
            <a:xfrm>
              <a:off x="3822069" y="5378195"/>
              <a:ext cx="228600" cy="228600"/>
            </a:xfrm>
            <a:custGeom>
              <a:avLst/>
              <a:gdLst/>
              <a:ahLst/>
              <a:cxnLst/>
              <a:rect l="l" t="t" r="r" b="b"/>
              <a:pathLst>
                <a:path w="228600" h="228600">
                  <a:moveTo>
                    <a:pt x="228599" y="228599"/>
                  </a:moveTo>
                  <a:lnTo>
                    <a:pt x="228599" y="0"/>
                  </a:lnTo>
                  <a:lnTo>
                    <a:pt x="0" y="0"/>
                  </a:lnTo>
                  <a:lnTo>
                    <a:pt x="0" y="228599"/>
                  </a:lnTo>
                  <a:lnTo>
                    <a:pt x="228599" y="228599"/>
                  </a:lnTo>
                  <a:close/>
                </a:path>
              </a:pathLst>
            </a:custGeom>
            <a:solidFill>
              <a:srgbClr val="FF00FF"/>
            </a:solidFill>
          </p:spPr>
          <p:txBody>
            <a:bodyPr wrap="square" lIns="0" tIns="0" rIns="0" bIns="0" rtlCol="0"/>
            <a:lstStyle/>
            <a:p>
              <a:endParaRPr sz="1634"/>
            </a:p>
          </p:txBody>
        </p:sp>
        <p:sp>
          <p:nvSpPr>
            <p:cNvPr id="31" name="object 31"/>
            <p:cNvSpPr/>
            <p:nvPr/>
          </p:nvSpPr>
          <p:spPr>
            <a:xfrm>
              <a:off x="3815974" y="5372100"/>
              <a:ext cx="242570" cy="242570"/>
            </a:xfrm>
            <a:custGeom>
              <a:avLst/>
              <a:gdLst/>
              <a:ahLst/>
              <a:cxnLst/>
              <a:rect l="l" t="t" r="r" b="b"/>
              <a:pathLst>
                <a:path w="242570" h="242570">
                  <a:moveTo>
                    <a:pt x="242316" y="242316"/>
                  </a:moveTo>
                  <a:lnTo>
                    <a:pt x="242316" y="0"/>
                  </a:lnTo>
                  <a:lnTo>
                    <a:pt x="0" y="0"/>
                  </a:lnTo>
                  <a:lnTo>
                    <a:pt x="0" y="242316"/>
                  </a:lnTo>
                  <a:lnTo>
                    <a:pt x="6096" y="242316"/>
                  </a:lnTo>
                  <a:lnTo>
                    <a:pt x="6096" y="13716"/>
                  </a:lnTo>
                  <a:lnTo>
                    <a:pt x="13716" y="6096"/>
                  </a:lnTo>
                  <a:lnTo>
                    <a:pt x="13716" y="13716"/>
                  </a:lnTo>
                  <a:lnTo>
                    <a:pt x="228600" y="13716"/>
                  </a:lnTo>
                  <a:lnTo>
                    <a:pt x="228600" y="6096"/>
                  </a:lnTo>
                  <a:lnTo>
                    <a:pt x="234696" y="13716"/>
                  </a:lnTo>
                  <a:lnTo>
                    <a:pt x="234696" y="242316"/>
                  </a:lnTo>
                  <a:lnTo>
                    <a:pt x="242316" y="242316"/>
                  </a:lnTo>
                  <a:close/>
                </a:path>
                <a:path w="242570" h="242570">
                  <a:moveTo>
                    <a:pt x="13716" y="13716"/>
                  </a:moveTo>
                  <a:lnTo>
                    <a:pt x="13716" y="6096"/>
                  </a:lnTo>
                  <a:lnTo>
                    <a:pt x="6096" y="13716"/>
                  </a:lnTo>
                  <a:lnTo>
                    <a:pt x="13716" y="13716"/>
                  </a:lnTo>
                  <a:close/>
                </a:path>
                <a:path w="242570" h="242570">
                  <a:moveTo>
                    <a:pt x="13716" y="228600"/>
                  </a:moveTo>
                  <a:lnTo>
                    <a:pt x="13716" y="13716"/>
                  </a:lnTo>
                  <a:lnTo>
                    <a:pt x="6096" y="13716"/>
                  </a:lnTo>
                  <a:lnTo>
                    <a:pt x="6096" y="228600"/>
                  </a:lnTo>
                  <a:lnTo>
                    <a:pt x="13716" y="228600"/>
                  </a:lnTo>
                  <a:close/>
                </a:path>
                <a:path w="242570" h="242570">
                  <a:moveTo>
                    <a:pt x="234696" y="228600"/>
                  </a:moveTo>
                  <a:lnTo>
                    <a:pt x="6096" y="228600"/>
                  </a:lnTo>
                  <a:lnTo>
                    <a:pt x="13716" y="234696"/>
                  </a:lnTo>
                  <a:lnTo>
                    <a:pt x="13716" y="242316"/>
                  </a:lnTo>
                  <a:lnTo>
                    <a:pt x="228600" y="242316"/>
                  </a:lnTo>
                  <a:lnTo>
                    <a:pt x="228600" y="234696"/>
                  </a:lnTo>
                  <a:lnTo>
                    <a:pt x="234696" y="228600"/>
                  </a:lnTo>
                  <a:close/>
                </a:path>
                <a:path w="242570" h="242570">
                  <a:moveTo>
                    <a:pt x="13716" y="242316"/>
                  </a:moveTo>
                  <a:lnTo>
                    <a:pt x="13716" y="234696"/>
                  </a:lnTo>
                  <a:lnTo>
                    <a:pt x="6096" y="228600"/>
                  </a:lnTo>
                  <a:lnTo>
                    <a:pt x="6096" y="242316"/>
                  </a:lnTo>
                  <a:lnTo>
                    <a:pt x="13716" y="242316"/>
                  </a:lnTo>
                  <a:close/>
                </a:path>
                <a:path w="242570" h="242570">
                  <a:moveTo>
                    <a:pt x="234696" y="13716"/>
                  </a:moveTo>
                  <a:lnTo>
                    <a:pt x="228600" y="6096"/>
                  </a:lnTo>
                  <a:lnTo>
                    <a:pt x="228600" y="13716"/>
                  </a:lnTo>
                  <a:lnTo>
                    <a:pt x="234696" y="13716"/>
                  </a:lnTo>
                  <a:close/>
                </a:path>
                <a:path w="242570" h="242570">
                  <a:moveTo>
                    <a:pt x="234696" y="228600"/>
                  </a:moveTo>
                  <a:lnTo>
                    <a:pt x="234696" y="13716"/>
                  </a:lnTo>
                  <a:lnTo>
                    <a:pt x="228600" y="13716"/>
                  </a:lnTo>
                  <a:lnTo>
                    <a:pt x="228600" y="228600"/>
                  </a:lnTo>
                  <a:lnTo>
                    <a:pt x="234696" y="228600"/>
                  </a:lnTo>
                  <a:close/>
                </a:path>
                <a:path w="242570" h="242570">
                  <a:moveTo>
                    <a:pt x="234696" y="242316"/>
                  </a:moveTo>
                  <a:lnTo>
                    <a:pt x="234696" y="228600"/>
                  </a:lnTo>
                  <a:lnTo>
                    <a:pt x="228600" y="234696"/>
                  </a:lnTo>
                  <a:lnTo>
                    <a:pt x="228600" y="242316"/>
                  </a:lnTo>
                  <a:lnTo>
                    <a:pt x="234696" y="242316"/>
                  </a:lnTo>
                  <a:close/>
                </a:path>
              </a:pathLst>
            </a:custGeom>
            <a:solidFill>
              <a:srgbClr val="000000"/>
            </a:solidFill>
          </p:spPr>
          <p:txBody>
            <a:bodyPr wrap="square" lIns="0" tIns="0" rIns="0" bIns="0" rtlCol="0"/>
            <a:lstStyle/>
            <a:p>
              <a:endParaRPr sz="1634"/>
            </a:p>
          </p:txBody>
        </p:sp>
        <p:sp>
          <p:nvSpPr>
            <p:cNvPr id="32" name="object 32"/>
            <p:cNvSpPr/>
            <p:nvPr/>
          </p:nvSpPr>
          <p:spPr>
            <a:xfrm>
              <a:off x="2526669" y="4006595"/>
              <a:ext cx="1295400" cy="228600"/>
            </a:xfrm>
            <a:custGeom>
              <a:avLst/>
              <a:gdLst/>
              <a:ahLst/>
              <a:cxnLst/>
              <a:rect l="l" t="t" r="r" b="b"/>
              <a:pathLst>
                <a:path w="1295400" h="228600">
                  <a:moveTo>
                    <a:pt x="1295399" y="228599"/>
                  </a:moveTo>
                  <a:lnTo>
                    <a:pt x="1295399" y="0"/>
                  </a:lnTo>
                  <a:lnTo>
                    <a:pt x="0" y="0"/>
                  </a:lnTo>
                  <a:lnTo>
                    <a:pt x="0" y="228599"/>
                  </a:lnTo>
                  <a:lnTo>
                    <a:pt x="1295399" y="228599"/>
                  </a:lnTo>
                  <a:close/>
                </a:path>
              </a:pathLst>
            </a:custGeom>
            <a:solidFill>
              <a:srgbClr val="009800"/>
            </a:solidFill>
          </p:spPr>
          <p:txBody>
            <a:bodyPr wrap="square" lIns="0" tIns="0" rIns="0" bIns="0" rtlCol="0"/>
            <a:lstStyle/>
            <a:p>
              <a:endParaRPr sz="1634"/>
            </a:p>
          </p:txBody>
        </p:sp>
        <p:sp>
          <p:nvSpPr>
            <p:cNvPr id="33" name="object 33"/>
            <p:cNvSpPr/>
            <p:nvPr/>
          </p:nvSpPr>
          <p:spPr>
            <a:xfrm>
              <a:off x="2520574" y="4000499"/>
              <a:ext cx="1309370" cy="242570"/>
            </a:xfrm>
            <a:custGeom>
              <a:avLst/>
              <a:gdLst/>
              <a:ahLst/>
              <a:cxnLst/>
              <a:rect l="l" t="t" r="r" b="b"/>
              <a:pathLst>
                <a:path w="1309370" h="242570">
                  <a:moveTo>
                    <a:pt x="1309116" y="242316"/>
                  </a:moveTo>
                  <a:lnTo>
                    <a:pt x="1309116" y="0"/>
                  </a:lnTo>
                  <a:lnTo>
                    <a:pt x="0" y="0"/>
                  </a:lnTo>
                  <a:lnTo>
                    <a:pt x="0" y="242316"/>
                  </a:lnTo>
                  <a:lnTo>
                    <a:pt x="6096" y="242316"/>
                  </a:lnTo>
                  <a:lnTo>
                    <a:pt x="6096" y="13716"/>
                  </a:lnTo>
                  <a:lnTo>
                    <a:pt x="13716" y="6096"/>
                  </a:lnTo>
                  <a:lnTo>
                    <a:pt x="13716" y="13716"/>
                  </a:lnTo>
                  <a:lnTo>
                    <a:pt x="1295400" y="13716"/>
                  </a:lnTo>
                  <a:lnTo>
                    <a:pt x="1295400" y="6096"/>
                  </a:lnTo>
                  <a:lnTo>
                    <a:pt x="1301496" y="13716"/>
                  </a:lnTo>
                  <a:lnTo>
                    <a:pt x="1301496" y="242316"/>
                  </a:lnTo>
                  <a:lnTo>
                    <a:pt x="1309116" y="242316"/>
                  </a:lnTo>
                  <a:close/>
                </a:path>
                <a:path w="1309370" h="242570">
                  <a:moveTo>
                    <a:pt x="13716" y="13716"/>
                  </a:moveTo>
                  <a:lnTo>
                    <a:pt x="13716" y="6096"/>
                  </a:lnTo>
                  <a:lnTo>
                    <a:pt x="6096" y="13716"/>
                  </a:lnTo>
                  <a:lnTo>
                    <a:pt x="13716" y="13716"/>
                  </a:lnTo>
                  <a:close/>
                </a:path>
                <a:path w="1309370" h="242570">
                  <a:moveTo>
                    <a:pt x="13716" y="228600"/>
                  </a:moveTo>
                  <a:lnTo>
                    <a:pt x="13716" y="13716"/>
                  </a:lnTo>
                  <a:lnTo>
                    <a:pt x="6096" y="13716"/>
                  </a:lnTo>
                  <a:lnTo>
                    <a:pt x="6096" y="228600"/>
                  </a:lnTo>
                  <a:lnTo>
                    <a:pt x="13716" y="228600"/>
                  </a:lnTo>
                  <a:close/>
                </a:path>
                <a:path w="1309370" h="242570">
                  <a:moveTo>
                    <a:pt x="1301496" y="228600"/>
                  </a:moveTo>
                  <a:lnTo>
                    <a:pt x="6096" y="228600"/>
                  </a:lnTo>
                  <a:lnTo>
                    <a:pt x="13716" y="234696"/>
                  </a:lnTo>
                  <a:lnTo>
                    <a:pt x="13716" y="242316"/>
                  </a:lnTo>
                  <a:lnTo>
                    <a:pt x="1295400" y="242316"/>
                  </a:lnTo>
                  <a:lnTo>
                    <a:pt x="1295400" y="234696"/>
                  </a:lnTo>
                  <a:lnTo>
                    <a:pt x="1301496" y="228600"/>
                  </a:lnTo>
                  <a:close/>
                </a:path>
                <a:path w="1309370" h="242570">
                  <a:moveTo>
                    <a:pt x="13716" y="242316"/>
                  </a:moveTo>
                  <a:lnTo>
                    <a:pt x="13716" y="234696"/>
                  </a:lnTo>
                  <a:lnTo>
                    <a:pt x="6096" y="228600"/>
                  </a:lnTo>
                  <a:lnTo>
                    <a:pt x="6096" y="242316"/>
                  </a:lnTo>
                  <a:lnTo>
                    <a:pt x="13716" y="242316"/>
                  </a:lnTo>
                  <a:close/>
                </a:path>
                <a:path w="1309370" h="242570">
                  <a:moveTo>
                    <a:pt x="1301496" y="13716"/>
                  </a:moveTo>
                  <a:lnTo>
                    <a:pt x="1295400" y="6096"/>
                  </a:lnTo>
                  <a:lnTo>
                    <a:pt x="1295400" y="13716"/>
                  </a:lnTo>
                  <a:lnTo>
                    <a:pt x="1301496" y="13716"/>
                  </a:lnTo>
                  <a:close/>
                </a:path>
                <a:path w="1309370" h="242570">
                  <a:moveTo>
                    <a:pt x="1301496" y="228600"/>
                  </a:moveTo>
                  <a:lnTo>
                    <a:pt x="1301496" y="13716"/>
                  </a:lnTo>
                  <a:lnTo>
                    <a:pt x="1295400" y="13716"/>
                  </a:lnTo>
                  <a:lnTo>
                    <a:pt x="1295400" y="228600"/>
                  </a:lnTo>
                  <a:lnTo>
                    <a:pt x="1301496" y="228600"/>
                  </a:lnTo>
                  <a:close/>
                </a:path>
                <a:path w="1309370" h="242570">
                  <a:moveTo>
                    <a:pt x="1301496" y="242316"/>
                  </a:moveTo>
                  <a:lnTo>
                    <a:pt x="1301496" y="228600"/>
                  </a:lnTo>
                  <a:lnTo>
                    <a:pt x="1295400" y="234696"/>
                  </a:lnTo>
                  <a:lnTo>
                    <a:pt x="1295400" y="242316"/>
                  </a:lnTo>
                  <a:lnTo>
                    <a:pt x="1301496" y="242316"/>
                  </a:lnTo>
                  <a:close/>
                </a:path>
              </a:pathLst>
            </a:custGeom>
            <a:solidFill>
              <a:srgbClr val="000000"/>
            </a:solidFill>
          </p:spPr>
          <p:txBody>
            <a:bodyPr wrap="square" lIns="0" tIns="0" rIns="0" bIns="0" rtlCol="0"/>
            <a:lstStyle/>
            <a:p>
              <a:endParaRPr sz="1634"/>
            </a:p>
          </p:txBody>
        </p:sp>
        <p:sp>
          <p:nvSpPr>
            <p:cNvPr id="34" name="object 34"/>
            <p:cNvSpPr/>
            <p:nvPr/>
          </p:nvSpPr>
          <p:spPr>
            <a:xfrm>
              <a:off x="3593470" y="3777996"/>
              <a:ext cx="228600" cy="76200"/>
            </a:xfrm>
            <a:custGeom>
              <a:avLst/>
              <a:gdLst/>
              <a:ahLst/>
              <a:cxnLst/>
              <a:rect l="l" t="t" r="r" b="b"/>
              <a:pathLst>
                <a:path w="228600" h="76200">
                  <a:moveTo>
                    <a:pt x="228600" y="0"/>
                  </a:moveTo>
                  <a:lnTo>
                    <a:pt x="0" y="0"/>
                  </a:lnTo>
                  <a:lnTo>
                    <a:pt x="0" y="76199"/>
                  </a:lnTo>
                  <a:lnTo>
                    <a:pt x="228600" y="76199"/>
                  </a:lnTo>
                  <a:lnTo>
                    <a:pt x="228600" y="0"/>
                  </a:lnTo>
                  <a:close/>
                </a:path>
              </a:pathLst>
            </a:custGeom>
            <a:solidFill>
              <a:srgbClr val="009800"/>
            </a:solidFill>
          </p:spPr>
          <p:txBody>
            <a:bodyPr wrap="square" lIns="0" tIns="0" rIns="0" bIns="0" rtlCol="0"/>
            <a:lstStyle/>
            <a:p>
              <a:endParaRPr sz="1634"/>
            </a:p>
          </p:txBody>
        </p:sp>
        <p:sp>
          <p:nvSpPr>
            <p:cNvPr id="35" name="object 35"/>
            <p:cNvSpPr/>
            <p:nvPr/>
          </p:nvSpPr>
          <p:spPr>
            <a:xfrm>
              <a:off x="3587374" y="3777996"/>
              <a:ext cx="242570" cy="83820"/>
            </a:xfrm>
            <a:custGeom>
              <a:avLst/>
              <a:gdLst/>
              <a:ahLst/>
              <a:cxnLst/>
              <a:rect l="l" t="t" r="r" b="b"/>
              <a:pathLst>
                <a:path w="242570" h="83820">
                  <a:moveTo>
                    <a:pt x="13716" y="70103"/>
                  </a:moveTo>
                  <a:lnTo>
                    <a:pt x="13716" y="0"/>
                  </a:lnTo>
                  <a:lnTo>
                    <a:pt x="0" y="0"/>
                  </a:lnTo>
                  <a:lnTo>
                    <a:pt x="0" y="83819"/>
                  </a:lnTo>
                  <a:lnTo>
                    <a:pt x="6096" y="83819"/>
                  </a:lnTo>
                  <a:lnTo>
                    <a:pt x="6096" y="70103"/>
                  </a:lnTo>
                  <a:lnTo>
                    <a:pt x="13716" y="70103"/>
                  </a:lnTo>
                  <a:close/>
                </a:path>
                <a:path w="242570" h="83820">
                  <a:moveTo>
                    <a:pt x="234696" y="70103"/>
                  </a:moveTo>
                  <a:lnTo>
                    <a:pt x="6096" y="70103"/>
                  </a:lnTo>
                  <a:lnTo>
                    <a:pt x="13716" y="76199"/>
                  </a:lnTo>
                  <a:lnTo>
                    <a:pt x="13716" y="83819"/>
                  </a:lnTo>
                  <a:lnTo>
                    <a:pt x="228600" y="83819"/>
                  </a:lnTo>
                  <a:lnTo>
                    <a:pt x="228600" y="76199"/>
                  </a:lnTo>
                  <a:lnTo>
                    <a:pt x="234696" y="70103"/>
                  </a:lnTo>
                  <a:close/>
                </a:path>
                <a:path w="242570" h="83820">
                  <a:moveTo>
                    <a:pt x="13716" y="83819"/>
                  </a:moveTo>
                  <a:lnTo>
                    <a:pt x="13716" y="76199"/>
                  </a:lnTo>
                  <a:lnTo>
                    <a:pt x="6096" y="70103"/>
                  </a:lnTo>
                  <a:lnTo>
                    <a:pt x="6096" y="83819"/>
                  </a:lnTo>
                  <a:lnTo>
                    <a:pt x="13716" y="83819"/>
                  </a:lnTo>
                  <a:close/>
                </a:path>
                <a:path w="242570" h="83820">
                  <a:moveTo>
                    <a:pt x="242316" y="83819"/>
                  </a:moveTo>
                  <a:lnTo>
                    <a:pt x="242316" y="0"/>
                  </a:lnTo>
                  <a:lnTo>
                    <a:pt x="228600" y="0"/>
                  </a:lnTo>
                  <a:lnTo>
                    <a:pt x="228600" y="70103"/>
                  </a:lnTo>
                  <a:lnTo>
                    <a:pt x="234696" y="70103"/>
                  </a:lnTo>
                  <a:lnTo>
                    <a:pt x="234696" y="83819"/>
                  </a:lnTo>
                  <a:lnTo>
                    <a:pt x="242316" y="83819"/>
                  </a:lnTo>
                  <a:close/>
                </a:path>
                <a:path w="242570" h="83820">
                  <a:moveTo>
                    <a:pt x="234696" y="83819"/>
                  </a:moveTo>
                  <a:lnTo>
                    <a:pt x="234696" y="70103"/>
                  </a:lnTo>
                  <a:lnTo>
                    <a:pt x="228600" y="76199"/>
                  </a:lnTo>
                  <a:lnTo>
                    <a:pt x="228600" y="83819"/>
                  </a:lnTo>
                  <a:lnTo>
                    <a:pt x="234696" y="83819"/>
                  </a:lnTo>
                  <a:close/>
                </a:path>
              </a:pathLst>
            </a:custGeom>
            <a:solidFill>
              <a:srgbClr val="000000"/>
            </a:solidFill>
          </p:spPr>
          <p:txBody>
            <a:bodyPr wrap="square" lIns="0" tIns="0" rIns="0" bIns="0" rtlCol="0"/>
            <a:lstStyle/>
            <a:p>
              <a:endParaRPr sz="1634"/>
            </a:p>
          </p:txBody>
        </p:sp>
        <p:sp>
          <p:nvSpPr>
            <p:cNvPr id="36" name="object 36"/>
            <p:cNvSpPr/>
            <p:nvPr/>
          </p:nvSpPr>
          <p:spPr>
            <a:xfrm>
              <a:off x="3060069" y="4692395"/>
              <a:ext cx="762000" cy="228600"/>
            </a:xfrm>
            <a:custGeom>
              <a:avLst/>
              <a:gdLst/>
              <a:ahLst/>
              <a:cxnLst/>
              <a:rect l="l" t="t" r="r" b="b"/>
              <a:pathLst>
                <a:path w="762000" h="228600">
                  <a:moveTo>
                    <a:pt x="761999" y="228599"/>
                  </a:moveTo>
                  <a:lnTo>
                    <a:pt x="761999" y="0"/>
                  </a:lnTo>
                  <a:lnTo>
                    <a:pt x="0" y="0"/>
                  </a:lnTo>
                  <a:lnTo>
                    <a:pt x="0" y="228599"/>
                  </a:lnTo>
                  <a:lnTo>
                    <a:pt x="761999" y="228599"/>
                  </a:lnTo>
                  <a:close/>
                </a:path>
              </a:pathLst>
            </a:custGeom>
            <a:solidFill>
              <a:srgbClr val="009800"/>
            </a:solidFill>
          </p:spPr>
          <p:txBody>
            <a:bodyPr wrap="square" lIns="0" tIns="0" rIns="0" bIns="0" rtlCol="0"/>
            <a:lstStyle/>
            <a:p>
              <a:endParaRPr sz="1634"/>
            </a:p>
          </p:txBody>
        </p:sp>
        <p:sp>
          <p:nvSpPr>
            <p:cNvPr id="37" name="object 37"/>
            <p:cNvSpPr/>
            <p:nvPr/>
          </p:nvSpPr>
          <p:spPr>
            <a:xfrm>
              <a:off x="3053974" y="4686300"/>
              <a:ext cx="775970" cy="242570"/>
            </a:xfrm>
            <a:custGeom>
              <a:avLst/>
              <a:gdLst/>
              <a:ahLst/>
              <a:cxnLst/>
              <a:rect l="l" t="t" r="r" b="b"/>
              <a:pathLst>
                <a:path w="775970" h="242570">
                  <a:moveTo>
                    <a:pt x="775716" y="242316"/>
                  </a:moveTo>
                  <a:lnTo>
                    <a:pt x="775716" y="0"/>
                  </a:lnTo>
                  <a:lnTo>
                    <a:pt x="0" y="0"/>
                  </a:lnTo>
                  <a:lnTo>
                    <a:pt x="0" y="242316"/>
                  </a:lnTo>
                  <a:lnTo>
                    <a:pt x="6096" y="242316"/>
                  </a:lnTo>
                  <a:lnTo>
                    <a:pt x="6096" y="13716"/>
                  </a:lnTo>
                  <a:lnTo>
                    <a:pt x="13716" y="6096"/>
                  </a:lnTo>
                  <a:lnTo>
                    <a:pt x="13716" y="13716"/>
                  </a:lnTo>
                  <a:lnTo>
                    <a:pt x="762000" y="13716"/>
                  </a:lnTo>
                  <a:lnTo>
                    <a:pt x="762000" y="6096"/>
                  </a:lnTo>
                  <a:lnTo>
                    <a:pt x="768096" y="13716"/>
                  </a:lnTo>
                  <a:lnTo>
                    <a:pt x="768096" y="242316"/>
                  </a:lnTo>
                  <a:lnTo>
                    <a:pt x="775716" y="242316"/>
                  </a:lnTo>
                  <a:close/>
                </a:path>
                <a:path w="775970" h="242570">
                  <a:moveTo>
                    <a:pt x="13716" y="13716"/>
                  </a:moveTo>
                  <a:lnTo>
                    <a:pt x="13716" y="6096"/>
                  </a:lnTo>
                  <a:lnTo>
                    <a:pt x="6096" y="13716"/>
                  </a:lnTo>
                  <a:lnTo>
                    <a:pt x="13716" y="13716"/>
                  </a:lnTo>
                  <a:close/>
                </a:path>
                <a:path w="775970" h="242570">
                  <a:moveTo>
                    <a:pt x="13716" y="228600"/>
                  </a:moveTo>
                  <a:lnTo>
                    <a:pt x="13716" y="13716"/>
                  </a:lnTo>
                  <a:lnTo>
                    <a:pt x="6096" y="13716"/>
                  </a:lnTo>
                  <a:lnTo>
                    <a:pt x="6096" y="228600"/>
                  </a:lnTo>
                  <a:lnTo>
                    <a:pt x="13716" y="228600"/>
                  </a:lnTo>
                  <a:close/>
                </a:path>
                <a:path w="775970" h="242570">
                  <a:moveTo>
                    <a:pt x="768096" y="228600"/>
                  </a:moveTo>
                  <a:lnTo>
                    <a:pt x="6096" y="228600"/>
                  </a:lnTo>
                  <a:lnTo>
                    <a:pt x="13716" y="234696"/>
                  </a:lnTo>
                  <a:lnTo>
                    <a:pt x="13716" y="242316"/>
                  </a:lnTo>
                  <a:lnTo>
                    <a:pt x="762000" y="242316"/>
                  </a:lnTo>
                  <a:lnTo>
                    <a:pt x="762000" y="234696"/>
                  </a:lnTo>
                  <a:lnTo>
                    <a:pt x="768096" y="228600"/>
                  </a:lnTo>
                  <a:close/>
                </a:path>
                <a:path w="775970" h="242570">
                  <a:moveTo>
                    <a:pt x="13716" y="242316"/>
                  </a:moveTo>
                  <a:lnTo>
                    <a:pt x="13716" y="234696"/>
                  </a:lnTo>
                  <a:lnTo>
                    <a:pt x="6096" y="228600"/>
                  </a:lnTo>
                  <a:lnTo>
                    <a:pt x="6096" y="242316"/>
                  </a:lnTo>
                  <a:lnTo>
                    <a:pt x="13716" y="242316"/>
                  </a:lnTo>
                  <a:close/>
                </a:path>
                <a:path w="775970" h="242570">
                  <a:moveTo>
                    <a:pt x="768096" y="13716"/>
                  </a:moveTo>
                  <a:lnTo>
                    <a:pt x="762000" y="6096"/>
                  </a:lnTo>
                  <a:lnTo>
                    <a:pt x="762000" y="13716"/>
                  </a:lnTo>
                  <a:lnTo>
                    <a:pt x="768096" y="13716"/>
                  </a:lnTo>
                  <a:close/>
                </a:path>
                <a:path w="775970" h="242570">
                  <a:moveTo>
                    <a:pt x="768096" y="228600"/>
                  </a:moveTo>
                  <a:lnTo>
                    <a:pt x="768096" y="13716"/>
                  </a:lnTo>
                  <a:lnTo>
                    <a:pt x="762000" y="13716"/>
                  </a:lnTo>
                  <a:lnTo>
                    <a:pt x="762000" y="228600"/>
                  </a:lnTo>
                  <a:lnTo>
                    <a:pt x="768096" y="228600"/>
                  </a:lnTo>
                  <a:close/>
                </a:path>
                <a:path w="775970" h="242570">
                  <a:moveTo>
                    <a:pt x="768096" y="242316"/>
                  </a:moveTo>
                  <a:lnTo>
                    <a:pt x="768096" y="228600"/>
                  </a:lnTo>
                  <a:lnTo>
                    <a:pt x="762000" y="234696"/>
                  </a:lnTo>
                  <a:lnTo>
                    <a:pt x="762000" y="242316"/>
                  </a:lnTo>
                  <a:lnTo>
                    <a:pt x="768096" y="242316"/>
                  </a:lnTo>
                  <a:close/>
                </a:path>
              </a:pathLst>
            </a:custGeom>
            <a:solidFill>
              <a:srgbClr val="000000"/>
            </a:solidFill>
          </p:spPr>
          <p:txBody>
            <a:bodyPr wrap="square" lIns="0" tIns="0" rIns="0" bIns="0" rtlCol="0"/>
            <a:lstStyle/>
            <a:p>
              <a:endParaRPr sz="1634"/>
            </a:p>
          </p:txBody>
        </p:sp>
        <p:sp>
          <p:nvSpPr>
            <p:cNvPr id="38" name="object 38"/>
            <p:cNvSpPr/>
            <p:nvPr/>
          </p:nvSpPr>
          <p:spPr>
            <a:xfrm>
              <a:off x="1840870" y="5378195"/>
              <a:ext cx="1981200" cy="228600"/>
            </a:xfrm>
            <a:custGeom>
              <a:avLst/>
              <a:gdLst/>
              <a:ahLst/>
              <a:cxnLst/>
              <a:rect l="l" t="t" r="r" b="b"/>
              <a:pathLst>
                <a:path w="1981200" h="228600">
                  <a:moveTo>
                    <a:pt x="1981199" y="228599"/>
                  </a:moveTo>
                  <a:lnTo>
                    <a:pt x="1981199" y="0"/>
                  </a:lnTo>
                  <a:lnTo>
                    <a:pt x="0" y="0"/>
                  </a:lnTo>
                  <a:lnTo>
                    <a:pt x="0" y="228599"/>
                  </a:lnTo>
                  <a:lnTo>
                    <a:pt x="1981199" y="228599"/>
                  </a:lnTo>
                  <a:close/>
                </a:path>
              </a:pathLst>
            </a:custGeom>
            <a:solidFill>
              <a:srgbClr val="009800"/>
            </a:solidFill>
          </p:spPr>
          <p:txBody>
            <a:bodyPr wrap="square" lIns="0" tIns="0" rIns="0" bIns="0" rtlCol="0"/>
            <a:lstStyle/>
            <a:p>
              <a:endParaRPr sz="1634"/>
            </a:p>
          </p:txBody>
        </p:sp>
        <p:sp>
          <p:nvSpPr>
            <p:cNvPr id="39" name="object 39"/>
            <p:cNvSpPr/>
            <p:nvPr/>
          </p:nvSpPr>
          <p:spPr>
            <a:xfrm>
              <a:off x="1834774" y="5372100"/>
              <a:ext cx="1995170" cy="242570"/>
            </a:xfrm>
            <a:custGeom>
              <a:avLst/>
              <a:gdLst/>
              <a:ahLst/>
              <a:cxnLst/>
              <a:rect l="l" t="t" r="r" b="b"/>
              <a:pathLst>
                <a:path w="1995170" h="242570">
                  <a:moveTo>
                    <a:pt x="1994916" y="242316"/>
                  </a:moveTo>
                  <a:lnTo>
                    <a:pt x="1994916" y="0"/>
                  </a:lnTo>
                  <a:lnTo>
                    <a:pt x="0" y="0"/>
                  </a:lnTo>
                  <a:lnTo>
                    <a:pt x="0" y="242316"/>
                  </a:lnTo>
                  <a:lnTo>
                    <a:pt x="6096" y="242316"/>
                  </a:lnTo>
                  <a:lnTo>
                    <a:pt x="6096" y="13716"/>
                  </a:lnTo>
                  <a:lnTo>
                    <a:pt x="13716" y="6096"/>
                  </a:lnTo>
                  <a:lnTo>
                    <a:pt x="13716" y="13716"/>
                  </a:lnTo>
                  <a:lnTo>
                    <a:pt x="1981200" y="13716"/>
                  </a:lnTo>
                  <a:lnTo>
                    <a:pt x="1981200" y="6096"/>
                  </a:lnTo>
                  <a:lnTo>
                    <a:pt x="1987296" y="13716"/>
                  </a:lnTo>
                  <a:lnTo>
                    <a:pt x="1987296" y="242316"/>
                  </a:lnTo>
                  <a:lnTo>
                    <a:pt x="1994916" y="242316"/>
                  </a:lnTo>
                  <a:close/>
                </a:path>
                <a:path w="1995170" h="242570">
                  <a:moveTo>
                    <a:pt x="13716" y="13716"/>
                  </a:moveTo>
                  <a:lnTo>
                    <a:pt x="13716" y="6096"/>
                  </a:lnTo>
                  <a:lnTo>
                    <a:pt x="6096" y="13716"/>
                  </a:lnTo>
                  <a:lnTo>
                    <a:pt x="13716" y="13716"/>
                  </a:lnTo>
                  <a:close/>
                </a:path>
                <a:path w="1995170" h="242570">
                  <a:moveTo>
                    <a:pt x="13716" y="228600"/>
                  </a:moveTo>
                  <a:lnTo>
                    <a:pt x="13716" y="13716"/>
                  </a:lnTo>
                  <a:lnTo>
                    <a:pt x="6096" y="13716"/>
                  </a:lnTo>
                  <a:lnTo>
                    <a:pt x="6096" y="228600"/>
                  </a:lnTo>
                  <a:lnTo>
                    <a:pt x="13716" y="228600"/>
                  </a:lnTo>
                  <a:close/>
                </a:path>
                <a:path w="1995170" h="242570">
                  <a:moveTo>
                    <a:pt x="1987296" y="228600"/>
                  </a:moveTo>
                  <a:lnTo>
                    <a:pt x="6096" y="228600"/>
                  </a:lnTo>
                  <a:lnTo>
                    <a:pt x="13716" y="234696"/>
                  </a:lnTo>
                  <a:lnTo>
                    <a:pt x="13716" y="242316"/>
                  </a:lnTo>
                  <a:lnTo>
                    <a:pt x="1981200" y="242316"/>
                  </a:lnTo>
                  <a:lnTo>
                    <a:pt x="1981200" y="234696"/>
                  </a:lnTo>
                  <a:lnTo>
                    <a:pt x="1987296" y="228600"/>
                  </a:lnTo>
                  <a:close/>
                </a:path>
                <a:path w="1995170" h="242570">
                  <a:moveTo>
                    <a:pt x="13716" y="242316"/>
                  </a:moveTo>
                  <a:lnTo>
                    <a:pt x="13716" y="234696"/>
                  </a:lnTo>
                  <a:lnTo>
                    <a:pt x="6096" y="228600"/>
                  </a:lnTo>
                  <a:lnTo>
                    <a:pt x="6096" y="242316"/>
                  </a:lnTo>
                  <a:lnTo>
                    <a:pt x="13716" y="242316"/>
                  </a:lnTo>
                  <a:close/>
                </a:path>
                <a:path w="1995170" h="242570">
                  <a:moveTo>
                    <a:pt x="1987296" y="13716"/>
                  </a:moveTo>
                  <a:lnTo>
                    <a:pt x="1981200" y="6096"/>
                  </a:lnTo>
                  <a:lnTo>
                    <a:pt x="1981200" y="13716"/>
                  </a:lnTo>
                  <a:lnTo>
                    <a:pt x="1987296" y="13716"/>
                  </a:lnTo>
                  <a:close/>
                </a:path>
                <a:path w="1995170" h="242570">
                  <a:moveTo>
                    <a:pt x="1987296" y="228600"/>
                  </a:moveTo>
                  <a:lnTo>
                    <a:pt x="1987296" y="13716"/>
                  </a:lnTo>
                  <a:lnTo>
                    <a:pt x="1981200" y="13716"/>
                  </a:lnTo>
                  <a:lnTo>
                    <a:pt x="1981200" y="228600"/>
                  </a:lnTo>
                  <a:lnTo>
                    <a:pt x="1987296" y="228600"/>
                  </a:lnTo>
                  <a:close/>
                </a:path>
                <a:path w="1995170" h="242570">
                  <a:moveTo>
                    <a:pt x="1987296" y="242316"/>
                  </a:moveTo>
                  <a:lnTo>
                    <a:pt x="1987296" y="228600"/>
                  </a:lnTo>
                  <a:lnTo>
                    <a:pt x="1981200" y="234696"/>
                  </a:lnTo>
                  <a:lnTo>
                    <a:pt x="1981200" y="242316"/>
                  </a:lnTo>
                  <a:lnTo>
                    <a:pt x="1987296" y="242316"/>
                  </a:lnTo>
                  <a:close/>
                </a:path>
              </a:pathLst>
            </a:custGeom>
            <a:solidFill>
              <a:srgbClr val="000000"/>
            </a:solidFill>
          </p:spPr>
          <p:txBody>
            <a:bodyPr wrap="square" lIns="0" tIns="0" rIns="0" bIns="0" rtlCol="0"/>
            <a:lstStyle/>
            <a:p>
              <a:endParaRPr sz="1634"/>
            </a:p>
          </p:txBody>
        </p:sp>
        <p:sp>
          <p:nvSpPr>
            <p:cNvPr id="40" name="object 40"/>
            <p:cNvSpPr/>
            <p:nvPr/>
          </p:nvSpPr>
          <p:spPr>
            <a:xfrm>
              <a:off x="3441069" y="4997195"/>
              <a:ext cx="381000" cy="228600"/>
            </a:xfrm>
            <a:custGeom>
              <a:avLst/>
              <a:gdLst/>
              <a:ahLst/>
              <a:cxnLst/>
              <a:rect l="l" t="t" r="r" b="b"/>
              <a:pathLst>
                <a:path w="381000" h="228600">
                  <a:moveTo>
                    <a:pt x="380999" y="228599"/>
                  </a:moveTo>
                  <a:lnTo>
                    <a:pt x="380999" y="0"/>
                  </a:lnTo>
                  <a:lnTo>
                    <a:pt x="0" y="0"/>
                  </a:lnTo>
                  <a:lnTo>
                    <a:pt x="0" y="228599"/>
                  </a:lnTo>
                  <a:lnTo>
                    <a:pt x="380999" y="228599"/>
                  </a:lnTo>
                  <a:close/>
                </a:path>
              </a:pathLst>
            </a:custGeom>
            <a:solidFill>
              <a:srgbClr val="009800"/>
            </a:solidFill>
          </p:spPr>
          <p:txBody>
            <a:bodyPr wrap="square" lIns="0" tIns="0" rIns="0" bIns="0" rtlCol="0"/>
            <a:lstStyle/>
            <a:p>
              <a:endParaRPr sz="1634"/>
            </a:p>
          </p:txBody>
        </p:sp>
        <p:sp>
          <p:nvSpPr>
            <p:cNvPr id="41" name="object 41"/>
            <p:cNvSpPr/>
            <p:nvPr/>
          </p:nvSpPr>
          <p:spPr>
            <a:xfrm>
              <a:off x="3434974" y="4991100"/>
              <a:ext cx="394970" cy="242570"/>
            </a:xfrm>
            <a:custGeom>
              <a:avLst/>
              <a:gdLst/>
              <a:ahLst/>
              <a:cxnLst/>
              <a:rect l="l" t="t" r="r" b="b"/>
              <a:pathLst>
                <a:path w="394970" h="242570">
                  <a:moveTo>
                    <a:pt x="394716" y="242316"/>
                  </a:moveTo>
                  <a:lnTo>
                    <a:pt x="394716" y="0"/>
                  </a:lnTo>
                  <a:lnTo>
                    <a:pt x="0" y="0"/>
                  </a:lnTo>
                  <a:lnTo>
                    <a:pt x="0" y="242316"/>
                  </a:lnTo>
                  <a:lnTo>
                    <a:pt x="6096" y="242316"/>
                  </a:lnTo>
                  <a:lnTo>
                    <a:pt x="6096" y="13716"/>
                  </a:lnTo>
                  <a:lnTo>
                    <a:pt x="13716" y="6096"/>
                  </a:lnTo>
                  <a:lnTo>
                    <a:pt x="13716" y="13716"/>
                  </a:lnTo>
                  <a:lnTo>
                    <a:pt x="381000" y="13716"/>
                  </a:lnTo>
                  <a:lnTo>
                    <a:pt x="381000" y="6096"/>
                  </a:lnTo>
                  <a:lnTo>
                    <a:pt x="387096" y="13716"/>
                  </a:lnTo>
                  <a:lnTo>
                    <a:pt x="387096" y="242316"/>
                  </a:lnTo>
                  <a:lnTo>
                    <a:pt x="394716" y="242316"/>
                  </a:lnTo>
                  <a:close/>
                </a:path>
                <a:path w="394970" h="242570">
                  <a:moveTo>
                    <a:pt x="13716" y="13716"/>
                  </a:moveTo>
                  <a:lnTo>
                    <a:pt x="13716" y="6096"/>
                  </a:lnTo>
                  <a:lnTo>
                    <a:pt x="6096" y="13716"/>
                  </a:lnTo>
                  <a:lnTo>
                    <a:pt x="13716" y="13716"/>
                  </a:lnTo>
                  <a:close/>
                </a:path>
                <a:path w="394970" h="242570">
                  <a:moveTo>
                    <a:pt x="13716" y="228600"/>
                  </a:moveTo>
                  <a:lnTo>
                    <a:pt x="13716" y="13716"/>
                  </a:lnTo>
                  <a:lnTo>
                    <a:pt x="6096" y="13716"/>
                  </a:lnTo>
                  <a:lnTo>
                    <a:pt x="6096" y="228600"/>
                  </a:lnTo>
                  <a:lnTo>
                    <a:pt x="13716" y="228600"/>
                  </a:lnTo>
                  <a:close/>
                </a:path>
                <a:path w="394970" h="242570">
                  <a:moveTo>
                    <a:pt x="387096" y="228600"/>
                  </a:moveTo>
                  <a:lnTo>
                    <a:pt x="6096" y="228600"/>
                  </a:lnTo>
                  <a:lnTo>
                    <a:pt x="13716" y="234696"/>
                  </a:lnTo>
                  <a:lnTo>
                    <a:pt x="13716" y="242316"/>
                  </a:lnTo>
                  <a:lnTo>
                    <a:pt x="381000" y="242316"/>
                  </a:lnTo>
                  <a:lnTo>
                    <a:pt x="381000" y="234696"/>
                  </a:lnTo>
                  <a:lnTo>
                    <a:pt x="387096" y="228600"/>
                  </a:lnTo>
                  <a:close/>
                </a:path>
                <a:path w="394970" h="242570">
                  <a:moveTo>
                    <a:pt x="13716" y="242316"/>
                  </a:moveTo>
                  <a:lnTo>
                    <a:pt x="13716" y="234696"/>
                  </a:lnTo>
                  <a:lnTo>
                    <a:pt x="6096" y="228600"/>
                  </a:lnTo>
                  <a:lnTo>
                    <a:pt x="6096" y="242316"/>
                  </a:lnTo>
                  <a:lnTo>
                    <a:pt x="13716" y="242316"/>
                  </a:lnTo>
                  <a:close/>
                </a:path>
                <a:path w="394970" h="242570">
                  <a:moveTo>
                    <a:pt x="387096" y="13716"/>
                  </a:moveTo>
                  <a:lnTo>
                    <a:pt x="381000" y="6096"/>
                  </a:lnTo>
                  <a:lnTo>
                    <a:pt x="381000" y="13716"/>
                  </a:lnTo>
                  <a:lnTo>
                    <a:pt x="387096" y="13716"/>
                  </a:lnTo>
                  <a:close/>
                </a:path>
                <a:path w="394970" h="242570">
                  <a:moveTo>
                    <a:pt x="387096" y="228600"/>
                  </a:moveTo>
                  <a:lnTo>
                    <a:pt x="387096" y="13716"/>
                  </a:lnTo>
                  <a:lnTo>
                    <a:pt x="381000" y="13716"/>
                  </a:lnTo>
                  <a:lnTo>
                    <a:pt x="381000" y="228600"/>
                  </a:lnTo>
                  <a:lnTo>
                    <a:pt x="387096" y="228600"/>
                  </a:lnTo>
                  <a:close/>
                </a:path>
                <a:path w="394970" h="242570">
                  <a:moveTo>
                    <a:pt x="387096" y="242316"/>
                  </a:moveTo>
                  <a:lnTo>
                    <a:pt x="387096" y="228600"/>
                  </a:lnTo>
                  <a:lnTo>
                    <a:pt x="381000" y="234696"/>
                  </a:lnTo>
                  <a:lnTo>
                    <a:pt x="381000" y="242316"/>
                  </a:lnTo>
                  <a:lnTo>
                    <a:pt x="387096" y="242316"/>
                  </a:lnTo>
                  <a:close/>
                </a:path>
              </a:pathLst>
            </a:custGeom>
            <a:solidFill>
              <a:srgbClr val="000000"/>
            </a:solidFill>
          </p:spPr>
          <p:txBody>
            <a:bodyPr wrap="square" lIns="0" tIns="0" rIns="0" bIns="0" rtlCol="0"/>
            <a:lstStyle/>
            <a:p>
              <a:endParaRPr sz="1634"/>
            </a:p>
          </p:txBody>
        </p:sp>
        <p:sp>
          <p:nvSpPr>
            <p:cNvPr id="42" name="object 42"/>
            <p:cNvSpPr/>
            <p:nvPr/>
          </p:nvSpPr>
          <p:spPr>
            <a:xfrm>
              <a:off x="3517269" y="4311395"/>
              <a:ext cx="304800" cy="228600"/>
            </a:xfrm>
            <a:custGeom>
              <a:avLst/>
              <a:gdLst/>
              <a:ahLst/>
              <a:cxnLst/>
              <a:rect l="l" t="t" r="r" b="b"/>
              <a:pathLst>
                <a:path w="304800" h="228600">
                  <a:moveTo>
                    <a:pt x="304799" y="228599"/>
                  </a:moveTo>
                  <a:lnTo>
                    <a:pt x="304799" y="0"/>
                  </a:lnTo>
                  <a:lnTo>
                    <a:pt x="0" y="0"/>
                  </a:lnTo>
                  <a:lnTo>
                    <a:pt x="0" y="228599"/>
                  </a:lnTo>
                  <a:lnTo>
                    <a:pt x="304799" y="228599"/>
                  </a:lnTo>
                  <a:close/>
                </a:path>
              </a:pathLst>
            </a:custGeom>
            <a:solidFill>
              <a:srgbClr val="009800"/>
            </a:solidFill>
          </p:spPr>
          <p:txBody>
            <a:bodyPr wrap="square" lIns="0" tIns="0" rIns="0" bIns="0" rtlCol="0"/>
            <a:lstStyle/>
            <a:p>
              <a:endParaRPr sz="1634"/>
            </a:p>
          </p:txBody>
        </p:sp>
        <p:sp>
          <p:nvSpPr>
            <p:cNvPr id="43" name="object 43"/>
            <p:cNvSpPr/>
            <p:nvPr/>
          </p:nvSpPr>
          <p:spPr>
            <a:xfrm>
              <a:off x="3511169" y="3778008"/>
              <a:ext cx="330835" cy="2209800"/>
            </a:xfrm>
            <a:custGeom>
              <a:avLst/>
              <a:gdLst/>
              <a:ahLst/>
              <a:cxnLst/>
              <a:rect l="l" t="t" r="r" b="b"/>
              <a:pathLst>
                <a:path w="330835" h="2209800">
                  <a:moveTo>
                    <a:pt x="330708" y="0"/>
                  </a:moveTo>
                  <a:lnTo>
                    <a:pt x="292608" y="0"/>
                  </a:lnTo>
                  <a:lnTo>
                    <a:pt x="292608" y="527304"/>
                  </a:lnTo>
                  <a:lnTo>
                    <a:pt x="292608" y="541020"/>
                  </a:lnTo>
                  <a:lnTo>
                    <a:pt x="292608" y="755904"/>
                  </a:lnTo>
                  <a:lnTo>
                    <a:pt x="13716" y="755904"/>
                  </a:lnTo>
                  <a:lnTo>
                    <a:pt x="13716" y="541020"/>
                  </a:lnTo>
                  <a:lnTo>
                    <a:pt x="292608" y="541020"/>
                  </a:lnTo>
                  <a:lnTo>
                    <a:pt x="292608" y="527304"/>
                  </a:lnTo>
                  <a:lnTo>
                    <a:pt x="0" y="527304"/>
                  </a:lnTo>
                  <a:lnTo>
                    <a:pt x="0" y="769620"/>
                  </a:lnTo>
                  <a:lnTo>
                    <a:pt x="6096" y="769620"/>
                  </a:lnTo>
                  <a:lnTo>
                    <a:pt x="13716" y="769620"/>
                  </a:lnTo>
                  <a:lnTo>
                    <a:pt x="292608" y="769620"/>
                  </a:lnTo>
                  <a:lnTo>
                    <a:pt x="292608" y="2209800"/>
                  </a:lnTo>
                  <a:lnTo>
                    <a:pt x="330708" y="2209800"/>
                  </a:lnTo>
                  <a:lnTo>
                    <a:pt x="330708" y="0"/>
                  </a:lnTo>
                  <a:close/>
                </a:path>
              </a:pathLst>
            </a:custGeom>
            <a:solidFill>
              <a:srgbClr val="000000"/>
            </a:solidFill>
          </p:spPr>
          <p:txBody>
            <a:bodyPr wrap="square" lIns="0" tIns="0" rIns="0" bIns="0" rtlCol="0"/>
            <a:lstStyle/>
            <a:p>
              <a:endParaRPr sz="1634"/>
            </a:p>
          </p:txBody>
        </p:sp>
      </p:grpSp>
      <p:sp>
        <p:nvSpPr>
          <p:cNvPr id="44" name="object 44"/>
          <p:cNvSpPr txBox="1"/>
          <p:nvPr/>
        </p:nvSpPr>
        <p:spPr>
          <a:xfrm>
            <a:off x="5406175" y="3784600"/>
            <a:ext cx="615491" cy="712493"/>
          </a:xfrm>
          <a:prstGeom prst="rect">
            <a:avLst/>
          </a:prstGeom>
        </p:spPr>
        <p:txBody>
          <a:bodyPr vert="horz" wrap="square" lIns="0" tIns="136007" rIns="0" bIns="0" rtlCol="0">
            <a:spAutoFit/>
          </a:bodyPr>
          <a:lstStyle/>
          <a:p>
            <a:pPr marL="11527">
              <a:spcBef>
                <a:spcPts val="1071"/>
              </a:spcBef>
            </a:pPr>
            <a:r>
              <a:rPr sz="1452" spc="-5" dirty="0">
                <a:solidFill>
                  <a:srgbClr val="323299"/>
                </a:solidFill>
                <a:latin typeface="Arial MT"/>
                <a:cs typeface="Arial MT"/>
              </a:rPr>
              <a:t>0.89%</a:t>
            </a:r>
            <a:endParaRPr sz="1452">
              <a:latin typeface="Arial MT"/>
              <a:cs typeface="Arial MT"/>
            </a:endParaRPr>
          </a:p>
          <a:p>
            <a:pPr marL="81838">
              <a:spcBef>
                <a:spcPts val="980"/>
              </a:spcBef>
            </a:pPr>
            <a:r>
              <a:rPr sz="1452" spc="-5" dirty="0">
                <a:solidFill>
                  <a:srgbClr val="009900"/>
                </a:solidFill>
                <a:latin typeface="Arial MT"/>
                <a:cs typeface="Arial MT"/>
              </a:rPr>
              <a:t>1.87%</a:t>
            </a:r>
            <a:endParaRPr sz="1452">
              <a:latin typeface="Arial MT"/>
              <a:cs typeface="Arial MT"/>
            </a:endParaRPr>
          </a:p>
        </p:txBody>
      </p:sp>
      <p:sp>
        <p:nvSpPr>
          <p:cNvPr id="45" name="object 45"/>
          <p:cNvSpPr txBox="1"/>
          <p:nvPr/>
        </p:nvSpPr>
        <p:spPr>
          <a:xfrm>
            <a:off x="6166894" y="3633009"/>
            <a:ext cx="545182" cy="234516"/>
          </a:xfrm>
          <a:prstGeom prst="rect">
            <a:avLst/>
          </a:prstGeom>
        </p:spPr>
        <p:txBody>
          <a:bodyPr vert="horz" wrap="square" lIns="0" tIns="10950" rIns="0" bIns="0" rtlCol="0">
            <a:spAutoFit/>
          </a:bodyPr>
          <a:lstStyle/>
          <a:p>
            <a:pPr marL="11527">
              <a:spcBef>
                <a:spcPts val="86"/>
              </a:spcBef>
            </a:pPr>
            <a:r>
              <a:rPr sz="1452" spc="-5" dirty="0">
                <a:solidFill>
                  <a:srgbClr val="996532"/>
                </a:solidFill>
                <a:latin typeface="Arial MT"/>
                <a:cs typeface="Arial MT"/>
              </a:rPr>
              <a:t>2.47%</a:t>
            </a:r>
            <a:endParaRPr sz="1452">
              <a:latin typeface="Arial MT"/>
              <a:cs typeface="Arial MT"/>
            </a:endParaRPr>
          </a:p>
        </p:txBody>
      </p:sp>
      <p:grpSp>
        <p:nvGrpSpPr>
          <p:cNvPr id="46" name="object 46"/>
          <p:cNvGrpSpPr/>
          <p:nvPr/>
        </p:nvGrpSpPr>
        <p:grpSpPr>
          <a:xfrm>
            <a:off x="7012321" y="3428769"/>
            <a:ext cx="2800830" cy="2127709"/>
            <a:chOff x="6356350" y="3777995"/>
            <a:chExt cx="3086100" cy="2344420"/>
          </a:xfrm>
        </p:grpSpPr>
        <p:pic>
          <p:nvPicPr>
            <p:cNvPr id="47" name="object 47"/>
            <p:cNvPicPr/>
            <p:nvPr/>
          </p:nvPicPr>
          <p:blipFill>
            <a:blip r:embed="rId5" cstate="print"/>
            <a:stretch>
              <a:fillRect/>
            </a:stretch>
          </p:blipFill>
          <p:spPr>
            <a:xfrm>
              <a:off x="6412870" y="3777995"/>
              <a:ext cx="2971799" cy="2285999"/>
            </a:xfrm>
            <a:prstGeom prst="rect">
              <a:avLst/>
            </a:prstGeom>
          </p:spPr>
        </p:pic>
        <p:sp>
          <p:nvSpPr>
            <p:cNvPr id="48" name="object 48"/>
            <p:cNvSpPr/>
            <p:nvPr/>
          </p:nvSpPr>
          <p:spPr>
            <a:xfrm>
              <a:off x="6356350" y="3778008"/>
              <a:ext cx="3086100" cy="2344420"/>
            </a:xfrm>
            <a:custGeom>
              <a:avLst/>
              <a:gdLst/>
              <a:ahLst/>
              <a:cxnLst/>
              <a:rect l="l" t="t" r="r" b="b"/>
              <a:pathLst>
                <a:path w="3086100" h="2344420">
                  <a:moveTo>
                    <a:pt x="3040380" y="0"/>
                  </a:moveTo>
                  <a:lnTo>
                    <a:pt x="3028950" y="0"/>
                  </a:lnTo>
                  <a:lnTo>
                    <a:pt x="3028950" y="2286000"/>
                  </a:lnTo>
                  <a:lnTo>
                    <a:pt x="57150" y="2286000"/>
                  </a:lnTo>
                  <a:lnTo>
                    <a:pt x="57150" y="0"/>
                  </a:lnTo>
                  <a:lnTo>
                    <a:pt x="45720" y="0"/>
                  </a:lnTo>
                  <a:lnTo>
                    <a:pt x="45720" y="2298192"/>
                  </a:lnTo>
                  <a:lnTo>
                    <a:pt x="57150" y="2298192"/>
                  </a:lnTo>
                  <a:lnTo>
                    <a:pt x="3028950" y="2298192"/>
                  </a:lnTo>
                  <a:lnTo>
                    <a:pt x="3040380" y="2298192"/>
                  </a:lnTo>
                  <a:lnTo>
                    <a:pt x="3040380" y="0"/>
                  </a:lnTo>
                  <a:close/>
                </a:path>
                <a:path w="3086100" h="2344420">
                  <a:moveTo>
                    <a:pt x="3086100" y="0"/>
                  </a:moveTo>
                  <a:lnTo>
                    <a:pt x="3051810" y="0"/>
                  </a:lnTo>
                  <a:lnTo>
                    <a:pt x="3051810" y="2308860"/>
                  </a:lnTo>
                  <a:lnTo>
                    <a:pt x="34290" y="2308860"/>
                  </a:lnTo>
                  <a:lnTo>
                    <a:pt x="34290" y="0"/>
                  </a:lnTo>
                  <a:lnTo>
                    <a:pt x="0" y="0"/>
                  </a:lnTo>
                  <a:lnTo>
                    <a:pt x="0" y="2343912"/>
                  </a:lnTo>
                  <a:lnTo>
                    <a:pt x="34290" y="2343912"/>
                  </a:lnTo>
                  <a:lnTo>
                    <a:pt x="3051810" y="2343912"/>
                  </a:lnTo>
                  <a:lnTo>
                    <a:pt x="3086100" y="2343912"/>
                  </a:lnTo>
                  <a:lnTo>
                    <a:pt x="3086100" y="0"/>
                  </a:lnTo>
                  <a:close/>
                </a:path>
              </a:pathLst>
            </a:custGeom>
            <a:solidFill>
              <a:srgbClr val="7F7F7F"/>
            </a:solidFill>
          </p:spPr>
          <p:txBody>
            <a:bodyPr wrap="square" lIns="0" tIns="0" rIns="0" bIns="0" rtlCol="0"/>
            <a:lstStyle/>
            <a:p>
              <a:endParaRPr sz="1634"/>
            </a:p>
          </p:txBody>
        </p:sp>
      </p:grpSp>
      <p:sp>
        <p:nvSpPr>
          <p:cNvPr id="49" name="object 49"/>
          <p:cNvSpPr txBox="1"/>
          <p:nvPr/>
        </p:nvSpPr>
        <p:spPr>
          <a:xfrm>
            <a:off x="4023050" y="4412539"/>
            <a:ext cx="2412402" cy="1224636"/>
          </a:xfrm>
          <a:prstGeom prst="rect">
            <a:avLst/>
          </a:prstGeom>
        </p:spPr>
        <p:txBody>
          <a:bodyPr vert="horz" wrap="square" lIns="0" tIns="130244" rIns="0" bIns="0" rtlCol="0">
            <a:spAutoFit/>
          </a:bodyPr>
          <a:lstStyle/>
          <a:p>
            <a:pPr marL="1186655">
              <a:spcBef>
                <a:spcPts val="1026"/>
              </a:spcBef>
            </a:pPr>
            <a:r>
              <a:rPr sz="1452" spc="-5" dirty="0">
                <a:solidFill>
                  <a:srgbClr val="9900CC"/>
                </a:solidFill>
                <a:latin typeface="Arial MT"/>
                <a:cs typeface="Arial MT"/>
              </a:rPr>
              <a:t>1.01%</a:t>
            </a:r>
            <a:endParaRPr sz="1452">
              <a:latin typeface="Arial MT"/>
              <a:cs typeface="Arial MT"/>
            </a:endParaRPr>
          </a:p>
          <a:p>
            <a:pPr marR="4611" algn="r">
              <a:spcBef>
                <a:spcPts val="939"/>
              </a:spcBef>
            </a:pPr>
            <a:r>
              <a:rPr sz="1452" spc="-5" dirty="0">
                <a:solidFill>
                  <a:srgbClr val="CC0065"/>
                </a:solidFill>
                <a:latin typeface="Arial MT"/>
                <a:cs typeface="Arial MT"/>
              </a:rPr>
              <a:t>0.75%</a:t>
            </a:r>
            <a:endParaRPr sz="1452">
              <a:latin typeface="Arial MT"/>
              <a:cs typeface="Arial MT"/>
            </a:endParaRPr>
          </a:p>
          <a:p>
            <a:pPr>
              <a:spcBef>
                <a:spcPts val="45"/>
              </a:spcBef>
            </a:pPr>
            <a:endParaRPr sz="1997">
              <a:latin typeface="Arial MT"/>
              <a:cs typeface="Arial MT"/>
            </a:endParaRPr>
          </a:p>
          <a:p>
            <a:pPr marL="11527"/>
            <a:r>
              <a:rPr sz="1452" dirty="0">
                <a:solidFill>
                  <a:srgbClr val="CC0065"/>
                </a:solidFill>
                <a:latin typeface="Arial MT"/>
                <a:cs typeface="Arial MT"/>
              </a:rPr>
              <a:t>(Million</a:t>
            </a:r>
            <a:r>
              <a:rPr sz="1452" spc="-68" dirty="0">
                <a:solidFill>
                  <a:srgbClr val="CC0065"/>
                </a:solidFill>
                <a:latin typeface="Arial MT"/>
                <a:cs typeface="Arial MT"/>
              </a:rPr>
              <a:t> </a:t>
            </a:r>
            <a:r>
              <a:rPr sz="1452" spc="-5" dirty="0">
                <a:solidFill>
                  <a:srgbClr val="CC0065"/>
                </a:solidFill>
                <a:latin typeface="Arial MT"/>
                <a:cs typeface="Arial MT"/>
              </a:rPr>
              <a:t>Hektars)</a:t>
            </a:r>
            <a:endParaRPr sz="1452">
              <a:latin typeface="Arial MT"/>
              <a:cs typeface="Arial MT"/>
            </a:endParaRPr>
          </a:p>
        </p:txBody>
      </p:sp>
      <p:sp>
        <p:nvSpPr>
          <p:cNvPr id="50" name="object 50"/>
          <p:cNvSpPr txBox="1"/>
          <p:nvPr/>
        </p:nvSpPr>
        <p:spPr>
          <a:xfrm>
            <a:off x="2064540" y="5803133"/>
            <a:ext cx="6607884" cy="346795"/>
          </a:xfrm>
          <a:prstGeom prst="rect">
            <a:avLst/>
          </a:prstGeom>
        </p:spPr>
        <p:txBody>
          <a:bodyPr vert="horz" wrap="square" lIns="0" tIns="11526" rIns="0" bIns="0" rtlCol="0">
            <a:spAutoFit/>
          </a:bodyPr>
          <a:lstStyle/>
          <a:p>
            <a:pPr marL="11527">
              <a:spcBef>
                <a:spcPts val="91"/>
              </a:spcBef>
            </a:pPr>
            <a:r>
              <a:rPr sz="2178" spc="-5" dirty="0">
                <a:latin typeface="Arial MT"/>
                <a:cs typeface="Arial MT"/>
              </a:rPr>
              <a:t>Perkiraan</a:t>
            </a:r>
            <a:r>
              <a:rPr sz="2178" dirty="0">
                <a:latin typeface="Arial MT"/>
                <a:cs typeface="Arial MT"/>
              </a:rPr>
              <a:t> </a:t>
            </a:r>
            <a:r>
              <a:rPr sz="2178" spc="-5" dirty="0">
                <a:latin typeface="Arial MT"/>
                <a:cs typeface="Arial MT"/>
              </a:rPr>
              <a:t>laju</a:t>
            </a:r>
            <a:r>
              <a:rPr sz="2178" spc="9" dirty="0">
                <a:latin typeface="Arial MT"/>
                <a:cs typeface="Arial MT"/>
              </a:rPr>
              <a:t> </a:t>
            </a:r>
            <a:r>
              <a:rPr sz="2178" spc="-5" dirty="0">
                <a:latin typeface="Arial MT"/>
                <a:cs typeface="Arial MT"/>
              </a:rPr>
              <a:t>deforestasi</a:t>
            </a:r>
            <a:r>
              <a:rPr sz="2178" spc="9" dirty="0">
                <a:latin typeface="Arial MT"/>
                <a:cs typeface="Arial MT"/>
              </a:rPr>
              <a:t> </a:t>
            </a:r>
            <a:r>
              <a:rPr sz="2178" spc="-5" dirty="0">
                <a:latin typeface="Arial MT"/>
                <a:cs typeface="Arial MT"/>
              </a:rPr>
              <a:t>mencapai</a:t>
            </a:r>
            <a:r>
              <a:rPr sz="2178" spc="18" dirty="0">
                <a:latin typeface="Arial MT"/>
                <a:cs typeface="Arial MT"/>
              </a:rPr>
              <a:t> </a:t>
            </a:r>
            <a:r>
              <a:rPr sz="2178" spc="-5" dirty="0">
                <a:latin typeface="Arial MT"/>
                <a:cs typeface="Arial MT"/>
              </a:rPr>
              <a:t>2,8</a:t>
            </a:r>
            <a:r>
              <a:rPr sz="2178" spc="-9" dirty="0">
                <a:latin typeface="Arial MT"/>
                <a:cs typeface="Arial MT"/>
              </a:rPr>
              <a:t> </a:t>
            </a:r>
            <a:r>
              <a:rPr sz="2178" dirty="0">
                <a:latin typeface="Arial MT"/>
                <a:cs typeface="Arial MT"/>
              </a:rPr>
              <a:t>juta</a:t>
            </a:r>
            <a:r>
              <a:rPr sz="2178" spc="-9" dirty="0">
                <a:latin typeface="Arial MT"/>
                <a:cs typeface="Arial MT"/>
              </a:rPr>
              <a:t> </a:t>
            </a:r>
            <a:r>
              <a:rPr sz="2178" spc="-5" dirty="0">
                <a:latin typeface="Arial MT"/>
                <a:cs typeface="Arial MT"/>
              </a:rPr>
              <a:t>Ha/tahun</a:t>
            </a:r>
            <a:endParaRPr sz="2178">
              <a:latin typeface="Arial MT"/>
              <a:cs typeface="Arial MT"/>
            </a:endParaRPr>
          </a:p>
        </p:txBody>
      </p:sp>
    </p:spTree>
    <p:extLst>
      <p:ext uri="{BB962C8B-B14F-4D97-AF65-F5344CB8AC3E}">
        <p14:creationId xmlns:p14="http://schemas.microsoft.com/office/powerpoint/2010/main" val="2486919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17514" y="342538"/>
            <a:ext cx="6374481" cy="402061"/>
          </a:xfrm>
          <a:prstGeom prst="rect">
            <a:avLst/>
          </a:prstGeom>
        </p:spPr>
        <p:txBody>
          <a:bodyPr vert="horz" wrap="square" lIns="0" tIns="10950" rIns="0" bIns="0" rtlCol="0" anchor="ctr">
            <a:spAutoFit/>
          </a:bodyPr>
          <a:lstStyle/>
          <a:p>
            <a:pPr marL="11527">
              <a:lnSpc>
                <a:spcPct val="100000"/>
              </a:lnSpc>
              <a:spcBef>
                <a:spcPts val="86"/>
              </a:spcBef>
            </a:pPr>
            <a:r>
              <a:rPr sz="2541" i="1" spc="-5" dirty="0">
                <a:latin typeface="Arial"/>
                <a:cs typeface="Arial"/>
              </a:rPr>
              <a:t>Sekitar</a:t>
            </a:r>
            <a:r>
              <a:rPr sz="2541" i="1" spc="-14" dirty="0">
                <a:latin typeface="Arial"/>
                <a:cs typeface="Arial"/>
              </a:rPr>
              <a:t> </a:t>
            </a:r>
            <a:r>
              <a:rPr sz="2541" i="1" dirty="0">
                <a:latin typeface="Arial"/>
                <a:cs typeface="Arial"/>
              </a:rPr>
              <a:t>5000 </a:t>
            </a:r>
            <a:r>
              <a:rPr sz="2541" i="1" spc="-5" dirty="0">
                <a:latin typeface="Arial"/>
                <a:cs typeface="Arial"/>
              </a:rPr>
              <a:t>lapangan</a:t>
            </a:r>
            <a:r>
              <a:rPr sz="2541" i="1" spc="23" dirty="0">
                <a:latin typeface="Arial"/>
                <a:cs typeface="Arial"/>
              </a:rPr>
              <a:t> </a:t>
            </a:r>
            <a:r>
              <a:rPr sz="2541" i="1" spc="-5" dirty="0">
                <a:latin typeface="Arial"/>
                <a:cs typeface="Arial"/>
              </a:rPr>
              <a:t>bola</a:t>
            </a:r>
            <a:r>
              <a:rPr sz="2541" i="1" spc="9" dirty="0">
                <a:latin typeface="Arial"/>
                <a:cs typeface="Arial"/>
              </a:rPr>
              <a:t> </a:t>
            </a:r>
            <a:r>
              <a:rPr sz="2541" i="1" spc="-5" dirty="0">
                <a:latin typeface="Arial"/>
                <a:cs typeface="Arial"/>
              </a:rPr>
              <a:t>per</a:t>
            </a:r>
            <a:r>
              <a:rPr sz="2541" i="1" dirty="0">
                <a:latin typeface="Arial"/>
                <a:cs typeface="Arial"/>
              </a:rPr>
              <a:t> </a:t>
            </a:r>
            <a:r>
              <a:rPr sz="2541" i="1" spc="-5" dirty="0">
                <a:latin typeface="Arial"/>
                <a:cs typeface="Arial"/>
              </a:rPr>
              <a:t>tahun……</a:t>
            </a:r>
            <a:endParaRPr sz="2541">
              <a:latin typeface="Arial"/>
              <a:cs typeface="Arial"/>
            </a:endParaRPr>
          </a:p>
        </p:txBody>
      </p:sp>
      <p:sp>
        <p:nvSpPr>
          <p:cNvPr id="3" name="object 3"/>
          <p:cNvSpPr txBox="1"/>
          <p:nvPr/>
        </p:nvSpPr>
        <p:spPr>
          <a:xfrm>
            <a:off x="2189746" y="1368303"/>
            <a:ext cx="6885065" cy="1575075"/>
          </a:xfrm>
          <a:prstGeom prst="rect">
            <a:avLst/>
          </a:prstGeom>
        </p:spPr>
        <p:txBody>
          <a:bodyPr vert="horz" wrap="square" lIns="0" tIns="10950" rIns="0" bIns="0" rtlCol="0">
            <a:spAutoFit/>
          </a:bodyPr>
          <a:lstStyle/>
          <a:p>
            <a:pPr marL="322166" marR="4611" indent="-311216">
              <a:spcBef>
                <a:spcPts val="86"/>
              </a:spcBef>
              <a:buFont typeface="Arial MT"/>
              <a:buChar char="•"/>
              <a:tabLst>
                <a:tab pos="322166" algn="l"/>
                <a:tab pos="322743" algn="l"/>
              </a:tabLst>
            </a:pPr>
            <a:r>
              <a:rPr sz="2541" b="1" i="1" spc="-5" dirty="0">
                <a:latin typeface="Arial"/>
                <a:cs typeface="Arial"/>
              </a:rPr>
              <a:t>Hasil</a:t>
            </a:r>
            <a:r>
              <a:rPr sz="2541" b="1" i="1" spc="-14" dirty="0">
                <a:latin typeface="Arial"/>
                <a:cs typeface="Arial"/>
              </a:rPr>
              <a:t> </a:t>
            </a:r>
            <a:r>
              <a:rPr sz="2541" b="1" i="1" spc="-5" dirty="0">
                <a:latin typeface="Arial"/>
                <a:cs typeface="Arial"/>
              </a:rPr>
              <a:t>perhitungan</a:t>
            </a:r>
            <a:r>
              <a:rPr sz="2541" b="1" i="1" spc="41" dirty="0">
                <a:latin typeface="Arial"/>
                <a:cs typeface="Arial"/>
              </a:rPr>
              <a:t> </a:t>
            </a:r>
            <a:r>
              <a:rPr sz="2541" b="1" i="1" spc="-5" dirty="0">
                <a:latin typeface="Arial"/>
                <a:cs typeface="Arial"/>
              </a:rPr>
              <a:t>menunjukkan</a:t>
            </a:r>
            <a:r>
              <a:rPr sz="2541" b="1" i="1" spc="23" dirty="0">
                <a:latin typeface="Arial"/>
                <a:cs typeface="Arial"/>
              </a:rPr>
              <a:t> </a:t>
            </a:r>
            <a:r>
              <a:rPr sz="2541" b="1" i="1" spc="-5" dirty="0">
                <a:latin typeface="Arial"/>
                <a:cs typeface="Arial"/>
              </a:rPr>
              <a:t>bahwa</a:t>
            </a:r>
            <a:r>
              <a:rPr sz="2541" b="1" i="1" spc="27" dirty="0">
                <a:latin typeface="Arial"/>
                <a:cs typeface="Arial"/>
              </a:rPr>
              <a:t> </a:t>
            </a:r>
            <a:r>
              <a:rPr sz="2541" b="1" i="1" spc="-5" dirty="0">
                <a:latin typeface="Arial"/>
                <a:cs typeface="Arial"/>
              </a:rPr>
              <a:t>pada </a:t>
            </a:r>
            <a:r>
              <a:rPr sz="2541" b="1" i="1" dirty="0">
                <a:latin typeface="Arial"/>
                <a:cs typeface="Arial"/>
              </a:rPr>
              <a:t> </a:t>
            </a:r>
            <a:r>
              <a:rPr sz="2541" b="1" i="1" spc="-5" dirty="0">
                <a:latin typeface="Arial"/>
                <a:cs typeface="Arial"/>
              </a:rPr>
              <a:t>periode</a:t>
            </a:r>
            <a:r>
              <a:rPr sz="2541" b="1" i="1" dirty="0">
                <a:latin typeface="Arial"/>
                <a:cs typeface="Arial"/>
              </a:rPr>
              <a:t> 1986-1998,</a:t>
            </a:r>
            <a:r>
              <a:rPr sz="2541" b="1" i="1" spc="9" dirty="0">
                <a:latin typeface="Arial"/>
                <a:cs typeface="Arial"/>
              </a:rPr>
              <a:t> </a:t>
            </a:r>
            <a:r>
              <a:rPr sz="2541" b="1" i="1" spc="-5" dirty="0">
                <a:latin typeface="Arial"/>
                <a:cs typeface="Arial"/>
              </a:rPr>
              <a:t>laju </a:t>
            </a:r>
            <a:r>
              <a:rPr sz="2541" b="1" i="1" dirty="0">
                <a:latin typeface="Arial"/>
                <a:cs typeface="Arial"/>
              </a:rPr>
              <a:t>kerusakan</a:t>
            </a:r>
            <a:r>
              <a:rPr sz="2541" b="1" i="1" spc="14" dirty="0">
                <a:latin typeface="Arial"/>
                <a:cs typeface="Arial"/>
              </a:rPr>
              <a:t> </a:t>
            </a:r>
            <a:r>
              <a:rPr sz="2541" b="1" i="1" spc="-5" dirty="0">
                <a:latin typeface="Arial"/>
                <a:cs typeface="Arial"/>
              </a:rPr>
              <a:t>hutan</a:t>
            </a:r>
            <a:r>
              <a:rPr sz="2541" b="1" i="1" spc="14" dirty="0">
                <a:latin typeface="Arial"/>
                <a:cs typeface="Arial"/>
              </a:rPr>
              <a:t> </a:t>
            </a:r>
            <a:r>
              <a:rPr sz="2541" b="1" i="1" dirty="0">
                <a:latin typeface="Arial"/>
                <a:cs typeface="Arial"/>
              </a:rPr>
              <a:t>sekitar </a:t>
            </a:r>
            <a:r>
              <a:rPr sz="2541" b="1" i="1" spc="5" dirty="0">
                <a:latin typeface="Arial"/>
                <a:cs typeface="Arial"/>
              </a:rPr>
              <a:t> </a:t>
            </a:r>
            <a:r>
              <a:rPr sz="2541" b="1" i="1" dirty="0">
                <a:latin typeface="Arial"/>
                <a:cs typeface="Arial"/>
              </a:rPr>
              <a:t>5552</a:t>
            </a:r>
            <a:r>
              <a:rPr sz="2541" b="1" i="1" spc="-9" dirty="0">
                <a:latin typeface="Arial"/>
                <a:cs typeface="Arial"/>
              </a:rPr>
              <a:t> </a:t>
            </a:r>
            <a:r>
              <a:rPr sz="2541" b="1" i="1" spc="-5" dirty="0">
                <a:latin typeface="Arial"/>
                <a:cs typeface="Arial"/>
              </a:rPr>
              <a:t>hektar</a:t>
            </a:r>
            <a:r>
              <a:rPr sz="2541" b="1" i="1" spc="14" dirty="0">
                <a:latin typeface="Arial"/>
                <a:cs typeface="Arial"/>
              </a:rPr>
              <a:t> </a:t>
            </a:r>
            <a:r>
              <a:rPr sz="2541" b="1" i="1" spc="-5" dirty="0">
                <a:latin typeface="Arial"/>
                <a:cs typeface="Arial"/>
              </a:rPr>
              <a:t>per</a:t>
            </a:r>
            <a:r>
              <a:rPr sz="2541" b="1" i="1" spc="5" dirty="0">
                <a:latin typeface="Arial"/>
                <a:cs typeface="Arial"/>
              </a:rPr>
              <a:t> </a:t>
            </a:r>
            <a:r>
              <a:rPr sz="2541" b="1" i="1" spc="-5" dirty="0">
                <a:latin typeface="Arial"/>
                <a:cs typeface="Arial"/>
              </a:rPr>
              <a:t>tahun.</a:t>
            </a:r>
            <a:r>
              <a:rPr sz="2541" b="1" i="1" spc="23" dirty="0">
                <a:latin typeface="Arial"/>
                <a:cs typeface="Arial"/>
              </a:rPr>
              <a:t> </a:t>
            </a:r>
            <a:r>
              <a:rPr sz="2541" b="1" i="1" spc="-5" dirty="0">
                <a:latin typeface="Arial"/>
                <a:cs typeface="Arial"/>
              </a:rPr>
              <a:t>Atau</a:t>
            </a:r>
            <a:r>
              <a:rPr sz="2541" b="1" i="1" spc="5" dirty="0">
                <a:latin typeface="Arial"/>
                <a:cs typeface="Arial"/>
              </a:rPr>
              <a:t> </a:t>
            </a:r>
            <a:r>
              <a:rPr sz="2541" b="1" i="1" dirty="0">
                <a:latin typeface="Arial"/>
                <a:cs typeface="Arial"/>
              </a:rPr>
              <a:t>sekitar</a:t>
            </a:r>
            <a:r>
              <a:rPr sz="2541" b="1" i="1" spc="5" dirty="0">
                <a:latin typeface="Arial"/>
                <a:cs typeface="Arial"/>
              </a:rPr>
              <a:t> </a:t>
            </a:r>
            <a:r>
              <a:rPr sz="2541" b="1" i="1" dirty="0">
                <a:latin typeface="Arial"/>
                <a:cs typeface="Arial"/>
              </a:rPr>
              <a:t>5000</a:t>
            </a:r>
            <a:r>
              <a:rPr sz="2541" b="1" i="1" spc="5" dirty="0">
                <a:latin typeface="Arial"/>
                <a:cs typeface="Arial"/>
              </a:rPr>
              <a:t> </a:t>
            </a:r>
            <a:r>
              <a:rPr sz="2541" b="1" i="1" spc="-5" dirty="0">
                <a:latin typeface="Arial"/>
                <a:cs typeface="Arial"/>
              </a:rPr>
              <a:t>lapangan </a:t>
            </a:r>
            <a:r>
              <a:rPr sz="2541" b="1" i="1" spc="-694" dirty="0">
                <a:latin typeface="Arial"/>
                <a:cs typeface="Arial"/>
              </a:rPr>
              <a:t> </a:t>
            </a:r>
            <a:r>
              <a:rPr sz="2541" b="1" i="1" spc="-5" dirty="0">
                <a:latin typeface="Arial"/>
                <a:cs typeface="Arial"/>
              </a:rPr>
              <a:t>bola</a:t>
            </a:r>
            <a:r>
              <a:rPr sz="2541" b="1" i="1" dirty="0">
                <a:latin typeface="Arial"/>
                <a:cs typeface="Arial"/>
              </a:rPr>
              <a:t> </a:t>
            </a:r>
            <a:r>
              <a:rPr sz="2541" b="1" i="1" spc="-5" dirty="0">
                <a:latin typeface="Arial"/>
                <a:cs typeface="Arial"/>
              </a:rPr>
              <a:t>per</a:t>
            </a:r>
            <a:r>
              <a:rPr sz="2541" b="1" i="1" spc="5" dirty="0">
                <a:latin typeface="Arial"/>
                <a:cs typeface="Arial"/>
              </a:rPr>
              <a:t> </a:t>
            </a:r>
            <a:r>
              <a:rPr sz="2541" b="1" i="1" spc="-5" dirty="0">
                <a:latin typeface="Arial"/>
                <a:cs typeface="Arial"/>
              </a:rPr>
              <a:t>tahun</a:t>
            </a:r>
            <a:r>
              <a:rPr sz="2541" b="1" i="1" spc="-5" dirty="0">
                <a:latin typeface="Arial"/>
                <a:cs typeface="Arial"/>
              </a:rPr>
              <a:t>……</a:t>
            </a:r>
            <a:endParaRPr sz="2541" dirty="0">
              <a:latin typeface="Arial"/>
              <a:cs typeface="Arial"/>
            </a:endParaRPr>
          </a:p>
        </p:txBody>
      </p:sp>
      <p:sp>
        <p:nvSpPr>
          <p:cNvPr id="4" name="object 4"/>
          <p:cNvSpPr txBox="1"/>
          <p:nvPr/>
        </p:nvSpPr>
        <p:spPr>
          <a:xfrm>
            <a:off x="9554168" y="6009219"/>
            <a:ext cx="203434" cy="207205"/>
          </a:xfrm>
          <a:prstGeom prst="rect">
            <a:avLst/>
          </a:prstGeom>
        </p:spPr>
        <p:txBody>
          <a:bodyPr vert="horz" wrap="square" lIns="0" tIns="11526" rIns="0" bIns="0" rtlCol="0">
            <a:spAutoFit/>
          </a:bodyPr>
          <a:lstStyle/>
          <a:p>
            <a:pPr marL="11527">
              <a:spcBef>
                <a:spcPts val="91"/>
              </a:spcBef>
            </a:pPr>
            <a:r>
              <a:rPr sz="1271" spc="-5" dirty="0">
                <a:latin typeface="Arial MT"/>
                <a:cs typeface="Arial MT"/>
              </a:rPr>
              <a:t>6</a:t>
            </a:r>
            <a:r>
              <a:rPr sz="1271" dirty="0">
                <a:latin typeface="Arial MT"/>
                <a:cs typeface="Arial MT"/>
              </a:rPr>
              <a:t>2</a:t>
            </a:r>
            <a:endParaRPr sz="1271">
              <a:latin typeface="Arial MT"/>
              <a:cs typeface="Arial MT"/>
            </a:endParaRPr>
          </a:p>
        </p:txBody>
      </p:sp>
      <p:pic>
        <p:nvPicPr>
          <p:cNvPr id="5" name="object 5"/>
          <p:cNvPicPr/>
          <p:nvPr/>
        </p:nvPicPr>
        <p:blipFill>
          <a:blip r:embed="rId2" cstate="print"/>
          <a:stretch>
            <a:fillRect/>
          </a:stretch>
        </p:blipFill>
        <p:spPr>
          <a:xfrm>
            <a:off x="4994590" y="3567083"/>
            <a:ext cx="4080221" cy="2973720"/>
          </a:xfrm>
          <a:prstGeom prst="rect">
            <a:avLst/>
          </a:prstGeom>
        </p:spPr>
      </p:pic>
      <p:pic>
        <p:nvPicPr>
          <p:cNvPr id="6" name="object 6"/>
          <p:cNvPicPr/>
          <p:nvPr/>
        </p:nvPicPr>
        <p:blipFill>
          <a:blip r:embed="rId3" cstate="print"/>
          <a:stretch>
            <a:fillRect/>
          </a:stretch>
        </p:blipFill>
        <p:spPr>
          <a:xfrm>
            <a:off x="935401" y="3567083"/>
            <a:ext cx="3941907" cy="2973720"/>
          </a:xfrm>
          <a:prstGeom prst="rect">
            <a:avLst/>
          </a:prstGeom>
        </p:spPr>
      </p:pic>
    </p:spTree>
    <p:extLst>
      <p:ext uri="{BB962C8B-B14F-4D97-AF65-F5344CB8AC3E}">
        <p14:creationId xmlns:p14="http://schemas.microsoft.com/office/powerpoint/2010/main" val="99114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11477" y="6036074"/>
            <a:ext cx="4834602" cy="538609"/>
          </a:xfrm>
          <a:prstGeom prst="rect">
            <a:avLst/>
          </a:prstGeom>
        </p:spPr>
        <p:txBody>
          <a:bodyPr vert="horz" wrap="square" lIns="0" tIns="0" rIns="0" bIns="0" rtlCol="0">
            <a:spAutoFit/>
          </a:bodyPr>
          <a:lstStyle/>
          <a:p>
            <a:pPr>
              <a:lnSpc>
                <a:spcPts val="1407"/>
              </a:lnSpc>
              <a:tabLst>
                <a:tab pos="4653832" algn="l"/>
              </a:tabLst>
            </a:pPr>
            <a:r>
              <a:rPr sz="1271" spc="-9" dirty="0">
                <a:latin typeface="Arial MT"/>
                <a:cs typeface="Arial MT"/>
              </a:rPr>
              <a:t>M</a:t>
            </a:r>
            <a:r>
              <a:rPr sz="1271" dirty="0">
                <a:latin typeface="Arial MT"/>
                <a:cs typeface="Arial MT"/>
              </a:rPr>
              <a:t>ilik</a:t>
            </a:r>
            <a:r>
              <a:rPr sz="1271" spc="-14" dirty="0">
                <a:latin typeface="Arial MT"/>
                <a:cs typeface="Arial MT"/>
              </a:rPr>
              <a:t> </a:t>
            </a:r>
            <a:r>
              <a:rPr sz="1271" spc="-9" dirty="0">
                <a:latin typeface="Arial MT"/>
                <a:cs typeface="Arial MT"/>
              </a:rPr>
              <a:t>U</a:t>
            </a:r>
            <a:r>
              <a:rPr sz="1271" dirty="0">
                <a:latin typeface="Arial MT"/>
                <a:cs typeface="Arial MT"/>
              </a:rPr>
              <a:t>I -</a:t>
            </a:r>
            <a:r>
              <a:rPr sz="1271" spc="-18" dirty="0">
                <a:latin typeface="Arial MT"/>
                <a:cs typeface="Arial MT"/>
              </a:rPr>
              <a:t> </a:t>
            </a:r>
            <a:r>
              <a:rPr sz="1271" spc="-9" dirty="0">
                <a:latin typeface="Arial MT"/>
                <a:cs typeface="Arial MT"/>
              </a:rPr>
              <a:t>H</a:t>
            </a:r>
            <a:r>
              <a:rPr sz="1271" spc="-5" dirty="0">
                <a:latin typeface="Arial MT"/>
                <a:cs typeface="Arial MT"/>
              </a:rPr>
              <a:t>an</a:t>
            </a:r>
            <a:r>
              <a:rPr sz="1271" spc="-18" dirty="0">
                <a:latin typeface="Arial MT"/>
                <a:cs typeface="Arial MT"/>
              </a:rPr>
              <a:t>y</a:t>
            </a:r>
            <a:r>
              <a:rPr sz="1271" dirty="0">
                <a:latin typeface="Arial MT"/>
                <a:cs typeface="Arial MT"/>
              </a:rPr>
              <a:t>a</a:t>
            </a:r>
            <a:r>
              <a:rPr sz="1271" spc="5" dirty="0">
                <a:latin typeface="Arial MT"/>
                <a:cs typeface="Arial MT"/>
              </a:rPr>
              <a:t> </a:t>
            </a:r>
            <a:r>
              <a:rPr sz="1271" spc="-5" dirty="0">
                <a:latin typeface="Arial MT"/>
                <a:cs typeface="Arial MT"/>
              </a:rPr>
              <a:t>un</a:t>
            </a:r>
            <a:r>
              <a:rPr sz="1271" spc="5" dirty="0">
                <a:latin typeface="Arial MT"/>
                <a:cs typeface="Arial MT"/>
              </a:rPr>
              <a:t>t</a:t>
            </a:r>
            <a:r>
              <a:rPr sz="1271" spc="-5" dirty="0">
                <a:latin typeface="Arial MT"/>
                <a:cs typeface="Arial MT"/>
              </a:rPr>
              <a:t>u</a:t>
            </a:r>
            <a:r>
              <a:rPr sz="1271" dirty="0">
                <a:latin typeface="Arial MT"/>
                <a:cs typeface="Arial MT"/>
              </a:rPr>
              <a:t>k</a:t>
            </a:r>
            <a:r>
              <a:rPr sz="1271" spc="-23" dirty="0">
                <a:latin typeface="Arial MT"/>
                <a:cs typeface="Arial MT"/>
              </a:rPr>
              <a:t> </a:t>
            </a:r>
            <a:r>
              <a:rPr sz="1271" spc="-5" dirty="0">
                <a:latin typeface="Arial MT"/>
                <a:cs typeface="Arial MT"/>
              </a:rPr>
              <a:t>d</a:t>
            </a:r>
            <a:r>
              <a:rPr sz="1271" dirty="0">
                <a:latin typeface="Arial MT"/>
                <a:cs typeface="Arial MT"/>
              </a:rPr>
              <a:t>i</a:t>
            </a:r>
            <a:r>
              <a:rPr sz="1271" spc="-5" dirty="0">
                <a:latin typeface="Arial MT"/>
                <a:cs typeface="Arial MT"/>
              </a:rPr>
              <a:t>guna</a:t>
            </a:r>
            <a:r>
              <a:rPr sz="1271" spc="5" dirty="0">
                <a:latin typeface="Arial MT"/>
                <a:cs typeface="Arial MT"/>
              </a:rPr>
              <a:t>k</a:t>
            </a:r>
            <a:r>
              <a:rPr sz="1271" spc="-5" dirty="0">
                <a:latin typeface="Arial MT"/>
                <a:cs typeface="Arial MT"/>
              </a:rPr>
              <a:t>a</a:t>
            </a:r>
            <a:r>
              <a:rPr sz="1271" dirty="0">
                <a:latin typeface="Arial MT"/>
                <a:cs typeface="Arial MT"/>
              </a:rPr>
              <a:t>n	</a:t>
            </a:r>
            <a:r>
              <a:rPr sz="1271" spc="-712" dirty="0">
                <a:latin typeface="Arial MT"/>
                <a:cs typeface="Arial MT"/>
              </a:rPr>
              <a:t>6</a:t>
            </a:r>
            <a:r>
              <a:rPr sz="1271" spc="-5" dirty="0">
                <a:latin typeface="Arial MT"/>
                <a:cs typeface="Arial MT"/>
              </a:rPr>
              <a:t>6</a:t>
            </a:r>
            <a:r>
              <a:rPr sz="1271" spc="-712" dirty="0">
                <a:latin typeface="Arial MT"/>
                <a:cs typeface="Arial MT"/>
              </a:rPr>
              <a:t>3</a:t>
            </a:r>
            <a:r>
              <a:rPr sz="1271" dirty="0">
                <a:latin typeface="Arial MT"/>
                <a:cs typeface="Arial MT"/>
              </a:rPr>
              <a:t>3</a:t>
            </a:r>
            <a:endParaRPr sz="1271">
              <a:latin typeface="Arial MT"/>
              <a:cs typeface="Arial MT"/>
            </a:endParaRPr>
          </a:p>
        </p:txBody>
      </p:sp>
      <p:pic>
        <p:nvPicPr>
          <p:cNvPr id="3" name="object 3"/>
          <p:cNvPicPr/>
          <p:nvPr/>
        </p:nvPicPr>
        <p:blipFill>
          <a:blip r:embed="rId2" cstate="print"/>
          <a:stretch>
            <a:fillRect/>
          </a:stretch>
        </p:blipFill>
        <p:spPr>
          <a:xfrm>
            <a:off x="1155830" y="753510"/>
            <a:ext cx="7443984" cy="5551868"/>
          </a:xfrm>
          <a:prstGeom prst="rect">
            <a:avLst/>
          </a:prstGeom>
        </p:spPr>
      </p:pic>
      <p:sp>
        <p:nvSpPr>
          <p:cNvPr id="4" name="object 4"/>
          <p:cNvSpPr txBox="1"/>
          <p:nvPr/>
        </p:nvSpPr>
        <p:spPr>
          <a:xfrm>
            <a:off x="9554168" y="6009219"/>
            <a:ext cx="203434" cy="207205"/>
          </a:xfrm>
          <a:prstGeom prst="rect">
            <a:avLst/>
          </a:prstGeom>
        </p:spPr>
        <p:txBody>
          <a:bodyPr vert="horz" wrap="square" lIns="0" tIns="11526" rIns="0" bIns="0" rtlCol="0">
            <a:spAutoFit/>
          </a:bodyPr>
          <a:lstStyle/>
          <a:p>
            <a:pPr marL="11527">
              <a:spcBef>
                <a:spcPts val="91"/>
              </a:spcBef>
            </a:pPr>
            <a:r>
              <a:rPr sz="1271" spc="-5" dirty="0">
                <a:latin typeface="Arial MT"/>
                <a:cs typeface="Arial MT"/>
              </a:rPr>
              <a:t>6</a:t>
            </a:r>
            <a:r>
              <a:rPr sz="1271" dirty="0">
                <a:latin typeface="Arial MT"/>
                <a:cs typeface="Arial MT"/>
              </a:rPr>
              <a:t>3</a:t>
            </a:r>
            <a:endParaRPr sz="1271">
              <a:latin typeface="Arial MT"/>
              <a:cs typeface="Arial MT"/>
            </a:endParaRPr>
          </a:p>
        </p:txBody>
      </p:sp>
      <p:sp>
        <p:nvSpPr>
          <p:cNvPr id="5" name="object 5"/>
          <p:cNvSpPr txBox="1"/>
          <p:nvPr/>
        </p:nvSpPr>
        <p:spPr>
          <a:xfrm>
            <a:off x="4877822" y="6218185"/>
            <a:ext cx="2433149" cy="192360"/>
          </a:xfrm>
          <a:prstGeom prst="rect">
            <a:avLst/>
          </a:prstGeom>
        </p:spPr>
        <p:txBody>
          <a:bodyPr vert="horz" wrap="square" lIns="0" tIns="0" rIns="0" bIns="0" rtlCol="0">
            <a:spAutoFit/>
          </a:bodyPr>
          <a:lstStyle/>
          <a:p>
            <a:pPr marL="11527">
              <a:lnSpc>
                <a:spcPts val="1498"/>
              </a:lnSpc>
            </a:pPr>
            <a:r>
              <a:rPr sz="1271" spc="-5" dirty="0">
                <a:latin typeface="Arial MT"/>
                <a:cs typeface="Arial MT"/>
              </a:rPr>
              <a:t>di</a:t>
            </a:r>
            <a:r>
              <a:rPr sz="1271" spc="-23" dirty="0">
                <a:latin typeface="Arial MT"/>
                <a:cs typeface="Arial MT"/>
              </a:rPr>
              <a:t> </a:t>
            </a:r>
            <a:r>
              <a:rPr sz="1271" spc="-5" dirty="0">
                <a:latin typeface="Arial MT"/>
                <a:cs typeface="Arial MT"/>
              </a:rPr>
              <a:t>kalangan</a:t>
            </a:r>
            <a:r>
              <a:rPr sz="1271" spc="-45" dirty="0">
                <a:latin typeface="Arial MT"/>
                <a:cs typeface="Arial MT"/>
              </a:rPr>
              <a:t> </a:t>
            </a:r>
            <a:r>
              <a:rPr sz="1271" spc="-5" dirty="0">
                <a:latin typeface="Arial MT"/>
                <a:cs typeface="Arial MT"/>
              </a:rPr>
              <a:t>Universitas</a:t>
            </a:r>
            <a:r>
              <a:rPr sz="1271" spc="-27" dirty="0">
                <a:latin typeface="Arial MT"/>
                <a:cs typeface="Arial MT"/>
              </a:rPr>
              <a:t> </a:t>
            </a:r>
            <a:r>
              <a:rPr sz="1271" dirty="0">
                <a:latin typeface="Arial MT"/>
                <a:cs typeface="Arial MT"/>
              </a:rPr>
              <a:t>Indonesia</a:t>
            </a:r>
            <a:endParaRPr sz="1271">
              <a:latin typeface="Arial MT"/>
              <a:cs typeface="Arial MT"/>
            </a:endParaRPr>
          </a:p>
        </p:txBody>
      </p:sp>
    </p:spTree>
    <p:extLst>
      <p:ext uri="{BB962C8B-B14F-4D97-AF65-F5344CB8AC3E}">
        <p14:creationId xmlns:p14="http://schemas.microsoft.com/office/powerpoint/2010/main" val="1113845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1461</Words>
  <Application>Microsoft Office PowerPoint</Application>
  <PresentationFormat>Widescreen</PresentationFormat>
  <Paragraphs>145</Paragraphs>
  <Slides>34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Arial MT</vt:lpstr>
      <vt:lpstr>Calibri</vt:lpstr>
      <vt:lpstr>Calibri Light</vt:lpstr>
      <vt:lpstr>Tahoma</vt:lpstr>
      <vt:lpstr>Times New Roman</vt:lpstr>
      <vt:lpstr>Office Theme</vt:lpstr>
      <vt:lpstr>1_Office Theme</vt:lpstr>
      <vt:lpstr>Faktor-faktor Kelangkaan dan Kepunahan Biodiversitas </vt:lpstr>
      <vt:lpstr>Krisis biodiversitas</vt:lpstr>
      <vt:lpstr>Populasi manusia dan kepunahan spesies</vt:lpstr>
      <vt:lpstr>PowerPoint Presentation</vt:lpstr>
      <vt:lpstr>Dampak peningkatan populasi manusia terhadap lingkungan dan biodiversitas</vt:lpstr>
      <vt:lpstr>1. PerusakanHabitat</vt:lpstr>
      <vt:lpstr>Hutan tersisa dan deforestasi di Indonesia</vt:lpstr>
      <vt:lpstr>Sekitar 5000 lapangan bola per tahun……</vt:lpstr>
      <vt:lpstr>PowerPoint Presentation</vt:lpstr>
      <vt:lpstr>2. Fragmentasi Habitat</vt:lpstr>
      <vt:lpstr>Dampak fragmentasi terhadap biodiversitas</vt:lpstr>
      <vt:lpstr>Fragmentasi habitat menyebabkan terganggunya stabilitas ekosistem </vt:lpstr>
      <vt:lpstr>Efek tepi (edge effect)</vt:lpstr>
      <vt:lpstr>PowerPoint Presentation</vt:lpstr>
      <vt:lpstr>PowerPoint Presentation</vt:lpstr>
      <vt:lpstr>3. Degradasi Habitat</vt:lpstr>
      <vt:lpstr>Pencemaran air</vt:lpstr>
      <vt:lpstr>Pencemaran Tanah</vt:lpstr>
      <vt:lpstr>PowerPoint Presentation</vt:lpstr>
      <vt:lpstr>4. Perubahan Iklim</vt:lpstr>
      <vt:lpstr>PowerPoint Presentation</vt:lpstr>
      <vt:lpstr>Pemanasan Global dan Perubahan Iklim</vt:lpstr>
      <vt:lpstr>PowerPoint Presentation</vt:lpstr>
      <vt:lpstr>PowerPoint Presentation</vt:lpstr>
      <vt:lpstr>Dampak perubahan iklim pada  kehidupan dan kesejahteraan  manusia</vt:lpstr>
      <vt:lpstr>5. Pemanfaatan Spesies yang Berlebihan</vt:lpstr>
      <vt:lpstr>Eksploitasi berlebihan</vt:lpstr>
      <vt:lpstr>6. Invasi Spesies Asing</vt:lpstr>
      <vt:lpstr>PowerPoint Presentation</vt:lpstr>
      <vt:lpstr>PowerPoint Presentation</vt:lpstr>
      <vt:lpstr>PowerPoint Presentation</vt:lpstr>
      <vt:lpstr>PowerPoint Presentation</vt:lpstr>
      <vt:lpstr>Introduksi spesies asing</vt:lpstr>
      <vt:lpstr>7. Kemajuan Teknologi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Faktor-faktor Kelangkaan dan Kepunahan Biodiversitas</dc:title>
  <dc:creator>Vo</dc:creator>
  <cp:keywords>Biokonservasi</cp:keywords>
  <cp:lastModifiedBy>Windows User</cp:lastModifiedBy>
  <cp:revision>16</cp:revision>
  <dcterms:created xsi:type="dcterms:W3CDTF">2022-10-18T22:32:02Z</dcterms:created>
  <dcterms:modified xsi:type="dcterms:W3CDTF">2022-10-19T02:54:47Z</dcterms:modified>
</cp:coreProperties>
</file>